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5" r:id="rId2"/>
    <p:sldId id="286" r:id="rId3"/>
    <p:sldId id="257" r:id="rId4"/>
    <p:sldId id="265" r:id="rId5"/>
    <p:sldId id="266" r:id="rId6"/>
    <p:sldId id="267" r:id="rId7"/>
    <p:sldId id="268" r:id="rId8"/>
    <p:sldId id="269" r:id="rId9"/>
    <p:sldId id="270" r:id="rId10"/>
    <p:sldId id="271" r:id="rId11"/>
    <p:sldId id="272" r:id="rId12"/>
    <p:sldId id="273" r:id="rId13"/>
    <p:sldId id="274" r:id="rId14"/>
    <p:sldId id="275" r:id="rId15"/>
    <p:sldId id="276" r:id="rId16"/>
    <p:sldId id="277" r:id="rId17"/>
    <p:sldId id="278" r:id="rId18"/>
    <p:sldId id="279" r:id="rId19"/>
    <p:sldId id="280" r:id="rId20"/>
    <p:sldId id="281" r:id="rId21"/>
    <p:sldId id="282" r:id="rId22"/>
    <p:sldId id="283" r:id="rId23"/>
    <p:sldId id="258" r:id="rId24"/>
    <p:sldId id="259" r:id="rId25"/>
    <p:sldId id="260" r:id="rId26"/>
    <p:sldId id="261" r:id="rId27"/>
    <p:sldId id="262" r:id="rId28"/>
    <p:sldId id="263" r:id="rId29"/>
    <p:sldId id="264" r:id="rId30"/>
    <p:sldId id="284" r:id="rId3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990"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3">
        <a:schemeClr val="bg1"/>
      </p:bgRef>
    </p:bg>
    <p:spTree>
      <p:nvGrpSpPr>
        <p:cNvPr id="1" name=""/>
        <p:cNvGrpSpPr/>
        <p:nvPr/>
      </p:nvGrpSpPr>
      <p:grpSpPr>
        <a:xfrm>
          <a:off x="0" y="0"/>
          <a:ext cx="0" cy="0"/>
          <a:chOff x="0" y="0"/>
          <a:chExt cx="0" cy="0"/>
        </a:xfrm>
      </p:grpSpPr>
      <p:sp>
        <p:nvSpPr>
          <p:cNvPr id="12" name="11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useBgFill="1">
        <p:nvSpPr>
          <p:cNvPr id="13" name="12 - Στρογγυλεμένο ορθογώνιο"/>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endParaRPr lang="en-US">
              <a:solidFill>
                <a:prstClr val="white"/>
              </a:solidFill>
            </a:endParaRPr>
          </a:p>
        </p:txBody>
      </p:sp>
      <p:sp>
        <p:nvSpPr>
          <p:cNvPr id="9" name="8 - Υπότιτλος"/>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p:txBody>
          <a:bodyPr/>
          <a:lstStyle/>
          <a:p>
            <a:fld id="{59E6D637-1726-4859-94BE-7EF8EB76F460}" type="datetimeFigureOut">
              <a:rPr lang="el-GR" smtClean="0">
                <a:solidFill>
                  <a:srgbClr val="696464"/>
                </a:solidFill>
              </a:rPr>
              <a:pPr/>
              <a:t>20/10/2020</a:t>
            </a:fld>
            <a:endParaRPr lang="el-GR">
              <a:solidFill>
                <a:srgbClr val="696464"/>
              </a:solidFill>
            </a:endParaRPr>
          </a:p>
        </p:txBody>
      </p:sp>
      <p:sp>
        <p:nvSpPr>
          <p:cNvPr id="17" name="16 - Θέση υποσέλιδου"/>
          <p:cNvSpPr>
            <a:spLocks noGrp="1"/>
          </p:cNvSpPr>
          <p:nvPr>
            <p:ph type="ftr" sz="quarter" idx="11"/>
          </p:nvPr>
        </p:nvSpPr>
        <p:spPr/>
        <p:txBody>
          <a:bodyPr/>
          <a:lstStyle/>
          <a:p>
            <a:endParaRPr lang="el-GR">
              <a:solidFill>
                <a:srgbClr val="696464"/>
              </a:solidFill>
            </a:endParaRPr>
          </a:p>
        </p:txBody>
      </p:sp>
      <p:sp>
        <p:nvSpPr>
          <p:cNvPr id="29" name="28 - Θέση αριθμού διαφάνειας"/>
          <p:cNvSpPr>
            <a:spLocks noGrp="1"/>
          </p:cNvSpPr>
          <p:nvPr>
            <p:ph type="sldNum" sz="quarter" idx="12"/>
          </p:nvPr>
        </p:nvSpPr>
        <p:spPr/>
        <p:txBody>
          <a:bodyPr lIns="0" tIns="0" rIns="0" bIns="0">
            <a:noAutofit/>
          </a:bodyPr>
          <a:lstStyle>
            <a:lvl1pPr>
              <a:defRPr sz="1400">
                <a:solidFill>
                  <a:srgbClr val="FFFFFF"/>
                </a:solidFill>
              </a:defRPr>
            </a:lvl1pPr>
          </a:lstStyle>
          <a:p>
            <a:fld id="{A6D22C3D-081E-4710-80DC-CA1088E19525}" type="slidenum">
              <a:rPr lang="el-GR" smtClean="0"/>
              <a:pPr/>
              <a:t>‹#›</a:t>
            </a:fld>
            <a:endParaRPr lang="el-GR"/>
          </a:p>
        </p:txBody>
      </p:sp>
      <p:sp>
        <p:nvSpPr>
          <p:cNvPr id="7" name="6 - Ορθογώνιο"/>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0" name="9 - Ορθογώνιο"/>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10 - Ορθογώνιο"/>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8" name="7 - Τίτλος"/>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l-GR" smtClean="0"/>
              <a:t>Kλικ για επεξεργασία του τίτλου</a:t>
            </a:r>
            <a:endParaRPr kumimoji="0" lang="en-US"/>
          </a:p>
        </p:txBody>
      </p:sp>
    </p:spTree>
    <p:extLst>
      <p:ext uri="{BB962C8B-B14F-4D97-AF65-F5344CB8AC3E}">
        <p14:creationId xmlns="" xmlns:p14="http://schemas.microsoft.com/office/powerpoint/2010/main" val="4015016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59E6D637-1726-4859-94BE-7EF8EB76F460}" type="datetimeFigureOut">
              <a:rPr lang="el-GR" smtClean="0">
                <a:solidFill>
                  <a:srgbClr val="696464"/>
                </a:solidFill>
              </a:rPr>
              <a:pPr/>
              <a:t>20/10/2020</a:t>
            </a:fld>
            <a:endParaRPr lang="el-GR">
              <a:solidFill>
                <a:srgbClr val="696464"/>
              </a:solidFill>
            </a:endParaRPr>
          </a:p>
        </p:txBody>
      </p:sp>
      <p:sp>
        <p:nvSpPr>
          <p:cNvPr id="5" name="4 - Θέση υποσέλιδου"/>
          <p:cNvSpPr>
            <a:spLocks noGrp="1"/>
          </p:cNvSpPr>
          <p:nvPr>
            <p:ph type="ftr" sz="quarter" idx="11"/>
          </p:nvPr>
        </p:nvSpPr>
        <p:spPr/>
        <p:txBody>
          <a:bodyPr/>
          <a:lstStyle/>
          <a:p>
            <a:endParaRPr lang="el-GR">
              <a:solidFill>
                <a:srgbClr val="696464"/>
              </a:solidFill>
            </a:endParaRPr>
          </a:p>
        </p:txBody>
      </p:sp>
      <p:sp>
        <p:nvSpPr>
          <p:cNvPr id="6" name="5 - Θέση αριθμού διαφάνειας"/>
          <p:cNvSpPr>
            <a:spLocks noGrp="1"/>
          </p:cNvSpPr>
          <p:nvPr>
            <p:ph type="sldNum" sz="quarter" idx="12"/>
          </p:nvPr>
        </p:nvSpPr>
        <p:spPr/>
        <p:txBody>
          <a:bodyPr/>
          <a:lstStyle/>
          <a:p>
            <a:fld id="{A6D22C3D-081E-4710-80DC-CA1088E19525}" type="slidenum">
              <a:rPr lang="el-GR" smtClean="0"/>
              <a:pPr/>
              <a:t>‹#›</a:t>
            </a:fld>
            <a:endParaRPr lang="el-GR"/>
          </a:p>
        </p:txBody>
      </p:sp>
    </p:spTree>
    <p:extLst>
      <p:ext uri="{BB962C8B-B14F-4D97-AF65-F5344CB8AC3E}">
        <p14:creationId xmlns="" xmlns:p14="http://schemas.microsoft.com/office/powerpoint/2010/main" val="11111784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41"/>
            <a:ext cx="201168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914400" y="274640"/>
            <a:ext cx="55626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59E6D637-1726-4859-94BE-7EF8EB76F460}" type="datetimeFigureOut">
              <a:rPr lang="el-GR" smtClean="0">
                <a:solidFill>
                  <a:srgbClr val="696464"/>
                </a:solidFill>
              </a:rPr>
              <a:pPr/>
              <a:t>20/10/2020</a:t>
            </a:fld>
            <a:endParaRPr lang="el-GR">
              <a:solidFill>
                <a:srgbClr val="696464"/>
              </a:solidFill>
            </a:endParaRPr>
          </a:p>
        </p:txBody>
      </p:sp>
      <p:sp>
        <p:nvSpPr>
          <p:cNvPr id="5" name="4 - Θέση υποσέλιδου"/>
          <p:cNvSpPr>
            <a:spLocks noGrp="1"/>
          </p:cNvSpPr>
          <p:nvPr>
            <p:ph type="ftr" sz="quarter" idx="11"/>
          </p:nvPr>
        </p:nvSpPr>
        <p:spPr/>
        <p:txBody>
          <a:bodyPr/>
          <a:lstStyle/>
          <a:p>
            <a:endParaRPr lang="el-GR">
              <a:solidFill>
                <a:srgbClr val="696464"/>
              </a:solidFill>
            </a:endParaRPr>
          </a:p>
        </p:txBody>
      </p:sp>
      <p:sp>
        <p:nvSpPr>
          <p:cNvPr id="6" name="5 - Θέση αριθμού διαφάνειας"/>
          <p:cNvSpPr>
            <a:spLocks noGrp="1"/>
          </p:cNvSpPr>
          <p:nvPr>
            <p:ph type="sldNum" sz="quarter" idx="12"/>
          </p:nvPr>
        </p:nvSpPr>
        <p:spPr/>
        <p:txBody>
          <a:bodyPr/>
          <a:lstStyle/>
          <a:p>
            <a:fld id="{A6D22C3D-081E-4710-80DC-CA1088E19525}" type="slidenum">
              <a:rPr lang="el-GR" smtClean="0"/>
              <a:pPr/>
              <a:t>‹#›</a:t>
            </a:fld>
            <a:endParaRPr lang="el-GR"/>
          </a:p>
        </p:txBody>
      </p:sp>
    </p:spTree>
    <p:extLst>
      <p:ext uri="{BB962C8B-B14F-4D97-AF65-F5344CB8AC3E}">
        <p14:creationId xmlns="" xmlns:p14="http://schemas.microsoft.com/office/powerpoint/2010/main" val="2942428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59E6D637-1726-4859-94BE-7EF8EB76F460}" type="datetimeFigureOut">
              <a:rPr lang="el-GR" smtClean="0">
                <a:solidFill>
                  <a:srgbClr val="696464"/>
                </a:solidFill>
              </a:rPr>
              <a:pPr/>
              <a:t>20/10/2020</a:t>
            </a:fld>
            <a:endParaRPr lang="el-GR">
              <a:solidFill>
                <a:srgbClr val="696464"/>
              </a:solidFill>
            </a:endParaRPr>
          </a:p>
        </p:txBody>
      </p:sp>
      <p:sp>
        <p:nvSpPr>
          <p:cNvPr id="5" name="4 - Θέση υποσέλιδου"/>
          <p:cNvSpPr>
            <a:spLocks noGrp="1"/>
          </p:cNvSpPr>
          <p:nvPr>
            <p:ph type="ftr" sz="quarter" idx="11"/>
          </p:nvPr>
        </p:nvSpPr>
        <p:spPr/>
        <p:txBody>
          <a:bodyPr/>
          <a:lstStyle/>
          <a:p>
            <a:endParaRPr lang="el-GR">
              <a:solidFill>
                <a:srgbClr val="696464"/>
              </a:solidFill>
            </a:endParaRPr>
          </a:p>
        </p:txBody>
      </p:sp>
      <p:sp>
        <p:nvSpPr>
          <p:cNvPr id="6" name="5 - Θέση αριθμού διαφάνειας"/>
          <p:cNvSpPr>
            <a:spLocks noGrp="1"/>
          </p:cNvSpPr>
          <p:nvPr>
            <p:ph type="sldNum" sz="quarter" idx="12"/>
          </p:nvPr>
        </p:nvSpPr>
        <p:spPr/>
        <p:txBody>
          <a:bodyPr/>
          <a:lstStyle/>
          <a:p>
            <a:fld id="{A6D22C3D-081E-4710-80DC-CA1088E19525}" type="slidenum">
              <a:rPr lang="el-GR" smtClean="0"/>
              <a:pPr/>
              <a:t>‹#›</a:t>
            </a:fld>
            <a:endParaRPr lang="el-GR"/>
          </a:p>
        </p:txBody>
      </p:sp>
      <p:sp>
        <p:nvSpPr>
          <p:cNvPr id="8" name="7 - Θέση περιεχομένου"/>
          <p:cNvSpPr>
            <a:spLocks noGrp="1"/>
          </p:cNvSpPr>
          <p:nvPr>
            <p:ph sz="quarter" idx="1"/>
          </p:nvPr>
        </p:nvSpPr>
        <p:spPr>
          <a:xfrm>
            <a:off x="914400" y="1447800"/>
            <a:ext cx="777240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extLst>
      <p:ext uri="{BB962C8B-B14F-4D97-AF65-F5344CB8AC3E}">
        <p14:creationId xmlns="" xmlns:p14="http://schemas.microsoft.com/office/powerpoint/2010/main" val="1180282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1"/>
      </p:bgRef>
    </p:bg>
    <p:spTree>
      <p:nvGrpSpPr>
        <p:cNvPr id="1" name=""/>
        <p:cNvGrpSpPr/>
        <p:nvPr/>
      </p:nvGrpSpPr>
      <p:grpSpPr>
        <a:xfrm>
          <a:off x="0" y="0"/>
          <a:ext cx="0" cy="0"/>
          <a:chOff x="0" y="0"/>
          <a:chExt cx="0" cy="0"/>
        </a:xfrm>
      </p:grpSpPr>
      <p:sp>
        <p:nvSpPr>
          <p:cNvPr id="11" name="10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useBgFill="1">
        <p:nvSpPr>
          <p:cNvPr id="10" name="9 - Στρογγυλεμένο ορθογώνιο"/>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a:endParaRPr lang="en-US">
              <a:solidFill>
                <a:prstClr val="white"/>
              </a:solidFill>
            </a:endParaRPr>
          </a:p>
        </p:txBody>
      </p:sp>
      <p:sp>
        <p:nvSpPr>
          <p:cNvPr id="2" name="1 - Τίτλος"/>
          <p:cNvSpPr>
            <a:spLocks noGrp="1"/>
          </p:cNvSpPr>
          <p:nvPr>
            <p:ph type="title"/>
          </p:nvPr>
        </p:nvSpPr>
        <p:spPr>
          <a:xfrm>
            <a:off x="722313" y="952500"/>
            <a:ext cx="7772400" cy="1362075"/>
          </a:xfrm>
        </p:spPr>
        <p:txBody>
          <a:bodyPr anchor="b" anchorCtr="0"/>
          <a:lstStyle>
            <a:lvl1pPr algn="l">
              <a:buNone/>
              <a:defRPr sz="4000" b="0" cap="none"/>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59E6D637-1726-4859-94BE-7EF8EB76F460}" type="datetimeFigureOut">
              <a:rPr lang="el-GR" smtClean="0">
                <a:solidFill>
                  <a:srgbClr val="696464"/>
                </a:solidFill>
              </a:rPr>
              <a:pPr/>
              <a:t>20/10/2020</a:t>
            </a:fld>
            <a:endParaRPr lang="el-GR">
              <a:solidFill>
                <a:srgbClr val="696464"/>
              </a:solidFill>
            </a:endParaRPr>
          </a:p>
        </p:txBody>
      </p:sp>
      <p:sp>
        <p:nvSpPr>
          <p:cNvPr id="5" name="4 - Θέση υποσέλιδου"/>
          <p:cNvSpPr>
            <a:spLocks noGrp="1"/>
          </p:cNvSpPr>
          <p:nvPr>
            <p:ph type="ftr" sz="quarter" idx="11"/>
          </p:nvPr>
        </p:nvSpPr>
        <p:spPr>
          <a:xfrm>
            <a:off x="800100" y="6172200"/>
            <a:ext cx="4000500" cy="457200"/>
          </a:xfrm>
        </p:spPr>
        <p:txBody>
          <a:bodyPr/>
          <a:lstStyle/>
          <a:p>
            <a:endParaRPr lang="el-GR">
              <a:solidFill>
                <a:srgbClr val="696464"/>
              </a:solidFill>
            </a:endParaRPr>
          </a:p>
        </p:txBody>
      </p:sp>
      <p:sp>
        <p:nvSpPr>
          <p:cNvPr id="7" name="6 - Ορθογώνιο"/>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8" name="7 - Ορθογώνιο"/>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9" name="8 - Ορθογώνιο"/>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6" name="5 - Θέση αριθμού διαφάνειας"/>
          <p:cNvSpPr>
            <a:spLocks noGrp="1"/>
          </p:cNvSpPr>
          <p:nvPr>
            <p:ph type="sldNum" sz="quarter" idx="12"/>
          </p:nvPr>
        </p:nvSpPr>
        <p:spPr>
          <a:xfrm>
            <a:off x="146304" y="6208776"/>
            <a:ext cx="457200" cy="457200"/>
          </a:xfrm>
        </p:spPr>
        <p:txBody>
          <a:bodyPr/>
          <a:lstStyle/>
          <a:p>
            <a:fld id="{A6D22C3D-081E-4710-80DC-CA1088E19525}" type="slidenum">
              <a:rPr lang="el-GR" smtClean="0"/>
              <a:pPr/>
              <a:t>‹#›</a:t>
            </a:fld>
            <a:endParaRPr lang="el-GR"/>
          </a:p>
        </p:txBody>
      </p:sp>
    </p:spTree>
    <p:extLst>
      <p:ext uri="{BB962C8B-B14F-4D97-AF65-F5344CB8AC3E}">
        <p14:creationId xmlns="" xmlns:p14="http://schemas.microsoft.com/office/powerpoint/2010/main" val="46165038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59E6D637-1726-4859-94BE-7EF8EB76F460}" type="datetimeFigureOut">
              <a:rPr lang="el-GR" smtClean="0">
                <a:solidFill>
                  <a:srgbClr val="696464"/>
                </a:solidFill>
              </a:rPr>
              <a:pPr/>
              <a:t>20/10/2020</a:t>
            </a:fld>
            <a:endParaRPr lang="el-GR">
              <a:solidFill>
                <a:srgbClr val="696464"/>
              </a:solidFill>
            </a:endParaRPr>
          </a:p>
        </p:txBody>
      </p:sp>
      <p:sp>
        <p:nvSpPr>
          <p:cNvPr id="6" name="5 - Θέση υποσέλιδου"/>
          <p:cNvSpPr>
            <a:spLocks noGrp="1"/>
          </p:cNvSpPr>
          <p:nvPr>
            <p:ph type="ftr" sz="quarter" idx="11"/>
          </p:nvPr>
        </p:nvSpPr>
        <p:spPr/>
        <p:txBody>
          <a:bodyPr/>
          <a:lstStyle/>
          <a:p>
            <a:endParaRPr lang="el-GR">
              <a:solidFill>
                <a:srgbClr val="696464"/>
              </a:solidFill>
            </a:endParaRPr>
          </a:p>
        </p:txBody>
      </p:sp>
      <p:sp>
        <p:nvSpPr>
          <p:cNvPr id="7" name="6 - Θέση αριθμού διαφάνειας"/>
          <p:cNvSpPr>
            <a:spLocks noGrp="1"/>
          </p:cNvSpPr>
          <p:nvPr>
            <p:ph type="sldNum" sz="quarter" idx="12"/>
          </p:nvPr>
        </p:nvSpPr>
        <p:spPr/>
        <p:txBody>
          <a:bodyPr/>
          <a:lstStyle/>
          <a:p>
            <a:fld id="{A6D22C3D-081E-4710-80DC-CA1088E19525}" type="slidenum">
              <a:rPr lang="el-GR" smtClean="0"/>
              <a:pPr/>
              <a:t>‹#›</a:t>
            </a:fld>
            <a:endParaRPr lang="el-GR"/>
          </a:p>
        </p:txBody>
      </p:sp>
      <p:sp>
        <p:nvSpPr>
          <p:cNvPr id="9" name="8 - Θέση περιεχομένου"/>
          <p:cNvSpPr>
            <a:spLocks noGrp="1"/>
          </p:cNvSpPr>
          <p:nvPr>
            <p:ph sz="quarter" idx="1"/>
          </p:nvPr>
        </p:nvSpPr>
        <p:spPr>
          <a:xfrm>
            <a:off x="914400" y="1447800"/>
            <a:ext cx="374904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933950" y="1447800"/>
            <a:ext cx="374904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extLst>
      <p:ext uri="{BB962C8B-B14F-4D97-AF65-F5344CB8AC3E}">
        <p14:creationId xmlns="" xmlns:p14="http://schemas.microsoft.com/office/powerpoint/2010/main" val="26102703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273050"/>
            <a:ext cx="7772400" cy="1143000"/>
          </a:xfrm>
        </p:spPr>
        <p:txBody>
          <a:bodyPr anchor="b" anchorCtr="0"/>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fld id="{59E6D637-1726-4859-94BE-7EF8EB76F460}" type="datetimeFigureOut">
              <a:rPr lang="el-GR" smtClean="0">
                <a:solidFill>
                  <a:srgbClr val="696464"/>
                </a:solidFill>
              </a:rPr>
              <a:pPr/>
              <a:t>20/10/2020</a:t>
            </a:fld>
            <a:endParaRPr lang="el-GR">
              <a:solidFill>
                <a:srgbClr val="696464"/>
              </a:solidFill>
            </a:endParaRPr>
          </a:p>
        </p:txBody>
      </p:sp>
      <p:sp>
        <p:nvSpPr>
          <p:cNvPr id="8" name="7 - Θέση υποσέλιδου"/>
          <p:cNvSpPr>
            <a:spLocks noGrp="1"/>
          </p:cNvSpPr>
          <p:nvPr>
            <p:ph type="ftr" sz="quarter" idx="11"/>
          </p:nvPr>
        </p:nvSpPr>
        <p:spPr/>
        <p:txBody>
          <a:bodyPr/>
          <a:lstStyle/>
          <a:p>
            <a:endParaRPr lang="el-GR">
              <a:solidFill>
                <a:srgbClr val="696464"/>
              </a:solidFill>
            </a:endParaRPr>
          </a:p>
        </p:txBody>
      </p:sp>
      <p:sp>
        <p:nvSpPr>
          <p:cNvPr id="9" name="8 - Θέση αριθμού διαφάνειας"/>
          <p:cNvSpPr>
            <a:spLocks noGrp="1"/>
          </p:cNvSpPr>
          <p:nvPr>
            <p:ph type="sldNum" sz="quarter" idx="12"/>
          </p:nvPr>
        </p:nvSpPr>
        <p:spPr/>
        <p:txBody>
          <a:bodyPr/>
          <a:lstStyle/>
          <a:p>
            <a:fld id="{A6D22C3D-081E-4710-80DC-CA1088E19525}" type="slidenum">
              <a:rPr lang="el-GR" smtClean="0"/>
              <a:pPr/>
              <a:t>‹#›</a:t>
            </a:fld>
            <a:endParaRPr lang="el-GR"/>
          </a:p>
        </p:txBody>
      </p:sp>
      <p:sp>
        <p:nvSpPr>
          <p:cNvPr id="11" name="10 - Θέση περιεχομένου"/>
          <p:cNvSpPr>
            <a:spLocks noGrp="1"/>
          </p:cNvSpPr>
          <p:nvPr>
            <p:ph sz="half" idx="2"/>
          </p:nvPr>
        </p:nvSpPr>
        <p:spPr>
          <a:xfrm>
            <a:off x="914400" y="2247900"/>
            <a:ext cx="3733800" cy="38862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half" idx="4"/>
          </p:nvPr>
        </p:nvSpPr>
        <p:spPr>
          <a:xfrm>
            <a:off x="4953000" y="2247900"/>
            <a:ext cx="3733800" cy="38862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extLst>
      <p:ext uri="{BB962C8B-B14F-4D97-AF65-F5344CB8AC3E}">
        <p14:creationId xmlns="" xmlns:p14="http://schemas.microsoft.com/office/powerpoint/2010/main" val="18592468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59E6D637-1726-4859-94BE-7EF8EB76F460}" type="datetimeFigureOut">
              <a:rPr lang="el-GR" smtClean="0">
                <a:solidFill>
                  <a:srgbClr val="696464"/>
                </a:solidFill>
              </a:rPr>
              <a:pPr/>
              <a:t>20/10/2020</a:t>
            </a:fld>
            <a:endParaRPr lang="el-GR">
              <a:solidFill>
                <a:srgbClr val="696464"/>
              </a:solidFill>
            </a:endParaRPr>
          </a:p>
        </p:txBody>
      </p:sp>
      <p:sp>
        <p:nvSpPr>
          <p:cNvPr id="4" name="3 - Θέση υποσέλιδου"/>
          <p:cNvSpPr>
            <a:spLocks noGrp="1"/>
          </p:cNvSpPr>
          <p:nvPr>
            <p:ph type="ftr" sz="quarter" idx="11"/>
          </p:nvPr>
        </p:nvSpPr>
        <p:spPr/>
        <p:txBody>
          <a:bodyPr/>
          <a:lstStyle/>
          <a:p>
            <a:endParaRPr lang="el-GR">
              <a:solidFill>
                <a:srgbClr val="696464"/>
              </a:solidFill>
            </a:endParaRPr>
          </a:p>
        </p:txBody>
      </p:sp>
      <p:sp>
        <p:nvSpPr>
          <p:cNvPr id="5" name="4 - Θέση αριθμού διαφάνειας"/>
          <p:cNvSpPr>
            <a:spLocks noGrp="1"/>
          </p:cNvSpPr>
          <p:nvPr>
            <p:ph type="sldNum" sz="quarter" idx="12"/>
          </p:nvPr>
        </p:nvSpPr>
        <p:spPr/>
        <p:txBody>
          <a:bodyPr/>
          <a:lstStyle/>
          <a:p>
            <a:fld id="{A6D22C3D-081E-4710-80DC-CA1088E19525}" type="slidenum">
              <a:rPr lang="el-GR" smtClean="0"/>
              <a:pPr/>
              <a:t>‹#›</a:t>
            </a:fld>
            <a:endParaRPr lang="el-GR"/>
          </a:p>
        </p:txBody>
      </p:sp>
    </p:spTree>
    <p:extLst>
      <p:ext uri="{BB962C8B-B14F-4D97-AF65-F5344CB8AC3E}">
        <p14:creationId xmlns="" xmlns:p14="http://schemas.microsoft.com/office/powerpoint/2010/main" val="1412182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59E6D637-1726-4859-94BE-7EF8EB76F460}" type="datetimeFigureOut">
              <a:rPr lang="el-GR" smtClean="0">
                <a:solidFill>
                  <a:srgbClr val="696464"/>
                </a:solidFill>
              </a:rPr>
              <a:pPr/>
              <a:t>20/10/2020</a:t>
            </a:fld>
            <a:endParaRPr lang="el-GR">
              <a:solidFill>
                <a:srgbClr val="696464"/>
              </a:solidFill>
            </a:endParaRPr>
          </a:p>
        </p:txBody>
      </p:sp>
      <p:sp>
        <p:nvSpPr>
          <p:cNvPr id="3" name="2 - Θέση υποσέλιδου"/>
          <p:cNvSpPr>
            <a:spLocks noGrp="1"/>
          </p:cNvSpPr>
          <p:nvPr>
            <p:ph type="ftr" sz="quarter" idx="11"/>
          </p:nvPr>
        </p:nvSpPr>
        <p:spPr/>
        <p:txBody>
          <a:bodyPr/>
          <a:lstStyle/>
          <a:p>
            <a:endParaRPr lang="el-GR">
              <a:solidFill>
                <a:srgbClr val="696464"/>
              </a:solidFill>
            </a:endParaRPr>
          </a:p>
        </p:txBody>
      </p:sp>
      <p:sp>
        <p:nvSpPr>
          <p:cNvPr id="4" name="3 - Θέση αριθμού διαφάνειας"/>
          <p:cNvSpPr>
            <a:spLocks noGrp="1"/>
          </p:cNvSpPr>
          <p:nvPr>
            <p:ph type="sldNum" sz="quarter" idx="12"/>
          </p:nvPr>
        </p:nvSpPr>
        <p:spPr/>
        <p:txBody>
          <a:bodyPr/>
          <a:lstStyle/>
          <a:p>
            <a:fld id="{A6D22C3D-081E-4710-80DC-CA1088E19525}" type="slidenum">
              <a:rPr lang="el-GR" smtClean="0"/>
              <a:pPr/>
              <a:t>‹#›</a:t>
            </a:fld>
            <a:endParaRPr lang="el-GR"/>
          </a:p>
        </p:txBody>
      </p:sp>
    </p:spTree>
    <p:extLst>
      <p:ext uri="{BB962C8B-B14F-4D97-AF65-F5344CB8AC3E}">
        <p14:creationId xmlns="" xmlns:p14="http://schemas.microsoft.com/office/powerpoint/2010/main" val="1269636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8" name="7 - Ορθογώνιο"/>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useBgFill="1">
        <p:nvSpPr>
          <p:cNvPr id="9" name="8 - Στρογγυλεμένο ορθογώνιο"/>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endParaRPr lang="en-US">
              <a:solidFill>
                <a:prstClr val="white"/>
              </a:solidFill>
            </a:endParaRPr>
          </a:p>
        </p:txBody>
      </p:sp>
      <p:sp>
        <p:nvSpPr>
          <p:cNvPr id="2" name="1 - Τίτλος"/>
          <p:cNvSpPr>
            <a:spLocks noGrp="1"/>
          </p:cNvSpPr>
          <p:nvPr>
            <p:ph type="title"/>
          </p:nvPr>
        </p:nvSpPr>
        <p:spPr>
          <a:xfrm>
            <a:off x="914400" y="273050"/>
            <a:ext cx="7772400" cy="1143000"/>
          </a:xfrm>
        </p:spPr>
        <p:txBody>
          <a:bodyPr anchor="b" anchorCtr="0"/>
          <a:lstStyle>
            <a:lvl1pPr algn="l">
              <a:buNone/>
              <a:defRPr sz="4000" b="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59E6D637-1726-4859-94BE-7EF8EB76F460}" type="datetimeFigureOut">
              <a:rPr lang="el-GR" smtClean="0">
                <a:solidFill>
                  <a:srgbClr val="696464"/>
                </a:solidFill>
              </a:rPr>
              <a:pPr/>
              <a:t>20/10/2020</a:t>
            </a:fld>
            <a:endParaRPr lang="el-GR">
              <a:solidFill>
                <a:srgbClr val="696464"/>
              </a:solidFill>
            </a:endParaRPr>
          </a:p>
        </p:txBody>
      </p:sp>
      <p:sp>
        <p:nvSpPr>
          <p:cNvPr id="6" name="5 - Θέση υποσέλιδου"/>
          <p:cNvSpPr>
            <a:spLocks noGrp="1"/>
          </p:cNvSpPr>
          <p:nvPr>
            <p:ph type="ftr" sz="quarter" idx="11"/>
          </p:nvPr>
        </p:nvSpPr>
        <p:spPr/>
        <p:txBody>
          <a:bodyPr/>
          <a:lstStyle/>
          <a:p>
            <a:endParaRPr lang="el-GR">
              <a:solidFill>
                <a:srgbClr val="696464"/>
              </a:solidFill>
            </a:endParaRPr>
          </a:p>
        </p:txBody>
      </p:sp>
      <p:sp>
        <p:nvSpPr>
          <p:cNvPr id="7" name="6 - Θέση αριθμού διαφάνειας"/>
          <p:cNvSpPr>
            <a:spLocks noGrp="1"/>
          </p:cNvSpPr>
          <p:nvPr>
            <p:ph type="sldNum" sz="quarter" idx="12"/>
          </p:nvPr>
        </p:nvSpPr>
        <p:spPr/>
        <p:txBody>
          <a:bodyPr/>
          <a:lstStyle/>
          <a:p>
            <a:fld id="{A6D22C3D-081E-4710-80DC-CA1088E19525}" type="slidenum">
              <a:rPr lang="el-GR" smtClean="0"/>
              <a:pPr/>
              <a:t>‹#›</a:t>
            </a:fld>
            <a:endParaRPr lang="el-GR"/>
          </a:p>
        </p:txBody>
      </p:sp>
      <p:sp>
        <p:nvSpPr>
          <p:cNvPr id="11" name="10 - Θέση περιεχομένου"/>
          <p:cNvSpPr>
            <a:spLocks noGrp="1"/>
          </p:cNvSpPr>
          <p:nvPr>
            <p:ph sz="quarter" idx="1"/>
          </p:nvPr>
        </p:nvSpPr>
        <p:spPr>
          <a:xfrm>
            <a:off x="2971800" y="1600200"/>
            <a:ext cx="5715000" cy="44958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extLst>
      <p:ext uri="{BB962C8B-B14F-4D97-AF65-F5344CB8AC3E}">
        <p14:creationId xmlns="" xmlns:p14="http://schemas.microsoft.com/office/powerpoint/2010/main" val="28066937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l-GR" smtClean="0"/>
              <a:t>Kλικ για επεξεργασία του τίτλου</a:t>
            </a:r>
            <a:endParaRPr kumimoji="0" lang="en-US"/>
          </a:p>
        </p:txBody>
      </p:sp>
      <p:sp>
        <p:nvSpPr>
          <p:cNvPr id="4" name="3 - Θέση κειμένου"/>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59E6D637-1726-4859-94BE-7EF8EB76F460}" type="datetimeFigureOut">
              <a:rPr lang="el-GR" smtClean="0">
                <a:solidFill>
                  <a:srgbClr val="696464"/>
                </a:solidFill>
              </a:rPr>
              <a:pPr/>
              <a:t>20/10/2020</a:t>
            </a:fld>
            <a:endParaRPr lang="el-GR">
              <a:solidFill>
                <a:srgbClr val="696464"/>
              </a:solidFill>
            </a:endParaRPr>
          </a:p>
        </p:txBody>
      </p:sp>
      <p:sp>
        <p:nvSpPr>
          <p:cNvPr id="6" name="5 - Θέση υποσέλιδου"/>
          <p:cNvSpPr>
            <a:spLocks noGrp="1"/>
          </p:cNvSpPr>
          <p:nvPr>
            <p:ph type="ftr" sz="quarter" idx="11"/>
          </p:nvPr>
        </p:nvSpPr>
        <p:spPr>
          <a:xfrm>
            <a:off x="914400" y="6172200"/>
            <a:ext cx="3886200" cy="457200"/>
          </a:xfrm>
        </p:spPr>
        <p:txBody>
          <a:bodyPr/>
          <a:lstStyle/>
          <a:p>
            <a:endParaRPr lang="el-GR">
              <a:solidFill>
                <a:srgbClr val="696464"/>
              </a:solidFill>
            </a:endParaRPr>
          </a:p>
        </p:txBody>
      </p:sp>
      <p:sp>
        <p:nvSpPr>
          <p:cNvPr id="7" name="6 - Θέση αριθμού διαφάνειας"/>
          <p:cNvSpPr>
            <a:spLocks noGrp="1"/>
          </p:cNvSpPr>
          <p:nvPr>
            <p:ph type="sldNum" sz="quarter" idx="12"/>
          </p:nvPr>
        </p:nvSpPr>
        <p:spPr>
          <a:xfrm>
            <a:off x="146304" y="6208776"/>
            <a:ext cx="457200" cy="457200"/>
          </a:xfrm>
        </p:spPr>
        <p:txBody>
          <a:bodyPr/>
          <a:lstStyle/>
          <a:p>
            <a:fld id="{A6D22C3D-081E-4710-80DC-CA1088E19525}" type="slidenum">
              <a:rPr lang="el-GR" smtClean="0"/>
              <a:pPr/>
              <a:t>‹#›</a:t>
            </a:fld>
            <a:endParaRPr lang="el-GR"/>
          </a:p>
        </p:txBody>
      </p:sp>
      <p:sp>
        <p:nvSpPr>
          <p:cNvPr id="11" name="10 - Ορθογώνιο"/>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2" name="11 - Ορθογώνιο"/>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3" name="12 - Ορθογώνιο"/>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3" name="2 - Θέση εικόνας"/>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Tree>
    <p:extLst>
      <p:ext uri="{BB962C8B-B14F-4D97-AF65-F5344CB8AC3E}">
        <p14:creationId xmlns="" xmlns:p14="http://schemas.microsoft.com/office/powerpoint/2010/main" val="23720997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useBgFill="1">
        <p:nvSpPr>
          <p:cNvPr id="8" name="7 - Στρογγυλεμένο ορθογώνιο"/>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endParaRPr lang="en-US">
              <a:solidFill>
                <a:prstClr val="white"/>
              </a:solidFill>
            </a:endParaRPr>
          </a:p>
        </p:txBody>
      </p:sp>
      <p:sp>
        <p:nvSpPr>
          <p:cNvPr id="22" name="21 - Θέση τίτλου"/>
          <p:cNvSpPr>
            <a:spLocks noGrp="1"/>
          </p:cNvSpPr>
          <p:nvPr>
            <p:ph type="title"/>
          </p:nvPr>
        </p:nvSpPr>
        <p:spPr>
          <a:xfrm>
            <a:off x="914400" y="274638"/>
            <a:ext cx="7772400" cy="1143000"/>
          </a:xfrm>
          <a:prstGeom prst="rect">
            <a:avLst/>
          </a:prstGeom>
        </p:spPr>
        <p:txBody>
          <a:bodyPr bIns="91440" anchor="b" anchorCtr="0">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59E6D637-1726-4859-94BE-7EF8EB76F460}" type="datetimeFigureOut">
              <a:rPr lang="el-GR" smtClean="0">
                <a:solidFill>
                  <a:srgbClr val="696464"/>
                </a:solidFill>
              </a:rPr>
              <a:pPr/>
              <a:t>20/10/2020</a:t>
            </a:fld>
            <a:endParaRPr lang="el-GR">
              <a:solidFill>
                <a:srgbClr val="696464"/>
              </a:solidFill>
            </a:endParaRPr>
          </a:p>
        </p:txBody>
      </p:sp>
      <p:sp>
        <p:nvSpPr>
          <p:cNvPr id="3" name="2 - Θέση υποσέλιδου"/>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l-GR">
              <a:solidFill>
                <a:srgbClr val="696464"/>
              </a:solidFill>
            </a:endParaRPr>
          </a:p>
        </p:txBody>
      </p:sp>
      <p:sp>
        <p:nvSpPr>
          <p:cNvPr id="23" name="22 - Θέση αριθμού διαφάνειας"/>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6D22C3D-081E-4710-80DC-CA1088E19525}" type="slidenum">
              <a:rPr lang="el-GR" smtClean="0"/>
              <a:pPr/>
              <a:t>‹#›</a:t>
            </a:fld>
            <a:endParaRPr lang="el-GR"/>
          </a:p>
        </p:txBody>
      </p:sp>
    </p:spTree>
    <p:extLst>
      <p:ext uri="{BB962C8B-B14F-4D97-AF65-F5344CB8AC3E}">
        <p14:creationId xmlns="" xmlns:p14="http://schemas.microsoft.com/office/powerpoint/2010/main" val="39917492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857224" y="3500438"/>
            <a:ext cx="7715304" cy="1600200"/>
          </a:xfrm>
        </p:spPr>
        <p:txBody>
          <a:bodyPr/>
          <a:lstStyle/>
          <a:p>
            <a:r>
              <a:rPr lang="en-US" dirty="0" smtClean="0"/>
              <a:t>6. </a:t>
            </a:r>
            <a:r>
              <a:rPr lang="en-US" dirty="0" smtClean="0"/>
              <a:t>Chi square test</a:t>
            </a:r>
            <a:endParaRPr lang="el-GR" dirty="0" smtClean="0"/>
          </a:p>
        </p:txBody>
      </p:sp>
      <p:sp>
        <p:nvSpPr>
          <p:cNvPr id="2" name="1 - Τίτλος"/>
          <p:cNvSpPr>
            <a:spLocks noGrp="1"/>
          </p:cNvSpPr>
          <p:nvPr>
            <p:ph type="ctrTitle"/>
          </p:nvPr>
        </p:nvSpPr>
        <p:spPr/>
        <p:txBody>
          <a:bodyPr/>
          <a:lstStyle/>
          <a:p>
            <a:r>
              <a:rPr lang="el-GR" dirty="0" smtClean="0"/>
              <a:t>Εισαγωγή στην </a:t>
            </a:r>
            <a:r>
              <a:rPr lang="el-GR" dirty="0" err="1" smtClean="0"/>
              <a:t>Βιοστατιστική</a:t>
            </a:r>
            <a:endParaRPr lang="el-GR" dirty="0"/>
          </a:p>
        </p:txBody>
      </p:sp>
      <p:sp>
        <p:nvSpPr>
          <p:cNvPr id="4" name="2 - Υπότιτλος"/>
          <p:cNvSpPr txBox="1">
            <a:spLocks/>
          </p:cNvSpPr>
          <p:nvPr/>
        </p:nvSpPr>
        <p:spPr>
          <a:xfrm>
            <a:off x="2357422" y="5572140"/>
            <a:ext cx="6400800" cy="514352"/>
          </a:xfrm>
          <a:prstGeom prst="rect">
            <a:avLst/>
          </a:prstGeom>
        </p:spPr>
        <p:txBody>
          <a:bodyPr>
            <a:normAutofit/>
          </a:bodyPr>
          <a:lstStyle/>
          <a:p>
            <a:pPr algn="r">
              <a:spcBef>
                <a:spcPts val="580"/>
              </a:spcBef>
              <a:buClr>
                <a:srgbClr val="D34817"/>
              </a:buClr>
              <a:buSzPct val="85000"/>
              <a:buFont typeface="Wingdings 2"/>
              <a:buNone/>
              <a:defRPr/>
            </a:pPr>
            <a:r>
              <a:rPr lang="el-GR" sz="2600">
                <a:solidFill>
                  <a:srgbClr val="696464"/>
                </a:solidFill>
              </a:rPr>
              <a:t>Π. Ανδριόπουλος</a:t>
            </a:r>
            <a:endParaRPr lang="el-GR" sz="2600" dirty="0">
              <a:solidFill>
                <a:srgbClr val="696464"/>
              </a:solidFill>
            </a:endParaRPr>
          </a:p>
        </p:txBody>
      </p:sp>
    </p:spTree>
    <p:extLst>
      <p:ext uri="{BB962C8B-B14F-4D97-AF65-F5344CB8AC3E}">
        <p14:creationId xmlns="" xmlns:p14="http://schemas.microsoft.com/office/powerpoint/2010/main" val="19291249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539552" y="404664"/>
            <a:ext cx="7560840" cy="1200329"/>
          </a:xfrm>
          <a:prstGeom prst="rect">
            <a:avLst/>
          </a:prstGeom>
        </p:spPr>
        <p:txBody>
          <a:bodyPr wrap="square">
            <a:spAutoFit/>
          </a:bodyPr>
          <a:lstStyle/>
          <a:p>
            <a:r>
              <a:rPr lang="el-GR" dirty="0" smtClean="0"/>
              <a:t>Αναμενόμενη συχνότητα</a:t>
            </a:r>
            <a:endParaRPr lang="en-US" dirty="0"/>
          </a:p>
          <a:p>
            <a:r>
              <a:rPr lang="el-GR" dirty="0" smtClean="0"/>
              <a:t>Αν η μηδενική υπόθεση ήταν αληθής, δηλαδή δεν υπάρχει συσχέτιση μεταξύ παροχής και ομάδας, τότε τα ποσοστά σε κάθε ομάδα για κάθε παροχή θα ήταν ίδια με τα ποσοστά στην στήλη σύνολο.</a:t>
            </a:r>
            <a:endParaRPr lang="en-US" dirty="0"/>
          </a:p>
        </p:txBody>
      </p:sp>
      <p:sp>
        <p:nvSpPr>
          <p:cNvPr id="3" name="2 - Ορθογώνιο"/>
          <p:cNvSpPr/>
          <p:nvPr/>
        </p:nvSpPr>
        <p:spPr>
          <a:xfrm>
            <a:off x="1979712" y="2492896"/>
            <a:ext cx="6336704" cy="2585323"/>
          </a:xfrm>
          <a:prstGeom prst="rect">
            <a:avLst/>
          </a:prstGeom>
        </p:spPr>
        <p:txBody>
          <a:bodyPr wrap="square">
            <a:spAutoFit/>
          </a:bodyPr>
          <a:lstStyle/>
          <a:p>
            <a:r>
              <a:rPr lang="el-GR" b="1" dirty="0" smtClean="0"/>
              <a:t>Παράδειγμα αναμενόμενης συχνότητας</a:t>
            </a:r>
            <a:endParaRPr lang="en-US" dirty="0"/>
          </a:p>
          <a:p>
            <a:r>
              <a:rPr lang="el-GR" dirty="0" smtClean="0"/>
              <a:t>Το συνολικό ποσοστό όσων χρησιμοποιούν πηγάδι είναι 48%. Έτσι αν η μηδενική υπόθεση ήταν αληθής θα περιμέναμε ότι 48% των 63 ατόμων της ομάδας Α θα χρησιμοποιούσε πηγάδι.</a:t>
            </a:r>
            <a:endParaRPr lang="en-US" dirty="0"/>
          </a:p>
          <a:p>
            <a:r>
              <a:rPr lang="en-US" dirty="0"/>
              <a:t>48% </a:t>
            </a:r>
            <a:r>
              <a:rPr lang="el-GR" dirty="0" smtClean="0"/>
              <a:t>από </a:t>
            </a:r>
            <a:r>
              <a:rPr lang="en-US" dirty="0" smtClean="0"/>
              <a:t> </a:t>
            </a:r>
            <a:r>
              <a:rPr lang="en-US" dirty="0"/>
              <a:t>63 = 30.16 ~ 30</a:t>
            </a:r>
          </a:p>
          <a:p>
            <a:r>
              <a:rPr lang="el-GR" dirty="0" smtClean="0"/>
              <a:t>Παρόμοια </a:t>
            </a:r>
            <a:r>
              <a:rPr lang="en-US" dirty="0" smtClean="0"/>
              <a:t> </a:t>
            </a:r>
            <a:r>
              <a:rPr lang="en-US" dirty="0"/>
              <a:t>25% </a:t>
            </a:r>
            <a:r>
              <a:rPr lang="el-GR" dirty="0" smtClean="0"/>
              <a:t>των 48 </a:t>
            </a:r>
            <a:r>
              <a:rPr lang="el-GR" dirty="0" err="1" smtClean="0"/>
              <a:t>στόμων</a:t>
            </a:r>
            <a:r>
              <a:rPr lang="el-GR" dirty="0" smtClean="0"/>
              <a:t> της ομάδας </a:t>
            </a:r>
            <a:r>
              <a:rPr lang="en-US" dirty="0" smtClean="0"/>
              <a:t>C</a:t>
            </a:r>
            <a:r>
              <a:rPr lang="el-GR" dirty="0" smtClean="0"/>
              <a:t> θα χρησιμοποιούσε νερό από ποτάμι</a:t>
            </a:r>
            <a:r>
              <a:rPr lang="en-US" dirty="0" smtClean="0"/>
              <a:t>:</a:t>
            </a:r>
            <a:endParaRPr lang="en-US" dirty="0"/>
          </a:p>
          <a:p>
            <a:r>
              <a:rPr lang="en-US" dirty="0"/>
              <a:t>25% </a:t>
            </a:r>
            <a:r>
              <a:rPr lang="el-GR" dirty="0" smtClean="0"/>
              <a:t>των</a:t>
            </a:r>
            <a:r>
              <a:rPr lang="en-US" dirty="0" smtClean="0"/>
              <a:t> </a:t>
            </a:r>
            <a:r>
              <a:rPr lang="en-US" dirty="0"/>
              <a:t>48 = 11.9 ~ 12</a:t>
            </a:r>
          </a:p>
          <a:p>
            <a:r>
              <a:rPr lang="el-GR" dirty="0" err="1" smtClean="0"/>
              <a:t>Κ.ο.κ</a:t>
            </a:r>
            <a:r>
              <a:rPr lang="el-GR" dirty="0" smtClean="0"/>
              <a:t>. για όλα τα κελιά του πίνακα.</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611560" y="404664"/>
            <a:ext cx="7560840" cy="2308324"/>
          </a:xfrm>
          <a:prstGeom prst="rect">
            <a:avLst/>
          </a:prstGeom>
        </p:spPr>
        <p:txBody>
          <a:bodyPr wrap="square">
            <a:spAutoFit/>
          </a:bodyPr>
          <a:lstStyle/>
          <a:p>
            <a:r>
              <a:rPr lang="en-US" dirty="0"/>
              <a:t>Expected Frequency</a:t>
            </a:r>
          </a:p>
          <a:p>
            <a:r>
              <a:rPr lang="en-US" dirty="0"/>
              <a:t>The percentage of people overall who use a well is 48%.</a:t>
            </a:r>
          </a:p>
          <a:p>
            <a:r>
              <a:rPr lang="en-US" dirty="0"/>
              <a:t>If there were no difference in the distribution of water supply between ethnic groups this would be the </a:t>
            </a:r>
            <a:r>
              <a:rPr lang="en-US" b="1" dirty="0"/>
              <a:t>expected </a:t>
            </a:r>
            <a:r>
              <a:rPr lang="en-US" dirty="0"/>
              <a:t>percentage in each group.</a:t>
            </a:r>
          </a:p>
          <a:p>
            <a:r>
              <a:rPr lang="en-US" dirty="0"/>
              <a:t>So, for ethnic group A, the </a:t>
            </a:r>
            <a:r>
              <a:rPr lang="en-US" b="1" dirty="0"/>
              <a:t>expected frequency</a:t>
            </a:r>
            <a:r>
              <a:rPr lang="en-US" dirty="0"/>
              <a:t> of individuals supplied by a well is 48% of 63 (the total number of individuals in ethnic group A) = </a:t>
            </a:r>
            <a:r>
              <a:rPr lang="en-US" b="1" dirty="0"/>
              <a:t>30.16</a:t>
            </a:r>
            <a:r>
              <a:rPr lang="en-US" dirty="0"/>
              <a:t>.</a:t>
            </a:r>
          </a:p>
          <a:p>
            <a:r>
              <a:rPr lang="en-US" dirty="0"/>
              <a:t>Notice that the expected frequency does not have to be a whole number even though we are observing whole numbers of people!</a:t>
            </a:r>
          </a:p>
        </p:txBody>
      </p:sp>
      <p:graphicFrame>
        <p:nvGraphicFramePr>
          <p:cNvPr id="3" name="2 - Πίνακας"/>
          <p:cNvGraphicFramePr>
            <a:graphicFrameLocks noGrp="1"/>
          </p:cNvGraphicFramePr>
          <p:nvPr/>
        </p:nvGraphicFramePr>
        <p:xfrm>
          <a:off x="683568" y="3068960"/>
          <a:ext cx="7488828" cy="3210840"/>
        </p:xfrm>
        <a:graphic>
          <a:graphicData uri="http://schemas.openxmlformats.org/drawingml/2006/table">
            <a:tbl>
              <a:tblPr/>
              <a:tblGrid>
                <a:gridCol w="832092"/>
                <a:gridCol w="832092"/>
                <a:gridCol w="832092"/>
                <a:gridCol w="832092"/>
                <a:gridCol w="832092"/>
                <a:gridCol w="832092"/>
                <a:gridCol w="832092"/>
                <a:gridCol w="832092"/>
                <a:gridCol w="832092"/>
              </a:tblGrid>
              <a:tr h="417210">
                <a:tc row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l-GR" kern="1200" dirty="0" smtClean="0">
                          <a:solidFill>
                            <a:schemeClr val="tx1"/>
                          </a:solidFill>
                          <a:latin typeface="+mn-lt"/>
                          <a:ea typeface="+mn-ea"/>
                          <a:cs typeface="+mn-cs"/>
                        </a:rPr>
                        <a:t>Παροχή</a:t>
                      </a:r>
                      <a:endParaRPr kumimoji="0" lang="en-US" kern="1200" dirty="0" smtClean="0">
                        <a:solidFill>
                          <a:schemeClr val="tx1"/>
                        </a:solidFill>
                        <a:latin typeface="+mn-lt"/>
                        <a:ea typeface="+mn-ea"/>
                        <a:cs typeface="+mn-cs"/>
                      </a:endParaRPr>
                    </a:p>
                    <a:p>
                      <a:pPr algn="ctr"/>
                      <a:endParaRPr lang="en-US" dirty="0">
                        <a:solidFill>
                          <a:srgbClr val="000000"/>
                        </a:solidFill>
                      </a:endParaRP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gridSpan="6">
                  <a:txBody>
                    <a:bodyPr/>
                    <a:lstStyle/>
                    <a:p>
                      <a:pPr algn="ctr"/>
                      <a:r>
                        <a:rPr kumimoji="0" lang="el-GR" kern="1200" dirty="0" smtClean="0">
                          <a:solidFill>
                            <a:schemeClr val="tx1"/>
                          </a:solidFill>
                          <a:latin typeface="+mn-lt"/>
                          <a:ea typeface="+mn-ea"/>
                          <a:cs typeface="+mn-cs"/>
                        </a:rPr>
                        <a:t>Εθνότητα</a:t>
                      </a:r>
                      <a:endParaRPr lang="en-US" dirty="0">
                        <a:solidFill>
                          <a:srgbClr val="000000"/>
                        </a:solidFill>
                      </a:endParaRP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rowSpan="2" gridSpan="2">
                  <a:txBody>
                    <a:bodyPr/>
                    <a:lstStyle/>
                    <a:p>
                      <a:pPr algn="ctr"/>
                      <a:r>
                        <a:rPr lang="en-US">
                          <a:solidFill>
                            <a:srgbClr val="000000"/>
                          </a:solidFill>
                        </a:rPr>
                        <a:t>Total</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rowSpan="2" hMerge="1">
                  <a:txBody>
                    <a:bodyPr/>
                    <a:lstStyle/>
                    <a:p>
                      <a:endParaRPr lang="el-GR"/>
                    </a:p>
                  </a:txBody>
                  <a:tcPr/>
                </a:tc>
              </a:tr>
              <a:tr h="417210">
                <a:tc vMerge="1">
                  <a:txBody>
                    <a:bodyPr/>
                    <a:lstStyle/>
                    <a:p>
                      <a:endParaRPr lang="el-GR"/>
                    </a:p>
                  </a:txBody>
                  <a:tcPr/>
                </a:tc>
                <a:tc gridSpan="2">
                  <a:txBody>
                    <a:bodyPr/>
                    <a:lstStyle/>
                    <a:p>
                      <a:pPr algn="ctr"/>
                      <a:r>
                        <a:rPr lang="en-US">
                          <a:solidFill>
                            <a:srgbClr val="000000"/>
                          </a:solidFill>
                        </a:rPr>
                        <a:t>A</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hMerge="1">
                  <a:txBody>
                    <a:bodyPr/>
                    <a:lstStyle/>
                    <a:p>
                      <a:endParaRPr lang="el-GR"/>
                    </a:p>
                  </a:txBody>
                  <a:tcPr/>
                </a:tc>
                <a:tc gridSpan="2">
                  <a:txBody>
                    <a:bodyPr/>
                    <a:lstStyle/>
                    <a:p>
                      <a:pPr algn="ctr"/>
                      <a:r>
                        <a:rPr lang="en-US">
                          <a:solidFill>
                            <a:srgbClr val="000000"/>
                          </a:solidFill>
                        </a:rPr>
                        <a:t>B</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hMerge="1">
                  <a:txBody>
                    <a:bodyPr/>
                    <a:lstStyle/>
                    <a:p>
                      <a:endParaRPr lang="el-GR"/>
                    </a:p>
                  </a:txBody>
                  <a:tcPr/>
                </a:tc>
                <a:tc gridSpan="2">
                  <a:txBody>
                    <a:bodyPr/>
                    <a:lstStyle/>
                    <a:p>
                      <a:pPr algn="ctr"/>
                      <a:r>
                        <a:rPr lang="en-US">
                          <a:solidFill>
                            <a:srgbClr val="000000"/>
                          </a:solidFill>
                        </a:rPr>
                        <a:t>C</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hMerge="1">
                  <a:txBody>
                    <a:bodyPr/>
                    <a:lstStyle/>
                    <a:p>
                      <a:endParaRPr lang="el-GR"/>
                    </a:p>
                  </a:txBody>
                  <a:tcPr/>
                </a:tc>
                <a:tc gridSpan="2" vMerge="1">
                  <a:txBody>
                    <a:bodyPr/>
                    <a:lstStyle/>
                    <a:p>
                      <a:endParaRPr lang="el-GR"/>
                    </a:p>
                  </a:txBody>
                  <a:tcPr/>
                </a:tc>
                <a:tc hMerge="1" vMerge="1">
                  <a:txBody>
                    <a:bodyPr/>
                    <a:lstStyle/>
                    <a:p>
                      <a:endParaRPr lang="el-GR"/>
                    </a:p>
                  </a:txBody>
                  <a:tcPr/>
                </a:tc>
              </a:tr>
              <a:tr h="417210">
                <a:tc vMerge="1">
                  <a:txBody>
                    <a:bodyPr/>
                    <a:lstStyle/>
                    <a:p>
                      <a:endParaRPr lang="el-GR"/>
                    </a:p>
                  </a:txBody>
                  <a:tcPr/>
                </a:tc>
                <a:tc>
                  <a:txBody>
                    <a:bodyPr/>
                    <a:lstStyle/>
                    <a:p>
                      <a:pPr algn="ctr"/>
                      <a:r>
                        <a:rPr lang="en-US">
                          <a:solidFill>
                            <a:srgbClr val="000000"/>
                          </a:solidFill>
                        </a:rPr>
                        <a:t>n</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l-GR">
                          <a:solidFill>
                            <a:srgbClr val="000000"/>
                          </a:solidFill>
                        </a:rPr>
                        <a:t>%</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n-US">
                          <a:solidFill>
                            <a:srgbClr val="000000"/>
                          </a:solidFill>
                        </a:rPr>
                        <a:t>n</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l-GR">
                          <a:solidFill>
                            <a:srgbClr val="000000"/>
                          </a:solidFill>
                        </a:rPr>
                        <a:t>%</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n-US">
                          <a:solidFill>
                            <a:srgbClr val="000000"/>
                          </a:solidFill>
                        </a:rPr>
                        <a:t>n</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l-GR">
                          <a:solidFill>
                            <a:srgbClr val="000000"/>
                          </a:solidFill>
                        </a:rPr>
                        <a:t>%</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n-US">
                          <a:solidFill>
                            <a:srgbClr val="000000"/>
                          </a:solidFill>
                        </a:rPr>
                        <a:t>n</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l-GR">
                          <a:solidFill>
                            <a:srgbClr val="000000"/>
                          </a:solidFill>
                        </a:rPr>
                        <a:t>%</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r>
              <a:tr h="342708">
                <a:tc>
                  <a:txBody>
                    <a:bodyPr/>
                    <a:lstStyle/>
                    <a:p>
                      <a:pPr marL="0" algn="l" rtl="0" eaLnBrk="1" fontAlgn="t" latinLnBrk="0" hangingPunct="1">
                        <a:spcBef>
                          <a:spcPts val="0"/>
                        </a:spcBef>
                        <a:spcAft>
                          <a:spcPts val="0"/>
                        </a:spcAft>
                      </a:pPr>
                      <a:r>
                        <a:rPr lang="el-GR" sz="1800" b="1" i="0" u="none" strike="noStrike" kern="1200">
                          <a:solidFill>
                            <a:schemeClr val="tx1"/>
                          </a:solidFill>
                          <a:latin typeface="Perpetua"/>
                        </a:rPr>
                        <a:t>Πηγάδι</a:t>
                      </a:r>
                      <a:endParaRPr lang="el-GR" sz="1800" b="0" i="0" u="none" strike="noStrike" kern="1200">
                        <a:solidFill>
                          <a:schemeClr val="tx1"/>
                        </a:solidFill>
                        <a:latin typeface="Perpetua"/>
                      </a:endParaRP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37</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 </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18</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 </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24</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 </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79</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 </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342708">
                <a:tc>
                  <a:txBody>
                    <a:bodyPr/>
                    <a:lstStyle/>
                    <a:p>
                      <a:pPr marL="0" algn="l" rtl="0" eaLnBrk="1" fontAlgn="t" latinLnBrk="0" hangingPunct="1">
                        <a:spcBef>
                          <a:spcPts val="0"/>
                        </a:spcBef>
                        <a:spcAft>
                          <a:spcPts val="0"/>
                        </a:spcAft>
                      </a:pPr>
                      <a:r>
                        <a:rPr lang="el-GR" sz="1800" b="1" i="0" u="none" strike="noStrike" kern="1200">
                          <a:solidFill>
                            <a:schemeClr val="tx1"/>
                          </a:solidFill>
                          <a:latin typeface="Perpetua"/>
                        </a:rPr>
                        <a:t>Πηγή</a:t>
                      </a:r>
                      <a:endParaRPr lang="el-GR" sz="1800" b="0" i="0" u="none" strike="noStrike" kern="1200">
                        <a:solidFill>
                          <a:schemeClr val="tx1"/>
                        </a:solidFill>
                        <a:latin typeface="Perpetua"/>
                      </a:endParaRP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14</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 </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17</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 </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14</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 </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45</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 </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879120">
                <a:tc>
                  <a:txBody>
                    <a:bodyPr/>
                    <a:lstStyle/>
                    <a:p>
                      <a:pPr marL="0" algn="l" rtl="0" eaLnBrk="1" fontAlgn="t" latinLnBrk="0" hangingPunct="1">
                        <a:spcBef>
                          <a:spcPts val="0"/>
                        </a:spcBef>
                        <a:spcAft>
                          <a:spcPts val="0"/>
                        </a:spcAft>
                      </a:pPr>
                      <a:r>
                        <a:rPr lang="el-GR" sz="1800" b="0" i="0" u="none" strike="noStrike" kern="1200">
                          <a:solidFill>
                            <a:schemeClr val="tx1"/>
                          </a:solidFill>
                          <a:latin typeface="Perpetua"/>
                        </a:rPr>
                        <a:t>Ποτάμι / Ρυάκι</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12</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 </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19</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 </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10</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 </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41</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 </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342708">
                <a:tc>
                  <a:txBody>
                    <a:bodyPr/>
                    <a:lstStyle/>
                    <a:p>
                      <a:pPr marL="0" algn="l" rtl="0" eaLnBrk="1" fontAlgn="t" latinLnBrk="0" hangingPunct="1">
                        <a:spcBef>
                          <a:spcPts val="0"/>
                        </a:spcBef>
                        <a:spcAft>
                          <a:spcPts val="0"/>
                        </a:spcAft>
                      </a:pPr>
                      <a:r>
                        <a:rPr lang="el-GR" sz="1800" b="1" i="0" u="none" strike="noStrike" kern="1200" dirty="0">
                          <a:solidFill>
                            <a:schemeClr val="tx1"/>
                          </a:solidFill>
                          <a:latin typeface="Perpetua"/>
                        </a:rPr>
                        <a:t>Σύνολο</a:t>
                      </a:r>
                      <a:endParaRPr lang="el-GR" sz="1800" b="0" i="0" u="none" strike="noStrike" kern="1200" dirty="0">
                        <a:solidFill>
                          <a:schemeClr val="tx1"/>
                        </a:solidFill>
                        <a:latin typeface="Perpetua"/>
                      </a:endParaRP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63</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 </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54</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 </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48</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 </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165</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dirty="0"/>
                        <a:t> </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755576" y="404664"/>
            <a:ext cx="7200800" cy="2308324"/>
          </a:xfrm>
          <a:prstGeom prst="rect">
            <a:avLst/>
          </a:prstGeom>
        </p:spPr>
        <p:txBody>
          <a:bodyPr wrap="square">
            <a:spAutoFit/>
          </a:bodyPr>
          <a:lstStyle/>
          <a:p>
            <a:r>
              <a:rPr lang="en-US" dirty="0"/>
              <a:t>Expected Frequency</a:t>
            </a:r>
          </a:p>
          <a:p>
            <a:r>
              <a:rPr lang="en-US" dirty="0"/>
              <a:t>Using the total row, column, and overall frequencies, we can rewrite this expected value as follows:</a:t>
            </a:r>
          </a:p>
          <a:p>
            <a:r>
              <a:rPr lang="en-US" dirty="0"/>
              <a:t>48% of 63 = (79 / 165) x 63</a:t>
            </a:r>
            <a:br>
              <a:rPr lang="en-US" dirty="0"/>
            </a:br>
            <a:r>
              <a:rPr lang="en-US" dirty="0"/>
              <a:t>= (79 x 63) / 165</a:t>
            </a:r>
            <a:br>
              <a:rPr lang="en-US" dirty="0"/>
            </a:br>
            <a:r>
              <a:rPr lang="en-US" dirty="0"/>
              <a:t>= </a:t>
            </a:r>
            <a:r>
              <a:rPr lang="en-US" b="1" dirty="0"/>
              <a:t>30.16</a:t>
            </a:r>
            <a:endParaRPr lang="en-US" dirty="0"/>
          </a:p>
          <a:p>
            <a:r>
              <a:rPr lang="en-US" dirty="0"/>
              <a:t>From this we can see the standard formula for calculating the expected frequency in each cell, which is:</a:t>
            </a:r>
          </a:p>
        </p:txBody>
      </p:sp>
      <p:graphicFrame>
        <p:nvGraphicFramePr>
          <p:cNvPr id="5" name="4 - Πίνακας"/>
          <p:cNvGraphicFramePr>
            <a:graphicFrameLocks noGrp="1"/>
          </p:cNvGraphicFramePr>
          <p:nvPr/>
        </p:nvGraphicFramePr>
        <p:xfrm>
          <a:off x="1475656" y="3212976"/>
          <a:ext cx="6096000" cy="731520"/>
        </p:xfrm>
        <a:graphic>
          <a:graphicData uri="http://schemas.openxmlformats.org/drawingml/2006/table">
            <a:tbl>
              <a:tblPr/>
              <a:tblGrid>
                <a:gridCol w="6096000"/>
              </a:tblGrid>
              <a:tr h="0">
                <a:tc>
                  <a:txBody>
                    <a:bodyPr/>
                    <a:lstStyle/>
                    <a:p>
                      <a:pPr algn="ctr"/>
                      <a:r>
                        <a:rPr lang="en-US" b="1" dirty="0"/>
                        <a:t>row total </a:t>
                      </a:r>
                      <a:r>
                        <a:rPr lang="en-US" dirty="0"/>
                        <a:t>x</a:t>
                      </a:r>
                      <a:r>
                        <a:rPr lang="en-US" b="1" dirty="0"/>
                        <a:t> column total</a:t>
                      </a:r>
                      <a:endParaRPr lang="en-US" dirty="0"/>
                    </a:p>
                  </a:txBody>
                  <a:tcPr anchor="ctr">
                    <a:lnL>
                      <a:noFill/>
                    </a:lnL>
                    <a:lnR>
                      <a:noFill/>
                    </a:lnR>
                    <a:lnT>
                      <a:noFill/>
                    </a:lnT>
                    <a:lnB w="9525" cap="flat" cmpd="sng" algn="ctr">
                      <a:solidFill>
                        <a:srgbClr val="000000"/>
                      </a:solidFill>
                      <a:prstDash val="solid"/>
                      <a:round/>
                      <a:headEnd type="none" w="med" len="med"/>
                      <a:tailEnd type="none" w="med" len="med"/>
                    </a:lnB>
                    <a:solidFill>
                      <a:srgbClr val="FFFFFF"/>
                    </a:solidFill>
                  </a:tcPr>
                </a:tc>
              </a:tr>
              <a:tr h="0">
                <a:tc>
                  <a:txBody>
                    <a:bodyPr/>
                    <a:lstStyle/>
                    <a:p>
                      <a:pPr algn="ctr"/>
                      <a:r>
                        <a:rPr lang="en-US" b="1" dirty="0"/>
                        <a:t>overall total</a:t>
                      </a:r>
                      <a:endParaRPr lang="en-US" dirty="0"/>
                    </a:p>
                  </a:txBody>
                  <a:tcPr anchor="ctr">
                    <a:lnL>
                      <a:noFill/>
                    </a:lnL>
                    <a:lnR>
                      <a:noFill/>
                    </a:lnR>
                    <a:lnT w="9525" cap="flat" cmpd="sng" algn="ctr">
                      <a:solidFill>
                        <a:srgbClr val="000000"/>
                      </a:solidFill>
                      <a:prstDash val="solid"/>
                      <a:round/>
                      <a:headEnd type="none" w="med" len="med"/>
                      <a:tailEnd type="none" w="med" len="med"/>
                    </a:lnT>
                    <a:lnB>
                      <a:noFill/>
                    </a:lnB>
                    <a:solidFill>
                      <a:srgbClr val="FFFFFF"/>
                    </a:solidFill>
                  </a:tcPr>
                </a:tc>
              </a:tr>
            </a:tbl>
          </a:graphicData>
        </a:graphic>
      </p:graphicFrame>
      <p:graphicFrame>
        <p:nvGraphicFramePr>
          <p:cNvPr id="6" name="5 - Πίνακας"/>
          <p:cNvGraphicFramePr>
            <a:graphicFrameLocks noGrp="1"/>
          </p:cNvGraphicFramePr>
          <p:nvPr/>
        </p:nvGraphicFramePr>
        <p:xfrm>
          <a:off x="1619672" y="4941168"/>
          <a:ext cx="6096000" cy="1005840"/>
        </p:xfrm>
        <a:graphic>
          <a:graphicData uri="http://schemas.openxmlformats.org/drawingml/2006/table">
            <a:tbl>
              <a:tblPr/>
              <a:tblGrid>
                <a:gridCol w="1524000"/>
                <a:gridCol w="1524000"/>
                <a:gridCol w="1524000"/>
                <a:gridCol w="1524000"/>
              </a:tblGrid>
              <a:tr h="0">
                <a:tc>
                  <a:txBody>
                    <a:bodyPr/>
                    <a:lstStyle/>
                    <a:p>
                      <a:pPr algn="ctr"/>
                      <a:r>
                        <a:rPr lang="en-US"/>
                        <a:t>row total x column total</a:t>
                      </a:r>
                    </a:p>
                  </a:txBody>
                  <a:tcPr anchor="ctr">
                    <a:lnL>
                      <a:noFill/>
                    </a:lnL>
                    <a:lnR>
                      <a:noFill/>
                    </a:lnR>
                    <a:lnT>
                      <a:noFill/>
                    </a:lnT>
                    <a:lnB w="9525" cap="flat" cmpd="sng" algn="ctr">
                      <a:solidFill>
                        <a:srgbClr val="000000"/>
                      </a:solidFill>
                      <a:prstDash val="solid"/>
                      <a:round/>
                      <a:headEnd type="none" w="med" len="med"/>
                      <a:tailEnd type="none" w="med" len="med"/>
                    </a:lnB>
                  </a:tcPr>
                </a:tc>
                <a:tc rowSpan="2">
                  <a:txBody>
                    <a:bodyPr/>
                    <a:lstStyle/>
                    <a:p>
                      <a:r>
                        <a:rPr lang="el-GR"/>
                        <a:t> = </a:t>
                      </a:r>
                    </a:p>
                  </a:txBody>
                  <a:tcPr anchor="ctr">
                    <a:lnL>
                      <a:noFill/>
                    </a:lnL>
                    <a:lnR>
                      <a:noFill/>
                    </a:lnR>
                    <a:lnT>
                      <a:noFill/>
                    </a:lnT>
                    <a:lnB>
                      <a:noFill/>
                    </a:lnB>
                  </a:tcPr>
                </a:tc>
                <a:tc>
                  <a:txBody>
                    <a:bodyPr/>
                    <a:lstStyle/>
                    <a:p>
                      <a:pPr algn="ctr"/>
                      <a:r>
                        <a:rPr lang="en-US"/>
                        <a:t>45 x 54</a:t>
                      </a:r>
                    </a:p>
                  </a:txBody>
                  <a:tcPr anchor="ctr">
                    <a:lnL>
                      <a:noFill/>
                    </a:lnL>
                    <a:lnR>
                      <a:noFill/>
                    </a:lnR>
                    <a:lnT>
                      <a:noFill/>
                    </a:lnT>
                    <a:lnB w="9525" cap="flat" cmpd="sng" algn="ctr">
                      <a:solidFill>
                        <a:srgbClr val="000000"/>
                      </a:solidFill>
                      <a:prstDash val="solid"/>
                      <a:round/>
                      <a:headEnd type="none" w="med" len="med"/>
                      <a:tailEnd type="none" w="med" len="med"/>
                    </a:lnB>
                  </a:tcPr>
                </a:tc>
                <a:tc rowSpan="2">
                  <a:txBody>
                    <a:bodyPr/>
                    <a:lstStyle/>
                    <a:p>
                      <a:r>
                        <a:rPr lang="el-GR"/>
                        <a:t> = </a:t>
                      </a:r>
                      <a:r>
                        <a:rPr lang="el-GR" b="1"/>
                        <a:t>14.73</a:t>
                      </a:r>
                      <a:endParaRPr lang="el-GR"/>
                    </a:p>
                  </a:txBody>
                  <a:tcPr anchor="ctr">
                    <a:lnL>
                      <a:noFill/>
                    </a:lnL>
                    <a:lnR>
                      <a:noFill/>
                    </a:lnR>
                    <a:lnT>
                      <a:noFill/>
                    </a:lnT>
                    <a:lnB>
                      <a:noFill/>
                    </a:lnB>
                  </a:tcPr>
                </a:tc>
              </a:tr>
              <a:tr h="0">
                <a:tc>
                  <a:txBody>
                    <a:bodyPr/>
                    <a:lstStyle/>
                    <a:p>
                      <a:pPr algn="ctr"/>
                      <a:r>
                        <a:rPr lang="en-US"/>
                        <a:t>overall total</a:t>
                      </a:r>
                    </a:p>
                  </a:txBody>
                  <a:tcPr anchor="ctr">
                    <a:lnL>
                      <a:noFill/>
                    </a:lnL>
                    <a:lnR>
                      <a:noFill/>
                    </a:lnR>
                    <a:lnT w="9525" cap="flat" cmpd="sng" algn="ctr">
                      <a:solidFill>
                        <a:srgbClr val="000000"/>
                      </a:solidFill>
                      <a:prstDash val="solid"/>
                      <a:round/>
                      <a:headEnd type="none" w="med" len="med"/>
                      <a:tailEnd type="none" w="med" len="med"/>
                    </a:lnT>
                    <a:lnB>
                      <a:noFill/>
                    </a:lnB>
                  </a:tcPr>
                </a:tc>
                <a:tc vMerge="1">
                  <a:txBody>
                    <a:bodyPr/>
                    <a:lstStyle/>
                    <a:p>
                      <a:endParaRPr lang="el-GR"/>
                    </a:p>
                  </a:txBody>
                  <a:tcPr/>
                </a:tc>
                <a:tc>
                  <a:txBody>
                    <a:bodyPr/>
                    <a:lstStyle/>
                    <a:p>
                      <a:pPr algn="ctr"/>
                      <a:r>
                        <a:rPr lang="el-GR" dirty="0"/>
                        <a:t>165</a:t>
                      </a:r>
                    </a:p>
                  </a:txBody>
                  <a:tcPr anchor="ctr">
                    <a:lnL>
                      <a:noFill/>
                    </a:lnL>
                    <a:lnR>
                      <a:noFill/>
                    </a:lnR>
                    <a:lnT w="9525" cap="flat" cmpd="sng" algn="ctr">
                      <a:solidFill>
                        <a:srgbClr val="000000"/>
                      </a:solidFill>
                      <a:prstDash val="solid"/>
                      <a:round/>
                      <a:headEnd type="none" w="med" len="med"/>
                      <a:tailEnd type="none" w="med" len="med"/>
                    </a:lnT>
                    <a:lnB>
                      <a:noFill/>
                    </a:lnB>
                  </a:tcPr>
                </a:tc>
                <a:tc vMerge="1">
                  <a:txBody>
                    <a:bodyPr/>
                    <a:lstStyle/>
                    <a:p>
                      <a:endParaRPr lang="el-GR"/>
                    </a:p>
                  </a:txBody>
                  <a:tcPr/>
                </a:tc>
              </a:tr>
            </a:tbl>
          </a:graphicData>
        </a:graphic>
      </p:graphicFrame>
      <p:sp>
        <p:nvSpPr>
          <p:cNvPr id="8" name="7 - Ορθογώνιο"/>
          <p:cNvSpPr/>
          <p:nvPr/>
        </p:nvSpPr>
        <p:spPr>
          <a:xfrm>
            <a:off x="1763688" y="4149080"/>
            <a:ext cx="5544616" cy="646331"/>
          </a:xfrm>
          <a:prstGeom prst="rect">
            <a:avLst/>
          </a:prstGeom>
        </p:spPr>
        <p:txBody>
          <a:bodyPr wrap="square">
            <a:spAutoFit/>
          </a:bodyPr>
          <a:lstStyle/>
          <a:p>
            <a:r>
              <a:rPr lang="en-US" dirty="0"/>
              <a:t>Similarly, for ethnic group B, the expected frequency of individuals supplied by a </a:t>
            </a:r>
            <a:r>
              <a:rPr lang="en-US" i="1" dirty="0"/>
              <a:t>spring</a:t>
            </a:r>
            <a:r>
              <a:rPr lang="en-US" dirty="0"/>
              <a:t> is:</a:t>
            </a:r>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971600" y="404664"/>
            <a:ext cx="6912768" cy="1754326"/>
          </a:xfrm>
          <a:prstGeom prst="rect">
            <a:avLst/>
          </a:prstGeom>
        </p:spPr>
        <p:txBody>
          <a:bodyPr wrap="square">
            <a:spAutoFit/>
          </a:bodyPr>
          <a:lstStyle/>
          <a:p>
            <a:r>
              <a:rPr lang="en-US" dirty="0"/>
              <a:t>The Chi-squared Test</a:t>
            </a:r>
          </a:p>
          <a:p>
            <a:r>
              <a:rPr lang="en-US" dirty="0"/>
              <a:t>The expected frequencies are what we would expect if the null hypothesis were true.</a:t>
            </a:r>
          </a:p>
          <a:p>
            <a:r>
              <a:rPr lang="en-US" dirty="0"/>
              <a:t>To test the null hypothesis we compare the expected frequencies with the observed frequencies, using the formula below.</a:t>
            </a:r>
          </a:p>
          <a:p>
            <a:r>
              <a:rPr lang="en-US" dirty="0"/>
              <a:t>The formula for calculating a </a:t>
            </a:r>
            <a:r>
              <a:rPr lang="en-US" i="1" dirty="0"/>
              <a:t>χ</a:t>
            </a:r>
            <a:r>
              <a:rPr lang="en-US" baseline="30000" dirty="0"/>
              <a:t>2</a:t>
            </a:r>
            <a:r>
              <a:rPr lang="en-US" dirty="0"/>
              <a:t> statistic is:</a:t>
            </a:r>
          </a:p>
        </p:txBody>
      </p:sp>
      <p:graphicFrame>
        <p:nvGraphicFramePr>
          <p:cNvPr id="3" name="2 - Πίνακας"/>
          <p:cNvGraphicFramePr>
            <a:graphicFrameLocks noGrp="1"/>
          </p:cNvGraphicFramePr>
          <p:nvPr/>
        </p:nvGraphicFramePr>
        <p:xfrm>
          <a:off x="1259633" y="2420888"/>
          <a:ext cx="3168351" cy="936104"/>
        </p:xfrm>
        <a:graphic>
          <a:graphicData uri="http://schemas.openxmlformats.org/drawingml/2006/table">
            <a:tbl>
              <a:tblPr/>
              <a:tblGrid>
                <a:gridCol w="1056117"/>
                <a:gridCol w="1056117"/>
                <a:gridCol w="1056117"/>
              </a:tblGrid>
              <a:tr h="558871">
                <a:tc rowSpan="2">
                  <a:txBody>
                    <a:bodyPr/>
                    <a:lstStyle/>
                    <a:p>
                      <a:r>
                        <a:rPr lang="el-GR" i="1" dirty="0">
                          <a:latin typeface="times new roman"/>
                        </a:rPr>
                        <a:t>χ</a:t>
                      </a:r>
                      <a:r>
                        <a:rPr lang="el-GR" baseline="30000" dirty="0"/>
                        <a:t>2</a:t>
                      </a:r>
                      <a:r>
                        <a:rPr lang="el-GR" dirty="0"/>
                        <a:t> = </a:t>
                      </a:r>
                    </a:p>
                  </a:txBody>
                  <a:tcPr anchor="ctr">
                    <a:lnL>
                      <a:noFill/>
                    </a:lnL>
                    <a:lnR>
                      <a:noFill/>
                    </a:lnR>
                    <a:lnT>
                      <a:noFill/>
                    </a:lnT>
                    <a:lnB>
                      <a:noFill/>
                    </a:lnB>
                    <a:solidFill>
                      <a:srgbClr val="FFFFFF"/>
                    </a:solidFill>
                  </a:tcPr>
                </a:tc>
                <a:tc rowSpan="2">
                  <a:txBody>
                    <a:bodyPr/>
                    <a:lstStyle/>
                    <a:p>
                      <a:pPr marL="0" indent="0"/>
                      <a:r>
                        <a:rPr lang="el-GR" sz="1400" dirty="0"/>
                        <a:t>∑</a:t>
                      </a:r>
                      <a:endParaRPr lang="el-GR" dirty="0"/>
                    </a:p>
                  </a:txBody>
                  <a:tcPr anchor="ctr">
                    <a:lnL>
                      <a:noFill/>
                    </a:lnL>
                    <a:lnR>
                      <a:noFill/>
                    </a:lnR>
                    <a:lnT>
                      <a:noFill/>
                    </a:lnT>
                    <a:lnB>
                      <a:noFill/>
                    </a:lnB>
                    <a:solidFill>
                      <a:srgbClr val="FFFFFF"/>
                    </a:solidFill>
                  </a:tcPr>
                </a:tc>
                <a:tc>
                  <a:txBody>
                    <a:bodyPr/>
                    <a:lstStyle/>
                    <a:p>
                      <a:pPr algn="ctr"/>
                      <a:r>
                        <a:rPr lang="en-US"/>
                        <a:t>(</a:t>
                      </a:r>
                      <a:r>
                        <a:rPr lang="en-US" i="1"/>
                        <a:t>O - E</a:t>
                      </a:r>
                      <a:r>
                        <a:rPr lang="en-US"/>
                        <a:t>)</a:t>
                      </a:r>
                      <a:r>
                        <a:rPr lang="en-US" baseline="30000"/>
                        <a:t>2</a:t>
                      </a:r>
                      <a:endParaRPr lang="en-US"/>
                    </a:p>
                  </a:txBody>
                  <a:tcPr anchor="ctr">
                    <a:lnL>
                      <a:noFill/>
                    </a:lnL>
                    <a:lnR>
                      <a:noFill/>
                    </a:lnR>
                    <a:lnT>
                      <a:noFill/>
                    </a:lnT>
                    <a:lnB w="9525" cap="flat" cmpd="sng" algn="ctr">
                      <a:solidFill>
                        <a:srgbClr val="000000"/>
                      </a:solidFill>
                      <a:prstDash val="solid"/>
                      <a:round/>
                      <a:headEnd type="none" w="med" len="med"/>
                      <a:tailEnd type="none" w="med" len="med"/>
                    </a:lnB>
                    <a:solidFill>
                      <a:srgbClr val="FFFFFF"/>
                    </a:solidFill>
                  </a:tcPr>
                </a:tc>
              </a:tr>
              <a:tr h="377233">
                <a:tc vMerge="1">
                  <a:txBody>
                    <a:bodyPr/>
                    <a:lstStyle/>
                    <a:p>
                      <a:endParaRPr lang="el-GR"/>
                    </a:p>
                  </a:txBody>
                  <a:tcPr/>
                </a:tc>
                <a:tc vMerge="1">
                  <a:txBody>
                    <a:bodyPr/>
                    <a:lstStyle/>
                    <a:p>
                      <a:endParaRPr lang="el-GR"/>
                    </a:p>
                  </a:txBody>
                  <a:tcPr/>
                </a:tc>
                <a:tc>
                  <a:txBody>
                    <a:bodyPr/>
                    <a:lstStyle/>
                    <a:p>
                      <a:pPr algn="ctr"/>
                      <a:r>
                        <a:rPr lang="en-US" dirty="0"/>
                        <a:t>E</a:t>
                      </a:r>
                    </a:p>
                  </a:txBody>
                  <a:tcPr anchor="ctr">
                    <a:lnL>
                      <a:noFill/>
                    </a:lnL>
                    <a:lnR>
                      <a:noFill/>
                    </a:lnR>
                    <a:lnT w="9525" cap="flat" cmpd="sng" algn="ctr">
                      <a:solidFill>
                        <a:srgbClr val="000000"/>
                      </a:solidFill>
                      <a:prstDash val="solid"/>
                      <a:round/>
                      <a:headEnd type="none" w="med" len="med"/>
                      <a:tailEnd type="none" w="med" len="med"/>
                    </a:lnT>
                    <a:lnB>
                      <a:noFill/>
                    </a:lnB>
                    <a:solidFill>
                      <a:srgbClr val="FFFFFF"/>
                    </a:solidFill>
                  </a:tcPr>
                </a:tc>
              </a:tr>
            </a:tbl>
          </a:graphicData>
        </a:graphic>
      </p:graphicFrame>
      <p:sp>
        <p:nvSpPr>
          <p:cNvPr id="13313" name="Rectangle 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smtClean="0">
                <a:ln>
                  <a:noFill/>
                </a:ln>
                <a:solidFill>
                  <a:schemeClr val="tx1"/>
                </a:solidFill>
                <a:effectLst/>
                <a:latin typeface="Arial" pitchFamily="34" charset="0"/>
                <a:cs typeface="Arial" pitchFamily="34" charset="0"/>
              </a:rPr>
              <a:t/>
            </a:r>
            <a:br>
              <a:rPr kumimoji="0" lang="el-GR" sz="1800" b="0" i="0" u="none" strike="noStrike" cap="none" normalizeH="0" baseline="0" smtClean="0">
                <a:ln>
                  <a:noFill/>
                </a:ln>
                <a:solidFill>
                  <a:schemeClr val="tx1"/>
                </a:solidFill>
                <a:effectLst/>
                <a:latin typeface="Arial" pitchFamily="34" charset="0"/>
                <a:cs typeface="Arial" pitchFamily="34" charset="0"/>
              </a:rPr>
            </a:b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sp>
        <p:nvSpPr>
          <p:cNvPr id="5" name="4 - Ορθογώνιο"/>
          <p:cNvSpPr/>
          <p:nvPr/>
        </p:nvSpPr>
        <p:spPr>
          <a:xfrm>
            <a:off x="683568" y="3284984"/>
            <a:ext cx="7992888" cy="1754326"/>
          </a:xfrm>
          <a:prstGeom prst="rect">
            <a:avLst/>
          </a:prstGeom>
        </p:spPr>
        <p:txBody>
          <a:bodyPr wrap="square">
            <a:spAutoFit/>
          </a:bodyPr>
          <a:lstStyle/>
          <a:p>
            <a:r>
              <a:rPr lang="en-US" dirty="0"/>
              <a:t>where:</a:t>
            </a:r>
          </a:p>
          <a:p>
            <a:r>
              <a:rPr lang="en-US" i="1" dirty="0"/>
              <a:t>O</a:t>
            </a:r>
            <a:r>
              <a:rPr lang="en-US" dirty="0"/>
              <a:t> = observed cell frequency</a:t>
            </a:r>
          </a:p>
          <a:p>
            <a:r>
              <a:rPr lang="en-US" i="1" dirty="0"/>
              <a:t>E </a:t>
            </a:r>
            <a:r>
              <a:rPr lang="en-US" dirty="0"/>
              <a:t>= expected cell frequency</a:t>
            </a:r>
          </a:p>
          <a:p>
            <a:r>
              <a:rPr lang="en-US" dirty="0"/>
              <a:t>∑ = sum over all cells in the table</a:t>
            </a:r>
          </a:p>
          <a:p>
            <a:r>
              <a:rPr lang="en-US" dirty="0"/>
              <a:t>This is the </a:t>
            </a:r>
            <a:r>
              <a:rPr lang="en-US" i="1" dirty="0"/>
              <a:t>χ</a:t>
            </a:r>
            <a:r>
              <a:rPr lang="en-US" baseline="30000" dirty="0"/>
              <a:t>2</a:t>
            </a:r>
            <a:r>
              <a:rPr lang="en-US" dirty="0"/>
              <a:t> test statistic which is then referred to tables of the </a:t>
            </a:r>
            <a:r>
              <a:rPr lang="en-US" i="1" dirty="0"/>
              <a:t>χ</a:t>
            </a:r>
            <a:r>
              <a:rPr lang="en-US" baseline="30000" dirty="0"/>
              <a:t>2</a:t>
            </a:r>
            <a:r>
              <a:rPr lang="en-US" dirty="0"/>
              <a:t> distribution to obtain a P-value. This test is known as the </a:t>
            </a:r>
            <a:r>
              <a:rPr lang="en-US" b="1" dirty="0"/>
              <a:t>chi-squared</a:t>
            </a:r>
            <a:r>
              <a:rPr lang="en-US" dirty="0"/>
              <a:t> test.</a:t>
            </a:r>
          </a:p>
        </p:txBody>
      </p:sp>
      <p:sp>
        <p:nvSpPr>
          <p:cNvPr id="6" name="5 - Ορθογώνιο"/>
          <p:cNvSpPr/>
          <p:nvPr/>
        </p:nvSpPr>
        <p:spPr>
          <a:xfrm>
            <a:off x="395536" y="5229200"/>
            <a:ext cx="8748464" cy="1200329"/>
          </a:xfrm>
          <a:prstGeom prst="rect">
            <a:avLst/>
          </a:prstGeom>
        </p:spPr>
        <p:txBody>
          <a:bodyPr wrap="square">
            <a:spAutoFit/>
          </a:bodyPr>
          <a:lstStyle/>
          <a:p>
            <a:r>
              <a:rPr lang="en-US" dirty="0"/>
              <a:t>The </a:t>
            </a:r>
            <a:r>
              <a:rPr lang="en-US" i="1" dirty="0"/>
              <a:t>χ</a:t>
            </a:r>
            <a:r>
              <a:rPr lang="en-US" baseline="30000" dirty="0"/>
              <a:t>2</a:t>
            </a:r>
            <a:r>
              <a:rPr lang="en-US" dirty="0"/>
              <a:t> distribution is obtained from summing together the square of many Standard Normal variables. The number of independent Normal variables used in this sum is called "degrees of freedom</a:t>
            </a:r>
            <a:r>
              <a:rPr lang="en-US" dirty="0" smtClean="0"/>
              <a:t>". This </a:t>
            </a:r>
            <a:r>
              <a:rPr lang="en-US" dirty="0"/>
              <a:t>procedure is similar to the one we used in previous sessions, where we referred the results of a z-test or a t-test to tables of the Normal or t-distribution </a:t>
            </a:r>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467544" y="3284984"/>
            <a:ext cx="8136904" cy="2585323"/>
          </a:xfrm>
          <a:prstGeom prst="rect">
            <a:avLst/>
          </a:prstGeom>
        </p:spPr>
        <p:txBody>
          <a:bodyPr wrap="square">
            <a:spAutoFit/>
          </a:bodyPr>
          <a:lstStyle/>
          <a:p>
            <a:r>
              <a:rPr lang="en-US" dirty="0"/>
              <a:t>From the equation you can see that:</a:t>
            </a:r>
          </a:p>
          <a:p>
            <a:r>
              <a:rPr lang="en-US" dirty="0"/>
              <a:t>If there is a considerable difference between the observed and expected values then </a:t>
            </a:r>
            <a:r>
              <a:rPr lang="en-US" i="1" dirty="0"/>
              <a:t>χ</a:t>
            </a:r>
            <a:r>
              <a:rPr lang="en-US" baseline="30000" dirty="0"/>
              <a:t>2</a:t>
            </a:r>
            <a:r>
              <a:rPr lang="en-US" dirty="0"/>
              <a:t> will be large</a:t>
            </a:r>
          </a:p>
          <a:p>
            <a:r>
              <a:rPr lang="en-US" dirty="0"/>
              <a:t>If there is a negligible difference between the observed and expected values then </a:t>
            </a:r>
            <a:r>
              <a:rPr lang="en-US" i="1" dirty="0"/>
              <a:t>χ</a:t>
            </a:r>
            <a:r>
              <a:rPr lang="en-US" baseline="30000" dirty="0"/>
              <a:t>2</a:t>
            </a:r>
            <a:r>
              <a:rPr lang="en-US" dirty="0"/>
              <a:t> will be small.</a:t>
            </a:r>
          </a:p>
          <a:p>
            <a:r>
              <a:rPr lang="en-US" dirty="0"/>
              <a:t>If </a:t>
            </a:r>
            <a:r>
              <a:rPr lang="en-US" i="1" dirty="0"/>
              <a:t>χ</a:t>
            </a:r>
            <a:r>
              <a:rPr lang="en-US" baseline="30000" dirty="0"/>
              <a:t>2</a:t>
            </a:r>
            <a:r>
              <a:rPr lang="en-US" dirty="0"/>
              <a:t> is </a:t>
            </a:r>
            <a:r>
              <a:rPr lang="en-US" i="1" dirty="0"/>
              <a:t>large</a:t>
            </a:r>
            <a:r>
              <a:rPr lang="en-US" dirty="0"/>
              <a:t> this suggests the data </a:t>
            </a:r>
            <a:r>
              <a:rPr lang="en-US" u="sng" dirty="0"/>
              <a:t>do not</a:t>
            </a:r>
            <a:r>
              <a:rPr lang="en-US" dirty="0"/>
              <a:t> support the null hypothesis since the observed data are not what we would expect under the null hypothesis.</a:t>
            </a:r>
          </a:p>
          <a:p>
            <a:r>
              <a:rPr lang="en-US" dirty="0"/>
              <a:t>If </a:t>
            </a:r>
            <a:r>
              <a:rPr lang="en-US" i="1" dirty="0"/>
              <a:t>χ</a:t>
            </a:r>
            <a:r>
              <a:rPr lang="en-US" baseline="30000" dirty="0"/>
              <a:t>2</a:t>
            </a:r>
            <a:r>
              <a:rPr lang="en-US" dirty="0"/>
              <a:t> is </a:t>
            </a:r>
            <a:r>
              <a:rPr lang="en-US" i="1" dirty="0"/>
              <a:t>small</a:t>
            </a:r>
            <a:r>
              <a:rPr lang="en-US" dirty="0"/>
              <a:t> this suggests the data </a:t>
            </a:r>
            <a:r>
              <a:rPr lang="en-US" u="sng" dirty="0"/>
              <a:t>do</a:t>
            </a:r>
            <a:r>
              <a:rPr lang="en-US" dirty="0"/>
              <a:t> support the null hypothesis since the observed data are close to what we would expect under the null hypothesis.</a:t>
            </a:r>
          </a:p>
        </p:txBody>
      </p:sp>
      <p:graphicFrame>
        <p:nvGraphicFramePr>
          <p:cNvPr id="3" name="2 - Πίνακας"/>
          <p:cNvGraphicFramePr>
            <a:graphicFrameLocks noGrp="1"/>
          </p:cNvGraphicFramePr>
          <p:nvPr/>
        </p:nvGraphicFramePr>
        <p:xfrm>
          <a:off x="2699792" y="1196752"/>
          <a:ext cx="3168351" cy="936104"/>
        </p:xfrm>
        <a:graphic>
          <a:graphicData uri="http://schemas.openxmlformats.org/drawingml/2006/table">
            <a:tbl>
              <a:tblPr/>
              <a:tblGrid>
                <a:gridCol w="1056117"/>
                <a:gridCol w="1056117"/>
                <a:gridCol w="1056117"/>
              </a:tblGrid>
              <a:tr h="558871">
                <a:tc rowSpan="2">
                  <a:txBody>
                    <a:bodyPr/>
                    <a:lstStyle/>
                    <a:p>
                      <a:r>
                        <a:rPr lang="el-GR" i="1" dirty="0">
                          <a:latin typeface="times new roman"/>
                        </a:rPr>
                        <a:t>χ</a:t>
                      </a:r>
                      <a:r>
                        <a:rPr lang="el-GR" baseline="30000" dirty="0"/>
                        <a:t>2</a:t>
                      </a:r>
                      <a:r>
                        <a:rPr lang="el-GR" dirty="0"/>
                        <a:t> = </a:t>
                      </a:r>
                    </a:p>
                  </a:txBody>
                  <a:tcPr anchor="ctr">
                    <a:lnL>
                      <a:noFill/>
                    </a:lnL>
                    <a:lnR>
                      <a:noFill/>
                    </a:lnR>
                    <a:lnT>
                      <a:noFill/>
                    </a:lnT>
                    <a:lnB>
                      <a:noFill/>
                    </a:lnB>
                    <a:solidFill>
                      <a:srgbClr val="FFFFFF"/>
                    </a:solidFill>
                  </a:tcPr>
                </a:tc>
                <a:tc rowSpan="2">
                  <a:txBody>
                    <a:bodyPr/>
                    <a:lstStyle/>
                    <a:p>
                      <a:pPr marL="0" indent="0"/>
                      <a:r>
                        <a:rPr lang="el-GR" sz="1400" dirty="0"/>
                        <a:t>∑</a:t>
                      </a:r>
                      <a:endParaRPr lang="el-GR" dirty="0"/>
                    </a:p>
                  </a:txBody>
                  <a:tcPr anchor="ctr">
                    <a:lnL>
                      <a:noFill/>
                    </a:lnL>
                    <a:lnR>
                      <a:noFill/>
                    </a:lnR>
                    <a:lnT>
                      <a:noFill/>
                    </a:lnT>
                    <a:lnB>
                      <a:noFill/>
                    </a:lnB>
                    <a:solidFill>
                      <a:srgbClr val="FFFFFF"/>
                    </a:solidFill>
                  </a:tcPr>
                </a:tc>
                <a:tc>
                  <a:txBody>
                    <a:bodyPr/>
                    <a:lstStyle/>
                    <a:p>
                      <a:pPr algn="ctr"/>
                      <a:r>
                        <a:rPr lang="en-US"/>
                        <a:t>(</a:t>
                      </a:r>
                      <a:r>
                        <a:rPr lang="en-US" i="1"/>
                        <a:t>O - E</a:t>
                      </a:r>
                      <a:r>
                        <a:rPr lang="en-US"/>
                        <a:t>)</a:t>
                      </a:r>
                      <a:r>
                        <a:rPr lang="en-US" baseline="30000"/>
                        <a:t>2</a:t>
                      </a:r>
                      <a:endParaRPr lang="en-US"/>
                    </a:p>
                  </a:txBody>
                  <a:tcPr anchor="ctr">
                    <a:lnL>
                      <a:noFill/>
                    </a:lnL>
                    <a:lnR>
                      <a:noFill/>
                    </a:lnR>
                    <a:lnT>
                      <a:noFill/>
                    </a:lnT>
                    <a:lnB w="9525" cap="flat" cmpd="sng" algn="ctr">
                      <a:solidFill>
                        <a:srgbClr val="000000"/>
                      </a:solidFill>
                      <a:prstDash val="solid"/>
                      <a:round/>
                      <a:headEnd type="none" w="med" len="med"/>
                      <a:tailEnd type="none" w="med" len="med"/>
                    </a:lnB>
                    <a:solidFill>
                      <a:srgbClr val="FFFFFF"/>
                    </a:solidFill>
                  </a:tcPr>
                </a:tc>
              </a:tr>
              <a:tr h="377233">
                <a:tc vMerge="1">
                  <a:txBody>
                    <a:bodyPr/>
                    <a:lstStyle/>
                    <a:p>
                      <a:endParaRPr lang="el-GR"/>
                    </a:p>
                  </a:txBody>
                  <a:tcPr/>
                </a:tc>
                <a:tc vMerge="1">
                  <a:txBody>
                    <a:bodyPr/>
                    <a:lstStyle/>
                    <a:p>
                      <a:endParaRPr lang="el-GR"/>
                    </a:p>
                  </a:txBody>
                  <a:tcPr/>
                </a:tc>
                <a:tc>
                  <a:txBody>
                    <a:bodyPr/>
                    <a:lstStyle/>
                    <a:p>
                      <a:pPr algn="ctr"/>
                      <a:r>
                        <a:rPr lang="en-US" dirty="0"/>
                        <a:t>E</a:t>
                      </a:r>
                    </a:p>
                  </a:txBody>
                  <a:tcPr anchor="ctr">
                    <a:lnL>
                      <a:noFill/>
                    </a:lnL>
                    <a:lnR>
                      <a:noFill/>
                    </a:lnR>
                    <a:lnT w="9525" cap="flat" cmpd="sng" algn="ctr">
                      <a:solidFill>
                        <a:srgbClr val="000000"/>
                      </a:solidFill>
                      <a:prstDash val="solid"/>
                      <a:round/>
                      <a:headEnd type="none" w="med" len="med"/>
                      <a:tailEnd type="none" w="med" len="med"/>
                    </a:lnT>
                    <a:lnB>
                      <a:noFill/>
                    </a:lnB>
                    <a:solidFill>
                      <a:srgbClr val="FFFFFF"/>
                    </a:solidFill>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Πίνακας"/>
          <p:cNvGraphicFramePr>
            <a:graphicFrameLocks noGrp="1"/>
          </p:cNvGraphicFramePr>
          <p:nvPr/>
        </p:nvGraphicFramePr>
        <p:xfrm>
          <a:off x="1115619" y="764704"/>
          <a:ext cx="7608159" cy="2956560"/>
        </p:xfrm>
        <a:graphic>
          <a:graphicData uri="http://schemas.openxmlformats.org/drawingml/2006/table">
            <a:tbl>
              <a:tblPr/>
              <a:tblGrid>
                <a:gridCol w="845351"/>
                <a:gridCol w="845351"/>
                <a:gridCol w="845351"/>
                <a:gridCol w="845351"/>
                <a:gridCol w="845351"/>
                <a:gridCol w="845351"/>
                <a:gridCol w="845351"/>
                <a:gridCol w="845351"/>
                <a:gridCol w="845351"/>
              </a:tblGrid>
              <a:tr h="0">
                <a:tc rowSpan="3">
                  <a:txBody>
                    <a:bodyPr/>
                    <a:lstStyle/>
                    <a:p>
                      <a:pPr rtl="0" eaLnBrk="1" latinLnBrk="0" hangingPunct="1"/>
                      <a:r>
                        <a:rPr kumimoji="0" lang="el-GR" kern="1200" dirty="0" smtClean="0">
                          <a:solidFill>
                            <a:schemeClr val="tx1"/>
                          </a:solidFill>
                          <a:latin typeface="+mn-lt"/>
                          <a:ea typeface="+mn-ea"/>
                          <a:cs typeface="+mn-cs"/>
                        </a:rPr>
                        <a:t>Παροχή</a:t>
                      </a:r>
                      <a:endParaRPr kumimoji="0" lang="en-US" kern="1200" dirty="0">
                        <a:solidFill>
                          <a:schemeClr val="tx1"/>
                        </a:solidFill>
                        <a:latin typeface="+mn-lt"/>
                        <a:ea typeface="+mn-ea"/>
                        <a:cs typeface="+mn-cs"/>
                      </a:endParaRP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gridSpan="6">
                  <a:txBody>
                    <a:bodyPr/>
                    <a:lstStyle/>
                    <a:p>
                      <a:pPr algn="ctr"/>
                      <a:r>
                        <a:rPr kumimoji="0" lang="el-GR" kern="1200" dirty="0" smtClean="0">
                          <a:solidFill>
                            <a:schemeClr val="tx1"/>
                          </a:solidFill>
                          <a:latin typeface="+mn-lt"/>
                          <a:ea typeface="+mn-ea"/>
                          <a:cs typeface="+mn-cs"/>
                        </a:rPr>
                        <a:t>Εθνότητα</a:t>
                      </a:r>
                      <a:endParaRPr lang="en-US" dirty="0">
                        <a:solidFill>
                          <a:srgbClr val="000000"/>
                        </a:solidFill>
                      </a:endParaRP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rowSpan="2" gridSpan="2">
                  <a:txBody>
                    <a:bodyPr/>
                    <a:lstStyle/>
                    <a:p>
                      <a:pPr algn="ctr"/>
                      <a:r>
                        <a:rPr lang="en-US">
                          <a:solidFill>
                            <a:srgbClr val="000000"/>
                          </a:solidFill>
                        </a:rPr>
                        <a:t>Total</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rowSpan="2" hMerge="1">
                  <a:txBody>
                    <a:bodyPr/>
                    <a:lstStyle/>
                    <a:p>
                      <a:endParaRPr lang="el-GR"/>
                    </a:p>
                  </a:txBody>
                  <a:tcPr/>
                </a:tc>
              </a:tr>
              <a:tr h="0">
                <a:tc vMerge="1">
                  <a:txBody>
                    <a:bodyPr/>
                    <a:lstStyle/>
                    <a:p>
                      <a:endParaRPr lang="el-GR"/>
                    </a:p>
                  </a:txBody>
                  <a:tcPr/>
                </a:tc>
                <a:tc gridSpan="2">
                  <a:txBody>
                    <a:bodyPr/>
                    <a:lstStyle/>
                    <a:p>
                      <a:pPr algn="ctr"/>
                      <a:r>
                        <a:rPr lang="en-US">
                          <a:solidFill>
                            <a:srgbClr val="000000"/>
                          </a:solidFill>
                        </a:rPr>
                        <a:t>A</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hMerge="1">
                  <a:txBody>
                    <a:bodyPr/>
                    <a:lstStyle/>
                    <a:p>
                      <a:endParaRPr lang="el-GR"/>
                    </a:p>
                  </a:txBody>
                  <a:tcPr/>
                </a:tc>
                <a:tc gridSpan="2">
                  <a:txBody>
                    <a:bodyPr/>
                    <a:lstStyle/>
                    <a:p>
                      <a:pPr algn="ctr"/>
                      <a:r>
                        <a:rPr lang="en-US">
                          <a:solidFill>
                            <a:srgbClr val="000000"/>
                          </a:solidFill>
                        </a:rPr>
                        <a:t>B</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hMerge="1">
                  <a:txBody>
                    <a:bodyPr/>
                    <a:lstStyle/>
                    <a:p>
                      <a:endParaRPr lang="el-GR"/>
                    </a:p>
                  </a:txBody>
                  <a:tcPr/>
                </a:tc>
                <a:tc gridSpan="2">
                  <a:txBody>
                    <a:bodyPr/>
                    <a:lstStyle/>
                    <a:p>
                      <a:pPr algn="ctr"/>
                      <a:r>
                        <a:rPr lang="en-US">
                          <a:solidFill>
                            <a:srgbClr val="000000"/>
                          </a:solidFill>
                        </a:rPr>
                        <a:t>C</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hMerge="1">
                  <a:txBody>
                    <a:bodyPr/>
                    <a:lstStyle/>
                    <a:p>
                      <a:endParaRPr lang="el-GR"/>
                    </a:p>
                  </a:txBody>
                  <a:tcPr/>
                </a:tc>
                <a:tc gridSpan="2" vMerge="1">
                  <a:txBody>
                    <a:bodyPr/>
                    <a:lstStyle/>
                    <a:p>
                      <a:endParaRPr lang="el-GR"/>
                    </a:p>
                  </a:txBody>
                  <a:tcPr/>
                </a:tc>
                <a:tc hMerge="1" vMerge="1">
                  <a:txBody>
                    <a:bodyPr/>
                    <a:lstStyle/>
                    <a:p>
                      <a:endParaRPr lang="el-GR"/>
                    </a:p>
                  </a:txBody>
                  <a:tcPr/>
                </a:tc>
              </a:tr>
              <a:tr h="0">
                <a:tc vMerge="1">
                  <a:txBody>
                    <a:bodyPr/>
                    <a:lstStyle/>
                    <a:p>
                      <a:endParaRPr lang="el-GR"/>
                    </a:p>
                  </a:txBody>
                  <a:tcPr/>
                </a:tc>
                <a:tc>
                  <a:txBody>
                    <a:bodyPr/>
                    <a:lstStyle/>
                    <a:p>
                      <a:pPr algn="ctr"/>
                      <a:r>
                        <a:rPr lang="en-US">
                          <a:solidFill>
                            <a:srgbClr val="000000"/>
                          </a:solidFill>
                        </a:rPr>
                        <a:t>n</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n-US">
                          <a:solidFill>
                            <a:srgbClr val="000000"/>
                          </a:solidFill>
                        </a:rPr>
                        <a:t>Exp</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n-US">
                          <a:solidFill>
                            <a:srgbClr val="000000"/>
                          </a:solidFill>
                        </a:rPr>
                        <a:t>n</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n-US">
                          <a:solidFill>
                            <a:srgbClr val="000000"/>
                          </a:solidFill>
                        </a:rPr>
                        <a:t>Exp</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n-US">
                          <a:solidFill>
                            <a:srgbClr val="000000"/>
                          </a:solidFill>
                        </a:rPr>
                        <a:t>n</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n-US">
                          <a:solidFill>
                            <a:srgbClr val="000000"/>
                          </a:solidFill>
                        </a:rPr>
                        <a:t>Exp</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n-US">
                          <a:solidFill>
                            <a:srgbClr val="000000"/>
                          </a:solidFill>
                        </a:rPr>
                        <a:t>n</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endParaRPr lang="el-GR">
                        <a:solidFill>
                          <a:srgbClr val="000000"/>
                        </a:solidFill>
                      </a:endParaRP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r>
              <a:tr h="0">
                <a:tc>
                  <a:txBody>
                    <a:bodyPr/>
                    <a:lstStyle/>
                    <a:p>
                      <a:pPr marL="0" algn="l" rtl="0" eaLnBrk="1" fontAlgn="t" latinLnBrk="0" hangingPunct="1">
                        <a:spcBef>
                          <a:spcPts val="0"/>
                        </a:spcBef>
                        <a:spcAft>
                          <a:spcPts val="0"/>
                        </a:spcAft>
                      </a:pPr>
                      <a:r>
                        <a:rPr lang="el-GR" sz="1800" b="1" i="0" u="none" strike="noStrike" kern="1200">
                          <a:solidFill>
                            <a:schemeClr val="tx1"/>
                          </a:solidFill>
                          <a:latin typeface="Perpetua"/>
                        </a:rPr>
                        <a:t>Πηγάδι</a:t>
                      </a:r>
                      <a:endParaRPr lang="el-GR" sz="1800" b="0" i="0" u="none" strike="noStrike" kern="1200">
                        <a:solidFill>
                          <a:schemeClr val="tx1"/>
                        </a:solidFill>
                        <a:latin typeface="Perpetua"/>
                      </a:endParaRP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37</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30.16</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18</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25.85</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24</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22.98</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79</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 </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0">
                <a:tc>
                  <a:txBody>
                    <a:bodyPr/>
                    <a:lstStyle/>
                    <a:p>
                      <a:pPr marL="0" algn="l" rtl="0" eaLnBrk="1" fontAlgn="t" latinLnBrk="0" hangingPunct="1">
                        <a:spcBef>
                          <a:spcPts val="0"/>
                        </a:spcBef>
                        <a:spcAft>
                          <a:spcPts val="0"/>
                        </a:spcAft>
                      </a:pPr>
                      <a:r>
                        <a:rPr lang="el-GR" sz="1800" b="1" i="0" u="none" strike="noStrike" kern="1200">
                          <a:solidFill>
                            <a:schemeClr val="tx1"/>
                          </a:solidFill>
                          <a:latin typeface="Perpetua"/>
                        </a:rPr>
                        <a:t>Πηγή</a:t>
                      </a:r>
                      <a:endParaRPr lang="el-GR" sz="1800" b="0" i="0" u="none" strike="noStrike" kern="1200">
                        <a:solidFill>
                          <a:schemeClr val="tx1"/>
                        </a:solidFill>
                        <a:latin typeface="Perpetua"/>
                      </a:endParaRP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14</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17.18</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17</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14.73</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14</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13.09</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45</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 </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0">
                <a:tc>
                  <a:txBody>
                    <a:bodyPr/>
                    <a:lstStyle/>
                    <a:p>
                      <a:pPr marL="0" algn="l" rtl="0" eaLnBrk="1" fontAlgn="t" latinLnBrk="0" hangingPunct="1">
                        <a:spcBef>
                          <a:spcPts val="0"/>
                        </a:spcBef>
                        <a:spcAft>
                          <a:spcPts val="0"/>
                        </a:spcAft>
                      </a:pPr>
                      <a:r>
                        <a:rPr lang="el-GR" sz="1800" b="0" i="0" u="none" strike="noStrike" kern="1200">
                          <a:solidFill>
                            <a:schemeClr val="tx1"/>
                          </a:solidFill>
                          <a:latin typeface="Perpetua"/>
                        </a:rPr>
                        <a:t>Ποτάμι / Ρυάκι</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12</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15.65</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19</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13.42</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10</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11.93</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41</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 </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0">
                <a:tc>
                  <a:txBody>
                    <a:bodyPr/>
                    <a:lstStyle/>
                    <a:p>
                      <a:pPr marL="0" algn="l" rtl="0" eaLnBrk="1" fontAlgn="t" latinLnBrk="0" hangingPunct="1">
                        <a:spcBef>
                          <a:spcPts val="0"/>
                        </a:spcBef>
                        <a:spcAft>
                          <a:spcPts val="0"/>
                        </a:spcAft>
                      </a:pPr>
                      <a:r>
                        <a:rPr lang="el-GR" sz="1800" b="1" i="0" u="none" strike="noStrike" kern="1200" dirty="0">
                          <a:solidFill>
                            <a:schemeClr val="tx1"/>
                          </a:solidFill>
                          <a:latin typeface="Perpetua"/>
                        </a:rPr>
                        <a:t>Σύνολο</a:t>
                      </a:r>
                      <a:endParaRPr lang="el-GR" sz="1800" b="0" i="0" u="none" strike="noStrike" kern="1200" dirty="0">
                        <a:solidFill>
                          <a:schemeClr val="tx1"/>
                        </a:solidFill>
                        <a:latin typeface="Perpetua"/>
                      </a:endParaRP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63</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 </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54</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 </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48</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 </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165</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dirty="0"/>
                        <a:t> </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Πίνακας"/>
          <p:cNvGraphicFramePr>
            <a:graphicFrameLocks noGrp="1"/>
          </p:cNvGraphicFramePr>
          <p:nvPr/>
        </p:nvGraphicFramePr>
        <p:xfrm>
          <a:off x="755576" y="764704"/>
          <a:ext cx="7200802" cy="5478411"/>
        </p:xfrm>
        <a:graphic>
          <a:graphicData uri="http://schemas.openxmlformats.org/drawingml/2006/table">
            <a:tbl>
              <a:tblPr/>
              <a:tblGrid>
                <a:gridCol w="1028686"/>
                <a:gridCol w="1028686"/>
                <a:gridCol w="1028686"/>
                <a:gridCol w="1028686"/>
                <a:gridCol w="1028686"/>
                <a:gridCol w="1028686"/>
                <a:gridCol w="1028686"/>
              </a:tblGrid>
              <a:tr h="910514">
                <a:tc>
                  <a:txBody>
                    <a:bodyPr/>
                    <a:lstStyle/>
                    <a:p>
                      <a:pPr rtl="0" eaLnBrk="1" latinLnBrk="0" hangingPunct="1"/>
                      <a:r>
                        <a:rPr kumimoji="0" lang="el-GR" sz="2000" kern="1200" dirty="0" smtClean="0">
                          <a:solidFill>
                            <a:schemeClr val="tx1"/>
                          </a:solidFill>
                          <a:latin typeface="+mn-lt"/>
                          <a:ea typeface="+mn-ea"/>
                          <a:cs typeface="+mn-cs"/>
                        </a:rPr>
                        <a:t>Παροχή</a:t>
                      </a:r>
                      <a:endParaRPr kumimoji="0" lang="en-US" sz="2000" kern="1200" dirty="0">
                        <a:solidFill>
                          <a:schemeClr val="tx1"/>
                        </a:solidFill>
                        <a:latin typeface="+mn-lt"/>
                        <a:ea typeface="+mn-ea"/>
                        <a:cs typeface="+mn-cs"/>
                      </a:endParaRPr>
                    </a:p>
                  </a:txBody>
                  <a:tcPr marL="55519" marR="55519" marT="55519" marB="55519"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kumimoji="0" lang="el-GR" sz="2000" kern="1200" dirty="0" smtClean="0">
                          <a:solidFill>
                            <a:schemeClr val="tx1"/>
                          </a:solidFill>
                          <a:latin typeface="+mn-lt"/>
                          <a:ea typeface="+mn-ea"/>
                          <a:cs typeface="+mn-cs"/>
                        </a:rPr>
                        <a:t>Εθνότητα</a:t>
                      </a:r>
                      <a:endParaRPr lang="en-US" sz="2000" dirty="0">
                        <a:solidFill>
                          <a:srgbClr val="000000"/>
                        </a:solidFill>
                      </a:endParaRPr>
                    </a:p>
                  </a:txBody>
                  <a:tcPr marL="55519" marR="55519" marT="55519" marB="55519"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n-US" sz="2000">
                          <a:solidFill>
                            <a:srgbClr val="000000"/>
                          </a:solidFill>
                        </a:rPr>
                        <a:t>Observed freq. (O)</a:t>
                      </a:r>
                    </a:p>
                  </a:txBody>
                  <a:tcPr marL="55519" marR="55519" marT="55519" marB="55519"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n-US" sz="2000">
                          <a:solidFill>
                            <a:srgbClr val="000000"/>
                          </a:solidFill>
                        </a:rPr>
                        <a:t>Expected freq. (E)</a:t>
                      </a:r>
                    </a:p>
                  </a:txBody>
                  <a:tcPr marL="55519" marR="55519" marT="55519" marB="55519"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n-US" sz="2000">
                          <a:solidFill>
                            <a:srgbClr val="000000"/>
                          </a:solidFill>
                        </a:rPr>
                        <a:t>O-E</a:t>
                      </a:r>
                    </a:p>
                  </a:txBody>
                  <a:tcPr marL="55519" marR="55519" marT="55519" marB="55519"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n-US" sz="2000">
                          <a:solidFill>
                            <a:srgbClr val="000000"/>
                          </a:solidFill>
                        </a:rPr>
                        <a:t>(O-E</a:t>
                      </a:r>
                      <a:r>
                        <a:rPr lang="en-US" sz="2000" baseline="30000">
                          <a:solidFill>
                            <a:srgbClr val="000000"/>
                          </a:solidFill>
                        </a:rPr>
                        <a:t> )2</a:t>
                      </a:r>
                      <a:endParaRPr lang="en-US" sz="2000">
                        <a:solidFill>
                          <a:srgbClr val="000000"/>
                        </a:solidFill>
                      </a:endParaRPr>
                    </a:p>
                  </a:txBody>
                  <a:tcPr marL="55519" marR="55519" marT="55519" marB="55519"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n-US" sz="2000">
                          <a:solidFill>
                            <a:srgbClr val="000000"/>
                          </a:solidFill>
                        </a:rPr>
                        <a:t>(O-E</a:t>
                      </a:r>
                      <a:r>
                        <a:rPr lang="en-US" sz="2000" baseline="30000">
                          <a:solidFill>
                            <a:srgbClr val="000000"/>
                          </a:solidFill>
                        </a:rPr>
                        <a:t> )2</a:t>
                      </a:r>
                      <a:r>
                        <a:rPr lang="en-US" sz="2000">
                          <a:solidFill>
                            <a:srgbClr val="000000"/>
                          </a:solidFill>
                        </a:rPr>
                        <a:t> /E</a:t>
                      </a:r>
                    </a:p>
                  </a:txBody>
                  <a:tcPr marL="55519" marR="55519" marT="55519" marB="55519"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r>
              <a:tr h="255388">
                <a:tc>
                  <a:txBody>
                    <a:bodyPr/>
                    <a:lstStyle/>
                    <a:p>
                      <a:pPr marL="0" algn="l" rtl="0" eaLnBrk="1" fontAlgn="t" latinLnBrk="0" hangingPunct="1">
                        <a:spcBef>
                          <a:spcPts val="0"/>
                        </a:spcBef>
                        <a:spcAft>
                          <a:spcPts val="0"/>
                        </a:spcAft>
                      </a:pPr>
                      <a:r>
                        <a:rPr lang="el-GR" sz="1800" b="1" i="0" u="none" strike="noStrike" kern="1200">
                          <a:solidFill>
                            <a:schemeClr val="tx1"/>
                          </a:solidFill>
                          <a:latin typeface="Perpetua"/>
                        </a:rPr>
                        <a:t>Πηγάδι</a:t>
                      </a:r>
                      <a:endParaRPr lang="el-GR" sz="1800" b="0" i="0" u="none" strike="noStrike" kern="1200">
                        <a:solidFill>
                          <a:schemeClr val="tx1"/>
                        </a:solidFill>
                        <a:latin typeface="Perpetua"/>
                      </a:endParaRP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n-US" sz="2000"/>
                        <a:t>A</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sz="2000"/>
                        <a:t>37</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sz="2000"/>
                        <a:t>30.16</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sz="2000"/>
                        <a:t>6.84</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sz="2000"/>
                        <a:t>46.79</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sz="2000"/>
                        <a:t>1.55</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255388">
                <a:tc>
                  <a:txBody>
                    <a:bodyPr/>
                    <a:lstStyle/>
                    <a:p>
                      <a:pPr marL="0" algn="l" rtl="0" eaLnBrk="1" fontAlgn="t" latinLnBrk="0" hangingPunct="1">
                        <a:spcBef>
                          <a:spcPts val="0"/>
                        </a:spcBef>
                        <a:spcAft>
                          <a:spcPts val="0"/>
                        </a:spcAft>
                      </a:pPr>
                      <a:r>
                        <a:rPr lang="el-GR" sz="1800" b="1" i="0" u="none" strike="noStrike" kern="1200">
                          <a:solidFill>
                            <a:schemeClr val="tx1"/>
                          </a:solidFill>
                          <a:latin typeface="Perpetua"/>
                        </a:rPr>
                        <a:t>Πηγή</a:t>
                      </a:r>
                      <a:endParaRPr lang="el-GR" sz="1800" b="0" i="0" u="none" strike="noStrike" kern="1200">
                        <a:solidFill>
                          <a:schemeClr val="tx1"/>
                        </a:solidFill>
                        <a:latin typeface="Perpetua"/>
                      </a:endParaRP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n-US" sz="2000"/>
                        <a:t>A</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sz="2000"/>
                        <a:t>14</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sz="2000"/>
                        <a:t>17.18</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sz="2000"/>
                        <a:t>-3.18</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sz="2000"/>
                        <a:t>10.11</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sz="2000"/>
                        <a:t>0.59</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455257">
                <a:tc>
                  <a:txBody>
                    <a:bodyPr/>
                    <a:lstStyle/>
                    <a:p>
                      <a:pPr marL="0" algn="l" rtl="0" eaLnBrk="1" fontAlgn="t" latinLnBrk="0" hangingPunct="1">
                        <a:spcBef>
                          <a:spcPts val="0"/>
                        </a:spcBef>
                        <a:spcAft>
                          <a:spcPts val="0"/>
                        </a:spcAft>
                      </a:pPr>
                      <a:r>
                        <a:rPr lang="el-GR" sz="1800" b="0" i="0" u="none" strike="noStrike" kern="1200" dirty="0">
                          <a:solidFill>
                            <a:schemeClr val="tx1"/>
                          </a:solidFill>
                          <a:latin typeface="Perpetua"/>
                        </a:rPr>
                        <a:t>Ποτάμι / Ρυάκι</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n-US" sz="2000"/>
                        <a:t>A</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sz="2000"/>
                        <a:t>12</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sz="2000"/>
                        <a:t>15.65</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sz="2000"/>
                        <a:t>-3.65</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sz="2000"/>
                        <a:t>13.3</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sz="2000"/>
                        <a:t>0.85</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255388">
                <a:tc>
                  <a:txBody>
                    <a:bodyPr/>
                    <a:lstStyle/>
                    <a:p>
                      <a:pPr marL="0" algn="l" rtl="0" eaLnBrk="1" fontAlgn="t" latinLnBrk="0" hangingPunct="1">
                        <a:spcBef>
                          <a:spcPts val="0"/>
                        </a:spcBef>
                        <a:spcAft>
                          <a:spcPts val="0"/>
                        </a:spcAft>
                      </a:pPr>
                      <a:r>
                        <a:rPr lang="el-GR" sz="1800" b="1" i="0" u="none" strike="noStrike" kern="1200">
                          <a:solidFill>
                            <a:schemeClr val="tx1"/>
                          </a:solidFill>
                          <a:latin typeface="Perpetua"/>
                        </a:rPr>
                        <a:t>Πηγάδι</a:t>
                      </a:r>
                      <a:endParaRPr lang="el-GR" sz="1800" b="0" i="0" u="none" strike="noStrike" kern="1200">
                        <a:solidFill>
                          <a:schemeClr val="tx1"/>
                        </a:solidFill>
                        <a:latin typeface="Perpetua"/>
                      </a:endParaRP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n-US" sz="2000"/>
                        <a:t>B</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sz="2000"/>
                        <a:t>18</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sz="2000"/>
                        <a:t>25.85</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sz="2000"/>
                        <a:t>-7.85</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sz="2000"/>
                        <a:t>61.62</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sz="2000"/>
                        <a:t>2.38</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255388">
                <a:tc>
                  <a:txBody>
                    <a:bodyPr/>
                    <a:lstStyle/>
                    <a:p>
                      <a:pPr marL="0" algn="l" rtl="0" eaLnBrk="1" fontAlgn="t" latinLnBrk="0" hangingPunct="1">
                        <a:spcBef>
                          <a:spcPts val="0"/>
                        </a:spcBef>
                        <a:spcAft>
                          <a:spcPts val="0"/>
                        </a:spcAft>
                      </a:pPr>
                      <a:r>
                        <a:rPr lang="el-GR" sz="1800" b="1" i="0" u="none" strike="noStrike" kern="1200">
                          <a:solidFill>
                            <a:schemeClr val="tx1"/>
                          </a:solidFill>
                          <a:latin typeface="Perpetua"/>
                        </a:rPr>
                        <a:t>Πηγή</a:t>
                      </a:r>
                      <a:endParaRPr lang="el-GR" sz="1800" b="0" i="0" u="none" strike="noStrike" kern="1200">
                        <a:solidFill>
                          <a:schemeClr val="tx1"/>
                        </a:solidFill>
                        <a:latin typeface="Perpetua"/>
                      </a:endParaRP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n-US" sz="2000"/>
                        <a:t>B</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sz="2000"/>
                        <a:t>17</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sz="2000"/>
                        <a:t>14.73</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sz="2000"/>
                        <a:t>2.27</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sz="2000"/>
                        <a:t>5.15</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sz="2000"/>
                        <a:t>0.35</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455257">
                <a:tc>
                  <a:txBody>
                    <a:bodyPr/>
                    <a:lstStyle/>
                    <a:p>
                      <a:pPr marL="0" algn="l" rtl="0" eaLnBrk="1" fontAlgn="t" latinLnBrk="0" hangingPunct="1">
                        <a:spcBef>
                          <a:spcPts val="0"/>
                        </a:spcBef>
                        <a:spcAft>
                          <a:spcPts val="0"/>
                        </a:spcAft>
                      </a:pPr>
                      <a:r>
                        <a:rPr lang="el-GR" sz="1800" b="0" i="0" u="none" strike="noStrike" kern="1200" dirty="0">
                          <a:solidFill>
                            <a:schemeClr val="tx1"/>
                          </a:solidFill>
                          <a:latin typeface="Perpetua"/>
                        </a:rPr>
                        <a:t>Ποτάμι / Ρυάκι</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n-US" sz="2000"/>
                        <a:t>B</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sz="2000"/>
                        <a:t>19</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sz="2000"/>
                        <a:t>13.42</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sz="2000"/>
                        <a:t>5.58</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sz="2000"/>
                        <a:t>31.14</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sz="2000"/>
                        <a:t>2.32</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255388">
                <a:tc>
                  <a:txBody>
                    <a:bodyPr/>
                    <a:lstStyle/>
                    <a:p>
                      <a:pPr algn="ctr"/>
                      <a:r>
                        <a:rPr lang="en-US" dirty="0">
                          <a:solidFill>
                            <a:srgbClr val="000000"/>
                          </a:solidFill>
                        </a:rPr>
                        <a:t>Water Supply</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n-US" sz="2000"/>
                        <a:t>C</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sz="2000"/>
                        <a:t>24</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sz="2000"/>
                        <a:t>22.98</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sz="2000"/>
                        <a:t>1.02</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sz="2000"/>
                        <a:t>1.04</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sz="2000"/>
                        <a:t>0.05</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255388">
                <a:tc>
                  <a:txBody>
                    <a:bodyPr/>
                    <a:lstStyle/>
                    <a:p>
                      <a:pPr fontAlgn="t"/>
                      <a:r>
                        <a:rPr lang="en-US" b="1"/>
                        <a:t>Well</a:t>
                      </a:r>
                      <a:endParaRPr lang="en-US"/>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n-US" sz="2000"/>
                        <a:t>C</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sz="2000"/>
                        <a:t>14</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sz="2000"/>
                        <a:t>13.09</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sz="2000"/>
                        <a:t>0.91</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sz="2000"/>
                        <a:t>0.83</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sz="2000"/>
                        <a:t>0.06</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455257">
                <a:tc>
                  <a:txBody>
                    <a:bodyPr/>
                    <a:lstStyle/>
                    <a:p>
                      <a:pPr fontAlgn="t"/>
                      <a:r>
                        <a:rPr lang="en-US" b="1" dirty="0"/>
                        <a:t>Spring</a:t>
                      </a:r>
                      <a:endParaRPr lang="en-US" dirty="0"/>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n-US" sz="2000"/>
                        <a:t>C</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sz="2000"/>
                        <a:t>10</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sz="2000"/>
                        <a:t>11.93</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sz="2000"/>
                        <a:t>-1.93</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sz="2000"/>
                        <a:t>3.72</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sz="2000"/>
                        <a:t>0.31</a:t>
                      </a:r>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255388">
                <a:tc gridSpan="6">
                  <a:txBody>
                    <a:bodyPr/>
                    <a:lstStyle/>
                    <a:p>
                      <a:pPr fontAlgn="t"/>
                      <a:endParaRPr lang="el-GR" sz="2000"/>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a:txBody>
                    <a:bodyPr/>
                    <a:lstStyle/>
                    <a:p>
                      <a:pPr fontAlgn="t"/>
                      <a:r>
                        <a:rPr lang="el-GR" sz="2000" b="1" i="1" dirty="0">
                          <a:latin typeface="times new roman"/>
                        </a:rPr>
                        <a:t>χ</a:t>
                      </a:r>
                      <a:r>
                        <a:rPr lang="el-GR" sz="2000" b="1" baseline="30000" dirty="0"/>
                        <a:t>2</a:t>
                      </a:r>
                      <a:r>
                        <a:rPr lang="el-GR" sz="2000" b="1" dirty="0"/>
                        <a:t>=8.46</a:t>
                      </a:r>
                      <a:endParaRPr lang="el-GR" sz="2000" dirty="0"/>
                    </a:p>
                  </a:txBody>
                  <a:tcPr marL="27760" marR="27760" marT="27760" marB="2776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827584" y="620688"/>
            <a:ext cx="7488832" cy="3416320"/>
          </a:xfrm>
          <a:prstGeom prst="rect">
            <a:avLst/>
          </a:prstGeom>
        </p:spPr>
        <p:txBody>
          <a:bodyPr wrap="square">
            <a:spAutoFit/>
          </a:bodyPr>
          <a:lstStyle/>
          <a:p>
            <a:r>
              <a:rPr lang="en-US" dirty="0"/>
              <a:t>The Chi-squared Test</a:t>
            </a:r>
          </a:p>
          <a:p>
            <a:r>
              <a:rPr lang="en-US" dirty="0"/>
              <a:t>To refer to the distribution tables we also need the </a:t>
            </a:r>
            <a:r>
              <a:rPr lang="en-US" b="1" dirty="0"/>
              <a:t>degrees of freedom</a:t>
            </a:r>
            <a:r>
              <a:rPr lang="en-US" dirty="0"/>
              <a:t>, </a:t>
            </a:r>
            <a:r>
              <a:rPr lang="en-US" b="1" i="1" dirty="0"/>
              <a:t>V</a:t>
            </a:r>
            <a:r>
              <a:rPr lang="en-US" dirty="0"/>
              <a:t> , which account for the number of free cells in the table.</a:t>
            </a:r>
          </a:p>
          <a:p>
            <a:r>
              <a:rPr lang="en-US" dirty="0"/>
              <a:t>We calculate </a:t>
            </a:r>
            <a:r>
              <a:rPr lang="en-US" b="1" dirty="0"/>
              <a:t>degrees of freedom</a:t>
            </a:r>
            <a:r>
              <a:rPr lang="en-US" dirty="0"/>
              <a:t> using this formula</a:t>
            </a:r>
            <a:r>
              <a:rPr lang="en-US" dirty="0" smtClean="0"/>
              <a:t>:</a:t>
            </a:r>
          </a:p>
          <a:p>
            <a:endParaRPr lang="en-US" dirty="0"/>
          </a:p>
          <a:p>
            <a:r>
              <a:rPr lang="en-US" b="1" i="1" dirty="0"/>
              <a:t>ν = </a:t>
            </a:r>
            <a:r>
              <a:rPr lang="en-US" b="1" dirty="0"/>
              <a:t>(</a:t>
            </a:r>
            <a:r>
              <a:rPr lang="en-US" b="1" i="1" dirty="0"/>
              <a:t>r</a:t>
            </a:r>
            <a:r>
              <a:rPr lang="en-US" b="1" dirty="0"/>
              <a:t> − 1) </a:t>
            </a:r>
            <a:r>
              <a:rPr lang="en-US" dirty="0"/>
              <a:t>× (</a:t>
            </a:r>
            <a:r>
              <a:rPr lang="en-US" b="1" i="1" dirty="0"/>
              <a:t>c </a:t>
            </a:r>
            <a:r>
              <a:rPr lang="en-US" b="1" dirty="0"/>
              <a:t>− 1</a:t>
            </a:r>
            <a:r>
              <a:rPr lang="en-US" b="1" dirty="0" smtClean="0"/>
              <a:t>)</a:t>
            </a:r>
          </a:p>
          <a:p>
            <a:endParaRPr lang="en-US" dirty="0"/>
          </a:p>
          <a:p>
            <a:r>
              <a:rPr lang="en-US" dirty="0"/>
              <a:t>where</a:t>
            </a:r>
            <a:r>
              <a:rPr lang="en-US" dirty="0" smtClean="0"/>
              <a:t>:</a:t>
            </a:r>
          </a:p>
          <a:p>
            <a:endParaRPr lang="en-US" dirty="0"/>
          </a:p>
          <a:p>
            <a:r>
              <a:rPr lang="en-US" i="1" dirty="0"/>
              <a:t>ν</a:t>
            </a:r>
            <a:r>
              <a:rPr lang="en-US" dirty="0"/>
              <a:t> = degrees of freedom</a:t>
            </a:r>
          </a:p>
          <a:p>
            <a:r>
              <a:rPr lang="en-US" i="1" dirty="0"/>
              <a:t>c</a:t>
            </a:r>
            <a:r>
              <a:rPr lang="en-US" dirty="0"/>
              <a:t> = number of columns in table</a:t>
            </a:r>
          </a:p>
          <a:p>
            <a:r>
              <a:rPr lang="en-US" i="1" dirty="0"/>
              <a:t>r</a:t>
            </a:r>
            <a:r>
              <a:rPr lang="en-US" dirty="0"/>
              <a:t> = number of rows in table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467544" y="404664"/>
            <a:ext cx="7848872" cy="1477328"/>
          </a:xfrm>
          <a:prstGeom prst="rect">
            <a:avLst/>
          </a:prstGeom>
        </p:spPr>
        <p:txBody>
          <a:bodyPr wrap="square">
            <a:spAutoFit/>
          </a:bodyPr>
          <a:lstStyle/>
          <a:p>
            <a:r>
              <a:rPr lang="en-US" dirty="0"/>
              <a:t>The Chi-squared Test</a:t>
            </a:r>
          </a:p>
          <a:p>
            <a:r>
              <a:rPr lang="en-US" dirty="0"/>
              <a:t>A sample of a </a:t>
            </a:r>
            <a:r>
              <a:rPr lang="en-US" i="1" dirty="0"/>
              <a:t>χ</a:t>
            </a:r>
            <a:r>
              <a:rPr lang="en-US" baseline="30000" dirty="0"/>
              <a:t>2</a:t>
            </a:r>
            <a:r>
              <a:rPr lang="en-US" dirty="0"/>
              <a:t> distribution table is shown below. When we know the value of the test statistic, </a:t>
            </a:r>
            <a:r>
              <a:rPr lang="en-US" i="1" dirty="0"/>
              <a:t>χ</a:t>
            </a:r>
            <a:r>
              <a:rPr lang="en-US" baseline="30000" dirty="0"/>
              <a:t>2</a:t>
            </a:r>
            <a:r>
              <a:rPr lang="en-US" dirty="0"/>
              <a:t>, and degrees of freedom, </a:t>
            </a:r>
            <a:r>
              <a:rPr lang="en-US" b="1" i="1" dirty="0"/>
              <a:t>V</a:t>
            </a:r>
            <a:r>
              <a:rPr lang="en-US" dirty="0"/>
              <a:t>, we can obtain the probability of obtaining the observed, or more extreme, data if the Null Hypothesis were true (a P-value).</a:t>
            </a:r>
          </a:p>
        </p:txBody>
      </p:sp>
      <p:graphicFrame>
        <p:nvGraphicFramePr>
          <p:cNvPr id="3" name="2 - Πίνακας"/>
          <p:cNvGraphicFramePr>
            <a:graphicFrameLocks noGrp="1"/>
          </p:cNvGraphicFramePr>
          <p:nvPr/>
        </p:nvGraphicFramePr>
        <p:xfrm>
          <a:off x="1259632" y="2420888"/>
          <a:ext cx="6096000" cy="2727960"/>
        </p:xfrm>
        <a:graphic>
          <a:graphicData uri="http://schemas.openxmlformats.org/drawingml/2006/table">
            <a:tbl>
              <a:tblPr/>
              <a:tblGrid>
                <a:gridCol w="1016000"/>
                <a:gridCol w="1016000"/>
                <a:gridCol w="1016000"/>
                <a:gridCol w="1016000"/>
                <a:gridCol w="1016000"/>
                <a:gridCol w="1016000"/>
              </a:tblGrid>
              <a:tr h="0">
                <a:tc rowSpan="2">
                  <a:txBody>
                    <a:bodyPr/>
                    <a:lstStyle/>
                    <a:p>
                      <a:pPr algn="ctr"/>
                      <a:r>
                        <a:rPr lang="en-US">
                          <a:solidFill>
                            <a:srgbClr val="000000"/>
                          </a:solidFill>
                        </a:rPr>
                        <a:t>Degrees of Freedom</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gridSpan="5">
                  <a:txBody>
                    <a:bodyPr/>
                    <a:lstStyle/>
                    <a:p>
                      <a:pPr algn="ctr"/>
                      <a:r>
                        <a:rPr lang="en-US">
                          <a:solidFill>
                            <a:srgbClr val="000000"/>
                          </a:solidFill>
                        </a:rPr>
                        <a:t>Probability </a:t>
                      </a:r>
                      <a:r>
                        <a:rPr lang="en-US" i="1">
                          <a:solidFill>
                            <a:srgbClr val="000000"/>
                          </a:solidFill>
                        </a:rPr>
                        <a:t>(P)</a:t>
                      </a:r>
                      <a:endParaRPr lang="en-US">
                        <a:solidFill>
                          <a:srgbClr val="000000"/>
                        </a:solidFill>
                      </a:endParaRP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r>
              <a:tr h="0">
                <a:tc vMerge="1">
                  <a:txBody>
                    <a:bodyPr/>
                    <a:lstStyle/>
                    <a:p>
                      <a:endParaRPr lang="el-GR"/>
                    </a:p>
                  </a:txBody>
                  <a:tcPr/>
                </a:tc>
                <a:tc>
                  <a:txBody>
                    <a:bodyPr/>
                    <a:lstStyle/>
                    <a:p>
                      <a:pPr algn="ctr"/>
                      <a:r>
                        <a:rPr lang="el-GR">
                          <a:solidFill>
                            <a:srgbClr val="000000"/>
                          </a:solidFill>
                        </a:rPr>
                        <a:t>0.1</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l-GR">
                          <a:solidFill>
                            <a:srgbClr val="000000"/>
                          </a:solidFill>
                        </a:rPr>
                        <a:t>0.05</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l-GR">
                          <a:solidFill>
                            <a:srgbClr val="000000"/>
                          </a:solidFill>
                        </a:rPr>
                        <a:t>0.02</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l-GR">
                          <a:solidFill>
                            <a:srgbClr val="000000"/>
                          </a:solidFill>
                        </a:rPr>
                        <a:t>0.01</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l-GR">
                          <a:solidFill>
                            <a:srgbClr val="000000"/>
                          </a:solidFill>
                        </a:rPr>
                        <a:t>0.001</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r>
              <a:tr h="0">
                <a:tc>
                  <a:txBody>
                    <a:bodyPr/>
                    <a:lstStyle/>
                    <a:p>
                      <a:pPr fontAlgn="t"/>
                      <a:r>
                        <a:rPr lang="el-GR"/>
                        <a:t>1</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2.706</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3.841</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5.412</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6.635</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10.827</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0">
                <a:tc>
                  <a:txBody>
                    <a:bodyPr/>
                    <a:lstStyle/>
                    <a:p>
                      <a:pPr fontAlgn="t"/>
                      <a:r>
                        <a:rPr lang="el-GR"/>
                        <a:t>2</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4.605</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5.991</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7.824</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9.210</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13.815</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0">
                <a:tc>
                  <a:txBody>
                    <a:bodyPr/>
                    <a:lstStyle/>
                    <a:p>
                      <a:pPr fontAlgn="t"/>
                      <a:r>
                        <a:rPr lang="el-GR"/>
                        <a:t>3</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6.251</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7.815</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9.837</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11.345</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16.268</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0">
                <a:tc>
                  <a:txBody>
                    <a:bodyPr/>
                    <a:lstStyle/>
                    <a:p>
                      <a:pPr fontAlgn="t"/>
                      <a:r>
                        <a:rPr lang="el-GR"/>
                        <a:t>4</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7.779</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9.488</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11.668</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13.277</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18.465</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0">
                <a:tc>
                  <a:txBody>
                    <a:bodyPr/>
                    <a:lstStyle/>
                    <a:p>
                      <a:pPr fontAlgn="t"/>
                      <a:r>
                        <a:rPr lang="el-GR"/>
                        <a:t>5</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9.236</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11.070</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13.388</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15.086</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dirty="0"/>
                        <a:t>20.517</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611560" y="332656"/>
            <a:ext cx="8064896" cy="2031325"/>
          </a:xfrm>
          <a:prstGeom prst="rect">
            <a:avLst/>
          </a:prstGeom>
        </p:spPr>
        <p:txBody>
          <a:bodyPr wrap="square">
            <a:spAutoFit/>
          </a:bodyPr>
          <a:lstStyle/>
          <a:p>
            <a:r>
              <a:rPr lang="en-US" dirty="0"/>
              <a:t>The Chi-squared Test</a:t>
            </a:r>
          </a:p>
          <a:p>
            <a:r>
              <a:rPr lang="en-US" b="1" dirty="0"/>
              <a:t>Example</a:t>
            </a:r>
            <a:endParaRPr lang="en-US" dirty="0"/>
          </a:p>
          <a:p>
            <a:r>
              <a:rPr lang="en-US" dirty="0"/>
              <a:t>For the example of water supply and ethnic group we calculated </a:t>
            </a:r>
            <a:r>
              <a:rPr lang="en-US" i="1" dirty="0"/>
              <a:t>χ</a:t>
            </a:r>
            <a:r>
              <a:rPr lang="en-US" baseline="30000" dirty="0"/>
              <a:t>2</a:t>
            </a:r>
            <a:r>
              <a:rPr lang="en-US" dirty="0"/>
              <a:t> = </a:t>
            </a:r>
            <a:r>
              <a:rPr lang="en-US" b="1" dirty="0"/>
              <a:t>8.46.</a:t>
            </a:r>
            <a:endParaRPr lang="en-US" dirty="0"/>
          </a:p>
          <a:p>
            <a:r>
              <a:rPr lang="en-US" dirty="0"/>
              <a:t>There were 3 rows and 3 columns giving (3 - 1) x (3 - 1) =</a:t>
            </a:r>
            <a:r>
              <a:rPr lang="en-US" b="1" dirty="0"/>
              <a:t> 4</a:t>
            </a:r>
            <a:r>
              <a:rPr lang="en-US" dirty="0"/>
              <a:t> degrees of freedom.</a:t>
            </a:r>
          </a:p>
          <a:p>
            <a:r>
              <a:rPr lang="en-US" dirty="0"/>
              <a:t>To refer to the table we look at the row for 4 degrees of freedom, and find the two values in this row within which the </a:t>
            </a:r>
            <a:r>
              <a:rPr lang="en-US" i="1" dirty="0"/>
              <a:t>χ</a:t>
            </a:r>
            <a:r>
              <a:rPr lang="en-US" baseline="30000" dirty="0"/>
              <a:t>2</a:t>
            </a:r>
            <a:r>
              <a:rPr lang="en-US" dirty="0"/>
              <a:t> value lies. The heads of the columns corresponding to these values indicate their P-values.</a:t>
            </a:r>
          </a:p>
        </p:txBody>
      </p:sp>
      <p:graphicFrame>
        <p:nvGraphicFramePr>
          <p:cNvPr id="3" name="2 - Πίνακας"/>
          <p:cNvGraphicFramePr>
            <a:graphicFrameLocks noGrp="1"/>
          </p:cNvGraphicFramePr>
          <p:nvPr/>
        </p:nvGraphicFramePr>
        <p:xfrm>
          <a:off x="1691680" y="2852936"/>
          <a:ext cx="6096000" cy="2727960"/>
        </p:xfrm>
        <a:graphic>
          <a:graphicData uri="http://schemas.openxmlformats.org/drawingml/2006/table">
            <a:tbl>
              <a:tblPr/>
              <a:tblGrid>
                <a:gridCol w="1016000"/>
                <a:gridCol w="1016000"/>
                <a:gridCol w="1016000"/>
                <a:gridCol w="1016000"/>
                <a:gridCol w="1016000"/>
                <a:gridCol w="1016000"/>
              </a:tblGrid>
              <a:tr h="0">
                <a:tc rowSpan="2">
                  <a:txBody>
                    <a:bodyPr/>
                    <a:lstStyle/>
                    <a:p>
                      <a:pPr algn="ctr"/>
                      <a:r>
                        <a:rPr lang="en-US">
                          <a:solidFill>
                            <a:srgbClr val="000000"/>
                          </a:solidFill>
                        </a:rPr>
                        <a:t>Degrees</a:t>
                      </a:r>
                      <a:br>
                        <a:rPr lang="en-US">
                          <a:solidFill>
                            <a:srgbClr val="000000"/>
                          </a:solidFill>
                        </a:rPr>
                      </a:br>
                      <a:r>
                        <a:rPr lang="en-US">
                          <a:solidFill>
                            <a:srgbClr val="000000"/>
                          </a:solidFill>
                        </a:rPr>
                        <a:t>of</a:t>
                      </a:r>
                      <a:br>
                        <a:rPr lang="en-US">
                          <a:solidFill>
                            <a:srgbClr val="000000"/>
                          </a:solidFill>
                        </a:rPr>
                      </a:br>
                      <a:r>
                        <a:rPr lang="en-US">
                          <a:solidFill>
                            <a:srgbClr val="000000"/>
                          </a:solidFill>
                        </a:rPr>
                        <a:t>Freedom</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gridSpan="5">
                  <a:txBody>
                    <a:bodyPr/>
                    <a:lstStyle/>
                    <a:p>
                      <a:pPr algn="ctr"/>
                      <a:r>
                        <a:rPr lang="en-US">
                          <a:solidFill>
                            <a:srgbClr val="000000"/>
                          </a:solidFill>
                        </a:rPr>
                        <a:t>Probability </a:t>
                      </a:r>
                      <a:r>
                        <a:rPr lang="en-US" i="1">
                          <a:solidFill>
                            <a:srgbClr val="000000"/>
                          </a:solidFill>
                        </a:rPr>
                        <a:t>(P)</a:t>
                      </a:r>
                      <a:endParaRPr lang="en-US">
                        <a:solidFill>
                          <a:srgbClr val="000000"/>
                        </a:solidFill>
                      </a:endParaRP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r>
              <a:tr h="0">
                <a:tc vMerge="1">
                  <a:txBody>
                    <a:bodyPr/>
                    <a:lstStyle/>
                    <a:p>
                      <a:endParaRPr lang="el-GR"/>
                    </a:p>
                  </a:txBody>
                  <a:tcPr/>
                </a:tc>
                <a:tc>
                  <a:txBody>
                    <a:bodyPr/>
                    <a:lstStyle/>
                    <a:p>
                      <a:pPr algn="ctr"/>
                      <a:r>
                        <a:rPr lang="el-GR">
                          <a:solidFill>
                            <a:srgbClr val="000000"/>
                          </a:solidFill>
                        </a:rPr>
                        <a:t>0.1</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l-GR">
                          <a:solidFill>
                            <a:srgbClr val="000000"/>
                          </a:solidFill>
                        </a:rPr>
                        <a:t>0.05</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l-GR">
                          <a:solidFill>
                            <a:srgbClr val="000000"/>
                          </a:solidFill>
                        </a:rPr>
                        <a:t>0.02</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l-GR">
                          <a:solidFill>
                            <a:srgbClr val="000000"/>
                          </a:solidFill>
                        </a:rPr>
                        <a:t>0.01</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l-GR">
                          <a:solidFill>
                            <a:srgbClr val="000000"/>
                          </a:solidFill>
                        </a:rPr>
                        <a:t>0.001</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r>
              <a:tr h="0">
                <a:tc>
                  <a:txBody>
                    <a:bodyPr/>
                    <a:lstStyle/>
                    <a:p>
                      <a:pPr fontAlgn="t"/>
                      <a:r>
                        <a:rPr lang="el-GR"/>
                        <a:t>1</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r" fontAlgn="t"/>
                      <a:r>
                        <a:rPr lang="el-GR">
                          <a:solidFill>
                            <a:srgbClr val="222222"/>
                          </a:solidFill>
                        </a:rPr>
                        <a:t>2.706</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99"/>
                    </a:solidFill>
                  </a:tcPr>
                </a:tc>
                <a:tc>
                  <a:txBody>
                    <a:bodyPr/>
                    <a:lstStyle/>
                    <a:p>
                      <a:pPr algn="r" fontAlgn="t"/>
                      <a:r>
                        <a:rPr lang="el-GR">
                          <a:solidFill>
                            <a:srgbClr val="222222"/>
                          </a:solidFill>
                        </a:rPr>
                        <a:t>3.841</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99"/>
                    </a:solidFill>
                  </a:tcPr>
                </a:tc>
                <a:tc>
                  <a:txBody>
                    <a:bodyPr/>
                    <a:lstStyle/>
                    <a:p>
                      <a:pPr fontAlgn="t"/>
                      <a:r>
                        <a:rPr lang="el-GR"/>
                        <a:t>5.412</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l-GR"/>
                        <a:t>6.635</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l-GR"/>
                        <a:t>10.827</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r>
              <a:tr h="0">
                <a:tc>
                  <a:txBody>
                    <a:bodyPr/>
                    <a:lstStyle/>
                    <a:p>
                      <a:pPr fontAlgn="t"/>
                      <a:r>
                        <a:rPr lang="el-GR"/>
                        <a:t>2</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r" fontAlgn="t"/>
                      <a:r>
                        <a:rPr lang="el-GR">
                          <a:solidFill>
                            <a:srgbClr val="222222"/>
                          </a:solidFill>
                        </a:rPr>
                        <a:t>4.605</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99"/>
                    </a:solidFill>
                  </a:tcPr>
                </a:tc>
                <a:tc>
                  <a:txBody>
                    <a:bodyPr/>
                    <a:lstStyle/>
                    <a:p>
                      <a:pPr algn="r" fontAlgn="t"/>
                      <a:r>
                        <a:rPr lang="el-GR">
                          <a:solidFill>
                            <a:srgbClr val="222222"/>
                          </a:solidFill>
                        </a:rPr>
                        <a:t>5.991</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99"/>
                    </a:solidFill>
                  </a:tcPr>
                </a:tc>
                <a:tc>
                  <a:txBody>
                    <a:bodyPr/>
                    <a:lstStyle/>
                    <a:p>
                      <a:pPr fontAlgn="t"/>
                      <a:r>
                        <a:rPr lang="el-GR"/>
                        <a:t>7.824</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l-GR"/>
                        <a:t>9.210</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l-GR"/>
                        <a:t>13.815</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r>
              <a:tr h="0">
                <a:tc>
                  <a:txBody>
                    <a:bodyPr/>
                    <a:lstStyle/>
                    <a:p>
                      <a:pPr fontAlgn="t"/>
                      <a:r>
                        <a:rPr lang="el-GR"/>
                        <a:t>3</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r" fontAlgn="t"/>
                      <a:r>
                        <a:rPr lang="el-GR">
                          <a:solidFill>
                            <a:srgbClr val="222222"/>
                          </a:solidFill>
                        </a:rPr>
                        <a:t>6.251</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99"/>
                    </a:solidFill>
                  </a:tcPr>
                </a:tc>
                <a:tc>
                  <a:txBody>
                    <a:bodyPr/>
                    <a:lstStyle/>
                    <a:p>
                      <a:pPr algn="r" fontAlgn="t"/>
                      <a:r>
                        <a:rPr lang="el-GR">
                          <a:solidFill>
                            <a:srgbClr val="222222"/>
                          </a:solidFill>
                        </a:rPr>
                        <a:t>7.815</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99"/>
                    </a:solidFill>
                  </a:tcPr>
                </a:tc>
                <a:tc>
                  <a:txBody>
                    <a:bodyPr/>
                    <a:lstStyle/>
                    <a:p>
                      <a:pPr fontAlgn="t"/>
                      <a:r>
                        <a:rPr lang="el-GR"/>
                        <a:t>9.837</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l-GR"/>
                        <a:t>11.345</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l-GR"/>
                        <a:t>16.268</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r>
              <a:tr h="0">
                <a:tc>
                  <a:txBody>
                    <a:bodyPr/>
                    <a:lstStyle/>
                    <a:p>
                      <a:pPr fontAlgn="t"/>
                      <a:r>
                        <a:rPr lang="el-GR"/>
                        <a:t>4</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99"/>
                    </a:solidFill>
                  </a:tcPr>
                </a:tc>
                <a:tc>
                  <a:txBody>
                    <a:bodyPr/>
                    <a:lstStyle/>
                    <a:p>
                      <a:pPr algn="r" fontAlgn="t"/>
                      <a:r>
                        <a:rPr lang="el-GR">
                          <a:solidFill>
                            <a:srgbClr val="222222"/>
                          </a:solidFill>
                        </a:rPr>
                        <a:t>7.779</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99"/>
                    </a:solidFill>
                  </a:tcPr>
                </a:tc>
                <a:tc>
                  <a:txBody>
                    <a:bodyPr/>
                    <a:lstStyle/>
                    <a:p>
                      <a:pPr algn="r" fontAlgn="t"/>
                      <a:r>
                        <a:rPr lang="el-GR">
                          <a:solidFill>
                            <a:srgbClr val="222222"/>
                          </a:solidFill>
                        </a:rPr>
                        <a:t>9.488</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99"/>
                    </a:solidFill>
                  </a:tcPr>
                </a:tc>
                <a:tc>
                  <a:txBody>
                    <a:bodyPr/>
                    <a:lstStyle/>
                    <a:p>
                      <a:pPr fontAlgn="t"/>
                      <a:r>
                        <a:rPr lang="el-GR"/>
                        <a:t>11.668</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99"/>
                    </a:solidFill>
                  </a:tcPr>
                </a:tc>
                <a:tc>
                  <a:txBody>
                    <a:bodyPr/>
                    <a:lstStyle/>
                    <a:p>
                      <a:pPr fontAlgn="t"/>
                      <a:r>
                        <a:rPr lang="el-GR"/>
                        <a:t>13.277</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99"/>
                    </a:solidFill>
                  </a:tcPr>
                </a:tc>
                <a:tc>
                  <a:txBody>
                    <a:bodyPr/>
                    <a:lstStyle/>
                    <a:p>
                      <a:pPr fontAlgn="t"/>
                      <a:r>
                        <a:rPr lang="el-GR"/>
                        <a:t>18.465</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99"/>
                    </a:solidFill>
                  </a:tcPr>
                </a:tc>
              </a:tr>
              <a:tr h="0">
                <a:tc>
                  <a:txBody>
                    <a:bodyPr/>
                    <a:lstStyle/>
                    <a:p>
                      <a:pPr fontAlgn="t"/>
                      <a:r>
                        <a:rPr lang="el-GR"/>
                        <a:t>5</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r" fontAlgn="t"/>
                      <a:r>
                        <a:rPr lang="el-GR">
                          <a:solidFill>
                            <a:srgbClr val="222222"/>
                          </a:solidFill>
                        </a:rPr>
                        <a:t>9.236</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99"/>
                    </a:solidFill>
                  </a:tcPr>
                </a:tc>
                <a:tc>
                  <a:txBody>
                    <a:bodyPr/>
                    <a:lstStyle/>
                    <a:p>
                      <a:pPr algn="r" fontAlgn="t"/>
                      <a:r>
                        <a:rPr lang="el-GR">
                          <a:solidFill>
                            <a:srgbClr val="222222"/>
                          </a:solidFill>
                        </a:rPr>
                        <a:t>11.070</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99"/>
                    </a:solidFill>
                  </a:tcPr>
                </a:tc>
                <a:tc>
                  <a:txBody>
                    <a:bodyPr/>
                    <a:lstStyle/>
                    <a:p>
                      <a:pPr fontAlgn="t"/>
                      <a:r>
                        <a:rPr lang="el-GR"/>
                        <a:t>13.388</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l-GR"/>
                        <a:t>15.086</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l-GR" dirty="0"/>
                        <a:t>20.517</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3347864" y="404664"/>
            <a:ext cx="1395895" cy="369332"/>
          </a:xfrm>
          <a:prstGeom prst="rect">
            <a:avLst/>
          </a:prstGeom>
        </p:spPr>
        <p:txBody>
          <a:bodyPr wrap="none">
            <a:spAutoFit/>
          </a:bodyPr>
          <a:lstStyle/>
          <a:p>
            <a:r>
              <a:rPr lang="el-GR" dirty="0" smtClean="0"/>
              <a:t>Πίνακες 2χ2</a:t>
            </a:r>
            <a:endParaRPr lang="en-US" dirty="0"/>
          </a:p>
        </p:txBody>
      </p:sp>
      <p:sp>
        <p:nvSpPr>
          <p:cNvPr id="5" name="4 - Ορθογώνιο"/>
          <p:cNvSpPr/>
          <p:nvPr/>
        </p:nvSpPr>
        <p:spPr>
          <a:xfrm>
            <a:off x="827584" y="1052736"/>
            <a:ext cx="7200800" cy="1477328"/>
          </a:xfrm>
          <a:prstGeom prst="rect">
            <a:avLst/>
          </a:prstGeom>
        </p:spPr>
        <p:txBody>
          <a:bodyPr wrap="square">
            <a:spAutoFit/>
          </a:bodyPr>
          <a:lstStyle/>
          <a:p>
            <a:r>
              <a:rPr lang="el-GR" dirty="0" smtClean="0"/>
              <a:t>Σε μια Αφρικανική κοινότητα ρωτήθηκε ένα τυχαίο δείγμα 163 ανθρώπων ποια είναι η κύρια πηγή πόσιμου νερού που χρησιμοποιούν</a:t>
            </a:r>
          </a:p>
          <a:p>
            <a:endParaRPr lang="en-US" dirty="0"/>
          </a:p>
          <a:p>
            <a:r>
              <a:rPr lang="el-GR" dirty="0" smtClean="0"/>
              <a:t>Ο πίνακας μας δείχνει την κατανομή των ατόμων στις διάφορες κατηγορίες. 79 ανέφεραν σαν κύρια πηγή  πόσιμου νερού το πηγάδι</a:t>
            </a:r>
            <a:endParaRPr lang="en-US" dirty="0"/>
          </a:p>
        </p:txBody>
      </p:sp>
      <p:graphicFrame>
        <p:nvGraphicFramePr>
          <p:cNvPr id="6" name="5 - Πίνακας"/>
          <p:cNvGraphicFramePr>
            <a:graphicFrameLocks noGrp="1"/>
          </p:cNvGraphicFramePr>
          <p:nvPr/>
        </p:nvGraphicFramePr>
        <p:xfrm>
          <a:off x="1115616" y="3645024"/>
          <a:ext cx="6096000" cy="1828800"/>
        </p:xfrm>
        <a:graphic>
          <a:graphicData uri="http://schemas.openxmlformats.org/drawingml/2006/table">
            <a:tbl>
              <a:tblPr/>
              <a:tblGrid>
                <a:gridCol w="2032000"/>
                <a:gridCol w="2032000"/>
                <a:gridCol w="2032000"/>
              </a:tblGrid>
              <a:tr h="0">
                <a:tc>
                  <a:txBody>
                    <a:bodyPr/>
                    <a:lstStyle/>
                    <a:p>
                      <a:pPr algn="ctr"/>
                      <a:r>
                        <a:rPr lang="el-GR" dirty="0" smtClean="0">
                          <a:solidFill>
                            <a:srgbClr val="000000"/>
                          </a:solidFill>
                        </a:rPr>
                        <a:t>Παροχή νερού</a:t>
                      </a:r>
                      <a:endParaRPr lang="en-US" dirty="0">
                        <a:solidFill>
                          <a:srgbClr val="000000"/>
                        </a:solidFill>
                      </a:endParaRP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l-GR" dirty="0" smtClean="0">
                          <a:solidFill>
                            <a:srgbClr val="000000"/>
                          </a:solidFill>
                        </a:rPr>
                        <a:t>Αριθμός</a:t>
                      </a:r>
                      <a:endParaRPr lang="en-US" dirty="0">
                        <a:solidFill>
                          <a:srgbClr val="000000"/>
                        </a:solidFill>
                      </a:endParaRP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n-US" dirty="0">
                          <a:solidFill>
                            <a:srgbClr val="000000"/>
                          </a:solidFill>
                        </a:rPr>
                        <a:t>% </a:t>
                      </a:r>
                      <a:r>
                        <a:rPr lang="el-GR" dirty="0" smtClean="0">
                          <a:solidFill>
                            <a:srgbClr val="000000"/>
                          </a:solidFill>
                        </a:rPr>
                        <a:t> </a:t>
                      </a:r>
                      <a:r>
                        <a:rPr lang="el-GR" dirty="0" err="1" smtClean="0">
                          <a:solidFill>
                            <a:srgbClr val="000000"/>
                          </a:solidFill>
                        </a:rPr>
                        <a:t>επι</a:t>
                      </a:r>
                      <a:r>
                        <a:rPr lang="el-GR" dirty="0" smtClean="0">
                          <a:solidFill>
                            <a:srgbClr val="000000"/>
                          </a:solidFill>
                        </a:rPr>
                        <a:t> του συνόλου</a:t>
                      </a:r>
                      <a:endParaRPr lang="en-US" dirty="0">
                        <a:solidFill>
                          <a:srgbClr val="000000"/>
                        </a:solidFill>
                      </a:endParaRP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r>
              <a:tr h="0">
                <a:tc>
                  <a:txBody>
                    <a:bodyPr/>
                    <a:lstStyle/>
                    <a:p>
                      <a:pPr fontAlgn="t"/>
                      <a:r>
                        <a:rPr lang="el-GR" b="1" dirty="0" smtClean="0"/>
                        <a:t>Πηγάδι</a:t>
                      </a:r>
                      <a:endParaRPr lang="en-US" dirty="0"/>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79</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dirty="0" smtClean="0"/>
                        <a:t>47,8</a:t>
                      </a:r>
                      <a:endParaRPr lang="el-GR" dirty="0"/>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0">
                <a:tc>
                  <a:txBody>
                    <a:bodyPr/>
                    <a:lstStyle/>
                    <a:p>
                      <a:pPr fontAlgn="t"/>
                      <a:r>
                        <a:rPr lang="el-GR" b="1" dirty="0" smtClean="0"/>
                        <a:t>Πηγή</a:t>
                      </a:r>
                      <a:endParaRPr lang="en-US" dirty="0"/>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45</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27.3</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0">
                <a:tc>
                  <a:txBody>
                    <a:bodyPr/>
                    <a:lstStyle/>
                    <a:p>
                      <a:pPr fontAlgn="t"/>
                      <a:r>
                        <a:rPr lang="el-GR" dirty="0" smtClean="0"/>
                        <a:t>Ποτάμι / Ρυάκι</a:t>
                      </a:r>
                      <a:endParaRPr lang="en-US" dirty="0"/>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41</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24.8</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0">
                <a:tc>
                  <a:txBody>
                    <a:bodyPr/>
                    <a:lstStyle/>
                    <a:p>
                      <a:pPr fontAlgn="t"/>
                      <a:r>
                        <a:rPr lang="el-GR" b="1" dirty="0" smtClean="0"/>
                        <a:t>Σύνολο</a:t>
                      </a:r>
                      <a:endParaRPr lang="en-US" dirty="0"/>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165</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dirty="0"/>
                        <a:t>100.0</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1043608" y="908720"/>
            <a:ext cx="7272808" cy="923330"/>
          </a:xfrm>
          <a:prstGeom prst="rect">
            <a:avLst/>
          </a:prstGeom>
        </p:spPr>
        <p:txBody>
          <a:bodyPr wrap="square">
            <a:spAutoFit/>
          </a:bodyPr>
          <a:lstStyle/>
          <a:p>
            <a:r>
              <a:rPr lang="en-US" dirty="0"/>
              <a:t>So we conclude that the chi-squared test for the association between water supply and ethnic group has </a:t>
            </a:r>
            <a:r>
              <a:rPr lang="en-US" b="1" dirty="0"/>
              <a:t>0.05 &lt; P &lt; 0.10, </a:t>
            </a:r>
            <a:r>
              <a:rPr lang="en-US" dirty="0"/>
              <a:t>that is, there is weak evidence of an association between water supply and ethnic group.</a:t>
            </a:r>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1043608" y="548680"/>
            <a:ext cx="7344816" cy="1200329"/>
          </a:xfrm>
          <a:prstGeom prst="rect">
            <a:avLst/>
          </a:prstGeom>
        </p:spPr>
        <p:txBody>
          <a:bodyPr wrap="square">
            <a:spAutoFit/>
          </a:bodyPr>
          <a:lstStyle/>
          <a:p>
            <a:r>
              <a:rPr lang="en-US" dirty="0"/>
              <a:t>he Chi-squared Test for 2 x 2 Tables</a:t>
            </a:r>
          </a:p>
          <a:p>
            <a:r>
              <a:rPr lang="en-US" dirty="0"/>
              <a:t>Where the two variables are both binary (can take only two values), the cross tabulation becomes a </a:t>
            </a:r>
            <a:r>
              <a:rPr lang="en-US" b="1" dirty="0"/>
              <a:t>2x2 table</a:t>
            </a:r>
            <a:r>
              <a:rPr lang="en-US" dirty="0"/>
              <a:t>.</a:t>
            </a:r>
          </a:p>
          <a:p>
            <a:r>
              <a:rPr lang="en-US" dirty="0"/>
              <a:t>The</a:t>
            </a:r>
            <a:r>
              <a:rPr lang="en-US" i="1" dirty="0"/>
              <a:t> χ</a:t>
            </a:r>
            <a:r>
              <a:rPr lang="en-US" i="1" baseline="30000" dirty="0"/>
              <a:t>2</a:t>
            </a:r>
            <a:r>
              <a:rPr lang="en-US" b="1" i="1" dirty="0"/>
              <a:t> </a:t>
            </a:r>
            <a:r>
              <a:rPr lang="en-US" dirty="0"/>
              <a:t>test can be applied to this table in the same way it is to a larger table.</a:t>
            </a:r>
          </a:p>
        </p:txBody>
      </p:sp>
      <p:sp>
        <p:nvSpPr>
          <p:cNvPr id="3" name="2 - Ορθογώνιο"/>
          <p:cNvSpPr/>
          <p:nvPr/>
        </p:nvSpPr>
        <p:spPr>
          <a:xfrm>
            <a:off x="539552" y="1844824"/>
            <a:ext cx="7992888" cy="1477328"/>
          </a:xfrm>
          <a:prstGeom prst="rect">
            <a:avLst/>
          </a:prstGeom>
        </p:spPr>
        <p:txBody>
          <a:bodyPr wrap="square">
            <a:spAutoFit/>
          </a:bodyPr>
          <a:lstStyle/>
          <a:p>
            <a:r>
              <a:rPr lang="en-US" b="1" dirty="0"/>
              <a:t>Example</a:t>
            </a:r>
            <a:endParaRPr lang="en-US" dirty="0"/>
          </a:p>
          <a:p>
            <a:r>
              <a:rPr lang="en-US" dirty="0"/>
              <a:t>In a clinical trial for advanced breast cancer, patients were randomly assigned to be treated with one of two drugs: </a:t>
            </a:r>
            <a:r>
              <a:rPr lang="en-US" i="1" dirty="0"/>
              <a:t>L-Pam</a:t>
            </a:r>
            <a:r>
              <a:rPr lang="en-US" dirty="0"/>
              <a:t> or </a:t>
            </a:r>
            <a:r>
              <a:rPr lang="en-US" i="1" dirty="0"/>
              <a:t>CMF.</a:t>
            </a:r>
            <a:r>
              <a:rPr lang="en-US" dirty="0"/>
              <a:t> A specific reduction in </a:t>
            </a:r>
            <a:r>
              <a:rPr lang="en-US" dirty="0" err="1"/>
              <a:t>tumour</a:t>
            </a:r>
            <a:r>
              <a:rPr lang="en-US" dirty="0"/>
              <a:t> size represented a positive or negative </a:t>
            </a:r>
            <a:r>
              <a:rPr lang="en-US" dirty="0" err="1"/>
              <a:t>tumour</a:t>
            </a:r>
            <a:r>
              <a:rPr lang="en-US" dirty="0"/>
              <a:t> response. The results are tabulated above.</a:t>
            </a:r>
          </a:p>
        </p:txBody>
      </p:sp>
      <p:graphicFrame>
        <p:nvGraphicFramePr>
          <p:cNvPr id="4" name="3 - Πίνακας"/>
          <p:cNvGraphicFramePr>
            <a:graphicFrameLocks noGrp="1"/>
          </p:cNvGraphicFramePr>
          <p:nvPr/>
        </p:nvGraphicFramePr>
        <p:xfrm>
          <a:off x="1403648" y="3789040"/>
          <a:ext cx="6096000" cy="1905000"/>
        </p:xfrm>
        <a:graphic>
          <a:graphicData uri="http://schemas.openxmlformats.org/drawingml/2006/table">
            <a:tbl>
              <a:tblPr/>
              <a:tblGrid>
                <a:gridCol w="1524000"/>
                <a:gridCol w="1524000"/>
                <a:gridCol w="1524000"/>
                <a:gridCol w="1524000"/>
              </a:tblGrid>
              <a:tr h="0">
                <a:tc rowSpan="2">
                  <a:txBody>
                    <a:bodyPr/>
                    <a:lstStyle/>
                    <a:p>
                      <a:pPr algn="ctr"/>
                      <a:r>
                        <a:rPr lang="en-US">
                          <a:solidFill>
                            <a:srgbClr val="000000"/>
                          </a:solidFill>
                        </a:rPr>
                        <a:t>Tumor</a:t>
                      </a:r>
                      <a:br>
                        <a:rPr lang="en-US">
                          <a:solidFill>
                            <a:srgbClr val="000000"/>
                          </a:solidFill>
                        </a:rPr>
                      </a:br>
                      <a:r>
                        <a:rPr lang="en-US">
                          <a:solidFill>
                            <a:srgbClr val="000000"/>
                          </a:solidFill>
                        </a:rPr>
                        <a:t>Response</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gridSpan="2">
                  <a:txBody>
                    <a:bodyPr/>
                    <a:lstStyle/>
                    <a:p>
                      <a:pPr algn="ctr"/>
                      <a:r>
                        <a:rPr lang="en-US">
                          <a:solidFill>
                            <a:srgbClr val="000000"/>
                          </a:solidFill>
                        </a:rPr>
                        <a:t>Treatment</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hMerge="1">
                  <a:txBody>
                    <a:bodyPr/>
                    <a:lstStyle/>
                    <a:p>
                      <a:endParaRPr lang="el-GR"/>
                    </a:p>
                  </a:txBody>
                  <a:tcPr/>
                </a:tc>
                <a:tc>
                  <a:txBody>
                    <a:bodyPr/>
                    <a:lstStyle/>
                    <a:p>
                      <a:pPr algn="ctr"/>
                      <a:r>
                        <a:rPr lang="el-GR">
                          <a:solidFill>
                            <a:srgbClr val="000000"/>
                          </a:solidFill>
                        </a:rPr>
                        <a:t> </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r>
              <a:tr h="0">
                <a:tc vMerge="1">
                  <a:txBody>
                    <a:bodyPr/>
                    <a:lstStyle/>
                    <a:p>
                      <a:endParaRPr lang="el-GR"/>
                    </a:p>
                  </a:txBody>
                  <a:tcPr/>
                </a:tc>
                <a:tc>
                  <a:txBody>
                    <a:bodyPr/>
                    <a:lstStyle/>
                    <a:p>
                      <a:pPr algn="ctr"/>
                      <a:r>
                        <a:rPr lang="en-US">
                          <a:solidFill>
                            <a:srgbClr val="000000"/>
                          </a:solidFill>
                        </a:rPr>
                        <a:t>CMF</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n-US">
                          <a:solidFill>
                            <a:srgbClr val="000000"/>
                          </a:solidFill>
                        </a:rPr>
                        <a:t>L-Pam</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n-US">
                          <a:solidFill>
                            <a:srgbClr val="000000"/>
                          </a:solidFill>
                        </a:rPr>
                        <a:t>Total</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r>
              <a:tr h="0">
                <a:tc>
                  <a:txBody>
                    <a:bodyPr/>
                    <a:lstStyle/>
                    <a:p>
                      <a:pPr fontAlgn="t"/>
                      <a:r>
                        <a:rPr lang="en-US" b="1"/>
                        <a:t>Yes</a:t>
                      </a:r>
                      <a:endParaRPr lang="en-US"/>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49 (53%)</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18 (20%)</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67 (36%)</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0">
                <a:tc>
                  <a:txBody>
                    <a:bodyPr/>
                    <a:lstStyle/>
                    <a:p>
                      <a:pPr fontAlgn="t"/>
                      <a:r>
                        <a:rPr lang="en-US" b="1"/>
                        <a:t>No</a:t>
                      </a:r>
                      <a:endParaRPr lang="en-US"/>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44 (47%)</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73 (80%)</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117 (64%)</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0">
                <a:tc>
                  <a:txBody>
                    <a:bodyPr/>
                    <a:lstStyle/>
                    <a:p>
                      <a:pPr fontAlgn="t"/>
                      <a:r>
                        <a:rPr lang="en-US" b="1"/>
                        <a:t>Total</a:t>
                      </a:r>
                      <a:endParaRPr lang="en-US"/>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93</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91</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dirty="0"/>
                        <a:t>184</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1115616" y="548680"/>
            <a:ext cx="6696744" cy="646331"/>
          </a:xfrm>
          <a:prstGeom prst="rect">
            <a:avLst/>
          </a:prstGeom>
        </p:spPr>
        <p:txBody>
          <a:bodyPr wrap="square">
            <a:spAutoFit/>
          </a:bodyPr>
          <a:lstStyle/>
          <a:p>
            <a:r>
              <a:rPr lang="en-US" dirty="0" smtClean="0"/>
              <a:t>To carry out a</a:t>
            </a:r>
            <a:r>
              <a:rPr lang="en-US" i="1" dirty="0" smtClean="0"/>
              <a:t> χ</a:t>
            </a:r>
            <a:r>
              <a:rPr lang="en-US" i="1" baseline="30000" dirty="0" smtClean="0"/>
              <a:t>2</a:t>
            </a:r>
            <a:r>
              <a:rPr lang="en-US" b="1" i="1" dirty="0" smtClean="0"/>
              <a:t> </a:t>
            </a:r>
            <a:r>
              <a:rPr lang="en-US" dirty="0" smtClean="0"/>
              <a:t>test on the table below we first must specify the </a:t>
            </a:r>
            <a:r>
              <a:rPr lang="en-US" u="sng" dirty="0" smtClean="0"/>
              <a:t>null hypothesis</a:t>
            </a:r>
            <a:r>
              <a:rPr lang="en-US" dirty="0" smtClean="0"/>
              <a:t>.</a:t>
            </a:r>
            <a:endParaRPr lang="el-GR" dirty="0"/>
          </a:p>
        </p:txBody>
      </p:sp>
      <p:sp>
        <p:nvSpPr>
          <p:cNvPr id="3" name="2 - Ορθογώνιο"/>
          <p:cNvSpPr/>
          <p:nvPr/>
        </p:nvSpPr>
        <p:spPr>
          <a:xfrm>
            <a:off x="683568" y="1844824"/>
            <a:ext cx="3991157" cy="369332"/>
          </a:xfrm>
          <a:prstGeom prst="rect">
            <a:avLst/>
          </a:prstGeom>
        </p:spPr>
        <p:txBody>
          <a:bodyPr wrap="none">
            <a:spAutoFit/>
          </a:bodyPr>
          <a:lstStyle/>
          <a:p>
            <a:r>
              <a:rPr lang="en-US" dirty="0"/>
              <a:t>The two treatments are equally effective</a:t>
            </a:r>
            <a:endParaRPr lang="el-GR" dirty="0"/>
          </a:p>
        </p:txBody>
      </p:sp>
      <p:sp>
        <p:nvSpPr>
          <p:cNvPr id="4" name="3 - Ορθογώνιο"/>
          <p:cNvSpPr/>
          <p:nvPr/>
        </p:nvSpPr>
        <p:spPr>
          <a:xfrm>
            <a:off x="3923928" y="2204864"/>
            <a:ext cx="4572000" cy="646331"/>
          </a:xfrm>
          <a:prstGeom prst="rect">
            <a:avLst/>
          </a:prstGeom>
        </p:spPr>
        <p:txBody>
          <a:bodyPr>
            <a:spAutoFit/>
          </a:bodyPr>
          <a:lstStyle/>
          <a:p>
            <a:r>
              <a:rPr lang="en-US" dirty="0"/>
              <a:t>The percentage of patients on CMF is the same for positive and negative </a:t>
            </a:r>
            <a:r>
              <a:rPr lang="en-US" dirty="0" err="1"/>
              <a:t>tumour</a:t>
            </a:r>
            <a:r>
              <a:rPr lang="en-US" dirty="0"/>
              <a:t> response</a:t>
            </a:r>
            <a:endParaRPr lang="el-GR" dirty="0"/>
          </a:p>
        </p:txBody>
      </p:sp>
      <p:graphicFrame>
        <p:nvGraphicFramePr>
          <p:cNvPr id="5" name="4 - Πίνακας"/>
          <p:cNvGraphicFramePr>
            <a:graphicFrameLocks noGrp="1"/>
          </p:cNvGraphicFramePr>
          <p:nvPr/>
        </p:nvGraphicFramePr>
        <p:xfrm>
          <a:off x="1331640" y="4005064"/>
          <a:ext cx="6096000" cy="1905000"/>
        </p:xfrm>
        <a:graphic>
          <a:graphicData uri="http://schemas.openxmlformats.org/drawingml/2006/table">
            <a:tbl>
              <a:tblPr/>
              <a:tblGrid>
                <a:gridCol w="1524000"/>
                <a:gridCol w="1524000"/>
                <a:gridCol w="1524000"/>
                <a:gridCol w="1524000"/>
              </a:tblGrid>
              <a:tr h="0">
                <a:tc rowSpan="2">
                  <a:txBody>
                    <a:bodyPr/>
                    <a:lstStyle/>
                    <a:p>
                      <a:pPr algn="ctr"/>
                      <a:r>
                        <a:rPr lang="en-US">
                          <a:solidFill>
                            <a:srgbClr val="000000"/>
                          </a:solidFill>
                        </a:rPr>
                        <a:t>Tumor</a:t>
                      </a:r>
                      <a:br>
                        <a:rPr lang="en-US">
                          <a:solidFill>
                            <a:srgbClr val="000000"/>
                          </a:solidFill>
                        </a:rPr>
                      </a:br>
                      <a:r>
                        <a:rPr lang="en-US">
                          <a:solidFill>
                            <a:srgbClr val="000000"/>
                          </a:solidFill>
                        </a:rPr>
                        <a:t>Response</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gridSpan="2">
                  <a:txBody>
                    <a:bodyPr/>
                    <a:lstStyle/>
                    <a:p>
                      <a:pPr algn="ctr"/>
                      <a:r>
                        <a:rPr lang="en-US">
                          <a:solidFill>
                            <a:srgbClr val="000000"/>
                          </a:solidFill>
                        </a:rPr>
                        <a:t>Treatment</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hMerge="1">
                  <a:txBody>
                    <a:bodyPr/>
                    <a:lstStyle/>
                    <a:p>
                      <a:endParaRPr lang="el-GR"/>
                    </a:p>
                  </a:txBody>
                  <a:tcPr/>
                </a:tc>
                <a:tc>
                  <a:txBody>
                    <a:bodyPr/>
                    <a:lstStyle/>
                    <a:p>
                      <a:pPr algn="ctr"/>
                      <a:r>
                        <a:rPr lang="el-GR">
                          <a:solidFill>
                            <a:srgbClr val="000000"/>
                          </a:solidFill>
                        </a:rPr>
                        <a:t> </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r>
              <a:tr h="0">
                <a:tc vMerge="1">
                  <a:txBody>
                    <a:bodyPr/>
                    <a:lstStyle/>
                    <a:p>
                      <a:endParaRPr lang="el-GR"/>
                    </a:p>
                  </a:txBody>
                  <a:tcPr/>
                </a:tc>
                <a:tc>
                  <a:txBody>
                    <a:bodyPr/>
                    <a:lstStyle/>
                    <a:p>
                      <a:pPr algn="ctr"/>
                      <a:r>
                        <a:rPr lang="en-US">
                          <a:solidFill>
                            <a:srgbClr val="000000"/>
                          </a:solidFill>
                        </a:rPr>
                        <a:t>CMF</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n-US">
                          <a:solidFill>
                            <a:srgbClr val="000000"/>
                          </a:solidFill>
                        </a:rPr>
                        <a:t>L-Pam</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n-US">
                          <a:solidFill>
                            <a:srgbClr val="000000"/>
                          </a:solidFill>
                        </a:rPr>
                        <a:t>Total</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r>
              <a:tr h="0">
                <a:tc>
                  <a:txBody>
                    <a:bodyPr/>
                    <a:lstStyle/>
                    <a:p>
                      <a:pPr fontAlgn="t"/>
                      <a:r>
                        <a:rPr lang="en-US" b="1"/>
                        <a:t>Yes</a:t>
                      </a:r>
                      <a:endParaRPr lang="en-US"/>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49 (53%)</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18 (20%)</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67 (36%)</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0">
                <a:tc>
                  <a:txBody>
                    <a:bodyPr/>
                    <a:lstStyle/>
                    <a:p>
                      <a:pPr fontAlgn="t"/>
                      <a:r>
                        <a:rPr lang="en-US" b="1"/>
                        <a:t>No</a:t>
                      </a:r>
                      <a:endParaRPr lang="en-US"/>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44 (47%)</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73 (80%)</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117 (64%)</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0">
                <a:tc>
                  <a:txBody>
                    <a:bodyPr/>
                    <a:lstStyle/>
                    <a:p>
                      <a:pPr fontAlgn="t"/>
                      <a:r>
                        <a:rPr lang="en-US" b="1"/>
                        <a:t>Total</a:t>
                      </a:r>
                      <a:endParaRPr lang="en-US"/>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93</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91</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dirty="0"/>
                        <a:t>184</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 Πίνακας"/>
          <p:cNvGraphicFramePr>
            <a:graphicFrameLocks noGrp="1"/>
          </p:cNvGraphicFramePr>
          <p:nvPr/>
        </p:nvGraphicFramePr>
        <p:xfrm>
          <a:off x="1043608" y="764704"/>
          <a:ext cx="6096000" cy="2331720"/>
        </p:xfrm>
        <a:graphic>
          <a:graphicData uri="http://schemas.openxmlformats.org/drawingml/2006/table">
            <a:tbl>
              <a:tblPr/>
              <a:tblGrid>
                <a:gridCol w="1016000"/>
                <a:gridCol w="1016000"/>
                <a:gridCol w="1016000"/>
                <a:gridCol w="1016000"/>
                <a:gridCol w="1016000"/>
                <a:gridCol w="1016000"/>
              </a:tblGrid>
              <a:tr h="0">
                <a:tc gridSpan="6">
                  <a:txBody>
                    <a:bodyPr/>
                    <a:lstStyle/>
                    <a:p>
                      <a:pPr algn="ctr"/>
                      <a:r>
                        <a:rPr lang="en-US">
                          <a:solidFill>
                            <a:srgbClr val="000000"/>
                          </a:solidFill>
                        </a:rPr>
                        <a:t>Treatment</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r>
              <a:tr h="0">
                <a:tc rowSpan="2">
                  <a:txBody>
                    <a:bodyPr/>
                    <a:lstStyle/>
                    <a:p>
                      <a:pPr algn="ctr"/>
                      <a:r>
                        <a:rPr lang="en-US">
                          <a:solidFill>
                            <a:srgbClr val="000000"/>
                          </a:solidFill>
                        </a:rPr>
                        <a:t>Tumour Response</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gridSpan="2">
                  <a:txBody>
                    <a:bodyPr/>
                    <a:lstStyle/>
                    <a:p>
                      <a:pPr algn="ctr"/>
                      <a:r>
                        <a:rPr lang="en-US">
                          <a:solidFill>
                            <a:srgbClr val="000000"/>
                          </a:solidFill>
                        </a:rPr>
                        <a:t>CMF</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hMerge="1">
                  <a:txBody>
                    <a:bodyPr/>
                    <a:lstStyle/>
                    <a:p>
                      <a:endParaRPr lang="el-GR"/>
                    </a:p>
                  </a:txBody>
                  <a:tcPr/>
                </a:tc>
                <a:tc gridSpan="2">
                  <a:txBody>
                    <a:bodyPr/>
                    <a:lstStyle/>
                    <a:p>
                      <a:pPr algn="ctr"/>
                      <a:r>
                        <a:rPr lang="en-US">
                          <a:solidFill>
                            <a:srgbClr val="000000"/>
                          </a:solidFill>
                        </a:rPr>
                        <a:t>L-Pam</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hMerge="1">
                  <a:txBody>
                    <a:bodyPr/>
                    <a:lstStyle/>
                    <a:p>
                      <a:endParaRPr lang="el-GR"/>
                    </a:p>
                  </a:txBody>
                  <a:tcPr/>
                </a:tc>
                <a:tc rowSpan="2">
                  <a:txBody>
                    <a:bodyPr/>
                    <a:lstStyle/>
                    <a:p>
                      <a:pPr algn="ctr"/>
                      <a:r>
                        <a:rPr lang="en-US">
                          <a:solidFill>
                            <a:srgbClr val="000000"/>
                          </a:solidFill>
                        </a:rPr>
                        <a:t>Total</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r>
              <a:tr h="0">
                <a:tc vMerge="1">
                  <a:txBody>
                    <a:bodyPr/>
                    <a:lstStyle/>
                    <a:p>
                      <a:endParaRPr lang="el-GR"/>
                    </a:p>
                  </a:txBody>
                  <a:tcPr/>
                </a:tc>
                <a:tc>
                  <a:txBody>
                    <a:bodyPr/>
                    <a:lstStyle/>
                    <a:p>
                      <a:pPr algn="ctr"/>
                      <a:r>
                        <a:rPr lang="en-US">
                          <a:solidFill>
                            <a:srgbClr val="000000"/>
                          </a:solidFill>
                        </a:rPr>
                        <a:t>Obs.</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n-US">
                          <a:solidFill>
                            <a:srgbClr val="000000"/>
                          </a:solidFill>
                        </a:rPr>
                        <a:t>Exp.</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n-US">
                          <a:solidFill>
                            <a:srgbClr val="000000"/>
                          </a:solidFill>
                        </a:rPr>
                        <a:t>Obs.</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n-US">
                          <a:solidFill>
                            <a:srgbClr val="000000"/>
                          </a:solidFill>
                        </a:rPr>
                        <a:t>Exp.</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vMerge="1">
                  <a:txBody>
                    <a:bodyPr/>
                    <a:lstStyle/>
                    <a:p>
                      <a:endParaRPr lang="el-GR"/>
                    </a:p>
                  </a:txBody>
                  <a:tcPr/>
                </a:tc>
              </a:tr>
              <a:tr h="0">
                <a:tc>
                  <a:txBody>
                    <a:bodyPr/>
                    <a:lstStyle/>
                    <a:p>
                      <a:pPr fontAlgn="t"/>
                      <a:r>
                        <a:rPr lang="en-US" b="1"/>
                        <a:t>Yes</a:t>
                      </a:r>
                      <a:endParaRPr lang="en-US"/>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49</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33.86</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18</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33.14</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67</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0">
                <a:tc>
                  <a:txBody>
                    <a:bodyPr/>
                    <a:lstStyle/>
                    <a:p>
                      <a:pPr fontAlgn="t"/>
                      <a:r>
                        <a:rPr lang="en-US" b="1"/>
                        <a:t>No</a:t>
                      </a:r>
                      <a:endParaRPr lang="en-US"/>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44</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59.14</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73</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57.86</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117</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0">
                <a:tc>
                  <a:txBody>
                    <a:bodyPr/>
                    <a:lstStyle/>
                    <a:p>
                      <a:pPr fontAlgn="t"/>
                      <a:r>
                        <a:rPr lang="en-US" b="1"/>
                        <a:t>Total</a:t>
                      </a:r>
                      <a:endParaRPr lang="en-US"/>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gridSpan="2">
                  <a:txBody>
                    <a:bodyPr/>
                    <a:lstStyle/>
                    <a:p>
                      <a:pPr fontAlgn="t"/>
                      <a:r>
                        <a:rPr lang="el-GR"/>
                        <a:t>93</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hMerge="1">
                  <a:txBody>
                    <a:bodyPr/>
                    <a:lstStyle/>
                    <a:p>
                      <a:endParaRPr lang="el-GR"/>
                    </a:p>
                  </a:txBody>
                  <a:tcPr/>
                </a:tc>
                <a:tc gridSpan="2">
                  <a:txBody>
                    <a:bodyPr/>
                    <a:lstStyle/>
                    <a:p>
                      <a:pPr fontAlgn="t"/>
                      <a:r>
                        <a:rPr lang="el-GR"/>
                        <a:t>91</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hMerge="1">
                  <a:txBody>
                    <a:bodyPr/>
                    <a:lstStyle/>
                    <a:p>
                      <a:endParaRPr lang="el-GR"/>
                    </a:p>
                  </a:txBody>
                  <a:tcPr/>
                </a:tc>
                <a:tc>
                  <a:txBody>
                    <a:bodyPr/>
                    <a:lstStyle/>
                    <a:p>
                      <a:pPr fontAlgn="t"/>
                      <a:r>
                        <a:rPr lang="el-GR" dirty="0"/>
                        <a:t>184</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bl>
          </a:graphicData>
        </a:graphic>
      </p:graphicFrame>
      <p:graphicFrame>
        <p:nvGraphicFramePr>
          <p:cNvPr id="5" name="4 - Πίνακας"/>
          <p:cNvGraphicFramePr>
            <a:graphicFrameLocks noGrp="1"/>
          </p:cNvGraphicFramePr>
          <p:nvPr/>
        </p:nvGraphicFramePr>
        <p:xfrm>
          <a:off x="1619672" y="4293096"/>
          <a:ext cx="6096000" cy="731520"/>
        </p:xfrm>
        <a:graphic>
          <a:graphicData uri="http://schemas.openxmlformats.org/drawingml/2006/table">
            <a:tbl>
              <a:tblPr/>
              <a:tblGrid>
                <a:gridCol w="2032000"/>
                <a:gridCol w="2032000"/>
                <a:gridCol w="2032000"/>
              </a:tblGrid>
              <a:tr h="0">
                <a:tc rowSpan="2">
                  <a:txBody>
                    <a:bodyPr/>
                    <a:lstStyle/>
                    <a:p>
                      <a:r>
                        <a:rPr lang="el-GR" i="1">
                          <a:latin typeface="times new roman"/>
                        </a:rPr>
                        <a:t>χ</a:t>
                      </a:r>
                      <a:r>
                        <a:rPr lang="el-GR" baseline="30000"/>
                        <a:t>2</a:t>
                      </a:r>
                      <a:r>
                        <a:rPr lang="el-GR"/>
                        <a:t> =</a:t>
                      </a:r>
                    </a:p>
                  </a:txBody>
                  <a:tcPr anchor="ctr">
                    <a:lnL>
                      <a:noFill/>
                    </a:lnL>
                    <a:lnR>
                      <a:noFill/>
                    </a:lnR>
                    <a:lnT>
                      <a:noFill/>
                    </a:lnT>
                    <a:lnB>
                      <a:noFill/>
                    </a:lnB>
                    <a:solidFill>
                      <a:srgbClr val="FFFFFF"/>
                    </a:solidFill>
                  </a:tcPr>
                </a:tc>
                <a:tc rowSpan="2">
                  <a:txBody>
                    <a:bodyPr/>
                    <a:lstStyle/>
                    <a:p>
                      <a:r>
                        <a:rPr lang="el-GR" sz="1400"/>
                        <a:t>∑</a:t>
                      </a:r>
                      <a:endParaRPr lang="el-GR"/>
                    </a:p>
                  </a:txBody>
                  <a:tcPr anchor="ctr">
                    <a:lnL>
                      <a:noFill/>
                    </a:lnL>
                    <a:lnR>
                      <a:noFill/>
                    </a:lnR>
                    <a:lnT>
                      <a:noFill/>
                    </a:lnT>
                    <a:lnB>
                      <a:noFill/>
                    </a:lnB>
                    <a:solidFill>
                      <a:srgbClr val="FFFFFF"/>
                    </a:solidFill>
                  </a:tcPr>
                </a:tc>
                <a:tc>
                  <a:txBody>
                    <a:bodyPr/>
                    <a:lstStyle/>
                    <a:p>
                      <a:pPr algn="ctr"/>
                      <a:r>
                        <a:rPr lang="en-US"/>
                        <a:t>(</a:t>
                      </a:r>
                      <a:r>
                        <a:rPr lang="en-US" i="1"/>
                        <a:t>O - E</a:t>
                      </a:r>
                      <a:r>
                        <a:rPr lang="en-US"/>
                        <a:t>)</a:t>
                      </a:r>
                      <a:r>
                        <a:rPr lang="en-US" baseline="30000"/>
                        <a:t>2</a:t>
                      </a:r>
                      <a:endParaRPr lang="en-US"/>
                    </a:p>
                  </a:txBody>
                  <a:tcPr anchor="ctr">
                    <a:lnL>
                      <a:noFill/>
                    </a:lnL>
                    <a:lnR>
                      <a:noFill/>
                    </a:lnR>
                    <a:lnT>
                      <a:noFill/>
                    </a:lnT>
                    <a:lnB w="9525" cap="flat" cmpd="sng" algn="ctr">
                      <a:solidFill>
                        <a:srgbClr val="000000"/>
                      </a:solidFill>
                      <a:prstDash val="solid"/>
                      <a:round/>
                      <a:headEnd type="none" w="med" len="med"/>
                      <a:tailEnd type="none" w="med" len="med"/>
                    </a:lnB>
                    <a:solidFill>
                      <a:srgbClr val="FFFFFF"/>
                    </a:solidFill>
                  </a:tcPr>
                </a:tc>
              </a:tr>
              <a:tr h="0">
                <a:tc vMerge="1">
                  <a:txBody>
                    <a:bodyPr/>
                    <a:lstStyle/>
                    <a:p>
                      <a:endParaRPr lang="el-GR"/>
                    </a:p>
                  </a:txBody>
                  <a:tcPr/>
                </a:tc>
                <a:tc vMerge="1">
                  <a:txBody>
                    <a:bodyPr/>
                    <a:lstStyle/>
                    <a:p>
                      <a:endParaRPr lang="el-GR"/>
                    </a:p>
                  </a:txBody>
                  <a:tcPr/>
                </a:tc>
                <a:tc>
                  <a:txBody>
                    <a:bodyPr/>
                    <a:lstStyle/>
                    <a:p>
                      <a:pPr algn="ctr"/>
                      <a:r>
                        <a:rPr lang="en-US" i="1" dirty="0"/>
                        <a:t>E</a:t>
                      </a:r>
                      <a:endParaRPr lang="en-US" dirty="0"/>
                    </a:p>
                  </a:txBody>
                  <a:tcPr anchor="ctr">
                    <a:lnL>
                      <a:noFill/>
                    </a:lnL>
                    <a:lnR>
                      <a:noFill/>
                    </a:lnR>
                    <a:lnT w="9525" cap="flat" cmpd="sng" algn="ctr">
                      <a:solidFill>
                        <a:srgbClr val="000000"/>
                      </a:solidFill>
                      <a:prstDash val="solid"/>
                      <a:round/>
                      <a:headEnd type="none" w="med" len="med"/>
                      <a:tailEnd type="none" w="med" len="med"/>
                    </a:lnT>
                    <a:lnB>
                      <a:noFill/>
                    </a:lnB>
                    <a:solidFill>
                      <a:srgbClr val="FFFFFF"/>
                    </a:solidFill>
                  </a:tcPr>
                </a:tc>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539552" y="260648"/>
            <a:ext cx="7704856" cy="3139321"/>
          </a:xfrm>
          <a:prstGeom prst="rect">
            <a:avLst/>
          </a:prstGeom>
        </p:spPr>
        <p:txBody>
          <a:bodyPr wrap="square">
            <a:spAutoFit/>
          </a:bodyPr>
          <a:lstStyle/>
          <a:p>
            <a:r>
              <a:rPr lang="en-US" dirty="0"/>
              <a:t>The Chi-squared Test for 2 x 2 Tables</a:t>
            </a:r>
          </a:p>
          <a:p>
            <a:r>
              <a:rPr lang="en-US" dirty="0"/>
              <a:t>The </a:t>
            </a:r>
            <a:r>
              <a:rPr lang="en-US" i="1" dirty="0"/>
              <a:t>χ</a:t>
            </a:r>
            <a:r>
              <a:rPr lang="en-US" baseline="30000" dirty="0"/>
              <a:t>2</a:t>
            </a:r>
            <a:r>
              <a:rPr lang="en-US" dirty="0"/>
              <a:t> statistic for this example is </a:t>
            </a:r>
            <a:r>
              <a:rPr lang="en-US" b="1" dirty="0"/>
              <a:t>21.52</a:t>
            </a:r>
            <a:r>
              <a:rPr lang="en-US" dirty="0"/>
              <a:t>.</a:t>
            </a:r>
          </a:p>
          <a:p>
            <a:r>
              <a:rPr lang="en-US" dirty="0"/>
              <a:t>Remember that to refer to tables of the </a:t>
            </a:r>
            <a:r>
              <a:rPr lang="en-US" i="1" dirty="0"/>
              <a:t>χ</a:t>
            </a:r>
            <a:r>
              <a:rPr lang="en-US" baseline="30000" dirty="0"/>
              <a:t>2</a:t>
            </a:r>
            <a:r>
              <a:rPr lang="en-US" dirty="0"/>
              <a:t> distribution we also need the </a:t>
            </a:r>
            <a:r>
              <a:rPr lang="en-US" i="1" dirty="0"/>
              <a:t>degrees of freedom</a:t>
            </a:r>
            <a:r>
              <a:rPr lang="en-US" dirty="0"/>
              <a:t>, </a:t>
            </a:r>
            <a:r>
              <a:rPr lang="en-US" b="1" i="1" dirty="0"/>
              <a:t>V</a:t>
            </a:r>
            <a:r>
              <a:rPr lang="en-US" dirty="0"/>
              <a:t>.</a:t>
            </a:r>
          </a:p>
          <a:p>
            <a:r>
              <a:rPr lang="en-US" dirty="0"/>
              <a:t>Using the formula</a:t>
            </a:r>
          </a:p>
          <a:p>
            <a:r>
              <a:rPr lang="en-US" b="1" i="1" dirty="0"/>
              <a:t>V</a:t>
            </a:r>
            <a:r>
              <a:rPr lang="en-US" dirty="0"/>
              <a:t> = (Rows - 1) x (Columns - 1)</a:t>
            </a:r>
          </a:p>
          <a:p>
            <a:r>
              <a:rPr lang="en-US" dirty="0"/>
              <a:t>For a 2x2 table there are 2 rows and 2 columns, so:</a:t>
            </a:r>
          </a:p>
          <a:p>
            <a:r>
              <a:rPr lang="en-US" b="1" i="1" dirty="0"/>
              <a:t>V</a:t>
            </a:r>
            <a:r>
              <a:rPr lang="en-US" dirty="0"/>
              <a:t> = (2 - 1) x (2 - 1) =</a:t>
            </a:r>
            <a:r>
              <a:rPr lang="en-US" b="1" dirty="0"/>
              <a:t> 1</a:t>
            </a:r>
            <a:endParaRPr lang="en-US" dirty="0"/>
          </a:p>
          <a:p>
            <a:r>
              <a:rPr lang="en-US" dirty="0"/>
              <a:t>For a 2x2 table the degrees of freedom is </a:t>
            </a:r>
            <a:r>
              <a:rPr lang="en-US" u="sng" dirty="0"/>
              <a:t>always</a:t>
            </a:r>
            <a:r>
              <a:rPr lang="en-US" dirty="0"/>
              <a:t> 1.</a:t>
            </a:r>
          </a:p>
          <a:p>
            <a:r>
              <a:rPr lang="en-US" dirty="0"/>
              <a:t>Using the table below, obtain the P-value for the null hypothesis that the two treatments (L-Pam and CMF) are equally effective.</a:t>
            </a:r>
          </a:p>
        </p:txBody>
      </p:sp>
      <p:graphicFrame>
        <p:nvGraphicFramePr>
          <p:cNvPr id="5" name="4 - Πίνακας"/>
          <p:cNvGraphicFramePr>
            <a:graphicFrameLocks noGrp="1"/>
          </p:cNvGraphicFramePr>
          <p:nvPr/>
        </p:nvGraphicFramePr>
        <p:xfrm>
          <a:off x="1331640" y="3933056"/>
          <a:ext cx="6096000" cy="2727960"/>
        </p:xfrm>
        <a:graphic>
          <a:graphicData uri="http://schemas.openxmlformats.org/drawingml/2006/table">
            <a:tbl>
              <a:tblPr/>
              <a:tblGrid>
                <a:gridCol w="1016000"/>
                <a:gridCol w="1016000"/>
                <a:gridCol w="1016000"/>
                <a:gridCol w="1016000"/>
                <a:gridCol w="1016000"/>
                <a:gridCol w="1016000"/>
              </a:tblGrid>
              <a:tr h="247151">
                <a:tc rowSpan="2">
                  <a:txBody>
                    <a:bodyPr/>
                    <a:lstStyle/>
                    <a:p>
                      <a:pPr algn="ctr"/>
                      <a:r>
                        <a:rPr lang="en-US">
                          <a:solidFill>
                            <a:srgbClr val="000000"/>
                          </a:solidFill>
                        </a:rPr>
                        <a:t>Degrees</a:t>
                      </a:r>
                      <a:br>
                        <a:rPr lang="en-US">
                          <a:solidFill>
                            <a:srgbClr val="000000"/>
                          </a:solidFill>
                        </a:rPr>
                      </a:br>
                      <a:r>
                        <a:rPr lang="en-US">
                          <a:solidFill>
                            <a:srgbClr val="000000"/>
                          </a:solidFill>
                        </a:rPr>
                        <a:t>of</a:t>
                      </a:r>
                      <a:br>
                        <a:rPr lang="en-US">
                          <a:solidFill>
                            <a:srgbClr val="000000"/>
                          </a:solidFill>
                        </a:rPr>
                      </a:br>
                      <a:r>
                        <a:rPr lang="en-US">
                          <a:solidFill>
                            <a:srgbClr val="000000"/>
                          </a:solidFill>
                        </a:rPr>
                        <a:t>Freedom</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gridSpan="5">
                  <a:txBody>
                    <a:bodyPr/>
                    <a:lstStyle/>
                    <a:p>
                      <a:pPr algn="ctr"/>
                      <a:r>
                        <a:rPr lang="en-US">
                          <a:solidFill>
                            <a:srgbClr val="000000"/>
                          </a:solidFill>
                        </a:rPr>
                        <a:t>Probability </a:t>
                      </a:r>
                      <a:r>
                        <a:rPr lang="en-US" i="1">
                          <a:solidFill>
                            <a:srgbClr val="000000"/>
                          </a:solidFill>
                        </a:rPr>
                        <a:t>(P)</a:t>
                      </a:r>
                      <a:endParaRPr lang="en-US">
                        <a:solidFill>
                          <a:srgbClr val="000000"/>
                        </a:solidFill>
                      </a:endParaRP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r>
              <a:tr h="317766">
                <a:tc vMerge="1">
                  <a:txBody>
                    <a:bodyPr/>
                    <a:lstStyle/>
                    <a:p>
                      <a:endParaRPr lang="el-GR"/>
                    </a:p>
                  </a:txBody>
                  <a:tcPr/>
                </a:tc>
                <a:tc>
                  <a:txBody>
                    <a:bodyPr/>
                    <a:lstStyle/>
                    <a:p>
                      <a:pPr algn="ctr"/>
                      <a:r>
                        <a:rPr lang="el-GR">
                          <a:solidFill>
                            <a:srgbClr val="000000"/>
                          </a:solidFill>
                        </a:rPr>
                        <a:t>0.1</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l-GR">
                          <a:solidFill>
                            <a:srgbClr val="000000"/>
                          </a:solidFill>
                        </a:rPr>
                        <a:t>0.05</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l-GR">
                          <a:solidFill>
                            <a:srgbClr val="000000"/>
                          </a:solidFill>
                        </a:rPr>
                        <a:t>0.02</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l-GR">
                          <a:solidFill>
                            <a:srgbClr val="000000"/>
                          </a:solidFill>
                        </a:rPr>
                        <a:t>0.01</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l-GR">
                          <a:solidFill>
                            <a:srgbClr val="000000"/>
                          </a:solidFill>
                        </a:rPr>
                        <a:t>0.001</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r>
              <a:tr h="203017">
                <a:tc>
                  <a:txBody>
                    <a:bodyPr/>
                    <a:lstStyle/>
                    <a:p>
                      <a:pPr fontAlgn="t"/>
                      <a:r>
                        <a:rPr lang="el-GR"/>
                        <a:t>1</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l-GR"/>
                        <a:t>2.706</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l-GR"/>
                        <a:t>3.841</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l-GR"/>
                        <a:t>5.412</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l-GR"/>
                        <a:t>6.635</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l-GR"/>
                        <a:t>10.827</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r>
              <a:tr h="203017">
                <a:tc>
                  <a:txBody>
                    <a:bodyPr/>
                    <a:lstStyle/>
                    <a:p>
                      <a:pPr fontAlgn="t"/>
                      <a:r>
                        <a:rPr lang="el-GR"/>
                        <a:t>2</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l-GR"/>
                        <a:t>4.605</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l-GR"/>
                        <a:t>5.991</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l-GR"/>
                        <a:t>7.824</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l-GR"/>
                        <a:t>9.210</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l-GR"/>
                        <a:t>13.815</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r>
              <a:tr h="203017">
                <a:tc>
                  <a:txBody>
                    <a:bodyPr/>
                    <a:lstStyle/>
                    <a:p>
                      <a:pPr fontAlgn="t"/>
                      <a:r>
                        <a:rPr lang="el-GR"/>
                        <a:t>3</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l-GR"/>
                        <a:t>6.251</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l-GR"/>
                        <a:t>7.815</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l-GR"/>
                        <a:t>9.837</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l-GR"/>
                        <a:t>11.345</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l-GR"/>
                        <a:t>16.268</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r>
              <a:tr h="203017">
                <a:tc>
                  <a:txBody>
                    <a:bodyPr/>
                    <a:lstStyle/>
                    <a:p>
                      <a:pPr fontAlgn="t"/>
                      <a:r>
                        <a:rPr lang="el-GR"/>
                        <a:t>4</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l-GR"/>
                        <a:t>7.779</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l-GR"/>
                        <a:t>9.488</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l-GR"/>
                        <a:t>11.668</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l-GR"/>
                        <a:t>13.277</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l-GR"/>
                        <a:t>18.465</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r>
              <a:tr h="203017">
                <a:tc>
                  <a:txBody>
                    <a:bodyPr/>
                    <a:lstStyle/>
                    <a:p>
                      <a:pPr fontAlgn="t"/>
                      <a:r>
                        <a:rPr lang="el-GR"/>
                        <a:t>5</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l-GR"/>
                        <a:t>9.236</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l-GR"/>
                        <a:t>11.070</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l-GR"/>
                        <a:t>13.388</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l-GR"/>
                        <a:t>15.086</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l-GR" dirty="0"/>
                        <a:t>20.517</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1331640" y="1412776"/>
            <a:ext cx="6480720" cy="1200329"/>
          </a:xfrm>
          <a:prstGeom prst="rect">
            <a:avLst/>
          </a:prstGeom>
        </p:spPr>
        <p:txBody>
          <a:bodyPr wrap="square">
            <a:spAutoFit/>
          </a:bodyPr>
          <a:lstStyle/>
          <a:p>
            <a:r>
              <a:rPr lang="en-US" dirty="0"/>
              <a:t>Referring to the table we see that in the row for 1 degree of freedom the largest value of the distribution is 10.827 at p=0.001.</a:t>
            </a:r>
          </a:p>
          <a:p>
            <a:r>
              <a:rPr lang="en-US" dirty="0"/>
              <a:t>In our example the test statistic is greater (21.52) so we can only say that P &lt; 0.001.</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683568" y="692696"/>
            <a:ext cx="7560840" cy="646331"/>
          </a:xfrm>
          <a:prstGeom prst="rect">
            <a:avLst/>
          </a:prstGeom>
        </p:spPr>
        <p:txBody>
          <a:bodyPr wrap="square">
            <a:spAutoFit/>
          </a:bodyPr>
          <a:lstStyle/>
          <a:p>
            <a:r>
              <a:rPr lang="en-US" dirty="0" smtClean="0"/>
              <a:t>the six steps necessary to determine whether there is an association between two categorical variables.</a:t>
            </a:r>
            <a:endParaRPr lang="el-GR" dirty="0"/>
          </a:p>
        </p:txBody>
      </p:sp>
      <p:sp>
        <p:nvSpPr>
          <p:cNvPr id="5" name="4 - Ορθογώνιο"/>
          <p:cNvSpPr/>
          <p:nvPr/>
        </p:nvSpPr>
        <p:spPr>
          <a:xfrm>
            <a:off x="971600" y="1628800"/>
            <a:ext cx="2717732" cy="369332"/>
          </a:xfrm>
          <a:prstGeom prst="rect">
            <a:avLst/>
          </a:prstGeom>
        </p:spPr>
        <p:txBody>
          <a:bodyPr wrap="none">
            <a:spAutoFit/>
          </a:bodyPr>
          <a:lstStyle/>
          <a:p>
            <a:r>
              <a:rPr lang="en-US" dirty="0"/>
              <a:t>Display data as 2-way table</a:t>
            </a:r>
            <a:endParaRPr lang="el-GR" dirty="0"/>
          </a:p>
        </p:txBody>
      </p:sp>
      <p:sp>
        <p:nvSpPr>
          <p:cNvPr id="6" name="5 - Ορθογώνιο"/>
          <p:cNvSpPr/>
          <p:nvPr/>
        </p:nvSpPr>
        <p:spPr>
          <a:xfrm>
            <a:off x="611560" y="2204864"/>
            <a:ext cx="7272808" cy="369332"/>
          </a:xfrm>
          <a:prstGeom prst="rect">
            <a:avLst/>
          </a:prstGeom>
        </p:spPr>
        <p:txBody>
          <a:bodyPr wrap="square">
            <a:spAutoFit/>
          </a:bodyPr>
          <a:lstStyle/>
          <a:p>
            <a:r>
              <a:rPr lang="en-US" dirty="0"/>
              <a:t>Calculate row or column percentage as appropriate</a:t>
            </a:r>
            <a:endParaRPr lang="el-GR" dirty="0"/>
          </a:p>
        </p:txBody>
      </p:sp>
      <p:sp>
        <p:nvSpPr>
          <p:cNvPr id="7" name="6 - Ορθογώνιο"/>
          <p:cNvSpPr/>
          <p:nvPr/>
        </p:nvSpPr>
        <p:spPr>
          <a:xfrm>
            <a:off x="683568" y="2852936"/>
            <a:ext cx="7416824" cy="369332"/>
          </a:xfrm>
          <a:prstGeom prst="rect">
            <a:avLst/>
          </a:prstGeom>
        </p:spPr>
        <p:txBody>
          <a:bodyPr wrap="square">
            <a:spAutoFit/>
          </a:bodyPr>
          <a:lstStyle/>
          <a:p>
            <a:r>
              <a:rPr lang="en-US" dirty="0"/>
              <a:t>Declare null hypothesis and calculate chi-squared value</a:t>
            </a:r>
            <a:endParaRPr lang="el-GR" dirty="0"/>
          </a:p>
        </p:txBody>
      </p:sp>
      <p:sp>
        <p:nvSpPr>
          <p:cNvPr id="8" name="7 - Ορθογώνιο"/>
          <p:cNvSpPr/>
          <p:nvPr/>
        </p:nvSpPr>
        <p:spPr>
          <a:xfrm>
            <a:off x="683568" y="3501008"/>
            <a:ext cx="5072405" cy="369332"/>
          </a:xfrm>
          <a:prstGeom prst="rect">
            <a:avLst/>
          </a:prstGeom>
        </p:spPr>
        <p:txBody>
          <a:bodyPr wrap="square">
            <a:spAutoFit/>
          </a:bodyPr>
          <a:lstStyle/>
          <a:p>
            <a:r>
              <a:rPr lang="en-US" dirty="0"/>
              <a:t>Calculate degrees of freedom</a:t>
            </a:r>
            <a:endParaRPr lang="el-GR" dirty="0"/>
          </a:p>
        </p:txBody>
      </p:sp>
      <p:sp>
        <p:nvSpPr>
          <p:cNvPr id="9" name="8 - Ορθογώνιο"/>
          <p:cNvSpPr/>
          <p:nvPr/>
        </p:nvSpPr>
        <p:spPr>
          <a:xfrm>
            <a:off x="611560" y="4221088"/>
            <a:ext cx="4569264" cy="369332"/>
          </a:xfrm>
          <a:prstGeom prst="rect">
            <a:avLst/>
          </a:prstGeom>
        </p:spPr>
        <p:txBody>
          <a:bodyPr wrap="none">
            <a:spAutoFit/>
          </a:bodyPr>
          <a:lstStyle/>
          <a:p>
            <a:r>
              <a:rPr lang="en-US" dirty="0"/>
              <a:t>Refer to chi-squared distribution to get P-value</a:t>
            </a:r>
            <a:endParaRPr lang="el-GR" dirty="0"/>
          </a:p>
        </p:txBody>
      </p:sp>
      <p:sp>
        <p:nvSpPr>
          <p:cNvPr id="10" name="9 - Ορθογώνιο"/>
          <p:cNvSpPr/>
          <p:nvPr/>
        </p:nvSpPr>
        <p:spPr>
          <a:xfrm>
            <a:off x="683568" y="4725144"/>
            <a:ext cx="1765804" cy="369332"/>
          </a:xfrm>
          <a:prstGeom prst="rect">
            <a:avLst/>
          </a:prstGeom>
        </p:spPr>
        <p:txBody>
          <a:bodyPr wrap="none">
            <a:spAutoFit/>
          </a:bodyPr>
          <a:lstStyle/>
          <a:p>
            <a:r>
              <a:rPr lang="en-US" dirty="0"/>
              <a:t>Interpret P-value</a:t>
            </a:r>
            <a:endParaRPr 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611560" y="404664"/>
            <a:ext cx="7776864" cy="2308324"/>
          </a:xfrm>
          <a:prstGeom prst="rect">
            <a:avLst/>
          </a:prstGeom>
        </p:spPr>
        <p:txBody>
          <a:bodyPr wrap="square">
            <a:spAutoFit/>
          </a:bodyPr>
          <a:lstStyle/>
          <a:p>
            <a:r>
              <a:rPr lang="en-US" dirty="0"/>
              <a:t>To examine the association between two categorical variables the categories of one variable are tabulated against those of the other. This is called a </a:t>
            </a:r>
            <a:r>
              <a:rPr lang="en-US" b="1" dirty="0"/>
              <a:t>two-way table</a:t>
            </a:r>
            <a:r>
              <a:rPr lang="en-US" dirty="0"/>
              <a:t> (also known as a cross-tabulation).</a:t>
            </a:r>
          </a:p>
          <a:p>
            <a:r>
              <a:rPr lang="en-US" dirty="0"/>
              <a:t>An association exists if the distribution of individuals into the categories of one variable varies according to the category of the other variable.</a:t>
            </a:r>
          </a:p>
          <a:p>
            <a:r>
              <a:rPr lang="en-US" dirty="0"/>
              <a:t>To compare the distributions within a two-way table we examine the row (or column) percentages. The percentages within the rows (or columns) will be the same if there is no relationship between the two variables.</a:t>
            </a:r>
          </a:p>
        </p:txBody>
      </p:sp>
      <p:sp>
        <p:nvSpPr>
          <p:cNvPr id="5" name="4 - Ορθογώνιο"/>
          <p:cNvSpPr/>
          <p:nvPr/>
        </p:nvSpPr>
        <p:spPr>
          <a:xfrm>
            <a:off x="611560" y="2996952"/>
            <a:ext cx="7848872" cy="1200329"/>
          </a:xfrm>
          <a:prstGeom prst="rect">
            <a:avLst/>
          </a:prstGeom>
        </p:spPr>
        <p:txBody>
          <a:bodyPr wrap="square">
            <a:spAutoFit/>
          </a:bodyPr>
          <a:lstStyle/>
          <a:p>
            <a:r>
              <a:rPr lang="en-US" dirty="0"/>
              <a:t>To test the hypothesis of no association, the observed frequencies in the cells of the table are compared with those that would be expected if there was no association between the variables.</a:t>
            </a:r>
          </a:p>
          <a:p>
            <a:r>
              <a:rPr lang="en-US" dirty="0"/>
              <a:t>The expected frequencies are based on the marginal totals of the table.</a:t>
            </a:r>
          </a:p>
        </p:txBody>
      </p:sp>
      <p:graphicFrame>
        <p:nvGraphicFramePr>
          <p:cNvPr id="6" name="5 - Πίνακας"/>
          <p:cNvGraphicFramePr>
            <a:graphicFrameLocks noGrp="1"/>
          </p:cNvGraphicFramePr>
          <p:nvPr/>
        </p:nvGraphicFramePr>
        <p:xfrm>
          <a:off x="1403648" y="4797152"/>
          <a:ext cx="6096000" cy="731520"/>
        </p:xfrm>
        <a:graphic>
          <a:graphicData uri="http://schemas.openxmlformats.org/drawingml/2006/table">
            <a:tbl>
              <a:tblPr/>
              <a:tblGrid>
                <a:gridCol w="3048000"/>
                <a:gridCol w="3048000"/>
              </a:tblGrid>
              <a:tr h="0">
                <a:tc rowSpan="2">
                  <a:txBody>
                    <a:bodyPr/>
                    <a:lstStyle/>
                    <a:p>
                      <a:r>
                        <a:rPr lang="en-US" b="1"/>
                        <a:t>Expected frequency = </a:t>
                      </a:r>
                      <a:endParaRPr lang="en-US"/>
                    </a:p>
                  </a:txBody>
                  <a:tcPr anchor="ctr">
                    <a:lnL>
                      <a:noFill/>
                    </a:lnL>
                    <a:lnR>
                      <a:noFill/>
                    </a:lnR>
                    <a:lnT>
                      <a:noFill/>
                    </a:lnT>
                    <a:lnB>
                      <a:noFill/>
                    </a:lnB>
                    <a:solidFill>
                      <a:srgbClr val="FFFFFF"/>
                    </a:solidFill>
                  </a:tcPr>
                </a:tc>
                <a:tc>
                  <a:txBody>
                    <a:bodyPr/>
                    <a:lstStyle/>
                    <a:p>
                      <a:pPr algn="ctr"/>
                      <a:r>
                        <a:rPr lang="en-US" b="1"/>
                        <a:t>row total </a:t>
                      </a:r>
                      <a:r>
                        <a:rPr lang="en-US"/>
                        <a:t>x</a:t>
                      </a:r>
                      <a:r>
                        <a:rPr lang="en-US" b="1"/>
                        <a:t> column total</a:t>
                      </a:r>
                      <a:endParaRPr lang="en-US"/>
                    </a:p>
                  </a:txBody>
                  <a:tcPr anchor="ctr">
                    <a:lnL>
                      <a:noFill/>
                    </a:lnL>
                    <a:lnR>
                      <a:noFill/>
                    </a:lnR>
                    <a:lnT>
                      <a:noFill/>
                    </a:lnT>
                    <a:lnB w="9525" cap="flat" cmpd="sng" algn="ctr">
                      <a:solidFill>
                        <a:srgbClr val="000000"/>
                      </a:solidFill>
                      <a:prstDash val="solid"/>
                      <a:round/>
                      <a:headEnd type="none" w="med" len="med"/>
                      <a:tailEnd type="none" w="med" len="med"/>
                    </a:lnB>
                    <a:solidFill>
                      <a:srgbClr val="FFFFFF"/>
                    </a:solidFill>
                  </a:tcPr>
                </a:tc>
              </a:tr>
              <a:tr h="0">
                <a:tc vMerge="1">
                  <a:txBody>
                    <a:bodyPr/>
                    <a:lstStyle/>
                    <a:p>
                      <a:endParaRPr lang="el-GR"/>
                    </a:p>
                  </a:txBody>
                  <a:tcPr/>
                </a:tc>
                <a:tc>
                  <a:txBody>
                    <a:bodyPr/>
                    <a:lstStyle/>
                    <a:p>
                      <a:pPr algn="ctr"/>
                      <a:r>
                        <a:rPr lang="en-US" b="1" dirty="0"/>
                        <a:t>overall total</a:t>
                      </a:r>
                      <a:endParaRPr lang="en-US" dirty="0"/>
                    </a:p>
                  </a:txBody>
                  <a:tcPr anchor="ctr">
                    <a:lnL>
                      <a:noFill/>
                    </a:lnL>
                    <a:lnR>
                      <a:noFill/>
                    </a:lnR>
                    <a:lnT w="9525" cap="flat" cmpd="sng" algn="ctr">
                      <a:solidFill>
                        <a:srgbClr val="000000"/>
                      </a:solidFill>
                      <a:prstDash val="solid"/>
                      <a:round/>
                      <a:headEnd type="none" w="med" len="med"/>
                      <a:tailEnd type="none" w="med" len="med"/>
                    </a:lnT>
                    <a:lnB>
                      <a:noFill/>
                    </a:lnB>
                    <a:solidFill>
                      <a:srgbClr val="FFFFFF"/>
                    </a:solidFill>
                  </a:tcPr>
                </a:tc>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 Πίνακας"/>
          <p:cNvGraphicFramePr>
            <a:graphicFrameLocks noGrp="1"/>
          </p:cNvGraphicFramePr>
          <p:nvPr/>
        </p:nvGraphicFramePr>
        <p:xfrm>
          <a:off x="1547664" y="3933056"/>
          <a:ext cx="6096000" cy="731520"/>
        </p:xfrm>
        <a:graphic>
          <a:graphicData uri="http://schemas.openxmlformats.org/drawingml/2006/table">
            <a:tbl>
              <a:tblPr/>
              <a:tblGrid>
                <a:gridCol w="3048000"/>
                <a:gridCol w="3048000"/>
              </a:tblGrid>
              <a:tr h="0">
                <a:tc rowSpan="2">
                  <a:txBody>
                    <a:bodyPr/>
                    <a:lstStyle/>
                    <a:p>
                      <a:r>
                        <a:rPr lang="en-US" b="1"/>
                        <a:t>Expected frequency = </a:t>
                      </a:r>
                      <a:endParaRPr lang="en-US"/>
                    </a:p>
                  </a:txBody>
                  <a:tcPr anchor="ctr">
                    <a:lnL>
                      <a:noFill/>
                    </a:lnL>
                    <a:lnR>
                      <a:noFill/>
                    </a:lnR>
                    <a:lnT>
                      <a:noFill/>
                    </a:lnT>
                    <a:lnB>
                      <a:noFill/>
                    </a:lnB>
                    <a:solidFill>
                      <a:srgbClr val="FFFFFF"/>
                    </a:solidFill>
                  </a:tcPr>
                </a:tc>
                <a:tc>
                  <a:txBody>
                    <a:bodyPr/>
                    <a:lstStyle/>
                    <a:p>
                      <a:pPr algn="ctr"/>
                      <a:r>
                        <a:rPr lang="en-US" b="1"/>
                        <a:t>row total </a:t>
                      </a:r>
                      <a:r>
                        <a:rPr lang="en-US"/>
                        <a:t>x</a:t>
                      </a:r>
                      <a:r>
                        <a:rPr lang="en-US" b="1"/>
                        <a:t> column total</a:t>
                      </a:r>
                      <a:endParaRPr lang="en-US"/>
                    </a:p>
                  </a:txBody>
                  <a:tcPr anchor="ctr">
                    <a:lnL>
                      <a:noFill/>
                    </a:lnL>
                    <a:lnR>
                      <a:noFill/>
                    </a:lnR>
                    <a:lnT>
                      <a:noFill/>
                    </a:lnT>
                    <a:lnB w="9525" cap="flat" cmpd="sng" algn="ctr">
                      <a:solidFill>
                        <a:srgbClr val="000000"/>
                      </a:solidFill>
                      <a:prstDash val="solid"/>
                      <a:round/>
                      <a:headEnd type="none" w="med" len="med"/>
                      <a:tailEnd type="none" w="med" len="med"/>
                    </a:lnB>
                    <a:solidFill>
                      <a:srgbClr val="FFFFFF"/>
                    </a:solidFill>
                  </a:tcPr>
                </a:tc>
              </a:tr>
              <a:tr h="0">
                <a:tc vMerge="1">
                  <a:txBody>
                    <a:bodyPr/>
                    <a:lstStyle/>
                    <a:p>
                      <a:endParaRPr lang="el-GR"/>
                    </a:p>
                  </a:txBody>
                  <a:tcPr/>
                </a:tc>
                <a:tc>
                  <a:txBody>
                    <a:bodyPr/>
                    <a:lstStyle/>
                    <a:p>
                      <a:pPr algn="ctr"/>
                      <a:r>
                        <a:rPr lang="en-US" b="1" dirty="0"/>
                        <a:t>overall total</a:t>
                      </a:r>
                      <a:endParaRPr lang="en-US" dirty="0"/>
                    </a:p>
                  </a:txBody>
                  <a:tcPr anchor="ctr">
                    <a:lnL>
                      <a:noFill/>
                    </a:lnL>
                    <a:lnR>
                      <a:noFill/>
                    </a:lnR>
                    <a:lnT w="9525" cap="flat" cmpd="sng" algn="ctr">
                      <a:solidFill>
                        <a:srgbClr val="000000"/>
                      </a:solidFill>
                      <a:prstDash val="solid"/>
                      <a:round/>
                      <a:headEnd type="none" w="med" len="med"/>
                      <a:tailEnd type="none" w="med" len="med"/>
                    </a:lnT>
                    <a:lnB>
                      <a:noFill/>
                    </a:lnB>
                    <a:solidFill>
                      <a:srgbClr val="FFFFFF"/>
                    </a:solidFill>
                  </a:tcPr>
                </a:tc>
              </a:tr>
            </a:tbl>
          </a:graphicData>
        </a:graphic>
      </p:graphicFrame>
      <p:sp>
        <p:nvSpPr>
          <p:cNvPr id="5" name="4 - Ορθογώνιο"/>
          <p:cNvSpPr/>
          <p:nvPr/>
        </p:nvSpPr>
        <p:spPr>
          <a:xfrm>
            <a:off x="1979712" y="764704"/>
            <a:ext cx="5832648" cy="2308324"/>
          </a:xfrm>
          <a:prstGeom prst="rect">
            <a:avLst/>
          </a:prstGeom>
        </p:spPr>
        <p:txBody>
          <a:bodyPr wrap="square">
            <a:spAutoFit/>
          </a:bodyPr>
          <a:lstStyle/>
          <a:p>
            <a:r>
              <a:rPr lang="en-US" dirty="0"/>
              <a:t>The observed frequencies are compared with the expected frequencies using a hypothesis test called the chi-squared test.</a:t>
            </a:r>
          </a:p>
          <a:p>
            <a:r>
              <a:rPr lang="en-US" dirty="0"/>
              <a:t>The formula for a chi-squared test is:</a:t>
            </a:r>
          </a:p>
          <a:p>
            <a:r>
              <a:rPr lang="en-US" i="1" dirty="0"/>
              <a:t>χ</a:t>
            </a:r>
            <a:r>
              <a:rPr lang="en-US" baseline="30000" dirty="0"/>
              <a:t>2</a:t>
            </a:r>
            <a:r>
              <a:rPr lang="en-US" dirty="0"/>
              <a:t> = ∑{(</a:t>
            </a:r>
            <a:r>
              <a:rPr lang="en-US" i="1" dirty="0"/>
              <a:t>O - E</a:t>
            </a:r>
            <a:r>
              <a:rPr lang="en-US" dirty="0"/>
              <a:t>)</a:t>
            </a:r>
            <a:r>
              <a:rPr lang="en-US" i="1" baseline="30000" dirty="0"/>
              <a:t>2</a:t>
            </a:r>
            <a:r>
              <a:rPr lang="en-US" dirty="0"/>
              <a:t>/</a:t>
            </a:r>
            <a:r>
              <a:rPr lang="en-US" i="1" dirty="0"/>
              <a:t>E</a:t>
            </a:r>
            <a:r>
              <a:rPr lang="en-US" dirty="0"/>
              <a:t>}</a:t>
            </a:r>
          </a:p>
          <a:p>
            <a:r>
              <a:rPr lang="en-US" dirty="0"/>
              <a:t>where</a:t>
            </a:r>
          </a:p>
          <a:p>
            <a:r>
              <a:rPr lang="en-US" dirty="0"/>
              <a:t>O = observed cell frequency</a:t>
            </a:r>
          </a:p>
          <a:p>
            <a:r>
              <a:rPr lang="en-US" dirty="0"/>
              <a:t>E = expected cell frequency</a:t>
            </a:r>
          </a:p>
          <a:p>
            <a:r>
              <a:rPr lang="en-US" dirty="0"/>
              <a:t>∑ = sum over all cells in the table</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971600" y="332656"/>
            <a:ext cx="7416824" cy="2308324"/>
          </a:xfrm>
          <a:prstGeom prst="rect">
            <a:avLst/>
          </a:prstGeom>
        </p:spPr>
        <p:txBody>
          <a:bodyPr wrap="square">
            <a:spAutoFit/>
          </a:bodyPr>
          <a:lstStyle/>
          <a:p>
            <a:r>
              <a:rPr lang="en-US" dirty="0"/>
              <a:t>The observed frequencies are compared with the expected frequencies using a hypothesis test called the chi-squared test.</a:t>
            </a:r>
          </a:p>
          <a:p>
            <a:r>
              <a:rPr lang="en-US" dirty="0"/>
              <a:t>The formula for a chi-squared test is:</a:t>
            </a:r>
          </a:p>
          <a:p>
            <a:r>
              <a:rPr lang="en-US" i="1" dirty="0"/>
              <a:t>χ</a:t>
            </a:r>
            <a:r>
              <a:rPr lang="en-US" baseline="30000" dirty="0"/>
              <a:t>2</a:t>
            </a:r>
            <a:r>
              <a:rPr lang="en-US" dirty="0"/>
              <a:t> = ∑{(</a:t>
            </a:r>
            <a:r>
              <a:rPr lang="en-US" i="1" dirty="0"/>
              <a:t>O - E</a:t>
            </a:r>
            <a:r>
              <a:rPr lang="en-US" dirty="0"/>
              <a:t>)</a:t>
            </a:r>
            <a:r>
              <a:rPr lang="en-US" i="1" baseline="30000" dirty="0"/>
              <a:t>2</a:t>
            </a:r>
            <a:r>
              <a:rPr lang="en-US" dirty="0"/>
              <a:t>/</a:t>
            </a:r>
            <a:r>
              <a:rPr lang="en-US" i="1" dirty="0"/>
              <a:t>E</a:t>
            </a:r>
            <a:r>
              <a:rPr lang="en-US" dirty="0"/>
              <a:t>}</a:t>
            </a:r>
          </a:p>
          <a:p>
            <a:r>
              <a:rPr lang="en-US" dirty="0"/>
              <a:t>where</a:t>
            </a:r>
          </a:p>
          <a:p>
            <a:r>
              <a:rPr lang="en-US" dirty="0"/>
              <a:t>O = observed cell frequency</a:t>
            </a:r>
          </a:p>
          <a:p>
            <a:r>
              <a:rPr lang="en-US" dirty="0"/>
              <a:t>E = expected cell frequency</a:t>
            </a:r>
          </a:p>
          <a:p>
            <a:r>
              <a:rPr lang="en-US" dirty="0"/>
              <a:t>∑ = sum over all cells in the table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467544" y="260648"/>
            <a:ext cx="7992888" cy="1754326"/>
          </a:xfrm>
          <a:prstGeom prst="rect">
            <a:avLst/>
          </a:prstGeom>
        </p:spPr>
        <p:txBody>
          <a:bodyPr wrap="square">
            <a:spAutoFit/>
          </a:bodyPr>
          <a:lstStyle/>
          <a:p>
            <a:r>
              <a:rPr lang="en-US" dirty="0"/>
              <a:t>Two-Way Tables</a:t>
            </a:r>
          </a:p>
          <a:p>
            <a:r>
              <a:rPr lang="el-GR" dirty="0" smtClean="0"/>
              <a:t>Όταν θέλουμε να εξετάσουμε την σχέση μεταξύ 2 κατηγορικών μεταβλητών τις τοποθετούμε σε ένα πίνακα την μια έναντι της άλλης (την μια στις γραμμές την άλλη στις στήλες). Αυτός ονομάζεται </a:t>
            </a:r>
            <a:r>
              <a:rPr lang="el-GR" dirty="0" err="1" smtClean="0"/>
              <a:t>πινακας</a:t>
            </a:r>
            <a:r>
              <a:rPr lang="el-GR" dirty="0" smtClean="0"/>
              <a:t> 2χ2 (</a:t>
            </a:r>
            <a:r>
              <a:rPr lang="en-US" i="1" dirty="0" smtClean="0"/>
              <a:t>cross-tabulation</a:t>
            </a:r>
            <a:r>
              <a:rPr lang="el-GR" dirty="0" smtClean="0"/>
              <a:t>)</a:t>
            </a:r>
            <a:r>
              <a:rPr lang="en-US" dirty="0" smtClean="0"/>
              <a:t>.</a:t>
            </a:r>
            <a:endParaRPr lang="en-US" dirty="0"/>
          </a:p>
          <a:p>
            <a:r>
              <a:rPr lang="el-GR" dirty="0" smtClean="0"/>
              <a:t>Ο πίνακας μας δείχνει την παροχή σε σχέση με μια δεύτερη μεταβλητή, την εθνότητα (</a:t>
            </a:r>
            <a:r>
              <a:rPr lang="en-US" dirty="0" smtClean="0"/>
              <a:t>A B C</a:t>
            </a:r>
            <a:r>
              <a:rPr lang="el-GR" dirty="0" smtClean="0"/>
              <a:t>)</a:t>
            </a:r>
            <a:endParaRPr lang="en-US" dirty="0"/>
          </a:p>
        </p:txBody>
      </p:sp>
      <p:graphicFrame>
        <p:nvGraphicFramePr>
          <p:cNvPr id="5" name="4 - Πίνακας"/>
          <p:cNvGraphicFramePr>
            <a:graphicFrameLocks noGrp="1"/>
          </p:cNvGraphicFramePr>
          <p:nvPr/>
        </p:nvGraphicFramePr>
        <p:xfrm>
          <a:off x="1259632" y="2852936"/>
          <a:ext cx="6096000" cy="2529840"/>
        </p:xfrm>
        <a:graphic>
          <a:graphicData uri="http://schemas.openxmlformats.org/drawingml/2006/table">
            <a:tbl>
              <a:tblPr/>
              <a:tblGrid>
                <a:gridCol w="1219200"/>
                <a:gridCol w="1219200"/>
                <a:gridCol w="1219200"/>
                <a:gridCol w="1219200"/>
                <a:gridCol w="1219200"/>
              </a:tblGrid>
              <a:tr h="0">
                <a:tc>
                  <a:txBody>
                    <a:bodyPr/>
                    <a:lstStyle/>
                    <a:p>
                      <a:pPr algn="ctr"/>
                      <a:r>
                        <a:rPr lang="el-GR" dirty="0">
                          <a:solidFill>
                            <a:srgbClr val="000000"/>
                          </a:solidFill>
                        </a:rPr>
                        <a:t> </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gridSpan="3">
                  <a:txBody>
                    <a:bodyPr/>
                    <a:lstStyle/>
                    <a:p>
                      <a:pPr algn="ctr"/>
                      <a:r>
                        <a:rPr lang="el-GR" dirty="0" smtClean="0">
                          <a:solidFill>
                            <a:srgbClr val="000000"/>
                          </a:solidFill>
                        </a:rPr>
                        <a:t>Εθνότητα</a:t>
                      </a:r>
                      <a:endParaRPr lang="en-US" dirty="0">
                        <a:solidFill>
                          <a:srgbClr val="000000"/>
                        </a:solidFill>
                      </a:endParaRP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hMerge="1">
                  <a:txBody>
                    <a:bodyPr/>
                    <a:lstStyle/>
                    <a:p>
                      <a:endParaRPr lang="el-GR"/>
                    </a:p>
                  </a:txBody>
                  <a:tcPr/>
                </a:tc>
                <a:tc hMerge="1">
                  <a:txBody>
                    <a:bodyPr/>
                    <a:lstStyle/>
                    <a:p>
                      <a:endParaRPr lang="el-GR"/>
                    </a:p>
                  </a:txBody>
                  <a:tcPr/>
                </a:tc>
                <a:tc>
                  <a:txBody>
                    <a:bodyPr/>
                    <a:lstStyle/>
                    <a:p>
                      <a:pPr algn="ctr"/>
                      <a:r>
                        <a:rPr lang="el-GR">
                          <a:solidFill>
                            <a:srgbClr val="000000"/>
                          </a:solidFill>
                        </a:rPr>
                        <a:t> </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r>
              <a:tr h="0">
                <a:tc>
                  <a:txBody>
                    <a:bodyPr/>
                    <a:lstStyle/>
                    <a:p>
                      <a:pPr algn="ctr"/>
                      <a:r>
                        <a:rPr lang="el-GR" dirty="0" smtClean="0">
                          <a:solidFill>
                            <a:srgbClr val="000000"/>
                          </a:solidFill>
                        </a:rPr>
                        <a:t>Παροχή</a:t>
                      </a:r>
                      <a:endParaRPr lang="en-US" dirty="0">
                        <a:solidFill>
                          <a:srgbClr val="000000"/>
                        </a:solidFill>
                      </a:endParaRP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n-US">
                          <a:solidFill>
                            <a:srgbClr val="000000"/>
                          </a:solidFill>
                        </a:rPr>
                        <a:t>A</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n-US">
                          <a:solidFill>
                            <a:srgbClr val="000000"/>
                          </a:solidFill>
                        </a:rPr>
                        <a:t>B</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n-US">
                          <a:solidFill>
                            <a:srgbClr val="000000"/>
                          </a:solidFill>
                        </a:rPr>
                        <a:t>C</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l-GR" dirty="0" smtClean="0">
                          <a:solidFill>
                            <a:srgbClr val="000000"/>
                          </a:solidFill>
                        </a:rPr>
                        <a:t>Σύνολο</a:t>
                      </a:r>
                      <a:endParaRPr lang="en-US" dirty="0">
                        <a:solidFill>
                          <a:srgbClr val="000000"/>
                        </a:solidFill>
                      </a:endParaRP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r>
              <a:tr h="0">
                <a:tc>
                  <a:txBody>
                    <a:bodyPr/>
                    <a:lstStyle/>
                    <a:p>
                      <a:pPr marL="0" algn="l" rtl="0" eaLnBrk="1" fontAlgn="t" latinLnBrk="0" hangingPunct="1">
                        <a:spcBef>
                          <a:spcPts val="0"/>
                        </a:spcBef>
                        <a:spcAft>
                          <a:spcPts val="0"/>
                        </a:spcAft>
                      </a:pPr>
                      <a:r>
                        <a:rPr lang="el-GR" sz="1800" b="1" i="0" u="none" strike="noStrike" kern="1200">
                          <a:solidFill>
                            <a:schemeClr val="tx1"/>
                          </a:solidFill>
                          <a:latin typeface="Perpetua"/>
                        </a:rPr>
                        <a:t>Πηγάδι</a:t>
                      </a:r>
                      <a:endParaRPr lang="el-GR" sz="1800" b="0" i="0" u="none" strike="noStrike" kern="1200">
                        <a:solidFill>
                          <a:schemeClr val="tx1"/>
                        </a:solidFill>
                        <a:latin typeface="Perpetua"/>
                      </a:endParaRP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37</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18</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24</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79</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0">
                <a:tc>
                  <a:txBody>
                    <a:bodyPr/>
                    <a:lstStyle/>
                    <a:p>
                      <a:pPr marL="0" algn="l" rtl="0" eaLnBrk="1" fontAlgn="t" latinLnBrk="0" hangingPunct="1">
                        <a:spcBef>
                          <a:spcPts val="0"/>
                        </a:spcBef>
                        <a:spcAft>
                          <a:spcPts val="0"/>
                        </a:spcAft>
                      </a:pPr>
                      <a:r>
                        <a:rPr lang="el-GR" sz="1800" b="1" i="0" u="none" strike="noStrike" kern="1200">
                          <a:solidFill>
                            <a:schemeClr val="tx1"/>
                          </a:solidFill>
                          <a:latin typeface="Perpetua"/>
                        </a:rPr>
                        <a:t>Πηγή</a:t>
                      </a:r>
                      <a:endParaRPr lang="el-GR" sz="1800" b="0" i="0" u="none" strike="noStrike" kern="1200">
                        <a:solidFill>
                          <a:schemeClr val="tx1"/>
                        </a:solidFill>
                        <a:latin typeface="Perpetua"/>
                      </a:endParaRP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14</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17</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14</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45</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0">
                <a:tc>
                  <a:txBody>
                    <a:bodyPr/>
                    <a:lstStyle/>
                    <a:p>
                      <a:pPr marL="0" algn="l" rtl="0" eaLnBrk="1" fontAlgn="t" latinLnBrk="0" hangingPunct="1">
                        <a:spcBef>
                          <a:spcPts val="0"/>
                        </a:spcBef>
                        <a:spcAft>
                          <a:spcPts val="0"/>
                        </a:spcAft>
                      </a:pPr>
                      <a:r>
                        <a:rPr lang="el-GR" sz="1800" b="0" i="0" u="none" strike="noStrike" kern="1200">
                          <a:solidFill>
                            <a:schemeClr val="tx1"/>
                          </a:solidFill>
                          <a:latin typeface="Perpetua"/>
                        </a:rPr>
                        <a:t>Ποτάμι / Ρυάκι</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12</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19</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10</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41</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0">
                <a:tc>
                  <a:txBody>
                    <a:bodyPr/>
                    <a:lstStyle/>
                    <a:p>
                      <a:pPr marL="0" algn="l" rtl="0" eaLnBrk="1" fontAlgn="t" latinLnBrk="0" hangingPunct="1">
                        <a:spcBef>
                          <a:spcPts val="0"/>
                        </a:spcBef>
                        <a:spcAft>
                          <a:spcPts val="0"/>
                        </a:spcAft>
                      </a:pPr>
                      <a:r>
                        <a:rPr lang="el-GR" sz="1800" b="1" i="0" u="none" strike="noStrike" kern="1200" dirty="0">
                          <a:solidFill>
                            <a:schemeClr val="tx1"/>
                          </a:solidFill>
                          <a:latin typeface="Perpetua"/>
                        </a:rPr>
                        <a:t>Σύνολο</a:t>
                      </a:r>
                      <a:endParaRPr lang="el-GR" sz="1800" b="0" i="0" u="none" strike="noStrike" kern="1200" dirty="0">
                        <a:solidFill>
                          <a:schemeClr val="tx1"/>
                        </a:solidFill>
                        <a:latin typeface="Perpetua"/>
                      </a:endParaRP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63</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54</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48</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dirty="0"/>
                        <a:t>165</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971600" y="620688"/>
            <a:ext cx="7416824" cy="1477328"/>
          </a:xfrm>
          <a:prstGeom prst="rect">
            <a:avLst/>
          </a:prstGeom>
        </p:spPr>
        <p:txBody>
          <a:bodyPr wrap="square">
            <a:spAutoFit/>
          </a:bodyPr>
          <a:lstStyle/>
          <a:p>
            <a:r>
              <a:rPr lang="en-US" i="1" dirty="0"/>
              <a:t>χ</a:t>
            </a:r>
            <a:r>
              <a:rPr lang="en-US" baseline="30000" dirty="0"/>
              <a:t>2</a:t>
            </a:r>
            <a:r>
              <a:rPr lang="en-US" dirty="0"/>
              <a:t> is large if there is a difference between the observed and expected values.</a:t>
            </a:r>
          </a:p>
          <a:p>
            <a:r>
              <a:rPr lang="en-US" dirty="0"/>
              <a:t>The value of </a:t>
            </a:r>
            <a:r>
              <a:rPr lang="en-US" i="1" dirty="0"/>
              <a:t>χ</a:t>
            </a:r>
            <a:r>
              <a:rPr lang="en-US" baseline="30000" dirty="0"/>
              <a:t>2</a:t>
            </a:r>
            <a:r>
              <a:rPr lang="en-US" dirty="0"/>
              <a:t> is then referred to tables of the chi-squared distribution to obtain a P-value. This gives the probability of obtaining the observed cell frequencies (or more extreme) if the null hypothesis of no association were true.</a:t>
            </a:r>
          </a:p>
        </p:txBody>
      </p:sp>
      <p:sp>
        <p:nvSpPr>
          <p:cNvPr id="5" name="4 - Ορθογώνιο"/>
          <p:cNvSpPr/>
          <p:nvPr/>
        </p:nvSpPr>
        <p:spPr>
          <a:xfrm>
            <a:off x="1187624" y="2690336"/>
            <a:ext cx="7200800" cy="923330"/>
          </a:xfrm>
          <a:prstGeom prst="rect">
            <a:avLst/>
          </a:prstGeom>
        </p:spPr>
        <p:txBody>
          <a:bodyPr wrap="square">
            <a:spAutoFit/>
          </a:bodyPr>
          <a:lstStyle/>
          <a:p>
            <a:r>
              <a:rPr lang="en-US" dirty="0"/>
              <a:t>For two binary variables the two-way table becomes a 2x2 table. The chi-squared test comparing observed and expected frequencies can be applied in the same way with one degree of freedom.</a:t>
            </a: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1115616" y="404664"/>
            <a:ext cx="6552728" cy="646331"/>
          </a:xfrm>
          <a:prstGeom prst="rect">
            <a:avLst/>
          </a:prstGeom>
        </p:spPr>
        <p:txBody>
          <a:bodyPr wrap="square">
            <a:spAutoFit/>
          </a:bodyPr>
          <a:lstStyle/>
          <a:p>
            <a:r>
              <a:rPr lang="el-GR" dirty="0" smtClean="0"/>
              <a:t>Ο Πίνακας 2χ2 μας δείχνει την σχέση μεταξύ δυο κατηγορικών μεταβλητών	</a:t>
            </a:r>
            <a:endParaRPr lang="el-GR" dirty="0"/>
          </a:p>
        </p:txBody>
      </p:sp>
      <p:sp>
        <p:nvSpPr>
          <p:cNvPr id="3" name="2 - Ορθογώνιο"/>
          <p:cNvSpPr/>
          <p:nvPr/>
        </p:nvSpPr>
        <p:spPr>
          <a:xfrm>
            <a:off x="755576" y="1484784"/>
            <a:ext cx="7416824" cy="2862322"/>
          </a:xfrm>
          <a:prstGeom prst="rect">
            <a:avLst/>
          </a:prstGeom>
        </p:spPr>
        <p:txBody>
          <a:bodyPr wrap="square">
            <a:spAutoFit/>
          </a:bodyPr>
          <a:lstStyle/>
          <a:p>
            <a:r>
              <a:rPr lang="el-GR" dirty="0" smtClean="0"/>
              <a:t>Ερμηνεία του πίνακα 2χ2</a:t>
            </a:r>
            <a:endParaRPr lang="en-US" dirty="0"/>
          </a:p>
          <a:p>
            <a:endParaRPr lang="el-GR" dirty="0" smtClean="0"/>
          </a:p>
          <a:p>
            <a:r>
              <a:rPr lang="el-GR" dirty="0" smtClean="0"/>
              <a:t>Υπάρχει συσχέτιση μεταξύ δυο κατηγορικών μεταβλητών αν η κατανομή της μιας μεταβλητής διαφέρει  σε σχέση με τις τιμές της άλλης μεταβλητής</a:t>
            </a:r>
          </a:p>
          <a:p>
            <a:endParaRPr lang="en-US" dirty="0"/>
          </a:p>
          <a:p>
            <a:r>
              <a:rPr lang="el-GR" b="1" dirty="0" smtClean="0"/>
              <a:t>Παράδειγμα</a:t>
            </a:r>
            <a:endParaRPr lang="en-US" dirty="0"/>
          </a:p>
          <a:p>
            <a:r>
              <a:rPr lang="el-GR" dirty="0" smtClean="0"/>
              <a:t>Αν ο </a:t>
            </a:r>
            <a:r>
              <a:rPr lang="el-GR" dirty="0" err="1" smtClean="0"/>
              <a:t>επιπολασμός</a:t>
            </a:r>
            <a:r>
              <a:rPr lang="el-GR" dirty="0" smtClean="0"/>
              <a:t> αυξημένης αρτηριακής πίεσης είναι μεγαλύτερος σε παχύσαρκα έναντι </a:t>
            </a:r>
            <a:r>
              <a:rPr lang="el-GR" dirty="0" err="1" smtClean="0"/>
              <a:t>νορμοβαρή</a:t>
            </a:r>
            <a:r>
              <a:rPr lang="el-GR" dirty="0" smtClean="0"/>
              <a:t> άτομα, τότε υπάρχει συσχέτιση μεταξύ παχυσαρκίας και αρτηριακής πίεσης.</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755576" y="332656"/>
            <a:ext cx="7920880" cy="2031325"/>
          </a:xfrm>
          <a:prstGeom prst="rect">
            <a:avLst/>
          </a:prstGeom>
        </p:spPr>
        <p:txBody>
          <a:bodyPr wrap="square">
            <a:spAutoFit/>
          </a:bodyPr>
          <a:lstStyle/>
          <a:p>
            <a:r>
              <a:rPr lang="el-GR" dirty="0" smtClean="0"/>
              <a:t>Ερμηνεία του πίνακα 2χ2</a:t>
            </a:r>
            <a:endParaRPr lang="en-US" dirty="0" smtClean="0"/>
          </a:p>
          <a:p>
            <a:endParaRPr lang="el-GR" dirty="0" smtClean="0"/>
          </a:p>
          <a:p>
            <a:r>
              <a:rPr lang="el-GR" dirty="0" smtClean="0"/>
              <a:t>Επιστρέφοντας στο παράδειγμα του νερού αυτό που μας ενδιαφέρει είναι</a:t>
            </a:r>
            <a:r>
              <a:rPr lang="en-US" dirty="0" smtClean="0"/>
              <a:t>:</a:t>
            </a:r>
            <a:endParaRPr lang="en-US" dirty="0"/>
          </a:p>
          <a:p>
            <a:r>
              <a:rPr lang="el-GR" i="1" dirty="0" smtClean="0"/>
              <a:t>Διαφέρει η παροχή νερού ανάλογα με την εθνότητα?</a:t>
            </a:r>
          </a:p>
          <a:p>
            <a:endParaRPr lang="en-US" dirty="0"/>
          </a:p>
          <a:p>
            <a:r>
              <a:rPr lang="el-GR" dirty="0" smtClean="0"/>
              <a:t>Για να απαντήσουμε αυτή την ερώτηση πρέπει να μελετήσουμε τον πίνακα 2χ2</a:t>
            </a:r>
            <a:r>
              <a:rPr lang="en-US" dirty="0" smtClean="0"/>
              <a:t>.</a:t>
            </a:r>
            <a:endParaRPr lang="en-US" dirty="0"/>
          </a:p>
        </p:txBody>
      </p:sp>
      <p:graphicFrame>
        <p:nvGraphicFramePr>
          <p:cNvPr id="3" name="2 - Πίνακας"/>
          <p:cNvGraphicFramePr>
            <a:graphicFrameLocks noGrp="1"/>
          </p:cNvGraphicFramePr>
          <p:nvPr/>
        </p:nvGraphicFramePr>
        <p:xfrm>
          <a:off x="755576" y="2708920"/>
          <a:ext cx="7344819" cy="3446904"/>
        </p:xfrm>
        <a:graphic>
          <a:graphicData uri="http://schemas.openxmlformats.org/drawingml/2006/table">
            <a:tbl>
              <a:tblPr/>
              <a:tblGrid>
                <a:gridCol w="816091"/>
                <a:gridCol w="816091"/>
                <a:gridCol w="816091"/>
                <a:gridCol w="816091"/>
                <a:gridCol w="816091"/>
                <a:gridCol w="816091"/>
                <a:gridCol w="816091"/>
                <a:gridCol w="816091"/>
                <a:gridCol w="816091"/>
              </a:tblGrid>
              <a:tr h="455251">
                <a:tc rowSpan="3">
                  <a:txBody>
                    <a:bodyPr/>
                    <a:lstStyle/>
                    <a:p>
                      <a:pPr rtl="0" eaLnBrk="1" latinLnBrk="0" hangingPunct="1"/>
                      <a:r>
                        <a:rPr kumimoji="0" lang="el-GR" kern="1200" dirty="0" smtClean="0">
                          <a:solidFill>
                            <a:schemeClr val="tx1"/>
                          </a:solidFill>
                          <a:latin typeface="+mn-lt"/>
                          <a:ea typeface="+mn-ea"/>
                          <a:cs typeface="+mn-cs"/>
                        </a:rPr>
                        <a:t>Παροχή</a:t>
                      </a:r>
                      <a:endParaRPr kumimoji="0" lang="en-US" kern="1200" dirty="0">
                        <a:solidFill>
                          <a:schemeClr val="tx1"/>
                        </a:solidFill>
                        <a:latin typeface="+mn-lt"/>
                        <a:ea typeface="+mn-ea"/>
                        <a:cs typeface="+mn-cs"/>
                      </a:endParaRP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gridSpan="6">
                  <a:txBody>
                    <a:bodyPr/>
                    <a:lstStyle/>
                    <a:p>
                      <a:pPr algn="ctr"/>
                      <a:r>
                        <a:rPr kumimoji="0" lang="el-GR" kern="1200" dirty="0" smtClean="0">
                          <a:solidFill>
                            <a:schemeClr val="tx1"/>
                          </a:solidFill>
                          <a:latin typeface="+mn-lt"/>
                          <a:ea typeface="+mn-ea"/>
                          <a:cs typeface="+mn-cs"/>
                        </a:rPr>
                        <a:t>Εθνότητα</a:t>
                      </a:r>
                      <a:endParaRPr lang="en-US" dirty="0">
                        <a:solidFill>
                          <a:srgbClr val="000000"/>
                        </a:solidFill>
                      </a:endParaRP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rowSpan="2" gridSpan="2">
                  <a:txBody>
                    <a:bodyPr/>
                    <a:lstStyle/>
                    <a:p>
                      <a:pPr algn="ctr"/>
                      <a:r>
                        <a:rPr lang="el-GR" dirty="0" smtClean="0">
                          <a:solidFill>
                            <a:srgbClr val="000000"/>
                          </a:solidFill>
                        </a:rPr>
                        <a:t>Σύνολο</a:t>
                      </a:r>
                      <a:endParaRPr lang="en-US" dirty="0">
                        <a:solidFill>
                          <a:srgbClr val="000000"/>
                        </a:solidFill>
                      </a:endParaRP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rowSpan="2" hMerge="1">
                  <a:txBody>
                    <a:bodyPr/>
                    <a:lstStyle/>
                    <a:p>
                      <a:endParaRPr lang="el-GR"/>
                    </a:p>
                  </a:txBody>
                  <a:tcPr/>
                </a:tc>
              </a:tr>
              <a:tr h="455251">
                <a:tc vMerge="1">
                  <a:txBody>
                    <a:bodyPr/>
                    <a:lstStyle/>
                    <a:p>
                      <a:endParaRPr lang="el-GR"/>
                    </a:p>
                  </a:txBody>
                  <a:tcPr/>
                </a:tc>
                <a:tc gridSpan="2">
                  <a:txBody>
                    <a:bodyPr/>
                    <a:lstStyle/>
                    <a:p>
                      <a:pPr algn="ctr"/>
                      <a:r>
                        <a:rPr lang="en-US">
                          <a:solidFill>
                            <a:srgbClr val="000000"/>
                          </a:solidFill>
                        </a:rPr>
                        <a:t>A</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hMerge="1">
                  <a:txBody>
                    <a:bodyPr/>
                    <a:lstStyle/>
                    <a:p>
                      <a:endParaRPr lang="el-GR"/>
                    </a:p>
                  </a:txBody>
                  <a:tcPr/>
                </a:tc>
                <a:tc gridSpan="2">
                  <a:txBody>
                    <a:bodyPr/>
                    <a:lstStyle/>
                    <a:p>
                      <a:pPr algn="ctr"/>
                      <a:r>
                        <a:rPr lang="en-US">
                          <a:solidFill>
                            <a:srgbClr val="000000"/>
                          </a:solidFill>
                        </a:rPr>
                        <a:t>B</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hMerge="1">
                  <a:txBody>
                    <a:bodyPr/>
                    <a:lstStyle/>
                    <a:p>
                      <a:endParaRPr lang="el-GR"/>
                    </a:p>
                  </a:txBody>
                  <a:tcPr/>
                </a:tc>
                <a:tc gridSpan="2">
                  <a:txBody>
                    <a:bodyPr/>
                    <a:lstStyle/>
                    <a:p>
                      <a:pPr algn="ctr"/>
                      <a:r>
                        <a:rPr lang="en-US">
                          <a:solidFill>
                            <a:srgbClr val="000000"/>
                          </a:solidFill>
                        </a:rPr>
                        <a:t>C</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hMerge="1">
                  <a:txBody>
                    <a:bodyPr/>
                    <a:lstStyle/>
                    <a:p>
                      <a:endParaRPr lang="el-GR"/>
                    </a:p>
                  </a:txBody>
                  <a:tcPr/>
                </a:tc>
                <a:tc gridSpan="2" vMerge="1">
                  <a:txBody>
                    <a:bodyPr/>
                    <a:lstStyle/>
                    <a:p>
                      <a:endParaRPr lang="el-GR"/>
                    </a:p>
                  </a:txBody>
                  <a:tcPr/>
                </a:tc>
                <a:tc hMerge="1" vMerge="1">
                  <a:txBody>
                    <a:bodyPr/>
                    <a:lstStyle/>
                    <a:p>
                      <a:endParaRPr lang="el-GR"/>
                    </a:p>
                  </a:txBody>
                  <a:tcPr/>
                </a:tc>
              </a:tr>
              <a:tr h="455251">
                <a:tc vMerge="1">
                  <a:txBody>
                    <a:bodyPr/>
                    <a:lstStyle/>
                    <a:p>
                      <a:endParaRPr lang="el-GR"/>
                    </a:p>
                  </a:txBody>
                  <a:tcPr/>
                </a:tc>
                <a:tc>
                  <a:txBody>
                    <a:bodyPr/>
                    <a:lstStyle/>
                    <a:p>
                      <a:pPr algn="ctr"/>
                      <a:r>
                        <a:rPr lang="en-US">
                          <a:solidFill>
                            <a:srgbClr val="000000"/>
                          </a:solidFill>
                        </a:rPr>
                        <a:t>n</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l-GR">
                          <a:solidFill>
                            <a:srgbClr val="000000"/>
                          </a:solidFill>
                        </a:rPr>
                        <a:t>%</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n-US">
                          <a:solidFill>
                            <a:srgbClr val="000000"/>
                          </a:solidFill>
                        </a:rPr>
                        <a:t>n</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l-GR">
                          <a:solidFill>
                            <a:srgbClr val="000000"/>
                          </a:solidFill>
                        </a:rPr>
                        <a:t>%</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n-US">
                          <a:solidFill>
                            <a:srgbClr val="000000"/>
                          </a:solidFill>
                        </a:rPr>
                        <a:t>n</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l-GR">
                          <a:solidFill>
                            <a:srgbClr val="000000"/>
                          </a:solidFill>
                        </a:rPr>
                        <a:t>%</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n-US">
                          <a:solidFill>
                            <a:srgbClr val="000000"/>
                          </a:solidFill>
                        </a:rPr>
                        <a:t>n</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l-GR">
                          <a:solidFill>
                            <a:srgbClr val="000000"/>
                          </a:solidFill>
                        </a:rPr>
                        <a:t>%</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r>
              <a:tr h="373957">
                <a:tc>
                  <a:txBody>
                    <a:bodyPr/>
                    <a:lstStyle/>
                    <a:p>
                      <a:pPr marL="0" algn="l" rtl="0" eaLnBrk="1" fontAlgn="t" latinLnBrk="0" hangingPunct="1">
                        <a:spcBef>
                          <a:spcPts val="0"/>
                        </a:spcBef>
                        <a:spcAft>
                          <a:spcPts val="0"/>
                        </a:spcAft>
                      </a:pPr>
                      <a:r>
                        <a:rPr lang="el-GR" sz="1800" b="1" i="0" u="none" strike="noStrike" kern="1200">
                          <a:solidFill>
                            <a:schemeClr val="tx1"/>
                          </a:solidFill>
                          <a:latin typeface="Perpetua"/>
                        </a:rPr>
                        <a:t>Πηγάδι</a:t>
                      </a:r>
                      <a:endParaRPr lang="el-GR" sz="1800" b="0" i="0" u="none" strike="noStrike" kern="1200">
                        <a:solidFill>
                          <a:schemeClr val="tx1"/>
                        </a:solidFill>
                        <a:latin typeface="Perpetua"/>
                      </a:endParaRP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37</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59%</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18</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33%</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24</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50%</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79</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48%</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373957">
                <a:tc>
                  <a:txBody>
                    <a:bodyPr/>
                    <a:lstStyle/>
                    <a:p>
                      <a:pPr marL="0" algn="l" rtl="0" eaLnBrk="1" fontAlgn="t" latinLnBrk="0" hangingPunct="1">
                        <a:spcBef>
                          <a:spcPts val="0"/>
                        </a:spcBef>
                        <a:spcAft>
                          <a:spcPts val="0"/>
                        </a:spcAft>
                      </a:pPr>
                      <a:r>
                        <a:rPr lang="el-GR" sz="1800" b="1" i="0" u="none" strike="noStrike" kern="1200">
                          <a:solidFill>
                            <a:schemeClr val="tx1"/>
                          </a:solidFill>
                          <a:latin typeface="Perpetua"/>
                        </a:rPr>
                        <a:t>Πηγή</a:t>
                      </a:r>
                      <a:endParaRPr lang="el-GR" sz="1800" b="0" i="0" u="none" strike="noStrike" kern="1200">
                        <a:solidFill>
                          <a:schemeClr val="tx1"/>
                        </a:solidFill>
                        <a:latin typeface="Perpetua"/>
                      </a:endParaRP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14</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22%</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17</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31%</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14</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29%</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45</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27%</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959280">
                <a:tc>
                  <a:txBody>
                    <a:bodyPr/>
                    <a:lstStyle/>
                    <a:p>
                      <a:pPr marL="0" algn="l" rtl="0" eaLnBrk="1" fontAlgn="t" latinLnBrk="0" hangingPunct="1">
                        <a:spcBef>
                          <a:spcPts val="0"/>
                        </a:spcBef>
                        <a:spcAft>
                          <a:spcPts val="0"/>
                        </a:spcAft>
                      </a:pPr>
                      <a:r>
                        <a:rPr lang="el-GR" sz="1800" b="0" i="0" u="none" strike="noStrike" kern="1200">
                          <a:solidFill>
                            <a:schemeClr val="tx1"/>
                          </a:solidFill>
                          <a:latin typeface="Perpetua"/>
                        </a:rPr>
                        <a:t>Ποτάμι / Ρυάκι</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12</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19%</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19</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35%</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10</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21%</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41</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25%</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373957">
                <a:tc>
                  <a:txBody>
                    <a:bodyPr/>
                    <a:lstStyle/>
                    <a:p>
                      <a:pPr marL="0" algn="l" rtl="0" eaLnBrk="1" fontAlgn="t" latinLnBrk="0" hangingPunct="1">
                        <a:spcBef>
                          <a:spcPts val="0"/>
                        </a:spcBef>
                        <a:spcAft>
                          <a:spcPts val="0"/>
                        </a:spcAft>
                      </a:pPr>
                      <a:r>
                        <a:rPr lang="el-GR" sz="1800" b="1" i="0" u="none" strike="noStrike" kern="1200" dirty="0">
                          <a:solidFill>
                            <a:schemeClr val="tx1"/>
                          </a:solidFill>
                          <a:latin typeface="Perpetua"/>
                        </a:rPr>
                        <a:t>Σύνολο</a:t>
                      </a:r>
                      <a:endParaRPr lang="el-GR" sz="1800" b="0" i="0" u="none" strike="noStrike" kern="1200" dirty="0">
                        <a:solidFill>
                          <a:schemeClr val="tx1"/>
                        </a:solidFill>
                        <a:latin typeface="Perpetua"/>
                      </a:endParaRP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63</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100%</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54</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100%</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48</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100%</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165</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dirty="0"/>
                        <a:t>100%</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971600" y="404664"/>
            <a:ext cx="7488832" cy="923330"/>
          </a:xfrm>
          <a:prstGeom prst="rect">
            <a:avLst/>
          </a:prstGeom>
        </p:spPr>
        <p:txBody>
          <a:bodyPr wrap="square">
            <a:spAutoFit/>
          </a:bodyPr>
          <a:lstStyle/>
          <a:p>
            <a:r>
              <a:rPr lang="el-GR" dirty="0" smtClean="0"/>
              <a:t>Ερμηνεία του πίνακα 2χ2</a:t>
            </a:r>
          </a:p>
          <a:p>
            <a:r>
              <a:rPr lang="el-GR" dirty="0" smtClean="0"/>
              <a:t>Για να το κάνουμε αυτό χρειαζόμαστε να εκτιμήσουμε ποσοστά</a:t>
            </a:r>
            <a:endParaRPr lang="en-US" dirty="0" smtClean="0"/>
          </a:p>
          <a:p>
            <a:r>
              <a:rPr lang="el-GR" dirty="0" smtClean="0"/>
              <a:t>1. Ποσοστά ανά </a:t>
            </a:r>
            <a:r>
              <a:rPr lang="el-GR" dirty="0" err="1" smtClean="0"/>
              <a:t>εθνοτική</a:t>
            </a:r>
            <a:r>
              <a:rPr lang="el-GR" dirty="0" smtClean="0"/>
              <a:t> ομάδα (στήλες)</a:t>
            </a:r>
            <a:r>
              <a:rPr lang="en-US" dirty="0" smtClean="0"/>
              <a:t>.</a:t>
            </a:r>
            <a:endParaRPr lang="en-US" dirty="0"/>
          </a:p>
        </p:txBody>
      </p:sp>
      <p:graphicFrame>
        <p:nvGraphicFramePr>
          <p:cNvPr id="3" name="2 - Πίνακας"/>
          <p:cNvGraphicFramePr>
            <a:graphicFrameLocks noGrp="1"/>
          </p:cNvGraphicFramePr>
          <p:nvPr/>
        </p:nvGraphicFramePr>
        <p:xfrm>
          <a:off x="611561" y="1628800"/>
          <a:ext cx="8136905" cy="2956560"/>
        </p:xfrm>
        <a:graphic>
          <a:graphicData uri="http://schemas.openxmlformats.org/drawingml/2006/table">
            <a:tbl>
              <a:tblPr/>
              <a:tblGrid>
                <a:gridCol w="1160129"/>
                <a:gridCol w="872097"/>
                <a:gridCol w="872097"/>
                <a:gridCol w="872097"/>
                <a:gridCol w="872097"/>
                <a:gridCol w="872097"/>
                <a:gridCol w="872097"/>
                <a:gridCol w="872097"/>
                <a:gridCol w="872097"/>
              </a:tblGrid>
              <a:tr h="0">
                <a:tc row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l-GR" kern="1200" dirty="0" smtClean="0">
                          <a:solidFill>
                            <a:schemeClr val="tx1"/>
                          </a:solidFill>
                          <a:latin typeface="+mn-lt"/>
                          <a:ea typeface="+mn-ea"/>
                          <a:cs typeface="+mn-cs"/>
                        </a:rPr>
                        <a:t>Παροχή νερού</a:t>
                      </a:r>
                      <a:endParaRPr kumimoji="0" lang="en-US" kern="1200" dirty="0" smtClean="0">
                        <a:solidFill>
                          <a:schemeClr val="tx1"/>
                        </a:solidFill>
                        <a:latin typeface="+mn-lt"/>
                        <a:ea typeface="+mn-ea"/>
                        <a:cs typeface="+mn-cs"/>
                      </a:endParaRPr>
                    </a:p>
                    <a:p>
                      <a:pPr algn="ctr"/>
                      <a:endParaRPr lang="en-US" dirty="0">
                        <a:solidFill>
                          <a:srgbClr val="000000"/>
                        </a:solidFill>
                      </a:endParaRP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gridSpan="6">
                  <a:txBody>
                    <a:bodyPr/>
                    <a:lstStyle/>
                    <a:p>
                      <a:pPr algn="ctr"/>
                      <a:r>
                        <a:rPr kumimoji="0" lang="el-GR" kern="1200" dirty="0" smtClean="0">
                          <a:solidFill>
                            <a:schemeClr val="tx1"/>
                          </a:solidFill>
                          <a:latin typeface="+mn-lt"/>
                          <a:ea typeface="+mn-ea"/>
                          <a:cs typeface="+mn-cs"/>
                        </a:rPr>
                        <a:t>Εθνότητα</a:t>
                      </a:r>
                      <a:endParaRPr lang="en-US" dirty="0">
                        <a:solidFill>
                          <a:srgbClr val="000000"/>
                        </a:solidFill>
                      </a:endParaRP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rowSpan="2" gridSpan="2">
                  <a:txBody>
                    <a:bodyPr/>
                    <a:lstStyle/>
                    <a:p>
                      <a:pPr algn="ctr"/>
                      <a:r>
                        <a:rPr lang="en-US">
                          <a:solidFill>
                            <a:srgbClr val="000000"/>
                          </a:solidFill>
                        </a:rPr>
                        <a:t>Total</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rowSpan="2" hMerge="1">
                  <a:txBody>
                    <a:bodyPr/>
                    <a:lstStyle/>
                    <a:p>
                      <a:endParaRPr lang="el-GR"/>
                    </a:p>
                  </a:txBody>
                  <a:tcPr/>
                </a:tc>
              </a:tr>
              <a:tr h="0">
                <a:tc vMerge="1">
                  <a:txBody>
                    <a:bodyPr/>
                    <a:lstStyle/>
                    <a:p>
                      <a:endParaRPr lang="el-GR"/>
                    </a:p>
                  </a:txBody>
                  <a:tcPr/>
                </a:tc>
                <a:tc gridSpan="2">
                  <a:txBody>
                    <a:bodyPr/>
                    <a:lstStyle/>
                    <a:p>
                      <a:pPr algn="ctr"/>
                      <a:r>
                        <a:rPr lang="en-US">
                          <a:solidFill>
                            <a:srgbClr val="000000"/>
                          </a:solidFill>
                        </a:rPr>
                        <a:t>A</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hMerge="1">
                  <a:txBody>
                    <a:bodyPr/>
                    <a:lstStyle/>
                    <a:p>
                      <a:endParaRPr lang="el-GR"/>
                    </a:p>
                  </a:txBody>
                  <a:tcPr/>
                </a:tc>
                <a:tc gridSpan="2">
                  <a:txBody>
                    <a:bodyPr/>
                    <a:lstStyle/>
                    <a:p>
                      <a:pPr algn="ctr"/>
                      <a:r>
                        <a:rPr lang="en-US">
                          <a:solidFill>
                            <a:srgbClr val="000000"/>
                          </a:solidFill>
                        </a:rPr>
                        <a:t>B</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hMerge="1">
                  <a:txBody>
                    <a:bodyPr/>
                    <a:lstStyle/>
                    <a:p>
                      <a:endParaRPr lang="el-GR"/>
                    </a:p>
                  </a:txBody>
                  <a:tcPr/>
                </a:tc>
                <a:tc gridSpan="2">
                  <a:txBody>
                    <a:bodyPr/>
                    <a:lstStyle/>
                    <a:p>
                      <a:pPr algn="ctr"/>
                      <a:r>
                        <a:rPr lang="en-US">
                          <a:solidFill>
                            <a:srgbClr val="000000"/>
                          </a:solidFill>
                        </a:rPr>
                        <a:t>C</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hMerge="1">
                  <a:txBody>
                    <a:bodyPr/>
                    <a:lstStyle/>
                    <a:p>
                      <a:endParaRPr lang="el-GR"/>
                    </a:p>
                  </a:txBody>
                  <a:tcPr/>
                </a:tc>
                <a:tc gridSpan="2" vMerge="1">
                  <a:txBody>
                    <a:bodyPr/>
                    <a:lstStyle/>
                    <a:p>
                      <a:endParaRPr lang="el-GR"/>
                    </a:p>
                  </a:txBody>
                  <a:tcPr/>
                </a:tc>
                <a:tc hMerge="1" vMerge="1">
                  <a:txBody>
                    <a:bodyPr/>
                    <a:lstStyle/>
                    <a:p>
                      <a:endParaRPr lang="el-GR"/>
                    </a:p>
                  </a:txBody>
                  <a:tcPr/>
                </a:tc>
              </a:tr>
              <a:tr h="0">
                <a:tc vMerge="1">
                  <a:txBody>
                    <a:bodyPr/>
                    <a:lstStyle/>
                    <a:p>
                      <a:endParaRPr lang="el-GR"/>
                    </a:p>
                  </a:txBody>
                  <a:tcPr/>
                </a:tc>
                <a:tc>
                  <a:txBody>
                    <a:bodyPr/>
                    <a:lstStyle/>
                    <a:p>
                      <a:pPr algn="ctr"/>
                      <a:r>
                        <a:rPr lang="en-US">
                          <a:solidFill>
                            <a:srgbClr val="000000"/>
                          </a:solidFill>
                        </a:rPr>
                        <a:t>n</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l-GR">
                          <a:solidFill>
                            <a:srgbClr val="000000"/>
                          </a:solidFill>
                        </a:rPr>
                        <a:t>%</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n-US">
                          <a:solidFill>
                            <a:srgbClr val="000000"/>
                          </a:solidFill>
                        </a:rPr>
                        <a:t>n</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l-GR">
                          <a:solidFill>
                            <a:srgbClr val="000000"/>
                          </a:solidFill>
                        </a:rPr>
                        <a:t>%</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n-US">
                          <a:solidFill>
                            <a:srgbClr val="000000"/>
                          </a:solidFill>
                        </a:rPr>
                        <a:t>n</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l-GR">
                          <a:solidFill>
                            <a:srgbClr val="000000"/>
                          </a:solidFill>
                        </a:rPr>
                        <a:t>%</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n-US">
                          <a:solidFill>
                            <a:srgbClr val="000000"/>
                          </a:solidFill>
                        </a:rPr>
                        <a:t>n</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l-GR">
                          <a:solidFill>
                            <a:srgbClr val="000000"/>
                          </a:solidFill>
                        </a:rPr>
                        <a:t>%</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r>
              <a:tr h="0">
                <a:tc>
                  <a:txBody>
                    <a:bodyPr/>
                    <a:lstStyle/>
                    <a:p>
                      <a:pPr marL="0" algn="l" rtl="0" eaLnBrk="1" fontAlgn="t" latinLnBrk="0" hangingPunct="1">
                        <a:spcBef>
                          <a:spcPts val="0"/>
                        </a:spcBef>
                        <a:spcAft>
                          <a:spcPts val="0"/>
                        </a:spcAft>
                      </a:pPr>
                      <a:r>
                        <a:rPr lang="el-GR" sz="1800" b="1" i="0" u="none" strike="noStrike" kern="1200">
                          <a:solidFill>
                            <a:schemeClr val="tx1"/>
                          </a:solidFill>
                          <a:latin typeface="Perpetua"/>
                        </a:rPr>
                        <a:t>Πηγάδι</a:t>
                      </a:r>
                      <a:endParaRPr lang="el-GR" sz="1800" b="0" i="0" u="none" strike="noStrike" kern="1200">
                        <a:solidFill>
                          <a:schemeClr val="tx1"/>
                        </a:solidFill>
                        <a:latin typeface="Perpetua"/>
                      </a:endParaRP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37</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solidFill>
                            <a:srgbClr val="2F2FFF"/>
                          </a:solidFill>
                        </a:rPr>
                        <a:t>59%</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18</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solidFill>
                            <a:srgbClr val="2F2FFF"/>
                          </a:solidFill>
                        </a:rPr>
                        <a:t>33%</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24</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solidFill>
                            <a:srgbClr val="2F2FFF"/>
                          </a:solidFill>
                        </a:rPr>
                        <a:t>50%</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79</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solidFill>
                            <a:srgbClr val="2F2FFF"/>
                          </a:solidFill>
                        </a:rPr>
                        <a:t>48%</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0">
                <a:tc>
                  <a:txBody>
                    <a:bodyPr/>
                    <a:lstStyle/>
                    <a:p>
                      <a:pPr marL="0" algn="l" rtl="0" eaLnBrk="1" fontAlgn="t" latinLnBrk="0" hangingPunct="1">
                        <a:spcBef>
                          <a:spcPts val="0"/>
                        </a:spcBef>
                        <a:spcAft>
                          <a:spcPts val="0"/>
                        </a:spcAft>
                      </a:pPr>
                      <a:r>
                        <a:rPr lang="el-GR" sz="1800" b="1" i="0" u="none" strike="noStrike" kern="1200">
                          <a:solidFill>
                            <a:schemeClr val="tx1"/>
                          </a:solidFill>
                          <a:latin typeface="Perpetua"/>
                        </a:rPr>
                        <a:t>Πηγή</a:t>
                      </a:r>
                      <a:endParaRPr lang="el-GR" sz="1800" b="0" i="0" u="none" strike="noStrike" kern="1200">
                        <a:solidFill>
                          <a:schemeClr val="tx1"/>
                        </a:solidFill>
                        <a:latin typeface="Perpetua"/>
                      </a:endParaRP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14</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solidFill>
                            <a:srgbClr val="2F2FFF"/>
                          </a:solidFill>
                        </a:rPr>
                        <a:t>22%</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17</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solidFill>
                            <a:srgbClr val="2F2FFF"/>
                          </a:solidFill>
                        </a:rPr>
                        <a:t>31%</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14</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solidFill>
                            <a:srgbClr val="2F2FFF"/>
                          </a:solidFill>
                        </a:rPr>
                        <a:t>29%</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45</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solidFill>
                            <a:srgbClr val="2F2FFF"/>
                          </a:solidFill>
                        </a:rPr>
                        <a:t>27%</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0">
                <a:tc>
                  <a:txBody>
                    <a:bodyPr/>
                    <a:lstStyle/>
                    <a:p>
                      <a:pPr marL="0" algn="l" rtl="0" eaLnBrk="1" fontAlgn="t" latinLnBrk="0" hangingPunct="1">
                        <a:spcBef>
                          <a:spcPts val="0"/>
                        </a:spcBef>
                        <a:spcAft>
                          <a:spcPts val="0"/>
                        </a:spcAft>
                      </a:pPr>
                      <a:r>
                        <a:rPr lang="el-GR" sz="1800" b="0" i="0" u="none" strike="noStrike" kern="1200">
                          <a:solidFill>
                            <a:schemeClr val="tx1"/>
                          </a:solidFill>
                          <a:latin typeface="Perpetua"/>
                        </a:rPr>
                        <a:t>Ποτάμι / Ρυάκι</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12</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solidFill>
                            <a:srgbClr val="2F2FFF"/>
                          </a:solidFill>
                        </a:rPr>
                        <a:t>19%</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19</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solidFill>
                            <a:srgbClr val="2F2FFF"/>
                          </a:solidFill>
                        </a:rPr>
                        <a:t>35%</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10</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solidFill>
                            <a:srgbClr val="2F2FFF"/>
                          </a:solidFill>
                        </a:rPr>
                        <a:t>21%</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41</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solidFill>
                            <a:srgbClr val="2F2FFF"/>
                          </a:solidFill>
                        </a:rPr>
                        <a:t>25%</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0">
                <a:tc>
                  <a:txBody>
                    <a:bodyPr/>
                    <a:lstStyle/>
                    <a:p>
                      <a:pPr marL="0" algn="l" rtl="0" eaLnBrk="1" fontAlgn="t" latinLnBrk="0" hangingPunct="1">
                        <a:spcBef>
                          <a:spcPts val="0"/>
                        </a:spcBef>
                        <a:spcAft>
                          <a:spcPts val="0"/>
                        </a:spcAft>
                      </a:pPr>
                      <a:r>
                        <a:rPr lang="el-GR" sz="1800" b="1" i="0" u="none" strike="noStrike" kern="1200" dirty="0">
                          <a:solidFill>
                            <a:schemeClr val="tx1"/>
                          </a:solidFill>
                          <a:latin typeface="Perpetua"/>
                        </a:rPr>
                        <a:t>Σύνολο</a:t>
                      </a:r>
                      <a:endParaRPr lang="el-GR" sz="1800" b="0" i="0" u="none" strike="noStrike" kern="1200" dirty="0">
                        <a:solidFill>
                          <a:schemeClr val="tx1"/>
                        </a:solidFill>
                        <a:latin typeface="Perpetua"/>
                      </a:endParaRP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63</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solidFill>
                            <a:srgbClr val="2F2FFF"/>
                          </a:solidFill>
                        </a:rPr>
                        <a:t>100%</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54</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solidFill>
                            <a:srgbClr val="2F2FFF"/>
                          </a:solidFill>
                        </a:rPr>
                        <a:t>100%</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48</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solidFill>
                            <a:srgbClr val="2F2FFF"/>
                          </a:solidFill>
                        </a:rPr>
                        <a:t>100%</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165</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dirty="0">
                          <a:solidFill>
                            <a:srgbClr val="2F2FFF"/>
                          </a:solidFill>
                        </a:rPr>
                        <a:t>100%</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Πίνακας"/>
          <p:cNvGraphicFramePr>
            <a:graphicFrameLocks noGrp="1"/>
          </p:cNvGraphicFramePr>
          <p:nvPr/>
        </p:nvGraphicFramePr>
        <p:xfrm>
          <a:off x="179513" y="1196752"/>
          <a:ext cx="8136904" cy="2956560"/>
        </p:xfrm>
        <a:graphic>
          <a:graphicData uri="http://schemas.openxmlformats.org/drawingml/2006/table">
            <a:tbl>
              <a:tblPr/>
              <a:tblGrid>
                <a:gridCol w="1224136"/>
                <a:gridCol w="864096"/>
                <a:gridCol w="864096"/>
                <a:gridCol w="864096"/>
                <a:gridCol w="864096"/>
                <a:gridCol w="864096"/>
                <a:gridCol w="864096"/>
                <a:gridCol w="864096"/>
                <a:gridCol w="864096"/>
              </a:tblGrid>
              <a:tr h="0">
                <a:tc rowSpan="3">
                  <a:txBody>
                    <a:bodyPr/>
                    <a:lstStyle/>
                    <a:p>
                      <a:pPr rtl="0" eaLnBrk="1" latinLnBrk="0" hangingPunct="1"/>
                      <a:r>
                        <a:rPr kumimoji="0" lang="el-GR" kern="1200" dirty="0" smtClean="0">
                          <a:solidFill>
                            <a:schemeClr val="tx1"/>
                          </a:solidFill>
                          <a:latin typeface="+mn-lt"/>
                          <a:ea typeface="+mn-ea"/>
                          <a:cs typeface="+mn-cs"/>
                        </a:rPr>
                        <a:t>Παροχή</a:t>
                      </a:r>
                      <a:endParaRPr kumimoji="0" lang="en-US" kern="1200" dirty="0">
                        <a:solidFill>
                          <a:schemeClr val="tx1"/>
                        </a:solidFill>
                        <a:latin typeface="+mn-lt"/>
                        <a:ea typeface="+mn-ea"/>
                        <a:cs typeface="+mn-cs"/>
                      </a:endParaRP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gridSpan="6">
                  <a:txBody>
                    <a:bodyPr/>
                    <a:lstStyle/>
                    <a:p>
                      <a:pPr algn="ctr"/>
                      <a:r>
                        <a:rPr kumimoji="0" lang="el-GR" kern="1200" dirty="0" smtClean="0">
                          <a:solidFill>
                            <a:schemeClr val="tx1"/>
                          </a:solidFill>
                          <a:latin typeface="+mn-lt"/>
                          <a:ea typeface="+mn-ea"/>
                          <a:cs typeface="+mn-cs"/>
                        </a:rPr>
                        <a:t>Εθνότητα</a:t>
                      </a:r>
                      <a:endParaRPr lang="en-US" dirty="0">
                        <a:solidFill>
                          <a:srgbClr val="000000"/>
                        </a:solidFill>
                      </a:endParaRP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rowSpan="2" gridSpan="2">
                  <a:txBody>
                    <a:bodyPr/>
                    <a:lstStyle/>
                    <a:p>
                      <a:pPr algn="ctr"/>
                      <a:r>
                        <a:rPr lang="en-US">
                          <a:solidFill>
                            <a:srgbClr val="000000"/>
                          </a:solidFill>
                        </a:rPr>
                        <a:t>Total</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rowSpan="2" hMerge="1">
                  <a:txBody>
                    <a:bodyPr/>
                    <a:lstStyle/>
                    <a:p>
                      <a:endParaRPr lang="el-GR"/>
                    </a:p>
                  </a:txBody>
                  <a:tcPr/>
                </a:tc>
              </a:tr>
              <a:tr h="0">
                <a:tc vMerge="1">
                  <a:txBody>
                    <a:bodyPr/>
                    <a:lstStyle/>
                    <a:p>
                      <a:endParaRPr lang="el-GR"/>
                    </a:p>
                  </a:txBody>
                  <a:tcPr/>
                </a:tc>
                <a:tc gridSpan="2">
                  <a:txBody>
                    <a:bodyPr/>
                    <a:lstStyle/>
                    <a:p>
                      <a:pPr algn="ctr"/>
                      <a:r>
                        <a:rPr lang="en-US">
                          <a:solidFill>
                            <a:srgbClr val="000000"/>
                          </a:solidFill>
                        </a:rPr>
                        <a:t>A</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hMerge="1">
                  <a:txBody>
                    <a:bodyPr/>
                    <a:lstStyle/>
                    <a:p>
                      <a:endParaRPr lang="el-GR"/>
                    </a:p>
                  </a:txBody>
                  <a:tcPr/>
                </a:tc>
                <a:tc gridSpan="2">
                  <a:txBody>
                    <a:bodyPr/>
                    <a:lstStyle/>
                    <a:p>
                      <a:pPr algn="ctr"/>
                      <a:r>
                        <a:rPr lang="en-US">
                          <a:solidFill>
                            <a:srgbClr val="000000"/>
                          </a:solidFill>
                        </a:rPr>
                        <a:t>B</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hMerge="1">
                  <a:txBody>
                    <a:bodyPr/>
                    <a:lstStyle/>
                    <a:p>
                      <a:endParaRPr lang="el-GR"/>
                    </a:p>
                  </a:txBody>
                  <a:tcPr/>
                </a:tc>
                <a:tc gridSpan="2">
                  <a:txBody>
                    <a:bodyPr/>
                    <a:lstStyle/>
                    <a:p>
                      <a:pPr algn="ctr"/>
                      <a:r>
                        <a:rPr lang="en-US">
                          <a:solidFill>
                            <a:srgbClr val="000000"/>
                          </a:solidFill>
                        </a:rPr>
                        <a:t>C</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hMerge="1">
                  <a:txBody>
                    <a:bodyPr/>
                    <a:lstStyle/>
                    <a:p>
                      <a:endParaRPr lang="el-GR"/>
                    </a:p>
                  </a:txBody>
                  <a:tcPr/>
                </a:tc>
                <a:tc gridSpan="2" vMerge="1">
                  <a:txBody>
                    <a:bodyPr/>
                    <a:lstStyle/>
                    <a:p>
                      <a:endParaRPr lang="el-GR"/>
                    </a:p>
                  </a:txBody>
                  <a:tcPr/>
                </a:tc>
                <a:tc hMerge="1" vMerge="1">
                  <a:txBody>
                    <a:bodyPr/>
                    <a:lstStyle/>
                    <a:p>
                      <a:endParaRPr lang="el-GR"/>
                    </a:p>
                  </a:txBody>
                  <a:tcPr/>
                </a:tc>
              </a:tr>
              <a:tr h="0">
                <a:tc vMerge="1">
                  <a:txBody>
                    <a:bodyPr/>
                    <a:lstStyle/>
                    <a:p>
                      <a:endParaRPr lang="el-GR"/>
                    </a:p>
                  </a:txBody>
                  <a:tcPr/>
                </a:tc>
                <a:tc>
                  <a:txBody>
                    <a:bodyPr/>
                    <a:lstStyle/>
                    <a:p>
                      <a:pPr algn="ctr"/>
                      <a:r>
                        <a:rPr lang="en-US">
                          <a:solidFill>
                            <a:srgbClr val="000000"/>
                          </a:solidFill>
                        </a:rPr>
                        <a:t>n</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l-GR">
                          <a:solidFill>
                            <a:srgbClr val="000000"/>
                          </a:solidFill>
                        </a:rPr>
                        <a:t>%</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n-US">
                          <a:solidFill>
                            <a:srgbClr val="000000"/>
                          </a:solidFill>
                        </a:rPr>
                        <a:t>n</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l-GR">
                          <a:solidFill>
                            <a:srgbClr val="000000"/>
                          </a:solidFill>
                        </a:rPr>
                        <a:t>%</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n-US">
                          <a:solidFill>
                            <a:srgbClr val="000000"/>
                          </a:solidFill>
                        </a:rPr>
                        <a:t>n</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l-GR">
                          <a:solidFill>
                            <a:srgbClr val="000000"/>
                          </a:solidFill>
                        </a:rPr>
                        <a:t>%</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n-US">
                          <a:solidFill>
                            <a:srgbClr val="000000"/>
                          </a:solidFill>
                        </a:rPr>
                        <a:t>n</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l-GR">
                          <a:solidFill>
                            <a:srgbClr val="000000"/>
                          </a:solidFill>
                        </a:rPr>
                        <a:t>%</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r>
              <a:tr h="0">
                <a:tc>
                  <a:txBody>
                    <a:bodyPr/>
                    <a:lstStyle/>
                    <a:p>
                      <a:pPr marL="0" algn="l" rtl="0" eaLnBrk="1" fontAlgn="t" latinLnBrk="0" hangingPunct="1">
                        <a:spcBef>
                          <a:spcPts val="0"/>
                        </a:spcBef>
                        <a:spcAft>
                          <a:spcPts val="0"/>
                        </a:spcAft>
                      </a:pPr>
                      <a:r>
                        <a:rPr lang="el-GR" sz="1800" b="1" i="0" u="none" strike="noStrike" kern="1200">
                          <a:solidFill>
                            <a:schemeClr val="tx1"/>
                          </a:solidFill>
                          <a:latin typeface="Perpetua"/>
                        </a:rPr>
                        <a:t>Πηγάδι</a:t>
                      </a:r>
                      <a:endParaRPr lang="el-GR" sz="1800" b="0" i="0" u="none" strike="noStrike" kern="1200">
                        <a:solidFill>
                          <a:schemeClr val="tx1"/>
                        </a:solidFill>
                        <a:latin typeface="Perpetua"/>
                      </a:endParaRP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37</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solidFill>
                            <a:srgbClr val="EB2121"/>
                          </a:solidFill>
                        </a:rPr>
                        <a:t>47%</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18</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solidFill>
                            <a:srgbClr val="EB2121"/>
                          </a:solidFill>
                        </a:rPr>
                        <a:t>23%</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24</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solidFill>
                            <a:srgbClr val="EB2121"/>
                          </a:solidFill>
                        </a:rPr>
                        <a:t>30%</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79</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solidFill>
                            <a:srgbClr val="EB2121"/>
                          </a:solidFill>
                        </a:rPr>
                        <a:t>100%</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0">
                <a:tc>
                  <a:txBody>
                    <a:bodyPr/>
                    <a:lstStyle/>
                    <a:p>
                      <a:pPr marL="0" algn="l" rtl="0" eaLnBrk="1" fontAlgn="t" latinLnBrk="0" hangingPunct="1">
                        <a:spcBef>
                          <a:spcPts val="0"/>
                        </a:spcBef>
                        <a:spcAft>
                          <a:spcPts val="0"/>
                        </a:spcAft>
                      </a:pPr>
                      <a:r>
                        <a:rPr lang="el-GR" sz="1800" b="1" i="0" u="none" strike="noStrike" kern="1200">
                          <a:solidFill>
                            <a:schemeClr val="tx1"/>
                          </a:solidFill>
                          <a:latin typeface="Perpetua"/>
                        </a:rPr>
                        <a:t>Πηγή</a:t>
                      </a:r>
                      <a:endParaRPr lang="el-GR" sz="1800" b="0" i="0" u="none" strike="noStrike" kern="1200">
                        <a:solidFill>
                          <a:schemeClr val="tx1"/>
                        </a:solidFill>
                        <a:latin typeface="Perpetua"/>
                      </a:endParaRP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14</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solidFill>
                            <a:srgbClr val="EB2121"/>
                          </a:solidFill>
                        </a:rPr>
                        <a:t>31%</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17</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solidFill>
                            <a:srgbClr val="EB2121"/>
                          </a:solidFill>
                        </a:rPr>
                        <a:t>38%</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14</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solidFill>
                            <a:srgbClr val="EB2121"/>
                          </a:solidFill>
                        </a:rPr>
                        <a:t>31%</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45</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solidFill>
                            <a:srgbClr val="EB2121"/>
                          </a:solidFill>
                        </a:rPr>
                        <a:t>100%</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0">
                <a:tc>
                  <a:txBody>
                    <a:bodyPr/>
                    <a:lstStyle/>
                    <a:p>
                      <a:pPr marL="0" algn="l" rtl="0" eaLnBrk="1" fontAlgn="t" latinLnBrk="0" hangingPunct="1">
                        <a:spcBef>
                          <a:spcPts val="0"/>
                        </a:spcBef>
                        <a:spcAft>
                          <a:spcPts val="0"/>
                        </a:spcAft>
                      </a:pPr>
                      <a:r>
                        <a:rPr lang="el-GR" sz="1800" b="0" i="0" u="none" strike="noStrike" kern="1200">
                          <a:solidFill>
                            <a:schemeClr val="tx1"/>
                          </a:solidFill>
                          <a:latin typeface="Perpetua"/>
                        </a:rPr>
                        <a:t>Ποτάμι / Ρυάκι</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12</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solidFill>
                            <a:srgbClr val="EB2121"/>
                          </a:solidFill>
                        </a:rPr>
                        <a:t>29%</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19</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solidFill>
                            <a:srgbClr val="EB2121"/>
                          </a:solidFill>
                        </a:rPr>
                        <a:t>46%</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10</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solidFill>
                            <a:srgbClr val="EB2121"/>
                          </a:solidFill>
                        </a:rPr>
                        <a:t>24%</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41</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solidFill>
                            <a:srgbClr val="EB2121"/>
                          </a:solidFill>
                        </a:rPr>
                        <a:t>100%</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0">
                <a:tc>
                  <a:txBody>
                    <a:bodyPr/>
                    <a:lstStyle/>
                    <a:p>
                      <a:pPr marL="0" algn="l" rtl="0" eaLnBrk="1" fontAlgn="t" latinLnBrk="0" hangingPunct="1">
                        <a:spcBef>
                          <a:spcPts val="0"/>
                        </a:spcBef>
                        <a:spcAft>
                          <a:spcPts val="0"/>
                        </a:spcAft>
                      </a:pPr>
                      <a:r>
                        <a:rPr lang="el-GR" sz="1800" b="1" i="0" u="none" strike="noStrike" kern="1200" dirty="0">
                          <a:solidFill>
                            <a:schemeClr val="tx1"/>
                          </a:solidFill>
                          <a:latin typeface="Perpetua"/>
                        </a:rPr>
                        <a:t>Σύνολο</a:t>
                      </a:r>
                      <a:endParaRPr lang="el-GR" sz="1800" b="0" i="0" u="none" strike="noStrike" kern="1200" dirty="0">
                        <a:solidFill>
                          <a:schemeClr val="tx1"/>
                        </a:solidFill>
                        <a:latin typeface="Perpetua"/>
                      </a:endParaRP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63</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solidFill>
                            <a:srgbClr val="EB2121"/>
                          </a:solidFill>
                        </a:rPr>
                        <a:t>38%</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54</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solidFill>
                            <a:srgbClr val="EB2121"/>
                          </a:solidFill>
                        </a:rPr>
                        <a:t>33%</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48</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solidFill>
                            <a:srgbClr val="EB2121"/>
                          </a:solidFill>
                        </a:rPr>
                        <a:t>29%</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165</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dirty="0">
                          <a:solidFill>
                            <a:srgbClr val="EB2121"/>
                          </a:solidFill>
                        </a:rPr>
                        <a:t>100%</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bl>
          </a:graphicData>
        </a:graphic>
      </p:graphicFrame>
      <p:sp>
        <p:nvSpPr>
          <p:cNvPr id="3" name="2 - TextBox"/>
          <p:cNvSpPr txBox="1"/>
          <p:nvPr/>
        </p:nvSpPr>
        <p:spPr>
          <a:xfrm>
            <a:off x="1907704" y="332656"/>
            <a:ext cx="4320480" cy="369332"/>
          </a:xfrm>
          <a:prstGeom prst="rect">
            <a:avLst/>
          </a:prstGeom>
          <a:noFill/>
        </p:spPr>
        <p:txBody>
          <a:bodyPr wrap="square" rtlCol="0">
            <a:spAutoFit/>
          </a:bodyPr>
          <a:lstStyle/>
          <a:p>
            <a:r>
              <a:rPr lang="el-GR" dirty="0" smtClean="0"/>
              <a:t>2. Ποσοστά ανά παροχή νερού </a:t>
            </a:r>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395536" y="188640"/>
            <a:ext cx="8568952" cy="2585323"/>
          </a:xfrm>
          <a:prstGeom prst="rect">
            <a:avLst/>
          </a:prstGeom>
        </p:spPr>
        <p:txBody>
          <a:bodyPr wrap="square">
            <a:spAutoFit/>
          </a:bodyPr>
          <a:lstStyle/>
          <a:p>
            <a:r>
              <a:rPr lang="el-GR" dirty="0" smtClean="0"/>
              <a:t>Ερμηνεία του πίνακα 2χ2</a:t>
            </a:r>
            <a:endParaRPr lang="en-US" dirty="0" smtClean="0"/>
          </a:p>
          <a:p>
            <a:r>
              <a:rPr lang="el-GR" dirty="0" smtClean="0"/>
              <a:t>Αν η κατανομή της παροχής νερού ήταν η ίδια σε κάθε ομάδα τότε τα ποσοστά στις στήλες θα ήταν ίδια για κάθε ομάδα. Τα ποσοστά σε κάθε ομάδα των ατόμων που χρησιμοποιούν πηγάδι έχουν επισημανθεί. Φαίνεται ότι υπάρχει μια διαφορά.</a:t>
            </a:r>
          </a:p>
          <a:p>
            <a:endParaRPr lang="el-GR" dirty="0"/>
          </a:p>
          <a:p>
            <a:r>
              <a:rPr lang="el-GR" dirty="0" smtClean="0"/>
              <a:t>Ωστόσο τα δεδομένα μας είναι αποτέλεσμα δειγματοληψίας και </a:t>
            </a:r>
            <a:r>
              <a:rPr lang="el-GR" dirty="0" err="1" smtClean="0"/>
              <a:t>υπαρχει</a:t>
            </a:r>
            <a:r>
              <a:rPr lang="el-GR" dirty="0" smtClean="0"/>
              <a:t> μια τυχαία διακύμανσης </a:t>
            </a:r>
            <a:r>
              <a:rPr lang="en-US" dirty="0" smtClean="0"/>
              <a:t>(sampling error.  </a:t>
            </a:r>
            <a:r>
              <a:rPr lang="el-GR" dirty="0" smtClean="0"/>
              <a:t>Έτσι πρέπει να ελέγχουμε αν αυτές οι διαφορές αντανακλούν την διαφορά στον συνολικό πληθυσμό  ή όχι</a:t>
            </a:r>
            <a:r>
              <a:rPr lang="en-US" dirty="0" smtClean="0"/>
              <a:t> .</a:t>
            </a:r>
            <a:endParaRPr lang="en-US" dirty="0"/>
          </a:p>
          <a:p>
            <a:r>
              <a:rPr lang="el-GR" dirty="0" smtClean="0"/>
              <a:t>Για να το κάνουμε αυτό κάνουμε έναν στατιστικό έλεγχο υπόθεσης</a:t>
            </a:r>
            <a:endParaRPr lang="en-US" dirty="0"/>
          </a:p>
        </p:txBody>
      </p:sp>
      <p:graphicFrame>
        <p:nvGraphicFramePr>
          <p:cNvPr id="3" name="2 - Πίνακας"/>
          <p:cNvGraphicFramePr>
            <a:graphicFrameLocks noGrp="1"/>
          </p:cNvGraphicFramePr>
          <p:nvPr/>
        </p:nvGraphicFramePr>
        <p:xfrm>
          <a:off x="1475656" y="3140968"/>
          <a:ext cx="6095997" cy="3505200"/>
        </p:xfrm>
        <a:graphic>
          <a:graphicData uri="http://schemas.openxmlformats.org/drawingml/2006/table">
            <a:tbl>
              <a:tblPr/>
              <a:tblGrid>
                <a:gridCol w="677333"/>
                <a:gridCol w="677333"/>
                <a:gridCol w="677333"/>
                <a:gridCol w="677333"/>
                <a:gridCol w="677333"/>
                <a:gridCol w="677333"/>
                <a:gridCol w="677333"/>
                <a:gridCol w="677333"/>
                <a:gridCol w="677333"/>
              </a:tblGrid>
              <a:tr h="0">
                <a:tc rowSpan="3">
                  <a:txBody>
                    <a:bodyPr/>
                    <a:lstStyle/>
                    <a:p>
                      <a:pPr algn="ctr"/>
                      <a:r>
                        <a:rPr lang="en-US">
                          <a:solidFill>
                            <a:srgbClr val="000000"/>
                          </a:solidFill>
                        </a:rPr>
                        <a:t>Water Source</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gridSpan="6">
                  <a:txBody>
                    <a:bodyPr/>
                    <a:lstStyle/>
                    <a:p>
                      <a:pPr algn="ctr"/>
                      <a:r>
                        <a:rPr lang="en-US">
                          <a:solidFill>
                            <a:srgbClr val="000000"/>
                          </a:solidFill>
                        </a:rPr>
                        <a:t>Ethnic Group</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rowSpan="2" gridSpan="2">
                  <a:txBody>
                    <a:bodyPr/>
                    <a:lstStyle/>
                    <a:p>
                      <a:pPr algn="ctr"/>
                      <a:r>
                        <a:rPr lang="en-US">
                          <a:solidFill>
                            <a:srgbClr val="000000"/>
                          </a:solidFill>
                        </a:rPr>
                        <a:t>Total</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rowSpan="2" hMerge="1">
                  <a:txBody>
                    <a:bodyPr/>
                    <a:lstStyle/>
                    <a:p>
                      <a:endParaRPr lang="el-GR"/>
                    </a:p>
                  </a:txBody>
                  <a:tcPr/>
                </a:tc>
              </a:tr>
              <a:tr h="0">
                <a:tc vMerge="1">
                  <a:txBody>
                    <a:bodyPr/>
                    <a:lstStyle/>
                    <a:p>
                      <a:endParaRPr lang="el-GR"/>
                    </a:p>
                  </a:txBody>
                  <a:tcPr/>
                </a:tc>
                <a:tc gridSpan="2">
                  <a:txBody>
                    <a:bodyPr/>
                    <a:lstStyle/>
                    <a:p>
                      <a:pPr algn="ctr"/>
                      <a:r>
                        <a:rPr lang="en-US">
                          <a:solidFill>
                            <a:srgbClr val="000000"/>
                          </a:solidFill>
                        </a:rPr>
                        <a:t>A</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hMerge="1">
                  <a:txBody>
                    <a:bodyPr/>
                    <a:lstStyle/>
                    <a:p>
                      <a:endParaRPr lang="el-GR"/>
                    </a:p>
                  </a:txBody>
                  <a:tcPr/>
                </a:tc>
                <a:tc gridSpan="2">
                  <a:txBody>
                    <a:bodyPr/>
                    <a:lstStyle/>
                    <a:p>
                      <a:pPr algn="ctr"/>
                      <a:r>
                        <a:rPr lang="en-US">
                          <a:solidFill>
                            <a:srgbClr val="000000"/>
                          </a:solidFill>
                        </a:rPr>
                        <a:t>B</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hMerge="1">
                  <a:txBody>
                    <a:bodyPr/>
                    <a:lstStyle/>
                    <a:p>
                      <a:endParaRPr lang="el-GR"/>
                    </a:p>
                  </a:txBody>
                  <a:tcPr/>
                </a:tc>
                <a:tc gridSpan="2">
                  <a:txBody>
                    <a:bodyPr/>
                    <a:lstStyle/>
                    <a:p>
                      <a:pPr algn="ctr"/>
                      <a:r>
                        <a:rPr lang="en-US">
                          <a:solidFill>
                            <a:srgbClr val="000000"/>
                          </a:solidFill>
                        </a:rPr>
                        <a:t>C</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hMerge="1">
                  <a:txBody>
                    <a:bodyPr/>
                    <a:lstStyle/>
                    <a:p>
                      <a:endParaRPr lang="el-GR"/>
                    </a:p>
                  </a:txBody>
                  <a:tcPr/>
                </a:tc>
                <a:tc gridSpan="2" vMerge="1">
                  <a:txBody>
                    <a:bodyPr/>
                    <a:lstStyle/>
                    <a:p>
                      <a:endParaRPr lang="el-GR"/>
                    </a:p>
                  </a:txBody>
                  <a:tcPr/>
                </a:tc>
                <a:tc hMerge="1" vMerge="1">
                  <a:txBody>
                    <a:bodyPr/>
                    <a:lstStyle/>
                    <a:p>
                      <a:endParaRPr lang="el-GR"/>
                    </a:p>
                  </a:txBody>
                  <a:tcPr/>
                </a:tc>
              </a:tr>
              <a:tr h="0">
                <a:tc vMerge="1">
                  <a:txBody>
                    <a:bodyPr/>
                    <a:lstStyle/>
                    <a:p>
                      <a:endParaRPr lang="el-GR"/>
                    </a:p>
                  </a:txBody>
                  <a:tcPr/>
                </a:tc>
                <a:tc>
                  <a:txBody>
                    <a:bodyPr/>
                    <a:lstStyle/>
                    <a:p>
                      <a:pPr algn="ctr"/>
                      <a:r>
                        <a:rPr lang="en-US">
                          <a:solidFill>
                            <a:srgbClr val="000000"/>
                          </a:solidFill>
                        </a:rPr>
                        <a:t>n</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l-GR">
                          <a:solidFill>
                            <a:srgbClr val="000000"/>
                          </a:solidFill>
                        </a:rPr>
                        <a:t>%</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n-US">
                          <a:solidFill>
                            <a:srgbClr val="000000"/>
                          </a:solidFill>
                        </a:rPr>
                        <a:t>n</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l-GR">
                          <a:solidFill>
                            <a:srgbClr val="000000"/>
                          </a:solidFill>
                        </a:rPr>
                        <a:t>%</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n-US">
                          <a:solidFill>
                            <a:srgbClr val="000000"/>
                          </a:solidFill>
                        </a:rPr>
                        <a:t>n</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l-GR">
                          <a:solidFill>
                            <a:srgbClr val="000000"/>
                          </a:solidFill>
                        </a:rPr>
                        <a:t>%</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n-US">
                          <a:solidFill>
                            <a:srgbClr val="000000"/>
                          </a:solidFill>
                        </a:rPr>
                        <a:t>n</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l-GR">
                          <a:solidFill>
                            <a:srgbClr val="000000"/>
                          </a:solidFill>
                        </a:rPr>
                        <a:t>%</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r>
              <a:tr h="0">
                <a:tc>
                  <a:txBody>
                    <a:bodyPr/>
                    <a:lstStyle/>
                    <a:p>
                      <a:pPr fontAlgn="t"/>
                      <a:r>
                        <a:rPr lang="en-US" b="1"/>
                        <a:t>Well</a:t>
                      </a:r>
                      <a:endParaRPr lang="en-US"/>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37</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r" fontAlgn="t"/>
                      <a:r>
                        <a:rPr lang="el-GR" b="1">
                          <a:solidFill>
                            <a:srgbClr val="222222"/>
                          </a:solidFill>
                        </a:rPr>
                        <a:t>59%</a:t>
                      </a:r>
                      <a:endParaRPr lang="el-GR">
                        <a:solidFill>
                          <a:srgbClr val="222222"/>
                        </a:solidFill>
                      </a:endParaRP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99"/>
                    </a:solidFill>
                  </a:tcPr>
                </a:tc>
                <a:tc>
                  <a:txBody>
                    <a:bodyPr/>
                    <a:lstStyle/>
                    <a:p>
                      <a:pPr fontAlgn="t"/>
                      <a:r>
                        <a:rPr lang="el-GR"/>
                        <a:t>18</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r" fontAlgn="t"/>
                      <a:r>
                        <a:rPr lang="el-GR" b="1">
                          <a:solidFill>
                            <a:srgbClr val="222222"/>
                          </a:solidFill>
                        </a:rPr>
                        <a:t>33%</a:t>
                      </a:r>
                      <a:endParaRPr lang="el-GR">
                        <a:solidFill>
                          <a:srgbClr val="222222"/>
                        </a:solidFill>
                      </a:endParaRP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99"/>
                    </a:solidFill>
                  </a:tcPr>
                </a:tc>
                <a:tc>
                  <a:txBody>
                    <a:bodyPr/>
                    <a:lstStyle/>
                    <a:p>
                      <a:pPr fontAlgn="t"/>
                      <a:r>
                        <a:rPr lang="el-GR"/>
                        <a:t>24</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r" fontAlgn="t"/>
                      <a:r>
                        <a:rPr lang="el-GR" b="1">
                          <a:solidFill>
                            <a:srgbClr val="222222"/>
                          </a:solidFill>
                        </a:rPr>
                        <a:t>50%</a:t>
                      </a:r>
                      <a:endParaRPr lang="el-GR">
                        <a:solidFill>
                          <a:srgbClr val="222222"/>
                        </a:solidFill>
                      </a:endParaRP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99"/>
                    </a:solidFill>
                  </a:tcPr>
                </a:tc>
                <a:tc>
                  <a:txBody>
                    <a:bodyPr/>
                    <a:lstStyle/>
                    <a:p>
                      <a:pPr fontAlgn="t"/>
                      <a:r>
                        <a:rPr lang="el-GR"/>
                        <a:t>79</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48%</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0">
                <a:tc>
                  <a:txBody>
                    <a:bodyPr/>
                    <a:lstStyle/>
                    <a:p>
                      <a:pPr fontAlgn="t"/>
                      <a:r>
                        <a:rPr lang="en-US" b="1"/>
                        <a:t>Spring</a:t>
                      </a:r>
                      <a:endParaRPr lang="en-US"/>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14</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22%</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17</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31%</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14</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29%</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45</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27%</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0">
                <a:tc>
                  <a:txBody>
                    <a:bodyPr/>
                    <a:lstStyle/>
                    <a:p>
                      <a:pPr fontAlgn="t"/>
                      <a:r>
                        <a:rPr lang="en-US" b="1"/>
                        <a:t>River/Stream</a:t>
                      </a:r>
                      <a:endParaRPr lang="en-US"/>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12</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19%</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19</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35%</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10</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21%</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41</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25%</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0">
                <a:tc>
                  <a:txBody>
                    <a:bodyPr/>
                    <a:lstStyle/>
                    <a:p>
                      <a:pPr fontAlgn="t"/>
                      <a:r>
                        <a:rPr lang="en-US" b="1"/>
                        <a:t>Total</a:t>
                      </a:r>
                      <a:endParaRPr lang="en-US"/>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63</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100%</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54</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100%</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48</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100%</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165</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dirty="0"/>
                        <a:t>100%</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467544" y="260648"/>
            <a:ext cx="7920880" cy="646331"/>
          </a:xfrm>
          <a:prstGeom prst="rect">
            <a:avLst/>
          </a:prstGeom>
        </p:spPr>
        <p:txBody>
          <a:bodyPr wrap="square">
            <a:spAutoFit/>
          </a:bodyPr>
          <a:lstStyle/>
          <a:p>
            <a:r>
              <a:rPr lang="el-GR" dirty="0" smtClean="0"/>
              <a:t>Ερμηνεία του πίνακα 2χ2</a:t>
            </a:r>
            <a:endParaRPr lang="en-US" dirty="0" smtClean="0"/>
          </a:p>
          <a:p>
            <a:r>
              <a:rPr lang="el-GR" dirty="0" smtClean="0"/>
              <a:t>Στο παράδειγμα αυτό ποια είναι η μηδενική υπόθεση?</a:t>
            </a:r>
            <a:r>
              <a:rPr lang="en-US" dirty="0" smtClean="0"/>
              <a:t>?</a:t>
            </a:r>
            <a:endParaRPr lang="en-US" dirty="0"/>
          </a:p>
        </p:txBody>
      </p:sp>
      <p:sp>
        <p:nvSpPr>
          <p:cNvPr id="3" name="2 - Ορθογώνιο"/>
          <p:cNvSpPr/>
          <p:nvPr/>
        </p:nvSpPr>
        <p:spPr>
          <a:xfrm>
            <a:off x="3203848" y="1196752"/>
            <a:ext cx="4572000" cy="923330"/>
          </a:xfrm>
          <a:prstGeom prst="rect">
            <a:avLst/>
          </a:prstGeom>
        </p:spPr>
        <p:txBody>
          <a:bodyPr>
            <a:spAutoFit/>
          </a:bodyPr>
          <a:lstStyle/>
          <a:p>
            <a:r>
              <a:rPr lang="el-GR" dirty="0" smtClean="0"/>
              <a:t>Αν δεν υπήρχε συσχέτιση θα περιμέναμε η κατανομή της παροχής να είναι ίδια σε κάθε ομάδα</a:t>
            </a:r>
            <a:r>
              <a:rPr lang="en-US" dirty="0" smtClean="0"/>
              <a:t>.</a:t>
            </a:r>
            <a:endParaRPr lang="el-GR" dirty="0"/>
          </a:p>
        </p:txBody>
      </p:sp>
      <p:graphicFrame>
        <p:nvGraphicFramePr>
          <p:cNvPr id="4" name="3 - Πίνακας"/>
          <p:cNvGraphicFramePr>
            <a:graphicFrameLocks noGrp="1"/>
          </p:cNvGraphicFramePr>
          <p:nvPr/>
        </p:nvGraphicFramePr>
        <p:xfrm>
          <a:off x="467540" y="2636911"/>
          <a:ext cx="7992891" cy="3851529"/>
        </p:xfrm>
        <a:graphic>
          <a:graphicData uri="http://schemas.openxmlformats.org/drawingml/2006/table">
            <a:tbl>
              <a:tblPr/>
              <a:tblGrid>
                <a:gridCol w="888099"/>
                <a:gridCol w="888099"/>
                <a:gridCol w="888099"/>
                <a:gridCol w="888099"/>
                <a:gridCol w="888099"/>
                <a:gridCol w="888099"/>
                <a:gridCol w="888099"/>
                <a:gridCol w="888099"/>
                <a:gridCol w="888099"/>
              </a:tblGrid>
              <a:tr h="434850">
                <a:tc rowSpan="3">
                  <a:txBody>
                    <a:bodyPr/>
                    <a:lstStyle/>
                    <a:p>
                      <a:pPr rtl="0" eaLnBrk="1" latinLnBrk="0" hangingPunct="1"/>
                      <a:r>
                        <a:rPr kumimoji="0" lang="el-GR" kern="1200" dirty="0" smtClean="0">
                          <a:solidFill>
                            <a:schemeClr val="tx1"/>
                          </a:solidFill>
                          <a:latin typeface="+mn-lt"/>
                          <a:ea typeface="+mn-ea"/>
                          <a:cs typeface="+mn-cs"/>
                        </a:rPr>
                        <a:t>Παροχή</a:t>
                      </a:r>
                      <a:endParaRPr kumimoji="0" lang="en-US" kern="1200" dirty="0">
                        <a:solidFill>
                          <a:schemeClr val="tx1"/>
                        </a:solidFill>
                        <a:latin typeface="+mn-lt"/>
                        <a:ea typeface="+mn-ea"/>
                        <a:cs typeface="+mn-cs"/>
                      </a:endParaRP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gridSpan="6">
                  <a:txBody>
                    <a:bodyPr/>
                    <a:lstStyle/>
                    <a:p>
                      <a:pPr algn="ctr"/>
                      <a:r>
                        <a:rPr kumimoji="0" lang="el-GR" kern="1200" dirty="0" smtClean="0">
                          <a:solidFill>
                            <a:schemeClr val="tx1"/>
                          </a:solidFill>
                          <a:latin typeface="+mn-lt"/>
                          <a:ea typeface="+mn-ea"/>
                          <a:cs typeface="+mn-cs"/>
                        </a:rPr>
                        <a:t>Εθνότητα</a:t>
                      </a:r>
                      <a:endParaRPr lang="en-US" dirty="0">
                        <a:solidFill>
                          <a:srgbClr val="000000"/>
                        </a:solidFill>
                      </a:endParaRP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rowSpan="2" gridSpan="2">
                  <a:txBody>
                    <a:bodyPr/>
                    <a:lstStyle/>
                    <a:p>
                      <a:pPr algn="ctr"/>
                      <a:r>
                        <a:rPr lang="en-US">
                          <a:solidFill>
                            <a:srgbClr val="000000"/>
                          </a:solidFill>
                        </a:rPr>
                        <a:t>Total</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rowSpan="2" hMerge="1">
                  <a:txBody>
                    <a:bodyPr/>
                    <a:lstStyle/>
                    <a:p>
                      <a:endParaRPr lang="el-GR"/>
                    </a:p>
                  </a:txBody>
                  <a:tcPr/>
                </a:tc>
              </a:tr>
              <a:tr h="434850">
                <a:tc vMerge="1">
                  <a:txBody>
                    <a:bodyPr/>
                    <a:lstStyle/>
                    <a:p>
                      <a:endParaRPr lang="el-GR"/>
                    </a:p>
                  </a:txBody>
                  <a:tcPr/>
                </a:tc>
                <a:tc gridSpan="2">
                  <a:txBody>
                    <a:bodyPr/>
                    <a:lstStyle/>
                    <a:p>
                      <a:pPr algn="ctr"/>
                      <a:r>
                        <a:rPr lang="en-US">
                          <a:solidFill>
                            <a:srgbClr val="000000"/>
                          </a:solidFill>
                        </a:rPr>
                        <a:t>A</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hMerge="1">
                  <a:txBody>
                    <a:bodyPr/>
                    <a:lstStyle/>
                    <a:p>
                      <a:endParaRPr lang="el-GR"/>
                    </a:p>
                  </a:txBody>
                  <a:tcPr/>
                </a:tc>
                <a:tc gridSpan="2">
                  <a:txBody>
                    <a:bodyPr/>
                    <a:lstStyle/>
                    <a:p>
                      <a:pPr algn="ctr"/>
                      <a:r>
                        <a:rPr lang="en-US">
                          <a:solidFill>
                            <a:srgbClr val="000000"/>
                          </a:solidFill>
                        </a:rPr>
                        <a:t>B</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hMerge="1">
                  <a:txBody>
                    <a:bodyPr/>
                    <a:lstStyle/>
                    <a:p>
                      <a:endParaRPr lang="el-GR"/>
                    </a:p>
                  </a:txBody>
                  <a:tcPr/>
                </a:tc>
                <a:tc gridSpan="2">
                  <a:txBody>
                    <a:bodyPr/>
                    <a:lstStyle/>
                    <a:p>
                      <a:pPr algn="ctr"/>
                      <a:r>
                        <a:rPr lang="en-US">
                          <a:solidFill>
                            <a:srgbClr val="000000"/>
                          </a:solidFill>
                        </a:rPr>
                        <a:t>C</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hMerge="1">
                  <a:txBody>
                    <a:bodyPr/>
                    <a:lstStyle/>
                    <a:p>
                      <a:endParaRPr lang="el-GR"/>
                    </a:p>
                  </a:txBody>
                  <a:tcPr/>
                </a:tc>
                <a:tc gridSpan="2" vMerge="1">
                  <a:txBody>
                    <a:bodyPr/>
                    <a:lstStyle/>
                    <a:p>
                      <a:endParaRPr lang="el-GR"/>
                    </a:p>
                  </a:txBody>
                  <a:tcPr/>
                </a:tc>
                <a:tc hMerge="1" vMerge="1">
                  <a:txBody>
                    <a:bodyPr/>
                    <a:lstStyle/>
                    <a:p>
                      <a:endParaRPr lang="el-GR"/>
                    </a:p>
                  </a:txBody>
                  <a:tcPr/>
                </a:tc>
              </a:tr>
              <a:tr h="434850">
                <a:tc vMerge="1">
                  <a:txBody>
                    <a:bodyPr/>
                    <a:lstStyle/>
                    <a:p>
                      <a:endParaRPr lang="el-GR"/>
                    </a:p>
                  </a:txBody>
                  <a:tcPr/>
                </a:tc>
                <a:tc>
                  <a:txBody>
                    <a:bodyPr/>
                    <a:lstStyle/>
                    <a:p>
                      <a:pPr algn="ctr"/>
                      <a:r>
                        <a:rPr lang="en-US">
                          <a:solidFill>
                            <a:srgbClr val="000000"/>
                          </a:solidFill>
                        </a:rPr>
                        <a:t>n</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l-GR">
                          <a:solidFill>
                            <a:srgbClr val="000000"/>
                          </a:solidFill>
                        </a:rPr>
                        <a:t>%</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n-US">
                          <a:solidFill>
                            <a:srgbClr val="000000"/>
                          </a:solidFill>
                        </a:rPr>
                        <a:t>n</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l-GR">
                          <a:solidFill>
                            <a:srgbClr val="000000"/>
                          </a:solidFill>
                        </a:rPr>
                        <a:t>%</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n-US">
                          <a:solidFill>
                            <a:srgbClr val="000000"/>
                          </a:solidFill>
                        </a:rPr>
                        <a:t>n</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l-GR">
                          <a:solidFill>
                            <a:srgbClr val="000000"/>
                          </a:solidFill>
                        </a:rPr>
                        <a:t>%</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n-US">
                          <a:solidFill>
                            <a:srgbClr val="000000"/>
                          </a:solidFill>
                        </a:rPr>
                        <a:t>n</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a:r>
                        <a:rPr lang="el-GR">
                          <a:solidFill>
                            <a:srgbClr val="000000"/>
                          </a:solidFill>
                        </a:rPr>
                        <a:t>%</a:t>
                      </a:r>
                    </a:p>
                  </a:txBody>
                  <a:tcPr marL="76200" marR="76200" marT="76200" marB="762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r>
              <a:tr h="636745">
                <a:tc>
                  <a:txBody>
                    <a:bodyPr/>
                    <a:lstStyle/>
                    <a:p>
                      <a:pPr marL="0" algn="l" rtl="0" eaLnBrk="1" fontAlgn="t" latinLnBrk="0" hangingPunct="1">
                        <a:spcBef>
                          <a:spcPts val="0"/>
                        </a:spcBef>
                        <a:spcAft>
                          <a:spcPts val="0"/>
                        </a:spcAft>
                      </a:pPr>
                      <a:r>
                        <a:rPr lang="el-GR" sz="1800" b="1" i="0" u="none" strike="noStrike" kern="1200">
                          <a:solidFill>
                            <a:schemeClr val="tx1"/>
                          </a:solidFill>
                          <a:latin typeface="Perpetua"/>
                        </a:rPr>
                        <a:t>Πηγάδι</a:t>
                      </a:r>
                      <a:endParaRPr lang="el-GR" sz="1800" b="0" i="0" u="none" strike="noStrike" kern="1200">
                        <a:solidFill>
                          <a:schemeClr val="tx1"/>
                        </a:solidFill>
                        <a:latin typeface="Perpetua"/>
                      </a:endParaRP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37</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r" fontAlgn="t"/>
                      <a:r>
                        <a:rPr lang="el-GR" b="1">
                          <a:solidFill>
                            <a:srgbClr val="222222"/>
                          </a:solidFill>
                        </a:rPr>
                        <a:t>59%</a:t>
                      </a:r>
                      <a:endParaRPr lang="el-GR">
                        <a:solidFill>
                          <a:srgbClr val="222222"/>
                        </a:solidFill>
                      </a:endParaRP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99"/>
                    </a:solidFill>
                  </a:tcPr>
                </a:tc>
                <a:tc>
                  <a:txBody>
                    <a:bodyPr/>
                    <a:lstStyle/>
                    <a:p>
                      <a:pPr fontAlgn="t"/>
                      <a:r>
                        <a:rPr lang="el-GR"/>
                        <a:t>18</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r" fontAlgn="t"/>
                      <a:r>
                        <a:rPr lang="el-GR" b="1">
                          <a:solidFill>
                            <a:srgbClr val="222222"/>
                          </a:solidFill>
                        </a:rPr>
                        <a:t>33%</a:t>
                      </a:r>
                      <a:endParaRPr lang="el-GR">
                        <a:solidFill>
                          <a:srgbClr val="222222"/>
                        </a:solidFill>
                      </a:endParaRP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99"/>
                    </a:solidFill>
                  </a:tcPr>
                </a:tc>
                <a:tc>
                  <a:txBody>
                    <a:bodyPr/>
                    <a:lstStyle/>
                    <a:p>
                      <a:pPr fontAlgn="t"/>
                      <a:r>
                        <a:rPr lang="el-GR"/>
                        <a:t>24</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r" fontAlgn="t"/>
                      <a:r>
                        <a:rPr lang="el-GR" b="1">
                          <a:solidFill>
                            <a:srgbClr val="222222"/>
                          </a:solidFill>
                        </a:rPr>
                        <a:t>50%</a:t>
                      </a:r>
                      <a:endParaRPr lang="el-GR">
                        <a:solidFill>
                          <a:srgbClr val="222222"/>
                        </a:solidFill>
                      </a:endParaRP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99"/>
                    </a:solidFill>
                  </a:tcPr>
                </a:tc>
                <a:tc>
                  <a:txBody>
                    <a:bodyPr/>
                    <a:lstStyle/>
                    <a:p>
                      <a:pPr fontAlgn="t"/>
                      <a:r>
                        <a:rPr lang="el-GR"/>
                        <a:t>79</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48%</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357198">
                <a:tc>
                  <a:txBody>
                    <a:bodyPr/>
                    <a:lstStyle/>
                    <a:p>
                      <a:pPr marL="0" algn="l" rtl="0" eaLnBrk="1" fontAlgn="t" latinLnBrk="0" hangingPunct="1">
                        <a:spcBef>
                          <a:spcPts val="0"/>
                        </a:spcBef>
                        <a:spcAft>
                          <a:spcPts val="0"/>
                        </a:spcAft>
                      </a:pPr>
                      <a:r>
                        <a:rPr lang="el-GR" sz="1800" b="1" i="0" u="none" strike="noStrike" kern="1200">
                          <a:solidFill>
                            <a:schemeClr val="tx1"/>
                          </a:solidFill>
                          <a:latin typeface="Perpetua"/>
                        </a:rPr>
                        <a:t>Πηγή</a:t>
                      </a:r>
                      <a:endParaRPr lang="el-GR" sz="1800" b="0" i="0" u="none" strike="noStrike" kern="1200">
                        <a:solidFill>
                          <a:schemeClr val="tx1"/>
                        </a:solidFill>
                        <a:latin typeface="Perpetua"/>
                      </a:endParaRP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14</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22%</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17</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31%</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14</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29%</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45</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27%</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916291">
                <a:tc>
                  <a:txBody>
                    <a:bodyPr/>
                    <a:lstStyle/>
                    <a:p>
                      <a:pPr marL="0" algn="l" rtl="0" eaLnBrk="1" fontAlgn="t" latinLnBrk="0" hangingPunct="1">
                        <a:spcBef>
                          <a:spcPts val="0"/>
                        </a:spcBef>
                        <a:spcAft>
                          <a:spcPts val="0"/>
                        </a:spcAft>
                      </a:pPr>
                      <a:r>
                        <a:rPr lang="el-GR" sz="1800" b="0" i="0" u="none" strike="noStrike" kern="1200">
                          <a:solidFill>
                            <a:schemeClr val="tx1"/>
                          </a:solidFill>
                          <a:latin typeface="Perpetua"/>
                        </a:rPr>
                        <a:t>Ποτάμι / Ρυάκι</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12</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19%</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19</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35%</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10</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21%</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41</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25%</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636745">
                <a:tc>
                  <a:txBody>
                    <a:bodyPr/>
                    <a:lstStyle/>
                    <a:p>
                      <a:pPr marL="0" algn="l" rtl="0" eaLnBrk="1" fontAlgn="t" latinLnBrk="0" hangingPunct="1">
                        <a:spcBef>
                          <a:spcPts val="0"/>
                        </a:spcBef>
                        <a:spcAft>
                          <a:spcPts val="0"/>
                        </a:spcAft>
                      </a:pPr>
                      <a:r>
                        <a:rPr lang="el-GR" sz="1800" b="1" i="0" u="none" strike="noStrike" kern="1200" dirty="0">
                          <a:solidFill>
                            <a:schemeClr val="tx1"/>
                          </a:solidFill>
                          <a:latin typeface="Perpetua"/>
                        </a:rPr>
                        <a:t>Σύνολο</a:t>
                      </a:r>
                      <a:endParaRPr lang="el-GR" sz="1800" b="0" i="0" u="none" strike="noStrike" kern="1200" dirty="0">
                        <a:solidFill>
                          <a:schemeClr val="tx1"/>
                        </a:solidFill>
                        <a:latin typeface="Perpetua"/>
                      </a:endParaRP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63</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100%</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54</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100%</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48</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100%</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a:t>165</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t"/>
                      <a:r>
                        <a:rPr lang="el-GR" dirty="0"/>
                        <a:t>100%</a:t>
                      </a:r>
                    </a:p>
                  </a:txBody>
                  <a:tcPr marL="38100" marR="38100" marT="38100" marB="3810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bl>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Δικαιοσύνη">
  <a:themeElements>
    <a:clrScheme name="Δικαιοσύνη">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Δικαιοσύνη">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Δικαιοσύνη">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90</TotalTime>
  <Words>1828</Words>
  <Application>Microsoft Office PowerPoint</Application>
  <PresentationFormat>Προβολή στην οθόνη (4:3)</PresentationFormat>
  <Paragraphs>797</Paragraphs>
  <Slides>30</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30</vt:i4>
      </vt:variant>
    </vt:vector>
  </HeadingPairs>
  <TitlesOfParts>
    <vt:vector size="31" baseType="lpstr">
      <vt:lpstr>Δικαιοσύνη</vt:lpstr>
      <vt:lpstr>Εισαγωγή στην Βιοστατιστική</vt:lpstr>
      <vt:lpstr>Διαφάνεια 2</vt:lpstr>
      <vt:lpstr>Διαφάνεια 3</vt:lpstr>
      <vt:lpstr>Διαφάνεια 4</vt:lpstr>
      <vt:lpstr>Διαφάνεια 5</vt:lpstr>
      <vt:lpstr>Διαφάνεια 6</vt:lpstr>
      <vt:lpstr>Διαφάνεια 7</vt:lpstr>
      <vt:lpstr>Διαφάνεια 8</vt:lpstr>
      <vt:lpstr>Διαφάνεια 9</vt:lpstr>
      <vt:lpstr>Διαφάνεια 10</vt:lpstr>
      <vt:lpstr>Διαφάνεια 11</vt:lpstr>
      <vt:lpstr>Διαφάνεια 12</vt:lpstr>
      <vt:lpstr>Διαφάνεια 13</vt:lpstr>
      <vt:lpstr>Διαφάνεια 14</vt:lpstr>
      <vt:lpstr>Διαφάνεια 15</vt:lpstr>
      <vt:lpstr>Διαφάνεια 16</vt:lpstr>
      <vt:lpstr>Διαφάνεια 17</vt:lpstr>
      <vt:lpstr>Διαφάνεια 18</vt:lpstr>
      <vt:lpstr>Διαφάνεια 19</vt:lpstr>
      <vt:lpstr>Διαφάνεια 20</vt:lpstr>
      <vt:lpstr>Διαφάνεια 21</vt:lpstr>
      <vt:lpstr>Διαφάνεια 22</vt:lpstr>
      <vt:lpstr>Διαφάνεια 23</vt:lpstr>
      <vt:lpstr>Διαφάνεια 24</vt:lpstr>
      <vt:lpstr>Διαφάνεια 25</vt:lpstr>
      <vt:lpstr>Διαφάνεια 26</vt:lpstr>
      <vt:lpstr>Διαφάνεια 27</vt:lpstr>
      <vt:lpstr>Διαφάνεια 28</vt:lpstr>
      <vt:lpstr>Διαφάνεια 29</vt:lpstr>
      <vt:lpstr>Διαφάνεια 30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Panos</dc:creator>
  <cp:lastModifiedBy>Panos</cp:lastModifiedBy>
  <cp:revision>8</cp:revision>
  <dcterms:created xsi:type="dcterms:W3CDTF">2020-10-20T06:21:03Z</dcterms:created>
  <dcterms:modified xsi:type="dcterms:W3CDTF">2020-10-20T07:51:13Z</dcterms:modified>
</cp:coreProperties>
</file>