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49.jpg" ContentType="image/jpeg"/>
  <Override PartName="/ppt/media/image50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51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04" y="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E2FC-3146-E941-9EF9-D75B484F923E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EA87-A1D4-7342-AF12-A1513F94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44DA3C-901E-4AE0-9082-30633794B600}" type="slidenum">
              <a:rPr lang="en-US" sz="1200">
                <a:latin typeface="Chalkboard" charset="0"/>
                <a:ea typeface="ヒラギノ角ゴ Pro W3" charset="-128"/>
              </a:rPr>
              <a:pPr/>
              <a:t>24</a:t>
            </a:fld>
            <a:endParaRPr lang="en-US" sz="1200">
              <a:latin typeface="Chalkboard" charset="0"/>
              <a:ea typeface="ヒラギノ角ゴ Pro W3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halkboard" charset="0"/>
                <a:ea typeface="ヒラギノ角ゴ Pro W3" charset="-128"/>
              </a:rPr>
              <a:t>Slide taken from Susan Hatfield’s Presentation on “Coaching Assessment: Student Learning Outcomes”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8B714D7-D437-43BA-BE53-9894621C6D6F}" type="slidenum">
              <a:rPr lang="en-US" sz="1200">
                <a:latin typeface="Chalkboard" charset="0"/>
                <a:ea typeface="ヒラギノ角ゴ Pro W3" charset="-128"/>
              </a:rPr>
              <a:pPr/>
              <a:t>25</a:t>
            </a:fld>
            <a:endParaRPr lang="en-US" sz="1200">
              <a:latin typeface="Chalkboard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halkboard" charset="0"/>
                <a:ea typeface="ヒラギノ角ゴ Pro W3" charset="-128"/>
              </a:rPr>
              <a:t>Slide taken from Susan Hatfield’s Presentation on “Coaching Assessment: Student Learning Outcomes”</a:t>
            </a:r>
          </a:p>
          <a:p>
            <a:pPr eaLnBrk="1" hangingPunct="1"/>
            <a:endParaRPr lang="en-US" smtClean="0">
              <a:latin typeface="Chalkboard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 Possibly</a:t>
            </a:r>
            <a:r>
              <a:rPr lang="en-US" baseline="0" dirty="0" smtClean="0"/>
              <a:t> including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4D1-6D93-4370-B6E9-BA513098F6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Note that the format of the curriculum map can vary by discipline/field,</a:t>
            </a:r>
            <a:r>
              <a:rPr lang="en-US" baseline="0" dirty="0" smtClean="0"/>
              <a:t> and that departments that currently have a curriculum map for their learning outcomes need not develop a new one unless their current outcomes have changed.</a:t>
            </a:r>
          </a:p>
          <a:p>
            <a:r>
              <a:rPr lang="en-US" baseline="0" dirty="0" smtClean="0"/>
              <a:t>6.Collection might occur at the beginning and end of the program if comparisons across years are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74D1-6D93-4370-B6E9-BA513098F6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7208" y="176212"/>
            <a:ext cx="7069582" cy="78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C7B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263" y="1278032"/>
            <a:ext cx="7983473" cy="219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jpg"/><Relationship Id="rId1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0000"/>
            </a:gs>
            <a:gs pos="68000">
              <a:schemeClr val="accent1">
                <a:lumMod val="75000"/>
                <a:alpha val="32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79588" y="5372100"/>
            <a:ext cx="5584825" cy="38417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Kathmandu </a:t>
            </a:r>
            <a:r>
              <a:rPr lang="mr-IN" sz="2000" dirty="0" smtClean="0">
                <a:solidFill>
                  <a:srgbClr val="FF0000"/>
                </a:solidFill>
                <a:ea typeface="+mn-ea"/>
                <a:cs typeface="+mn-cs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 Nepal workshops 17-21/12/2018</a:t>
            </a:r>
            <a:endParaRPr lang="en-US" sz="20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3316" name="Picture 3" descr="eq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47638"/>
            <a:ext cx="8813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828800" y="4156075"/>
            <a:ext cx="4330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76092"/>
                </a:solidFill>
              </a:rPr>
              <a:t>Prof.  Yiouli Papadiamantaki </a:t>
            </a:r>
            <a:br>
              <a:rPr lang="en-US" sz="1800">
                <a:solidFill>
                  <a:srgbClr val="376092"/>
                </a:solidFill>
              </a:rPr>
            </a:br>
            <a:r>
              <a:rPr lang="en-US" sz="1800">
                <a:solidFill>
                  <a:srgbClr val="376092"/>
                </a:solidFill>
              </a:rPr>
              <a:t>University of the Peloponnese</a:t>
            </a:r>
          </a:p>
          <a:p>
            <a:pPr eaLnBrk="1" hangingPunct="1"/>
            <a:endParaRPr lang="en-US" sz="1800">
              <a:solidFill>
                <a:srgbClr val="3760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75375"/>
            <a:ext cx="67325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PROJECT NR 574078-EPP-1-2016-1-ELL-EPPKA2-CBHE-JP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(2016-3805/001-001) ERASMUS+</a:t>
            </a:r>
          </a:p>
        </p:txBody>
      </p:sp>
      <p:pic>
        <p:nvPicPr>
          <p:cNvPr id="133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156075"/>
            <a:ext cx="69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Develo</a:t>
            </a:r>
            <a:r>
              <a:rPr lang="en-US" b="1" spc="5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ing skills</a:t>
            </a:r>
            <a:r>
              <a:rPr lang="en-US" b="1" spc="-15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higher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educ</a:t>
            </a:r>
            <a:r>
              <a:rPr lang="en-US" b="1" spc="5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tion</a:t>
            </a: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722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3" name="object 3"/>
          <p:cNvSpPr/>
          <p:nvPr/>
        </p:nvSpPr>
        <p:spPr>
          <a:xfrm>
            <a:off x="-457200" y="1676400"/>
            <a:ext cx="8995156" cy="485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1097" y="6111680"/>
            <a:ext cx="6679946" cy="701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275" y="868362"/>
            <a:ext cx="8265033" cy="519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131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4" name="object 4"/>
          <p:cNvSpPr/>
          <p:nvPr/>
        </p:nvSpPr>
        <p:spPr>
          <a:xfrm>
            <a:off x="629589" y="6317945"/>
            <a:ext cx="6306820" cy="369570"/>
          </a:xfrm>
          <a:custGeom>
            <a:avLst/>
            <a:gdLst/>
            <a:ahLst/>
            <a:cxnLst/>
            <a:rect l="l" t="t" r="r" b="b"/>
            <a:pathLst>
              <a:path w="6306820" h="369570">
                <a:moveTo>
                  <a:pt x="0" y="369328"/>
                </a:moveTo>
                <a:lnTo>
                  <a:pt x="6306820" y="369328"/>
                </a:lnTo>
                <a:lnTo>
                  <a:pt x="630682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405" y="6388789"/>
            <a:ext cx="59683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Do we develop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/ train these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 in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Hig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Educati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n?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133" y="1617630"/>
            <a:ext cx="7753984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Which gene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comp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tenc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most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impor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ant for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90"/>
                </a:solidFill>
                <a:latin typeface="Arial"/>
                <a:cs typeface="Arial"/>
              </a:rPr>
              <a:t>Society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accor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to 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spc="-4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uning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cons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ltation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proc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966" y="2583942"/>
            <a:ext cx="225323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766" y="2827964"/>
            <a:ext cx="15754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Analyzing and Synthesizi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5932" y="2546604"/>
            <a:ext cx="2685288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641" y="3815334"/>
            <a:ext cx="1972818" cy="88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5932" y="3765803"/>
            <a:ext cx="2468880" cy="92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83355" y="2827964"/>
            <a:ext cx="22472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Applyi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edge in practice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318" y="4205406"/>
            <a:ext cx="1245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0985" y="4028368"/>
            <a:ext cx="13931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orking in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 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1769" y="4748021"/>
            <a:ext cx="2413254" cy="739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0" y="4970453"/>
            <a:ext cx="1803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Problem 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4151" y="5045964"/>
            <a:ext cx="2253234" cy="5113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4002" y="3798570"/>
            <a:ext cx="1748790" cy="742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441" y="5155620"/>
            <a:ext cx="19043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abilit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2921" y="4028368"/>
            <a:ext cx="1068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Creativity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9950" y="4789170"/>
            <a:ext cx="2324862" cy="768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27450" y="4975026"/>
            <a:ext cx="17532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Communication skills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97752" y="2546604"/>
            <a:ext cx="2558033" cy="9212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75373" y="2805866"/>
            <a:ext cx="17151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Entrepreneurial spirit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375" y="1484375"/>
            <a:ext cx="8296275" cy="0"/>
          </a:xfrm>
          <a:custGeom>
            <a:avLst/>
            <a:gdLst/>
            <a:ahLst/>
            <a:cxnLst/>
            <a:rect l="l" t="t" r="r" b="b"/>
            <a:pathLst>
              <a:path w="8296275">
                <a:moveTo>
                  <a:pt x="0" y="0"/>
                </a:moveTo>
                <a:lnTo>
                  <a:pt x="8296275" y="0"/>
                </a:lnTo>
              </a:path>
            </a:pathLst>
          </a:custGeom>
          <a:ln w="9525">
            <a:solidFill>
              <a:srgbClr val="092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19350" y="392842"/>
            <a:ext cx="30264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Which skills</a:t>
            </a:r>
            <a:r>
              <a:rPr sz="2400" spc="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ld</a:t>
            </a:r>
            <a:r>
              <a:rPr sz="2400" spc="1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be dev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loped</a:t>
            </a:r>
            <a:r>
              <a:rPr sz="2400" spc="20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most?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"/>
            <a:ext cx="1692275" cy="1179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8551" y="76263"/>
            <a:ext cx="2168525" cy="1065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375" y="5987567"/>
            <a:ext cx="5984240" cy="523240"/>
          </a:xfrm>
          <a:custGeom>
            <a:avLst/>
            <a:gdLst/>
            <a:ahLst/>
            <a:cxnLst/>
            <a:rect l="l" t="t" r="r" b="b"/>
            <a:pathLst>
              <a:path w="5984240" h="523240">
                <a:moveTo>
                  <a:pt x="0" y="523214"/>
                </a:moveTo>
                <a:lnTo>
                  <a:pt x="5983859" y="523214"/>
                </a:lnTo>
                <a:lnTo>
                  <a:pt x="5983859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9241" y="6078664"/>
            <a:ext cx="567182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+ Social / civic</a:t>
            </a:r>
            <a:r>
              <a:rPr sz="2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ski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ls/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ompet</a:t>
            </a:r>
            <a:r>
              <a:rPr sz="2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nces</a:t>
            </a:r>
            <a:r>
              <a:rPr sz="2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05016" y="5724144"/>
            <a:ext cx="2414016" cy="7406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8347" y="5999408"/>
            <a:ext cx="1752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Critical th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nking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341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614523"/>
            <a:ext cx="770255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ON </a:t>
            </a:r>
            <a:r>
              <a:rPr sz="1900" b="1" spc="-4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OP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‘New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issue’: civic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wareness,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community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eng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nt,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inclusion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 int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grati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 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civic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nces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3289823"/>
            <a:ext cx="2905125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9375"/>
              <a:buFont typeface="Wingdings"/>
              <a:buChar char=""/>
              <a:tabLst>
                <a:tab pos="361950" algn="l"/>
              </a:tabLst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ercul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ur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icati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750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750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3755374"/>
            <a:ext cx="3751579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Con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lict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 Managemen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600" spc="-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ran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format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138" y="4204446"/>
            <a:ext cx="219202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6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Entr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urship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141" y="4650585"/>
            <a:ext cx="723900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1325">
              <a:lnSpc>
                <a:spcPct val="8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transferable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being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context of Higher Educat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es.</a:t>
            </a:r>
            <a:r>
              <a:rPr sz="1900" spc="-8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Also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‘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civic and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ones’</a:t>
            </a:r>
            <a:r>
              <a:rPr sz="1900" spc="-6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hey 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 !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eing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not the same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 ‘</a:t>
            </a: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we can’</a:t>
            </a:r>
            <a:r>
              <a:rPr sz="1900" spc="-6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 we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will !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366" y="267144"/>
            <a:ext cx="7093584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5. Some exam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les: def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niti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ns a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indi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ators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41" y="1646332"/>
            <a:ext cx="665924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What is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quired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ev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lop ge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eric skil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s and comp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ten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es?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533747"/>
            <a:ext cx="6849745" cy="334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Clear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defi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itions</a:t>
            </a:r>
            <a:endParaRPr sz="2400">
              <a:latin typeface="Arial"/>
              <a:cs typeface="Arial"/>
            </a:endParaRPr>
          </a:p>
          <a:p>
            <a:pPr marL="361315" marR="5080" indent="-348615">
              <a:lnSpc>
                <a:spcPts val="2590"/>
              </a:lnSpc>
              <a:spcBef>
                <a:spcPts val="200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Good un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nding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why they sh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uld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be tau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ht: inte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ration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 the field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study (a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ded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value)</a:t>
            </a:r>
            <a:endParaRPr sz="24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7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Good un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nding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how they should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be tau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ht</a:t>
            </a:r>
            <a:endParaRPr sz="24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20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spc="-4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ell defi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outc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mes</a:t>
            </a:r>
            <a:endParaRPr sz="2400">
              <a:latin typeface="Arial"/>
              <a:cs typeface="Arial"/>
            </a:endParaRPr>
          </a:p>
          <a:p>
            <a:pPr marL="361315" marR="141605" indent="-348615">
              <a:lnSpc>
                <a:spcPts val="2590"/>
              </a:lnSpc>
              <a:spcBef>
                <a:spcPts val="1989"/>
              </a:spcBef>
              <a:buClr>
                <a:srgbClr val="6EB7D6"/>
              </a:buClr>
              <a:buSzPct val="108333"/>
              <a:buFont typeface="Arial"/>
              <a:buChar char="-"/>
              <a:tabLst>
                <a:tab pos="361950" algn="l"/>
              </a:tabLst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Lev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indicat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rs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(com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arable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to 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relat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 knowledge</a:t>
            </a:r>
            <a:r>
              <a:rPr sz="24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and skills)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5293" y="3142138"/>
            <a:ext cx="415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full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660" y="375856"/>
            <a:ext cx="66960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Some ex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mple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: definit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ons 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nd i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dic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41" y="1295836"/>
            <a:ext cx="7455534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Intercultural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competency is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perceiv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be curious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about, open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and respectful of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cultures including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own; to be 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understand,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express and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appreciate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800" spc="-3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ferent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values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norms,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ways of thinking,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practices, behav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ours,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engage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others by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initiating or being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receptive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 construc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ive exchang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3284704"/>
            <a:ext cx="765302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ransforma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is the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cope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clash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ideas, emotions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behaviours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be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analyse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800" spc="-3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ferent positions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he aim of finding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mutual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acceptable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constructive outcomes.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41" y="5027603"/>
            <a:ext cx="7658734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Social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Entrepreneurship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is the competency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respond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social challenges and create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opportunities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by undertaki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innovative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sustainable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projects in col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aboration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with others.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Source: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DA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E+</a:t>
            </a:r>
            <a:r>
              <a:rPr sz="1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Cap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city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Building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97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6.</a:t>
            </a:r>
            <a:r>
              <a:rPr spc="-16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Adapti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degree</a:t>
            </a:r>
            <a:r>
              <a:rPr spc="1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pro</a:t>
            </a:r>
            <a:r>
              <a:rPr spc="5" dirty="0">
                <a:solidFill>
                  <a:srgbClr val="2E96B5"/>
                </a:solidFill>
              </a:rPr>
              <a:t>g</a:t>
            </a:r>
            <a:r>
              <a:rPr dirty="0">
                <a:solidFill>
                  <a:srgbClr val="2E96B5"/>
                </a:solidFill>
              </a:rPr>
              <a:t>rammes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24164"/>
            <a:ext cx="7863205" cy="5136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8805">
              <a:lnSpc>
                <a:spcPts val="2380"/>
              </a:lnSpc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How to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ntegrate generic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ki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ls</a:t>
            </a:r>
            <a:r>
              <a:rPr sz="22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ompetences in degree programmes</a:t>
            </a:r>
            <a:r>
              <a:rPr sz="22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Step by step: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Academ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should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ide</a:t>
            </a:r>
            <a:r>
              <a:rPr sz="1900" spc="-10" dirty="0" smtClean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tify</a:t>
            </a:r>
            <a:r>
              <a:rPr lang="en-US" sz="1900" dirty="0" smtClean="0">
                <a:solidFill>
                  <a:srgbClr val="000090"/>
                </a:solidFill>
                <a:latin typeface="Arial"/>
                <a:cs typeface="Arial"/>
              </a:rPr>
              <a:t> the</a:t>
            </a:r>
            <a:r>
              <a:rPr sz="1900" spc="1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most appropr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ate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based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mission 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4 features: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1. th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ory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resear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s; 2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application of knowl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s; 3. preparati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 emp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oyab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lity;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4. preparat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 active 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itizensh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823594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modules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suit best to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iden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ified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 of gen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ric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42545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progressi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routes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owing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taxonom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fine 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(level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e)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6EB7D6"/>
              </a:buClr>
              <a:buFont typeface="Wingdings"/>
              <a:buChar char=""/>
            </a:pPr>
            <a:endParaRPr sz="1700" dirty="0">
              <a:latin typeface="Times New Roman"/>
              <a:cs typeface="Times New Roman"/>
            </a:endParaRPr>
          </a:p>
          <a:p>
            <a:pPr marL="361315" marR="552450" indent="-348615">
              <a:lnSpc>
                <a:spcPts val="2050"/>
              </a:lnSpc>
              <a:buClr>
                <a:srgbClr val="6EB7D6"/>
              </a:buClr>
              <a:buSzPct val="107894"/>
              <a:buFont typeface="Wingdings"/>
              <a:buChar char="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Decide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teachi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assessment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strategies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 approac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tify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modes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te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ching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measuri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endParaRPr sz="1900" dirty="0">
              <a:latin typeface="Arial"/>
              <a:cs typeface="Arial"/>
            </a:endParaRPr>
          </a:p>
          <a:p>
            <a:pPr marL="361315">
              <a:lnSpc>
                <a:spcPts val="202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/asses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ment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41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dirty="0"/>
              <a:t>Adapti</a:t>
            </a:r>
            <a:r>
              <a:rPr spc="5" dirty="0"/>
              <a:t>n</a:t>
            </a:r>
            <a:r>
              <a:rPr dirty="0"/>
              <a:t>g de</a:t>
            </a:r>
            <a:r>
              <a:rPr spc="5" dirty="0"/>
              <a:t>g</a:t>
            </a:r>
            <a:r>
              <a:rPr dirty="0"/>
              <a:t>ree</a:t>
            </a:r>
            <a:r>
              <a:rPr spc="25" dirty="0"/>
              <a:t> </a:t>
            </a:r>
            <a:r>
              <a:rPr dirty="0"/>
              <a:t>pro</a:t>
            </a:r>
            <a:r>
              <a:rPr spc="5" dirty="0"/>
              <a:t>g</a:t>
            </a:r>
            <a:r>
              <a:rPr dirty="0"/>
              <a:t>rammes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294796"/>
            <a:ext cx="488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MU</a:t>
            </a:r>
            <a:r>
              <a:rPr sz="2400" spc="-18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90"/>
                </a:solidFill>
                <a:latin typeface="Arial"/>
                <a:cs typeface="Arial"/>
              </a:rPr>
              <a:t>I-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DIMENSIONAL</a:t>
            </a:r>
            <a:r>
              <a:rPr sz="2400" spc="-2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077370"/>
            <a:ext cx="5260975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9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Base assessme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on four pa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ers</a:t>
            </a:r>
            <a:r>
              <a:rPr sz="24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/ cate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ories: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2041" y="0"/>
            <a:ext cx="2211958" cy="13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7" y="3977640"/>
            <a:ext cx="1616964" cy="2062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8075" y="4042790"/>
            <a:ext cx="1431925" cy="1872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500" y="4042790"/>
            <a:ext cx="1460500" cy="1901189"/>
          </a:xfrm>
          <a:custGeom>
            <a:avLst/>
            <a:gdLst/>
            <a:ahLst/>
            <a:cxnLst/>
            <a:rect l="l" t="t" r="r" b="b"/>
            <a:pathLst>
              <a:path w="1460500" h="1901189">
                <a:moveTo>
                  <a:pt x="0" y="1900808"/>
                </a:moveTo>
                <a:lnTo>
                  <a:pt x="1460500" y="1900808"/>
                </a:lnTo>
                <a:lnTo>
                  <a:pt x="14605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1260" y="3977640"/>
            <a:ext cx="1607058" cy="2062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0000" y="4042790"/>
            <a:ext cx="1449959" cy="91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000" y="5599328"/>
            <a:ext cx="1449959" cy="315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0000" y="4042790"/>
            <a:ext cx="1450340" cy="1901189"/>
          </a:xfrm>
          <a:custGeom>
            <a:avLst/>
            <a:gdLst/>
            <a:ahLst/>
            <a:cxnLst/>
            <a:rect l="l" t="t" r="r" b="b"/>
            <a:pathLst>
              <a:path w="1450339" h="1901189">
                <a:moveTo>
                  <a:pt x="0" y="1900808"/>
                </a:moveTo>
                <a:lnTo>
                  <a:pt x="1449959" y="1900808"/>
                </a:lnTo>
                <a:lnTo>
                  <a:pt x="1449959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2108" y="3977640"/>
            <a:ext cx="1552956" cy="2062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89959" y="4042790"/>
            <a:ext cx="1397000" cy="910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9959" y="5599328"/>
            <a:ext cx="1397000" cy="315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9959" y="4042790"/>
            <a:ext cx="1397000" cy="1901189"/>
          </a:xfrm>
          <a:custGeom>
            <a:avLst/>
            <a:gdLst/>
            <a:ahLst/>
            <a:cxnLst/>
            <a:rect l="l" t="t" r="r" b="b"/>
            <a:pathLst>
              <a:path w="1397000" h="1901189">
                <a:moveTo>
                  <a:pt x="0" y="1900808"/>
                </a:moveTo>
                <a:lnTo>
                  <a:pt x="1397000" y="1900808"/>
                </a:lnTo>
                <a:lnTo>
                  <a:pt x="13970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8853" y="3977640"/>
            <a:ext cx="1552955" cy="20627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6959" y="4042790"/>
            <a:ext cx="1368424" cy="1872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6959" y="4042790"/>
            <a:ext cx="1397000" cy="1901189"/>
          </a:xfrm>
          <a:custGeom>
            <a:avLst/>
            <a:gdLst/>
            <a:ahLst/>
            <a:cxnLst/>
            <a:rect l="l" t="t" r="r" b="b"/>
            <a:pathLst>
              <a:path w="1397000" h="1901189">
                <a:moveTo>
                  <a:pt x="0" y="1900808"/>
                </a:moveTo>
                <a:lnTo>
                  <a:pt x="1397000" y="1900808"/>
                </a:lnTo>
                <a:lnTo>
                  <a:pt x="1397000" y="0"/>
                </a:lnTo>
                <a:lnTo>
                  <a:pt x="0" y="0"/>
                </a:lnTo>
                <a:lnTo>
                  <a:pt x="0" y="1900808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1267" y="2928366"/>
            <a:ext cx="1616964" cy="1210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500" y="2984500"/>
            <a:ext cx="1460500" cy="1058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500" y="2984500"/>
            <a:ext cx="1460500" cy="1058545"/>
          </a:xfrm>
          <a:custGeom>
            <a:avLst/>
            <a:gdLst/>
            <a:ahLst/>
            <a:cxnLst/>
            <a:rect l="l" t="t" r="r" b="b"/>
            <a:pathLst>
              <a:path w="1460500" h="1058545">
                <a:moveTo>
                  <a:pt x="176390" y="0"/>
                </a:moveTo>
                <a:lnTo>
                  <a:pt x="1284097" y="0"/>
                </a:lnTo>
                <a:lnTo>
                  <a:pt x="1298822" y="606"/>
                </a:lnTo>
                <a:lnTo>
                  <a:pt x="1340801" y="9315"/>
                </a:lnTo>
                <a:lnTo>
                  <a:pt x="1378476" y="27352"/>
                </a:lnTo>
                <a:lnTo>
                  <a:pt x="1410553" y="53423"/>
                </a:lnTo>
                <a:lnTo>
                  <a:pt x="1435737" y="86233"/>
                </a:lnTo>
                <a:lnTo>
                  <a:pt x="1452733" y="124488"/>
                </a:lnTo>
                <a:lnTo>
                  <a:pt x="1460247" y="166892"/>
                </a:lnTo>
                <a:lnTo>
                  <a:pt x="1460500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3" y="119697"/>
                </a:lnTo>
                <a:lnTo>
                  <a:pt x="27347" y="82020"/>
                </a:lnTo>
                <a:lnTo>
                  <a:pt x="53415" y="49943"/>
                </a:lnTo>
                <a:lnTo>
                  <a:pt x="86224" y="24759"/>
                </a:lnTo>
                <a:lnTo>
                  <a:pt x="124479" y="7763"/>
                </a:lnTo>
                <a:lnTo>
                  <a:pt x="166888" y="251"/>
                </a:lnTo>
                <a:lnTo>
                  <a:pt x="176390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1260" y="2928366"/>
            <a:ext cx="1607058" cy="12108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0000" y="2984500"/>
            <a:ext cx="1450340" cy="1058545"/>
          </a:xfrm>
          <a:custGeom>
            <a:avLst/>
            <a:gdLst/>
            <a:ahLst/>
            <a:cxnLst/>
            <a:rect l="l" t="t" r="r" b="b"/>
            <a:pathLst>
              <a:path w="1450339" h="1058545">
                <a:moveTo>
                  <a:pt x="1273555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449959" y="1058291"/>
                </a:lnTo>
                <a:lnTo>
                  <a:pt x="1449706" y="166892"/>
                </a:lnTo>
                <a:lnTo>
                  <a:pt x="1442192" y="124488"/>
                </a:lnTo>
                <a:lnTo>
                  <a:pt x="1425196" y="86233"/>
                </a:lnTo>
                <a:lnTo>
                  <a:pt x="1400012" y="53423"/>
                </a:lnTo>
                <a:lnTo>
                  <a:pt x="1367935" y="27352"/>
                </a:lnTo>
                <a:lnTo>
                  <a:pt x="1330260" y="9315"/>
                </a:lnTo>
                <a:lnTo>
                  <a:pt x="1288281" y="606"/>
                </a:lnTo>
                <a:lnTo>
                  <a:pt x="1273555" y="0"/>
                </a:lnTo>
                <a:close/>
              </a:path>
            </a:pathLst>
          </a:custGeom>
          <a:solidFill>
            <a:srgbClr val="F8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0000" y="2984500"/>
            <a:ext cx="1450340" cy="1058545"/>
          </a:xfrm>
          <a:custGeom>
            <a:avLst/>
            <a:gdLst/>
            <a:ahLst/>
            <a:cxnLst/>
            <a:rect l="l" t="t" r="r" b="b"/>
            <a:pathLst>
              <a:path w="1450339" h="1058545">
                <a:moveTo>
                  <a:pt x="176402" y="0"/>
                </a:moveTo>
                <a:lnTo>
                  <a:pt x="1273555" y="0"/>
                </a:lnTo>
                <a:lnTo>
                  <a:pt x="1288281" y="606"/>
                </a:lnTo>
                <a:lnTo>
                  <a:pt x="1330260" y="9315"/>
                </a:lnTo>
                <a:lnTo>
                  <a:pt x="1367935" y="27352"/>
                </a:lnTo>
                <a:lnTo>
                  <a:pt x="1400012" y="53423"/>
                </a:lnTo>
                <a:lnTo>
                  <a:pt x="1425196" y="86233"/>
                </a:lnTo>
                <a:lnTo>
                  <a:pt x="1442192" y="124488"/>
                </a:lnTo>
                <a:lnTo>
                  <a:pt x="1449706" y="166892"/>
                </a:lnTo>
                <a:lnTo>
                  <a:pt x="1449959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2108" y="2928366"/>
            <a:ext cx="1552956" cy="12108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9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220596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397000" y="1058291"/>
                </a:lnTo>
                <a:lnTo>
                  <a:pt x="1396747" y="166892"/>
                </a:lnTo>
                <a:lnTo>
                  <a:pt x="1389233" y="124488"/>
                </a:lnTo>
                <a:lnTo>
                  <a:pt x="1372237" y="86233"/>
                </a:lnTo>
                <a:lnTo>
                  <a:pt x="1347053" y="53423"/>
                </a:lnTo>
                <a:lnTo>
                  <a:pt x="1314976" y="27352"/>
                </a:lnTo>
                <a:lnTo>
                  <a:pt x="1277301" y="9315"/>
                </a:lnTo>
                <a:lnTo>
                  <a:pt x="1235322" y="606"/>
                </a:lnTo>
                <a:lnTo>
                  <a:pt x="1220596" y="0"/>
                </a:lnTo>
                <a:close/>
              </a:path>
            </a:pathLst>
          </a:custGeom>
          <a:solidFill>
            <a:srgbClr val="F3C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76402" y="0"/>
                </a:moveTo>
                <a:lnTo>
                  <a:pt x="1220596" y="0"/>
                </a:lnTo>
                <a:lnTo>
                  <a:pt x="1235322" y="606"/>
                </a:lnTo>
                <a:lnTo>
                  <a:pt x="1277301" y="9315"/>
                </a:lnTo>
                <a:lnTo>
                  <a:pt x="1314976" y="27352"/>
                </a:lnTo>
                <a:lnTo>
                  <a:pt x="1347053" y="53423"/>
                </a:lnTo>
                <a:lnTo>
                  <a:pt x="1372237" y="86233"/>
                </a:lnTo>
                <a:lnTo>
                  <a:pt x="1389233" y="124488"/>
                </a:lnTo>
                <a:lnTo>
                  <a:pt x="1396747" y="166892"/>
                </a:lnTo>
                <a:lnTo>
                  <a:pt x="1397000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8853" y="2928366"/>
            <a:ext cx="1552955" cy="12108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6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220596" y="0"/>
                </a:moveTo>
                <a:lnTo>
                  <a:pt x="176402" y="0"/>
                </a:lnTo>
                <a:lnTo>
                  <a:pt x="166892" y="252"/>
                </a:lnTo>
                <a:lnTo>
                  <a:pt x="124488" y="7766"/>
                </a:lnTo>
                <a:lnTo>
                  <a:pt x="86233" y="24762"/>
                </a:lnTo>
                <a:lnTo>
                  <a:pt x="53423" y="49946"/>
                </a:lnTo>
                <a:lnTo>
                  <a:pt x="27352" y="82023"/>
                </a:lnTo>
                <a:lnTo>
                  <a:pt x="9315" y="119698"/>
                </a:lnTo>
                <a:lnTo>
                  <a:pt x="606" y="161677"/>
                </a:lnTo>
                <a:lnTo>
                  <a:pt x="0" y="176402"/>
                </a:lnTo>
                <a:lnTo>
                  <a:pt x="0" y="1058291"/>
                </a:lnTo>
                <a:lnTo>
                  <a:pt x="1396999" y="1058291"/>
                </a:lnTo>
                <a:lnTo>
                  <a:pt x="1396747" y="166892"/>
                </a:lnTo>
                <a:lnTo>
                  <a:pt x="1389233" y="124488"/>
                </a:lnTo>
                <a:lnTo>
                  <a:pt x="1372237" y="86233"/>
                </a:lnTo>
                <a:lnTo>
                  <a:pt x="1347053" y="53423"/>
                </a:lnTo>
                <a:lnTo>
                  <a:pt x="1314976" y="27352"/>
                </a:lnTo>
                <a:lnTo>
                  <a:pt x="1277301" y="9315"/>
                </a:lnTo>
                <a:lnTo>
                  <a:pt x="1235322" y="606"/>
                </a:lnTo>
                <a:lnTo>
                  <a:pt x="1220596" y="0"/>
                </a:lnTo>
                <a:close/>
              </a:path>
            </a:pathLst>
          </a:custGeom>
          <a:solidFill>
            <a:srgbClr val="EDA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6959" y="2984500"/>
            <a:ext cx="1397000" cy="1058545"/>
          </a:xfrm>
          <a:custGeom>
            <a:avLst/>
            <a:gdLst/>
            <a:ahLst/>
            <a:cxnLst/>
            <a:rect l="l" t="t" r="r" b="b"/>
            <a:pathLst>
              <a:path w="1397000" h="1058545">
                <a:moveTo>
                  <a:pt x="176402" y="0"/>
                </a:moveTo>
                <a:lnTo>
                  <a:pt x="1220596" y="0"/>
                </a:lnTo>
                <a:lnTo>
                  <a:pt x="1235322" y="606"/>
                </a:lnTo>
                <a:lnTo>
                  <a:pt x="1277301" y="9315"/>
                </a:lnTo>
                <a:lnTo>
                  <a:pt x="1314976" y="27352"/>
                </a:lnTo>
                <a:lnTo>
                  <a:pt x="1347053" y="53423"/>
                </a:lnTo>
                <a:lnTo>
                  <a:pt x="1372237" y="86233"/>
                </a:lnTo>
                <a:lnTo>
                  <a:pt x="1389233" y="124488"/>
                </a:lnTo>
                <a:lnTo>
                  <a:pt x="1396747" y="166892"/>
                </a:lnTo>
                <a:lnTo>
                  <a:pt x="1396999" y="1058291"/>
                </a:lnTo>
                <a:lnTo>
                  <a:pt x="0" y="1058291"/>
                </a:lnTo>
                <a:lnTo>
                  <a:pt x="0" y="176402"/>
                </a:lnTo>
                <a:lnTo>
                  <a:pt x="606" y="161677"/>
                </a:lnTo>
                <a:lnTo>
                  <a:pt x="9315" y="119698"/>
                </a:lnTo>
                <a:lnTo>
                  <a:pt x="27352" y="82023"/>
                </a:lnTo>
                <a:lnTo>
                  <a:pt x="53423" y="49946"/>
                </a:lnTo>
                <a:lnTo>
                  <a:pt x="86233" y="24762"/>
                </a:lnTo>
                <a:lnTo>
                  <a:pt x="124488" y="7766"/>
                </a:lnTo>
                <a:lnTo>
                  <a:pt x="166892" y="252"/>
                </a:lnTo>
                <a:lnTo>
                  <a:pt x="176402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5041" y="4953000"/>
            <a:ext cx="4476750" cy="646430"/>
          </a:xfrm>
          <a:custGeom>
            <a:avLst/>
            <a:gdLst/>
            <a:ahLst/>
            <a:cxnLst/>
            <a:rect l="l" t="t" r="r" b="b"/>
            <a:pathLst>
              <a:path w="4476750" h="646429">
                <a:moveTo>
                  <a:pt x="0" y="646328"/>
                </a:moveTo>
                <a:lnTo>
                  <a:pt x="4476750" y="646328"/>
                </a:lnTo>
                <a:lnTo>
                  <a:pt x="447675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04670" y="5023794"/>
            <a:ext cx="431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Common bo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y of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know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edge, skills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89757" y="5298114"/>
            <a:ext cx="2146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wi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8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9079" y="3717020"/>
            <a:ext cx="12211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Em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loya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sz="1600" spc="-1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01494" y="6274211"/>
            <a:ext cx="31921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Assessme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fram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50661" y="3449812"/>
            <a:ext cx="101854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Active Citize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sh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3208" y="3192764"/>
            <a:ext cx="105346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ory a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res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76577" y="3680698"/>
            <a:ext cx="46609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50566" y="3269726"/>
            <a:ext cx="101917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5080" indent="-1143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Ap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licat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on knowl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29051" y="3757660"/>
            <a:ext cx="8610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d skil</a:t>
            </a:r>
            <a:r>
              <a:rPr sz="16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1920" y="3126994"/>
            <a:ext cx="0" cy="834390"/>
          </a:xfrm>
          <a:custGeom>
            <a:avLst/>
            <a:gdLst/>
            <a:ahLst/>
            <a:cxnLst/>
            <a:rect l="l" t="t" r="r" b="b"/>
            <a:pathLst>
              <a:path h="834389">
                <a:moveTo>
                  <a:pt x="0" y="0"/>
                </a:moveTo>
                <a:lnTo>
                  <a:pt x="0" y="834135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1920" y="4018279"/>
            <a:ext cx="0" cy="2045970"/>
          </a:xfrm>
          <a:custGeom>
            <a:avLst/>
            <a:gdLst/>
            <a:ahLst/>
            <a:cxnLst/>
            <a:rect l="l" t="t" r="r" b="b"/>
            <a:pathLst>
              <a:path h="2045970">
                <a:moveTo>
                  <a:pt x="0" y="0"/>
                </a:moveTo>
                <a:lnTo>
                  <a:pt x="0" y="204597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1920" y="6064250"/>
            <a:ext cx="5990590" cy="0"/>
          </a:xfrm>
          <a:custGeom>
            <a:avLst/>
            <a:gdLst/>
            <a:ahLst/>
            <a:cxnLst/>
            <a:rect l="l" t="t" r="r" b="b"/>
            <a:pathLst>
              <a:path w="5990590">
                <a:moveTo>
                  <a:pt x="0" y="0"/>
                </a:moveTo>
                <a:lnTo>
                  <a:pt x="599012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2041" y="3217291"/>
            <a:ext cx="0" cy="744220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383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2041" y="4018279"/>
            <a:ext cx="0" cy="2045970"/>
          </a:xfrm>
          <a:custGeom>
            <a:avLst/>
            <a:gdLst/>
            <a:ahLst/>
            <a:cxnLst/>
            <a:rect l="l" t="t" r="r" b="b"/>
            <a:pathLst>
              <a:path h="2045970">
                <a:moveTo>
                  <a:pt x="0" y="0"/>
                </a:moveTo>
                <a:lnTo>
                  <a:pt x="0" y="204597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86959" y="3217291"/>
            <a:ext cx="1545590" cy="0"/>
          </a:xfrm>
          <a:custGeom>
            <a:avLst/>
            <a:gdLst/>
            <a:ahLst/>
            <a:cxnLst/>
            <a:rect l="l" t="t" r="r" b="b"/>
            <a:pathLst>
              <a:path w="1545590">
                <a:moveTo>
                  <a:pt x="1545082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6959" y="3217291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04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6959" y="341249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219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89959" y="3513709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1397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959" y="351370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331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00" y="3728211"/>
            <a:ext cx="1450340" cy="29209"/>
          </a:xfrm>
          <a:custGeom>
            <a:avLst/>
            <a:gdLst/>
            <a:ahLst/>
            <a:cxnLst/>
            <a:rect l="l" t="t" r="r" b="b"/>
            <a:pathLst>
              <a:path w="1450339" h="29210">
                <a:moveTo>
                  <a:pt x="0" y="28829"/>
                </a:moveTo>
                <a:lnTo>
                  <a:pt x="1449959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00" y="3126994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101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1425" y="37516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1920" y="3126994"/>
            <a:ext cx="1598295" cy="635"/>
          </a:xfrm>
          <a:custGeom>
            <a:avLst/>
            <a:gdLst/>
            <a:ahLst/>
            <a:cxnLst/>
            <a:rect l="l" t="t" r="r" b="b"/>
            <a:pathLst>
              <a:path w="1598295" h="635">
                <a:moveTo>
                  <a:pt x="0" y="0"/>
                </a:moveTo>
                <a:lnTo>
                  <a:pt x="1598079" y="126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207250" y="3651148"/>
            <a:ext cx="1555750" cy="203136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 marR="8255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of a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un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versity of appl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ed sciences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(based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 profile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mission)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79500" y="375704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088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9500" y="4018279"/>
            <a:ext cx="0" cy="1925320"/>
          </a:xfrm>
          <a:custGeom>
            <a:avLst/>
            <a:gdLst/>
            <a:ahLst/>
            <a:cxnLst/>
            <a:rect l="l" t="t" r="r" b="b"/>
            <a:pathLst>
              <a:path h="1925320">
                <a:moveTo>
                  <a:pt x="0" y="0"/>
                </a:moveTo>
                <a:lnTo>
                  <a:pt x="0" y="192532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9500" y="5943600"/>
            <a:ext cx="5704840" cy="0"/>
          </a:xfrm>
          <a:custGeom>
            <a:avLst/>
            <a:gdLst/>
            <a:ahLst/>
            <a:cxnLst/>
            <a:rect l="l" t="t" r="r" b="b"/>
            <a:pathLst>
              <a:path w="5704840">
                <a:moveTo>
                  <a:pt x="0" y="0"/>
                </a:moveTo>
                <a:lnTo>
                  <a:pt x="5704458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3958" y="3383915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4">
                <a:moveTo>
                  <a:pt x="0" y="0"/>
                </a:moveTo>
                <a:lnTo>
                  <a:pt x="0" y="577215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83958" y="4018279"/>
            <a:ext cx="0" cy="1925320"/>
          </a:xfrm>
          <a:custGeom>
            <a:avLst/>
            <a:gdLst/>
            <a:ahLst/>
            <a:cxnLst/>
            <a:rect l="l" t="t" r="r" b="b"/>
            <a:pathLst>
              <a:path h="1925320">
                <a:moveTo>
                  <a:pt x="0" y="0"/>
                </a:moveTo>
                <a:lnTo>
                  <a:pt x="0" y="192532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12790" y="3383915"/>
            <a:ext cx="1471295" cy="0"/>
          </a:xfrm>
          <a:custGeom>
            <a:avLst/>
            <a:gdLst/>
            <a:ahLst/>
            <a:cxnLst/>
            <a:rect l="l" t="t" r="r" b="b"/>
            <a:pathLst>
              <a:path w="1471295">
                <a:moveTo>
                  <a:pt x="1471167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2790" y="3126994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25692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56458" y="3126994"/>
            <a:ext cx="2656840" cy="635"/>
          </a:xfrm>
          <a:custGeom>
            <a:avLst/>
            <a:gdLst/>
            <a:ahLst/>
            <a:cxnLst/>
            <a:rect l="l" t="t" r="r" b="b"/>
            <a:pathLst>
              <a:path w="2656840" h="635">
                <a:moveTo>
                  <a:pt x="2656332" y="0"/>
                </a:moveTo>
                <a:lnTo>
                  <a:pt x="0" y="126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56458" y="3126994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4">
                <a:moveTo>
                  <a:pt x="0" y="0"/>
                </a:moveTo>
                <a:lnTo>
                  <a:pt x="0" y="630046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9500" y="3717671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39">
                <a:moveTo>
                  <a:pt x="0" y="0"/>
                </a:moveTo>
                <a:lnTo>
                  <a:pt x="1576958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207250" y="1759330"/>
            <a:ext cx="1555750" cy="1754505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 marR="10795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of a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research un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versity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(based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on profile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mission)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51420" y="3989704"/>
            <a:ext cx="6318885" cy="0"/>
          </a:xfrm>
          <a:custGeom>
            <a:avLst/>
            <a:gdLst/>
            <a:ahLst/>
            <a:cxnLst/>
            <a:rect l="l" t="t" r="r" b="b"/>
            <a:pathLst>
              <a:path w="6318884">
                <a:moveTo>
                  <a:pt x="0" y="0"/>
                </a:moveTo>
                <a:lnTo>
                  <a:pt x="6318288" y="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1420" y="3989704"/>
            <a:ext cx="0" cy="2201545"/>
          </a:xfrm>
          <a:custGeom>
            <a:avLst/>
            <a:gdLst/>
            <a:ahLst/>
            <a:cxnLst/>
            <a:rect l="l" t="t" r="r" b="b"/>
            <a:pathLst>
              <a:path h="2201545">
                <a:moveTo>
                  <a:pt x="0" y="0"/>
                </a:moveTo>
                <a:lnTo>
                  <a:pt x="0" y="2201545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1420" y="6191250"/>
            <a:ext cx="6318885" cy="0"/>
          </a:xfrm>
          <a:custGeom>
            <a:avLst/>
            <a:gdLst/>
            <a:ahLst/>
            <a:cxnLst/>
            <a:rect l="l" t="t" r="r" b="b"/>
            <a:pathLst>
              <a:path w="6318884">
                <a:moveTo>
                  <a:pt x="0" y="0"/>
                </a:moveTo>
                <a:lnTo>
                  <a:pt x="6318288" y="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69708" y="3989704"/>
            <a:ext cx="0" cy="2201545"/>
          </a:xfrm>
          <a:custGeom>
            <a:avLst/>
            <a:gdLst/>
            <a:ahLst/>
            <a:cxnLst/>
            <a:rect l="l" t="t" r="r" b="b"/>
            <a:pathLst>
              <a:path h="2201545">
                <a:moveTo>
                  <a:pt x="0" y="0"/>
                </a:moveTo>
                <a:lnTo>
                  <a:pt x="0" y="2201545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207250" y="5943600"/>
            <a:ext cx="1555750" cy="36957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Shared body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5000" y="965200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041" y="0"/>
                </a:lnTo>
              </a:path>
            </a:pathLst>
          </a:custGeom>
          <a:ln w="9651">
            <a:solidFill>
              <a:srgbClr val="2C7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5000" y="982154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041" y="0"/>
                </a:lnTo>
              </a:path>
            </a:pathLst>
          </a:custGeom>
          <a:ln w="9779">
            <a:solidFill>
              <a:srgbClr val="2C7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232" y="1584945"/>
            <a:ext cx="8618855" cy="517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0918" y="538670"/>
            <a:ext cx="680910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1625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Adating</a:t>
            </a:r>
            <a:r>
              <a:rPr sz="2800" spc="1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degree</a:t>
            </a:r>
            <a:r>
              <a:rPr sz="2800" spc="1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pro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rammes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Learning Outcomes</a:t>
            </a:r>
            <a:r>
              <a:rPr sz="28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? </a:t>
            </a:r>
            <a:r>
              <a:rPr sz="2800" b="1" spc="-10" dirty="0">
                <a:solidFill>
                  <a:srgbClr val="FF660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evel </a:t>
            </a:r>
            <a:r>
              <a:rPr sz="2800" b="1" spc="5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ndicators 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u="sng" dirty="0" smtClean="0"/>
          </a:p>
          <a:p>
            <a:pPr marL="109728" indent="0" algn="ctr">
              <a:buNone/>
            </a:pPr>
            <a:r>
              <a:rPr lang="en-US" u="sng" dirty="0" smtClean="0"/>
              <a:t>Curriculum Mapping – A Definition</a:t>
            </a:r>
          </a:p>
          <a:p>
            <a:pPr marL="109728" indent="0" algn="ctr">
              <a:buNone/>
            </a:pPr>
            <a:endParaRPr lang="en-US" u="sng" dirty="0"/>
          </a:p>
          <a:p>
            <a:pPr marL="109728" indent="0" algn="ctr">
              <a:buNone/>
            </a:pPr>
            <a:r>
              <a:rPr lang="en-US" sz="2400" dirty="0" smtClean="0"/>
              <a:t>A method to align instruction with a degree’s learning outcomes.  Also can be used to explore the breadth and depth of content in a curriculum.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Why Do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9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8141" y="1227913"/>
            <a:ext cx="131254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000090"/>
                </a:solidFill>
                <a:latin typeface="Arial"/>
                <a:cs typeface="Arial"/>
              </a:rPr>
              <a:t>Outline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113256"/>
            <a:ext cx="7125970" cy="366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Challenging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opic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Classifying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skills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Some definitions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Which skills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should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developed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most?</a:t>
            </a:r>
            <a:r>
              <a:rPr sz="1800" spc="-10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shared understanding?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Some examp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definitions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indicators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Adapting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programmes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spc="-2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eaching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Learning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– Measur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The disconnect: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pol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cies</a:t>
            </a:r>
            <a:r>
              <a:rPr sz="18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versus reality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Strategies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forward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266699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109728" indent="0" algn="ctr">
              <a:buNone/>
            </a:pPr>
            <a:endParaRPr lang="en-US" sz="3500" u="sng" dirty="0" smtClean="0"/>
          </a:p>
          <a:p>
            <a:pPr marL="109728" indent="0" algn="ctr">
              <a:buNone/>
            </a:pPr>
            <a:r>
              <a:rPr lang="en-US" sz="3500" u="sng" dirty="0" smtClean="0"/>
              <a:t> Intent of Curriculum Maps or Matrixes</a:t>
            </a:r>
          </a:p>
          <a:p>
            <a:pPr marL="109728" indent="0">
              <a:buNone/>
            </a:pPr>
            <a:endParaRPr lang="en-US" sz="3500" u="sng" dirty="0"/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 </a:t>
            </a:r>
            <a:r>
              <a:rPr lang="en-US" sz="3600" dirty="0" smtClean="0"/>
              <a:t>Documents what is taught and when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/>
              <a:t> Reveals gaps in the curriculum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/>
              <a:t> Helps refine an assessment pla</a:t>
            </a:r>
            <a:r>
              <a:rPr lang="en-US" sz="3600" dirty="0"/>
              <a:t>n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Why do it?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3800"/>
            <a:ext cx="1638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9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u="sng" dirty="0" smtClean="0"/>
              <a:t>Benefits of Curriculum Maps</a:t>
            </a:r>
          </a:p>
          <a:p>
            <a:pPr marL="109728" indent="0">
              <a:buNone/>
            </a:pPr>
            <a:endParaRPr lang="en-US" sz="2000" u="sng" dirty="0"/>
          </a:p>
          <a:p>
            <a:pPr lvl="2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Encourages reflective practice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 smtClean="0"/>
              <a:t> Improves </a:t>
            </a:r>
            <a:r>
              <a:rPr lang="en-US" sz="2400" dirty="0"/>
              <a:t>communication among faculty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Enhances program coherence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 Encourages a proactive approach to improving    	</a:t>
            </a:r>
            <a:r>
              <a:rPr lang="en-US" sz="2400" dirty="0" smtClean="0"/>
              <a:t> learning </a:t>
            </a:r>
            <a:r>
              <a:rPr lang="en-US" sz="2400" dirty="0"/>
              <a:t>outcomes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 smtClean="0"/>
              <a:t> Supports the “major </a:t>
            </a:r>
            <a:r>
              <a:rPr lang="en-US" sz="2400" dirty="0"/>
              <a:t>maps” </a:t>
            </a:r>
            <a:r>
              <a:rPr lang="en-US" sz="2400" dirty="0" smtClean="0"/>
              <a:t>that students receive for their degree</a:t>
            </a:r>
            <a:endParaRPr lang="en-US" sz="2400" dirty="0"/>
          </a:p>
          <a:p>
            <a:pPr lvl="2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 Why Do it?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3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Curriculum Mapping at UMKC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530725"/>
          </a:xfrm>
        </p:spPr>
        <p:txBody>
          <a:bodyPr/>
          <a:lstStyle/>
          <a:p>
            <a:r>
              <a:rPr lang="en-US" dirty="0" smtClean="0"/>
              <a:t>Business School values critical thinking and public speaking (as do the employers!)</a:t>
            </a:r>
          </a:p>
          <a:p>
            <a:endParaRPr lang="en-US" sz="1000" dirty="0" smtClean="0"/>
          </a:p>
          <a:p>
            <a:r>
              <a:rPr lang="en-US" dirty="0" smtClean="0"/>
              <a:t>No where in the curriculum were these outcomes specifically taught </a:t>
            </a:r>
          </a:p>
          <a:p>
            <a:endParaRPr lang="en-US" sz="1000" dirty="0" smtClean="0"/>
          </a:p>
          <a:p>
            <a:r>
              <a:rPr lang="en-US" dirty="0" smtClean="0"/>
              <a:t>These gaps are being addressed by the Business School’s Assessment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4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A curriculum map/matrix is a table with the following characteristics:</a:t>
            </a:r>
          </a:p>
          <a:p>
            <a:pPr marL="109728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A single column for each learning outcome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 single row for each course or required event/experience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 smtClean="0"/>
              <a:t>(It is also reasonable to switch column and row definitions if preferred by a department.)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8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33600" y="381000"/>
            <a:ext cx="228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3400" y="60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KNOWLEDGE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0574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COMPREHENSION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7338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APPLICATION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816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ANALYSIS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553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SYNTHESIS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8001000" y="381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EVALUATION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334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Count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Define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Draw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Identify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List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Name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Point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Quote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Read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Record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Repeat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Tabulate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Trace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Underline</a:t>
            </a:r>
          </a:p>
          <a:p>
            <a:pPr algn="ctr">
              <a:lnSpc>
                <a:spcPct val="120000"/>
              </a:lnSpc>
            </a:pPr>
            <a:endParaRPr lang="en-US" sz="12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905000" y="11430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Associate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Compute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Contrast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Discuss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Explain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Express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Extrapolate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Interpolate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Locate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Predict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Report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Review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Translate</a:t>
            </a:r>
            <a:endParaRPr lang="en-US" sz="120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5052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Apply</a:t>
            </a:r>
          </a:p>
          <a:p>
            <a:pPr algn="ctr"/>
            <a:r>
              <a:rPr lang="en-US" sz="1600" b="1"/>
              <a:t>Calculate</a:t>
            </a:r>
          </a:p>
          <a:p>
            <a:pPr algn="ctr"/>
            <a:r>
              <a:rPr lang="en-US" sz="1600" b="1"/>
              <a:t>Classify</a:t>
            </a:r>
          </a:p>
          <a:p>
            <a:pPr algn="ctr"/>
            <a:r>
              <a:rPr lang="en-US" sz="1600" b="1"/>
              <a:t>Demonstrate</a:t>
            </a:r>
          </a:p>
          <a:p>
            <a:pPr algn="ctr"/>
            <a:r>
              <a:rPr lang="en-US" sz="1600" b="1"/>
              <a:t>Determine</a:t>
            </a:r>
          </a:p>
          <a:p>
            <a:pPr algn="ctr"/>
            <a:r>
              <a:rPr lang="en-US" sz="1600" b="1"/>
              <a:t>Dramatize</a:t>
            </a:r>
          </a:p>
          <a:p>
            <a:pPr algn="ctr"/>
            <a:r>
              <a:rPr lang="en-US" sz="1600" b="1"/>
              <a:t>Employ</a:t>
            </a:r>
          </a:p>
          <a:p>
            <a:pPr algn="ctr"/>
            <a:r>
              <a:rPr lang="en-US" sz="1600" b="1"/>
              <a:t>Examine</a:t>
            </a:r>
          </a:p>
          <a:p>
            <a:pPr algn="ctr"/>
            <a:r>
              <a:rPr lang="en-US" sz="1600" b="1"/>
              <a:t>Illustrate</a:t>
            </a:r>
          </a:p>
          <a:p>
            <a:pPr algn="ctr"/>
            <a:r>
              <a:rPr lang="en-US" sz="1600" b="1"/>
              <a:t>Interpret</a:t>
            </a:r>
          </a:p>
          <a:p>
            <a:pPr algn="ctr"/>
            <a:r>
              <a:rPr lang="en-US" sz="1600" b="1"/>
              <a:t>Locate</a:t>
            </a:r>
          </a:p>
          <a:p>
            <a:pPr algn="ctr"/>
            <a:r>
              <a:rPr lang="en-US" sz="1600" b="1"/>
              <a:t>Operate</a:t>
            </a:r>
          </a:p>
          <a:p>
            <a:pPr algn="ctr"/>
            <a:r>
              <a:rPr lang="en-US" sz="1600" b="1"/>
              <a:t>Order</a:t>
            </a:r>
          </a:p>
          <a:p>
            <a:pPr algn="ctr"/>
            <a:r>
              <a:rPr lang="en-US" sz="1600" b="1"/>
              <a:t>Practice</a:t>
            </a:r>
          </a:p>
          <a:p>
            <a:pPr algn="ctr"/>
            <a:r>
              <a:rPr lang="en-US" sz="1600" b="1"/>
              <a:t>Report</a:t>
            </a:r>
          </a:p>
          <a:p>
            <a:pPr algn="ctr"/>
            <a:r>
              <a:rPr lang="en-US" sz="1600" b="1"/>
              <a:t>Restructure</a:t>
            </a:r>
          </a:p>
          <a:p>
            <a:pPr algn="ctr"/>
            <a:r>
              <a:rPr lang="en-US" sz="1600" b="1"/>
              <a:t>Schedule</a:t>
            </a:r>
          </a:p>
          <a:p>
            <a:pPr algn="ctr"/>
            <a:r>
              <a:rPr lang="en-US" sz="1600" b="1"/>
              <a:t>Sketch</a:t>
            </a:r>
          </a:p>
          <a:p>
            <a:pPr algn="ctr"/>
            <a:r>
              <a:rPr lang="en-US" sz="1600" b="1"/>
              <a:t>Solve</a:t>
            </a:r>
          </a:p>
          <a:p>
            <a:pPr algn="ctr"/>
            <a:r>
              <a:rPr lang="en-US" sz="1600" b="1"/>
              <a:t>Translate</a:t>
            </a:r>
          </a:p>
          <a:p>
            <a:pPr algn="ctr"/>
            <a:r>
              <a:rPr lang="en-US" sz="1600" b="1"/>
              <a:t>Use</a:t>
            </a:r>
          </a:p>
          <a:p>
            <a:pPr algn="ctr"/>
            <a:r>
              <a:rPr lang="en-US" sz="1600" b="1"/>
              <a:t>Write</a:t>
            </a:r>
            <a:endParaRPr lang="en-US" sz="12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1816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Analyze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Calculate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Categorize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Debate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Diagram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Examine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Experiment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Inspect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Inventory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Question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Separate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Su 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  <a:endParaRPr lang="en-US" sz="120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5532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Arrange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Assemble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Collect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Construct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Create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Design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Formulate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Integrate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Manage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Organize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Plan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Prescribe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Produce</a:t>
            </a:r>
            <a:br>
              <a:rPr lang="en-US" sz="1600" b="1"/>
            </a:br>
            <a:r>
              <a:rPr lang="en-US" sz="1600" b="1"/>
              <a:t>Propose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Specify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Synthesize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Write</a:t>
            </a:r>
            <a:endParaRPr lang="en-US" sz="1200"/>
          </a:p>
          <a:p>
            <a:pPr algn="ctr"/>
            <a:endParaRPr lang="en-US" sz="120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80010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Choose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Criticize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Determine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Evaluate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Grade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Judge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Measure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Rank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Recommend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Score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Standardize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Validate</a:t>
            </a:r>
            <a:endParaRPr lang="en-US" sz="120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65125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65125" y="411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65125" y="510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81000" y="594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-1616075" y="31353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 rot="5400000">
            <a:off x="1143000" y="-1143000"/>
            <a:ext cx="6858000" cy="9144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10800000">
            <a:off x="0" y="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 rot="10800000" flipV="1">
            <a:off x="0" y="342900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105400" y="5181600"/>
            <a:ext cx="37338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800"/>
              <a:t>Lower level course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606319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3600" y="381000"/>
            <a:ext cx="228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60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KNOWLEDGE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574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COMPREHENSION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338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APPLICATION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181600" y="304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ANALYSIS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553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SYNTHESIS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8001000" y="381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EVALUATION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334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Count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Define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Draw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Identify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List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Name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Point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Quote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Read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Recite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Record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Repeat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Tabulate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Trace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Underline</a:t>
            </a:r>
          </a:p>
          <a:p>
            <a:pPr algn="ctr">
              <a:lnSpc>
                <a:spcPct val="120000"/>
              </a:lnSpc>
            </a:pPr>
            <a:endParaRPr lang="en-US" sz="120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05000" y="11430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Associate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Compute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Contrast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Discuss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Explain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Express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Extrapolate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Interpolate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Locate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Predict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Report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Restate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Review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Tell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Translate</a:t>
            </a:r>
            <a:endParaRPr lang="en-US" sz="1200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505200" y="13716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Apply</a:t>
            </a:r>
          </a:p>
          <a:p>
            <a:pPr algn="ctr"/>
            <a:r>
              <a:rPr lang="en-US" sz="1600" b="1"/>
              <a:t>Calculate</a:t>
            </a:r>
          </a:p>
          <a:p>
            <a:pPr algn="ctr"/>
            <a:r>
              <a:rPr lang="en-US" sz="1600" b="1"/>
              <a:t>Classify</a:t>
            </a:r>
          </a:p>
          <a:p>
            <a:pPr algn="ctr"/>
            <a:r>
              <a:rPr lang="en-US" sz="1600" b="1"/>
              <a:t>Demonstrate</a:t>
            </a:r>
          </a:p>
          <a:p>
            <a:pPr algn="ctr"/>
            <a:r>
              <a:rPr lang="en-US" sz="1600" b="1"/>
              <a:t>Determine</a:t>
            </a:r>
          </a:p>
          <a:p>
            <a:pPr algn="ctr"/>
            <a:r>
              <a:rPr lang="en-US" sz="1600" b="1"/>
              <a:t>Dramatize</a:t>
            </a:r>
          </a:p>
          <a:p>
            <a:pPr algn="ctr"/>
            <a:r>
              <a:rPr lang="en-US" sz="1600" b="1"/>
              <a:t>Employ</a:t>
            </a:r>
          </a:p>
          <a:p>
            <a:pPr algn="ctr"/>
            <a:r>
              <a:rPr lang="en-US" sz="1600" b="1"/>
              <a:t>Examine</a:t>
            </a:r>
          </a:p>
          <a:p>
            <a:pPr algn="ctr"/>
            <a:r>
              <a:rPr lang="en-US" sz="1600" b="1"/>
              <a:t>Illustrate</a:t>
            </a:r>
          </a:p>
          <a:p>
            <a:pPr algn="ctr"/>
            <a:r>
              <a:rPr lang="en-US" sz="1600" b="1"/>
              <a:t>Interpret</a:t>
            </a:r>
          </a:p>
          <a:p>
            <a:pPr algn="ctr"/>
            <a:r>
              <a:rPr lang="en-US" sz="1600" b="1"/>
              <a:t>Locate</a:t>
            </a:r>
          </a:p>
          <a:p>
            <a:pPr algn="ctr"/>
            <a:r>
              <a:rPr lang="en-US" sz="1600" b="1"/>
              <a:t>Operate</a:t>
            </a:r>
          </a:p>
          <a:p>
            <a:pPr algn="ctr"/>
            <a:r>
              <a:rPr lang="en-US" sz="1600" b="1"/>
              <a:t>Order</a:t>
            </a:r>
          </a:p>
          <a:p>
            <a:pPr algn="ctr"/>
            <a:r>
              <a:rPr lang="en-US" sz="1600" b="1"/>
              <a:t>Practice</a:t>
            </a:r>
          </a:p>
          <a:p>
            <a:pPr algn="ctr"/>
            <a:r>
              <a:rPr lang="en-US" sz="1600" b="1"/>
              <a:t>Report</a:t>
            </a:r>
          </a:p>
          <a:p>
            <a:pPr algn="ctr"/>
            <a:r>
              <a:rPr lang="en-US" sz="1600" b="1"/>
              <a:t>Restructure</a:t>
            </a:r>
          </a:p>
          <a:p>
            <a:pPr algn="ctr"/>
            <a:r>
              <a:rPr lang="en-US" sz="1600" b="1"/>
              <a:t>Schedule</a:t>
            </a:r>
          </a:p>
          <a:p>
            <a:pPr algn="ctr"/>
            <a:r>
              <a:rPr lang="en-US" sz="1600" b="1"/>
              <a:t>Sketch</a:t>
            </a:r>
          </a:p>
          <a:p>
            <a:pPr algn="ctr"/>
            <a:r>
              <a:rPr lang="en-US" sz="1600" b="1"/>
              <a:t>Solve</a:t>
            </a:r>
          </a:p>
          <a:p>
            <a:pPr algn="ctr"/>
            <a:r>
              <a:rPr lang="en-US" sz="1600" b="1"/>
              <a:t>Translate</a:t>
            </a:r>
          </a:p>
          <a:p>
            <a:pPr algn="ctr"/>
            <a:r>
              <a:rPr lang="en-US" sz="1600" b="1"/>
              <a:t>Use</a:t>
            </a:r>
          </a:p>
          <a:p>
            <a:pPr algn="ctr"/>
            <a:r>
              <a:rPr lang="en-US" sz="1600" b="1"/>
              <a:t>Write</a:t>
            </a:r>
            <a:endParaRPr lang="en-US" sz="1200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1816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Analyze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Calculate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Categorize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Classify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Debate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Diagram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Differentiate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Distinguish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Examine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Experiment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Inspect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Inventory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Question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Separate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Summarize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  <a:endParaRPr lang="en-US" sz="120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5532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Arrange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Assemble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Collect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Construct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Create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Design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Formulate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Integrate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Manage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Organize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Plan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Prescribe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Produce</a:t>
            </a:r>
            <a:br>
              <a:rPr lang="en-US" sz="1600" b="1"/>
            </a:br>
            <a:r>
              <a:rPr lang="en-US" sz="1600" b="1"/>
              <a:t>Propose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Specify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Synthesize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Write</a:t>
            </a:r>
            <a:endParaRPr lang="en-US" sz="1200"/>
          </a:p>
          <a:p>
            <a:pPr algn="ctr"/>
            <a:endParaRPr lang="en-US" sz="120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8001000" y="1219200"/>
            <a:ext cx="91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sz="1600" b="1"/>
              <a:t>Appraise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Assess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Choose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Compare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Criticize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Determine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Estimate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Evaluate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Grade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Judge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Measure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Rank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Rate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Recommend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Revise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Score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Select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Standardize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Test</a:t>
            </a:r>
          </a:p>
          <a:p>
            <a:pPr algn="ctr">
              <a:lnSpc>
                <a:spcPct val="120000"/>
              </a:lnSpc>
            </a:pPr>
            <a:r>
              <a:rPr lang="en-US" sz="1600" b="1"/>
              <a:t>Validate</a:t>
            </a:r>
            <a:endParaRPr lang="en-US" sz="1200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65125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65125" y="411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65125" y="510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 b="1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381000" y="594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-5400000">
            <a:off x="1143000" y="-1143000"/>
            <a:ext cx="6858000" cy="9144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-989013" y="15097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10800000" flipH="1">
            <a:off x="0" y="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10800000" flipH="1" flipV="1">
            <a:off x="0" y="3429000"/>
            <a:ext cx="9144000" cy="3429000"/>
          </a:xfrm>
          <a:prstGeom prst="rtTriangle">
            <a:avLst/>
          </a:prstGeom>
          <a:solidFill>
            <a:srgbClr val="6666FF">
              <a:alpha val="38039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28600" y="5029200"/>
            <a:ext cx="37338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800"/>
              <a:t>Advanced</a:t>
            </a:r>
          </a:p>
          <a:p>
            <a:pPr algn="ctr">
              <a:lnSpc>
                <a:spcPct val="70000"/>
              </a:lnSpc>
            </a:pPr>
            <a:r>
              <a:rPr lang="en-US" sz="2800"/>
              <a:t>Course / Program</a:t>
            </a:r>
          </a:p>
          <a:p>
            <a:pPr algn="ctr">
              <a:lnSpc>
                <a:spcPct val="70000"/>
              </a:lnSpc>
            </a:pPr>
            <a:r>
              <a:rPr lang="en-US" sz="2800"/>
              <a:t> outcomes</a:t>
            </a:r>
          </a:p>
        </p:txBody>
      </p:sp>
    </p:spTree>
    <p:extLst>
      <p:ext uri="{BB962C8B-B14F-4D97-AF65-F5344CB8AC3E}">
        <p14:creationId xmlns:p14="http://schemas.microsoft.com/office/powerpoint/2010/main" val="3867593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109728" indent="0" algn="ctr">
              <a:buNone/>
            </a:pPr>
            <a:r>
              <a:rPr lang="en-US" sz="2000" u="sng" dirty="0" smtClean="0"/>
              <a:t>Begin collecting the primary ingredients</a:t>
            </a:r>
            <a:br>
              <a:rPr lang="en-US" sz="2000" u="sng" dirty="0" smtClean="0"/>
            </a:br>
            <a:r>
              <a:rPr lang="en-US" sz="800" u="sng" dirty="0" smtClean="0"/>
              <a:t/>
            </a:r>
            <a:br>
              <a:rPr lang="en-US" sz="800" u="sng" dirty="0" smtClean="0"/>
            </a:br>
            <a:endParaRPr lang="en-US" sz="800" u="sng" dirty="0"/>
          </a:p>
          <a:p>
            <a:pPr marL="624078" indent="-514350">
              <a:buAutoNum type="alphaUcPeriod"/>
            </a:pPr>
            <a:r>
              <a:rPr lang="en-US" sz="2000" dirty="0" smtClean="0"/>
              <a:t>Program’s intended learning outcomes</a:t>
            </a:r>
            <a:br>
              <a:rPr lang="en-US" sz="2000" dirty="0" smtClean="0"/>
            </a:br>
            <a:endParaRPr lang="en-US" sz="2000" dirty="0" smtClean="0"/>
          </a:p>
          <a:p>
            <a:pPr marL="624078" indent="-514350">
              <a:buAutoNum type="alphaUcPeriod"/>
            </a:pPr>
            <a:r>
              <a:rPr lang="en-US" sz="2000" dirty="0" smtClean="0"/>
              <a:t>Recommended and required courses (including Gen Ed courses, if desired)</a:t>
            </a:r>
            <a:br>
              <a:rPr lang="en-US" sz="2000" dirty="0" smtClean="0"/>
            </a:br>
            <a:endParaRPr lang="en-US" sz="2000" dirty="0" smtClean="0"/>
          </a:p>
          <a:p>
            <a:pPr marL="624078" indent="-514350">
              <a:buAutoNum type="alphaUcPeriod"/>
            </a:pPr>
            <a:r>
              <a:rPr lang="en-US" sz="2000" dirty="0" smtClean="0"/>
              <a:t>Any other required events /experiences (e.g., </a:t>
            </a:r>
            <a:r>
              <a:rPr lang="en-US" sz="2000" dirty="0"/>
              <a:t>internships, department symposiums, advising sessions, and perhaps even national licensure </a:t>
            </a:r>
            <a:r>
              <a:rPr lang="en-US" sz="2000" dirty="0" smtClean="0"/>
              <a:t>exams)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curriculum map how-to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80560"/>
            <a:ext cx="205252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the Map (In Table Form)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Enter an “I” to indicate students are introduced to the outcome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Enter an “D” to indicate the outcome is developed/reinforced and students have been afforded opportunities to practice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Enter an “M” to indicate that students have had sufficient practice and can now demonstrate mastery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Enter an “A” to indicate where evidence might be collected and evaluated  for program-level assessment</a:t>
            </a:r>
          </a:p>
          <a:p>
            <a:pPr marL="109728" indent="0">
              <a:buNone/>
            </a:pPr>
            <a:endParaRPr lang="en-US" u="sng" dirty="0" smtClean="0"/>
          </a:p>
          <a:p>
            <a:pPr marL="109728" indent="0" algn="ctr">
              <a:buNone/>
            </a:pPr>
            <a:endParaRPr lang="en-US" u="sng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Map How-to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268349"/>
            <a:ext cx="8209280" cy="635"/>
          </a:xfrm>
          <a:custGeom>
            <a:avLst/>
            <a:gdLst/>
            <a:ahLst/>
            <a:cxnLst/>
            <a:rect l="l" t="t" r="r" b="b"/>
            <a:pathLst>
              <a:path w="8209280" h="634">
                <a:moveTo>
                  <a:pt x="0" y="126"/>
                </a:moveTo>
                <a:lnTo>
                  <a:pt x="820896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7235" y="1551082"/>
            <a:ext cx="438086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Degree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Progr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mme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rning Outcomes (also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lies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nits)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8101" y="2781300"/>
            <a:ext cx="6859524" cy="33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275" y="2776537"/>
            <a:ext cx="6869430" cy="3321050"/>
          </a:xfrm>
          <a:custGeom>
            <a:avLst/>
            <a:gdLst/>
            <a:ahLst/>
            <a:cxnLst/>
            <a:rect l="l" t="t" r="r" b="b"/>
            <a:pathLst>
              <a:path w="6869430" h="3321050">
                <a:moveTo>
                  <a:pt x="0" y="3321050"/>
                </a:moveTo>
                <a:lnTo>
                  <a:pt x="6869049" y="3321050"/>
                </a:lnTo>
                <a:lnTo>
                  <a:pt x="6869049" y="0"/>
                </a:lnTo>
                <a:lnTo>
                  <a:pt x="0" y="0"/>
                </a:lnTo>
                <a:lnTo>
                  <a:pt x="0" y="3321050"/>
                </a:lnTo>
                <a:close/>
              </a:path>
            </a:pathLst>
          </a:custGeom>
          <a:ln w="9525">
            <a:solidFill>
              <a:srgbClr val="234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87" y="1341374"/>
            <a:ext cx="1816100" cy="266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4750" y="239775"/>
            <a:ext cx="1079500" cy="1028700"/>
          </a:xfrm>
          <a:custGeom>
            <a:avLst/>
            <a:gdLst/>
            <a:ahLst/>
            <a:cxnLst/>
            <a:rect l="l" t="t" r="r" b="b"/>
            <a:pathLst>
              <a:path w="1079500" h="1028700">
                <a:moveTo>
                  <a:pt x="0" y="1028700"/>
                </a:moveTo>
                <a:lnTo>
                  <a:pt x="1079500" y="1028700"/>
                </a:lnTo>
                <a:lnTo>
                  <a:pt x="10795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1500" y="63"/>
            <a:ext cx="2222499" cy="1189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6673" y="1193800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>
                <a:moveTo>
                  <a:pt x="0" y="0"/>
                </a:moveTo>
                <a:lnTo>
                  <a:pt x="22273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6673" y="0"/>
            <a:ext cx="0" cy="1193800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78" rIns="0" bIns="0" rtlCol="0">
            <a:spAutoFit/>
          </a:bodyPr>
          <a:lstStyle/>
          <a:p>
            <a:pPr marL="160972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Meeti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nee</a:t>
            </a:r>
            <a:r>
              <a:rPr spc="5" dirty="0">
                <a:solidFill>
                  <a:srgbClr val="000000"/>
                </a:solidFill>
              </a:rPr>
              <a:t>d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2" name="object 12"/>
          <p:cNvSpPr/>
          <p:nvPr/>
        </p:nvSpPr>
        <p:spPr>
          <a:xfrm>
            <a:off x="179387" y="4149661"/>
            <a:ext cx="1833499" cy="2592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017" y="1774569"/>
            <a:ext cx="73069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Outc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tains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elements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to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‘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measura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le’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(the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level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 com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etence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ach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eve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3068701"/>
            <a:ext cx="8713724" cy="302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3063938"/>
            <a:ext cx="8723630" cy="3034030"/>
          </a:xfrm>
          <a:custGeom>
            <a:avLst/>
            <a:gdLst/>
            <a:ahLst/>
            <a:cxnLst/>
            <a:rect l="l" t="t" r="r" b="b"/>
            <a:pathLst>
              <a:path w="8723630" h="3034029">
                <a:moveTo>
                  <a:pt x="0" y="3033649"/>
                </a:moveTo>
                <a:lnTo>
                  <a:pt x="8723249" y="3033649"/>
                </a:lnTo>
                <a:lnTo>
                  <a:pt x="8723249" y="0"/>
                </a:lnTo>
                <a:lnTo>
                  <a:pt x="0" y="0"/>
                </a:lnTo>
                <a:lnTo>
                  <a:pt x="0" y="3033649"/>
                </a:lnTo>
                <a:close/>
              </a:path>
            </a:pathLst>
          </a:custGeom>
          <a:ln w="9525">
            <a:solidFill>
              <a:srgbClr val="234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34150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62" y="0"/>
                </a:lnTo>
              </a:path>
            </a:pathLst>
          </a:custGeom>
          <a:ln w="9525">
            <a:solidFill>
              <a:srgbClr val="092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750" y="239775"/>
            <a:ext cx="1008380" cy="1101725"/>
          </a:xfrm>
          <a:custGeom>
            <a:avLst/>
            <a:gdLst/>
            <a:ahLst/>
            <a:cxnLst/>
            <a:rect l="l" t="t" r="r" b="b"/>
            <a:pathLst>
              <a:path w="1008379" h="1101725">
                <a:moveTo>
                  <a:pt x="0" y="1101725"/>
                </a:moveTo>
                <a:lnTo>
                  <a:pt x="1008062" y="1101725"/>
                </a:lnTo>
                <a:lnTo>
                  <a:pt x="1008062" y="0"/>
                </a:lnTo>
                <a:lnTo>
                  <a:pt x="0" y="0"/>
                </a:lnTo>
                <a:lnTo>
                  <a:pt x="0" y="1101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1500" y="63"/>
            <a:ext cx="2222499" cy="1189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6673" y="1193800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>
                <a:moveTo>
                  <a:pt x="0" y="0"/>
                </a:moveTo>
                <a:lnTo>
                  <a:pt x="22273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6673" y="0"/>
            <a:ext cx="0" cy="1193800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752" rIns="0" bIns="0" rtlCol="0">
            <a:spAutoFit/>
          </a:bodyPr>
          <a:lstStyle/>
          <a:p>
            <a:pPr marL="153860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Meeti</a:t>
            </a:r>
            <a:r>
              <a:rPr spc="5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nee</a:t>
            </a:r>
            <a:r>
              <a:rPr spc="5" dirty="0">
                <a:solidFill>
                  <a:srgbClr val="000000"/>
                </a:solidFill>
              </a:rPr>
              <a:t>d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813" rIns="0" bIns="0" rtlCol="0">
            <a:spAutoFit/>
          </a:bodyPr>
          <a:lstStyle/>
          <a:p>
            <a:pPr marL="1085215">
              <a:lnSpc>
                <a:spcPts val="3329"/>
              </a:lnSpc>
            </a:pPr>
            <a:r>
              <a:rPr dirty="0"/>
              <a:t>1. Challe</a:t>
            </a:r>
            <a:r>
              <a:rPr spc="5" dirty="0"/>
              <a:t>n</a:t>
            </a:r>
            <a:r>
              <a:rPr dirty="0"/>
              <a:t>ging</a:t>
            </a:r>
            <a:r>
              <a:rPr spc="25" dirty="0"/>
              <a:t> </a:t>
            </a:r>
            <a:r>
              <a:rPr dirty="0"/>
              <a:t>topic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46440"/>
            <a:ext cx="6003925" cy="499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25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ransferable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skills: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hot</a:t>
            </a:r>
            <a:r>
              <a:rPr sz="2200" b="1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item but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….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80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Since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2000 atten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ion dra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 to the importance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generi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competen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 /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transferabl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0090"/>
                </a:solidFill>
                <a:latin typeface="Arial"/>
                <a:cs typeface="Arial"/>
              </a:rPr>
              <a:t>ls: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Lisbon</a:t>
            </a:r>
            <a:r>
              <a:rPr sz="2200" spc="-1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Agenda +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uning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projects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+ Qualifi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ations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frameworks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Arial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361315" marR="332740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2007: EC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Key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Lifelong Learning; European Reference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Framework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6EB7D6"/>
              </a:buClr>
              <a:buFont typeface="Arial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361315" marR="257175" indent="-348615">
              <a:lnSpc>
                <a:spcPts val="2640"/>
              </a:lnSpc>
              <a:buClr>
                <a:srgbClr val="6EB7D6"/>
              </a:buClr>
              <a:buSzPct val="109090"/>
              <a:buFont typeface="Arial"/>
              <a:buChar char="-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New skil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for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new jobs (2010)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, or new jobs for new 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(2015)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 marR="757555">
              <a:lnSpc>
                <a:spcPct val="100000"/>
              </a:lnSpc>
              <a:spcBef>
                <a:spcPts val="1910"/>
              </a:spcBef>
            </a:pP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… have we made </a:t>
            </a:r>
            <a:r>
              <a:rPr sz="2200" b="1" i="1" dirty="0">
                <a:solidFill>
                  <a:srgbClr val="000090"/>
                </a:solidFill>
                <a:latin typeface="Arial"/>
                <a:cs typeface="Arial"/>
              </a:rPr>
              <a:t>much</a:t>
            </a:r>
            <a:r>
              <a:rPr sz="2200" b="1" i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progress in impleme</a:t>
            </a:r>
            <a:r>
              <a:rPr sz="22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ting</a:t>
            </a:r>
            <a:r>
              <a:rPr sz="22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these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in HE teaching</a:t>
            </a:r>
            <a:r>
              <a:rPr sz="22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and learning</a:t>
            </a:r>
            <a:r>
              <a:rPr sz="22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8378" y="753744"/>
            <a:ext cx="2055621" cy="2905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8378" y="3922773"/>
            <a:ext cx="2055621" cy="293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4416" y="506158"/>
            <a:ext cx="568388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7.</a:t>
            </a:r>
            <a:r>
              <a:rPr sz="2800" spc="-6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spc="-315" dirty="0">
                <a:solidFill>
                  <a:srgbClr val="2C7B9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eac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ing</a:t>
            </a:r>
            <a:r>
              <a:rPr sz="2800" spc="20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</a:t>
            </a:r>
            <a:r>
              <a:rPr sz="2800" spc="-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Learning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Meas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004" y="1599336"/>
            <a:ext cx="8911336" cy="5015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943" y="1188648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1: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506158"/>
            <a:ext cx="529526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15" dirty="0">
                <a:solidFill>
                  <a:srgbClr val="2C7B9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eac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Learning</a:t>
            </a:r>
            <a:r>
              <a:rPr sz="2800" spc="15" dirty="0">
                <a:solidFill>
                  <a:srgbClr val="2C7B9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– Meas</a:t>
            </a:r>
            <a:r>
              <a:rPr sz="2800" spc="5" dirty="0">
                <a:solidFill>
                  <a:srgbClr val="2C7B9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C7B9F"/>
                </a:solidFill>
                <a:latin typeface="Arial"/>
                <a:cs typeface="Arial"/>
              </a:rPr>
              <a:t>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549" y="1706867"/>
            <a:ext cx="8943340" cy="468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4087" y="1286184"/>
            <a:ext cx="1168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Example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2: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" y="1600174"/>
            <a:ext cx="8042275" cy="483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448" y="128028"/>
            <a:ext cx="8496300" cy="633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448" y="1502536"/>
            <a:ext cx="1687195" cy="3970654"/>
          </a:xfrm>
          <a:prstGeom prst="rect">
            <a:avLst/>
          </a:prstGeom>
          <a:solidFill>
            <a:srgbClr val="D4ECF4"/>
          </a:solidFill>
          <a:ln w="9525">
            <a:solidFill>
              <a:srgbClr val="0000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958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Each competence has its own mix of learning and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eaching methods.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86360" marR="1606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Start with answering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question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 to assess / measure achievement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643" rIns="0" bIns="0" rtlCol="0">
            <a:spAutoFit/>
          </a:bodyPr>
          <a:lstStyle/>
          <a:p>
            <a:pPr marL="339725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8.</a:t>
            </a:r>
            <a:r>
              <a:rPr spc="-6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The</a:t>
            </a:r>
            <a:r>
              <a:rPr spc="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disconnect:</a:t>
            </a:r>
            <a:r>
              <a:rPr spc="-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policies versus</a:t>
            </a:r>
            <a:r>
              <a:rPr spc="-1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rea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88426"/>
            <a:ext cx="7838440" cy="452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0090"/>
                </a:solidFill>
                <a:latin typeface="Arial"/>
                <a:cs typeface="Arial"/>
              </a:rPr>
              <a:t>Major challenges:</a:t>
            </a:r>
            <a:endParaRPr sz="22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70"/>
              </a:spcBef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Rhetoric, polit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cal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ambitions and reality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are not al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gned</a:t>
            </a:r>
            <a:endParaRPr sz="2200">
              <a:latin typeface="Arial"/>
              <a:cs typeface="Arial"/>
            </a:endParaRPr>
          </a:p>
          <a:p>
            <a:pPr marL="361315" marR="5080" indent="-348615">
              <a:lnSpc>
                <a:spcPct val="80000"/>
              </a:lnSpc>
              <a:spcBef>
                <a:spcPts val="1995"/>
              </a:spcBef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Modernisat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on of HE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(student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centred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approach)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is n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 really taking o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f, a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though discourse is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taking place at di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ferent leve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s: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management,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academic sta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and students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137795" indent="-348615" algn="just">
              <a:lnSpc>
                <a:spcPct val="8000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Most academic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2200" spc="-5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is driving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without a l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cense: 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not having a toolbox to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apply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fere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appr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aches / methodologies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for TLA.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644525" indent="-348615">
              <a:lnSpc>
                <a:spcPct val="8000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Key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obstac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e: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no or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insu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fic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ent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22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development / 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ta</a:t>
            </a:r>
            <a:r>
              <a:rPr sz="2200" spc="-45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f training ; la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k of informed trainers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Europe wide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6EB7D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61315" marR="519430" indent="-348615">
              <a:lnSpc>
                <a:spcPts val="2110"/>
              </a:lnSpc>
              <a:buClr>
                <a:srgbClr val="6EB7D6"/>
              </a:buClr>
              <a:buSzPct val="109090"/>
              <a:buFont typeface="Wingdings"/>
              <a:buChar char=""/>
              <a:tabLst>
                <a:tab pos="361950" algn="l"/>
              </a:tabLst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Situation</a:t>
            </a:r>
            <a:r>
              <a:rPr sz="22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is even more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crit</a:t>
            </a:r>
            <a:r>
              <a:rPr sz="2200" spc="5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cal t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an described in</a:t>
            </a:r>
            <a:r>
              <a:rPr sz="22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000090"/>
                </a:solidFill>
                <a:latin typeface="Arial"/>
                <a:cs typeface="Arial"/>
              </a:rPr>
              <a:t>Bologna with Student Eyes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341" rIns="0" bIns="0" rtlCol="0">
            <a:spAutoFit/>
          </a:bodyPr>
          <a:lstStyle/>
          <a:p>
            <a:pPr marL="1891030">
              <a:lnSpc>
                <a:spcPct val="100000"/>
              </a:lnSpc>
            </a:pPr>
            <a:r>
              <a:rPr dirty="0"/>
              <a:t>9. Strategi</a:t>
            </a:r>
            <a:r>
              <a:rPr spc="5" dirty="0"/>
              <a:t>e</a:t>
            </a:r>
            <a:r>
              <a:rPr dirty="0"/>
              <a:t>s forward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12797"/>
            <a:ext cx="7595234" cy="493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In gene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al, regarding promotion</a:t>
            </a:r>
            <a:r>
              <a:rPr sz="1900" b="1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of generic skill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/competen</a:t>
            </a:r>
            <a:r>
              <a:rPr sz="1900" b="1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es: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61315" marR="295275" indent="-348615">
              <a:lnSpc>
                <a:spcPts val="182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More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pol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making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reform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will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not </a:t>
            </a:r>
            <a:r>
              <a:rPr lang="en-US" sz="1900" dirty="0" smtClean="0">
                <a:solidFill>
                  <a:srgbClr val="000090"/>
                </a:solidFill>
                <a:latin typeface="Arial"/>
                <a:cs typeface="Arial"/>
              </a:rPr>
              <a:t>be</a:t>
            </a:r>
            <a:r>
              <a:rPr sz="1900" spc="1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fective </a:t>
            </a:r>
            <a:r>
              <a:rPr lang="en-US" sz="1900" dirty="0" smtClean="0">
                <a:solidFill>
                  <a:srgbClr val="000090"/>
                </a:solidFill>
                <a:latin typeface="Arial"/>
                <a:cs typeface="Arial"/>
              </a:rPr>
              <a:t>unless 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accompan</a:t>
            </a:r>
            <a:r>
              <a:rPr sz="1900" spc="5" dirty="0" smtClean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sz="1900" spc="2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by concrete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incent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ves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6EB7D6"/>
              </a:buClr>
              <a:buFont typeface="Wingdings"/>
              <a:buChar char=""/>
            </a:pPr>
            <a:endParaRPr sz="1750" dirty="0">
              <a:latin typeface="Times New Roman"/>
              <a:cs typeface="Times New Roman"/>
            </a:endParaRPr>
          </a:p>
          <a:p>
            <a:pPr marL="361315" marR="737870" indent="-348615">
              <a:lnSpc>
                <a:spcPct val="8000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Invest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develop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ent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traini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make the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required paradigm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shift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 real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6EB7D6"/>
              </a:buClr>
              <a:buFont typeface="Wingdings"/>
              <a:buChar char=""/>
            </a:pPr>
            <a:endParaRPr sz="1700" dirty="0">
              <a:latin typeface="Times New Roman"/>
              <a:cs typeface="Times New Roman"/>
            </a:endParaRPr>
          </a:p>
          <a:p>
            <a:pPr marL="361315" marR="558800" indent="-348615">
              <a:lnSpc>
                <a:spcPct val="8000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Invite 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instit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nurse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disseminate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good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practices: promote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existence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And with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regard to</a:t>
            </a:r>
            <a:r>
              <a:rPr sz="19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the present</a:t>
            </a:r>
            <a:r>
              <a:rPr sz="1900" b="1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social crisi</a:t>
            </a:r>
            <a:r>
              <a:rPr sz="19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61315" marR="53975" indent="-348615" algn="just">
              <a:lnSpc>
                <a:spcPts val="183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Ask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High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Educat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Institut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</a:t>
            </a:r>
            <a:r>
              <a:rPr sz="1900" spc="-4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fs</a:t>
            </a:r>
            <a:r>
              <a:rPr sz="19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students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log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take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respo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sibility: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 p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by reforming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content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th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ir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degree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program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Wingdings"/>
              <a:buChar char=""/>
            </a:pPr>
            <a:endParaRPr sz="1700" dirty="0">
              <a:latin typeface="Times New Roman"/>
              <a:cs typeface="Times New Roman"/>
            </a:endParaRPr>
          </a:p>
          <a:p>
            <a:pPr marL="361315" marR="5080" indent="-348615">
              <a:lnSpc>
                <a:spcPts val="1820"/>
              </a:lnSpc>
              <a:buClr>
                <a:srgbClr val="6EB7D6"/>
              </a:buClr>
              <a:buSzPct val="107894"/>
              <a:buFont typeface="Wingdings"/>
              <a:buChar char=""/>
              <a:tabLst>
                <a:tab pos="361950" algn="l"/>
              </a:tabLst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Invest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active research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influ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 present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–neg</a:t>
            </a:r>
            <a:r>
              <a:rPr sz="1900" spc="-10" dirty="0" smtClean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dirty="0" smtClean="0">
                <a:solidFill>
                  <a:srgbClr val="000090"/>
                </a:solidFill>
                <a:latin typeface="Arial"/>
                <a:cs typeface="Arial"/>
              </a:rPr>
              <a:t>tive</a:t>
            </a:r>
            <a:r>
              <a:rPr sz="1900" spc="2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discourse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 und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sustainabili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 stabil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ty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rope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its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states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39" rIns="0" bIns="0" rtlCol="0">
            <a:spAutoFit/>
          </a:bodyPr>
          <a:lstStyle/>
          <a:p>
            <a:pPr marL="58293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2. Class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fying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comp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tenc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s and</a:t>
            </a:r>
            <a:r>
              <a:rPr spc="1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192942"/>
            <a:ext cx="3086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Let</a:t>
            </a:r>
            <a:r>
              <a:rPr sz="2400" spc="-50" dirty="0">
                <a:solidFill>
                  <a:srgbClr val="2E96B5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s look</a:t>
            </a:r>
            <a:r>
              <a:rPr sz="2400" spc="5" dirty="0">
                <a:solidFill>
                  <a:srgbClr val="2E96B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back (20</a:t>
            </a:r>
            <a:r>
              <a:rPr sz="2400" spc="-10" dirty="0">
                <a:solidFill>
                  <a:srgbClr val="2E96B5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2E96B5"/>
                </a:solidFill>
                <a:latin typeface="Arial"/>
                <a:cs typeface="Arial"/>
              </a:rPr>
              <a:t>7):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329" y="1711477"/>
            <a:ext cx="8598662" cy="4158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158" y="6177462"/>
            <a:ext cx="4865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One example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a classification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competences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0415">
              <a:lnSpc>
                <a:spcPts val="3329"/>
              </a:lnSpc>
            </a:pPr>
            <a:r>
              <a:rPr dirty="0">
                <a:solidFill>
                  <a:srgbClr val="2E96B5"/>
                </a:solidFill>
              </a:rPr>
              <a:t>Clas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ifyi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 compet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nces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and sk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lls</a:t>
            </a:r>
          </a:p>
        </p:txBody>
      </p:sp>
      <p:sp>
        <p:nvSpPr>
          <p:cNvPr id="3" name="object 3"/>
          <p:cNvSpPr/>
          <p:nvPr/>
        </p:nvSpPr>
        <p:spPr>
          <a:xfrm>
            <a:off x="549275" y="1238250"/>
            <a:ext cx="3387725" cy="2942590"/>
          </a:xfrm>
          <a:custGeom>
            <a:avLst/>
            <a:gdLst/>
            <a:ahLst/>
            <a:cxnLst/>
            <a:rect l="l" t="t" r="r" b="b"/>
            <a:pathLst>
              <a:path w="3387725" h="2942590">
                <a:moveTo>
                  <a:pt x="0" y="2942209"/>
                </a:moveTo>
                <a:lnTo>
                  <a:pt x="3387725" y="2942209"/>
                </a:lnTo>
                <a:lnTo>
                  <a:pt x="3387725" y="0"/>
                </a:lnTo>
                <a:lnTo>
                  <a:pt x="0" y="0"/>
                </a:lnTo>
                <a:lnTo>
                  <a:pt x="0" y="2942209"/>
                </a:lnTo>
                <a:close/>
              </a:path>
            </a:pathLst>
          </a:custGeom>
          <a:ln w="9525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8141" y="1586777"/>
            <a:ext cx="3054350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Wingdings"/>
              <a:buChar char=""/>
              <a:tabLst>
                <a:tab pos="361950" algn="l"/>
              </a:tabLst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Fu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ctional competences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2078410"/>
            <a:ext cx="233807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Generic Management Competences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41" y="2753399"/>
            <a:ext cx="1708150" cy="122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333"/>
              <a:buFont typeface="Wingdings"/>
              <a:buChar char=""/>
              <a:tabLst>
                <a:tab pos="361950" algn="l"/>
              </a:tabLst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Social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950" spc="15" dirty="0">
                <a:solidFill>
                  <a:srgbClr val="6EB7D6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138" y="3245032"/>
            <a:ext cx="1701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Cogn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tive skil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138" y="3718233"/>
            <a:ext cx="2668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Personal characteristics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141" y="855654"/>
            <a:ext cx="36582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Other examples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of classifications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63034" y="1252600"/>
            <a:ext cx="4128516" cy="2927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8208" y="1247775"/>
            <a:ext cx="4138295" cy="2937510"/>
          </a:xfrm>
          <a:custGeom>
            <a:avLst/>
            <a:gdLst/>
            <a:ahLst/>
            <a:cxnLst/>
            <a:rect l="l" t="t" r="r" b="b"/>
            <a:pathLst>
              <a:path w="4138295" h="2937510">
                <a:moveTo>
                  <a:pt x="0" y="2937383"/>
                </a:moveTo>
                <a:lnTo>
                  <a:pt x="4138041" y="2937383"/>
                </a:lnTo>
                <a:lnTo>
                  <a:pt x="4138041" y="0"/>
                </a:lnTo>
                <a:lnTo>
                  <a:pt x="0" y="0"/>
                </a:lnTo>
                <a:lnTo>
                  <a:pt x="0" y="2937383"/>
                </a:lnTo>
                <a:close/>
              </a:path>
            </a:pathLst>
          </a:custGeom>
          <a:ln w="9525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706454"/>
            <a:ext cx="9144000" cy="1819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078" rIns="0" bIns="0" rtlCol="0">
            <a:spAutoFit/>
          </a:bodyPr>
          <a:lstStyle/>
          <a:p>
            <a:pPr marL="780415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Clas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ifyi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g compet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nces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and sk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644267"/>
            <a:ext cx="7070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Ordering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2000" b="1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etence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50">
              <a:latin typeface="Times New Roman"/>
              <a:cs typeface="Times New Roman"/>
            </a:endParaRPr>
          </a:p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823"/>
              <a:buFont typeface="Wingdings 2"/>
              <a:buChar char=""/>
              <a:tabLst>
                <a:tab pos="361950" algn="l"/>
              </a:tabLst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Instrumen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cognitive,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technol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gi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al,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communicati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2642688"/>
            <a:ext cx="333184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8615">
              <a:lnSpc>
                <a:spcPct val="100000"/>
              </a:lnSpc>
              <a:buClr>
                <a:srgbClr val="6EB7D6"/>
              </a:buClr>
              <a:buSzPct val="108823"/>
              <a:buFont typeface="Wingdings 2"/>
              <a:buChar char=""/>
              <a:tabLst>
                <a:tab pos="361950" algn="l"/>
              </a:tabLst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Interp</a:t>
            </a:r>
            <a:r>
              <a:rPr sz="1700" i="1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individual,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spc="10" dirty="0">
                <a:solidFill>
                  <a:srgbClr val="6EB7D6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138" y="3145800"/>
            <a:ext cx="508381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Sy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temi</a:t>
            </a:r>
            <a:r>
              <a:rPr sz="1700" i="1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orga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at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on,</a:t>
            </a:r>
            <a:r>
              <a:rPr sz="1700" spc="4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ente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prising</a:t>
            </a:r>
            <a:r>
              <a:rPr sz="1700" spc="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spirit,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lead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hip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41" y="4119636"/>
            <a:ext cx="7549515" cy="168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-15" dirty="0">
                <a:solidFill>
                  <a:srgbClr val="000090"/>
                </a:solidFill>
                <a:latin typeface="Arial"/>
                <a:cs typeface="Arial"/>
              </a:rPr>
              <a:t>Co</a:t>
            </a:r>
            <a:r>
              <a:rPr sz="1700" i="1" spc="-2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nitive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ly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ical,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critical,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reflecti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creative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i="1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time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-managem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nt,</a:t>
            </a:r>
            <a:r>
              <a:rPr sz="1700" spc="3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blem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solv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ng,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decision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making,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ing (strategies),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pla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ni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461645">
              <a:lnSpc>
                <a:spcPts val="1839"/>
              </a:lnSpc>
            </a:pPr>
            <a:r>
              <a:rPr sz="1700" i="1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interp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communicatio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teamwo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k,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conflict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managem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nt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 ne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otia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ion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794" rIns="0" bIns="0" rtlCol="0">
            <a:spAutoFit/>
          </a:bodyPr>
          <a:lstStyle/>
          <a:p>
            <a:pPr marL="2018664">
              <a:lnSpc>
                <a:spcPct val="100000"/>
              </a:lnSpc>
            </a:pPr>
            <a:r>
              <a:rPr dirty="0"/>
              <a:t>3. So</a:t>
            </a:r>
            <a:r>
              <a:rPr spc="-10" dirty="0"/>
              <a:t>m</a:t>
            </a:r>
            <a:r>
              <a:rPr dirty="0"/>
              <a:t>e definit</a:t>
            </a:r>
            <a:r>
              <a:rPr spc="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201037"/>
            <a:ext cx="7778750" cy="502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Kn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wledge</a:t>
            </a:r>
            <a:r>
              <a:rPr sz="2000" b="1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skills</a:t>
            </a:r>
            <a:r>
              <a:rPr sz="2000" b="1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0"/>
                </a:solidFill>
                <a:latin typeface="Arial"/>
                <a:cs typeface="Arial"/>
              </a:rPr>
              <a:t>(wider)</a:t>
            </a:r>
            <a:r>
              <a:rPr sz="2000" b="1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com</a:t>
            </a:r>
            <a:r>
              <a:rPr sz="2000" b="1" spc="-25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90"/>
                </a:solidFill>
                <a:latin typeface="Arial"/>
                <a:cs typeface="Arial"/>
              </a:rPr>
              <a:t>etences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Compet</a:t>
            </a:r>
            <a:r>
              <a:rPr sz="22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nce: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49250">
              <a:lnSpc>
                <a:spcPts val="1630"/>
              </a:lnSpc>
            </a:pP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Ability to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ap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ly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lear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ing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adeq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ely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defined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context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(e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ucat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on, wo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k,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professio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developme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Ability to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use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knowledge,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kills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 and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sonal,</a:t>
            </a:r>
            <a:r>
              <a:rPr sz="17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social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700" spc="-2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methodo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ogi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al abilities</a:t>
            </a:r>
            <a:r>
              <a:rPr sz="17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wor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sz="17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 s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tudy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si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uatio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7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7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pr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fession</a:t>
            </a:r>
            <a:r>
              <a:rPr sz="1700" spc="-5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7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pe</a:t>
            </a:r>
            <a:r>
              <a:rPr sz="1700" spc="-15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sonal</a:t>
            </a:r>
            <a:r>
              <a:rPr sz="17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0090"/>
                </a:solidFill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1590">
              <a:lnSpc>
                <a:spcPts val="1340"/>
              </a:lnSpc>
            </a:pP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Comment: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compete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not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limited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to cognitive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elements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(in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volving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the use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of th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or</a:t>
            </a:r>
            <a:r>
              <a:rPr sz="1400" spc="-114" dirty="0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concepts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of ta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cit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knowledge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it</a:t>
            </a:r>
            <a:r>
              <a:rPr sz="1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also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encompass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fu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ction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aspects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(in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cluding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te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hnical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skills)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as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well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as inte</a:t>
            </a:r>
            <a:r>
              <a:rPr sz="14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rson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attrib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ut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(e.g.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social or</a:t>
            </a:r>
            <a:r>
              <a:rPr sz="14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organisatio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skills)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 and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et</a:t>
            </a:r>
            <a:r>
              <a:rPr sz="1400" spc="-5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ical</a:t>
            </a:r>
            <a:r>
              <a:rPr sz="1400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90"/>
                </a:solidFill>
                <a:latin typeface="Arial"/>
                <a:cs typeface="Arial"/>
              </a:rPr>
              <a:t>values.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Skill: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76860">
              <a:lnSpc>
                <a:spcPts val="1730"/>
              </a:lnSpc>
            </a:pP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Ability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to apply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know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edge</a:t>
            </a:r>
            <a:r>
              <a:rPr sz="1800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and use kno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-how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o complete </a:t>
            </a:r>
            <a:r>
              <a:rPr sz="18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asks and solve prob</a:t>
            </a:r>
            <a:r>
              <a:rPr sz="1800" spc="5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90"/>
                </a:solidFill>
                <a:latin typeface="Arial"/>
                <a:cs typeface="Arial"/>
              </a:rPr>
              <a:t>ems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Source: Cedefop;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European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Parliament</a:t>
            </a:r>
            <a:r>
              <a:rPr sz="15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and Council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15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the European</a:t>
            </a:r>
            <a:r>
              <a:rPr sz="15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90"/>
                </a:solidFill>
                <a:latin typeface="Arial"/>
                <a:cs typeface="Arial"/>
              </a:rPr>
              <a:t>Union, 2008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1" rIns="0" bIns="0" rtlCol="0">
            <a:spAutoFit/>
          </a:bodyPr>
          <a:lstStyle/>
          <a:p>
            <a:pPr marL="2140585">
              <a:lnSpc>
                <a:spcPct val="100000"/>
              </a:lnSpc>
            </a:pPr>
            <a:r>
              <a:rPr dirty="0"/>
              <a:t>Some def</a:t>
            </a:r>
            <a:r>
              <a:rPr spc="5" dirty="0"/>
              <a:t>i</a:t>
            </a:r>
            <a:r>
              <a:rPr dirty="0"/>
              <a:t>niti</a:t>
            </a:r>
            <a:r>
              <a:rPr spc="5" dirty="0"/>
              <a:t>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141" y="1060803"/>
            <a:ext cx="7661909" cy="319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or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ning</a:t>
            </a:r>
            <a:r>
              <a:rPr sz="24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outc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mes: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820"/>
              </a:lnSpc>
              <a:spcBef>
                <a:spcPts val="200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Set 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 knowle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ge,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and/or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competences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vid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al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has a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quired and/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able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monstrate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after compl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tion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a lea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proces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, eit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formal,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no</a:t>
            </a: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-formal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or inf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rmal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900" spc="-5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152400">
              <a:lnSpc>
                <a:spcPts val="182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Stat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ments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what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learner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knows, understan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is able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to do on complet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a learning</a:t>
            </a:r>
            <a:r>
              <a:rPr sz="1900" spc="3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proces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, which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are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def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ned</a:t>
            </a:r>
            <a:r>
              <a:rPr sz="19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terms of knowledge,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 and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competence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41" y="4485166"/>
            <a:ext cx="50628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Source: Cedefo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p;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European</a:t>
            </a:r>
            <a:r>
              <a:rPr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Parliament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Council</a:t>
            </a:r>
            <a:r>
              <a:rPr sz="11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of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9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 European</a:t>
            </a:r>
            <a:r>
              <a:rPr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Union,</a:t>
            </a:r>
            <a:r>
              <a:rPr sz="1100" spc="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0090"/>
                </a:solidFill>
                <a:latin typeface="Arial"/>
                <a:cs typeface="Arial"/>
              </a:rPr>
              <a:t>2008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41" y="5250140"/>
            <a:ext cx="7489190" cy="102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9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00090"/>
                </a:solidFill>
                <a:latin typeface="Arial"/>
                <a:cs typeface="Arial"/>
              </a:rPr>
              <a:t>uning: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555"/>
              </a:spcBef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Learni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outcomes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express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 level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of compet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nce</a:t>
            </a:r>
            <a:r>
              <a:rPr sz="1900" spc="2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(Knowl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spc="5" dirty="0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900" spc="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skil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s,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att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tu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sz="1900" spc="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attr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bu</a:t>
            </a:r>
            <a:r>
              <a:rPr sz="1900" spc="-1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000090"/>
                </a:solidFill>
                <a:latin typeface="Arial"/>
                <a:cs typeface="Arial"/>
              </a:rPr>
              <a:t>e)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</a:pPr>
            <a:r>
              <a:rPr dirty="0">
                <a:solidFill>
                  <a:srgbClr val="2E96B5"/>
                </a:solidFill>
              </a:rPr>
              <a:t>4. Which</a:t>
            </a:r>
            <a:r>
              <a:rPr spc="-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ski</a:t>
            </a:r>
            <a:r>
              <a:rPr spc="5" dirty="0">
                <a:solidFill>
                  <a:srgbClr val="2E96B5"/>
                </a:solidFill>
              </a:rPr>
              <a:t>l</a:t>
            </a:r>
            <a:r>
              <a:rPr dirty="0">
                <a:solidFill>
                  <a:srgbClr val="2E96B5"/>
                </a:solidFill>
              </a:rPr>
              <a:t>ls should </a:t>
            </a:r>
            <a:r>
              <a:rPr spc="5" dirty="0">
                <a:solidFill>
                  <a:srgbClr val="2E96B5"/>
                </a:solidFill>
              </a:rPr>
              <a:t>b</a:t>
            </a:r>
            <a:r>
              <a:rPr dirty="0">
                <a:solidFill>
                  <a:srgbClr val="2E96B5"/>
                </a:solidFill>
              </a:rPr>
              <a:t>e de</a:t>
            </a:r>
            <a:r>
              <a:rPr spc="5" dirty="0">
                <a:solidFill>
                  <a:srgbClr val="2E96B5"/>
                </a:solidFill>
              </a:rPr>
              <a:t>v</a:t>
            </a:r>
            <a:r>
              <a:rPr dirty="0">
                <a:solidFill>
                  <a:srgbClr val="2E96B5"/>
                </a:solidFill>
              </a:rPr>
              <a:t>elop</a:t>
            </a:r>
            <a:r>
              <a:rPr spc="5" dirty="0">
                <a:solidFill>
                  <a:srgbClr val="2E96B5"/>
                </a:solidFill>
              </a:rPr>
              <a:t>e</a:t>
            </a:r>
            <a:r>
              <a:rPr dirty="0">
                <a:solidFill>
                  <a:srgbClr val="2E96B5"/>
                </a:solidFill>
              </a:rPr>
              <a:t>d</a:t>
            </a:r>
            <a:r>
              <a:rPr spc="5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most?</a:t>
            </a:r>
            <a:r>
              <a:rPr spc="-150" dirty="0">
                <a:solidFill>
                  <a:srgbClr val="2E96B5"/>
                </a:solidFill>
              </a:rPr>
              <a:t> </a:t>
            </a:r>
            <a:r>
              <a:rPr dirty="0">
                <a:solidFill>
                  <a:srgbClr val="2E96B5"/>
                </a:solidFill>
              </a:rPr>
              <a:t>A sha</a:t>
            </a:r>
            <a:r>
              <a:rPr spc="5" dirty="0">
                <a:solidFill>
                  <a:srgbClr val="2E96B5"/>
                </a:solidFill>
              </a:rPr>
              <a:t>r</a:t>
            </a:r>
            <a:r>
              <a:rPr dirty="0">
                <a:solidFill>
                  <a:srgbClr val="2E96B5"/>
                </a:solidFill>
              </a:rPr>
              <a:t>ed u</a:t>
            </a:r>
            <a:r>
              <a:rPr spc="5" dirty="0">
                <a:solidFill>
                  <a:srgbClr val="2E96B5"/>
                </a:solidFill>
              </a:rPr>
              <a:t>n</a:t>
            </a:r>
            <a:r>
              <a:rPr dirty="0">
                <a:solidFill>
                  <a:srgbClr val="2E96B5"/>
                </a:solidFill>
              </a:rPr>
              <a:t>der</a:t>
            </a:r>
            <a:r>
              <a:rPr spc="5" dirty="0">
                <a:solidFill>
                  <a:srgbClr val="2E96B5"/>
                </a:solidFill>
              </a:rPr>
              <a:t>s</a:t>
            </a:r>
            <a:r>
              <a:rPr dirty="0">
                <a:solidFill>
                  <a:srgbClr val="2E96B5"/>
                </a:solidFill>
              </a:rPr>
              <a:t>tand</a:t>
            </a:r>
            <a:r>
              <a:rPr spc="5" dirty="0">
                <a:solidFill>
                  <a:srgbClr val="2E96B5"/>
                </a:solidFill>
              </a:rPr>
              <a:t>i</a:t>
            </a:r>
            <a:r>
              <a:rPr dirty="0">
                <a:solidFill>
                  <a:srgbClr val="2E96B5"/>
                </a:solidFill>
              </a:rPr>
              <a:t>ng?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800692"/>
            <a:ext cx="4483100" cy="350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135" y="2800692"/>
            <a:ext cx="4499863" cy="3503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097" y="6304365"/>
            <a:ext cx="6679946" cy="509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2709" y="2897885"/>
            <a:ext cx="2094738" cy="1055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4291" y="2952921"/>
            <a:ext cx="1931320" cy="903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4291" y="2952921"/>
            <a:ext cx="1931670" cy="903605"/>
          </a:xfrm>
          <a:custGeom>
            <a:avLst/>
            <a:gdLst/>
            <a:ahLst/>
            <a:cxnLst/>
            <a:rect l="l" t="t" r="r" b="b"/>
            <a:pathLst>
              <a:path w="1931670" h="903604">
                <a:moveTo>
                  <a:pt x="563197" y="903560"/>
                </a:moveTo>
                <a:lnTo>
                  <a:pt x="490934" y="751287"/>
                </a:lnTo>
                <a:lnTo>
                  <a:pt x="423499" y="733927"/>
                </a:lnTo>
                <a:lnTo>
                  <a:pt x="360666" y="714670"/>
                </a:lnTo>
                <a:lnTo>
                  <a:pt x="302530" y="693656"/>
                </a:lnTo>
                <a:lnTo>
                  <a:pt x="249184" y="671026"/>
                </a:lnTo>
                <a:lnTo>
                  <a:pt x="200723" y="646920"/>
                </a:lnTo>
                <a:lnTo>
                  <a:pt x="157242" y="621481"/>
                </a:lnTo>
                <a:lnTo>
                  <a:pt x="118835" y="594847"/>
                </a:lnTo>
                <a:lnTo>
                  <a:pt x="85596" y="567161"/>
                </a:lnTo>
                <a:lnTo>
                  <a:pt x="57621" y="538563"/>
                </a:lnTo>
                <a:lnTo>
                  <a:pt x="17838" y="479193"/>
                </a:lnTo>
                <a:lnTo>
                  <a:pt x="242" y="417864"/>
                </a:lnTo>
                <a:lnTo>
                  <a:pt x="0" y="386816"/>
                </a:lnTo>
                <a:lnTo>
                  <a:pt x="5587" y="355702"/>
                </a:lnTo>
                <a:lnTo>
                  <a:pt x="34631" y="293833"/>
                </a:lnTo>
                <a:lnTo>
                  <a:pt x="58276" y="263361"/>
                </a:lnTo>
                <a:lnTo>
                  <a:pt x="88129" y="233384"/>
                </a:lnTo>
                <a:lnTo>
                  <a:pt x="124285" y="204044"/>
                </a:lnTo>
                <a:lnTo>
                  <a:pt x="166019" y="176012"/>
                </a:lnTo>
                <a:lnTo>
                  <a:pt x="212320" y="149895"/>
                </a:lnTo>
                <a:lnTo>
                  <a:pt x="262849" y="125730"/>
                </a:lnTo>
                <a:lnTo>
                  <a:pt x="317267" y="103557"/>
                </a:lnTo>
                <a:lnTo>
                  <a:pt x="375235" y="83415"/>
                </a:lnTo>
                <a:lnTo>
                  <a:pt x="436414" y="65344"/>
                </a:lnTo>
                <a:lnTo>
                  <a:pt x="500466" y="49382"/>
                </a:lnTo>
                <a:lnTo>
                  <a:pt x="567051" y="35569"/>
                </a:lnTo>
                <a:lnTo>
                  <a:pt x="635832" y="23943"/>
                </a:lnTo>
                <a:lnTo>
                  <a:pt x="706469" y="14544"/>
                </a:lnTo>
                <a:lnTo>
                  <a:pt x="778623" y="7411"/>
                </a:lnTo>
                <a:lnTo>
                  <a:pt x="851955" y="2583"/>
                </a:lnTo>
                <a:lnTo>
                  <a:pt x="926127" y="100"/>
                </a:lnTo>
                <a:lnTo>
                  <a:pt x="1000801" y="0"/>
                </a:lnTo>
                <a:lnTo>
                  <a:pt x="1075636" y="2322"/>
                </a:lnTo>
                <a:lnTo>
                  <a:pt x="1150294" y="7106"/>
                </a:lnTo>
                <a:lnTo>
                  <a:pt x="1224437" y="14391"/>
                </a:lnTo>
                <a:lnTo>
                  <a:pt x="1297726" y="24217"/>
                </a:lnTo>
                <a:lnTo>
                  <a:pt x="1369822" y="36621"/>
                </a:lnTo>
                <a:lnTo>
                  <a:pt x="1440386" y="51644"/>
                </a:lnTo>
                <a:lnTo>
                  <a:pt x="1507820" y="68985"/>
                </a:lnTo>
                <a:lnTo>
                  <a:pt x="1570653" y="88226"/>
                </a:lnTo>
                <a:lnTo>
                  <a:pt x="1628790" y="109226"/>
                </a:lnTo>
                <a:lnTo>
                  <a:pt x="1682136" y="131844"/>
                </a:lnTo>
                <a:lnTo>
                  <a:pt x="1730597" y="155938"/>
                </a:lnTo>
                <a:lnTo>
                  <a:pt x="1774078" y="181370"/>
                </a:lnTo>
                <a:lnTo>
                  <a:pt x="1812485" y="207996"/>
                </a:lnTo>
                <a:lnTo>
                  <a:pt x="1845723" y="235678"/>
                </a:lnTo>
                <a:lnTo>
                  <a:pt x="1873698" y="264273"/>
                </a:lnTo>
                <a:lnTo>
                  <a:pt x="1913481" y="323643"/>
                </a:lnTo>
                <a:lnTo>
                  <a:pt x="1931078" y="384980"/>
                </a:lnTo>
                <a:lnTo>
                  <a:pt x="1931320" y="416034"/>
                </a:lnTo>
                <a:lnTo>
                  <a:pt x="1925732" y="447157"/>
                </a:lnTo>
                <a:lnTo>
                  <a:pt x="1896688" y="509049"/>
                </a:lnTo>
                <a:lnTo>
                  <a:pt x="1873043" y="539536"/>
                </a:lnTo>
                <a:lnTo>
                  <a:pt x="1843190" y="569528"/>
                </a:lnTo>
                <a:lnTo>
                  <a:pt x="1807035" y="598887"/>
                </a:lnTo>
                <a:lnTo>
                  <a:pt x="1743489" y="639707"/>
                </a:lnTo>
                <a:lnTo>
                  <a:pt x="1707808" y="658630"/>
                </a:lnTo>
                <a:lnTo>
                  <a:pt x="1669703" y="676522"/>
                </a:lnTo>
                <a:lnTo>
                  <a:pt x="1629308" y="693357"/>
                </a:lnTo>
                <a:lnTo>
                  <a:pt x="1586759" y="709105"/>
                </a:lnTo>
                <a:lnTo>
                  <a:pt x="1542192" y="723739"/>
                </a:lnTo>
                <a:lnTo>
                  <a:pt x="1495740" y="737229"/>
                </a:lnTo>
                <a:lnTo>
                  <a:pt x="1447541" y="749549"/>
                </a:lnTo>
                <a:lnTo>
                  <a:pt x="1397730" y="760669"/>
                </a:lnTo>
                <a:lnTo>
                  <a:pt x="1346441" y="770561"/>
                </a:lnTo>
                <a:lnTo>
                  <a:pt x="1293809" y="779197"/>
                </a:lnTo>
                <a:lnTo>
                  <a:pt x="1239972" y="786549"/>
                </a:lnTo>
                <a:lnTo>
                  <a:pt x="1185063" y="792588"/>
                </a:lnTo>
                <a:lnTo>
                  <a:pt x="1129218" y="797286"/>
                </a:lnTo>
                <a:lnTo>
                  <a:pt x="1072572" y="800616"/>
                </a:lnTo>
                <a:lnTo>
                  <a:pt x="1015262" y="802547"/>
                </a:lnTo>
                <a:lnTo>
                  <a:pt x="957421" y="803053"/>
                </a:lnTo>
                <a:lnTo>
                  <a:pt x="899186" y="802104"/>
                </a:lnTo>
                <a:lnTo>
                  <a:pt x="840692" y="799674"/>
                </a:lnTo>
                <a:lnTo>
                  <a:pt x="563197" y="90356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r>
              <a:rPr dirty="0"/>
              <a:t>Lots of</a:t>
            </a:r>
            <a:r>
              <a:rPr spc="-15" dirty="0"/>
              <a:t> </a:t>
            </a:r>
            <a:r>
              <a:rPr dirty="0"/>
              <a:t>surveys ; lots </a:t>
            </a:r>
            <a:r>
              <a:rPr spc="-10" dirty="0"/>
              <a:t>o</a:t>
            </a:r>
            <a:r>
              <a:rPr dirty="0"/>
              <a:t>f lists …..</a:t>
            </a:r>
          </a:p>
          <a:p>
            <a:pPr marL="133985" marR="5080">
              <a:lnSpc>
                <a:spcPct val="100000"/>
              </a:lnSpc>
              <a:spcBef>
                <a:spcPts val="2014"/>
              </a:spcBef>
            </a:pPr>
            <a:r>
              <a:rPr sz="1800" dirty="0">
                <a:latin typeface="Arial"/>
                <a:cs typeface="Arial"/>
              </a:rPr>
              <a:t>Importance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rel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a skill is decided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perspective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labour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market), social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(civic awaren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ss),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 also by the disciplinary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sector: health care, natural sciences,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sciences, engineer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humanities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arts</a:t>
            </a:r>
            <a:endParaRPr sz="1800">
              <a:latin typeface="Arial"/>
              <a:cs typeface="Arial"/>
            </a:endParaRPr>
          </a:p>
          <a:p>
            <a:pPr marL="121285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1285" marR="658495" algn="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Creativity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4129278"/>
            <a:ext cx="1999488" cy="1319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2733" y="4186554"/>
            <a:ext cx="1838345" cy="11652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2733" y="4186554"/>
            <a:ext cx="1838960" cy="1165860"/>
          </a:xfrm>
          <a:custGeom>
            <a:avLst/>
            <a:gdLst/>
            <a:ahLst/>
            <a:cxnLst/>
            <a:rect l="l" t="t" r="r" b="b"/>
            <a:pathLst>
              <a:path w="1838959" h="1165860">
                <a:moveTo>
                  <a:pt x="466328" y="0"/>
                </a:moveTo>
                <a:lnTo>
                  <a:pt x="841359" y="314579"/>
                </a:lnTo>
                <a:lnTo>
                  <a:pt x="916753" y="313043"/>
                </a:lnTo>
                <a:lnTo>
                  <a:pt x="990975" y="314312"/>
                </a:lnTo>
                <a:lnTo>
                  <a:pt x="1063770" y="318287"/>
                </a:lnTo>
                <a:lnTo>
                  <a:pt x="1134881" y="324869"/>
                </a:lnTo>
                <a:lnTo>
                  <a:pt x="1204053" y="333956"/>
                </a:lnTo>
                <a:lnTo>
                  <a:pt x="1271029" y="345450"/>
                </a:lnTo>
                <a:lnTo>
                  <a:pt x="1335555" y="359250"/>
                </a:lnTo>
                <a:lnTo>
                  <a:pt x="1397375" y="375258"/>
                </a:lnTo>
                <a:lnTo>
                  <a:pt x="1456232" y="393373"/>
                </a:lnTo>
                <a:lnTo>
                  <a:pt x="1511871" y="413496"/>
                </a:lnTo>
                <a:lnTo>
                  <a:pt x="1564036" y="435526"/>
                </a:lnTo>
                <a:lnTo>
                  <a:pt x="1612472" y="459365"/>
                </a:lnTo>
                <a:lnTo>
                  <a:pt x="1656923" y="484912"/>
                </a:lnTo>
                <a:lnTo>
                  <a:pt x="1697132" y="512067"/>
                </a:lnTo>
                <a:lnTo>
                  <a:pt x="1732845" y="540732"/>
                </a:lnTo>
                <a:lnTo>
                  <a:pt x="1763805" y="570806"/>
                </a:lnTo>
                <a:lnTo>
                  <a:pt x="1789757" y="602189"/>
                </a:lnTo>
                <a:lnTo>
                  <a:pt x="1810445" y="634782"/>
                </a:lnTo>
                <a:lnTo>
                  <a:pt x="1835007" y="703199"/>
                </a:lnTo>
                <a:lnTo>
                  <a:pt x="1838345" y="738134"/>
                </a:lnTo>
                <a:lnTo>
                  <a:pt x="1835626" y="772527"/>
                </a:lnTo>
                <a:lnTo>
                  <a:pt x="1812877" y="839214"/>
                </a:lnTo>
                <a:lnTo>
                  <a:pt x="1768486" y="902311"/>
                </a:lnTo>
                <a:lnTo>
                  <a:pt x="1738714" y="932217"/>
                </a:lnTo>
                <a:lnTo>
                  <a:pt x="1704178" y="960868"/>
                </a:lnTo>
                <a:lnTo>
                  <a:pt x="1665094" y="988148"/>
                </a:lnTo>
                <a:lnTo>
                  <a:pt x="1621678" y="1013936"/>
                </a:lnTo>
                <a:lnTo>
                  <a:pt x="1574145" y="1038114"/>
                </a:lnTo>
                <a:lnTo>
                  <a:pt x="1522712" y="1060564"/>
                </a:lnTo>
                <a:lnTo>
                  <a:pt x="1467592" y="1081167"/>
                </a:lnTo>
                <a:lnTo>
                  <a:pt x="1409003" y="1099805"/>
                </a:lnTo>
                <a:lnTo>
                  <a:pt x="1347160" y="1116357"/>
                </a:lnTo>
                <a:lnTo>
                  <a:pt x="1282278" y="1130707"/>
                </a:lnTo>
                <a:lnTo>
                  <a:pt x="1214574" y="1142735"/>
                </a:lnTo>
                <a:lnTo>
                  <a:pt x="1144262" y="1152322"/>
                </a:lnTo>
                <a:lnTo>
                  <a:pt x="1071559" y="1159350"/>
                </a:lnTo>
                <a:lnTo>
                  <a:pt x="996680" y="1163701"/>
                </a:lnTo>
                <a:lnTo>
                  <a:pt x="921303" y="1165254"/>
                </a:lnTo>
                <a:lnTo>
                  <a:pt x="847097" y="1163998"/>
                </a:lnTo>
                <a:lnTo>
                  <a:pt x="774317" y="1160033"/>
                </a:lnTo>
                <a:lnTo>
                  <a:pt x="703218" y="1153460"/>
                </a:lnTo>
                <a:lnTo>
                  <a:pt x="634057" y="1144379"/>
                </a:lnTo>
                <a:lnTo>
                  <a:pt x="567089" y="1132889"/>
                </a:lnTo>
                <a:lnTo>
                  <a:pt x="502569" y="1119090"/>
                </a:lnTo>
                <a:lnTo>
                  <a:pt x="440755" y="1103084"/>
                </a:lnTo>
                <a:lnTo>
                  <a:pt x="381901" y="1084969"/>
                </a:lnTo>
                <a:lnTo>
                  <a:pt x="326262" y="1064847"/>
                </a:lnTo>
                <a:lnTo>
                  <a:pt x="274096" y="1042817"/>
                </a:lnTo>
                <a:lnTo>
                  <a:pt x="225657" y="1018978"/>
                </a:lnTo>
                <a:lnTo>
                  <a:pt x="181202" y="993433"/>
                </a:lnTo>
                <a:lnTo>
                  <a:pt x="140986" y="966279"/>
                </a:lnTo>
                <a:lnTo>
                  <a:pt x="105265" y="937619"/>
                </a:lnTo>
                <a:lnTo>
                  <a:pt x="74294" y="907551"/>
                </a:lnTo>
                <a:lnTo>
                  <a:pt x="48329" y="876175"/>
                </a:lnTo>
                <a:lnTo>
                  <a:pt x="27627" y="843593"/>
                </a:lnTo>
                <a:lnTo>
                  <a:pt x="3032" y="775208"/>
                </a:lnTo>
                <a:lnTo>
                  <a:pt x="0" y="749315"/>
                </a:lnTo>
                <a:lnTo>
                  <a:pt x="343" y="723607"/>
                </a:lnTo>
                <a:lnTo>
                  <a:pt x="10879" y="672977"/>
                </a:lnTo>
                <a:lnTo>
                  <a:pt x="34078" y="623785"/>
                </a:lnTo>
                <a:lnTo>
                  <a:pt x="69378" y="576500"/>
                </a:lnTo>
                <a:lnTo>
                  <a:pt x="116220" y="531590"/>
                </a:lnTo>
                <a:lnTo>
                  <a:pt x="174043" y="489522"/>
                </a:lnTo>
                <a:lnTo>
                  <a:pt x="206896" y="469699"/>
                </a:lnTo>
                <a:lnTo>
                  <a:pt x="242285" y="450763"/>
                </a:lnTo>
                <a:lnTo>
                  <a:pt x="280138" y="432772"/>
                </a:lnTo>
                <a:lnTo>
                  <a:pt x="320385" y="415783"/>
                </a:lnTo>
                <a:lnTo>
                  <a:pt x="362957" y="399856"/>
                </a:lnTo>
                <a:lnTo>
                  <a:pt x="407784" y="385049"/>
                </a:lnTo>
                <a:lnTo>
                  <a:pt x="454795" y="371420"/>
                </a:lnTo>
                <a:lnTo>
                  <a:pt x="503920" y="359029"/>
                </a:lnTo>
                <a:lnTo>
                  <a:pt x="466328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7350" y="4678353"/>
            <a:ext cx="91376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Critical think</a:t>
            </a:r>
            <a:r>
              <a:rPr sz="1800" b="1" spc="-1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90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72005" y="3915917"/>
            <a:ext cx="1901951" cy="15323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2684" y="3975608"/>
            <a:ext cx="1741611" cy="1376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2684" y="3975608"/>
            <a:ext cx="1741805" cy="1376680"/>
          </a:xfrm>
          <a:custGeom>
            <a:avLst/>
            <a:gdLst/>
            <a:ahLst/>
            <a:cxnLst/>
            <a:rect l="l" t="t" r="r" b="b"/>
            <a:pathLst>
              <a:path w="1741804" h="1376679">
                <a:moveTo>
                  <a:pt x="568418" y="0"/>
                </a:moveTo>
                <a:lnTo>
                  <a:pt x="791176" y="131318"/>
                </a:lnTo>
                <a:lnTo>
                  <a:pt x="862579" y="131796"/>
                </a:lnTo>
                <a:lnTo>
                  <a:pt x="932911" y="136330"/>
                </a:lnTo>
                <a:lnTo>
                  <a:pt x="1001929" y="144764"/>
                </a:lnTo>
                <a:lnTo>
                  <a:pt x="1069389" y="156942"/>
                </a:lnTo>
                <a:lnTo>
                  <a:pt x="1135047" y="172710"/>
                </a:lnTo>
                <a:lnTo>
                  <a:pt x="1198659" y="191911"/>
                </a:lnTo>
                <a:lnTo>
                  <a:pt x="1259983" y="214392"/>
                </a:lnTo>
                <a:lnTo>
                  <a:pt x="1318773" y="239997"/>
                </a:lnTo>
                <a:lnTo>
                  <a:pt x="1374787" y="268571"/>
                </a:lnTo>
                <a:lnTo>
                  <a:pt x="1427780" y="299958"/>
                </a:lnTo>
                <a:lnTo>
                  <a:pt x="1477509" y="334003"/>
                </a:lnTo>
                <a:lnTo>
                  <a:pt x="1523730" y="370552"/>
                </a:lnTo>
                <a:lnTo>
                  <a:pt x="1566199" y="409449"/>
                </a:lnTo>
                <a:lnTo>
                  <a:pt x="1604673" y="450539"/>
                </a:lnTo>
                <a:lnTo>
                  <a:pt x="1638907" y="493666"/>
                </a:lnTo>
                <a:lnTo>
                  <a:pt x="1668659" y="538677"/>
                </a:lnTo>
                <a:lnTo>
                  <a:pt x="1693684" y="585414"/>
                </a:lnTo>
                <a:lnTo>
                  <a:pt x="1713739" y="633724"/>
                </a:lnTo>
                <a:lnTo>
                  <a:pt x="1728579" y="683451"/>
                </a:lnTo>
                <a:lnTo>
                  <a:pt x="1737961" y="734441"/>
                </a:lnTo>
                <a:lnTo>
                  <a:pt x="1741611" y="785557"/>
                </a:lnTo>
                <a:lnTo>
                  <a:pt x="1739512" y="835662"/>
                </a:lnTo>
                <a:lnTo>
                  <a:pt x="1731868" y="884588"/>
                </a:lnTo>
                <a:lnTo>
                  <a:pt x="1718881" y="932172"/>
                </a:lnTo>
                <a:lnTo>
                  <a:pt x="1700754" y="978249"/>
                </a:lnTo>
                <a:lnTo>
                  <a:pt x="1677691" y="1022653"/>
                </a:lnTo>
                <a:lnTo>
                  <a:pt x="1649894" y="1065219"/>
                </a:lnTo>
                <a:lnTo>
                  <a:pt x="1617565" y="1105782"/>
                </a:lnTo>
                <a:lnTo>
                  <a:pt x="1580909" y="1144179"/>
                </a:lnTo>
                <a:lnTo>
                  <a:pt x="1540127" y="1180242"/>
                </a:lnTo>
                <a:lnTo>
                  <a:pt x="1495423" y="1213808"/>
                </a:lnTo>
                <a:lnTo>
                  <a:pt x="1446999" y="1244712"/>
                </a:lnTo>
                <a:lnTo>
                  <a:pt x="1395059" y="1272789"/>
                </a:lnTo>
                <a:lnTo>
                  <a:pt x="1339805" y="1297873"/>
                </a:lnTo>
                <a:lnTo>
                  <a:pt x="1281440" y="1319799"/>
                </a:lnTo>
                <a:lnTo>
                  <a:pt x="1220167" y="1338404"/>
                </a:lnTo>
                <a:lnTo>
                  <a:pt x="1156189" y="1353521"/>
                </a:lnTo>
                <a:lnTo>
                  <a:pt x="1089709" y="1364986"/>
                </a:lnTo>
                <a:lnTo>
                  <a:pt x="1020929" y="1372633"/>
                </a:lnTo>
                <a:lnTo>
                  <a:pt x="950053" y="1376299"/>
                </a:lnTo>
                <a:lnTo>
                  <a:pt x="878651" y="1375820"/>
                </a:lnTo>
                <a:lnTo>
                  <a:pt x="808319" y="1371286"/>
                </a:lnTo>
                <a:lnTo>
                  <a:pt x="739301" y="1362852"/>
                </a:lnTo>
                <a:lnTo>
                  <a:pt x="671841" y="1350674"/>
                </a:lnTo>
                <a:lnTo>
                  <a:pt x="606183" y="1334906"/>
                </a:lnTo>
                <a:lnTo>
                  <a:pt x="542570" y="1315705"/>
                </a:lnTo>
                <a:lnTo>
                  <a:pt x="481247" y="1293224"/>
                </a:lnTo>
                <a:lnTo>
                  <a:pt x="422457" y="1267619"/>
                </a:lnTo>
                <a:lnTo>
                  <a:pt x="366443" y="1239045"/>
                </a:lnTo>
                <a:lnTo>
                  <a:pt x="313450" y="1207658"/>
                </a:lnTo>
                <a:lnTo>
                  <a:pt x="263721" y="1173613"/>
                </a:lnTo>
                <a:lnTo>
                  <a:pt x="217500" y="1137064"/>
                </a:lnTo>
                <a:lnTo>
                  <a:pt x="175031" y="1098167"/>
                </a:lnTo>
                <a:lnTo>
                  <a:pt x="136557" y="1057077"/>
                </a:lnTo>
                <a:lnTo>
                  <a:pt x="102322" y="1013950"/>
                </a:lnTo>
                <a:lnTo>
                  <a:pt x="72571" y="968939"/>
                </a:lnTo>
                <a:lnTo>
                  <a:pt x="47546" y="922202"/>
                </a:lnTo>
                <a:lnTo>
                  <a:pt x="27491" y="873892"/>
                </a:lnTo>
                <a:lnTo>
                  <a:pt x="12651" y="824165"/>
                </a:lnTo>
                <a:lnTo>
                  <a:pt x="3268" y="773176"/>
                </a:lnTo>
                <a:lnTo>
                  <a:pt x="0" y="697779"/>
                </a:lnTo>
                <a:lnTo>
                  <a:pt x="3102" y="660751"/>
                </a:lnTo>
                <a:lnTo>
                  <a:pt x="18451" y="588446"/>
                </a:lnTo>
                <a:lnTo>
                  <a:pt x="45556" y="519030"/>
                </a:lnTo>
                <a:lnTo>
                  <a:pt x="83891" y="453162"/>
                </a:lnTo>
                <a:lnTo>
                  <a:pt x="107107" y="421767"/>
                </a:lnTo>
                <a:lnTo>
                  <a:pt x="132933" y="391506"/>
                </a:lnTo>
                <a:lnTo>
                  <a:pt x="161304" y="362464"/>
                </a:lnTo>
                <a:lnTo>
                  <a:pt x="192155" y="334722"/>
                </a:lnTo>
                <a:lnTo>
                  <a:pt x="225420" y="308364"/>
                </a:lnTo>
                <a:lnTo>
                  <a:pt x="261033" y="283471"/>
                </a:lnTo>
                <a:lnTo>
                  <a:pt x="298928" y="260128"/>
                </a:lnTo>
                <a:lnTo>
                  <a:pt x="339041" y="238416"/>
                </a:lnTo>
                <a:lnTo>
                  <a:pt x="381305" y="218418"/>
                </a:lnTo>
                <a:lnTo>
                  <a:pt x="425655" y="200217"/>
                </a:lnTo>
                <a:lnTo>
                  <a:pt x="472025" y="183896"/>
                </a:lnTo>
                <a:lnTo>
                  <a:pt x="568418" y="0"/>
                </a:lnTo>
                <a:close/>
              </a:path>
            </a:pathLst>
          </a:custGeom>
          <a:ln w="12700">
            <a:solidFill>
              <a:srgbClr val="287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56816" y="4306973"/>
            <a:ext cx="113919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4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ork</a:t>
            </a:r>
            <a:r>
              <a:rPr sz="1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with others</a:t>
            </a:r>
            <a:r>
              <a:rPr sz="1400" b="1" spc="-1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of diverse backgro</a:t>
            </a:r>
            <a:r>
              <a:rPr sz="1400" b="1" spc="-15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2122</Words>
  <Application>Microsoft Macintosh PowerPoint</Application>
  <PresentationFormat>On-screen Show (4:3)</PresentationFormat>
  <Paragraphs>503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Developing skills in higher education </vt:lpstr>
      <vt:lpstr>PowerPoint Presentation</vt:lpstr>
      <vt:lpstr>1. Challenging topic</vt:lpstr>
      <vt:lpstr>2. Classifying competences and skills</vt:lpstr>
      <vt:lpstr>Classifying competences and skills</vt:lpstr>
      <vt:lpstr>Classifying competences and skills</vt:lpstr>
      <vt:lpstr>3. Some definitions</vt:lpstr>
      <vt:lpstr>Some definitions</vt:lpstr>
      <vt:lpstr>4. Which skills should be developed most? A shared understanding?</vt:lpstr>
      <vt:lpstr>Which skills should be developed most?</vt:lpstr>
      <vt:lpstr>Which skills should be developed most?</vt:lpstr>
      <vt:lpstr>PowerPoint Presentation</vt:lpstr>
      <vt:lpstr>Which skills should be developed most?</vt:lpstr>
      <vt:lpstr>PowerPoint Presentation</vt:lpstr>
      <vt:lpstr>PowerPoint Presentation</vt:lpstr>
      <vt:lpstr>6. Adapting degree programmes</vt:lpstr>
      <vt:lpstr>Adapting degree programmes</vt:lpstr>
      <vt:lpstr>PowerPoint Presentation</vt:lpstr>
      <vt:lpstr>What is it? Why Do it?</vt:lpstr>
      <vt:lpstr>What is it? Why do it? (Cont.)</vt:lpstr>
      <vt:lpstr>What is it? Why Do it? (Cont.)</vt:lpstr>
      <vt:lpstr>Example of Curriculum Mapping at UMKC</vt:lpstr>
      <vt:lpstr>What does it look like?</vt:lpstr>
      <vt:lpstr>PowerPoint Presentation</vt:lpstr>
      <vt:lpstr>PowerPoint Presentation</vt:lpstr>
      <vt:lpstr>A curriculum map how-to</vt:lpstr>
      <vt:lpstr>Curriculum Map How-to (Cont.)</vt:lpstr>
      <vt:lpstr>Meeting the needs</vt:lpstr>
      <vt:lpstr>Meeting the needs</vt:lpstr>
      <vt:lpstr>PowerPoint Presentation</vt:lpstr>
      <vt:lpstr>PowerPoint Presentation</vt:lpstr>
      <vt:lpstr>PowerPoint Presentation</vt:lpstr>
      <vt:lpstr>8. The disconnect: policies versus reality</vt:lpstr>
      <vt:lpstr>9. Strategies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Wagenaar</dc:creator>
  <cp:lastModifiedBy>Jimmy ΒΒ</cp:lastModifiedBy>
  <cp:revision>7</cp:revision>
  <dcterms:created xsi:type="dcterms:W3CDTF">2018-11-14T12:05:31Z</dcterms:created>
  <dcterms:modified xsi:type="dcterms:W3CDTF">2018-12-20T03:56:53Z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2016-04-22T00:00:00Z</vt:filetime>
  </property>
  <property fmtid="{D5CDD505-2E9C-101B-9397-08002B2CF9AE}" pid="3" name="LastSaved">
    <vt:filetime>2018-11-14T00:00:00Z</vt:filetime>
  </property>
</Properties>
</file>