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72" r:id="rId3"/>
    <p:sldId id="257" r:id="rId4"/>
    <p:sldId id="258" r:id="rId5"/>
    <p:sldId id="259" r:id="rId6"/>
    <p:sldId id="264" r:id="rId7"/>
    <p:sldId id="263" r:id="rId8"/>
    <p:sldId id="265" r:id="rId9"/>
    <p:sldId id="267" r:id="rId10"/>
    <p:sldId id="268" r:id="rId11"/>
    <p:sldId id="270" r:id="rId12"/>
    <p:sldId id="271" r:id="rId13"/>
    <p:sldId id="269" r:id="rId14"/>
    <p:sldId id="261" r:id="rId15"/>
    <p:sldId id="266" r:id="rId16"/>
    <p:sldId id="262" r:id="rId17"/>
    <p:sldId id="26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749"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25DC7A9-486E-784D-9E60-B809B57ADE37}"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4" name="Date Placeholder 3"/>
          <p:cNvSpPr>
            <a:spLocks noGrp="1"/>
          </p:cNvSpPr>
          <p:nvPr>
            <p:ph type="dt" sz="half" idx="10"/>
          </p:nvPr>
        </p:nvSpPr>
        <p:spPr/>
        <p:txBody>
          <a:bodyPr/>
          <a:lstStyle/>
          <a:p>
            <a:fld id="{79D285D1-6B06-DD47-9E51-3E52C59E4EBA}"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10/9/2023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7" name="Date Placeholder 6"/>
          <p:cNvSpPr>
            <a:spLocks noGrp="1"/>
          </p:cNvSpPr>
          <p:nvPr>
            <p:ph type="dt" sz="half" idx="10"/>
          </p:nvPr>
        </p:nvSpPr>
        <p:spPr/>
        <p:txBody>
          <a:bodyPr/>
          <a:lstStyle/>
          <a:p>
            <a:fld id="{79D285D1-6B06-DD47-9E51-3E52C59E4EBA}" type="datetimeFigureOut">
              <a:rPr lang="en-US" smtClean="0"/>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Date Placeholder 2"/>
          <p:cNvSpPr>
            <a:spLocks noGrp="1"/>
          </p:cNvSpPr>
          <p:nvPr>
            <p:ph type="dt" sz="half" idx="10"/>
          </p:nvPr>
        </p:nvSpPr>
        <p:spPr/>
        <p:txBody>
          <a:bodyPr/>
          <a:lstStyle/>
          <a:p>
            <a:fld id="{79D285D1-6B06-DD47-9E51-3E52C59E4EBA}" type="datetimeFigureOut">
              <a:rPr lang="en-US" smtClean="0"/>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9D285D1-6B06-DD47-9E51-3E52C59E4EBA}" type="datetimeFigureOut">
              <a:rPr lang="en-US" smtClean="0"/>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Drag picture to placeholder or click icon to add</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10/9/2023</a:t>
            </a:fld>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9D285D1-6B06-DD47-9E51-3E52C59E4EBA}" type="datetimeFigureOut">
              <a:rPr lang="en-US" smtClean="0"/>
              <a:t>10/9/2023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25DC7A9-486E-784D-9E60-B809B57ADE37}"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l-GR" sz="2000" dirty="0">
                <a:latin typeface="Cambria"/>
              </a:rPr>
              <a:t>ΜΑΘΗΜΑ 1</a:t>
            </a:r>
            <a:r>
              <a:rPr lang="el-GR" sz="2000" baseline="30000" dirty="0">
                <a:latin typeface="Cambria"/>
              </a:rPr>
              <a:t>ο</a:t>
            </a:r>
            <a:r>
              <a:rPr lang="el-GR" sz="2000" dirty="0">
                <a:latin typeface="Cambria"/>
              </a:rPr>
              <a:t> </a:t>
            </a:r>
            <a:endParaRPr lang="en-US" sz="2000" dirty="0">
              <a:latin typeface="Cambria"/>
            </a:endParaRPr>
          </a:p>
        </p:txBody>
      </p:sp>
      <p:sp>
        <p:nvSpPr>
          <p:cNvPr id="2" name="Title 1"/>
          <p:cNvSpPr>
            <a:spLocks noGrp="1"/>
          </p:cNvSpPr>
          <p:nvPr>
            <p:ph type="ctrTitle"/>
          </p:nvPr>
        </p:nvSpPr>
        <p:spPr/>
        <p:txBody>
          <a:bodyPr/>
          <a:lstStyle/>
          <a:p>
            <a:r>
              <a:rPr lang="el-GR" dirty="0">
                <a:latin typeface="Cambria"/>
              </a:rPr>
              <a:t>ΕΙΣΑΓΩΓΗ ΣΤΗΝ ΕΚΠΑΙΔΕΥΤΙΚΗ ΠΟΛΙΤΙΚΗ</a:t>
            </a:r>
            <a:endParaRPr lang="en-US" dirty="0">
              <a:latin typeface="Cambria"/>
            </a:endParaRPr>
          </a:p>
        </p:txBody>
      </p:sp>
    </p:spTree>
    <p:extLst>
      <p:ext uri="{BB962C8B-B14F-4D97-AF65-F5344CB8AC3E}">
        <p14:creationId xmlns:p14="http://schemas.microsoft.com/office/powerpoint/2010/main" val="237099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p:txBody>
          <a:bodyPr>
            <a:normAutofit/>
          </a:bodyPr>
          <a:lstStyle/>
          <a:p>
            <a:pPr marL="114300" indent="0">
              <a:buNone/>
            </a:pPr>
            <a:r>
              <a:rPr lang="el-GR" dirty="0">
                <a:latin typeface="Cambria"/>
                <a:cs typeface="Cambria"/>
              </a:rPr>
              <a:t>3. Η ατζέντα της εκπαιδευτικής πολιτικής</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r>
              <a:rPr lang="el-GR" dirty="0">
                <a:latin typeface="Cambria"/>
                <a:cs typeface="Cambria"/>
              </a:rPr>
              <a:t>Πολιτική Μελέτη</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endParaRPr lang="en-US" dirty="0">
              <a:latin typeface="Cambria"/>
              <a:cs typeface="Cambria"/>
            </a:endParaRPr>
          </a:p>
        </p:txBody>
      </p:sp>
      <p:sp>
        <p:nvSpPr>
          <p:cNvPr id="7" name="Text Placeholder 6"/>
          <p:cNvSpPr>
            <a:spLocks noGrp="1"/>
          </p:cNvSpPr>
          <p:nvPr>
            <p:ph type="body" sz="quarter" idx="3"/>
          </p:nvPr>
        </p:nvSpPr>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38400"/>
            <a:ext cx="4244975" cy="3687762"/>
          </a:xfrm>
        </p:spPr>
        <p:txBody>
          <a:bodyPr>
            <a:normAutofit/>
          </a:bodyPr>
          <a:lstStyle/>
          <a:p>
            <a:r>
              <a:rPr lang="el-GR" dirty="0">
                <a:latin typeface="Cambria"/>
                <a:cs typeface="Cambria"/>
              </a:rPr>
              <a:t>Περιλαμβάνει τους στόχους, τις προτεραιότητες και τις επιλογές μιας εκπαιδευτικής πολιτικής. .</a:t>
            </a:r>
            <a:endParaRPr lang="en-US" dirty="0">
              <a:latin typeface="Cambria"/>
              <a:cs typeface="Cambria"/>
            </a:endParaRPr>
          </a:p>
        </p:txBody>
      </p:sp>
    </p:spTree>
    <p:extLst>
      <p:ext uri="{BB962C8B-B14F-4D97-AF65-F5344CB8AC3E}">
        <p14:creationId xmlns:p14="http://schemas.microsoft.com/office/powerpoint/2010/main" val="2680340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p:txBody>
          <a:bodyPr>
            <a:normAutofit/>
          </a:bodyPr>
          <a:lstStyle/>
          <a:p>
            <a:pPr marL="114300" indent="0">
              <a:buNone/>
            </a:pPr>
            <a:r>
              <a:rPr lang="el-GR" dirty="0">
                <a:latin typeface="Cambria"/>
                <a:cs typeface="Cambria"/>
              </a:rPr>
              <a:t>5. Οι σχεδιαστές της εκπαιδευτικής πολιτικής (policy makers) και οι διαδικασίες εκπόνησης της πολιτικής</a:t>
            </a:r>
          </a:p>
          <a:p>
            <a:pPr marL="114300" indent="0">
              <a:buNone/>
            </a:pPr>
            <a:endParaRPr lang="el-GR" dirty="0">
              <a:latin typeface="Cambria"/>
              <a:cs typeface="Cambria"/>
            </a:endParaRPr>
          </a:p>
          <a:p>
            <a:pPr marL="114300" indent="0">
              <a:buNone/>
            </a:pPr>
            <a:r>
              <a:rPr lang="el-GR" dirty="0">
                <a:latin typeface="Cambria"/>
                <a:cs typeface="Cambria"/>
              </a:rPr>
              <a:t>Κοινωνιολογική ή Πολιτική Μελέτη</a:t>
            </a:r>
          </a:p>
          <a:p>
            <a:pPr marL="114300" indent="0">
              <a:buNone/>
            </a:pPr>
            <a:endParaRPr lang="en-US" dirty="0">
              <a:latin typeface="Cambria"/>
              <a:cs typeface="Cambria"/>
            </a:endParaRPr>
          </a:p>
        </p:txBody>
      </p:sp>
      <p:sp>
        <p:nvSpPr>
          <p:cNvPr id="7" name="Text Placeholder 6"/>
          <p:cNvSpPr>
            <a:spLocks noGrp="1"/>
          </p:cNvSpPr>
          <p:nvPr>
            <p:ph type="body" sz="quarter" idx="3"/>
          </p:nvPr>
        </p:nvSpPr>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38400"/>
            <a:ext cx="4244975" cy="3687762"/>
          </a:xfrm>
        </p:spPr>
        <p:txBody>
          <a:bodyPr>
            <a:normAutofit/>
          </a:bodyPr>
          <a:lstStyle/>
          <a:p>
            <a:r>
              <a:rPr lang="el-GR" dirty="0">
                <a:latin typeface="Cambria"/>
                <a:cs typeface="Cambria"/>
              </a:rPr>
              <a:t>Περιλαμβάνει μελέτη του ρόλου των ατόμων στη διαμόρφωση μιας πολιτικής και τις  διαδικασίες εκπόνησης αυτής της εκπαιδευτικής πολιτικής.</a:t>
            </a:r>
            <a:endParaRPr lang="en-US" dirty="0">
              <a:latin typeface="Cambria"/>
              <a:cs typeface="Cambria"/>
            </a:endParaRPr>
          </a:p>
        </p:txBody>
      </p:sp>
    </p:spTree>
    <p:extLst>
      <p:ext uri="{BB962C8B-B14F-4D97-AF65-F5344CB8AC3E}">
        <p14:creationId xmlns:p14="http://schemas.microsoft.com/office/powerpoint/2010/main" val="3635131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p:txBody>
          <a:bodyPr>
            <a:normAutofit/>
          </a:bodyPr>
          <a:lstStyle/>
          <a:p>
            <a:pPr marL="114300" indent="0">
              <a:buNone/>
            </a:pPr>
            <a:r>
              <a:rPr lang="el-GR" dirty="0">
                <a:latin typeface="Cambria"/>
                <a:cs typeface="Cambria"/>
              </a:rPr>
              <a:t>5. Τα υποκείμενα και τα αντικείμενα της εκπαιδευτικής πολιτικής</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r>
              <a:rPr lang="el-GR" dirty="0">
                <a:latin typeface="Cambria"/>
                <a:cs typeface="Cambria"/>
              </a:rPr>
              <a:t>Κοινωνιολογική ή Πολιτική Μελέτη</a:t>
            </a:r>
          </a:p>
          <a:p>
            <a:pPr marL="114300" indent="0">
              <a:buNone/>
            </a:pPr>
            <a:r>
              <a:rPr lang="el-GR" dirty="0">
                <a:latin typeface="Cambria"/>
                <a:cs typeface="Cambria"/>
              </a:rPr>
              <a:t> </a:t>
            </a:r>
          </a:p>
          <a:p>
            <a:pPr marL="114300" indent="0">
              <a:buNone/>
            </a:pPr>
            <a:endParaRPr lang="en-US" dirty="0">
              <a:latin typeface="Cambria"/>
              <a:cs typeface="Cambria"/>
            </a:endParaRPr>
          </a:p>
        </p:txBody>
      </p:sp>
      <p:sp>
        <p:nvSpPr>
          <p:cNvPr id="7" name="Text Placeholder 6"/>
          <p:cNvSpPr>
            <a:spLocks noGrp="1"/>
          </p:cNvSpPr>
          <p:nvPr>
            <p:ph type="body" sz="quarter" idx="3"/>
          </p:nvPr>
        </p:nvSpPr>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38400"/>
            <a:ext cx="4244975" cy="3687762"/>
          </a:xfrm>
        </p:spPr>
        <p:txBody>
          <a:bodyPr>
            <a:normAutofit/>
          </a:bodyPr>
          <a:lstStyle/>
          <a:p>
            <a:r>
              <a:rPr lang="el-GR" dirty="0">
                <a:latin typeface="Cambria"/>
                <a:cs typeface="Cambria"/>
              </a:rPr>
              <a:t>Πρόκειται για τους «στόχους» της εκπαιδευτικής πολιτικής που μπορεί να είναι άτομα, ομάδες ανθρώπων ή και αντικείμενα. </a:t>
            </a:r>
            <a:endParaRPr lang="en-US" dirty="0">
              <a:latin typeface="Cambria"/>
              <a:cs typeface="Cambria"/>
            </a:endParaRPr>
          </a:p>
        </p:txBody>
      </p:sp>
    </p:spTree>
    <p:extLst>
      <p:ext uri="{BB962C8B-B14F-4D97-AF65-F5344CB8AC3E}">
        <p14:creationId xmlns:p14="http://schemas.microsoft.com/office/powerpoint/2010/main" val="1184379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p:txBody>
          <a:bodyPr>
            <a:normAutofit/>
          </a:bodyPr>
          <a:lstStyle/>
          <a:p>
            <a:pPr marL="114300" indent="0">
              <a:buNone/>
            </a:pPr>
            <a:r>
              <a:rPr lang="el-GR" dirty="0">
                <a:latin typeface="Cambria"/>
                <a:cs typeface="Cambria"/>
              </a:rPr>
              <a:t>6. Τα εργαλεία εφαρμογής και ελέγχου της εκπαιδευτικής πολιτικής</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r>
              <a:rPr lang="el-GR" dirty="0">
                <a:latin typeface="Cambria"/>
                <a:cs typeface="Cambria"/>
              </a:rPr>
              <a:t>Κοινωνιολογική ή Οικονομική ή Πολιτική Μελέτη</a:t>
            </a:r>
          </a:p>
          <a:p>
            <a:pPr marL="114300" indent="0">
              <a:buNone/>
            </a:pPr>
            <a:r>
              <a:rPr lang="el-GR" dirty="0">
                <a:latin typeface="Cambria"/>
                <a:cs typeface="Cambria"/>
              </a:rPr>
              <a:t> </a:t>
            </a:r>
          </a:p>
          <a:p>
            <a:pPr marL="114300" indent="0">
              <a:buNone/>
            </a:pPr>
            <a:endParaRPr lang="el-GR" dirty="0">
              <a:latin typeface="Cambria"/>
              <a:cs typeface="Cambria"/>
            </a:endParaRPr>
          </a:p>
          <a:p>
            <a:pPr marL="114300" indent="0">
              <a:buNone/>
            </a:pPr>
            <a:endParaRPr lang="en-US" dirty="0">
              <a:latin typeface="Cambria"/>
              <a:cs typeface="Cambria"/>
            </a:endParaRPr>
          </a:p>
        </p:txBody>
      </p:sp>
      <p:sp>
        <p:nvSpPr>
          <p:cNvPr id="7" name="Text Placeholder 6"/>
          <p:cNvSpPr>
            <a:spLocks noGrp="1"/>
          </p:cNvSpPr>
          <p:nvPr>
            <p:ph type="body" sz="quarter" idx="3"/>
          </p:nvPr>
        </p:nvSpPr>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38400"/>
            <a:ext cx="4244975" cy="3687762"/>
          </a:xfrm>
        </p:spPr>
        <p:txBody>
          <a:bodyPr>
            <a:normAutofit fontScale="92500" lnSpcReduction="10000"/>
          </a:bodyPr>
          <a:lstStyle/>
          <a:p>
            <a:r>
              <a:rPr lang="el-GR" dirty="0">
                <a:latin typeface="Cambria"/>
                <a:cs typeface="Cambria"/>
              </a:rPr>
              <a:t>Εντάσσονται εδώ οι επιλογές της εφαρμογής μίας εκπαιδευτικής πολιτικής, καθώς επίσης και οι μηχανισμοί παρακολούθησης, ελέγχου, αξιολόγησης και επανεκτίμησης της πορείας υλοποίησης μιας πολιτικής. Αναφέρεται στον κύκλο εφαρμογής της πολιτικής (δες παρακάτω)</a:t>
            </a:r>
            <a:endParaRPr lang="en-US" dirty="0">
              <a:latin typeface="Cambria"/>
              <a:cs typeface="Cambria"/>
            </a:endParaRPr>
          </a:p>
        </p:txBody>
      </p:sp>
    </p:spTree>
    <p:extLst>
      <p:ext uri="{BB962C8B-B14F-4D97-AF65-F5344CB8AC3E}">
        <p14:creationId xmlns:p14="http://schemas.microsoft.com/office/powerpoint/2010/main" val="2734376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a:cs typeface="Cambria"/>
              </a:rPr>
              <a:t>Ο ΚΥΚΛΟΣ ΤΗΣ ΠΟΛΙΤΙΚΗΣ</a:t>
            </a:r>
            <a:endParaRPr lang="en-US" dirty="0">
              <a:latin typeface="Cambria"/>
              <a:cs typeface="Cambria"/>
            </a:endParaRPr>
          </a:p>
        </p:txBody>
      </p:sp>
      <p:pic>
        <p:nvPicPr>
          <p:cNvPr id="4" name="Content Placeholder 3"/>
          <p:cNvPicPr>
            <a:picLocks noGrp="1" noChangeAspect="1"/>
          </p:cNvPicPr>
          <p:nvPr>
            <p:ph idx="1"/>
          </p:nvPr>
        </p:nvPicPr>
        <p:blipFill>
          <a:blip r:embed="rId2"/>
          <a:srcRect l="-25145" r="-25145"/>
          <a:stretch>
            <a:fillRect/>
          </a:stretch>
        </p:blipFill>
        <p:spPr/>
      </p:pic>
    </p:spTree>
    <p:extLst>
      <p:ext uri="{BB962C8B-B14F-4D97-AF65-F5344CB8AC3E}">
        <p14:creationId xmlns:p14="http://schemas.microsoft.com/office/powerpoint/2010/main" val="1672762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ΑΥΤΟΝΟΜΙΑ ΤΗΣ </a:t>
            </a:r>
            <a:br>
              <a:rPr lang="el-GR" dirty="0">
                <a:latin typeface="Cambria"/>
                <a:cs typeface="Cambria"/>
              </a:rPr>
            </a:br>
            <a:r>
              <a:rPr lang="el-GR" dirty="0">
                <a:latin typeface="Cambria"/>
                <a:cs typeface="Cambria"/>
              </a:rPr>
              <a:t>ΕΚΠΑΙΔΕΥΤΙΚΗΣ ΠΟΛΙΤΙΚΗΣ</a:t>
            </a:r>
            <a:endParaRPr lang="en-US" dirty="0">
              <a:latin typeface="Cambria"/>
              <a:cs typeface="Cambria"/>
            </a:endParaRPr>
          </a:p>
        </p:txBody>
      </p:sp>
      <p:sp>
        <p:nvSpPr>
          <p:cNvPr id="3" name="Content Placeholder 2"/>
          <p:cNvSpPr>
            <a:spLocks noGrp="1"/>
          </p:cNvSpPr>
          <p:nvPr>
            <p:ph idx="1"/>
          </p:nvPr>
        </p:nvSpPr>
        <p:spPr>
          <a:xfrm>
            <a:off x="330200" y="1752600"/>
            <a:ext cx="8509000" cy="4813300"/>
          </a:xfrm>
        </p:spPr>
        <p:txBody>
          <a:bodyPr>
            <a:normAutofit lnSpcReduction="10000"/>
          </a:bodyPr>
          <a:lstStyle/>
          <a:p>
            <a:pPr marL="114300" indent="0">
              <a:buNone/>
            </a:pPr>
            <a:r>
              <a:rPr lang="el-GR" dirty="0">
                <a:latin typeface="Cambria"/>
                <a:cs typeface="Cambria"/>
              </a:rPr>
              <a:t>Από τα παραπάνω συνάγεται ότι η μελέτη της Εκπαιδευτικής Πολιτικής, η οποία πολύ πρόσφατα έχει αναγνωριστεί ως αυτόνομο ακαδημαϊκό αντικείμενο, είναι από τη φύση της διεπιστημονική και έχει επηρρεαστεί από τις θεωρίες που έχουν διατυπωθεί από άλλα επιστημονικά πεδία, π.χ.</a:t>
            </a:r>
          </a:p>
          <a:p>
            <a:r>
              <a:rPr lang="el-GR" dirty="0">
                <a:latin typeface="Cambria"/>
                <a:cs typeface="Cambria"/>
              </a:rPr>
              <a:t> κοινωνιολογία (ιδιαίτερα της εκπαίδευσης)</a:t>
            </a:r>
          </a:p>
          <a:p>
            <a:r>
              <a:rPr lang="el-GR" dirty="0">
                <a:latin typeface="Cambria"/>
                <a:cs typeface="Cambria"/>
              </a:rPr>
              <a:t>πολιτική επιστήμη  (δημόσια πολιτική/</a:t>
            </a:r>
            <a:r>
              <a:rPr lang="en-US" dirty="0">
                <a:latin typeface="Cambria"/>
                <a:cs typeface="Cambria"/>
              </a:rPr>
              <a:t>public policy</a:t>
            </a:r>
            <a:r>
              <a:rPr lang="el-GR" dirty="0">
                <a:latin typeface="Cambria"/>
                <a:cs typeface="Cambria"/>
              </a:rPr>
              <a:t>)</a:t>
            </a:r>
          </a:p>
          <a:p>
            <a:r>
              <a:rPr lang="el-GR" dirty="0">
                <a:latin typeface="Cambria"/>
                <a:cs typeface="Cambria"/>
              </a:rPr>
              <a:t>κοινωνική πολιτική</a:t>
            </a:r>
          </a:p>
          <a:p>
            <a:r>
              <a:rPr lang="el-GR" dirty="0">
                <a:latin typeface="Cambria"/>
                <a:cs typeface="Cambria"/>
              </a:rPr>
              <a:t>Οικονομικά </a:t>
            </a:r>
          </a:p>
          <a:p>
            <a:pPr marL="114300" indent="0">
              <a:buNone/>
            </a:pPr>
            <a:r>
              <a:rPr lang="el-GR" dirty="0">
                <a:latin typeface="Cambria"/>
                <a:cs typeface="Cambria"/>
              </a:rPr>
              <a:t>Πρόσφατα έχει συνδυαστεί και με το (επίσης νέο και αμφισβητούμενο από πολλούς) πεδίο των «επιστημών της εκπαίδευσης» </a:t>
            </a:r>
            <a:endParaRPr lang="en-US" dirty="0">
              <a:latin typeface="Cambria"/>
              <a:cs typeface="Cambria"/>
            </a:endParaRPr>
          </a:p>
        </p:txBody>
      </p:sp>
    </p:spTree>
    <p:extLst>
      <p:ext uri="{BB962C8B-B14F-4D97-AF65-F5344CB8AC3E}">
        <p14:creationId xmlns:p14="http://schemas.microsoft.com/office/powerpoint/2010/main" val="2445150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ΑΥΤΟΝΟΜΙΑ ΤΗΣ </a:t>
            </a:r>
            <a:br>
              <a:rPr lang="el-GR" dirty="0">
                <a:latin typeface="Cambria"/>
                <a:cs typeface="Cambria"/>
              </a:rPr>
            </a:br>
            <a:r>
              <a:rPr lang="el-GR" dirty="0">
                <a:latin typeface="Cambria"/>
                <a:cs typeface="Cambria"/>
              </a:rPr>
              <a:t>ΕΚΠΑΙΔΕΥΤΙΚΗΣ ΠΟΛΙΤΙΚΗΣ</a:t>
            </a:r>
            <a:endParaRPr lang="en-US" dirty="0"/>
          </a:p>
        </p:txBody>
      </p:sp>
      <p:sp>
        <p:nvSpPr>
          <p:cNvPr id="3" name="Content Placeholder 2"/>
          <p:cNvSpPr>
            <a:spLocks noGrp="1"/>
          </p:cNvSpPr>
          <p:nvPr>
            <p:ph idx="1"/>
          </p:nvPr>
        </p:nvSpPr>
        <p:spPr>
          <a:xfrm>
            <a:off x="457200" y="2032000"/>
            <a:ext cx="8128000" cy="4094163"/>
          </a:xfrm>
        </p:spPr>
        <p:txBody>
          <a:bodyPr/>
          <a:lstStyle/>
          <a:p>
            <a:r>
              <a:rPr lang="el-GR" dirty="0">
                <a:latin typeface="Cambria"/>
                <a:cs typeface="Cambria"/>
              </a:rPr>
              <a:t>Έτσιτο θεωρητικό πλαίσιο μελέτης της εκπαιδευτικής πολιτικής συχνά προέρχεται από άλλα επιστημονικά πεδία και ως ένα βαθμό αντανακλά την φύση της εκπαιδευτικής πολιτικής ως συμπληρωματικής άλλων πολιτκών </a:t>
            </a:r>
          </a:p>
        </p:txBody>
      </p:sp>
    </p:spTree>
    <p:extLst>
      <p:ext uri="{BB962C8B-B14F-4D97-AF65-F5344CB8AC3E}">
        <p14:creationId xmlns:p14="http://schemas.microsoft.com/office/powerpoint/2010/main" val="726712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Η ΘΕΣΗ ΤΗΣ ΕΚΠΑΙΔΕΥΤΙΚΗΣ ΠΟΛΙΤΙΚΗΣ</a:t>
            </a:r>
            <a:br>
              <a:rPr lang="el-GR" dirty="0">
                <a:latin typeface="Cambria"/>
                <a:cs typeface="Cambria"/>
              </a:rPr>
            </a:br>
            <a:r>
              <a:rPr lang="el-GR" dirty="0">
                <a:latin typeface="Cambria"/>
                <a:cs typeface="Cambria"/>
              </a:rPr>
              <a:t>ΣΤΟ ΕΥΡΥΤΕΡΟ ΠΛΕΓΜΑ ΠΟΛΙΤΙΚΩΝ</a:t>
            </a:r>
            <a:endParaRPr lang="en-US" dirty="0">
              <a:latin typeface="Cambria"/>
              <a:cs typeface="Cambria"/>
            </a:endParaRPr>
          </a:p>
        </p:txBody>
      </p:sp>
      <p:pic>
        <p:nvPicPr>
          <p:cNvPr id="4" name="Content Placeholder 3"/>
          <p:cNvPicPr>
            <a:picLocks noGrp="1" noChangeAspect="1"/>
          </p:cNvPicPr>
          <p:nvPr>
            <p:ph idx="1"/>
          </p:nvPr>
        </p:nvPicPr>
        <p:blipFill>
          <a:blip r:embed="rId2"/>
          <a:srcRect l="-40828" r="-40828"/>
          <a:stretch>
            <a:fillRect/>
          </a:stretch>
        </p:blipFill>
        <p:spPr>
          <a:xfrm>
            <a:off x="317500" y="1943100"/>
            <a:ext cx="8483600" cy="4508500"/>
          </a:xfrm>
        </p:spPr>
      </p:pic>
    </p:spTree>
    <p:extLst>
      <p:ext uri="{BB962C8B-B14F-4D97-AF65-F5344CB8AC3E}">
        <p14:creationId xmlns:p14="http://schemas.microsoft.com/office/powerpoint/2010/main" val="3816316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cap="none" dirty="0">
                <a:latin typeface="Cambria"/>
                <a:cs typeface="Cambria"/>
              </a:rPr>
              <a:t>Μαθησιακοί Στόχοι</a:t>
            </a:r>
            <a:endParaRPr lang="en-US" dirty="0"/>
          </a:p>
        </p:txBody>
      </p:sp>
      <p:sp>
        <p:nvSpPr>
          <p:cNvPr id="3" name="Content Placeholder 2"/>
          <p:cNvSpPr>
            <a:spLocks noGrp="1"/>
          </p:cNvSpPr>
          <p:nvPr>
            <p:ph idx="1"/>
          </p:nvPr>
        </p:nvSpPr>
        <p:spPr/>
        <p:txBody>
          <a:bodyPr>
            <a:normAutofit fontScale="92500" lnSpcReduction="10000"/>
          </a:bodyPr>
          <a:lstStyle/>
          <a:p>
            <a:r>
              <a:rPr lang="el-GR" b="1" dirty="0">
                <a:latin typeface="Cambria"/>
                <a:cs typeface="Cambria"/>
              </a:rPr>
              <a:t>Εισαγωγικό μάθημα. Παρουσιάζονται βασικοί ορισμοί που χρησιμοποιούνται στην ανάλυση της εκπαιδευτικής πολιτικής.</a:t>
            </a:r>
          </a:p>
          <a:p>
            <a:r>
              <a:rPr lang="el-GR" b="1" dirty="0">
                <a:latin typeface="Cambria"/>
                <a:cs typeface="Cambria"/>
              </a:rPr>
              <a:t>Στο τέλος της ενότητας οι φοιτητές θα πρέπει </a:t>
            </a:r>
          </a:p>
          <a:p>
            <a:r>
              <a:rPr lang="el-GR" b="1" dirty="0">
                <a:latin typeface="Cambria"/>
                <a:cs typeface="Cambria"/>
              </a:rPr>
              <a:t>Να μπορούν να δώσουν έναν ορισμό της εκπαιδευτικής πολιτικής.</a:t>
            </a:r>
          </a:p>
          <a:p>
            <a:r>
              <a:rPr lang="el-GR" b="1" dirty="0">
                <a:latin typeface="Cambria"/>
                <a:cs typeface="Cambria"/>
              </a:rPr>
              <a:t>Να γνωρίζουν τη σχέση της εκπαιδευτικής πολιτικής με άλλα συναφή επιστημονικά πεδία</a:t>
            </a:r>
          </a:p>
          <a:p>
            <a:r>
              <a:rPr lang="el-GR" b="1" dirty="0">
                <a:latin typeface="Cambria"/>
                <a:cs typeface="Cambria"/>
              </a:rPr>
              <a:t>Να γνωρίζουν τη θεματολογία και τα επίπεδα ανάλυσης της εκπαιδευτικής πολτικής.</a:t>
            </a:r>
          </a:p>
          <a:p>
            <a:r>
              <a:rPr lang="el-GR" b="1" dirty="0">
                <a:latin typeface="Cambria"/>
                <a:cs typeface="Cambria"/>
              </a:rPr>
              <a:t>Να γνωρίζουν τον κύκλο της πολτιικής και να μπορούν να τον περιγράψουν </a:t>
            </a:r>
          </a:p>
          <a:p>
            <a:endParaRPr lang="el-GR" b="1" dirty="0">
              <a:latin typeface="Cambria"/>
              <a:cs typeface="Cambria"/>
            </a:endParaRPr>
          </a:p>
        </p:txBody>
      </p:sp>
    </p:spTree>
    <p:extLst>
      <p:ext uri="{BB962C8B-B14F-4D97-AF65-F5344CB8AC3E}">
        <p14:creationId xmlns:p14="http://schemas.microsoft.com/office/powerpoint/2010/main" val="3330856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08372"/>
            <a:ext cx="8521700" cy="1039427"/>
          </a:xfrm>
        </p:spPr>
        <p:txBody>
          <a:bodyPr>
            <a:normAutofit fontScale="90000"/>
          </a:bodyPr>
          <a:lstStyle/>
          <a:p>
            <a:r>
              <a:rPr lang="el-GR" dirty="0">
                <a:latin typeface="Cambria"/>
                <a:cs typeface="Cambria"/>
              </a:rPr>
              <a:t>ΟΡΙΣΜΟΣ ΤΗΣ (ΕΚΠΑΙΔΕΥΤΙΚΗΣ) ΠΟΛΙΤΙΚΗΣ</a:t>
            </a:r>
            <a:endParaRPr lang="en-US" dirty="0">
              <a:latin typeface="Cambria"/>
              <a:cs typeface="Cambria"/>
            </a:endParaRPr>
          </a:p>
        </p:txBody>
      </p:sp>
      <p:sp>
        <p:nvSpPr>
          <p:cNvPr id="3" name="Content Placeholder 2"/>
          <p:cNvSpPr>
            <a:spLocks noGrp="1"/>
          </p:cNvSpPr>
          <p:nvPr>
            <p:ph idx="1"/>
          </p:nvPr>
        </p:nvSpPr>
        <p:spPr/>
        <p:txBody>
          <a:bodyPr>
            <a:normAutofit fontScale="92500"/>
          </a:bodyPr>
          <a:lstStyle/>
          <a:p>
            <a:r>
              <a:rPr lang="el-GR" b="1" dirty="0">
                <a:latin typeface="Cambria"/>
                <a:cs typeface="Cambria"/>
              </a:rPr>
              <a:t>ΚΑΤΑΝΟΜΗ (ΚΑΙ ΑΝΑΚΑΤΑΝΟΜΗ) ΠΟΡΩΝ ΚΑΙ ΕΞΟΥΣΙΑΣ</a:t>
            </a:r>
          </a:p>
          <a:p>
            <a:r>
              <a:rPr lang="el-GR" dirty="0">
                <a:latin typeface="Cambria"/>
                <a:cs typeface="Cambria"/>
              </a:rPr>
              <a:t>Κεντρικές έννοιες στην (Εκπαιδευτική) Πολιτική είναι εκείνες της </a:t>
            </a:r>
            <a:r>
              <a:rPr lang="el-GR" b="1" dirty="0">
                <a:latin typeface="Cambria"/>
                <a:cs typeface="Cambria"/>
              </a:rPr>
              <a:t>εξουσίας</a:t>
            </a:r>
            <a:r>
              <a:rPr lang="el-GR" dirty="0">
                <a:latin typeface="Cambria"/>
                <a:cs typeface="Cambria"/>
              </a:rPr>
              <a:t> και της </a:t>
            </a:r>
            <a:r>
              <a:rPr lang="el-GR" b="1" dirty="0">
                <a:latin typeface="Cambria"/>
                <a:cs typeface="Cambria"/>
              </a:rPr>
              <a:t>οργάνωσης</a:t>
            </a:r>
            <a:r>
              <a:rPr lang="el-GR" dirty="0">
                <a:latin typeface="Cambria"/>
                <a:cs typeface="Cambria"/>
              </a:rPr>
              <a:t>. Θαμπορούσε κανείς να πει ότι η Εκπαιδευτική Πολιτική ενδιαφέρεται για την κατανομή της εξουσίας και της οργάνωσης στη λήψη αποφάσεων που επηρεάζουν τα αποτελέσματα της εκπαίδευσης. </a:t>
            </a:r>
          </a:p>
          <a:p>
            <a:r>
              <a:rPr lang="el-GR" dirty="0">
                <a:latin typeface="Cambria"/>
                <a:cs typeface="Cambria"/>
              </a:rPr>
              <a:t>«Η πολιτική, τα πολιτικά συστήματα και οι πολιτικές σχέσεις, όλα αναφέρονται σε διαδικασίες και θεσμούς με τους οποίους γίνονται δεσμευτικές επιλογές για το σύνολο σχετικά με την κατανομή ή την ανακατανομή των πόρων και την ορθότητα της συμπεριφοράς»</a:t>
            </a:r>
          </a:p>
        </p:txBody>
      </p:sp>
    </p:spTree>
    <p:extLst>
      <p:ext uri="{BB962C8B-B14F-4D97-AF65-F5344CB8AC3E}">
        <p14:creationId xmlns:p14="http://schemas.microsoft.com/office/powerpoint/2010/main" val="2431305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latin typeface="Cambria"/>
                <a:cs typeface="Cambria"/>
              </a:rPr>
              <a:t>Η ΜΕΛΕΤΗ ΤΗΣ ΠΟΛΙΤΙΚΗΣ Ι</a:t>
            </a:r>
            <a:endParaRPr lang="en-US" dirty="0">
              <a:latin typeface="Cambria"/>
              <a:cs typeface="Cambria"/>
            </a:endParaRPr>
          </a:p>
        </p:txBody>
      </p:sp>
      <p:sp>
        <p:nvSpPr>
          <p:cNvPr id="3" name="Content Placeholder 2"/>
          <p:cNvSpPr>
            <a:spLocks noGrp="1"/>
          </p:cNvSpPr>
          <p:nvPr>
            <p:ph idx="1"/>
          </p:nvPr>
        </p:nvSpPr>
        <p:spPr>
          <a:xfrm>
            <a:off x="457200" y="1841500"/>
            <a:ext cx="8547100" cy="4838700"/>
          </a:xfrm>
        </p:spPr>
        <p:txBody>
          <a:bodyPr>
            <a:normAutofit fontScale="92500" lnSpcReduction="20000"/>
          </a:bodyPr>
          <a:lstStyle/>
          <a:p>
            <a:r>
              <a:rPr lang="el-GR" dirty="0">
                <a:latin typeface="Cambria"/>
                <a:cs typeface="Cambria"/>
              </a:rPr>
              <a:t>Στο πλαίσιο συγκρότησης, ανάπτυξης και διοίκησης ενός σύγχρονου έθνους-κράτους υπήρχαν πάντοτε εκείνοι που σχεδίαζαν και υλοποιούσαν πολιτικές για την εκπαίδευση.</a:t>
            </a:r>
          </a:p>
          <a:p>
            <a:r>
              <a:rPr lang="el-GR" dirty="0">
                <a:latin typeface="Cambria"/>
                <a:cs typeface="Cambria"/>
              </a:rPr>
              <a:t> Είναι αυτοί που σήμερα ονομάζονται «παραγωγοί πολιτικής» (policy makers). Κυβερνητικοί παράγοντες, στελέχη υπουργείων, στελέχη κομμάτων, τεχνοκράτες διεθνών οργανισμών κλπ.</a:t>
            </a:r>
          </a:p>
          <a:p>
            <a:r>
              <a:rPr lang="el-GR" dirty="0">
                <a:latin typeface="Cambria"/>
                <a:cs typeface="Cambria"/>
              </a:rPr>
              <a:t>Αυτοί </a:t>
            </a:r>
            <a:r>
              <a:rPr lang="el-GR" b="1" u="sng" dirty="0">
                <a:latin typeface="Cambria"/>
                <a:cs typeface="Cambria"/>
              </a:rPr>
              <a:t>δεν ταυτίζονται </a:t>
            </a:r>
            <a:r>
              <a:rPr lang="el-GR" dirty="0">
                <a:latin typeface="Cambria"/>
                <a:cs typeface="Cambria"/>
              </a:rPr>
              <a:t>με τους εξειδικευμένους επιστήμονες που διεξάγουν έρευνες, αναλύουν και ερμηνεύουν τις εφαρμοζόμενες πολιτικές. </a:t>
            </a:r>
          </a:p>
          <a:p>
            <a:r>
              <a:rPr lang="el-GR" dirty="0">
                <a:latin typeface="Cambria"/>
                <a:cs typeface="Cambria"/>
              </a:rPr>
              <a:t>Όμως, δεν αποκλείεται κάποιοι ερευνητές, για ορισμένο χρόνο, να γίνουν policy makers, συνεργαζόμενοι ή εντασσόμενοι σε κάποιο κυβερνητικό σχήμα. </a:t>
            </a:r>
          </a:p>
          <a:p>
            <a:r>
              <a:rPr lang="el-GR" dirty="0">
                <a:latin typeface="Cambria"/>
                <a:cs typeface="Cambria"/>
              </a:rPr>
              <a:t>Συνεπώς, ενώ έχουμε δύο διακριτές ομάδες (παραγωγοί πολιτικής και ερευνητές/επιστήμονες), αυτές δεν είναι ανεξάρτητες, ενώ ΚΆΠΟΙΕΣ φορές λειτουργούν ως συγκοινωνούντα δοχεία. </a:t>
            </a:r>
            <a:endParaRPr lang="en-US" dirty="0">
              <a:latin typeface="Cambria"/>
              <a:cs typeface="Cambria"/>
            </a:endParaRPr>
          </a:p>
        </p:txBody>
      </p:sp>
    </p:spTree>
    <p:extLst>
      <p:ext uri="{BB962C8B-B14F-4D97-AF65-F5344CB8AC3E}">
        <p14:creationId xmlns:p14="http://schemas.microsoft.com/office/powerpoint/2010/main" val="3146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Η ΕΚΠΑΙΔΕΥΤΙΚΗ ΠΟΛΙΤΙΚΗ ΩΣ ΕΠΙΣΤΗΜΟΝΙΚΟ ΑΝΤΙΚΕΙΜΕΝΟ</a:t>
            </a:r>
            <a:endParaRPr lang="en-US" dirty="0">
              <a:latin typeface="Cambria"/>
              <a:cs typeface="Cambria"/>
            </a:endParaRPr>
          </a:p>
        </p:txBody>
      </p:sp>
      <p:sp>
        <p:nvSpPr>
          <p:cNvPr id="3" name="Content Placeholder 2"/>
          <p:cNvSpPr>
            <a:spLocks noGrp="1"/>
          </p:cNvSpPr>
          <p:nvPr>
            <p:ph idx="1"/>
          </p:nvPr>
        </p:nvSpPr>
        <p:spPr>
          <a:xfrm>
            <a:off x="457200" y="2184400"/>
            <a:ext cx="8229600" cy="3941763"/>
          </a:xfrm>
        </p:spPr>
        <p:txBody>
          <a:bodyPr>
            <a:normAutofit/>
          </a:bodyPr>
          <a:lstStyle/>
          <a:p>
            <a:r>
              <a:rPr lang="el-GR" dirty="0">
                <a:latin typeface="Cambria"/>
                <a:cs typeface="Cambria"/>
              </a:rPr>
              <a:t>Ενώ η διαμόρφωση πολιτικής για την εκπαίδευση, από τους «παραγωγούς πολιτικής», είναι συνυφασμένη με την ανάδυση των εθνικών κρατών και μπορεί να ανιχνευθεί ήδη από τον 18</a:t>
            </a:r>
            <a:r>
              <a:rPr lang="el-GR" baseline="30000" dirty="0">
                <a:latin typeface="Cambria"/>
                <a:cs typeface="Cambria"/>
              </a:rPr>
              <a:t>ο</a:t>
            </a:r>
            <a:r>
              <a:rPr lang="el-GR" dirty="0">
                <a:latin typeface="Cambria"/>
                <a:cs typeface="Cambria"/>
              </a:rPr>
              <a:t> αιώνα (ή και νωρίτερα σε κάποιες περιπτώσεις) </a:t>
            </a:r>
          </a:p>
          <a:p>
            <a:r>
              <a:rPr lang="el-GR" dirty="0">
                <a:latin typeface="Cambria"/>
                <a:cs typeface="Cambria"/>
              </a:rPr>
              <a:t>η συγκρότηση του επιστημονικού αντικειμένου της  εκπαιδευτικής πολιτικής είναι πολύ πρόσφατη υπόθεση. (Εμφανίζεται μετά τον Β’ Παγκόσμιο Πόλεμο).</a:t>
            </a:r>
          </a:p>
          <a:p>
            <a:r>
              <a:rPr lang="el-GR" dirty="0">
                <a:latin typeface="Cambria"/>
                <a:cs typeface="Cambria"/>
              </a:rPr>
              <a:t>Τους ιστορικούς λόγους που οδήγησαν σε αυτή την εξέλιξη θα εξετάσουμε σε επόμενη συνάντηση.</a:t>
            </a:r>
            <a:endParaRPr lang="en-US" dirty="0">
              <a:latin typeface="Cambria"/>
              <a:cs typeface="Cambria"/>
            </a:endParaRPr>
          </a:p>
        </p:txBody>
      </p:sp>
    </p:spTree>
    <p:extLst>
      <p:ext uri="{BB962C8B-B14F-4D97-AF65-F5344CB8AC3E}">
        <p14:creationId xmlns:p14="http://schemas.microsoft.com/office/powerpoint/2010/main" val="4039933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Η ΕΚΠΑΙΔΕΥΤΙΚΗ ΠΟΛΙΤΙΚΗ ΩΣ ΕΠΙΣΤΗΜΟΝΙΚΟ ΑΝΤΙΚΕΙΜΕΝΟ</a:t>
            </a:r>
            <a:endParaRPr lang="en-US" dirty="0">
              <a:latin typeface="Cambria"/>
              <a:cs typeface="Cambria"/>
            </a:endParaRPr>
          </a:p>
        </p:txBody>
      </p:sp>
      <p:sp>
        <p:nvSpPr>
          <p:cNvPr id="3" name="Content Placeholder 2"/>
          <p:cNvSpPr>
            <a:spLocks noGrp="1"/>
          </p:cNvSpPr>
          <p:nvPr>
            <p:ph idx="1"/>
          </p:nvPr>
        </p:nvSpPr>
        <p:spPr>
          <a:xfrm>
            <a:off x="457200" y="1917700"/>
            <a:ext cx="8229600" cy="4208463"/>
          </a:xfrm>
        </p:spPr>
        <p:txBody>
          <a:bodyPr>
            <a:normAutofit/>
          </a:bodyPr>
          <a:lstStyle/>
          <a:p>
            <a:r>
              <a:rPr lang="el-GR" dirty="0">
                <a:latin typeface="Cambria"/>
                <a:cs typeface="Cambria"/>
              </a:rPr>
              <a:t>Εδώ πρέπει να επισημάνουμε ότι οι «παραγωγοί πολιτικής» ενδιαφέρονται συνήθως να διαμορφώσουν μια πολιτική ατζέντα σύμφωνα με τα πιστεύω ή την ιδεολογία της κυβέρνησης που βρίσκεται στην εξουσία. </a:t>
            </a:r>
          </a:p>
          <a:p>
            <a:endParaRPr lang="el-GR" dirty="0">
              <a:latin typeface="Cambria"/>
              <a:cs typeface="Cambria"/>
            </a:endParaRPr>
          </a:p>
          <a:p>
            <a:r>
              <a:rPr lang="el-GR" dirty="0">
                <a:latin typeface="Cambria"/>
                <a:cs typeface="Cambria"/>
              </a:rPr>
              <a:t>Αντίθετα οι ερευνητές (οφείλουν να) δρούν ανεξάρτητα και να ενδιαφέρονται περισσότερο για την ανάλυση της εφαρμοζόμενης ή σχεδιαζόμενης πολιτικής και τα προβλήματα υλοποίησης της (δυνατότητα επίτευξης στόχων) </a:t>
            </a:r>
            <a:endParaRPr lang="en-US" dirty="0">
              <a:latin typeface="Cambria"/>
              <a:cs typeface="Cambria"/>
            </a:endParaRPr>
          </a:p>
        </p:txBody>
      </p:sp>
    </p:spTree>
    <p:extLst>
      <p:ext uri="{BB962C8B-B14F-4D97-AF65-F5344CB8AC3E}">
        <p14:creationId xmlns:p14="http://schemas.microsoft.com/office/powerpoint/2010/main" val="2259310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ΤΟ ΑΝΤΙΚΕΙΜΕΝΟ ΤΗΣ ΕΚΠΑΙΔΕΥΤΙΚΗΣ ΠΟΛΙΤΙΚΗΣ</a:t>
            </a:r>
            <a:endParaRPr lang="en-US" dirty="0"/>
          </a:p>
        </p:txBody>
      </p:sp>
      <p:sp>
        <p:nvSpPr>
          <p:cNvPr id="3" name="Content Placeholder 2"/>
          <p:cNvSpPr>
            <a:spLocks noGrp="1"/>
          </p:cNvSpPr>
          <p:nvPr>
            <p:ph idx="1"/>
          </p:nvPr>
        </p:nvSpPr>
        <p:spPr>
          <a:xfrm>
            <a:off x="457200" y="1752600"/>
            <a:ext cx="8229600" cy="4533900"/>
          </a:xfrm>
        </p:spPr>
        <p:txBody>
          <a:bodyPr>
            <a:normAutofit fontScale="92500"/>
          </a:bodyPr>
          <a:lstStyle/>
          <a:p>
            <a:r>
              <a:rPr lang="el-GR" dirty="0">
                <a:latin typeface="Cambria"/>
                <a:cs typeface="Cambria"/>
              </a:rPr>
              <a:t>Κατ’ αυτόν τον τρόπο, όμως, καταλήγουμε να ενδιαφερόμαστε επίσης </a:t>
            </a:r>
          </a:p>
          <a:p>
            <a:r>
              <a:rPr lang="el-GR" dirty="0">
                <a:latin typeface="Cambria"/>
                <a:cs typeface="Cambria"/>
              </a:rPr>
              <a:t>για τη νομιμοποίηση διαδικασιών και πολιτικών, η οποία στις  δυτικές δημοκρατίες επιτυγχάνεται μέσα από τις διαδικασίες διαβούλευσης μεταξύ κυβέρνησης/κράτους και κοινωνίας πολιτών.</a:t>
            </a:r>
          </a:p>
          <a:p>
            <a:r>
              <a:rPr lang="el-GR" dirty="0">
                <a:latin typeface="Cambria"/>
                <a:cs typeface="Cambria"/>
              </a:rPr>
              <a:t>για τις εφαρμοζόμενες πρακτικές και τη διάθεση πόρων στις επιλεγμένες δράσεις.</a:t>
            </a:r>
          </a:p>
          <a:p>
            <a:r>
              <a:rPr lang="el-GR" dirty="0">
                <a:latin typeface="Cambria"/>
                <a:cs typeface="Cambria"/>
              </a:rPr>
              <a:t>και για τους μηχανισμούς λογοδοσίας και τις διαδικασίες κοινωνικού ελέγχου (αν υπάρχουν). </a:t>
            </a:r>
          </a:p>
          <a:p>
            <a:r>
              <a:rPr lang="el-GR" dirty="0">
                <a:latin typeface="Cambria"/>
                <a:cs typeface="Cambria"/>
              </a:rPr>
              <a:t>Σημαντικό ρόλο σε αυτό παίζει ένας αμφιλεγόμενος όρος που όμως είναι εξαιρετικά χρήσιμος: το δημόσιο συμφέρον. </a:t>
            </a:r>
          </a:p>
        </p:txBody>
      </p:sp>
    </p:spTree>
    <p:extLst>
      <p:ext uri="{BB962C8B-B14F-4D97-AF65-F5344CB8AC3E}">
        <p14:creationId xmlns:p14="http://schemas.microsoft.com/office/powerpoint/2010/main" val="3838881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p:txBody>
          <a:bodyPr>
            <a:normAutofit/>
          </a:bodyPr>
          <a:lstStyle/>
          <a:p>
            <a:pPr marL="114300" indent="0">
              <a:buNone/>
            </a:pPr>
            <a:r>
              <a:rPr lang="el-GR" dirty="0">
                <a:latin typeface="Cambria"/>
                <a:cs typeface="Cambria"/>
              </a:rPr>
              <a:t>1. Το ιστορικό πλαίσιο συγκρότησης του κοινωνικού συγκείμενου αναφοράς (κράτους, υπερεθνικού οργανισμού κλπ). </a:t>
            </a:r>
          </a:p>
          <a:p>
            <a:pPr marL="571500" indent="-457200">
              <a:buAutoNum type="arabicPeriod"/>
            </a:pPr>
            <a:endParaRPr lang="el-GR" dirty="0">
              <a:latin typeface="Cambria"/>
              <a:cs typeface="Cambria"/>
            </a:endParaRPr>
          </a:p>
          <a:p>
            <a:pPr marL="114300" indent="0">
              <a:buNone/>
            </a:pPr>
            <a:r>
              <a:rPr lang="el-GR" dirty="0">
                <a:latin typeface="Cambria"/>
                <a:cs typeface="Cambria"/>
              </a:rPr>
              <a:t>Ιστορική μελέτη</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endParaRPr lang="en-US" dirty="0">
              <a:latin typeface="Cambria"/>
              <a:cs typeface="Cambria"/>
            </a:endParaRPr>
          </a:p>
        </p:txBody>
      </p:sp>
      <p:sp>
        <p:nvSpPr>
          <p:cNvPr id="7" name="Text Placeholder 6"/>
          <p:cNvSpPr>
            <a:spLocks noGrp="1"/>
          </p:cNvSpPr>
          <p:nvPr>
            <p:ph type="body" sz="quarter" idx="3"/>
          </p:nvPr>
        </p:nvSpPr>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38400"/>
            <a:ext cx="4244975" cy="3687762"/>
          </a:xfrm>
        </p:spPr>
        <p:txBody>
          <a:bodyPr>
            <a:normAutofit/>
          </a:bodyPr>
          <a:lstStyle/>
          <a:p>
            <a:r>
              <a:rPr lang="el-GR" dirty="0">
                <a:latin typeface="Cambria"/>
                <a:cs typeface="Cambria"/>
              </a:rPr>
              <a:t>Η ιστορική πορεία συγκρότησης και οι παραδόσεις του κοινωνικού συγκείμενου αποτελούν στοιχείο στη συγκρότηση (εκπαιδευτικών) πολιτικών.</a:t>
            </a:r>
            <a:endParaRPr lang="en-US" dirty="0">
              <a:latin typeface="Cambria"/>
              <a:cs typeface="Cambria"/>
            </a:endParaRPr>
          </a:p>
        </p:txBody>
      </p:sp>
    </p:spTree>
    <p:extLst>
      <p:ext uri="{BB962C8B-B14F-4D97-AF65-F5344CB8AC3E}">
        <p14:creationId xmlns:p14="http://schemas.microsoft.com/office/powerpoint/2010/main" val="3463317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ΤΑ ΕΠΙΠΕΔΑ ΤΗΣ ΕΚΠΑΙΔΕΥΤΙΚΗΣ ΠΟΛΙΤΙΚΗΣ</a:t>
            </a:r>
            <a:endParaRPr lang="en-US" dirty="0"/>
          </a:p>
        </p:txBody>
      </p:sp>
      <p:sp>
        <p:nvSpPr>
          <p:cNvPr id="6" name="Text Placeholder 5"/>
          <p:cNvSpPr>
            <a:spLocks noGrp="1"/>
          </p:cNvSpPr>
          <p:nvPr>
            <p:ph type="body" idx="1"/>
          </p:nvPr>
        </p:nvSpPr>
        <p:spPr>
          <a:xfrm>
            <a:off x="426128" y="1722438"/>
            <a:ext cx="4040188" cy="500062"/>
          </a:xfrm>
        </p:spPr>
        <p:txBody>
          <a:bodyPr/>
          <a:lstStyle/>
          <a:p>
            <a:r>
              <a:rPr lang="el-GR" dirty="0">
                <a:latin typeface="Cambria"/>
                <a:cs typeface="Cambria"/>
              </a:rPr>
              <a:t>ΕΠΙΠΕΔΟ</a:t>
            </a:r>
            <a:endParaRPr lang="en-US" dirty="0">
              <a:latin typeface="Cambria"/>
              <a:cs typeface="Cambria"/>
            </a:endParaRPr>
          </a:p>
        </p:txBody>
      </p:sp>
      <p:sp>
        <p:nvSpPr>
          <p:cNvPr id="3" name="Content Placeholder 2"/>
          <p:cNvSpPr>
            <a:spLocks noGrp="1"/>
          </p:cNvSpPr>
          <p:nvPr>
            <p:ph sz="half" idx="2"/>
          </p:nvPr>
        </p:nvSpPr>
        <p:spPr>
          <a:xfrm>
            <a:off x="426128" y="2222500"/>
            <a:ext cx="4040188" cy="4292600"/>
          </a:xfrm>
        </p:spPr>
        <p:txBody>
          <a:bodyPr>
            <a:normAutofit/>
          </a:bodyPr>
          <a:lstStyle/>
          <a:p>
            <a:pPr marL="114300" indent="0">
              <a:buNone/>
            </a:pPr>
            <a:r>
              <a:rPr lang="el-GR" dirty="0">
                <a:latin typeface="Cambria"/>
                <a:cs typeface="Cambria"/>
              </a:rPr>
              <a:t>2. Το σύγχρονο κοινωνικό-οικονομικό, πολιτικό και πολιτισμικό πλαίσιο στο οποίο αναπτύσσονται οι εκπαιδευτικές πολιτικές </a:t>
            </a:r>
          </a:p>
          <a:p>
            <a:pPr marL="114300" indent="0">
              <a:buNone/>
            </a:pPr>
            <a:endParaRPr lang="el-GR" dirty="0">
              <a:latin typeface="Cambria"/>
              <a:cs typeface="Cambria"/>
            </a:endParaRPr>
          </a:p>
          <a:p>
            <a:pPr marL="114300" indent="0">
              <a:buNone/>
            </a:pPr>
            <a:r>
              <a:rPr lang="el-GR" dirty="0">
                <a:latin typeface="Cambria"/>
                <a:cs typeface="Cambria"/>
              </a:rPr>
              <a:t>Κοινωνιολογική ή Οικονομική ή Πολιτική Μελέτη</a:t>
            </a:r>
          </a:p>
          <a:p>
            <a:pPr marL="114300" indent="0">
              <a:buNone/>
            </a:pPr>
            <a:endParaRPr lang="el-GR" dirty="0">
              <a:latin typeface="Cambria"/>
              <a:cs typeface="Cambria"/>
            </a:endParaRPr>
          </a:p>
          <a:p>
            <a:pPr marL="114300" indent="0">
              <a:buNone/>
            </a:pPr>
            <a:endParaRPr lang="el-GR" dirty="0">
              <a:latin typeface="Cambria"/>
              <a:cs typeface="Cambria"/>
            </a:endParaRPr>
          </a:p>
          <a:p>
            <a:pPr marL="114300" indent="0">
              <a:buNone/>
            </a:pPr>
            <a:endParaRPr lang="en-US" dirty="0">
              <a:latin typeface="Cambria"/>
              <a:cs typeface="Cambria"/>
            </a:endParaRPr>
          </a:p>
        </p:txBody>
      </p:sp>
      <p:sp>
        <p:nvSpPr>
          <p:cNvPr id="7" name="Text Placeholder 6"/>
          <p:cNvSpPr>
            <a:spLocks noGrp="1"/>
          </p:cNvSpPr>
          <p:nvPr>
            <p:ph type="body" sz="quarter" idx="3"/>
          </p:nvPr>
        </p:nvSpPr>
        <p:spPr>
          <a:xfrm>
            <a:off x="4645025" y="1722438"/>
            <a:ext cx="4041775" cy="500062"/>
          </a:xfrm>
        </p:spPr>
        <p:txBody>
          <a:bodyPr/>
          <a:lstStyle/>
          <a:p>
            <a:r>
              <a:rPr lang="el-GR" dirty="0">
                <a:latin typeface="Cambria"/>
                <a:cs typeface="Cambria"/>
              </a:rPr>
              <a:t>ΠΕΡΙΕΧΟΜΕΝΟ</a:t>
            </a:r>
            <a:endParaRPr lang="en-US" dirty="0">
              <a:latin typeface="Cambria"/>
              <a:cs typeface="Cambria"/>
            </a:endParaRPr>
          </a:p>
        </p:txBody>
      </p:sp>
      <p:sp>
        <p:nvSpPr>
          <p:cNvPr id="8" name="Content Placeholder 7"/>
          <p:cNvSpPr>
            <a:spLocks noGrp="1"/>
          </p:cNvSpPr>
          <p:nvPr>
            <p:ph sz="quarter" idx="4"/>
          </p:nvPr>
        </p:nvSpPr>
        <p:spPr>
          <a:xfrm>
            <a:off x="4645025" y="2400300"/>
            <a:ext cx="4244975" cy="4114800"/>
          </a:xfrm>
        </p:spPr>
        <p:txBody>
          <a:bodyPr>
            <a:normAutofit fontScale="85000" lnSpcReduction="20000"/>
          </a:bodyPr>
          <a:lstStyle/>
          <a:p>
            <a:pPr marL="114300" indent="0">
              <a:buNone/>
            </a:pPr>
            <a:r>
              <a:rPr lang="el-GR" dirty="0">
                <a:solidFill>
                  <a:srgbClr val="47534C"/>
                </a:solidFill>
                <a:latin typeface="Cambria"/>
                <a:cs typeface="Cambria"/>
              </a:rPr>
              <a:t>Αποτελεί το σύγχρονο περιβάλλον ανάπτυξης της εκπαιδευτικής πολιτικής. Περιλαμβάνει: </a:t>
            </a:r>
          </a:p>
          <a:p>
            <a:r>
              <a:rPr lang="el-GR" dirty="0">
                <a:solidFill>
                  <a:srgbClr val="47534C"/>
                </a:solidFill>
                <a:latin typeface="Cambria"/>
                <a:cs typeface="Cambria"/>
              </a:rPr>
              <a:t>α. το θεσμικό/νομικό πλαίσιο, </a:t>
            </a:r>
          </a:p>
          <a:p>
            <a:r>
              <a:rPr lang="el-GR" dirty="0">
                <a:solidFill>
                  <a:srgbClr val="47534C"/>
                </a:solidFill>
                <a:latin typeface="Cambria"/>
                <a:cs typeface="Cambria"/>
              </a:rPr>
              <a:t>β.την αναμενόμενη συμπεριφορά σύμφωνα με πρότυπα συμπεριφοράς,  αξίες και αρχές από τις οποίες διέπεται η κοινωνία</a:t>
            </a:r>
          </a:p>
          <a:p>
            <a:r>
              <a:rPr lang="el-GR" dirty="0">
                <a:solidFill>
                  <a:srgbClr val="47534C"/>
                </a:solidFill>
                <a:latin typeface="Cambria"/>
                <a:cs typeface="Cambria"/>
              </a:rPr>
              <a:t> γ. την καθημερινή πρακτική και τον τρόπο συμπεριφοράς των δρώντων υποκειμένων όπως προκύπτουν από το ιστορικό πλαίσιο συγκρότησής της κοινωνίας (Κουλτούρα)</a:t>
            </a:r>
            <a:endParaRPr lang="en-US" dirty="0">
              <a:solidFill>
                <a:srgbClr val="47534C"/>
              </a:solidFill>
              <a:latin typeface="Cambria"/>
              <a:cs typeface="Cambria"/>
            </a:endParaRPr>
          </a:p>
        </p:txBody>
      </p:sp>
    </p:spTree>
    <p:extLst>
      <p:ext uri="{BB962C8B-B14F-4D97-AF65-F5344CB8AC3E}">
        <p14:creationId xmlns:p14="http://schemas.microsoft.com/office/powerpoint/2010/main" val="1662731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160</TotalTime>
  <Words>992</Words>
  <Application>Microsoft Office PowerPoint</Application>
  <PresentationFormat>Προβολή στην οθόνη (4:3)</PresentationFormat>
  <Paragraphs>99</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Book Antiqua</vt:lpstr>
      <vt:lpstr>Cambria</vt:lpstr>
      <vt:lpstr>Century Gothic</vt:lpstr>
      <vt:lpstr>Apothecary</vt:lpstr>
      <vt:lpstr>ΕΙΣΑΓΩΓΗ ΣΤΗΝ ΕΚΠΑΙΔΕΥΤΙΚΗ ΠΟΛΙΤΙΚΗ</vt:lpstr>
      <vt:lpstr>Μαθησιακοί Στόχοι</vt:lpstr>
      <vt:lpstr>ΟΡΙΣΜΟΣ ΤΗΣ (ΕΚΠΑΙΔΕΥΤΙΚΗΣ) ΠΟΛΙΤΙΚΗΣ</vt:lpstr>
      <vt:lpstr>Η ΜΕΛΕΤΗ ΤΗΣ ΠΟΛΙΤΙΚΗΣ Ι</vt:lpstr>
      <vt:lpstr>Η ΕΚΠΑΙΔΕΥΤΙΚΗ ΠΟΛΙΤΙΚΗ ΩΣ ΕΠΙΣΤΗΜΟΝΙΚΟ ΑΝΤΙΚΕΙΜΕΝΟ</vt:lpstr>
      <vt:lpstr>Η ΕΚΠΑΙΔΕΥΤΙΚΗ ΠΟΛΙΤΙΚΗ ΩΣ ΕΠΙΣΤΗΜΟΝΙΚΟ ΑΝΤΙΚΕΙΜΕΝΟ</vt:lpstr>
      <vt:lpstr>ΤΟ ΑΝΤΙΚΕΙΜΕΝΟ ΤΗΣ ΕΚΠΑΙΔΕΥΤΙΚΗΣ ΠΟΛΙΤΙΚΗΣ</vt:lpstr>
      <vt:lpstr>ΤΑ ΕΠΙΠΕΔΑ ΤΗΣ ΕΚΠΑΙΔΕΥΤΙΚΗΣ ΠΟΛΙΤΙΚΗΣ</vt:lpstr>
      <vt:lpstr>ΤΑ ΕΠΙΠΕΔΑ ΤΗΣ ΕΚΠΑΙΔΕΥΤΙΚΗΣ ΠΟΛΙΤΙΚΗΣ</vt:lpstr>
      <vt:lpstr>ΤΑ ΕΠΙΠΕΔΑ ΤΗΣ ΕΚΠΑΙΔΕΥΤΙΚΗΣ ΠΟΛΙΤΙΚΗΣ</vt:lpstr>
      <vt:lpstr>ΤΑ ΕΠΙΠΕΔΑ ΤΗΣ ΕΚΠΑΙΔΕΥΤΙΚΗΣ ΠΟΛΙΤΙΚΗΣ</vt:lpstr>
      <vt:lpstr>ΤΑ ΕΠΙΠΕΔΑ ΤΗΣ ΕΚΠΑΙΔΕΥΤΙΚΗΣ ΠΟΛΙΤΙΚΗΣ</vt:lpstr>
      <vt:lpstr>ΤΑ ΕΠΙΠΕΔΑ ΤΗΣ ΕΚΠΑΙΔΕΥΤΙΚΗΣ ΠΟΛΙΤΙΚΗΣ</vt:lpstr>
      <vt:lpstr>Ο ΚΥΚΛΟΣ ΤΗΣ ΠΟΛΙΤΙΚΗΣ</vt:lpstr>
      <vt:lpstr>ΑΥΤΟΝΟΜΙΑ ΤΗΣ  ΕΚΠΑΙΔΕΥΤΙΚΗΣ ΠΟΛΙΤΙΚΗΣ</vt:lpstr>
      <vt:lpstr>ΑΥΤΟΝΟΜΙΑ ΤΗΣ  ΕΚΠΑΙΔΕΥΤΙΚΗΣ ΠΟΛΙΤΙΚΗΣ</vt:lpstr>
      <vt:lpstr>Η ΘΕΣΗ ΤΗΣ ΕΚΠΑΙΔΕΥΤΙΚΗΣ ΠΟΛΙΤΙΚΗΣ ΣΤΟ ΕΥΡΥΤΕΡΟ ΠΛΕΓΜΑ ΠΟΛΙΤΙΚΩΝ</vt:lpstr>
    </vt:vector>
  </TitlesOfParts>
  <Company>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ΣΤΗΝ ΕΚΠΑΙΔΕΥΤΙΚΗ ΠΟΛΙΤΙΚΗ</dc:title>
  <dc:creator>Jimmy ΒΒ</dc:creator>
  <cp:lastModifiedBy>Panayiota Papadiamantaki</cp:lastModifiedBy>
  <cp:revision>24</cp:revision>
  <dcterms:created xsi:type="dcterms:W3CDTF">2016-02-15T10:50:08Z</dcterms:created>
  <dcterms:modified xsi:type="dcterms:W3CDTF">2023-10-09T07:10:56Z</dcterms:modified>
</cp:coreProperties>
</file>