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Lst>
  <p:sldSz cx="10058400" cy="7772400"/>
  <p:notesSz cx="10058400" cy="7772400"/>
  <p:defaultTextStyle>
    <a:defPPr>
      <a:defRPr lang="el-G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64" autoAdjust="0"/>
    <p:restoredTop sz="94660"/>
  </p:normalViewPr>
  <p:slideViewPr>
    <p:cSldViewPr>
      <p:cViewPr varScale="1">
        <p:scale>
          <a:sx n="79" d="100"/>
          <a:sy n="79" d="100"/>
        </p:scale>
        <p:origin x="1512" y="8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380" y="2409444"/>
            <a:ext cx="8549640" cy="1632203"/>
          </a:xfrm>
          <a:prstGeom prst="rect">
            <a:avLst/>
          </a:prstGeom>
        </p:spPr>
        <p:txBody>
          <a:bodyPr>
            <a:noAutofit/>
          </a:bodyPr>
          <a:lstStyle/>
          <a:p>
            <a:endParaRPr/>
          </a:p>
        </p:txBody>
      </p:sp>
      <p:sp>
        <p:nvSpPr>
          <p:cNvPr id="3" name="Holder 3"/>
          <p:cNvSpPr>
            <a:spLocks noGrp="1"/>
          </p:cNvSpPr>
          <p:nvPr>
            <p:ph type="subTitle" idx="4"/>
          </p:nvPr>
        </p:nvSpPr>
        <p:spPr>
          <a:xfrm>
            <a:off x="1508760" y="4352544"/>
            <a:ext cx="7040879" cy="1943100"/>
          </a:xfrm>
          <a:prstGeom prst="rect">
            <a:avLst/>
          </a:prstGeom>
        </p:spPr>
        <p:txBody>
          <a:bodyPr>
            <a:noAutofit/>
          </a:bodyPr>
          <a:lstStyle/>
          <a:p>
            <a:endParaRPr/>
          </a:p>
        </p:txBody>
      </p:sp>
      <p:sp>
        <p:nvSpPr>
          <p:cNvPr id="4" name="Holder 4"/>
          <p:cNvSpPr>
            <a:spLocks noGrp="1"/>
          </p:cNvSpPr>
          <p:nvPr>
            <p:ph type="ftr" sz="quarter" idx="10"/>
          </p:nvPr>
        </p:nvSpPr>
        <p:spPr/>
        <p:txBody>
          <a:bodyPr/>
          <a:lstStyle>
            <a:lvl1pPr algn="ctr">
              <a:defRPr dirty="0">
                <a:solidFill>
                  <a:schemeClr val="tx1">
                    <a:tint val="75000"/>
                  </a:schemeClr>
                </a:solidFill>
              </a:defRPr>
            </a:lvl1pPr>
          </a:lstStyle>
          <a:p>
            <a:pPr>
              <a:defRPr/>
            </a:pPr>
            <a:endParaRPr/>
          </a:p>
        </p:txBody>
      </p:sp>
      <p:sp>
        <p:nvSpPr>
          <p:cNvPr id="5" name="Holder 5"/>
          <p:cNvSpPr>
            <a:spLocks noGrp="1"/>
          </p:cNvSpPr>
          <p:nvPr>
            <p:ph type="dt" sz="half" idx="11"/>
          </p:nvPr>
        </p:nvSpPr>
        <p:spPr/>
        <p:txBody>
          <a:bodyPr/>
          <a:lstStyle>
            <a:lvl1pPr algn="l">
              <a:defRPr smtClean="0">
                <a:solidFill>
                  <a:schemeClr val="tx1">
                    <a:tint val="75000"/>
                  </a:schemeClr>
                </a:solidFill>
              </a:defRPr>
            </a:lvl1pPr>
          </a:lstStyle>
          <a:p>
            <a:pPr>
              <a:defRPr/>
            </a:pPr>
            <a:fld id="{9C9FC509-04C1-46E3-86E1-44BA0B727CFF}" type="datetimeFigureOut">
              <a:rPr lang="en-US"/>
              <a:pPr>
                <a:defRPr/>
              </a:pPr>
              <a:t>11/2/2022</a:t>
            </a:fld>
            <a:endParaRPr lang="en-US" dirty="0"/>
          </a:p>
        </p:txBody>
      </p:sp>
      <p:sp>
        <p:nvSpPr>
          <p:cNvPr id="6" name="Holder 6"/>
          <p:cNvSpPr>
            <a:spLocks noGrp="1"/>
          </p:cNvSpPr>
          <p:nvPr>
            <p:ph type="sldNum" sz="quarter" idx="12"/>
          </p:nvPr>
        </p:nvSpPr>
        <p:spPr/>
        <p:txBody>
          <a:bodyPr/>
          <a:lstStyle>
            <a:lvl1pPr>
              <a:defRPr/>
            </a:lvl1pPr>
          </a:lstStyle>
          <a:p>
            <a:fld id="{10E32804-37C9-4B45-B446-E2C8432B71FC}" type="slidenum">
              <a:rPr lang="el-G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p>
            <a:endParaRPr/>
          </a:p>
        </p:txBody>
      </p:sp>
      <p:sp>
        <p:nvSpPr>
          <p:cNvPr id="3" name="Holder 3"/>
          <p:cNvSpPr>
            <a:spLocks noGrp="1"/>
          </p:cNvSpPr>
          <p:nvPr>
            <p:ph type="body" idx="1"/>
          </p:nvPr>
        </p:nvSpPr>
        <p:spPr/>
        <p:txBody>
          <a:bodyPr/>
          <a:lstStyle/>
          <a:p>
            <a:endParaRPr/>
          </a:p>
        </p:txBody>
      </p:sp>
      <p:sp>
        <p:nvSpPr>
          <p:cNvPr id="4" name="Holder 4"/>
          <p:cNvSpPr>
            <a:spLocks noGrp="1"/>
          </p:cNvSpPr>
          <p:nvPr>
            <p:ph type="ftr" sz="quarter" idx="10"/>
          </p:nvPr>
        </p:nvSpPr>
        <p:spPr/>
        <p:txBody>
          <a:bodyPr/>
          <a:lstStyle>
            <a:lvl1pPr algn="ctr">
              <a:defRPr dirty="0">
                <a:solidFill>
                  <a:schemeClr val="tx1">
                    <a:tint val="75000"/>
                  </a:schemeClr>
                </a:solidFill>
              </a:defRPr>
            </a:lvl1pPr>
          </a:lstStyle>
          <a:p>
            <a:pPr>
              <a:defRPr/>
            </a:pPr>
            <a:endParaRPr/>
          </a:p>
        </p:txBody>
      </p:sp>
      <p:sp>
        <p:nvSpPr>
          <p:cNvPr id="5" name="Holder 5"/>
          <p:cNvSpPr>
            <a:spLocks noGrp="1"/>
          </p:cNvSpPr>
          <p:nvPr>
            <p:ph type="dt" sz="half" idx="11"/>
          </p:nvPr>
        </p:nvSpPr>
        <p:spPr/>
        <p:txBody>
          <a:bodyPr/>
          <a:lstStyle>
            <a:lvl1pPr algn="l">
              <a:defRPr smtClean="0">
                <a:solidFill>
                  <a:schemeClr val="tx1">
                    <a:tint val="75000"/>
                  </a:schemeClr>
                </a:solidFill>
              </a:defRPr>
            </a:lvl1pPr>
          </a:lstStyle>
          <a:p>
            <a:pPr>
              <a:defRPr/>
            </a:pPr>
            <a:fld id="{2F876AD6-7FE2-40B3-92EE-0838F104B84D}" type="datetimeFigureOut">
              <a:rPr lang="en-US"/>
              <a:pPr>
                <a:defRPr/>
              </a:pPr>
              <a:t>11/2/2022</a:t>
            </a:fld>
            <a:endParaRPr lang="en-US" dirty="0"/>
          </a:p>
        </p:txBody>
      </p:sp>
      <p:sp>
        <p:nvSpPr>
          <p:cNvPr id="6" name="Holder 6"/>
          <p:cNvSpPr>
            <a:spLocks noGrp="1"/>
          </p:cNvSpPr>
          <p:nvPr>
            <p:ph type="sldNum" sz="quarter" idx="12"/>
          </p:nvPr>
        </p:nvSpPr>
        <p:spPr/>
        <p:txBody>
          <a:bodyPr/>
          <a:lstStyle>
            <a:lvl1pPr>
              <a:defRPr/>
            </a:lvl1pPr>
          </a:lstStyle>
          <a:p>
            <a:fld id="{7B2CF593-E3D8-47D0-8893-C9DD808B6C46}" type="slidenum">
              <a:rPr lang="el-G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p>
            <a:endParaRPr/>
          </a:p>
        </p:txBody>
      </p:sp>
      <p:sp>
        <p:nvSpPr>
          <p:cNvPr id="3" name="Holder 3"/>
          <p:cNvSpPr>
            <a:spLocks noGrp="1"/>
          </p:cNvSpPr>
          <p:nvPr>
            <p:ph sz="half" idx="2"/>
          </p:nvPr>
        </p:nvSpPr>
        <p:spPr>
          <a:xfrm>
            <a:off x="502920" y="1787652"/>
            <a:ext cx="4375404" cy="5129784"/>
          </a:xfrm>
          <a:prstGeom prst="rect">
            <a:avLst/>
          </a:prstGeom>
        </p:spPr>
        <p:txBody>
          <a:bodyPr>
            <a:noAutofit/>
          </a:bodyPr>
          <a:lstStyle/>
          <a:p>
            <a:endParaRPr/>
          </a:p>
        </p:txBody>
      </p:sp>
      <p:sp>
        <p:nvSpPr>
          <p:cNvPr id="4" name="Holder 4"/>
          <p:cNvSpPr>
            <a:spLocks noGrp="1"/>
          </p:cNvSpPr>
          <p:nvPr>
            <p:ph sz="half" idx="3"/>
          </p:nvPr>
        </p:nvSpPr>
        <p:spPr>
          <a:xfrm>
            <a:off x="5180075" y="1787652"/>
            <a:ext cx="4375404" cy="5129784"/>
          </a:xfrm>
          <a:prstGeom prst="rect">
            <a:avLst/>
          </a:prstGeom>
        </p:spPr>
        <p:txBody>
          <a:bodyPr>
            <a:noAutofit/>
          </a:bodyPr>
          <a:lstStyle/>
          <a:p>
            <a:endParaRPr/>
          </a:p>
        </p:txBody>
      </p:sp>
      <p:sp>
        <p:nvSpPr>
          <p:cNvPr id="5" name="Holder 5"/>
          <p:cNvSpPr>
            <a:spLocks noGrp="1"/>
          </p:cNvSpPr>
          <p:nvPr>
            <p:ph type="ftr" sz="quarter" idx="10"/>
          </p:nvPr>
        </p:nvSpPr>
        <p:spPr/>
        <p:txBody>
          <a:bodyPr/>
          <a:lstStyle>
            <a:lvl1pPr algn="ctr">
              <a:defRPr dirty="0">
                <a:solidFill>
                  <a:schemeClr val="tx1">
                    <a:tint val="75000"/>
                  </a:schemeClr>
                </a:solidFill>
              </a:defRPr>
            </a:lvl1pPr>
          </a:lstStyle>
          <a:p>
            <a:pPr>
              <a:defRPr/>
            </a:pPr>
            <a:endParaRPr/>
          </a:p>
        </p:txBody>
      </p:sp>
      <p:sp>
        <p:nvSpPr>
          <p:cNvPr id="6" name="Holder 6"/>
          <p:cNvSpPr>
            <a:spLocks noGrp="1"/>
          </p:cNvSpPr>
          <p:nvPr>
            <p:ph type="dt" sz="half" idx="11"/>
          </p:nvPr>
        </p:nvSpPr>
        <p:spPr/>
        <p:txBody>
          <a:bodyPr/>
          <a:lstStyle>
            <a:lvl1pPr algn="l">
              <a:defRPr smtClean="0">
                <a:solidFill>
                  <a:schemeClr val="tx1">
                    <a:tint val="75000"/>
                  </a:schemeClr>
                </a:solidFill>
              </a:defRPr>
            </a:lvl1pPr>
          </a:lstStyle>
          <a:p>
            <a:pPr>
              <a:defRPr/>
            </a:pPr>
            <a:fld id="{0E4200AC-4C92-41B4-B322-A95BDC995B20}" type="datetimeFigureOut">
              <a:rPr lang="en-US"/>
              <a:pPr>
                <a:defRPr/>
              </a:pPr>
              <a:t>11/2/2022</a:t>
            </a:fld>
            <a:endParaRPr lang="en-US" dirty="0"/>
          </a:p>
        </p:txBody>
      </p:sp>
      <p:sp>
        <p:nvSpPr>
          <p:cNvPr id="7" name="Holder 7"/>
          <p:cNvSpPr>
            <a:spLocks noGrp="1"/>
          </p:cNvSpPr>
          <p:nvPr>
            <p:ph type="sldNum" sz="quarter" idx="12"/>
          </p:nvPr>
        </p:nvSpPr>
        <p:spPr/>
        <p:txBody>
          <a:bodyPr/>
          <a:lstStyle>
            <a:lvl1pPr>
              <a:defRPr/>
            </a:lvl1pPr>
          </a:lstStyle>
          <a:p>
            <a:fld id="{5F378F10-411C-47B2-B91F-36450CAD3748}" type="slidenum">
              <a:rPr lang="el-G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p>
            <a:endParaRPr/>
          </a:p>
        </p:txBody>
      </p:sp>
      <p:sp>
        <p:nvSpPr>
          <p:cNvPr id="3" name="Holder 3"/>
          <p:cNvSpPr>
            <a:spLocks noGrp="1"/>
          </p:cNvSpPr>
          <p:nvPr>
            <p:ph type="ftr" sz="quarter" idx="10"/>
          </p:nvPr>
        </p:nvSpPr>
        <p:spPr/>
        <p:txBody>
          <a:bodyPr/>
          <a:lstStyle>
            <a:lvl1pPr algn="ctr">
              <a:defRPr dirty="0">
                <a:solidFill>
                  <a:schemeClr val="tx1">
                    <a:tint val="75000"/>
                  </a:schemeClr>
                </a:solidFill>
              </a:defRPr>
            </a:lvl1pPr>
          </a:lstStyle>
          <a:p>
            <a:pPr>
              <a:defRPr/>
            </a:pPr>
            <a:endParaRPr/>
          </a:p>
        </p:txBody>
      </p:sp>
      <p:sp>
        <p:nvSpPr>
          <p:cNvPr id="4" name="Holder 4"/>
          <p:cNvSpPr>
            <a:spLocks noGrp="1"/>
          </p:cNvSpPr>
          <p:nvPr>
            <p:ph type="dt" sz="half" idx="11"/>
          </p:nvPr>
        </p:nvSpPr>
        <p:spPr/>
        <p:txBody>
          <a:bodyPr/>
          <a:lstStyle>
            <a:lvl1pPr algn="l">
              <a:defRPr smtClean="0">
                <a:solidFill>
                  <a:schemeClr val="tx1">
                    <a:tint val="75000"/>
                  </a:schemeClr>
                </a:solidFill>
              </a:defRPr>
            </a:lvl1pPr>
          </a:lstStyle>
          <a:p>
            <a:pPr>
              <a:defRPr/>
            </a:pPr>
            <a:fld id="{8D736DF4-022C-4BC3-9320-714EF62C23E0}" type="datetimeFigureOut">
              <a:rPr lang="en-US"/>
              <a:pPr>
                <a:defRPr/>
              </a:pPr>
              <a:t>11/2/2022</a:t>
            </a:fld>
            <a:endParaRPr lang="en-US" dirty="0"/>
          </a:p>
        </p:txBody>
      </p:sp>
      <p:sp>
        <p:nvSpPr>
          <p:cNvPr id="5" name="Holder 5"/>
          <p:cNvSpPr>
            <a:spLocks noGrp="1"/>
          </p:cNvSpPr>
          <p:nvPr>
            <p:ph type="sldNum" sz="quarter" idx="12"/>
          </p:nvPr>
        </p:nvSpPr>
        <p:spPr/>
        <p:txBody>
          <a:bodyPr/>
          <a:lstStyle>
            <a:lvl1pPr>
              <a:defRPr/>
            </a:lvl1pPr>
          </a:lstStyle>
          <a:p>
            <a:fld id="{6572AF88-730C-41B9-8F36-22CAC2DB98C8}" type="slidenum">
              <a:rPr lang="el-G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10"/>
          </p:nvPr>
        </p:nvSpPr>
        <p:spPr/>
        <p:txBody>
          <a:bodyPr/>
          <a:lstStyle>
            <a:lvl1pPr algn="ctr">
              <a:defRPr dirty="0">
                <a:solidFill>
                  <a:schemeClr val="tx1">
                    <a:tint val="75000"/>
                  </a:schemeClr>
                </a:solidFill>
              </a:defRPr>
            </a:lvl1pPr>
          </a:lstStyle>
          <a:p>
            <a:pPr>
              <a:defRPr/>
            </a:pPr>
            <a:endParaRPr/>
          </a:p>
        </p:txBody>
      </p:sp>
      <p:sp>
        <p:nvSpPr>
          <p:cNvPr id="3" name="Holder 3"/>
          <p:cNvSpPr>
            <a:spLocks noGrp="1"/>
          </p:cNvSpPr>
          <p:nvPr>
            <p:ph type="dt" sz="half" idx="11"/>
          </p:nvPr>
        </p:nvSpPr>
        <p:spPr/>
        <p:txBody>
          <a:bodyPr/>
          <a:lstStyle>
            <a:lvl1pPr algn="l">
              <a:defRPr smtClean="0">
                <a:solidFill>
                  <a:schemeClr val="tx1">
                    <a:tint val="75000"/>
                  </a:schemeClr>
                </a:solidFill>
              </a:defRPr>
            </a:lvl1pPr>
          </a:lstStyle>
          <a:p>
            <a:pPr>
              <a:defRPr/>
            </a:pPr>
            <a:fld id="{BBA39F1F-E2AF-4423-93CA-BB6C603678A5}" type="datetimeFigureOut">
              <a:rPr lang="en-US"/>
              <a:pPr>
                <a:defRPr/>
              </a:pPr>
              <a:t>11/2/2022</a:t>
            </a:fld>
            <a:endParaRPr lang="en-US" dirty="0"/>
          </a:p>
        </p:txBody>
      </p:sp>
      <p:sp>
        <p:nvSpPr>
          <p:cNvPr id="4" name="Holder 4"/>
          <p:cNvSpPr>
            <a:spLocks noGrp="1"/>
          </p:cNvSpPr>
          <p:nvPr>
            <p:ph type="sldNum" sz="quarter" idx="12"/>
          </p:nvPr>
        </p:nvSpPr>
        <p:spPr/>
        <p:txBody>
          <a:bodyPr/>
          <a:lstStyle>
            <a:lvl1pPr>
              <a:defRPr/>
            </a:lvl1pPr>
          </a:lstStyle>
          <a:p>
            <a:fld id="{EB8F61E0-9784-4E28-8DE2-3946A8F3294C}" type="slidenum">
              <a:rPr lang="el-G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35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Holder 2"/>
          <p:cNvSpPr>
            <a:spLocks noGrp="1"/>
          </p:cNvSpPr>
          <p:nvPr>
            <p:ph type="title"/>
          </p:nvPr>
        </p:nvSpPr>
        <p:spPr bwMode="auto">
          <a:xfrm>
            <a:off x="850900" y="1144588"/>
            <a:ext cx="8356600" cy="6858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endParaRPr lang="el-GR" smtClean="0"/>
          </a:p>
        </p:txBody>
      </p:sp>
      <p:sp>
        <p:nvSpPr>
          <p:cNvPr id="1027" name="Holder 3"/>
          <p:cNvSpPr>
            <a:spLocks noGrp="1"/>
          </p:cNvSpPr>
          <p:nvPr>
            <p:ph type="body" idx="1"/>
          </p:nvPr>
        </p:nvSpPr>
        <p:spPr bwMode="auto">
          <a:xfrm>
            <a:off x="928688" y="1931988"/>
            <a:ext cx="8201025" cy="24733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endParaRPr lang="el-GR" smtClean="0"/>
          </a:p>
        </p:txBody>
      </p:sp>
      <p:sp>
        <p:nvSpPr>
          <p:cNvPr id="4" name="Holder 4"/>
          <p:cNvSpPr>
            <a:spLocks noGrp="1"/>
          </p:cNvSpPr>
          <p:nvPr>
            <p:ph type="ftr" sz="quarter" idx="5"/>
          </p:nvPr>
        </p:nvSpPr>
        <p:spPr>
          <a:xfrm>
            <a:off x="3419475" y="7227888"/>
            <a:ext cx="3219450" cy="388937"/>
          </a:xfrm>
          <a:prstGeom prst="rect">
            <a:avLst/>
          </a:prstGeom>
        </p:spPr>
        <p:txBody>
          <a:bodyPr wrap="square" lIns="0" tIns="0" rIns="0" bIns="0">
            <a:noAutofit/>
          </a:bodyPr>
          <a:lstStyle>
            <a:lvl1pPr algn="ctr" fontAlgn="auto">
              <a:spcBef>
                <a:spcPts val="0"/>
              </a:spcBef>
              <a:spcAft>
                <a:spcPts val="0"/>
              </a:spcAft>
              <a:defRPr dirty="0">
                <a:solidFill>
                  <a:schemeClr val="tx1">
                    <a:tint val="75000"/>
                  </a:schemeClr>
                </a:solidFill>
                <a:latin typeface="+mn-lt"/>
                <a:cs typeface="+mn-cs"/>
              </a:defRPr>
            </a:lvl1pPr>
          </a:lstStyle>
          <a:p>
            <a:pPr>
              <a:defRPr/>
            </a:pPr>
            <a:endParaRPr/>
          </a:p>
        </p:txBody>
      </p:sp>
      <p:sp>
        <p:nvSpPr>
          <p:cNvPr id="5" name="Holder 5"/>
          <p:cNvSpPr>
            <a:spLocks noGrp="1"/>
          </p:cNvSpPr>
          <p:nvPr>
            <p:ph type="dt" sz="half" idx="6"/>
          </p:nvPr>
        </p:nvSpPr>
        <p:spPr>
          <a:xfrm>
            <a:off x="503238" y="7227888"/>
            <a:ext cx="2312987" cy="388937"/>
          </a:xfrm>
          <a:prstGeom prst="rect">
            <a:avLst/>
          </a:prstGeom>
        </p:spPr>
        <p:txBody>
          <a:bodyPr wrap="square" lIns="0" tIns="0" rIns="0" bIns="0">
            <a:noAutofit/>
          </a:bodyPr>
          <a:lstStyle>
            <a:lvl1pPr algn="l" fontAlgn="auto">
              <a:spcBef>
                <a:spcPts val="0"/>
              </a:spcBef>
              <a:spcAft>
                <a:spcPts val="0"/>
              </a:spcAft>
              <a:defRPr smtClean="0">
                <a:solidFill>
                  <a:schemeClr val="tx1">
                    <a:tint val="75000"/>
                  </a:schemeClr>
                </a:solidFill>
                <a:latin typeface="+mn-lt"/>
                <a:cs typeface="+mn-cs"/>
              </a:defRPr>
            </a:lvl1pPr>
          </a:lstStyle>
          <a:p>
            <a:pPr>
              <a:defRPr/>
            </a:pPr>
            <a:fld id="{94D1BA2E-D692-4BF2-9052-4E03B63DFFF4}" type="datetimeFigureOut">
              <a:rPr lang="en-US"/>
              <a:pPr>
                <a:defRPr/>
              </a:pPr>
              <a:t>11/2/2022</a:t>
            </a:fld>
            <a:endParaRPr lang="en-US" dirty="0"/>
          </a:p>
        </p:txBody>
      </p:sp>
      <p:sp>
        <p:nvSpPr>
          <p:cNvPr id="6" name="Holder 6"/>
          <p:cNvSpPr>
            <a:spLocks noGrp="1"/>
          </p:cNvSpPr>
          <p:nvPr>
            <p:ph type="sldNum" sz="quarter" idx="7"/>
          </p:nvPr>
        </p:nvSpPr>
        <p:spPr>
          <a:xfrm>
            <a:off x="8891588" y="6967538"/>
            <a:ext cx="190500" cy="163512"/>
          </a:xfrm>
          <a:prstGeom prst="rect">
            <a:avLst/>
          </a:prstGeom>
        </p:spPr>
        <p:txBody>
          <a:bodyPr vert="horz" wrap="square" lIns="0" tIns="0" rIns="0" bIns="0" numCol="1" anchor="t" anchorCtr="0" compatLnSpc="1">
            <a:prstTxWarp prst="textNoShape">
              <a:avLst/>
            </a:prstTxWarp>
            <a:noAutofit/>
          </a:bodyPr>
          <a:lstStyle>
            <a:lvl1pPr>
              <a:defRPr sz="1000"/>
            </a:lvl1pPr>
          </a:lstStyle>
          <a:p>
            <a:fld id="{C59B9F99-1C50-47C9-8A34-DA3CBA068CD1}" type="slidenum">
              <a:rPr lang="el-GR"/>
              <a:pPr/>
              <a:t>‹#›</a:t>
            </a:fld>
            <a:endParaRPr lang="el-G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Lst>
  <p:txStyles>
    <p:titleStyle>
      <a:lvl1pPr algn="ctr" rtl="0" eaLnBrk="0" fontAlgn="base" hangingPunct="0">
        <a:spcBef>
          <a:spcPct val="0"/>
        </a:spcBef>
        <a:spcAft>
          <a:spcPct val="0"/>
        </a:spcAft>
        <a:defRPr sz="4400">
          <a:solidFill>
            <a:schemeClr val="tx2"/>
          </a:solidFill>
          <a:latin typeface="Arial" charset="0"/>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charset="0"/>
        </a:defRPr>
      </a:lvl1pPr>
      <a:lvl2pPr marL="742950" indent="-285750" algn="l" rtl="0" eaLnBrk="0" fontAlgn="base" hangingPunct="0">
        <a:spcBef>
          <a:spcPct val="20000"/>
        </a:spcBef>
        <a:spcAft>
          <a:spcPct val="0"/>
        </a:spcAft>
        <a:buChar char="–"/>
        <a:defRPr sz="2800">
          <a:solidFill>
            <a:schemeClr val="tx1"/>
          </a:solidFill>
          <a:latin typeface="Arial" charset="0"/>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eaLnBrk="0" fontAlgn="base" hangingPunct="0">
        <a:spcBef>
          <a:spcPct val="20000"/>
        </a:spcBef>
        <a:spcAft>
          <a:spcPct val="0"/>
        </a:spcAft>
        <a:buChar char="»"/>
        <a:defRPr sz="2000">
          <a:solidFill>
            <a:schemeClr val="tx1"/>
          </a:solidFill>
          <a:latin typeface="Arial" charset="0"/>
        </a:defRPr>
      </a:lvl6pPr>
      <a:lvl7pPr marL="2971800" indent="-228600" algn="l" rtl="0" eaLnBrk="0" fontAlgn="base" hangingPunct="0">
        <a:spcBef>
          <a:spcPct val="20000"/>
        </a:spcBef>
        <a:spcAft>
          <a:spcPct val="0"/>
        </a:spcAft>
        <a:buChar char="»"/>
        <a:defRPr sz="2000">
          <a:solidFill>
            <a:schemeClr val="tx1"/>
          </a:solidFill>
          <a:latin typeface="Arial" charset="0"/>
        </a:defRPr>
      </a:lvl7pPr>
      <a:lvl8pPr marL="3429000" indent="-228600" algn="l" rtl="0" eaLnBrk="0" fontAlgn="base" hangingPunct="0">
        <a:spcBef>
          <a:spcPct val="20000"/>
        </a:spcBef>
        <a:spcAft>
          <a:spcPct val="0"/>
        </a:spcAft>
        <a:buChar char="»"/>
        <a:defRPr sz="2000">
          <a:solidFill>
            <a:schemeClr val="tx1"/>
          </a:solidFill>
          <a:latin typeface="Arial" charset="0"/>
        </a:defRPr>
      </a:lvl8pPr>
      <a:lvl9pPr marL="3886200" indent="-228600" algn="l" rtl="0" eaLnBrk="0" fontAlgn="base" hangingPunct="0">
        <a:spcBef>
          <a:spcPct val="20000"/>
        </a:spcBef>
        <a:spcAft>
          <a:spcPct val="0"/>
        </a:spcAft>
        <a:buChar char="»"/>
        <a:defRPr sz="2000">
          <a:solidFill>
            <a:schemeClr val="tx1"/>
          </a:solidFill>
          <a:latin typeface="Arial" charset="0"/>
        </a:defRPr>
      </a:lvl9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3581400" y="990600"/>
            <a:ext cx="2652713" cy="685800"/>
          </a:xfrm>
          <a:prstGeom prst="rect">
            <a:avLst/>
          </a:prstGeom>
        </p:spPr>
        <p:txBody>
          <a:bodyPr lIns="0" tIns="0" rIns="0" bIns="0"/>
          <a:lstStyle/>
          <a:p>
            <a:pPr marL="12700"/>
            <a:r>
              <a:rPr lang="el-GR" sz="4300" b="1">
                <a:solidFill>
                  <a:srgbClr val="562213"/>
                </a:solidFill>
                <a:latin typeface="Corbel" pitchFamily="34" charset="0"/>
              </a:rPr>
              <a:t>3</a:t>
            </a:r>
            <a:r>
              <a:rPr lang="el-GR" sz="4200" b="1" baseline="25000">
                <a:solidFill>
                  <a:srgbClr val="562213"/>
                </a:solidFill>
                <a:latin typeface="Corbel" pitchFamily="34" charset="0"/>
              </a:rPr>
              <a:t>ο </a:t>
            </a:r>
            <a:r>
              <a:rPr lang="el-GR" sz="4300" b="1">
                <a:solidFill>
                  <a:srgbClr val="562213"/>
                </a:solidFill>
                <a:latin typeface="Corbel" pitchFamily="34" charset="0"/>
              </a:rPr>
              <a:t>Μάθημα</a:t>
            </a:r>
            <a:endParaRPr lang="el-GR" sz="4300">
              <a:latin typeface="Corbel" pitchFamily="34" charset="0"/>
            </a:endParaRPr>
          </a:p>
        </p:txBody>
      </p:sp>
      <p:sp>
        <p:nvSpPr>
          <p:cNvPr id="26" name="object 26"/>
          <p:cNvSpPr txBox="1"/>
          <p:nvPr/>
        </p:nvSpPr>
        <p:spPr>
          <a:xfrm>
            <a:off x="1597025" y="2403475"/>
            <a:ext cx="5915025" cy="190817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2700" b="1">
                <a:latin typeface="Corbel" pitchFamily="34" charset="0"/>
              </a:rPr>
              <a:t>ΘΕΩΡΗΤΙΚΕΣ ΠΡΟΣΕΓΓΙΣΕΙΣ ΤΗΣ</a:t>
            </a:r>
            <a:endParaRPr lang="el-GR" sz="2700">
              <a:latin typeface="Corbel" pitchFamily="34" charset="0"/>
            </a:endParaRPr>
          </a:p>
          <a:p>
            <a:pPr marL="295275" indent="-282575">
              <a:spcBef>
                <a:spcPts val="13"/>
              </a:spcBef>
              <a:tabLst>
                <a:tab pos="295275" algn="l"/>
              </a:tabLst>
            </a:pPr>
            <a:r>
              <a:rPr lang="el-GR" sz="2400" b="1">
                <a:latin typeface="Corbel" pitchFamily="34" charset="0"/>
              </a:rPr>
              <a:t>ΔΙΑΠΟΛΙΤΙΣΜΙΚΟΤΗΤΑΣ</a:t>
            </a:r>
            <a:endParaRPr lang="el-GR" sz="2400">
              <a:latin typeface="Corbel" pitchFamily="34" charset="0"/>
            </a:endParaRPr>
          </a:p>
          <a:p>
            <a:pPr marL="295275" indent="-282575">
              <a:lnSpc>
                <a:spcPts val="850"/>
              </a:lnSpc>
              <a:spcBef>
                <a:spcPts val="38"/>
              </a:spcBef>
              <a:tabLst>
                <a:tab pos="295275" algn="l"/>
              </a:tabLst>
            </a:pPr>
            <a:endParaRPr lang="el-GR" sz="800">
              <a:latin typeface="Calibri" pitchFamily="34" charset="0"/>
            </a:endParaRPr>
          </a:p>
          <a:p>
            <a:pPr marL="295275" indent="-282575">
              <a:lnSpc>
                <a:spcPts val="1000"/>
              </a:lnSpc>
              <a:tabLst>
                <a:tab pos="295275" algn="l"/>
              </a:tabLst>
            </a:pPr>
            <a:endParaRPr lang="el-GR" sz="1000">
              <a:latin typeface="Calibri" pitchFamily="34" charset="0"/>
            </a:endParaRPr>
          </a:p>
          <a:p>
            <a:pPr marL="295275" indent="-282575">
              <a:lnSpc>
                <a:spcPts val="1000"/>
              </a:lnSpc>
              <a:tabLst>
                <a:tab pos="295275" algn="l"/>
              </a:tabLst>
            </a:pPr>
            <a:endParaRPr lang="el-GR" sz="1000">
              <a:latin typeface="Calibri" pitchFamily="34" charset="0"/>
            </a:endParaRPr>
          </a:p>
          <a:p>
            <a:pPr marL="295275" indent="-282575">
              <a:lnSpc>
                <a:spcPts val="1000"/>
              </a:lnSpc>
              <a:tabLst>
                <a:tab pos="295275" algn="l"/>
              </a:tabLst>
            </a:pPr>
            <a:endParaRPr lang="el-GR" sz="1000">
              <a:latin typeface="Calibri" pitchFamily="34" charset="0"/>
            </a:endParaRPr>
          </a:p>
          <a:p>
            <a:pPr marL="295275" indent="-282575">
              <a:lnSpc>
                <a:spcPts val="1000"/>
              </a:lnSpc>
              <a:tabLst>
                <a:tab pos="295275" algn="l"/>
              </a:tabLst>
            </a:pPr>
            <a:endParaRPr lang="el-GR" sz="1000">
              <a:latin typeface="Calibri" pitchFamily="34" charset="0"/>
            </a:endParaRPr>
          </a:p>
          <a:p>
            <a:pPr marL="295275" indent="-282575">
              <a:buClr>
                <a:srgbClr val="3791A7"/>
              </a:buClr>
              <a:buSzPct val="79000"/>
              <a:buFont typeface="Arial" charset="0"/>
              <a:buChar char="•"/>
              <a:tabLst>
                <a:tab pos="295275" algn="l"/>
              </a:tabLst>
            </a:pPr>
            <a:r>
              <a:rPr lang="el-GR" sz="3100" b="1">
                <a:latin typeface="Corbel" pitchFamily="34" charset="0"/>
              </a:rPr>
              <a:t>Η διασταύρωση των πολιτισμών</a:t>
            </a:r>
            <a:endParaRPr lang="el-GR" sz="3100">
              <a:latin typeface="Corbe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597025" y="1320800"/>
            <a:ext cx="7747000" cy="4013200"/>
          </a:xfrm>
          <a:prstGeom prst="rect">
            <a:avLst/>
          </a:prstGeom>
        </p:spPr>
        <p:txBody>
          <a:bodyPr lIns="0" tIns="0" rIns="0" bIns="0"/>
          <a:lstStyle/>
          <a:p>
            <a:pPr marL="295275" indent="-282575">
              <a:buClr>
                <a:srgbClr val="3791A7"/>
              </a:buClr>
              <a:buSzPct val="80000"/>
              <a:buFont typeface="Arial" charset="0"/>
              <a:buChar char="•"/>
              <a:tabLst>
                <a:tab pos="295275" algn="l"/>
                <a:tab pos="2498725" algn="l"/>
              </a:tabLst>
            </a:pPr>
            <a:r>
              <a:rPr lang="el-GR" sz="3200">
                <a:latin typeface="Corbel" pitchFamily="34" charset="0"/>
              </a:rPr>
              <a:t>Η σύγχρονη	εποχή χαρακτηρίζεται από μια σοβαρή αντίθεση ανάμεσα στην ομοιομορφία που επιφέρει η παγκοσμιοποίηση και στις ιδιαιτερότητες που αισθάνονται να απειλούνται.</a:t>
            </a:r>
          </a:p>
          <a:p>
            <a:pPr marL="295275" indent="-282575">
              <a:lnSpc>
                <a:spcPts val="550"/>
              </a:lnSpc>
              <a:spcBef>
                <a:spcPts val="50"/>
              </a:spcBef>
              <a:buClr>
                <a:srgbClr val="3791A7"/>
              </a:buClr>
              <a:buFont typeface="Arial" charset="0"/>
              <a:buChar char="•"/>
              <a:tabLst>
                <a:tab pos="295275" algn="l"/>
                <a:tab pos="2498725" algn="l"/>
              </a:tabLst>
            </a:pPr>
            <a:endParaRPr lang="el-GR" sz="500">
              <a:latin typeface="Calibri" pitchFamily="34" charset="0"/>
            </a:endParaRPr>
          </a:p>
          <a:p>
            <a:pPr marL="295275" indent="-282575">
              <a:buClr>
                <a:srgbClr val="3791A7"/>
              </a:buClr>
              <a:buSzPct val="80000"/>
              <a:buFont typeface="Arial" charset="0"/>
              <a:buChar char="•"/>
              <a:tabLst>
                <a:tab pos="295275" algn="l"/>
                <a:tab pos="2498725" algn="l"/>
              </a:tabLst>
            </a:pPr>
            <a:r>
              <a:rPr lang="el-GR" sz="3200">
                <a:latin typeface="Corbel" pitchFamily="34" charset="0"/>
              </a:rPr>
              <a:t>Η νέα αυτή πραγματικότητα έφερε νέα δεδομένα και νέες ανάγκες και στον χώρο της υγείας.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739900" y="2255838"/>
            <a:ext cx="7310438" cy="2551112"/>
          </a:xfrm>
          <a:prstGeom prst="rect">
            <a:avLst/>
          </a:prstGeom>
        </p:spPr>
        <p:txBody>
          <a:bodyPr lIns="0" tIns="0" rIns="0" bIns="0"/>
          <a:lstStyle/>
          <a:p>
            <a:pPr marL="295275" indent="-282575">
              <a:buClr>
                <a:srgbClr val="3791A7"/>
              </a:buClr>
              <a:buSzPct val="79000"/>
              <a:buFont typeface="Arial" charset="0"/>
              <a:buChar char="•"/>
              <a:tabLst>
                <a:tab pos="295275" algn="l"/>
              </a:tabLst>
            </a:pPr>
            <a:r>
              <a:rPr lang="el-GR" sz="2900">
                <a:latin typeface="Corbel" pitchFamily="34" charset="0"/>
              </a:rPr>
              <a:t>Η </a:t>
            </a:r>
            <a:r>
              <a:rPr lang="el-GR" sz="3300">
                <a:latin typeface="Corbel" pitchFamily="34" charset="0"/>
              </a:rPr>
              <a:t>εξατομικευμένη φροντίδα θα πρέπει να λαμβάνει υπόψη της και τα ιδιαίτερα πολιτισμικά χαρακτηριστικά κάθε ατόμου, έτσι ώστε η φροντίδα του να είναι άρτια και αποτελεσματικότερη.</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158875" y="1249363"/>
            <a:ext cx="7793038" cy="40894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Η εξάπλωση των λαών της Ευρώπης άρχισε στα τέλη του 1400 και μέχρι τα μέσα του 20ου αι. ο ευρωπαϊκός πολιτισμός διεύρυνε την επιρροή του.</a:t>
            </a: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spcBef>
                <a:spcPts val="38"/>
              </a:spcBef>
              <a:buClr>
                <a:srgbClr val="3791A7"/>
              </a:buClr>
              <a:buFont typeface="Arial" charset="0"/>
              <a:buChar char="•"/>
              <a:tabLst>
                <a:tab pos="295275" algn="l"/>
              </a:tabLst>
            </a:pPr>
            <a:endParaRPr lang="el-GR" sz="10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Η ευρωπαϊκή εξάπλωση ακολούθησε δύο κατευθύνσεις: μία προς την Δύση και μία προς την Ανατολή.</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248525" cy="3937000"/>
          </a:xfrm>
          <a:prstGeom prst="rect">
            <a:avLst/>
          </a:prstGeom>
        </p:spPr>
        <p:txBody>
          <a:bodyPr lIns="0" tIns="0" rIns="0" bIns="0"/>
          <a:lstStyle/>
          <a:p>
            <a:pPr marL="295275" indent="-282575">
              <a:buClr>
                <a:srgbClr val="3791A7"/>
              </a:buClr>
              <a:buSzPct val="80000"/>
              <a:buFont typeface="Arial" charset="0"/>
              <a:buChar char="•"/>
              <a:tabLst>
                <a:tab pos="374650" algn="l"/>
              </a:tabLst>
            </a:pPr>
            <a:r>
              <a:rPr lang="el-GR" sz="3200">
                <a:latin typeface="Corbel" pitchFamily="34" charset="0"/>
              </a:rPr>
              <a:t>μέσα από την ιστορική ανασκόπηση της μετακίνησης των πληθυσμών στο βάθος του χρόνου φαίνεται ότι η Ευρώπη οφείλει να απαλλαγεί από την αντίληψη που ταύτιζε τον ευρωπαϊκό πολιτισμό με τον οικουμενικό πολιτισμό, πρέπει να σέβεται τους Άλλους, να ανοίγεται στους Άλλους.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770188" y="1976438"/>
            <a:ext cx="4605337" cy="2663825"/>
          </a:xfrm>
          <a:prstGeom prst="rect">
            <a:avLst/>
          </a:prstGeom>
        </p:spPr>
        <p:txBody>
          <a:bodyPr lIns="0" tIns="0" rIns="0" bIns="0"/>
          <a:lstStyle/>
          <a:p>
            <a:pPr marL="12700" algn="ctr"/>
            <a:r>
              <a:rPr lang="el-GR" sz="4300" b="1">
                <a:solidFill>
                  <a:srgbClr val="562213"/>
                </a:solidFill>
                <a:latin typeface="Corbel" pitchFamily="34" charset="0"/>
              </a:rPr>
              <a:t>Τα χαρακτηριστικά της διαπολιτισμικής αλληλεπίδρασης</a:t>
            </a:r>
            <a:endParaRPr lang="el-GR" sz="4300">
              <a:latin typeface="Corbe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a:noAutofit/>
          </a:bodyPr>
          <a:lstStyle/>
          <a:p>
            <a:pPr marL="1139825" eaLnBrk="1" hangingPunct="1"/>
            <a:r>
              <a:rPr lang="el-GR" sz="4300">
                <a:solidFill>
                  <a:srgbClr val="562213"/>
                </a:solidFill>
                <a:latin typeface="Corbel" pitchFamily="34" charset="0"/>
              </a:rPr>
              <a:t>1. Αντιμετωπίζοντας τον ξένο</a:t>
            </a:r>
            <a:endParaRPr lang="el-GR" sz="4300">
              <a:solidFill>
                <a:srgbClr val="000000"/>
              </a:solidFill>
              <a:latin typeface="Corbel" pitchFamily="34" charset="0"/>
            </a:endParaRPr>
          </a:p>
        </p:txBody>
      </p:sp>
      <p:sp>
        <p:nvSpPr>
          <p:cNvPr id="26" name="object 26"/>
          <p:cNvSpPr txBox="1"/>
          <p:nvPr/>
        </p:nvSpPr>
        <p:spPr>
          <a:xfrm>
            <a:off x="2060575" y="1931988"/>
            <a:ext cx="7019925" cy="44243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οι συναντήσεις των λαών γίνονται όλο και πιο συχνές σε έναν κόσμο όπου το εμπόριο, η μετανάστευση, τα μέσα μαζικής ενημέρωσης, ο τουρισμός και τα ανθρώπινα δικαιώματα αναγκάζουν όλο και πιο συχνά τις κυβερνήσεις να αντιμετωπίζουν αλλά και να δημιουργήσουν χώρο για την εθνική ποικιλομορφία.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205663" cy="34496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Η συνάντηση με έναν άγνωστο προκαλεί ανησυχία αλλά και την ανάγκη δημιουργίας συγκεκριμένων προσδοκιών όσον αφορά τη συμπεριφορά του, ούτως ώστε να υπάρξει μια αποτελεσματική σχέση αλληλεπίδρασης.</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999288"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Η διεργασία κατανόησης του συγκεκριμένου ανθρώπου είναι το πρώτο βήμα προς αυτή την κατεύθυνση. Ο αρχικός προσδιορισμός του άλλου βασίζεται συχνά σε στερεότυπα τα οποία αφορούν την ομάδα ή τον πολιτισμό στον οποίο ανήκει</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059613"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Στη συνέχεια χρησιμοποιούμε το σύνολο των υποθέσεων στο οποίο έχουμε καταλήξει για τον άλλο ώστε να κατευθύνουμε ανάλογα τη συμπεριφορά μας προς αυτόν, αλλά και για διαμορφώσουμε ερμηνείες της συμπεριφοράς του προς εμάς, συχνά αρνητικά.</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069138"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Όπως χαρακτηριστικά είχε αναφέρει παλαιότερα ο Simmel (1950)</a:t>
            </a:r>
            <a:r>
              <a:rPr lang="el-GR" sz="3100" baseline="25000">
                <a:latin typeface="Corbel" pitchFamily="34" charset="0"/>
              </a:rPr>
              <a:t>1  </a:t>
            </a:r>
            <a:r>
              <a:rPr lang="el-GR" sz="3200">
                <a:latin typeface="Corbel" pitchFamily="34" charset="0"/>
              </a:rPr>
              <a:t>, ο ξένος είναι ένας άνθρωπος που είναι ταυτόχρονα «παρών» και «απών». Μολονότι είναι παρών και μοιράζεται τον ίδιο χώρο , ο ξένος δε γνωρίζει τους άλλους ούτε τις πιθανές αντιδράσεις τους, είτε λεκτικές είτε μη λεκτικές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978025" y="488950"/>
            <a:ext cx="6661150" cy="1341438"/>
          </a:xfrm>
          <a:prstGeom prst="rect">
            <a:avLst/>
          </a:prstGeom>
        </p:spPr>
        <p:txBody>
          <a:bodyPr lIns="0" tIns="0" rIns="0" bIns="0"/>
          <a:lstStyle/>
          <a:p>
            <a:pPr marL="12700"/>
            <a:r>
              <a:rPr lang="el-GR" sz="4300">
                <a:solidFill>
                  <a:srgbClr val="562213"/>
                </a:solidFill>
                <a:latin typeface="Corbel" pitchFamily="34" charset="0"/>
              </a:rPr>
              <a:t>Οι Herman και Schield(1961)</a:t>
            </a:r>
            <a:r>
              <a:rPr lang="el-GR" sz="4200" baseline="25000">
                <a:solidFill>
                  <a:srgbClr val="562213"/>
                </a:solidFill>
                <a:latin typeface="Corbel" pitchFamily="34" charset="0"/>
              </a:rPr>
              <a:t>2 </a:t>
            </a:r>
            <a:r>
              <a:rPr lang="el-GR" sz="4300">
                <a:solidFill>
                  <a:srgbClr val="562213"/>
                </a:solidFill>
                <a:latin typeface="Corbel" pitchFamily="34" charset="0"/>
              </a:rPr>
              <a:t>αναφέρουν</a:t>
            </a:r>
            <a:endParaRPr lang="el-GR" sz="4300">
              <a:latin typeface="Corbel" pitchFamily="34" charset="0"/>
            </a:endParaRPr>
          </a:p>
        </p:txBody>
      </p:sp>
      <p:sp>
        <p:nvSpPr>
          <p:cNvPr id="26" name="object 26"/>
          <p:cNvSpPr txBox="1"/>
          <p:nvPr/>
        </p:nvSpPr>
        <p:spPr>
          <a:xfrm>
            <a:off x="2060575" y="1931988"/>
            <a:ext cx="6959600" cy="49117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«Η άμεση ψυχολογική επίδραση στο άτομο όταν έρχεται αντιμέτωπο με μια νέα κατάσταση είναι η έλλειψη ασφάλειας. Η άγνοια των δυναμικών που δρουν στη συγκεκριμένη κατάσταση, των μέσων που χρησιμοποιούνται για την επίτευξη στόχων και των πιθανών αποτελεσμάτων μιας πράξης οδηγούν σε ανασφάλεια.»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53275"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Επιπλέον η εμφάνιση, η ενδυμασία, οι χαρακτηριστικές κινήσεις και η ομιλία του ξένου κάνουν σαφές στους παρατηρητές ότι ανήκει σε διαφορετική ομάδα από τη δική τους. Ίσως θεωρούν ότι η ομάδα του ακολουθεί διαφορετικό τρόπο ζωής και διάκειται εχθρικά απέναντι στη δική τους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92963"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Επίσης οι παρατηρητές ανησυχούν συχνά ότι τα άλλα μέλη της ομάδας τους μπορεί να ερμηνεύσουν την επαφή τους με έναν ξένο ως έλλειψη αφοσίωσης στη δική τους ομάδα. Όλες αυτές οι διομαδικές παράμετροι αυξάνουν την ανησυχία, η οποία ούτως ή άλλως ενυπάρχει στη συνάντηση με τον ξένο.</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029450" cy="24733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Η πιθανότερη έκβαση μιας τέτοιας συνάντησης είναι η αποφυγή, ειδικά αν η προσωπικότητα του παρατηρητή κλίνει προς την εσωστρέφεια και την ανησυχία.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829425" cy="34496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Για τους περισσότερους ανθρώπους η οικοδόμηση μιας γέφυρας που να συνδέει το γνωστό με το άγνωστο αποτελεί διαδικασία επίπονη αλλά και επικίνδυνη. Όμως προκύπτουν συχνά θέματα ρόλων που δεν αφήνουν άλλη επιλογή.</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840538"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Ο ξένος μπορεί να είναι πελάτης ή φιλοξενούμενος ή δάσκαλος ή εργοδότης. Επίσης, μπορεί να είμαστε περίεργοι ή ανοιχτοί σε καινούργιες εμπειρίες ή να μας αρέσει η εμφάνισή του ή να προεχόμαστε από έναν πολιτισμό που ενθαρρύνει την εξοικείωση με το διαφορετικό.</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a:noAutofit/>
          </a:bodyPr>
          <a:lstStyle/>
          <a:p>
            <a:pPr marL="1139825" eaLnBrk="1" hangingPunct="1"/>
            <a:r>
              <a:rPr lang="el-GR" sz="4300">
                <a:solidFill>
                  <a:srgbClr val="562213"/>
                </a:solidFill>
                <a:latin typeface="Corbel" pitchFamily="34" charset="0"/>
              </a:rPr>
              <a:t>2. Αναγνωρίζοντας τον άλλο</a:t>
            </a:r>
            <a:endParaRPr lang="el-GR" sz="4300">
              <a:solidFill>
                <a:srgbClr val="000000"/>
              </a:solidFill>
              <a:latin typeface="Corbel" pitchFamily="34" charset="0"/>
            </a:endParaRPr>
          </a:p>
        </p:txBody>
      </p:sp>
      <p:sp>
        <p:nvSpPr>
          <p:cNvPr id="26" name="object 26"/>
          <p:cNvSpPr txBox="1"/>
          <p:nvPr/>
        </p:nvSpPr>
        <p:spPr>
          <a:xfrm>
            <a:off x="2060575" y="1931988"/>
            <a:ext cx="7165975" cy="44243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Ένα μεγάλο μέρος της καθημερινής ζωής μας απορροφάται από την επαφή με τους άλλους, χωρίς ακριβώς να</a:t>
            </a:r>
          </a:p>
          <a:p>
            <a:pPr marL="295275" indent="-282575">
              <a:tabLst>
                <a:tab pos="295275" algn="l"/>
              </a:tabLst>
            </a:pPr>
            <a:r>
              <a:rPr lang="el-GR" sz="3200">
                <a:latin typeface="Corbel" pitchFamily="34" charset="0"/>
              </a:rPr>
              <a:t>«συνειδητοποιούμε» τι κάνουμε. Σε πολλές περιπτώσεις συσχετιζόμαστε με τους άλλους ανθρώπους βάσει τυπικά προσδιορισμένων, αυτοματοποιημένων τρόπων, οι οποίοι καθορίζονται από τα σενάρια συναλλαγής.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242175" cy="29606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Σύμφωνα με τον ορισμό του Abelson, το σενάριο συναλλαγής είναι μια συνεκτική ακολουθία συμβάντων τα οποία αναμένονται από το άτομο και απέναντι στα οποία τοποθετείται είτε ως ενεργό υποκείμενο είτε ως παρατηρητής.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237413" cy="24733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Τα σενάρια συναλλαγής είναι προϊόντα μάθησης η οποία πραγματοποιείται καθ’ όλη τη διάρκεια της ζωής του ατόμου μέσω της συμμετοχής σε ακολουθίες συμβάντων ή μέσω της παρατήρησης.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10413" cy="4911725"/>
          </a:xfrm>
          <a:prstGeom prst="rect">
            <a:avLst/>
          </a:prstGeom>
        </p:spPr>
        <p:txBody>
          <a:bodyPr lIns="0" tIns="0" rIns="0" bIns="0"/>
          <a:lstStyle/>
          <a:p>
            <a:pPr marL="295275" indent="-282575">
              <a:buClr>
                <a:srgbClr val="3791A7"/>
              </a:buClr>
              <a:buSzPct val="80000"/>
              <a:buFont typeface="Arial" charset="0"/>
              <a:buChar char="•"/>
              <a:tabLst>
                <a:tab pos="295275" algn="l"/>
                <a:tab pos="2540000" algn="l"/>
              </a:tabLst>
            </a:pPr>
            <a:r>
              <a:rPr lang="el-GR" sz="3200">
                <a:latin typeface="Corbel" pitchFamily="34" charset="0"/>
              </a:rPr>
              <a:t>Χρησιμοποιώντας κοινά σενάρια συναλλαγής	οι άνθρωποι που εκτελούν διάφορους ρόλους, όπως επιβάτες, πωλητές εισιτηρίων, βιβλιοθηκονόμοι και τηλεφωνητές, μπορούν να διεκπεραιώσουν μια σειρά τυποποιημένων συναλλαγών χωρία να αναγνωρίσουν τις ιδιαίτερες ιδιότητες των ανθρώπων με τους οποίους έρχονται σε επαφή</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2060575" y="1931988"/>
            <a:ext cx="7202488" cy="19859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Ωστόσο, όταν ξεκινά ένας νέος τύπος επαφής ή όταν ένα από τα μέρη θέλει να υπερβεί τον ορισμό που δίνει στη σχέση ο ρόλος, τότε η κατάσταση αλλάζει.</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913563" cy="34496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Απαιτούνται πλέον νέου τύπου, αλλά πάντα κατάλληλες αντιδράσεις, ούτως ώστε τα άτομα να περάσουν σε μια κατάσταση «συνειδητής» δράσης. Ένα στοιχείο αυτής της «συνειδητής» δράσης είναι η συλλογή πληροφοριών για το άλλο άτομο.</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978025" y="488950"/>
            <a:ext cx="6318250" cy="700088"/>
          </a:xfrm>
          <a:prstGeom prst="rect">
            <a:avLst/>
          </a:prstGeom>
        </p:spPr>
        <p:txBody>
          <a:bodyPr lIns="0" tIns="0" rIns="0" bIns="0"/>
          <a:lstStyle/>
          <a:p>
            <a:pPr marL="12700"/>
            <a:r>
              <a:rPr lang="el-GR" sz="4300">
                <a:solidFill>
                  <a:srgbClr val="562213"/>
                </a:solidFill>
                <a:latin typeface="Corbel" pitchFamily="34" charset="0"/>
              </a:rPr>
              <a:t>3. Ταυτότητα και ετερότητα</a:t>
            </a:r>
            <a:endParaRPr lang="el-GR" sz="4300">
              <a:latin typeface="Corbel" pitchFamily="34" charset="0"/>
            </a:endParaRPr>
          </a:p>
        </p:txBody>
      </p:sp>
      <p:sp>
        <p:nvSpPr>
          <p:cNvPr id="26" name="object 26"/>
          <p:cNvSpPr txBox="1"/>
          <p:nvPr/>
        </p:nvSpPr>
        <p:spPr>
          <a:xfrm>
            <a:off x="2060575" y="1931988"/>
            <a:ext cx="6961188"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Κάθε κοινωνία για να επιβιώσει και να αναπτυχθεί, επεξεργάζεται την κουλτούρα της. Οικοδομεί ένα πολιτιστικό σύστημα, ένα συμβολικό σύστημα και ένα φαντασιακό σύστημα που και τα τρία μαζί συνιστούν αυτό που ονομάζουμε κουλτούρα της κοινωνίας.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158875" y="1127125"/>
            <a:ext cx="7896225" cy="49117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Ένα πολιτιστικό σύστημα, δηλαδή, μια δομή από αξίες, έναν τρόπο σκέψης, μια κοσμοαντίληψη, έναν τρόπο ζωής που προσανατολίζουν τη συμπεριφορά των ατόμων και των ομάδων. Ένα συμβολικό σύστημα αποτελούμενο από μύθους, ήρωες, τελετές κ.λ.π. που έχουν ως ρόλο να εμπνέουν τη δράση των μελών της κοινωνίας και χρησιμεύουν ως σύστημα νομιμοποίησης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3" name="object 19"/>
          <p:cNvSpPr>
            <a:spLocks/>
          </p:cNvSpPr>
          <p:nvPr/>
        </p:nvSpPr>
        <p:spPr bwMode="auto">
          <a:xfrm>
            <a:off x="1476375" y="463550"/>
            <a:ext cx="1588" cy="3429000"/>
          </a:xfrm>
          <a:custGeom>
            <a:avLst/>
            <a:gdLst/>
            <a:ahLst/>
            <a:cxnLst>
              <a:cxn ang="0">
                <a:pos x="0" y="3428695"/>
              </a:cxn>
              <a:cxn ang="0">
                <a:pos x="1523" y="3428695"/>
              </a:cxn>
              <a:cxn ang="0">
                <a:pos x="1523" y="0"/>
              </a:cxn>
              <a:cxn ang="0">
                <a:pos x="0" y="0"/>
              </a:cxn>
              <a:cxn ang="0">
                <a:pos x="0" y="3428695"/>
              </a:cxn>
            </a:cxnLst>
            <a:rect l="0" t="0" r="r" b="b"/>
            <a:pathLst>
              <a:path w="1523" h="3428695">
                <a:moveTo>
                  <a:pt x="0" y="3428695"/>
                </a:moveTo>
                <a:lnTo>
                  <a:pt x="1523" y="3428695"/>
                </a:lnTo>
                <a:lnTo>
                  <a:pt x="1523" y="0"/>
                </a:lnTo>
                <a:lnTo>
                  <a:pt x="0" y="0"/>
                </a:lnTo>
                <a:lnTo>
                  <a:pt x="0" y="3428695"/>
                </a:lnTo>
                <a:close/>
              </a:path>
            </a:pathLst>
          </a:custGeom>
          <a:solidFill>
            <a:srgbClr val="FFFFFF"/>
          </a:solidFill>
          <a:ln w="9525">
            <a:noFill/>
            <a:round/>
            <a:headEnd/>
            <a:tailEnd/>
          </a:ln>
        </p:spPr>
        <p:txBody>
          <a:bodyPr lIns="0" tIns="0" rIns="0" bIns="0"/>
          <a:lstStyle/>
          <a:p>
            <a:endParaRPr lang="el-GR"/>
          </a:p>
        </p:txBody>
      </p:sp>
      <p:sp>
        <p:nvSpPr>
          <p:cNvPr id="33794" name="object 23"/>
          <p:cNvSpPr>
            <a:spLocks/>
          </p:cNvSpPr>
          <p:nvPr/>
        </p:nvSpPr>
        <p:spPr bwMode="auto">
          <a:xfrm>
            <a:off x="1476375" y="3892550"/>
            <a:ext cx="1588" cy="3429000"/>
          </a:xfrm>
          <a:custGeom>
            <a:avLst/>
            <a:gdLst/>
            <a:ahLst/>
            <a:cxnLst>
              <a:cxn ang="0">
                <a:pos x="0" y="3428722"/>
              </a:cxn>
              <a:cxn ang="0">
                <a:pos x="1523" y="3428722"/>
              </a:cxn>
              <a:cxn ang="0">
                <a:pos x="1523" y="0"/>
              </a:cxn>
              <a:cxn ang="0">
                <a:pos x="0" y="0"/>
              </a:cxn>
              <a:cxn ang="0">
                <a:pos x="0" y="3428722"/>
              </a:cxn>
            </a:cxnLst>
            <a:rect l="0" t="0" r="r" b="b"/>
            <a:pathLst>
              <a:path w="1523" h="3428722">
                <a:moveTo>
                  <a:pt x="0" y="3428722"/>
                </a:moveTo>
                <a:lnTo>
                  <a:pt x="1523" y="3428722"/>
                </a:lnTo>
                <a:lnTo>
                  <a:pt x="1523" y="0"/>
                </a:lnTo>
                <a:lnTo>
                  <a:pt x="0" y="0"/>
                </a:lnTo>
                <a:lnTo>
                  <a:pt x="0" y="3428722"/>
                </a:lnTo>
                <a:close/>
              </a:path>
            </a:pathLst>
          </a:custGeom>
          <a:solidFill>
            <a:srgbClr val="FFFFFF"/>
          </a:solidFill>
          <a:ln w="9525">
            <a:noFill/>
            <a:round/>
            <a:headEnd/>
            <a:tailEnd/>
          </a:ln>
        </p:spPr>
        <p:txBody>
          <a:bodyPr lIns="0" tIns="0" rIns="0" bIns="0"/>
          <a:lstStyle/>
          <a:p>
            <a:endParaRPr lang="el-GR"/>
          </a:p>
        </p:txBody>
      </p:sp>
      <p:sp>
        <p:nvSpPr>
          <p:cNvPr id="25" name="object 25"/>
          <p:cNvSpPr txBox="1"/>
          <p:nvPr/>
        </p:nvSpPr>
        <p:spPr>
          <a:xfrm>
            <a:off x="2060575" y="1931988"/>
            <a:ext cx="6508750"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Ένα φαντασιακό σύστημα, τέλος, το οποίο φιλοδοξεί να απαντήσει στις επιθυμίες, τους φόβους και τις φαντασιώσεις των μελών της κοινωνίας. Ένα «δελεαστικό φαντασιακό» που τείνει να υποκαταστήσει το δικό τους φαντασιακό.</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681788" cy="34496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Η κουλτούρα που περικλείει τα τρία αυτά συστήματα είναι μια δομή καταπιεστική, η οποία εμποδίζει το άτομο να γίνει ένα υποκείμενο που σκέφτεται, αισθάνεται και δρα αφ’εαυτού και είναι διαφορετικό από όλα τα άλλα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203450" y="1898650"/>
            <a:ext cx="6969125" cy="2581275"/>
          </a:xfrm>
          <a:prstGeom prst="rect">
            <a:avLst/>
          </a:prstGeom>
        </p:spPr>
        <p:txBody>
          <a:bodyPr lIns="0" tIns="0" rIns="0" bIns="0"/>
          <a:lstStyle/>
          <a:p>
            <a:pPr marL="12700" algn="ctr">
              <a:lnSpc>
                <a:spcPct val="104000"/>
              </a:lnSpc>
            </a:pPr>
            <a:r>
              <a:rPr lang="el-GR" sz="4000">
                <a:latin typeface="Corbel" pitchFamily="34" charset="0"/>
              </a:rPr>
              <a:t>Ο πολιτισμός – έλεγε ο Φρόυντ – στηρίζεται στον καταναγκασμό και στην καταπίεση των ενορμήσεων</a:t>
            </a:r>
            <a:r>
              <a:rPr lang="el-GR" sz="3200">
                <a:latin typeface="Corbel" pitchFamily="34" charset="0"/>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221538" cy="29606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Ωστόσο, δίπλα στο «δελεαστικό φαντασιακό» αναπτύσσεται ένα</a:t>
            </a:r>
          </a:p>
          <a:p>
            <a:pPr marL="295275" indent="-282575">
              <a:tabLst>
                <a:tab pos="295275" algn="l"/>
              </a:tabLst>
            </a:pPr>
            <a:r>
              <a:rPr lang="el-GR" sz="3200">
                <a:latin typeface="Corbel" pitchFamily="34" charset="0"/>
              </a:rPr>
              <a:t>«κινητήριο φαντασιακό», στο μέτρο που η κουλτούρα επιτρέπει στα υποκείμενα να αφεθούν ανεμπόδιστα στη δημιουργική τους φαντασία.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205663"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«Το κινητήριο φαντασιακό» εισάγει τη διαφορά, δημιουργεί τη ρήξη στις κρατούσες πρακτικές και διασώζει το όνειρο κα την αλλαγή. Διευκολύνει τη συνάντηση με τον εαυτό μας αλλά και με τους Άλλους, στο βαθμό που οι τελευταίοι αποτελούν μέρος του εαυτού μας.</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158875" y="841375"/>
            <a:ext cx="7905750" cy="4989513"/>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Ο καθένας ανήκει στην κουλτούρα του και επικοινωνεί με τους άλλους μέσω της κουλτούρας του.</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Η επικοινωνία μεταξύ ατόμων που ανήκουν σε διαφορετικές κουλτούρες συναντά πολλά εμπόδια γιατί ο καθένας έχει την τάση να θεωρεί ως αυτονόητο ή έμφυτο κάθε τι που υπαγορεύεται από την κουλτούρα του, ενώ δυσκολεύεται να κατανοήσει κάποιον άλλον που συμπεριφέρεται με τρόπο διαφορετικό</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950075"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Κάθε κουλτούρα είναι ένα πολύπλοκο σύστημα προβολών. Ο άνθρωπος μαθαίνει να χρησιμοποιεί τις προβολές αυτές αλλά δεν ενδιαφέρεται και τόσο γι’ αυτό που αυτές κρύβουν. Όπως το ασυνείδητο του Φρούντ έτσι και το πολιτιστικό ασυνείδητο είναι επιμελημένα κρυμμένο</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158875" y="912813"/>
            <a:ext cx="7810500" cy="450215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Ο καθορισμός των σχέσεων ανάμεσα στη θεμελιώδη φύση του ανθρώπου και στα συστήματα ελέγχου, που επηρεάζονται από την κουλτούρα έχει τεράστια σημασία.</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Ο άνθρωπος οφείλει να ξεπεράσει τα πολιτιστικά σχήματα που τον αποστερούν από την κατανόηση των δυνατοτήτων του και τον απομονώνουν όχι μόνο από τους άλλους αλλά και από τον ίδιο του τον εαυτό.</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158875" y="841375"/>
            <a:ext cx="7905750" cy="4989513"/>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Το άνοιγμα σε άλλες κουλτούρες μας επιτρέπει να συνειδητοποιήσουμε καλύτερα τον εαυτό μας και μας κάνει να μην τρέφουμε τόση δυσπιστία και φόβο απέναντι στους άλλους ανθρώπους.</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Η συνειδητοποίηση της ταυτότητάς μας περνά μέσα από την κατανόηση και την αποδοχή της ταυτότητας του Άλλου. Η αυτογνωσία περνάει μέσα από τη γνώση του Άλλου.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158875" y="912813"/>
            <a:ext cx="7818438" cy="514191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Ο άνθρωπος είναι ένα κοινωνικό ον.</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Αυτό σημαίνει ότι το Εγώ δεν μπορεί να υπάρξει χωρίς το Εσύ.</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Ο εαυτός δεν υπάρχει παρά μέσα και διαμέσου των σχέσεων του με τους Άλλους.</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Δεν μπορεί να γνωρίσει την πληρότητα χωρίς τον Άλλο, έχει ανάγκη τους Άλλους, προσδοκά την αναγνώριση απ’ αυτούς, ακόμη και μέσα στη μοναξιά δεν σταματάει να συναντιέται μαζί τους</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83438" cy="34496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 Ο εαυτός είναι το προϊόν των Άλλων, τους οποίους παράγει με τη σειρά του». Είναι αλήθεια ότι ο Άλλος προκαλεί, καταρχάς, φόβο και η πρώτη αντίδραση είναι η εναδίπλωση στον εαυτό και η φυγή στην ψευδαίσθηση της αυτάρκειας</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094538" cy="24733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Όταν όμως ο φόβος αυτός ξεπεραστεί και ακολουθήσει το άνοιγμα στον Άλλο, τότε γίνεται σιγά σιγά φανερό ότι δεν μπορεί αν υπάρξει πληρότητα χωρίς αυτόν.</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158875" y="912813"/>
            <a:ext cx="7716838" cy="491331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Η «αυτονομία», στον Καστοριάδη </a:t>
            </a:r>
            <a:r>
              <a:rPr lang="el-GR" sz="3100" baseline="25000">
                <a:latin typeface="Corbel" pitchFamily="34" charset="0"/>
              </a:rPr>
              <a:t>3</a:t>
            </a:r>
            <a:r>
              <a:rPr lang="el-GR" sz="3200">
                <a:latin typeface="Corbel" pitchFamily="34" charset="0"/>
              </a:rPr>
              <a:t>, αφορά το πρόβλημα της σχέσης του υποκειμένου με τον Άλλο. Το πρόταγμα της αυτονομίας δεν σημαίνει την εξάλειψη του λόγου του Άλλου, αλλά την εγκαθίδρυση μιας άλλης σχέσης ανάμεσα στο λόγο του Άλλου και στο λόγο του υποκειμένου. Με δυο λόγια, ο Άλλος δεν νοείται ως εξωτερικό εμπόδιο ή κατάρα αλλά αποτελεί συστατικό στοιχείο του υποκειμένου.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31050"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Η αυτονομία είναι μια κοινωνική σχέση.</a:t>
            </a:r>
          </a:p>
          <a:p>
            <a:pPr marL="295275" indent="-282575">
              <a:tabLst>
                <a:tab pos="295275" algn="l"/>
              </a:tabLst>
            </a:pPr>
            <a:r>
              <a:rPr lang="el-GR" sz="3200">
                <a:latin typeface="Corbel" pitchFamily="34" charset="0"/>
              </a:rPr>
              <a:t>Η ανθρώπινη ύπαρξη είναι μια συλλογική πράξη. Δεν μπορούμε, κατά συνέπεια, να θέλουμε την αυτονομία μόνο για τον εαυτό μας αλλά για όλους και ταυτόχρονα η πραγματοποίησή της δεν μπορεί παρά να είναι έργο συλλογικό.</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2473325"/>
            <a:ext cx="7011988" cy="1989138"/>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Παρόλα αυτά οι κουλτούρες, για να αποδείξουν την ταυτότητά τους , έχουν την τάση να είναι πιο πολύ κλειστές παρά ανοιχτές.</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158875" y="1055688"/>
            <a:ext cx="7654925" cy="46529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Η έννοια της ταυτότητας παραπέμπει σε τρεις βασικές ιδέες:</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την ιδέα της σταθερότητας (της διάρκειας στο χρόνο),</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την ιδέα της ενότητας (της συνοχής ενός ξεχωριστού αντικειμένου) και</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την ιδέα της ομοιότητας ( με την έννοια ότι ο καθένας θα πρέπει να μπορεί να αναγνωρίζει το ίδιο, το όμοιο).</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977063" cy="29606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Οι τρεις αυτές ιδέες, όμως, δημιουργούν πολλά προβλήματα. Στην πραγματικότητα, η σταθερότητα δεν υπάρχει, η ενότητα είναι πάντοτε προβληματική και η αναγνώριση του όμοιου δεν είναι κάτι το προφανές.</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978025" y="1144588"/>
            <a:ext cx="5397500" cy="698500"/>
          </a:xfrm>
          <a:prstGeom prst="rect">
            <a:avLst/>
          </a:prstGeom>
        </p:spPr>
        <p:txBody>
          <a:bodyPr lIns="0" tIns="0" rIns="0" bIns="0"/>
          <a:lstStyle/>
          <a:p>
            <a:pPr marL="12700">
              <a:tabLst>
                <a:tab pos="511175" algn="l"/>
              </a:tabLst>
            </a:pPr>
            <a:r>
              <a:rPr lang="el-GR" sz="4300">
                <a:solidFill>
                  <a:srgbClr val="562213"/>
                </a:solidFill>
                <a:latin typeface="Corbel" pitchFamily="34" charset="0"/>
              </a:rPr>
              <a:t>4	Ενδείξεις ταυτότητας</a:t>
            </a:r>
            <a:endParaRPr lang="el-GR" sz="4300">
              <a:latin typeface="Corbel" pitchFamily="34" charset="0"/>
            </a:endParaRPr>
          </a:p>
        </p:txBody>
      </p:sp>
      <p:sp>
        <p:nvSpPr>
          <p:cNvPr id="26" name="object 26"/>
          <p:cNvSpPr txBox="1"/>
          <p:nvPr/>
        </p:nvSpPr>
        <p:spPr>
          <a:xfrm>
            <a:off x="1381125" y="2055813"/>
            <a:ext cx="7770813" cy="491331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Όταν ερχόμαστε σε επαφή με άλλους ανθρώπους, ένα σύνολο ψυχολογικά χρήσιμων πληροφοριών γίνεται άμεσα εμφανές. Για παράδειγμα, το φύλο, η ηλικία, η φυλή στην οποία ανήκει ο άλλος, το αν είναι ελκυστική η εμφάνισή του, το σχήμα του σώματός του, τα</a:t>
            </a:r>
          </a:p>
          <a:p>
            <a:pPr marL="295275" indent="-282575">
              <a:tabLst>
                <a:tab pos="295275" algn="l"/>
              </a:tabLst>
            </a:pPr>
            <a:r>
              <a:rPr lang="el-GR" sz="3200">
                <a:latin typeface="Corbel" pitchFamily="34" charset="0"/>
              </a:rPr>
              <a:t>«μωρουδίστικα» χαρακτηριστικά του προσώπου του και ούτω καθεξής, όλα είναι άμεσα στη διάθεσή μας</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158875" y="1055688"/>
            <a:ext cx="7624763" cy="38306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Όταν ο άλλος μιλά, μαζί με το περιεχόμενο του λόγου του είναι επίσης παρούσα</a:t>
            </a: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spcBef>
                <a:spcPts val="38"/>
              </a:spcBef>
              <a:buClr>
                <a:srgbClr val="3791A7"/>
              </a:buClr>
              <a:buFont typeface="Arial" charset="0"/>
              <a:buChar char="•"/>
              <a:tabLst>
                <a:tab pos="295275" algn="l"/>
              </a:tabLst>
            </a:pPr>
            <a:endParaRPr lang="el-GR" sz="10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η ένταση της φωνής του,</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η ταχύτητα του λόγου του,</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η ευγλωττία του,</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η προφορά του.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158875" y="912813"/>
            <a:ext cx="7880350" cy="544671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Επιπλέον, μπορούμε να παρατηρήσουμε και άλλες μη λεκτικές ενδείξεις, όπως</a:t>
            </a:r>
          </a:p>
          <a:p>
            <a:pPr marL="295275" indent="-282575">
              <a:lnSpc>
                <a:spcPts val="700"/>
              </a:lnSpc>
              <a:spcBef>
                <a:spcPts val="13"/>
              </a:spcBef>
              <a:buClr>
                <a:srgbClr val="3791A7"/>
              </a:buClr>
              <a:buFont typeface="Arial" charset="0"/>
              <a:buChar char="•"/>
              <a:tabLst>
                <a:tab pos="295275" algn="l"/>
              </a:tabLst>
            </a:pPr>
            <a:endParaRPr lang="el-GR" sz="700">
              <a:latin typeface="Calibri" pitchFamily="34" charset="0"/>
            </a:endParaRPr>
          </a:p>
          <a:p>
            <a:pPr marL="295275" indent="-282575">
              <a:buClr>
                <a:srgbClr val="3791A7"/>
              </a:buClr>
              <a:buFont typeface="Arial" charset="0"/>
              <a:buChar char="•"/>
              <a:tabLst>
                <a:tab pos="295275" algn="l"/>
              </a:tabLst>
            </a:pPr>
            <a:endParaRPr lang="el-GR" sz="1000">
              <a:latin typeface="Times New Roman" charset="0"/>
              <a:cs typeface="Times New Roman" charset="0"/>
            </a:endParaRPr>
          </a:p>
          <a:p>
            <a:pPr marL="295275" indent="-282575">
              <a:spcBef>
                <a:spcPts val="200"/>
              </a:spcBef>
              <a:buClr>
                <a:srgbClr val="3791A7"/>
              </a:buClr>
              <a:buSzPct val="80000"/>
              <a:buFont typeface="Arial" charset="0"/>
              <a:buChar char="•"/>
              <a:tabLst>
                <a:tab pos="295275" algn="l"/>
              </a:tabLst>
            </a:pPr>
            <a:r>
              <a:rPr lang="el-GR" sz="3200">
                <a:latin typeface="Corbel" pitchFamily="34" charset="0"/>
              </a:rPr>
              <a:t>τα ρούχα του,</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την απόσταση που επιλέγει να κρατά,</a:t>
            </a:r>
          </a:p>
          <a:p>
            <a:pPr marL="295275" indent="-282575">
              <a:lnSpc>
                <a:spcPts val="600"/>
              </a:lnSpc>
              <a:spcBef>
                <a:spcPts val="13"/>
              </a:spcBef>
              <a:buClr>
                <a:srgbClr val="3791A7"/>
              </a:buClr>
              <a:buFont typeface="Arial" charset="0"/>
              <a:buChar char="•"/>
              <a:tabLst>
                <a:tab pos="295275" algn="l"/>
              </a:tabLst>
            </a:pPr>
            <a:endParaRPr lang="el-GR" sz="6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τη μυρωδιά του σώματός του,</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τη στάση του,</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την κινησιοτυπία του,</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τον τρόπο με τον οποίο χειρίζεται την βλεμματική επαφή.</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666875" y="912813"/>
            <a:ext cx="7011988" cy="40909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Καθένα από αυτά τα χαρακτηριστικά προσφέρει πληροφορίες για την προσωπικότητα του άλλου.</a:t>
            </a: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spcBef>
                <a:spcPts val="38"/>
              </a:spcBef>
              <a:buClr>
                <a:srgbClr val="3791A7"/>
              </a:buClr>
              <a:buFont typeface="Arial" charset="0"/>
              <a:buChar char="•"/>
              <a:tabLst>
                <a:tab pos="295275" algn="l"/>
              </a:tabLst>
            </a:pPr>
            <a:endParaRPr lang="el-GR" sz="10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Ενδείξεις που αφορούν κατηγορίες, για παράδειγμα το φύλο, παρέχουν πληροφορίες για τον άλλο μέσω των στερεοτύπων.</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51688" cy="30368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Ατομικές ενδείξεις, όπως</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η ένταση της φωνής, παρέχουν άμεση πληροφόρηση και επιτρέπουν τη δημιουργία των «στιγμιαίων κρίσεων» για την διάθεση και την προσωπικότητα του άλλου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00888" cy="4424362"/>
          </a:xfrm>
          <a:prstGeom prst="rect">
            <a:avLst/>
          </a:prstGeom>
        </p:spPr>
        <p:txBody>
          <a:bodyPr lIns="0" tIns="0" rIns="0" bIns="0"/>
          <a:lstStyle/>
          <a:p>
            <a:pPr marL="295275" indent="-282575">
              <a:buClr>
                <a:srgbClr val="3791A7"/>
              </a:buClr>
              <a:buSzPct val="80000"/>
              <a:buFont typeface="Arial" charset="0"/>
              <a:buChar char="•"/>
              <a:tabLst>
                <a:tab pos="349250" algn="l"/>
              </a:tabLst>
            </a:pPr>
            <a:r>
              <a:rPr lang="el-GR" sz="3200">
                <a:latin typeface="Corbel" pitchFamily="34" charset="0"/>
              </a:rPr>
              <a:t>Όλο αυτό το σύνολο πληροφοριών μειώνει την αβεβαιότητα για τους ανθρώπους, επιτρέπει τη διαμόρφωση προσδοκιών για τον τρόπο με τον οποίο θα ανταποκριθούν και δημιουργεί ένα σαφή προσανατολισμό προς αυτούς σε επίπεδο συμπεριφοράς. Εν ολίγοις, δημιουργείται μια καλύτερη αφετηρία δράσης.</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158875" y="1055688"/>
            <a:ext cx="7794625" cy="49879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Ανάλογα με τον πολιτισμό από τον οποίο προέρχεται, ο καθένας επικεντρώνεται σε διαφορετικές ενδείξεις, τις ερμηνεύει με διαφορετικό τρόπο και προσαρμόζει αντίστοιχα τη συμπεριφορά του.</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Ως εκ τούτου, όταν συσχετίζεται με ανθρώπους από άλλους πολιτισμούς, ενδέχεται να ξεκινά με πολύ διαφορετικές υποθέσεις γι’αυτούς από ό, τι θα έκανε στην περίπτωση μιας ενδοπολιτισμικής επαφής.</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a:noAutofit/>
          </a:bodyPr>
          <a:lstStyle/>
          <a:p>
            <a:pPr marL="1139825" eaLnBrk="1" hangingPunct="1"/>
            <a:r>
              <a:rPr lang="el-GR" sz="4300" b="1">
                <a:solidFill>
                  <a:srgbClr val="562213"/>
                </a:solidFill>
                <a:latin typeface="Corbel" pitchFamily="34" charset="0"/>
              </a:rPr>
              <a:t>5.Αναγνώριση της εξωομάδας</a:t>
            </a:r>
            <a:endParaRPr lang="el-GR" sz="4300">
              <a:solidFill>
                <a:srgbClr val="000000"/>
              </a:solidFill>
              <a:latin typeface="Corbel" pitchFamily="34" charset="0"/>
            </a:endParaRPr>
          </a:p>
        </p:txBody>
      </p:sp>
      <p:sp>
        <p:nvSpPr>
          <p:cNvPr id="26" name="object 26"/>
          <p:cNvSpPr txBox="1">
            <a:spLocks noGrp="1"/>
          </p:cNvSpPr>
          <p:nvPr>
            <p:ph type="body" idx="1"/>
          </p:nvPr>
        </p:nvSpPr>
        <p:spPr/>
        <p:txBody>
          <a:bodyPr>
            <a:noAutofit/>
          </a:bodyPr>
          <a:lstStyle/>
          <a:p>
            <a:pPr marL="1427163" indent="-282575" eaLnBrk="1" hangingPunct="1">
              <a:spcBef>
                <a:spcPct val="0"/>
              </a:spcBef>
              <a:buClr>
                <a:srgbClr val="3791A7"/>
              </a:buClr>
              <a:buSzPct val="80000"/>
              <a:tabLst>
                <a:tab pos="1427163" algn="l"/>
              </a:tabLst>
            </a:pPr>
            <a:r>
              <a:rPr lang="el-GR">
                <a:solidFill>
                  <a:srgbClr val="000000"/>
                </a:solidFill>
                <a:latin typeface="Corbel" pitchFamily="34" charset="0"/>
              </a:rPr>
              <a:t>Ένα κεντρικό σημείο στην αρχική αντίληψη που σχηματίζεται για το άλλο μέρος της αλληλεπίδρασης αφορά το εάν αυτό εντάσσεται στην κατηγορία της εξωομάδας.</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926263" cy="37544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Υπάρχουν διάφορες κατηγορίες οι οποίες μας επιτρέπουν να διακρίνουμε τους ανθρώπους μεταξύ τους, όπως</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το φύλο,</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η ηλικία,</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η εθνικότητα</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και άλλες</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802438" cy="34496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Οι διαδικασίες που χρησιμοποιούνται στις μελέτες με αντικείμενο την κοινωνική αντίληψη απλουστεύουν συχνά τις συνθήκες του ερεθίσματος, ώστε οι συμμετέχοντες στη μελέτη να επικεντρωθούν στην μεταβλητή που ενδιαφέρει τον ερευνητή</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819900" cy="35258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Έτσι μπορεί να ζητηθεί από τους συμμετέχοντες, για παράδειγμα , να</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φανταστούν μια συγκεκριμένη ομάδα ανθρώπων, λόγω χάρη τους μαύρους, και έπειτα να τους ζητηθεί να βαθμολογήσουν τα χαρακτηριστικά τους.</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978650" cy="3937000"/>
          </a:xfrm>
          <a:prstGeom prst="rect">
            <a:avLst/>
          </a:prstGeom>
        </p:spPr>
        <p:txBody>
          <a:bodyPr lIns="0" tIns="0" rIns="0" bIns="0"/>
          <a:lstStyle/>
          <a:p>
            <a:pPr marL="295275" indent="-282575">
              <a:buClr>
                <a:srgbClr val="3791A7"/>
              </a:buClr>
              <a:buSzPct val="80000"/>
              <a:buFont typeface="Arial" charset="0"/>
              <a:buChar char="•"/>
              <a:tabLst>
                <a:tab pos="295275" algn="l"/>
                <a:tab pos="2098675" algn="l"/>
              </a:tabLst>
            </a:pPr>
            <a:r>
              <a:rPr lang="el-GR" sz="3200">
                <a:latin typeface="Corbel" pitchFamily="34" charset="0"/>
              </a:rPr>
              <a:t>Τέτοιες διαδικασίες οξύνουν τον πειραματικό έλεγχο αλλά αμβλύνουν την οικολογική εγκυρότητα, καθώς δημιουργείται η αμφιβολία αν οι άνθρωποι έξω από το εργαστήριο θα λάμβαναν υπόψη πρώτα το χρώμα του δέρματος	των άλλων κατά τις αλληλεπιδράσεις μαζί τους.</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704013" cy="24733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Φαίνεται ότι διάφοροι παράγοντες επηρεάζουν τη βαρύτητα των κατηγοριών που λαμβάνονται υπόψη στην καθημερινή αντίληψη των ανθρώπων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911975" cy="35258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Πρώτον, είναι πιθανό κάποιες κατηγορίες να αποκτούν οικουμενική βαρύτητα.</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Ο Βrewer , για παράδειγμα, έχει διατυπώσει την υπόθεση ότι το γένος και η φυλή αποτελούν «πρωτόγονες» κατηγορίες της κοινωνικής αντίληψης.</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053263" cy="29606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Ως τέτοιες, οι κατηγορίες αυτές αποκτούν απευθείας μεγαλύτερη βαρύτητα κατά τη διάρκεια των διαπροσωπικών επαφών, καθώς και προτεραιότητα έναντι όλων των άλλων πιθανών κατηγοριών.</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061200" cy="34496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Δεύτερον, μια άλλη παράμετρος αφορά το πόσο διακριτή είναι η κατηγορία στο κοινωνικό πεδίο. Όσο πιο χαμηλό είναι το ποσοστό των ατόμων που γίνονται αντιληπτά ως διαφορετικά στο πλαίσιο της ομάδας, τόσο πιθανότερο είναι να γίνουν αντιληπτά ως μέλη αυτής</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24700" cy="29606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Η συμπεριφορά που έχει τέτοιου τύπου</a:t>
            </a:r>
          </a:p>
          <a:p>
            <a:pPr marL="295275" indent="-282575">
              <a:tabLst>
                <a:tab pos="295275" algn="l"/>
              </a:tabLst>
            </a:pPr>
            <a:r>
              <a:rPr lang="el-GR" sz="3200">
                <a:latin typeface="Corbel" pitchFamily="34" charset="0"/>
              </a:rPr>
              <a:t>«διακριτότητα» εγγράφεται πιο έντονα στη μνήμη, αξιολογείται ως ένδειξη μεγαλύτερης δύναμης επιρροής και στη συνέχεια ερμηνεύεται με όρους του στερεοτύπου της ομάδας.</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202488"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Τρίτον, το άτομο που βρίσκεται πιο κοντά στο «πρότυπο» του χαρακτηριστικού μέλους μιας ομάδας έχει μεγαλύτερη πιθανότητα να κατηγοριοποιηθεί ως μέλος αυτής. Τα</a:t>
            </a:r>
          </a:p>
          <a:p>
            <a:pPr marL="295275" indent="-282575">
              <a:tabLst>
                <a:tab pos="295275" algn="l"/>
              </a:tabLst>
            </a:pPr>
            <a:r>
              <a:rPr lang="el-GR" sz="3200">
                <a:latin typeface="Corbel" pitchFamily="34" charset="0"/>
              </a:rPr>
              <a:t>«ατυπικά» άτομα είναι δυσκολότερο να κατηγοριοποιηθούν και ως εκ τούτου να ενταχθούν σε μια συγκεκριμένη ομάδα</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21525" cy="24733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Τέταρτον, πιθανότατα οι παρεκκλίσεις από το μέσο τύπο ομιλίας σε επίπεδο προφοράς , σύνταξης ή γραμματικής θα εκληφθούν ως ενδείξεις ότι το άτομο ανήκει σε μια εξωομάδα.</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83438"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Η ομιλία αποτελεί σημαντική συνιστώσα της επιτυχούς ολοκλήρωσης οποιουδήποτε έργου, συνεπώς τα άτομα που μιλούν μεταξύ τους θα πρέπει να μπορούν να αξιολογήσουν την επάρκεια το ένα του άλλου προκειμένου να είναι ομαλή η επικοινωνία τους.</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99313"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Η πιθανότητα ο ένας να πρέπει να προσαρμοστεί στον τρόπο ομιλίας του άλλου, έτσι ώστε να υπάρξει αποτελεσματικός συντονισμός, αυξάνεται όταν κάποιος παρεκκλίνει από το μέσο τύπο ομιλίας, κατά συνέπεια αυξάνονται ταυτόχρονα και τα επίπεδα ανησυχίας.</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2060575" y="1931988"/>
            <a:ext cx="7142163" cy="19859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Η ανάγκη να μειωθεί η αβεβαιότητα εντείνεται, με αποτέλεσμα να αποκτούν βαρύτητα και άλλες κοινωνικές κατηγορίες, όπως η εθνικότητα.</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1158875" y="985838"/>
            <a:ext cx="7874000" cy="4529137"/>
          </a:xfrm>
          <a:prstGeom prst="rect">
            <a:avLst/>
          </a:prstGeom>
        </p:spPr>
        <p:txBody>
          <a:bodyPr lIns="0" tIns="0" rIns="0" bIns="0"/>
          <a:lstStyle/>
          <a:p>
            <a:pPr marL="295275" indent="-282575" algn="just">
              <a:buClr>
                <a:srgbClr val="3791A7"/>
              </a:buClr>
              <a:buSzPct val="79000"/>
              <a:buFont typeface="Arial" charset="0"/>
              <a:buChar char="•"/>
              <a:tabLst>
                <a:tab pos="295275" algn="l"/>
              </a:tabLst>
            </a:pPr>
            <a:r>
              <a:rPr lang="el-GR" sz="2900">
                <a:latin typeface="Corbel" pitchFamily="34" charset="0"/>
              </a:rPr>
              <a:t>Είναι ευνόητο ότι η μεγαλύτερη απόσταση από το μέσο τύπο ομιλίας υπάρχει στην περίπτωση που ο άλλος μιλά μια ξένη γλώσσα.</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79000"/>
              <a:buFont typeface="Arial" charset="0"/>
              <a:buChar char="•"/>
              <a:tabLst>
                <a:tab pos="295275" algn="l"/>
              </a:tabLst>
            </a:pPr>
            <a:r>
              <a:rPr lang="el-GR" sz="2900">
                <a:latin typeface="Corbel" pitchFamily="34" charset="0"/>
              </a:rPr>
              <a:t>Σε αυτήν την περίπτωση το πρώτο βήμα είναι να προσδιορίσουμε </a:t>
            </a:r>
            <a:r>
              <a:rPr lang="el-GR" sz="2900" i="1">
                <a:latin typeface="Corbel" pitchFamily="34" charset="0"/>
              </a:rPr>
              <a:t>ποια </a:t>
            </a:r>
            <a:r>
              <a:rPr lang="el-GR" sz="2900">
                <a:latin typeface="Corbel" pitchFamily="34" charset="0"/>
              </a:rPr>
              <a:t>είναι αυτή η γλώσσα, ώστε να εκτιμήσουμε αν την ξέρουμε, ενώ επίσης εξετάζουμε τον	τρόπο με τον οποίο το πρότυπο ομιλίας που απαιτεί η περίπτωση θα επέτρεπε στον ένα να προσαρμοστεί στη γλώσσα του άλλου.</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877050" cy="34496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Τελικά, το ιστορικό των συγκρούσεων ανάμεσα στην ομάδα του ενός και του άλλου θα «τροφοδοτήσει» με τη σειρά του την προσοχή του παρατηρητή, θα οξύνει την αίσθηση κινδύνου και θα κάνει πιο ορατή την ομάδα στην οποία ανήκει ο άλλος</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58038" cy="34496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Επιπλέον, είναι πιθανό ότι τα άτομα από οικονομικά, κοινωνικά και πολιτικά ισχυρές ομάδες είναι πιο ορατά και κατηγοριοποιήσιμα. Σε αυτό το σημείο της διαδικασίας εμφανίζεται στο προσκήνιο η προσωπικότητα του παρατηρητή</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2060575" y="1931988"/>
            <a:ext cx="7024688" cy="19859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Συγκεκριμένα, τα εθνοκεντρικά, επιθετικά και ανασφαλή άτομα έχουν πιο έντονη την τάση να εστιάζονται στο γεγονός ότι ο άλλος ανήκει σε μια</a:t>
            </a:r>
          </a:p>
        </p:txBody>
      </p:sp>
      <p:sp>
        <p:nvSpPr>
          <p:cNvPr id="26" name="object 26"/>
          <p:cNvSpPr txBox="1"/>
          <p:nvPr/>
        </p:nvSpPr>
        <p:spPr>
          <a:xfrm>
            <a:off x="2343150" y="3883025"/>
            <a:ext cx="6340475" cy="3448050"/>
          </a:xfrm>
          <a:prstGeom prst="rect">
            <a:avLst/>
          </a:prstGeom>
        </p:spPr>
        <p:txBody>
          <a:bodyPr lIns="0" tIns="0" rIns="0" bIns="0"/>
          <a:lstStyle/>
          <a:p>
            <a:pPr marL="12700"/>
            <a:r>
              <a:rPr lang="el-GR" sz="3200">
                <a:latin typeface="Corbel" pitchFamily="34" charset="0"/>
              </a:rPr>
              <a:t>εξωομάδα. Σε αυτήν την περίπτωση παρατηρείται μια μετακίνηση των αντιδράσεων των μερών της αλληλεπίδρασης, ξεκινώντας από τις αντιλήψεις τους, προς το διομαδικό άκρο του συνεχούς «διαπροσωπικό- διομαδικό»</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088188" cy="29606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Εν συνεχεία, κάθε άνθρωπος αντιδρά προς τον άλλο σχεδόν αποκλειστικά με όρους της ομάδας στην οποία ανήκει, αγνοώντας τα διακριτικά προσωπικά χαρακτηριστικά του όταν αποφασίζει τι συμπεριφορά θα ακολουθήσει</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29463" cy="49117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Προφανώς θα πρέπει να μάθουμε περισσότερα σε ότι αφορά τις συνθήκες που οδηγούν στην κατηγοριοποίηση κάποιου ως μέλους μιας εξωομάδας. Ακόμη πιο σημαντικό είναι να διαπιστώσουμε πότε αρχίζουν να αποκτούν σημασία πρόσθετες πληροφορίες για τον άλλο οι οποίες δεν βασίζονται σε προϋπάρχουσες κατηγορίες</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48513" cy="44243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Το τελευταίο αυτό σημείο είναι κρίσιμο, επειδή η έρευνα έχει δείξει ότι οι συμμετέχοντες δεν αποδίδουν πάντα σε ένα άτομο στερεότυπα τα οποία βασίζονται σε κατηγορίες όταν διαθέτουν άλλου τύπου πληροφορίες για την προσωπικότητά του ή όταν έχουν λόγους να επικεντρωθούν στις ατομικές διαφορές.</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48513" cy="44243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Το τελευταίο αυτό σημείο είναι κρίσιμο, επειδή η έρευνα έχει δείξει ότι οι συμμετέχοντες δεν αποδίδουν πάντα σε ένα άτομο στερεότυπα τα οποία βασίζονται σε κατηγορίες όταν διαθέτουν άλλου τύπου πληροφορίες για την προσωπικότητά του ή όταν έχουν λόγους να επικεντρωθούν στις ατομικές διαφορές.</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216775" cy="34496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Ολοκληρώνοντας, ας υποθέσουμε πως το αποτέλεσμα της επαφής ανάμεσα σε δυο άτομα τα οποία προέρχονται από διαφορετικούς πολιτισμούς, φυλές ή εθνότητες έκανε το ένα ή και τα δυο μέρη να ταξινομήσουν το άλλο ως μέλος μιας εξωομάδας.</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250113" cy="24733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Σε αυτή την περίπτωση, η κατηγοριοποίηση θα φέρει στην επιφάνεια το στερεότυπο που συνδέεται με την ομάδα, καθώς και τα αισθήματα που συνδέονται με αυτήν.</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69150" cy="39370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Στη συνέχεια, αυτές οι γνωστικές κατασκευές και τα συναισθήματα θα αποτελέσουν το υπόβαθρο της αλληλεπίδρασης, καθώς καθορίζουν τη συμπεριφορά μας προς τον άλλο και τους τρόπους με τους οποίους ερμηνεύουμε τη συμπεριφορά του προς εμάς.</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243763" cy="24733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Το παραπάνω σχέδιο μαθήματος στηρίχθηκε στις σημειώσεις του μαθήματος Διαπολιτισμική Διοίκηση της Αναπληρώτριας Καθηγήτριας στο ΤΕΙ Καλαμάτας κ. Μπιτσάνη Ευγενίας</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TotalTime>
  <Words>2903</Words>
  <Application>Microsoft Office PowerPoint</Application>
  <PresentationFormat>Προσαρμογή</PresentationFormat>
  <Paragraphs>172</Paragraphs>
  <Slides>76</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76</vt:i4>
      </vt:variant>
    </vt:vector>
  </HeadingPairs>
  <TitlesOfParts>
    <vt:vector size="81" baseType="lpstr">
      <vt:lpstr>Arial</vt:lpstr>
      <vt:lpstr>Calibri</vt:lpstr>
      <vt:lpstr>Corbel</vt:lpstr>
      <vt:lpstr>Times New Roman</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1. Αντιμετωπίζοντας τον ξένο</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2. Αναγνωρίζοντας τον άλλο</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5.Αναγνώριση της εξωομάδας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Eidikevomenoi a' orthopedikis</dc:creator>
  <cp:lastModifiedBy>Λογαριασμός Microsoft</cp:lastModifiedBy>
  <cp:revision>5</cp:revision>
  <dcterms:created xsi:type="dcterms:W3CDTF">2014-11-05T14:23:11Z</dcterms:created>
  <dcterms:modified xsi:type="dcterms:W3CDTF">2022-11-02T05:46:52Z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2012-03-07T00:00:00Z</vt:filetime>
  </property>
  <property fmtid="{D5CDD505-2E9C-101B-9397-08002B2CF9AE}" pid="3" name="LastSaved">
    <vt:filetime>2014-11-05T00:00:00Z</vt:filetime>
  </property>
</Properties>
</file>