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Lst>
  <p:sldSz cx="10058400" cy="7772400"/>
  <p:notesSz cx="10058400" cy="77724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344" y="8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4" name="bk object 16"/>
          <p:cNvSpPr/>
          <p:nvPr/>
        </p:nvSpPr>
        <p:spPr>
          <a:xfrm>
            <a:off x="465138" y="465138"/>
            <a:ext cx="9142412" cy="342900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5" name="bk object 17"/>
          <p:cNvSpPr/>
          <p:nvPr/>
        </p:nvSpPr>
        <p:spPr>
          <a:xfrm>
            <a:off x="465138" y="466725"/>
            <a:ext cx="822325" cy="820738"/>
          </a:xfrm>
          <a:custGeom>
            <a:avLst/>
            <a:gdLst/>
            <a:ahLst/>
            <a:cxnLst/>
            <a:rect l="l" t="t" r="r" b="b"/>
            <a:pathLst>
              <a:path w="822889" h="821344">
                <a:moveTo>
                  <a:pt x="822889" y="0"/>
                </a:moveTo>
                <a:lnTo>
                  <a:pt x="3047" y="0"/>
                </a:lnTo>
                <a:lnTo>
                  <a:pt x="1523" y="1523"/>
                </a:lnTo>
                <a:lnTo>
                  <a:pt x="0" y="819820"/>
                </a:lnTo>
                <a:lnTo>
                  <a:pt x="1523" y="821344"/>
                </a:lnTo>
                <a:lnTo>
                  <a:pt x="3047" y="821344"/>
                </a:lnTo>
                <a:lnTo>
                  <a:pt x="44195" y="819820"/>
                </a:lnTo>
                <a:lnTo>
                  <a:pt x="3047" y="819820"/>
                </a:lnTo>
                <a:lnTo>
                  <a:pt x="1523" y="818296"/>
                </a:lnTo>
                <a:lnTo>
                  <a:pt x="3047" y="818296"/>
                </a:lnTo>
                <a:lnTo>
                  <a:pt x="4569" y="3047"/>
                </a:lnTo>
                <a:lnTo>
                  <a:pt x="3047" y="3047"/>
                </a:lnTo>
                <a:lnTo>
                  <a:pt x="4571" y="1523"/>
                </a:lnTo>
                <a:lnTo>
                  <a:pt x="822889" y="1523"/>
                </a:lnTo>
                <a:lnTo>
                  <a:pt x="822889" y="0"/>
                </a:lnTo>
                <a:close/>
              </a:path>
              <a:path w="822889" h="821344">
                <a:moveTo>
                  <a:pt x="3050" y="818296"/>
                </a:moveTo>
                <a:lnTo>
                  <a:pt x="1523" y="818296"/>
                </a:lnTo>
                <a:lnTo>
                  <a:pt x="3047" y="819820"/>
                </a:lnTo>
                <a:lnTo>
                  <a:pt x="3050" y="818296"/>
                </a:lnTo>
                <a:close/>
              </a:path>
              <a:path w="822889" h="821344">
                <a:moveTo>
                  <a:pt x="819841" y="1523"/>
                </a:moveTo>
                <a:lnTo>
                  <a:pt x="818317" y="42671"/>
                </a:lnTo>
                <a:lnTo>
                  <a:pt x="815269" y="83819"/>
                </a:lnTo>
                <a:lnTo>
                  <a:pt x="810697" y="124937"/>
                </a:lnTo>
                <a:lnTo>
                  <a:pt x="803090" y="166085"/>
                </a:lnTo>
                <a:lnTo>
                  <a:pt x="793946" y="205709"/>
                </a:lnTo>
                <a:lnTo>
                  <a:pt x="783278" y="243809"/>
                </a:lnTo>
                <a:lnTo>
                  <a:pt x="771086" y="281909"/>
                </a:lnTo>
                <a:lnTo>
                  <a:pt x="755846" y="318485"/>
                </a:lnTo>
                <a:lnTo>
                  <a:pt x="739082" y="355061"/>
                </a:lnTo>
                <a:lnTo>
                  <a:pt x="720794" y="390083"/>
                </a:lnTo>
                <a:lnTo>
                  <a:pt x="700982" y="425135"/>
                </a:lnTo>
                <a:lnTo>
                  <a:pt x="679646" y="458663"/>
                </a:lnTo>
                <a:lnTo>
                  <a:pt x="656798" y="490667"/>
                </a:lnTo>
                <a:lnTo>
                  <a:pt x="608030" y="550103"/>
                </a:lnTo>
                <a:lnTo>
                  <a:pt x="580598" y="579059"/>
                </a:lnTo>
                <a:lnTo>
                  <a:pt x="551642" y="606491"/>
                </a:lnTo>
                <a:lnTo>
                  <a:pt x="522686" y="632399"/>
                </a:lnTo>
                <a:lnTo>
                  <a:pt x="460214" y="678119"/>
                </a:lnTo>
                <a:lnTo>
                  <a:pt x="426686" y="699455"/>
                </a:lnTo>
                <a:lnTo>
                  <a:pt x="391634" y="719267"/>
                </a:lnTo>
                <a:lnTo>
                  <a:pt x="356591" y="737555"/>
                </a:lnTo>
                <a:lnTo>
                  <a:pt x="320015" y="754319"/>
                </a:lnTo>
                <a:lnTo>
                  <a:pt x="283439" y="769559"/>
                </a:lnTo>
                <a:lnTo>
                  <a:pt x="245339" y="781751"/>
                </a:lnTo>
                <a:lnTo>
                  <a:pt x="207251" y="792419"/>
                </a:lnTo>
                <a:lnTo>
                  <a:pt x="167627" y="801563"/>
                </a:lnTo>
                <a:lnTo>
                  <a:pt x="126479" y="809152"/>
                </a:lnTo>
                <a:lnTo>
                  <a:pt x="85343" y="813724"/>
                </a:lnTo>
                <a:lnTo>
                  <a:pt x="44195" y="816772"/>
                </a:lnTo>
                <a:lnTo>
                  <a:pt x="3050" y="818296"/>
                </a:lnTo>
                <a:lnTo>
                  <a:pt x="3047" y="819820"/>
                </a:lnTo>
                <a:lnTo>
                  <a:pt x="44195" y="819820"/>
                </a:lnTo>
                <a:lnTo>
                  <a:pt x="86867" y="816772"/>
                </a:lnTo>
                <a:lnTo>
                  <a:pt x="128003" y="812200"/>
                </a:lnTo>
                <a:lnTo>
                  <a:pt x="167627" y="804580"/>
                </a:lnTo>
                <a:lnTo>
                  <a:pt x="207251" y="795467"/>
                </a:lnTo>
                <a:lnTo>
                  <a:pt x="246863" y="784799"/>
                </a:lnTo>
                <a:lnTo>
                  <a:pt x="284963" y="771083"/>
                </a:lnTo>
                <a:lnTo>
                  <a:pt x="321539" y="757367"/>
                </a:lnTo>
                <a:lnTo>
                  <a:pt x="358115" y="740603"/>
                </a:lnTo>
                <a:lnTo>
                  <a:pt x="393158" y="722315"/>
                </a:lnTo>
                <a:lnTo>
                  <a:pt x="428210" y="702503"/>
                </a:lnTo>
                <a:lnTo>
                  <a:pt x="461738" y="681167"/>
                </a:lnTo>
                <a:lnTo>
                  <a:pt x="493742" y="658307"/>
                </a:lnTo>
                <a:lnTo>
                  <a:pt x="524210" y="633923"/>
                </a:lnTo>
                <a:lnTo>
                  <a:pt x="554690" y="608015"/>
                </a:lnTo>
                <a:lnTo>
                  <a:pt x="609554" y="553151"/>
                </a:lnTo>
                <a:lnTo>
                  <a:pt x="635462" y="522671"/>
                </a:lnTo>
                <a:lnTo>
                  <a:pt x="659846" y="492191"/>
                </a:lnTo>
                <a:lnTo>
                  <a:pt x="682694" y="460187"/>
                </a:lnTo>
                <a:lnTo>
                  <a:pt x="704030" y="426659"/>
                </a:lnTo>
                <a:lnTo>
                  <a:pt x="723842" y="391607"/>
                </a:lnTo>
                <a:lnTo>
                  <a:pt x="742130" y="356585"/>
                </a:lnTo>
                <a:lnTo>
                  <a:pt x="758894" y="320009"/>
                </a:lnTo>
                <a:lnTo>
                  <a:pt x="772610" y="283433"/>
                </a:lnTo>
                <a:lnTo>
                  <a:pt x="786326" y="245333"/>
                </a:lnTo>
                <a:lnTo>
                  <a:pt x="796994" y="205709"/>
                </a:lnTo>
                <a:lnTo>
                  <a:pt x="806138" y="166085"/>
                </a:lnTo>
                <a:lnTo>
                  <a:pt x="813745" y="126461"/>
                </a:lnTo>
                <a:lnTo>
                  <a:pt x="818317" y="85343"/>
                </a:lnTo>
                <a:lnTo>
                  <a:pt x="821365" y="42671"/>
                </a:lnTo>
                <a:lnTo>
                  <a:pt x="822833" y="3047"/>
                </a:lnTo>
                <a:lnTo>
                  <a:pt x="821365" y="3047"/>
                </a:lnTo>
                <a:lnTo>
                  <a:pt x="819841" y="1523"/>
                </a:lnTo>
                <a:close/>
              </a:path>
              <a:path w="822889" h="821344">
                <a:moveTo>
                  <a:pt x="4571" y="1523"/>
                </a:moveTo>
                <a:lnTo>
                  <a:pt x="3047" y="3047"/>
                </a:lnTo>
                <a:lnTo>
                  <a:pt x="4569" y="3047"/>
                </a:lnTo>
                <a:lnTo>
                  <a:pt x="4571" y="1523"/>
                </a:lnTo>
                <a:close/>
              </a:path>
              <a:path w="822889" h="821344">
                <a:moveTo>
                  <a:pt x="819841" y="1523"/>
                </a:moveTo>
                <a:lnTo>
                  <a:pt x="4571" y="1523"/>
                </a:lnTo>
                <a:lnTo>
                  <a:pt x="4569" y="3047"/>
                </a:lnTo>
                <a:lnTo>
                  <a:pt x="819785" y="3047"/>
                </a:lnTo>
                <a:lnTo>
                  <a:pt x="819841" y="1523"/>
                </a:lnTo>
                <a:close/>
              </a:path>
              <a:path w="822889" h="821344">
                <a:moveTo>
                  <a:pt x="822889" y="1523"/>
                </a:moveTo>
                <a:lnTo>
                  <a:pt x="819841" y="1523"/>
                </a:lnTo>
                <a:lnTo>
                  <a:pt x="821365" y="3047"/>
                </a:lnTo>
                <a:lnTo>
                  <a:pt x="822833" y="3047"/>
                </a:lnTo>
                <a:lnTo>
                  <a:pt x="822889" y="1523"/>
                </a:lnTo>
                <a:close/>
              </a:path>
            </a:pathLst>
          </a:custGeom>
          <a:solidFill>
            <a:srgbClr val="D2C39D"/>
          </a:solidFill>
        </p:spPr>
        <p:txBody>
          <a:bodyPr lIns="0" tIns="0" rIns="0" bIns="0"/>
          <a:lstStyle/>
          <a:p>
            <a:pPr fontAlgn="auto">
              <a:spcBef>
                <a:spcPts val="0"/>
              </a:spcBef>
              <a:spcAft>
                <a:spcPts val="0"/>
              </a:spcAft>
              <a:defRPr/>
            </a:pPr>
            <a:endParaRPr>
              <a:latin typeface="+mn-lt"/>
              <a:cs typeface="+mn-cs"/>
            </a:endParaRPr>
          </a:p>
        </p:txBody>
      </p:sp>
      <p:sp>
        <p:nvSpPr>
          <p:cNvPr id="6" name="bk object 18"/>
          <p:cNvSpPr/>
          <p:nvPr/>
        </p:nvSpPr>
        <p:spPr>
          <a:xfrm>
            <a:off x="619125" y="471488"/>
            <a:ext cx="1731963" cy="1730375"/>
          </a:xfrm>
          <a:custGeom>
            <a:avLst/>
            <a:gdLst/>
            <a:ahLst/>
            <a:cxnLst/>
            <a:rect l="l" t="t" r="r" b="b"/>
            <a:pathLst>
              <a:path w="1731120" h="1731111">
                <a:moveTo>
                  <a:pt x="865561" y="0"/>
                </a:moveTo>
                <a:lnTo>
                  <a:pt x="819841" y="1523"/>
                </a:lnTo>
                <a:lnTo>
                  <a:pt x="775658" y="4571"/>
                </a:lnTo>
                <a:lnTo>
                  <a:pt x="732986" y="10667"/>
                </a:lnTo>
                <a:lnTo>
                  <a:pt x="690314" y="18287"/>
                </a:lnTo>
                <a:lnTo>
                  <a:pt x="649178" y="27431"/>
                </a:lnTo>
                <a:lnTo>
                  <a:pt x="608030" y="39623"/>
                </a:lnTo>
                <a:lnTo>
                  <a:pt x="566882" y="53339"/>
                </a:lnTo>
                <a:lnTo>
                  <a:pt x="528782" y="68579"/>
                </a:lnTo>
                <a:lnTo>
                  <a:pt x="489170" y="85343"/>
                </a:lnTo>
                <a:lnTo>
                  <a:pt x="416018" y="124937"/>
                </a:lnTo>
                <a:lnTo>
                  <a:pt x="380966" y="147797"/>
                </a:lnTo>
                <a:lnTo>
                  <a:pt x="347450" y="172181"/>
                </a:lnTo>
                <a:lnTo>
                  <a:pt x="313922" y="198089"/>
                </a:lnTo>
                <a:lnTo>
                  <a:pt x="283442" y="225521"/>
                </a:lnTo>
                <a:lnTo>
                  <a:pt x="252962" y="254477"/>
                </a:lnTo>
                <a:lnTo>
                  <a:pt x="224015" y="283433"/>
                </a:lnTo>
                <a:lnTo>
                  <a:pt x="196583" y="315437"/>
                </a:lnTo>
                <a:lnTo>
                  <a:pt x="172199" y="347441"/>
                </a:lnTo>
                <a:lnTo>
                  <a:pt x="147815" y="382463"/>
                </a:lnTo>
                <a:lnTo>
                  <a:pt x="124955" y="417515"/>
                </a:lnTo>
                <a:lnTo>
                  <a:pt x="103619" y="452567"/>
                </a:lnTo>
                <a:lnTo>
                  <a:pt x="85331" y="490667"/>
                </a:lnTo>
                <a:lnTo>
                  <a:pt x="68579" y="528767"/>
                </a:lnTo>
                <a:lnTo>
                  <a:pt x="51815" y="568391"/>
                </a:lnTo>
                <a:lnTo>
                  <a:pt x="38099" y="608015"/>
                </a:lnTo>
                <a:lnTo>
                  <a:pt x="27431" y="649163"/>
                </a:lnTo>
                <a:lnTo>
                  <a:pt x="16763" y="691835"/>
                </a:lnTo>
                <a:lnTo>
                  <a:pt x="9143" y="734507"/>
                </a:lnTo>
                <a:lnTo>
                  <a:pt x="4571" y="777179"/>
                </a:lnTo>
                <a:lnTo>
                  <a:pt x="1523" y="821344"/>
                </a:lnTo>
                <a:lnTo>
                  <a:pt x="0" y="865540"/>
                </a:lnTo>
                <a:lnTo>
                  <a:pt x="1523" y="909736"/>
                </a:lnTo>
                <a:lnTo>
                  <a:pt x="4571" y="953932"/>
                </a:lnTo>
                <a:lnTo>
                  <a:pt x="10667" y="998128"/>
                </a:lnTo>
                <a:lnTo>
                  <a:pt x="16763" y="1040800"/>
                </a:lnTo>
                <a:lnTo>
                  <a:pt x="27431" y="1081948"/>
                </a:lnTo>
                <a:lnTo>
                  <a:pt x="39623" y="1123066"/>
                </a:lnTo>
                <a:lnTo>
                  <a:pt x="51815" y="1162690"/>
                </a:lnTo>
                <a:lnTo>
                  <a:pt x="68579" y="1202314"/>
                </a:lnTo>
                <a:lnTo>
                  <a:pt x="85331" y="1240414"/>
                </a:lnTo>
                <a:lnTo>
                  <a:pt x="105143" y="1278514"/>
                </a:lnTo>
                <a:lnTo>
                  <a:pt x="124955" y="1313566"/>
                </a:lnTo>
                <a:lnTo>
                  <a:pt x="147815" y="1350142"/>
                </a:lnTo>
                <a:lnTo>
                  <a:pt x="172199" y="1383670"/>
                </a:lnTo>
                <a:lnTo>
                  <a:pt x="198107" y="1415674"/>
                </a:lnTo>
                <a:lnTo>
                  <a:pt x="225530" y="1447678"/>
                </a:lnTo>
                <a:lnTo>
                  <a:pt x="252962" y="1478158"/>
                </a:lnTo>
                <a:lnTo>
                  <a:pt x="283442" y="1505590"/>
                </a:lnTo>
                <a:lnTo>
                  <a:pt x="315446" y="1532991"/>
                </a:lnTo>
                <a:lnTo>
                  <a:pt x="347450" y="1558899"/>
                </a:lnTo>
                <a:lnTo>
                  <a:pt x="380966" y="1583283"/>
                </a:lnTo>
                <a:lnTo>
                  <a:pt x="417542" y="1606143"/>
                </a:lnTo>
                <a:lnTo>
                  <a:pt x="452594" y="1625955"/>
                </a:lnTo>
                <a:lnTo>
                  <a:pt x="490694" y="1645767"/>
                </a:lnTo>
                <a:lnTo>
                  <a:pt x="528782" y="1662531"/>
                </a:lnTo>
                <a:lnTo>
                  <a:pt x="568406" y="1677771"/>
                </a:lnTo>
                <a:lnTo>
                  <a:pt x="608030" y="1691487"/>
                </a:lnTo>
                <a:lnTo>
                  <a:pt x="649178" y="1703679"/>
                </a:lnTo>
                <a:lnTo>
                  <a:pt x="691838" y="1712823"/>
                </a:lnTo>
                <a:lnTo>
                  <a:pt x="734510" y="1720443"/>
                </a:lnTo>
                <a:lnTo>
                  <a:pt x="777182" y="1726539"/>
                </a:lnTo>
                <a:lnTo>
                  <a:pt x="821365" y="1729587"/>
                </a:lnTo>
                <a:lnTo>
                  <a:pt x="865561" y="1731111"/>
                </a:lnTo>
                <a:lnTo>
                  <a:pt x="909757" y="1729587"/>
                </a:lnTo>
                <a:lnTo>
                  <a:pt x="953941" y="1726539"/>
                </a:lnTo>
                <a:lnTo>
                  <a:pt x="996613" y="1720443"/>
                </a:lnTo>
                <a:lnTo>
                  <a:pt x="1039285" y="1712823"/>
                </a:lnTo>
                <a:lnTo>
                  <a:pt x="1081945" y="1703679"/>
                </a:lnTo>
                <a:lnTo>
                  <a:pt x="865561" y="1703679"/>
                </a:lnTo>
                <a:lnTo>
                  <a:pt x="821365" y="1702155"/>
                </a:lnTo>
                <a:lnTo>
                  <a:pt x="778706" y="1699107"/>
                </a:lnTo>
                <a:lnTo>
                  <a:pt x="696410" y="1686915"/>
                </a:lnTo>
                <a:lnTo>
                  <a:pt x="655262" y="1676247"/>
                </a:lnTo>
                <a:lnTo>
                  <a:pt x="615650" y="1665579"/>
                </a:lnTo>
                <a:lnTo>
                  <a:pt x="576026" y="1651863"/>
                </a:lnTo>
                <a:lnTo>
                  <a:pt x="539450" y="1636623"/>
                </a:lnTo>
                <a:lnTo>
                  <a:pt x="501362" y="1619859"/>
                </a:lnTo>
                <a:lnTo>
                  <a:pt x="464786" y="1601571"/>
                </a:lnTo>
                <a:lnTo>
                  <a:pt x="429734" y="1581759"/>
                </a:lnTo>
                <a:lnTo>
                  <a:pt x="396206" y="1560423"/>
                </a:lnTo>
                <a:lnTo>
                  <a:pt x="332210" y="1511686"/>
                </a:lnTo>
                <a:lnTo>
                  <a:pt x="301730" y="1485778"/>
                </a:lnTo>
                <a:lnTo>
                  <a:pt x="272774" y="1458346"/>
                </a:lnTo>
                <a:lnTo>
                  <a:pt x="217919" y="1397386"/>
                </a:lnTo>
                <a:lnTo>
                  <a:pt x="193535" y="1366906"/>
                </a:lnTo>
                <a:lnTo>
                  <a:pt x="147815" y="1299850"/>
                </a:lnTo>
                <a:lnTo>
                  <a:pt x="128003" y="1264798"/>
                </a:lnTo>
                <a:lnTo>
                  <a:pt x="109715" y="1228222"/>
                </a:lnTo>
                <a:lnTo>
                  <a:pt x="92951" y="1191646"/>
                </a:lnTo>
                <a:lnTo>
                  <a:pt x="77723" y="1153546"/>
                </a:lnTo>
                <a:lnTo>
                  <a:pt x="53339" y="1074328"/>
                </a:lnTo>
                <a:lnTo>
                  <a:pt x="44195" y="1034704"/>
                </a:lnTo>
                <a:lnTo>
                  <a:pt x="36575" y="992032"/>
                </a:lnTo>
                <a:lnTo>
                  <a:pt x="32003" y="950884"/>
                </a:lnTo>
                <a:lnTo>
                  <a:pt x="28955" y="908212"/>
                </a:lnTo>
                <a:lnTo>
                  <a:pt x="27431" y="865540"/>
                </a:lnTo>
                <a:lnTo>
                  <a:pt x="28955" y="821344"/>
                </a:lnTo>
                <a:lnTo>
                  <a:pt x="32003" y="778703"/>
                </a:lnTo>
                <a:lnTo>
                  <a:pt x="36575" y="737555"/>
                </a:lnTo>
                <a:lnTo>
                  <a:pt x="44195" y="696407"/>
                </a:lnTo>
                <a:lnTo>
                  <a:pt x="53339" y="655259"/>
                </a:lnTo>
                <a:lnTo>
                  <a:pt x="65531" y="615635"/>
                </a:lnTo>
                <a:lnTo>
                  <a:pt x="77723" y="577535"/>
                </a:lnTo>
                <a:lnTo>
                  <a:pt x="92951" y="539435"/>
                </a:lnTo>
                <a:lnTo>
                  <a:pt x="109715" y="501335"/>
                </a:lnTo>
                <a:lnTo>
                  <a:pt x="128003" y="466283"/>
                </a:lnTo>
                <a:lnTo>
                  <a:pt x="170675" y="396179"/>
                </a:lnTo>
                <a:lnTo>
                  <a:pt x="193535" y="364205"/>
                </a:lnTo>
                <a:lnTo>
                  <a:pt x="219443" y="332201"/>
                </a:lnTo>
                <a:lnTo>
                  <a:pt x="245342" y="301721"/>
                </a:lnTo>
                <a:lnTo>
                  <a:pt x="272774" y="272765"/>
                </a:lnTo>
                <a:lnTo>
                  <a:pt x="301730" y="245333"/>
                </a:lnTo>
                <a:lnTo>
                  <a:pt x="332210" y="217901"/>
                </a:lnTo>
                <a:lnTo>
                  <a:pt x="364214" y="193517"/>
                </a:lnTo>
                <a:lnTo>
                  <a:pt x="396206" y="170657"/>
                </a:lnTo>
                <a:lnTo>
                  <a:pt x="431258" y="147797"/>
                </a:lnTo>
                <a:lnTo>
                  <a:pt x="466310" y="127985"/>
                </a:lnTo>
                <a:lnTo>
                  <a:pt x="502886" y="109697"/>
                </a:lnTo>
                <a:lnTo>
                  <a:pt x="539450" y="92933"/>
                </a:lnTo>
                <a:lnTo>
                  <a:pt x="577550" y="77723"/>
                </a:lnTo>
                <a:lnTo>
                  <a:pt x="615650" y="65531"/>
                </a:lnTo>
                <a:lnTo>
                  <a:pt x="656786" y="53339"/>
                </a:lnTo>
                <a:lnTo>
                  <a:pt x="696410" y="44195"/>
                </a:lnTo>
                <a:lnTo>
                  <a:pt x="737558" y="36575"/>
                </a:lnTo>
                <a:lnTo>
                  <a:pt x="780230" y="32003"/>
                </a:lnTo>
                <a:lnTo>
                  <a:pt x="822889" y="28955"/>
                </a:lnTo>
                <a:lnTo>
                  <a:pt x="865561" y="27431"/>
                </a:lnTo>
                <a:lnTo>
                  <a:pt x="1080433" y="27431"/>
                </a:lnTo>
                <a:lnTo>
                  <a:pt x="1039285" y="18287"/>
                </a:lnTo>
                <a:lnTo>
                  <a:pt x="996613" y="10667"/>
                </a:lnTo>
                <a:lnTo>
                  <a:pt x="953941" y="4571"/>
                </a:lnTo>
                <a:lnTo>
                  <a:pt x="909757" y="1523"/>
                </a:lnTo>
                <a:lnTo>
                  <a:pt x="865561" y="0"/>
                </a:lnTo>
                <a:close/>
              </a:path>
              <a:path w="1731120" h="1731111">
                <a:moveTo>
                  <a:pt x="1080433" y="27431"/>
                </a:moveTo>
                <a:lnTo>
                  <a:pt x="865561" y="27431"/>
                </a:lnTo>
                <a:lnTo>
                  <a:pt x="908233" y="28955"/>
                </a:lnTo>
                <a:lnTo>
                  <a:pt x="950893" y="32003"/>
                </a:lnTo>
                <a:lnTo>
                  <a:pt x="993565" y="36575"/>
                </a:lnTo>
                <a:lnTo>
                  <a:pt x="1034713" y="44195"/>
                </a:lnTo>
                <a:lnTo>
                  <a:pt x="1074337" y="53339"/>
                </a:lnTo>
                <a:lnTo>
                  <a:pt x="1115473" y="65531"/>
                </a:lnTo>
                <a:lnTo>
                  <a:pt x="1153573" y="77723"/>
                </a:lnTo>
                <a:lnTo>
                  <a:pt x="1191673" y="92933"/>
                </a:lnTo>
                <a:lnTo>
                  <a:pt x="1228237" y="109697"/>
                </a:lnTo>
                <a:lnTo>
                  <a:pt x="1264813" y="127985"/>
                </a:lnTo>
                <a:lnTo>
                  <a:pt x="1299865" y="149321"/>
                </a:lnTo>
                <a:lnTo>
                  <a:pt x="1333393" y="170657"/>
                </a:lnTo>
                <a:lnTo>
                  <a:pt x="1366909" y="193517"/>
                </a:lnTo>
                <a:lnTo>
                  <a:pt x="1398913" y="219425"/>
                </a:lnTo>
                <a:lnTo>
                  <a:pt x="1429393" y="245333"/>
                </a:lnTo>
                <a:lnTo>
                  <a:pt x="1458349" y="272765"/>
                </a:lnTo>
                <a:lnTo>
                  <a:pt x="1485781" y="301721"/>
                </a:lnTo>
                <a:lnTo>
                  <a:pt x="1511676" y="332201"/>
                </a:lnTo>
                <a:lnTo>
                  <a:pt x="1537584" y="364205"/>
                </a:lnTo>
                <a:lnTo>
                  <a:pt x="1560444" y="397703"/>
                </a:lnTo>
                <a:lnTo>
                  <a:pt x="1581780" y="431231"/>
                </a:lnTo>
                <a:lnTo>
                  <a:pt x="1601592" y="466283"/>
                </a:lnTo>
                <a:lnTo>
                  <a:pt x="1619880" y="502859"/>
                </a:lnTo>
                <a:lnTo>
                  <a:pt x="1636644" y="539435"/>
                </a:lnTo>
                <a:lnTo>
                  <a:pt x="1651884" y="577535"/>
                </a:lnTo>
                <a:lnTo>
                  <a:pt x="1665588" y="617159"/>
                </a:lnTo>
                <a:lnTo>
                  <a:pt x="1676256" y="656783"/>
                </a:lnTo>
                <a:lnTo>
                  <a:pt x="1685400" y="696407"/>
                </a:lnTo>
                <a:lnTo>
                  <a:pt x="1693020" y="737555"/>
                </a:lnTo>
                <a:lnTo>
                  <a:pt x="1699116" y="780227"/>
                </a:lnTo>
                <a:lnTo>
                  <a:pt x="1702164" y="822868"/>
                </a:lnTo>
                <a:lnTo>
                  <a:pt x="1703688" y="865540"/>
                </a:lnTo>
                <a:lnTo>
                  <a:pt x="1702164" y="908212"/>
                </a:lnTo>
                <a:lnTo>
                  <a:pt x="1699116" y="950884"/>
                </a:lnTo>
                <a:lnTo>
                  <a:pt x="1693020" y="993556"/>
                </a:lnTo>
                <a:lnTo>
                  <a:pt x="1685400" y="1034704"/>
                </a:lnTo>
                <a:lnTo>
                  <a:pt x="1676256" y="1075852"/>
                </a:lnTo>
                <a:lnTo>
                  <a:pt x="1665588" y="1115446"/>
                </a:lnTo>
                <a:lnTo>
                  <a:pt x="1651884" y="1153546"/>
                </a:lnTo>
                <a:lnTo>
                  <a:pt x="1636644" y="1191646"/>
                </a:lnTo>
                <a:lnTo>
                  <a:pt x="1619880" y="1228222"/>
                </a:lnTo>
                <a:lnTo>
                  <a:pt x="1601592" y="1264798"/>
                </a:lnTo>
                <a:lnTo>
                  <a:pt x="1581780" y="1299850"/>
                </a:lnTo>
                <a:lnTo>
                  <a:pt x="1560444" y="1334902"/>
                </a:lnTo>
                <a:lnTo>
                  <a:pt x="1511676" y="1398910"/>
                </a:lnTo>
                <a:lnTo>
                  <a:pt x="1485781" y="1429390"/>
                </a:lnTo>
                <a:lnTo>
                  <a:pt x="1456825" y="1458346"/>
                </a:lnTo>
                <a:lnTo>
                  <a:pt x="1427869" y="1485778"/>
                </a:lnTo>
                <a:lnTo>
                  <a:pt x="1366909" y="1537563"/>
                </a:lnTo>
                <a:lnTo>
                  <a:pt x="1333393" y="1560423"/>
                </a:lnTo>
                <a:lnTo>
                  <a:pt x="1299865" y="1581759"/>
                </a:lnTo>
                <a:lnTo>
                  <a:pt x="1264813" y="1603095"/>
                </a:lnTo>
                <a:lnTo>
                  <a:pt x="1228237" y="1621383"/>
                </a:lnTo>
                <a:lnTo>
                  <a:pt x="1191673" y="1638147"/>
                </a:lnTo>
                <a:lnTo>
                  <a:pt x="1153573" y="1651863"/>
                </a:lnTo>
                <a:lnTo>
                  <a:pt x="1113949" y="1665579"/>
                </a:lnTo>
                <a:lnTo>
                  <a:pt x="1074337" y="1677771"/>
                </a:lnTo>
                <a:lnTo>
                  <a:pt x="1033189" y="1686915"/>
                </a:lnTo>
                <a:lnTo>
                  <a:pt x="950893" y="1699107"/>
                </a:lnTo>
                <a:lnTo>
                  <a:pt x="908233" y="1702155"/>
                </a:lnTo>
                <a:lnTo>
                  <a:pt x="865561" y="1703679"/>
                </a:lnTo>
                <a:lnTo>
                  <a:pt x="1081945" y="1703679"/>
                </a:lnTo>
                <a:lnTo>
                  <a:pt x="1123093" y="1691487"/>
                </a:lnTo>
                <a:lnTo>
                  <a:pt x="1162717" y="1677771"/>
                </a:lnTo>
                <a:lnTo>
                  <a:pt x="1202341" y="1662531"/>
                </a:lnTo>
                <a:lnTo>
                  <a:pt x="1240429" y="1645767"/>
                </a:lnTo>
                <a:lnTo>
                  <a:pt x="1278529" y="1625955"/>
                </a:lnTo>
                <a:lnTo>
                  <a:pt x="1348633" y="1583283"/>
                </a:lnTo>
                <a:lnTo>
                  <a:pt x="1383673" y="1558899"/>
                </a:lnTo>
                <a:lnTo>
                  <a:pt x="1415677" y="1532991"/>
                </a:lnTo>
                <a:lnTo>
                  <a:pt x="1447681" y="1505590"/>
                </a:lnTo>
                <a:lnTo>
                  <a:pt x="1505593" y="1447678"/>
                </a:lnTo>
                <a:lnTo>
                  <a:pt x="1533012" y="1415674"/>
                </a:lnTo>
                <a:lnTo>
                  <a:pt x="1558920" y="1382146"/>
                </a:lnTo>
                <a:lnTo>
                  <a:pt x="1583304" y="1348618"/>
                </a:lnTo>
                <a:lnTo>
                  <a:pt x="1604640" y="1313566"/>
                </a:lnTo>
                <a:lnTo>
                  <a:pt x="1625976" y="1276990"/>
                </a:lnTo>
                <a:lnTo>
                  <a:pt x="1645788" y="1240414"/>
                </a:lnTo>
                <a:lnTo>
                  <a:pt x="1662540" y="1202314"/>
                </a:lnTo>
                <a:lnTo>
                  <a:pt x="1677780" y="1162690"/>
                </a:lnTo>
                <a:lnTo>
                  <a:pt x="1691496" y="1123066"/>
                </a:lnTo>
                <a:lnTo>
                  <a:pt x="1703688" y="1081948"/>
                </a:lnTo>
                <a:lnTo>
                  <a:pt x="1712832" y="1039276"/>
                </a:lnTo>
                <a:lnTo>
                  <a:pt x="1720452" y="996604"/>
                </a:lnTo>
                <a:lnTo>
                  <a:pt x="1726548" y="953932"/>
                </a:lnTo>
                <a:lnTo>
                  <a:pt x="1729596" y="909736"/>
                </a:lnTo>
                <a:lnTo>
                  <a:pt x="1731120" y="865540"/>
                </a:lnTo>
                <a:lnTo>
                  <a:pt x="1729596" y="819820"/>
                </a:lnTo>
                <a:lnTo>
                  <a:pt x="1726548" y="777179"/>
                </a:lnTo>
                <a:lnTo>
                  <a:pt x="1720452" y="732983"/>
                </a:lnTo>
                <a:lnTo>
                  <a:pt x="1712832" y="690311"/>
                </a:lnTo>
                <a:lnTo>
                  <a:pt x="1703688" y="649163"/>
                </a:lnTo>
                <a:lnTo>
                  <a:pt x="1691496" y="608015"/>
                </a:lnTo>
                <a:lnTo>
                  <a:pt x="1677780" y="566867"/>
                </a:lnTo>
                <a:lnTo>
                  <a:pt x="1662540" y="528767"/>
                </a:lnTo>
                <a:lnTo>
                  <a:pt x="1625976" y="452567"/>
                </a:lnTo>
                <a:lnTo>
                  <a:pt x="1604640" y="415991"/>
                </a:lnTo>
                <a:lnTo>
                  <a:pt x="1581780" y="380939"/>
                </a:lnTo>
                <a:lnTo>
                  <a:pt x="1558920" y="347441"/>
                </a:lnTo>
                <a:lnTo>
                  <a:pt x="1533012" y="315437"/>
                </a:lnTo>
                <a:lnTo>
                  <a:pt x="1505593" y="283433"/>
                </a:lnTo>
                <a:lnTo>
                  <a:pt x="1476637" y="252953"/>
                </a:lnTo>
                <a:lnTo>
                  <a:pt x="1446157" y="223997"/>
                </a:lnTo>
                <a:lnTo>
                  <a:pt x="1415677" y="198089"/>
                </a:lnTo>
                <a:lnTo>
                  <a:pt x="1382149" y="172181"/>
                </a:lnTo>
                <a:lnTo>
                  <a:pt x="1348633" y="147797"/>
                </a:lnTo>
                <a:lnTo>
                  <a:pt x="1313581" y="124937"/>
                </a:lnTo>
                <a:lnTo>
                  <a:pt x="1277005" y="103601"/>
                </a:lnTo>
                <a:lnTo>
                  <a:pt x="1240429" y="85343"/>
                </a:lnTo>
                <a:lnTo>
                  <a:pt x="1202341" y="68579"/>
                </a:lnTo>
                <a:lnTo>
                  <a:pt x="1162717" y="51815"/>
                </a:lnTo>
                <a:lnTo>
                  <a:pt x="1080433" y="27431"/>
                </a:lnTo>
                <a:close/>
              </a:path>
            </a:pathLst>
          </a:custGeom>
          <a:solidFill>
            <a:srgbClr val="FFF6DB"/>
          </a:solidFill>
        </p:spPr>
        <p:txBody>
          <a:bodyPr lIns="0" tIns="0" rIns="0" bIns="0"/>
          <a:lstStyle/>
          <a:p>
            <a:pPr fontAlgn="auto">
              <a:spcBef>
                <a:spcPts val="0"/>
              </a:spcBef>
              <a:spcAft>
                <a:spcPts val="0"/>
              </a:spcAft>
              <a:defRPr/>
            </a:pPr>
            <a:endParaRPr>
              <a:latin typeface="+mn-lt"/>
              <a:cs typeface="+mn-cs"/>
            </a:endParaRPr>
          </a:p>
        </p:txBody>
      </p:sp>
      <p:sp>
        <p:nvSpPr>
          <p:cNvPr id="7" name="bk object 19"/>
          <p:cNvSpPr/>
          <p:nvPr/>
        </p:nvSpPr>
        <p:spPr>
          <a:xfrm>
            <a:off x="619125" y="471488"/>
            <a:ext cx="1731963" cy="1730375"/>
          </a:xfrm>
          <a:custGeom>
            <a:avLst/>
            <a:gdLst/>
            <a:ahLst/>
            <a:cxnLst/>
            <a:rect l="l" t="t" r="r" b="b"/>
            <a:pathLst>
              <a:path w="1731120" h="1731111">
                <a:moveTo>
                  <a:pt x="865561" y="0"/>
                </a:moveTo>
                <a:lnTo>
                  <a:pt x="819841" y="1523"/>
                </a:lnTo>
                <a:lnTo>
                  <a:pt x="775658" y="4571"/>
                </a:lnTo>
                <a:lnTo>
                  <a:pt x="732986" y="10667"/>
                </a:lnTo>
                <a:lnTo>
                  <a:pt x="690314" y="18287"/>
                </a:lnTo>
                <a:lnTo>
                  <a:pt x="649178" y="27431"/>
                </a:lnTo>
                <a:lnTo>
                  <a:pt x="608030" y="39623"/>
                </a:lnTo>
                <a:lnTo>
                  <a:pt x="566882" y="53339"/>
                </a:lnTo>
                <a:lnTo>
                  <a:pt x="528782" y="68579"/>
                </a:lnTo>
                <a:lnTo>
                  <a:pt x="489170" y="85343"/>
                </a:lnTo>
                <a:lnTo>
                  <a:pt x="416018" y="124937"/>
                </a:lnTo>
                <a:lnTo>
                  <a:pt x="380966" y="147797"/>
                </a:lnTo>
                <a:lnTo>
                  <a:pt x="347450" y="172181"/>
                </a:lnTo>
                <a:lnTo>
                  <a:pt x="313922" y="198089"/>
                </a:lnTo>
                <a:lnTo>
                  <a:pt x="283442" y="225521"/>
                </a:lnTo>
                <a:lnTo>
                  <a:pt x="252962" y="254477"/>
                </a:lnTo>
                <a:lnTo>
                  <a:pt x="224015" y="283433"/>
                </a:lnTo>
                <a:lnTo>
                  <a:pt x="196583" y="315437"/>
                </a:lnTo>
                <a:lnTo>
                  <a:pt x="172199" y="347441"/>
                </a:lnTo>
                <a:lnTo>
                  <a:pt x="147815" y="382463"/>
                </a:lnTo>
                <a:lnTo>
                  <a:pt x="124955" y="417515"/>
                </a:lnTo>
                <a:lnTo>
                  <a:pt x="103619" y="452567"/>
                </a:lnTo>
                <a:lnTo>
                  <a:pt x="85331" y="490667"/>
                </a:lnTo>
                <a:lnTo>
                  <a:pt x="68579" y="528767"/>
                </a:lnTo>
                <a:lnTo>
                  <a:pt x="51815" y="568391"/>
                </a:lnTo>
                <a:lnTo>
                  <a:pt x="38099" y="608015"/>
                </a:lnTo>
                <a:lnTo>
                  <a:pt x="27431" y="649163"/>
                </a:lnTo>
                <a:lnTo>
                  <a:pt x="16763" y="691835"/>
                </a:lnTo>
                <a:lnTo>
                  <a:pt x="9143" y="734507"/>
                </a:lnTo>
                <a:lnTo>
                  <a:pt x="4571" y="777179"/>
                </a:lnTo>
                <a:lnTo>
                  <a:pt x="1523" y="821344"/>
                </a:lnTo>
                <a:lnTo>
                  <a:pt x="0" y="865540"/>
                </a:lnTo>
                <a:lnTo>
                  <a:pt x="1523" y="909736"/>
                </a:lnTo>
                <a:lnTo>
                  <a:pt x="4571" y="953932"/>
                </a:lnTo>
                <a:lnTo>
                  <a:pt x="10667" y="998128"/>
                </a:lnTo>
                <a:lnTo>
                  <a:pt x="16763" y="1040800"/>
                </a:lnTo>
                <a:lnTo>
                  <a:pt x="27431" y="1081948"/>
                </a:lnTo>
                <a:lnTo>
                  <a:pt x="39623" y="1123066"/>
                </a:lnTo>
                <a:lnTo>
                  <a:pt x="51815" y="1162690"/>
                </a:lnTo>
                <a:lnTo>
                  <a:pt x="68579" y="1202314"/>
                </a:lnTo>
                <a:lnTo>
                  <a:pt x="85331" y="1240414"/>
                </a:lnTo>
                <a:lnTo>
                  <a:pt x="105143" y="1278514"/>
                </a:lnTo>
                <a:lnTo>
                  <a:pt x="124955" y="1313566"/>
                </a:lnTo>
                <a:lnTo>
                  <a:pt x="147815" y="1350142"/>
                </a:lnTo>
                <a:lnTo>
                  <a:pt x="172199" y="1383670"/>
                </a:lnTo>
                <a:lnTo>
                  <a:pt x="198107" y="1415674"/>
                </a:lnTo>
                <a:lnTo>
                  <a:pt x="225530" y="1447678"/>
                </a:lnTo>
                <a:lnTo>
                  <a:pt x="252962" y="1478158"/>
                </a:lnTo>
                <a:lnTo>
                  <a:pt x="283442" y="1505590"/>
                </a:lnTo>
                <a:lnTo>
                  <a:pt x="315446" y="1532991"/>
                </a:lnTo>
                <a:lnTo>
                  <a:pt x="347450" y="1558899"/>
                </a:lnTo>
                <a:lnTo>
                  <a:pt x="380966" y="1583283"/>
                </a:lnTo>
                <a:lnTo>
                  <a:pt x="417542" y="1606143"/>
                </a:lnTo>
                <a:lnTo>
                  <a:pt x="452594" y="1625955"/>
                </a:lnTo>
                <a:lnTo>
                  <a:pt x="490694" y="1645767"/>
                </a:lnTo>
                <a:lnTo>
                  <a:pt x="528782" y="1662531"/>
                </a:lnTo>
                <a:lnTo>
                  <a:pt x="568406" y="1677771"/>
                </a:lnTo>
                <a:lnTo>
                  <a:pt x="608030" y="1691487"/>
                </a:lnTo>
                <a:lnTo>
                  <a:pt x="649178" y="1703679"/>
                </a:lnTo>
                <a:lnTo>
                  <a:pt x="691838" y="1712823"/>
                </a:lnTo>
                <a:lnTo>
                  <a:pt x="734510" y="1720443"/>
                </a:lnTo>
                <a:lnTo>
                  <a:pt x="777182" y="1726539"/>
                </a:lnTo>
                <a:lnTo>
                  <a:pt x="821365" y="1729587"/>
                </a:lnTo>
                <a:lnTo>
                  <a:pt x="865561" y="1731111"/>
                </a:lnTo>
                <a:lnTo>
                  <a:pt x="909757" y="1729587"/>
                </a:lnTo>
                <a:lnTo>
                  <a:pt x="953941" y="1726539"/>
                </a:lnTo>
                <a:lnTo>
                  <a:pt x="996613" y="1720443"/>
                </a:lnTo>
                <a:lnTo>
                  <a:pt x="1039285" y="1712823"/>
                </a:lnTo>
                <a:lnTo>
                  <a:pt x="1081945" y="1703679"/>
                </a:lnTo>
                <a:lnTo>
                  <a:pt x="865561" y="1703679"/>
                </a:lnTo>
                <a:lnTo>
                  <a:pt x="821365" y="1702155"/>
                </a:lnTo>
                <a:lnTo>
                  <a:pt x="778706" y="1699107"/>
                </a:lnTo>
                <a:lnTo>
                  <a:pt x="696410" y="1686915"/>
                </a:lnTo>
                <a:lnTo>
                  <a:pt x="655262" y="1676247"/>
                </a:lnTo>
                <a:lnTo>
                  <a:pt x="615650" y="1665579"/>
                </a:lnTo>
                <a:lnTo>
                  <a:pt x="576026" y="1651863"/>
                </a:lnTo>
                <a:lnTo>
                  <a:pt x="539450" y="1636623"/>
                </a:lnTo>
                <a:lnTo>
                  <a:pt x="501362" y="1619859"/>
                </a:lnTo>
                <a:lnTo>
                  <a:pt x="464786" y="1601571"/>
                </a:lnTo>
                <a:lnTo>
                  <a:pt x="429734" y="1581759"/>
                </a:lnTo>
                <a:lnTo>
                  <a:pt x="396206" y="1560423"/>
                </a:lnTo>
                <a:lnTo>
                  <a:pt x="332210" y="1511686"/>
                </a:lnTo>
                <a:lnTo>
                  <a:pt x="301730" y="1485778"/>
                </a:lnTo>
                <a:lnTo>
                  <a:pt x="272774" y="1458346"/>
                </a:lnTo>
                <a:lnTo>
                  <a:pt x="217919" y="1397386"/>
                </a:lnTo>
                <a:lnTo>
                  <a:pt x="193535" y="1366906"/>
                </a:lnTo>
                <a:lnTo>
                  <a:pt x="147815" y="1299850"/>
                </a:lnTo>
                <a:lnTo>
                  <a:pt x="128003" y="1264798"/>
                </a:lnTo>
                <a:lnTo>
                  <a:pt x="109715" y="1228222"/>
                </a:lnTo>
                <a:lnTo>
                  <a:pt x="92951" y="1191646"/>
                </a:lnTo>
                <a:lnTo>
                  <a:pt x="77723" y="1153546"/>
                </a:lnTo>
                <a:lnTo>
                  <a:pt x="53339" y="1074328"/>
                </a:lnTo>
                <a:lnTo>
                  <a:pt x="44195" y="1034704"/>
                </a:lnTo>
                <a:lnTo>
                  <a:pt x="36575" y="992032"/>
                </a:lnTo>
                <a:lnTo>
                  <a:pt x="32003" y="950884"/>
                </a:lnTo>
                <a:lnTo>
                  <a:pt x="28955" y="908212"/>
                </a:lnTo>
                <a:lnTo>
                  <a:pt x="27431" y="865540"/>
                </a:lnTo>
                <a:lnTo>
                  <a:pt x="28955" y="821344"/>
                </a:lnTo>
                <a:lnTo>
                  <a:pt x="32003" y="778703"/>
                </a:lnTo>
                <a:lnTo>
                  <a:pt x="36575" y="737555"/>
                </a:lnTo>
                <a:lnTo>
                  <a:pt x="44195" y="696407"/>
                </a:lnTo>
                <a:lnTo>
                  <a:pt x="53339" y="655259"/>
                </a:lnTo>
                <a:lnTo>
                  <a:pt x="65531" y="615635"/>
                </a:lnTo>
                <a:lnTo>
                  <a:pt x="77723" y="577535"/>
                </a:lnTo>
                <a:lnTo>
                  <a:pt x="92951" y="539435"/>
                </a:lnTo>
                <a:lnTo>
                  <a:pt x="109715" y="501335"/>
                </a:lnTo>
                <a:lnTo>
                  <a:pt x="128003" y="466283"/>
                </a:lnTo>
                <a:lnTo>
                  <a:pt x="170675" y="396179"/>
                </a:lnTo>
                <a:lnTo>
                  <a:pt x="193535" y="364205"/>
                </a:lnTo>
                <a:lnTo>
                  <a:pt x="219443" y="332201"/>
                </a:lnTo>
                <a:lnTo>
                  <a:pt x="245342" y="301721"/>
                </a:lnTo>
                <a:lnTo>
                  <a:pt x="272774" y="272765"/>
                </a:lnTo>
                <a:lnTo>
                  <a:pt x="301730" y="245333"/>
                </a:lnTo>
                <a:lnTo>
                  <a:pt x="332210" y="217901"/>
                </a:lnTo>
                <a:lnTo>
                  <a:pt x="364214" y="193517"/>
                </a:lnTo>
                <a:lnTo>
                  <a:pt x="396206" y="170657"/>
                </a:lnTo>
                <a:lnTo>
                  <a:pt x="431258" y="147797"/>
                </a:lnTo>
                <a:lnTo>
                  <a:pt x="466310" y="127985"/>
                </a:lnTo>
                <a:lnTo>
                  <a:pt x="502886" y="109697"/>
                </a:lnTo>
                <a:lnTo>
                  <a:pt x="539450" y="92933"/>
                </a:lnTo>
                <a:lnTo>
                  <a:pt x="577550" y="77723"/>
                </a:lnTo>
                <a:lnTo>
                  <a:pt x="615650" y="65531"/>
                </a:lnTo>
                <a:lnTo>
                  <a:pt x="656786" y="53339"/>
                </a:lnTo>
                <a:lnTo>
                  <a:pt x="696410" y="44195"/>
                </a:lnTo>
                <a:lnTo>
                  <a:pt x="737558" y="36575"/>
                </a:lnTo>
                <a:lnTo>
                  <a:pt x="780230" y="32003"/>
                </a:lnTo>
                <a:lnTo>
                  <a:pt x="822889" y="28955"/>
                </a:lnTo>
                <a:lnTo>
                  <a:pt x="865561" y="27431"/>
                </a:lnTo>
                <a:lnTo>
                  <a:pt x="1080433" y="27431"/>
                </a:lnTo>
                <a:lnTo>
                  <a:pt x="1039285" y="18287"/>
                </a:lnTo>
                <a:lnTo>
                  <a:pt x="996613" y="10667"/>
                </a:lnTo>
                <a:lnTo>
                  <a:pt x="953941" y="4571"/>
                </a:lnTo>
                <a:lnTo>
                  <a:pt x="909757" y="1523"/>
                </a:lnTo>
                <a:lnTo>
                  <a:pt x="865561" y="0"/>
                </a:lnTo>
                <a:close/>
              </a:path>
              <a:path w="1731120" h="1731111">
                <a:moveTo>
                  <a:pt x="1080433" y="27431"/>
                </a:moveTo>
                <a:lnTo>
                  <a:pt x="865561" y="27431"/>
                </a:lnTo>
                <a:lnTo>
                  <a:pt x="908233" y="28955"/>
                </a:lnTo>
                <a:lnTo>
                  <a:pt x="950893" y="32003"/>
                </a:lnTo>
                <a:lnTo>
                  <a:pt x="993565" y="36575"/>
                </a:lnTo>
                <a:lnTo>
                  <a:pt x="1034713" y="44195"/>
                </a:lnTo>
                <a:lnTo>
                  <a:pt x="1074337" y="53339"/>
                </a:lnTo>
                <a:lnTo>
                  <a:pt x="1115473" y="65531"/>
                </a:lnTo>
                <a:lnTo>
                  <a:pt x="1153573" y="77723"/>
                </a:lnTo>
                <a:lnTo>
                  <a:pt x="1191673" y="92933"/>
                </a:lnTo>
                <a:lnTo>
                  <a:pt x="1228237" y="109697"/>
                </a:lnTo>
                <a:lnTo>
                  <a:pt x="1264813" y="127985"/>
                </a:lnTo>
                <a:lnTo>
                  <a:pt x="1299865" y="149321"/>
                </a:lnTo>
                <a:lnTo>
                  <a:pt x="1333393" y="170657"/>
                </a:lnTo>
                <a:lnTo>
                  <a:pt x="1366909" y="193517"/>
                </a:lnTo>
                <a:lnTo>
                  <a:pt x="1398913" y="219425"/>
                </a:lnTo>
                <a:lnTo>
                  <a:pt x="1429393" y="245333"/>
                </a:lnTo>
                <a:lnTo>
                  <a:pt x="1458349" y="272765"/>
                </a:lnTo>
                <a:lnTo>
                  <a:pt x="1485781" y="301721"/>
                </a:lnTo>
                <a:lnTo>
                  <a:pt x="1511676" y="332201"/>
                </a:lnTo>
                <a:lnTo>
                  <a:pt x="1537584" y="364205"/>
                </a:lnTo>
                <a:lnTo>
                  <a:pt x="1560444" y="397703"/>
                </a:lnTo>
                <a:lnTo>
                  <a:pt x="1581780" y="431231"/>
                </a:lnTo>
                <a:lnTo>
                  <a:pt x="1601592" y="466283"/>
                </a:lnTo>
                <a:lnTo>
                  <a:pt x="1619880" y="502859"/>
                </a:lnTo>
                <a:lnTo>
                  <a:pt x="1636644" y="539435"/>
                </a:lnTo>
                <a:lnTo>
                  <a:pt x="1651884" y="577535"/>
                </a:lnTo>
                <a:lnTo>
                  <a:pt x="1665588" y="617159"/>
                </a:lnTo>
                <a:lnTo>
                  <a:pt x="1676256" y="656783"/>
                </a:lnTo>
                <a:lnTo>
                  <a:pt x="1685400" y="696407"/>
                </a:lnTo>
                <a:lnTo>
                  <a:pt x="1693020" y="737555"/>
                </a:lnTo>
                <a:lnTo>
                  <a:pt x="1699116" y="780227"/>
                </a:lnTo>
                <a:lnTo>
                  <a:pt x="1702164" y="822868"/>
                </a:lnTo>
                <a:lnTo>
                  <a:pt x="1703688" y="865540"/>
                </a:lnTo>
                <a:lnTo>
                  <a:pt x="1702164" y="908212"/>
                </a:lnTo>
                <a:lnTo>
                  <a:pt x="1699116" y="950884"/>
                </a:lnTo>
                <a:lnTo>
                  <a:pt x="1693020" y="993556"/>
                </a:lnTo>
                <a:lnTo>
                  <a:pt x="1685400" y="1034704"/>
                </a:lnTo>
                <a:lnTo>
                  <a:pt x="1676256" y="1075852"/>
                </a:lnTo>
                <a:lnTo>
                  <a:pt x="1665588" y="1115446"/>
                </a:lnTo>
                <a:lnTo>
                  <a:pt x="1651884" y="1153546"/>
                </a:lnTo>
                <a:lnTo>
                  <a:pt x="1636644" y="1191646"/>
                </a:lnTo>
                <a:lnTo>
                  <a:pt x="1619880" y="1228222"/>
                </a:lnTo>
                <a:lnTo>
                  <a:pt x="1601592" y="1264798"/>
                </a:lnTo>
                <a:lnTo>
                  <a:pt x="1581780" y="1299850"/>
                </a:lnTo>
                <a:lnTo>
                  <a:pt x="1560444" y="1334902"/>
                </a:lnTo>
                <a:lnTo>
                  <a:pt x="1511676" y="1398910"/>
                </a:lnTo>
                <a:lnTo>
                  <a:pt x="1485781" y="1429390"/>
                </a:lnTo>
                <a:lnTo>
                  <a:pt x="1456825" y="1458346"/>
                </a:lnTo>
                <a:lnTo>
                  <a:pt x="1427869" y="1485778"/>
                </a:lnTo>
                <a:lnTo>
                  <a:pt x="1366909" y="1537563"/>
                </a:lnTo>
                <a:lnTo>
                  <a:pt x="1333393" y="1560423"/>
                </a:lnTo>
                <a:lnTo>
                  <a:pt x="1299865" y="1581759"/>
                </a:lnTo>
                <a:lnTo>
                  <a:pt x="1264813" y="1603095"/>
                </a:lnTo>
                <a:lnTo>
                  <a:pt x="1228237" y="1621383"/>
                </a:lnTo>
                <a:lnTo>
                  <a:pt x="1191673" y="1638147"/>
                </a:lnTo>
                <a:lnTo>
                  <a:pt x="1153573" y="1651863"/>
                </a:lnTo>
                <a:lnTo>
                  <a:pt x="1113949" y="1665579"/>
                </a:lnTo>
                <a:lnTo>
                  <a:pt x="1074337" y="1677771"/>
                </a:lnTo>
                <a:lnTo>
                  <a:pt x="1033189" y="1686915"/>
                </a:lnTo>
                <a:lnTo>
                  <a:pt x="950893" y="1699107"/>
                </a:lnTo>
                <a:lnTo>
                  <a:pt x="908233" y="1702155"/>
                </a:lnTo>
                <a:lnTo>
                  <a:pt x="865561" y="1703679"/>
                </a:lnTo>
                <a:lnTo>
                  <a:pt x="1081945" y="1703679"/>
                </a:lnTo>
                <a:lnTo>
                  <a:pt x="1123093" y="1691487"/>
                </a:lnTo>
                <a:lnTo>
                  <a:pt x="1162717" y="1677771"/>
                </a:lnTo>
                <a:lnTo>
                  <a:pt x="1202341" y="1662531"/>
                </a:lnTo>
                <a:lnTo>
                  <a:pt x="1240429" y="1645767"/>
                </a:lnTo>
                <a:lnTo>
                  <a:pt x="1278529" y="1625955"/>
                </a:lnTo>
                <a:lnTo>
                  <a:pt x="1348633" y="1583283"/>
                </a:lnTo>
                <a:lnTo>
                  <a:pt x="1383673" y="1558899"/>
                </a:lnTo>
                <a:lnTo>
                  <a:pt x="1415677" y="1532991"/>
                </a:lnTo>
                <a:lnTo>
                  <a:pt x="1447681" y="1505590"/>
                </a:lnTo>
                <a:lnTo>
                  <a:pt x="1505593" y="1447678"/>
                </a:lnTo>
                <a:lnTo>
                  <a:pt x="1533012" y="1415674"/>
                </a:lnTo>
                <a:lnTo>
                  <a:pt x="1558920" y="1382146"/>
                </a:lnTo>
                <a:lnTo>
                  <a:pt x="1583304" y="1348618"/>
                </a:lnTo>
                <a:lnTo>
                  <a:pt x="1604640" y="1313566"/>
                </a:lnTo>
                <a:lnTo>
                  <a:pt x="1625976" y="1276990"/>
                </a:lnTo>
                <a:lnTo>
                  <a:pt x="1645788" y="1240414"/>
                </a:lnTo>
                <a:lnTo>
                  <a:pt x="1662540" y="1202314"/>
                </a:lnTo>
                <a:lnTo>
                  <a:pt x="1677780" y="1162690"/>
                </a:lnTo>
                <a:lnTo>
                  <a:pt x="1691496" y="1123066"/>
                </a:lnTo>
                <a:lnTo>
                  <a:pt x="1703688" y="1081948"/>
                </a:lnTo>
                <a:lnTo>
                  <a:pt x="1712832" y="1039276"/>
                </a:lnTo>
                <a:lnTo>
                  <a:pt x="1720452" y="996604"/>
                </a:lnTo>
                <a:lnTo>
                  <a:pt x="1726548" y="953932"/>
                </a:lnTo>
                <a:lnTo>
                  <a:pt x="1729596" y="909736"/>
                </a:lnTo>
                <a:lnTo>
                  <a:pt x="1731120" y="865540"/>
                </a:lnTo>
                <a:lnTo>
                  <a:pt x="1729596" y="819820"/>
                </a:lnTo>
                <a:lnTo>
                  <a:pt x="1726548" y="777179"/>
                </a:lnTo>
                <a:lnTo>
                  <a:pt x="1720452" y="732983"/>
                </a:lnTo>
                <a:lnTo>
                  <a:pt x="1712832" y="690311"/>
                </a:lnTo>
                <a:lnTo>
                  <a:pt x="1703688" y="649163"/>
                </a:lnTo>
                <a:lnTo>
                  <a:pt x="1691496" y="608015"/>
                </a:lnTo>
                <a:lnTo>
                  <a:pt x="1677780" y="566867"/>
                </a:lnTo>
                <a:lnTo>
                  <a:pt x="1662540" y="528767"/>
                </a:lnTo>
                <a:lnTo>
                  <a:pt x="1625976" y="452567"/>
                </a:lnTo>
                <a:lnTo>
                  <a:pt x="1604640" y="415991"/>
                </a:lnTo>
                <a:lnTo>
                  <a:pt x="1581780" y="380939"/>
                </a:lnTo>
                <a:lnTo>
                  <a:pt x="1558920" y="347441"/>
                </a:lnTo>
                <a:lnTo>
                  <a:pt x="1533012" y="315437"/>
                </a:lnTo>
                <a:lnTo>
                  <a:pt x="1505593" y="283433"/>
                </a:lnTo>
                <a:lnTo>
                  <a:pt x="1476637" y="252953"/>
                </a:lnTo>
                <a:lnTo>
                  <a:pt x="1446157" y="223997"/>
                </a:lnTo>
                <a:lnTo>
                  <a:pt x="1415677" y="198089"/>
                </a:lnTo>
                <a:lnTo>
                  <a:pt x="1382149" y="172181"/>
                </a:lnTo>
                <a:lnTo>
                  <a:pt x="1348633" y="147797"/>
                </a:lnTo>
                <a:lnTo>
                  <a:pt x="1313581" y="124937"/>
                </a:lnTo>
                <a:lnTo>
                  <a:pt x="1277005" y="103601"/>
                </a:lnTo>
                <a:lnTo>
                  <a:pt x="1240429" y="85343"/>
                </a:lnTo>
                <a:lnTo>
                  <a:pt x="1202341" y="68579"/>
                </a:lnTo>
                <a:lnTo>
                  <a:pt x="1162717" y="51815"/>
                </a:lnTo>
                <a:lnTo>
                  <a:pt x="1080433" y="27431"/>
                </a:lnTo>
                <a:close/>
              </a:path>
            </a:pathLst>
          </a:custGeom>
          <a:solidFill>
            <a:srgbClr val="FFF6DB"/>
          </a:solidFill>
        </p:spPr>
        <p:txBody>
          <a:bodyPr lIns="0" tIns="0" rIns="0" bIns="0"/>
          <a:lstStyle/>
          <a:p>
            <a:pPr fontAlgn="auto">
              <a:spcBef>
                <a:spcPts val="0"/>
              </a:spcBef>
              <a:spcAft>
                <a:spcPts val="0"/>
              </a:spcAft>
              <a:defRPr/>
            </a:pPr>
            <a:endParaRPr>
              <a:latin typeface="+mn-lt"/>
              <a:cs typeface="+mn-cs"/>
            </a:endParaRPr>
          </a:p>
        </p:txBody>
      </p:sp>
      <p:sp>
        <p:nvSpPr>
          <p:cNvPr id="8" name="bk object 20"/>
          <p:cNvSpPr/>
          <p:nvPr/>
        </p:nvSpPr>
        <p:spPr>
          <a:xfrm>
            <a:off x="715963" y="2317750"/>
            <a:ext cx="862012" cy="30956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9" name="bk object 21"/>
          <p:cNvSpPr/>
          <p:nvPr/>
        </p:nvSpPr>
        <p:spPr>
          <a:xfrm>
            <a:off x="1244600" y="1978025"/>
            <a:ext cx="523875" cy="519113"/>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0" name="bk object 22"/>
          <p:cNvSpPr/>
          <p:nvPr/>
        </p:nvSpPr>
        <p:spPr>
          <a:xfrm>
            <a:off x="657225" y="2120900"/>
            <a:ext cx="211138" cy="1968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1" name="bk object 23"/>
          <p:cNvSpPr/>
          <p:nvPr/>
        </p:nvSpPr>
        <p:spPr>
          <a:xfrm>
            <a:off x="652463" y="1517650"/>
            <a:ext cx="1104900" cy="603250"/>
          </a:xfrm>
          <a:prstGeom prst="rect">
            <a:avLst/>
          </a:prstGeom>
          <a:blipFill>
            <a:blip r:embed="rId6"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2" name="bk object 24"/>
          <p:cNvSpPr/>
          <p:nvPr/>
        </p:nvSpPr>
        <p:spPr>
          <a:xfrm>
            <a:off x="1219200" y="1647825"/>
            <a:ext cx="468313" cy="1460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3" name="bk object 25"/>
          <p:cNvSpPr/>
          <p:nvPr/>
        </p:nvSpPr>
        <p:spPr>
          <a:xfrm>
            <a:off x="647700" y="1512888"/>
            <a:ext cx="1125538" cy="1117600"/>
          </a:xfrm>
          <a:custGeom>
            <a:avLst/>
            <a:gdLst/>
            <a:ahLst/>
            <a:cxnLst/>
            <a:rect l="l" t="t" r="r" b="b"/>
            <a:pathLst>
              <a:path w="1124617" h="1118615">
                <a:moveTo>
                  <a:pt x="547070" y="0"/>
                </a:moveTo>
                <a:lnTo>
                  <a:pt x="521162" y="3047"/>
                </a:lnTo>
                <a:lnTo>
                  <a:pt x="493730" y="3047"/>
                </a:lnTo>
                <a:lnTo>
                  <a:pt x="466310" y="9143"/>
                </a:lnTo>
                <a:lnTo>
                  <a:pt x="414494" y="18287"/>
                </a:lnTo>
                <a:lnTo>
                  <a:pt x="362678" y="33527"/>
                </a:lnTo>
                <a:lnTo>
                  <a:pt x="312398" y="54863"/>
                </a:lnTo>
                <a:lnTo>
                  <a:pt x="265154" y="79247"/>
                </a:lnTo>
                <a:lnTo>
                  <a:pt x="219434" y="109727"/>
                </a:lnTo>
                <a:lnTo>
                  <a:pt x="176771" y="146303"/>
                </a:lnTo>
                <a:lnTo>
                  <a:pt x="137147" y="185927"/>
                </a:lnTo>
                <a:lnTo>
                  <a:pt x="85331" y="252983"/>
                </a:lnTo>
                <a:lnTo>
                  <a:pt x="57899" y="301751"/>
                </a:lnTo>
                <a:lnTo>
                  <a:pt x="36575" y="353567"/>
                </a:lnTo>
                <a:lnTo>
                  <a:pt x="12191" y="429767"/>
                </a:lnTo>
                <a:lnTo>
                  <a:pt x="4571" y="484631"/>
                </a:lnTo>
                <a:lnTo>
                  <a:pt x="1523" y="509015"/>
                </a:lnTo>
                <a:lnTo>
                  <a:pt x="0" y="536447"/>
                </a:lnTo>
                <a:lnTo>
                  <a:pt x="0" y="563879"/>
                </a:lnTo>
                <a:lnTo>
                  <a:pt x="4571" y="618743"/>
                </a:lnTo>
                <a:lnTo>
                  <a:pt x="19811" y="697991"/>
                </a:lnTo>
                <a:lnTo>
                  <a:pt x="36575" y="749807"/>
                </a:lnTo>
                <a:lnTo>
                  <a:pt x="57899" y="798575"/>
                </a:lnTo>
                <a:lnTo>
                  <a:pt x="115811" y="893063"/>
                </a:lnTo>
                <a:lnTo>
                  <a:pt x="152387" y="935735"/>
                </a:lnTo>
                <a:lnTo>
                  <a:pt x="172199" y="954023"/>
                </a:lnTo>
                <a:lnTo>
                  <a:pt x="193535" y="975359"/>
                </a:lnTo>
                <a:lnTo>
                  <a:pt x="239246" y="1011935"/>
                </a:lnTo>
                <a:lnTo>
                  <a:pt x="288014" y="1042415"/>
                </a:lnTo>
                <a:lnTo>
                  <a:pt x="336782" y="1066799"/>
                </a:lnTo>
                <a:lnTo>
                  <a:pt x="388586" y="1088135"/>
                </a:lnTo>
                <a:lnTo>
                  <a:pt x="441926" y="1103375"/>
                </a:lnTo>
                <a:lnTo>
                  <a:pt x="550118" y="1118615"/>
                </a:lnTo>
                <a:lnTo>
                  <a:pt x="576026" y="1118615"/>
                </a:lnTo>
                <a:lnTo>
                  <a:pt x="630878" y="1115567"/>
                </a:lnTo>
                <a:lnTo>
                  <a:pt x="656786" y="1112519"/>
                </a:lnTo>
                <a:lnTo>
                  <a:pt x="550118" y="1112519"/>
                </a:lnTo>
                <a:lnTo>
                  <a:pt x="469358" y="1103375"/>
                </a:lnTo>
                <a:lnTo>
                  <a:pt x="391634" y="1082039"/>
                </a:lnTo>
                <a:lnTo>
                  <a:pt x="339818" y="1060703"/>
                </a:lnTo>
                <a:lnTo>
                  <a:pt x="291062" y="1036319"/>
                </a:lnTo>
                <a:lnTo>
                  <a:pt x="243818" y="1005839"/>
                </a:lnTo>
                <a:lnTo>
                  <a:pt x="198098" y="969263"/>
                </a:lnTo>
                <a:lnTo>
                  <a:pt x="158483" y="929639"/>
                </a:lnTo>
                <a:lnTo>
                  <a:pt x="138671" y="908303"/>
                </a:lnTo>
                <a:lnTo>
                  <a:pt x="105143" y="865631"/>
                </a:lnTo>
                <a:lnTo>
                  <a:pt x="63995" y="795527"/>
                </a:lnTo>
                <a:lnTo>
                  <a:pt x="42671" y="746759"/>
                </a:lnTo>
                <a:lnTo>
                  <a:pt x="35051" y="719327"/>
                </a:lnTo>
                <a:lnTo>
                  <a:pt x="19811" y="670559"/>
                </a:lnTo>
                <a:lnTo>
                  <a:pt x="15239" y="643127"/>
                </a:lnTo>
                <a:lnTo>
                  <a:pt x="9143" y="591311"/>
                </a:lnTo>
                <a:lnTo>
                  <a:pt x="7619" y="563879"/>
                </a:lnTo>
                <a:lnTo>
                  <a:pt x="7619" y="536447"/>
                </a:lnTo>
                <a:lnTo>
                  <a:pt x="9143" y="512063"/>
                </a:lnTo>
                <a:lnTo>
                  <a:pt x="10667" y="484631"/>
                </a:lnTo>
                <a:lnTo>
                  <a:pt x="19811" y="432815"/>
                </a:lnTo>
                <a:lnTo>
                  <a:pt x="33527" y="380999"/>
                </a:lnTo>
                <a:lnTo>
                  <a:pt x="53339" y="329183"/>
                </a:lnTo>
                <a:lnTo>
                  <a:pt x="77711" y="280415"/>
                </a:lnTo>
                <a:lnTo>
                  <a:pt x="108191" y="234695"/>
                </a:lnTo>
                <a:lnTo>
                  <a:pt x="124955" y="213359"/>
                </a:lnTo>
                <a:lnTo>
                  <a:pt x="143243" y="188975"/>
                </a:lnTo>
                <a:lnTo>
                  <a:pt x="161531" y="170687"/>
                </a:lnTo>
                <a:lnTo>
                  <a:pt x="182867" y="152399"/>
                </a:lnTo>
                <a:lnTo>
                  <a:pt x="202670" y="134111"/>
                </a:lnTo>
                <a:lnTo>
                  <a:pt x="246866" y="100583"/>
                </a:lnTo>
                <a:lnTo>
                  <a:pt x="292586" y="73151"/>
                </a:lnTo>
                <a:lnTo>
                  <a:pt x="341342" y="48767"/>
                </a:lnTo>
                <a:lnTo>
                  <a:pt x="390110" y="33527"/>
                </a:lnTo>
                <a:lnTo>
                  <a:pt x="416018" y="24383"/>
                </a:lnTo>
                <a:lnTo>
                  <a:pt x="441926" y="18287"/>
                </a:lnTo>
                <a:lnTo>
                  <a:pt x="495254" y="12191"/>
                </a:lnTo>
                <a:lnTo>
                  <a:pt x="547070" y="9143"/>
                </a:lnTo>
                <a:lnTo>
                  <a:pt x="646118" y="9143"/>
                </a:lnTo>
                <a:lnTo>
                  <a:pt x="627830" y="6095"/>
                </a:lnTo>
                <a:lnTo>
                  <a:pt x="601934" y="3047"/>
                </a:lnTo>
                <a:lnTo>
                  <a:pt x="547070" y="0"/>
                </a:lnTo>
                <a:close/>
              </a:path>
              <a:path w="1124617" h="1118615">
                <a:moveTo>
                  <a:pt x="646118" y="9143"/>
                </a:moveTo>
                <a:lnTo>
                  <a:pt x="574502" y="9143"/>
                </a:lnTo>
                <a:lnTo>
                  <a:pt x="653738" y="18287"/>
                </a:lnTo>
                <a:lnTo>
                  <a:pt x="681170" y="24383"/>
                </a:lnTo>
                <a:lnTo>
                  <a:pt x="732986" y="39623"/>
                </a:lnTo>
                <a:lnTo>
                  <a:pt x="783265" y="57911"/>
                </a:lnTo>
                <a:lnTo>
                  <a:pt x="857941" y="100583"/>
                </a:lnTo>
                <a:lnTo>
                  <a:pt x="903661" y="134111"/>
                </a:lnTo>
                <a:lnTo>
                  <a:pt x="946321" y="170687"/>
                </a:lnTo>
                <a:lnTo>
                  <a:pt x="1002709" y="234695"/>
                </a:lnTo>
                <a:lnTo>
                  <a:pt x="1033189" y="280415"/>
                </a:lnTo>
                <a:lnTo>
                  <a:pt x="1046905" y="301751"/>
                </a:lnTo>
                <a:lnTo>
                  <a:pt x="1071277" y="350519"/>
                </a:lnTo>
                <a:lnTo>
                  <a:pt x="1089565" y="402335"/>
                </a:lnTo>
                <a:lnTo>
                  <a:pt x="1103281" y="451103"/>
                </a:lnTo>
                <a:lnTo>
                  <a:pt x="1115473" y="530351"/>
                </a:lnTo>
                <a:lnTo>
                  <a:pt x="1116997" y="557783"/>
                </a:lnTo>
                <a:lnTo>
                  <a:pt x="1116997" y="585215"/>
                </a:lnTo>
                <a:lnTo>
                  <a:pt x="1109377" y="664463"/>
                </a:lnTo>
                <a:lnTo>
                  <a:pt x="1097185" y="716279"/>
                </a:lnTo>
                <a:lnTo>
                  <a:pt x="1080421" y="768095"/>
                </a:lnTo>
                <a:lnTo>
                  <a:pt x="1059085" y="816863"/>
                </a:lnTo>
                <a:lnTo>
                  <a:pt x="1031665" y="865631"/>
                </a:lnTo>
                <a:lnTo>
                  <a:pt x="999661" y="908303"/>
                </a:lnTo>
                <a:lnTo>
                  <a:pt x="941749" y="969263"/>
                </a:lnTo>
                <a:lnTo>
                  <a:pt x="899089" y="1002791"/>
                </a:lnTo>
                <a:lnTo>
                  <a:pt x="877753" y="1021079"/>
                </a:lnTo>
                <a:lnTo>
                  <a:pt x="832033" y="1048511"/>
                </a:lnTo>
                <a:lnTo>
                  <a:pt x="758894" y="1078991"/>
                </a:lnTo>
                <a:lnTo>
                  <a:pt x="707078" y="1094231"/>
                </a:lnTo>
                <a:lnTo>
                  <a:pt x="655262" y="1106423"/>
                </a:lnTo>
                <a:lnTo>
                  <a:pt x="629354" y="1109471"/>
                </a:lnTo>
                <a:lnTo>
                  <a:pt x="603458" y="1109471"/>
                </a:lnTo>
                <a:lnTo>
                  <a:pt x="576026" y="1112519"/>
                </a:lnTo>
                <a:lnTo>
                  <a:pt x="656786" y="1112519"/>
                </a:lnTo>
                <a:lnTo>
                  <a:pt x="684218" y="1109471"/>
                </a:lnTo>
                <a:lnTo>
                  <a:pt x="761942" y="1085087"/>
                </a:lnTo>
                <a:lnTo>
                  <a:pt x="810697" y="1066799"/>
                </a:lnTo>
                <a:lnTo>
                  <a:pt x="859465" y="1039367"/>
                </a:lnTo>
                <a:lnTo>
                  <a:pt x="882325" y="1027175"/>
                </a:lnTo>
                <a:lnTo>
                  <a:pt x="903661" y="1008887"/>
                </a:lnTo>
                <a:lnTo>
                  <a:pt x="926509" y="993647"/>
                </a:lnTo>
                <a:lnTo>
                  <a:pt x="946321" y="975359"/>
                </a:lnTo>
                <a:lnTo>
                  <a:pt x="985945" y="935735"/>
                </a:lnTo>
                <a:lnTo>
                  <a:pt x="1004233" y="911351"/>
                </a:lnTo>
                <a:lnTo>
                  <a:pt x="1022521" y="890015"/>
                </a:lnTo>
                <a:lnTo>
                  <a:pt x="1052989" y="844295"/>
                </a:lnTo>
                <a:lnTo>
                  <a:pt x="1077373" y="795527"/>
                </a:lnTo>
                <a:lnTo>
                  <a:pt x="1097185" y="743711"/>
                </a:lnTo>
                <a:lnTo>
                  <a:pt x="1116997" y="664463"/>
                </a:lnTo>
                <a:lnTo>
                  <a:pt x="1120045" y="637031"/>
                </a:lnTo>
                <a:lnTo>
                  <a:pt x="1123093" y="612647"/>
                </a:lnTo>
                <a:lnTo>
                  <a:pt x="1124617" y="585215"/>
                </a:lnTo>
                <a:lnTo>
                  <a:pt x="1124617" y="557783"/>
                </a:lnTo>
                <a:lnTo>
                  <a:pt x="1123093" y="530351"/>
                </a:lnTo>
                <a:lnTo>
                  <a:pt x="1120045" y="502919"/>
                </a:lnTo>
                <a:lnTo>
                  <a:pt x="1115473" y="478535"/>
                </a:lnTo>
                <a:lnTo>
                  <a:pt x="1110901" y="451103"/>
                </a:lnTo>
                <a:lnTo>
                  <a:pt x="1097185" y="399287"/>
                </a:lnTo>
                <a:lnTo>
                  <a:pt x="1077373" y="347471"/>
                </a:lnTo>
                <a:lnTo>
                  <a:pt x="1052989" y="298703"/>
                </a:lnTo>
                <a:lnTo>
                  <a:pt x="1024045" y="252983"/>
                </a:lnTo>
                <a:lnTo>
                  <a:pt x="990517" y="207263"/>
                </a:lnTo>
                <a:lnTo>
                  <a:pt x="950893" y="164591"/>
                </a:lnTo>
                <a:lnTo>
                  <a:pt x="885373" y="109727"/>
                </a:lnTo>
                <a:lnTo>
                  <a:pt x="812221" y="64007"/>
                </a:lnTo>
                <a:lnTo>
                  <a:pt x="760418" y="42671"/>
                </a:lnTo>
                <a:lnTo>
                  <a:pt x="734510" y="30479"/>
                </a:lnTo>
                <a:lnTo>
                  <a:pt x="682694" y="15239"/>
                </a:lnTo>
                <a:lnTo>
                  <a:pt x="646118" y="9143"/>
                </a:lnTo>
                <a:close/>
              </a:path>
              <a:path w="1124617" h="1118615">
                <a:moveTo>
                  <a:pt x="569930" y="131063"/>
                </a:moveTo>
                <a:lnTo>
                  <a:pt x="528782" y="131063"/>
                </a:lnTo>
                <a:lnTo>
                  <a:pt x="508970" y="134111"/>
                </a:lnTo>
                <a:lnTo>
                  <a:pt x="487634" y="137159"/>
                </a:lnTo>
                <a:lnTo>
                  <a:pt x="448022" y="143255"/>
                </a:lnTo>
                <a:lnTo>
                  <a:pt x="408398" y="155447"/>
                </a:lnTo>
                <a:lnTo>
                  <a:pt x="388586" y="164591"/>
                </a:lnTo>
                <a:lnTo>
                  <a:pt x="370298" y="170687"/>
                </a:lnTo>
                <a:lnTo>
                  <a:pt x="350486" y="179831"/>
                </a:lnTo>
                <a:lnTo>
                  <a:pt x="333734" y="192023"/>
                </a:lnTo>
                <a:lnTo>
                  <a:pt x="315446" y="201167"/>
                </a:lnTo>
                <a:lnTo>
                  <a:pt x="298682" y="213359"/>
                </a:lnTo>
                <a:lnTo>
                  <a:pt x="265154" y="240791"/>
                </a:lnTo>
                <a:lnTo>
                  <a:pt x="234674" y="271271"/>
                </a:lnTo>
                <a:lnTo>
                  <a:pt x="220958" y="289559"/>
                </a:lnTo>
                <a:lnTo>
                  <a:pt x="208766" y="304799"/>
                </a:lnTo>
                <a:lnTo>
                  <a:pt x="184391" y="341375"/>
                </a:lnTo>
                <a:lnTo>
                  <a:pt x="175247" y="362711"/>
                </a:lnTo>
                <a:lnTo>
                  <a:pt x="166103" y="380999"/>
                </a:lnTo>
                <a:lnTo>
                  <a:pt x="150863" y="420623"/>
                </a:lnTo>
                <a:lnTo>
                  <a:pt x="144767" y="438911"/>
                </a:lnTo>
                <a:lnTo>
                  <a:pt x="140195" y="460247"/>
                </a:lnTo>
                <a:lnTo>
                  <a:pt x="135623" y="478535"/>
                </a:lnTo>
                <a:lnTo>
                  <a:pt x="132575" y="499871"/>
                </a:lnTo>
                <a:lnTo>
                  <a:pt x="131051" y="521207"/>
                </a:lnTo>
                <a:lnTo>
                  <a:pt x="131051" y="582167"/>
                </a:lnTo>
                <a:lnTo>
                  <a:pt x="137147" y="624839"/>
                </a:lnTo>
                <a:lnTo>
                  <a:pt x="158483" y="704087"/>
                </a:lnTo>
                <a:lnTo>
                  <a:pt x="185915" y="761999"/>
                </a:lnTo>
                <a:lnTo>
                  <a:pt x="207242" y="795527"/>
                </a:lnTo>
                <a:lnTo>
                  <a:pt x="248390" y="847343"/>
                </a:lnTo>
                <a:lnTo>
                  <a:pt x="297158" y="893063"/>
                </a:lnTo>
                <a:lnTo>
                  <a:pt x="352010" y="929639"/>
                </a:lnTo>
                <a:lnTo>
                  <a:pt x="371822" y="938783"/>
                </a:lnTo>
                <a:lnTo>
                  <a:pt x="390110" y="947927"/>
                </a:lnTo>
                <a:lnTo>
                  <a:pt x="409922" y="957071"/>
                </a:lnTo>
                <a:lnTo>
                  <a:pt x="429734" y="963167"/>
                </a:lnTo>
                <a:lnTo>
                  <a:pt x="451070" y="972311"/>
                </a:lnTo>
                <a:lnTo>
                  <a:pt x="470882" y="975359"/>
                </a:lnTo>
                <a:lnTo>
                  <a:pt x="492206" y="981455"/>
                </a:lnTo>
                <a:lnTo>
                  <a:pt x="512018" y="984503"/>
                </a:lnTo>
                <a:lnTo>
                  <a:pt x="533354" y="987551"/>
                </a:lnTo>
                <a:lnTo>
                  <a:pt x="615650" y="987551"/>
                </a:lnTo>
                <a:lnTo>
                  <a:pt x="635450" y="984503"/>
                </a:lnTo>
                <a:lnTo>
                  <a:pt x="656786" y="981455"/>
                </a:lnTo>
                <a:lnTo>
                  <a:pt x="554690" y="981455"/>
                </a:lnTo>
                <a:lnTo>
                  <a:pt x="533354" y="978407"/>
                </a:lnTo>
                <a:lnTo>
                  <a:pt x="513542" y="978407"/>
                </a:lnTo>
                <a:lnTo>
                  <a:pt x="493730" y="972311"/>
                </a:lnTo>
                <a:lnTo>
                  <a:pt x="472406" y="969263"/>
                </a:lnTo>
                <a:lnTo>
                  <a:pt x="432782" y="957071"/>
                </a:lnTo>
                <a:lnTo>
                  <a:pt x="393158" y="941831"/>
                </a:lnTo>
                <a:lnTo>
                  <a:pt x="356582" y="923543"/>
                </a:lnTo>
                <a:lnTo>
                  <a:pt x="301730" y="886967"/>
                </a:lnTo>
                <a:lnTo>
                  <a:pt x="239246" y="826007"/>
                </a:lnTo>
                <a:lnTo>
                  <a:pt x="213338" y="792479"/>
                </a:lnTo>
                <a:lnTo>
                  <a:pt x="192011" y="755903"/>
                </a:lnTo>
                <a:lnTo>
                  <a:pt x="173723" y="719327"/>
                </a:lnTo>
                <a:lnTo>
                  <a:pt x="158483" y="682751"/>
                </a:lnTo>
                <a:lnTo>
                  <a:pt x="147815" y="643127"/>
                </a:lnTo>
                <a:lnTo>
                  <a:pt x="138671" y="582167"/>
                </a:lnTo>
                <a:lnTo>
                  <a:pt x="138671" y="521207"/>
                </a:lnTo>
                <a:lnTo>
                  <a:pt x="143243" y="481583"/>
                </a:lnTo>
                <a:lnTo>
                  <a:pt x="152387" y="441959"/>
                </a:lnTo>
                <a:lnTo>
                  <a:pt x="164579" y="402335"/>
                </a:lnTo>
                <a:lnTo>
                  <a:pt x="190487" y="347471"/>
                </a:lnTo>
                <a:lnTo>
                  <a:pt x="202670" y="329183"/>
                </a:lnTo>
                <a:lnTo>
                  <a:pt x="213338" y="310895"/>
                </a:lnTo>
                <a:lnTo>
                  <a:pt x="227054" y="292607"/>
                </a:lnTo>
                <a:lnTo>
                  <a:pt x="240770" y="277367"/>
                </a:lnTo>
                <a:lnTo>
                  <a:pt x="269726" y="246887"/>
                </a:lnTo>
                <a:lnTo>
                  <a:pt x="286490" y="234695"/>
                </a:lnTo>
                <a:lnTo>
                  <a:pt x="301730" y="219455"/>
                </a:lnTo>
                <a:lnTo>
                  <a:pt x="320018" y="207263"/>
                </a:lnTo>
                <a:lnTo>
                  <a:pt x="336782" y="198119"/>
                </a:lnTo>
                <a:lnTo>
                  <a:pt x="391634" y="170687"/>
                </a:lnTo>
                <a:lnTo>
                  <a:pt x="409922" y="164591"/>
                </a:lnTo>
                <a:lnTo>
                  <a:pt x="429734" y="155447"/>
                </a:lnTo>
                <a:lnTo>
                  <a:pt x="469358" y="146303"/>
                </a:lnTo>
                <a:lnTo>
                  <a:pt x="508970" y="140207"/>
                </a:lnTo>
                <a:lnTo>
                  <a:pt x="632402" y="140207"/>
                </a:lnTo>
                <a:lnTo>
                  <a:pt x="612602" y="137159"/>
                </a:lnTo>
                <a:lnTo>
                  <a:pt x="569930" y="131063"/>
                </a:lnTo>
                <a:close/>
              </a:path>
              <a:path w="1124617" h="1118615">
                <a:moveTo>
                  <a:pt x="632402" y="140207"/>
                </a:moveTo>
                <a:lnTo>
                  <a:pt x="589742" y="140207"/>
                </a:lnTo>
                <a:lnTo>
                  <a:pt x="611078" y="143255"/>
                </a:lnTo>
                <a:lnTo>
                  <a:pt x="630878" y="146303"/>
                </a:lnTo>
                <a:lnTo>
                  <a:pt x="670502" y="155447"/>
                </a:lnTo>
                <a:lnTo>
                  <a:pt x="691838" y="161543"/>
                </a:lnTo>
                <a:lnTo>
                  <a:pt x="710126" y="170687"/>
                </a:lnTo>
                <a:lnTo>
                  <a:pt x="729938" y="176783"/>
                </a:lnTo>
                <a:lnTo>
                  <a:pt x="749750" y="188975"/>
                </a:lnTo>
                <a:lnTo>
                  <a:pt x="768025" y="198119"/>
                </a:lnTo>
                <a:lnTo>
                  <a:pt x="822889" y="234695"/>
                </a:lnTo>
                <a:lnTo>
                  <a:pt x="870133" y="280415"/>
                </a:lnTo>
                <a:lnTo>
                  <a:pt x="897565" y="310895"/>
                </a:lnTo>
                <a:lnTo>
                  <a:pt x="921937" y="347471"/>
                </a:lnTo>
                <a:lnTo>
                  <a:pt x="950893" y="402335"/>
                </a:lnTo>
                <a:lnTo>
                  <a:pt x="964609" y="438911"/>
                </a:lnTo>
                <a:lnTo>
                  <a:pt x="975277" y="478535"/>
                </a:lnTo>
                <a:lnTo>
                  <a:pt x="982897" y="518159"/>
                </a:lnTo>
                <a:lnTo>
                  <a:pt x="985945" y="560831"/>
                </a:lnTo>
                <a:lnTo>
                  <a:pt x="985945" y="600455"/>
                </a:lnTo>
                <a:lnTo>
                  <a:pt x="982897" y="621791"/>
                </a:lnTo>
                <a:lnTo>
                  <a:pt x="981373" y="640079"/>
                </a:lnTo>
                <a:lnTo>
                  <a:pt x="972229" y="679703"/>
                </a:lnTo>
                <a:lnTo>
                  <a:pt x="966133" y="701039"/>
                </a:lnTo>
                <a:lnTo>
                  <a:pt x="960037" y="719327"/>
                </a:lnTo>
                <a:lnTo>
                  <a:pt x="950893" y="737615"/>
                </a:lnTo>
                <a:lnTo>
                  <a:pt x="943273" y="755903"/>
                </a:lnTo>
                <a:lnTo>
                  <a:pt x="921937" y="792479"/>
                </a:lnTo>
                <a:lnTo>
                  <a:pt x="897565" y="829055"/>
                </a:lnTo>
                <a:lnTo>
                  <a:pt x="838129" y="890015"/>
                </a:lnTo>
                <a:lnTo>
                  <a:pt x="804601" y="911351"/>
                </a:lnTo>
                <a:lnTo>
                  <a:pt x="787837" y="923543"/>
                </a:lnTo>
                <a:lnTo>
                  <a:pt x="732986" y="950975"/>
                </a:lnTo>
                <a:lnTo>
                  <a:pt x="713174" y="957071"/>
                </a:lnTo>
                <a:lnTo>
                  <a:pt x="694886" y="963167"/>
                </a:lnTo>
                <a:lnTo>
                  <a:pt x="655262" y="972311"/>
                </a:lnTo>
                <a:lnTo>
                  <a:pt x="615650" y="978407"/>
                </a:lnTo>
                <a:lnTo>
                  <a:pt x="594314" y="981455"/>
                </a:lnTo>
                <a:lnTo>
                  <a:pt x="656786" y="981455"/>
                </a:lnTo>
                <a:lnTo>
                  <a:pt x="736034" y="957071"/>
                </a:lnTo>
                <a:lnTo>
                  <a:pt x="772597" y="938783"/>
                </a:lnTo>
                <a:lnTo>
                  <a:pt x="809173" y="917447"/>
                </a:lnTo>
                <a:lnTo>
                  <a:pt x="842701" y="893063"/>
                </a:lnTo>
                <a:lnTo>
                  <a:pt x="874705" y="865631"/>
                </a:lnTo>
                <a:lnTo>
                  <a:pt x="902137" y="832103"/>
                </a:lnTo>
                <a:lnTo>
                  <a:pt x="915841" y="816863"/>
                </a:lnTo>
                <a:lnTo>
                  <a:pt x="949369" y="761999"/>
                </a:lnTo>
                <a:lnTo>
                  <a:pt x="973753" y="701039"/>
                </a:lnTo>
                <a:lnTo>
                  <a:pt x="984421" y="661415"/>
                </a:lnTo>
                <a:lnTo>
                  <a:pt x="990517" y="621791"/>
                </a:lnTo>
                <a:lnTo>
                  <a:pt x="993565" y="579119"/>
                </a:lnTo>
                <a:lnTo>
                  <a:pt x="993565" y="560831"/>
                </a:lnTo>
                <a:lnTo>
                  <a:pt x="990517" y="518159"/>
                </a:lnTo>
                <a:lnTo>
                  <a:pt x="987469" y="496823"/>
                </a:lnTo>
                <a:lnTo>
                  <a:pt x="982897" y="478535"/>
                </a:lnTo>
                <a:lnTo>
                  <a:pt x="978325" y="457199"/>
                </a:lnTo>
                <a:lnTo>
                  <a:pt x="972229" y="438911"/>
                </a:lnTo>
                <a:lnTo>
                  <a:pt x="956989" y="399287"/>
                </a:lnTo>
                <a:lnTo>
                  <a:pt x="947845" y="380999"/>
                </a:lnTo>
                <a:lnTo>
                  <a:pt x="938701" y="359663"/>
                </a:lnTo>
                <a:lnTo>
                  <a:pt x="928033" y="341375"/>
                </a:lnTo>
                <a:lnTo>
                  <a:pt x="915841" y="326135"/>
                </a:lnTo>
                <a:lnTo>
                  <a:pt x="903661" y="307847"/>
                </a:lnTo>
                <a:lnTo>
                  <a:pt x="876229" y="274319"/>
                </a:lnTo>
                <a:lnTo>
                  <a:pt x="827461" y="228599"/>
                </a:lnTo>
                <a:lnTo>
                  <a:pt x="772597" y="192023"/>
                </a:lnTo>
                <a:lnTo>
                  <a:pt x="732986" y="170687"/>
                </a:lnTo>
                <a:lnTo>
                  <a:pt x="673550" y="149351"/>
                </a:lnTo>
                <a:lnTo>
                  <a:pt x="653738" y="143255"/>
                </a:lnTo>
                <a:lnTo>
                  <a:pt x="632402" y="140207"/>
                </a:lnTo>
                <a:close/>
              </a:path>
            </a:pathLst>
          </a:custGeom>
          <a:solidFill>
            <a:srgbClr val="C7B690"/>
          </a:solidFill>
        </p:spPr>
        <p:txBody>
          <a:bodyPr lIns="0" tIns="0" rIns="0" bIns="0"/>
          <a:lstStyle/>
          <a:p>
            <a:pPr fontAlgn="auto">
              <a:spcBef>
                <a:spcPts val="0"/>
              </a:spcBef>
              <a:spcAft>
                <a:spcPts val="0"/>
              </a:spcAft>
              <a:defRPr/>
            </a:pPr>
            <a:endParaRPr>
              <a:latin typeface="+mn-lt"/>
              <a:cs typeface="+mn-cs"/>
            </a:endParaRPr>
          </a:p>
        </p:txBody>
      </p:sp>
      <p:sp>
        <p:nvSpPr>
          <p:cNvPr id="14" name="bk object 26"/>
          <p:cNvSpPr/>
          <p:nvPr/>
        </p:nvSpPr>
        <p:spPr>
          <a:xfrm>
            <a:off x="715963" y="2317750"/>
            <a:ext cx="862012" cy="309563"/>
          </a:xfrm>
          <a:prstGeom prst="rect">
            <a:avLst/>
          </a:prstGeom>
          <a:blipFill>
            <a:blip r:embed="rId8"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5" name="bk object 27"/>
          <p:cNvSpPr/>
          <p:nvPr/>
        </p:nvSpPr>
        <p:spPr>
          <a:xfrm>
            <a:off x="1244600" y="1978025"/>
            <a:ext cx="523875" cy="519113"/>
          </a:xfrm>
          <a:prstGeom prst="rect">
            <a:avLst/>
          </a:prstGeom>
          <a:blipFill>
            <a:blip r:embed="rId9"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6" name="bk object 28"/>
          <p:cNvSpPr/>
          <p:nvPr/>
        </p:nvSpPr>
        <p:spPr>
          <a:xfrm>
            <a:off x="657225" y="2120900"/>
            <a:ext cx="211138" cy="1968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7" name="bk object 29"/>
          <p:cNvSpPr/>
          <p:nvPr/>
        </p:nvSpPr>
        <p:spPr>
          <a:xfrm>
            <a:off x="652463" y="1517650"/>
            <a:ext cx="1104900" cy="603250"/>
          </a:xfrm>
          <a:prstGeom prst="rect">
            <a:avLst/>
          </a:prstGeom>
          <a:blipFill>
            <a:blip r:embed="rId6"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8" name="bk object 30"/>
          <p:cNvSpPr/>
          <p:nvPr/>
        </p:nvSpPr>
        <p:spPr>
          <a:xfrm>
            <a:off x="1219200" y="1647825"/>
            <a:ext cx="468313" cy="1460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9" name="bk object 31"/>
          <p:cNvSpPr/>
          <p:nvPr/>
        </p:nvSpPr>
        <p:spPr>
          <a:xfrm>
            <a:off x="647700" y="1512888"/>
            <a:ext cx="1125538" cy="1117600"/>
          </a:xfrm>
          <a:custGeom>
            <a:avLst/>
            <a:gdLst/>
            <a:ahLst/>
            <a:cxnLst/>
            <a:rect l="l" t="t" r="r" b="b"/>
            <a:pathLst>
              <a:path w="1124617" h="1118615">
                <a:moveTo>
                  <a:pt x="547070" y="0"/>
                </a:moveTo>
                <a:lnTo>
                  <a:pt x="521162" y="3047"/>
                </a:lnTo>
                <a:lnTo>
                  <a:pt x="493730" y="3047"/>
                </a:lnTo>
                <a:lnTo>
                  <a:pt x="466310" y="9143"/>
                </a:lnTo>
                <a:lnTo>
                  <a:pt x="414494" y="18287"/>
                </a:lnTo>
                <a:lnTo>
                  <a:pt x="362678" y="33527"/>
                </a:lnTo>
                <a:lnTo>
                  <a:pt x="312398" y="54863"/>
                </a:lnTo>
                <a:lnTo>
                  <a:pt x="265154" y="79247"/>
                </a:lnTo>
                <a:lnTo>
                  <a:pt x="219434" y="109727"/>
                </a:lnTo>
                <a:lnTo>
                  <a:pt x="176771" y="146303"/>
                </a:lnTo>
                <a:lnTo>
                  <a:pt x="137147" y="185927"/>
                </a:lnTo>
                <a:lnTo>
                  <a:pt x="85331" y="252983"/>
                </a:lnTo>
                <a:lnTo>
                  <a:pt x="57899" y="301751"/>
                </a:lnTo>
                <a:lnTo>
                  <a:pt x="36575" y="353567"/>
                </a:lnTo>
                <a:lnTo>
                  <a:pt x="12191" y="429767"/>
                </a:lnTo>
                <a:lnTo>
                  <a:pt x="4571" y="484631"/>
                </a:lnTo>
                <a:lnTo>
                  <a:pt x="1523" y="509015"/>
                </a:lnTo>
                <a:lnTo>
                  <a:pt x="0" y="536447"/>
                </a:lnTo>
                <a:lnTo>
                  <a:pt x="0" y="563879"/>
                </a:lnTo>
                <a:lnTo>
                  <a:pt x="4571" y="618743"/>
                </a:lnTo>
                <a:lnTo>
                  <a:pt x="19811" y="697991"/>
                </a:lnTo>
                <a:lnTo>
                  <a:pt x="36575" y="749807"/>
                </a:lnTo>
                <a:lnTo>
                  <a:pt x="57899" y="798575"/>
                </a:lnTo>
                <a:lnTo>
                  <a:pt x="115811" y="893063"/>
                </a:lnTo>
                <a:lnTo>
                  <a:pt x="152387" y="935735"/>
                </a:lnTo>
                <a:lnTo>
                  <a:pt x="172199" y="954023"/>
                </a:lnTo>
                <a:lnTo>
                  <a:pt x="193535" y="975359"/>
                </a:lnTo>
                <a:lnTo>
                  <a:pt x="239246" y="1011935"/>
                </a:lnTo>
                <a:lnTo>
                  <a:pt x="288014" y="1042415"/>
                </a:lnTo>
                <a:lnTo>
                  <a:pt x="336782" y="1066799"/>
                </a:lnTo>
                <a:lnTo>
                  <a:pt x="388586" y="1088135"/>
                </a:lnTo>
                <a:lnTo>
                  <a:pt x="441926" y="1103375"/>
                </a:lnTo>
                <a:lnTo>
                  <a:pt x="550118" y="1118615"/>
                </a:lnTo>
                <a:lnTo>
                  <a:pt x="576026" y="1118615"/>
                </a:lnTo>
                <a:lnTo>
                  <a:pt x="630878" y="1115567"/>
                </a:lnTo>
                <a:lnTo>
                  <a:pt x="656786" y="1112519"/>
                </a:lnTo>
                <a:lnTo>
                  <a:pt x="550118" y="1112519"/>
                </a:lnTo>
                <a:lnTo>
                  <a:pt x="469358" y="1103375"/>
                </a:lnTo>
                <a:lnTo>
                  <a:pt x="391634" y="1082039"/>
                </a:lnTo>
                <a:lnTo>
                  <a:pt x="339818" y="1060703"/>
                </a:lnTo>
                <a:lnTo>
                  <a:pt x="291062" y="1036319"/>
                </a:lnTo>
                <a:lnTo>
                  <a:pt x="243818" y="1005839"/>
                </a:lnTo>
                <a:lnTo>
                  <a:pt x="198098" y="969263"/>
                </a:lnTo>
                <a:lnTo>
                  <a:pt x="158483" y="929639"/>
                </a:lnTo>
                <a:lnTo>
                  <a:pt x="138671" y="908303"/>
                </a:lnTo>
                <a:lnTo>
                  <a:pt x="105143" y="865631"/>
                </a:lnTo>
                <a:lnTo>
                  <a:pt x="63995" y="795527"/>
                </a:lnTo>
                <a:lnTo>
                  <a:pt x="42671" y="746759"/>
                </a:lnTo>
                <a:lnTo>
                  <a:pt x="35051" y="719327"/>
                </a:lnTo>
                <a:lnTo>
                  <a:pt x="19811" y="670559"/>
                </a:lnTo>
                <a:lnTo>
                  <a:pt x="15239" y="643127"/>
                </a:lnTo>
                <a:lnTo>
                  <a:pt x="9143" y="591311"/>
                </a:lnTo>
                <a:lnTo>
                  <a:pt x="7619" y="563879"/>
                </a:lnTo>
                <a:lnTo>
                  <a:pt x="7619" y="536447"/>
                </a:lnTo>
                <a:lnTo>
                  <a:pt x="9143" y="512063"/>
                </a:lnTo>
                <a:lnTo>
                  <a:pt x="10667" y="484631"/>
                </a:lnTo>
                <a:lnTo>
                  <a:pt x="19811" y="432815"/>
                </a:lnTo>
                <a:lnTo>
                  <a:pt x="33527" y="380999"/>
                </a:lnTo>
                <a:lnTo>
                  <a:pt x="53339" y="329183"/>
                </a:lnTo>
                <a:lnTo>
                  <a:pt x="77711" y="280415"/>
                </a:lnTo>
                <a:lnTo>
                  <a:pt x="108191" y="234695"/>
                </a:lnTo>
                <a:lnTo>
                  <a:pt x="124955" y="213359"/>
                </a:lnTo>
                <a:lnTo>
                  <a:pt x="143243" y="188975"/>
                </a:lnTo>
                <a:lnTo>
                  <a:pt x="161531" y="170687"/>
                </a:lnTo>
                <a:lnTo>
                  <a:pt x="182867" y="152399"/>
                </a:lnTo>
                <a:lnTo>
                  <a:pt x="202670" y="134111"/>
                </a:lnTo>
                <a:lnTo>
                  <a:pt x="246866" y="100583"/>
                </a:lnTo>
                <a:lnTo>
                  <a:pt x="292586" y="73151"/>
                </a:lnTo>
                <a:lnTo>
                  <a:pt x="341342" y="48767"/>
                </a:lnTo>
                <a:lnTo>
                  <a:pt x="390110" y="33527"/>
                </a:lnTo>
                <a:lnTo>
                  <a:pt x="416018" y="24383"/>
                </a:lnTo>
                <a:lnTo>
                  <a:pt x="441926" y="18287"/>
                </a:lnTo>
                <a:lnTo>
                  <a:pt x="495254" y="12191"/>
                </a:lnTo>
                <a:lnTo>
                  <a:pt x="547070" y="9143"/>
                </a:lnTo>
                <a:lnTo>
                  <a:pt x="646118" y="9143"/>
                </a:lnTo>
                <a:lnTo>
                  <a:pt x="627830" y="6095"/>
                </a:lnTo>
                <a:lnTo>
                  <a:pt x="601934" y="3047"/>
                </a:lnTo>
                <a:lnTo>
                  <a:pt x="547070" y="0"/>
                </a:lnTo>
                <a:close/>
              </a:path>
              <a:path w="1124617" h="1118615">
                <a:moveTo>
                  <a:pt x="646118" y="9143"/>
                </a:moveTo>
                <a:lnTo>
                  <a:pt x="574502" y="9143"/>
                </a:lnTo>
                <a:lnTo>
                  <a:pt x="653738" y="18287"/>
                </a:lnTo>
                <a:lnTo>
                  <a:pt x="681170" y="24383"/>
                </a:lnTo>
                <a:lnTo>
                  <a:pt x="732986" y="39623"/>
                </a:lnTo>
                <a:lnTo>
                  <a:pt x="783265" y="57911"/>
                </a:lnTo>
                <a:lnTo>
                  <a:pt x="857941" y="100583"/>
                </a:lnTo>
                <a:lnTo>
                  <a:pt x="903661" y="134111"/>
                </a:lnTo>
                <a:lnTo>
                  <a:pt x="946321" y="170687"/>
                </a:lnTo>
                <a:lnTo>
                  <a:pt x="1002709" y="234695"/>
                </a:lnTo>
                <a:lnTo>
                  <a:pt x="1033189" y="280415"/>
                </a:lnTo>
                <a:lnTo>
                  <a:pt x="1046905" y="301751"/>
                </a:lnTo>
                <a:lnTo>
                  <a:pt x="1071277" y="350519"/>
                </a:lnTo>
                <a:lnTo>
                  <a:pt x="1089565" y="402335"/>
                </a:lnTo>
                <a:lnTo>
                  <a:pt x="1103281" y="451103"/>
                </a:lnTo>
                <a:lnTo>
                  <a:pt x="1115473" y="530351"/>
                </a:lnTo>
                <a:lnTo>
                  <a:pt x="1116997" y="557783"/>
                </a:lnTo>
                <a:lnTo>
                  <a:pt x="1116997" y="585215"/>
                </a:lnTo>
                <a:lnTo>
                  <a:pt x="1109377" y="664463"/>
                </a:lnTo>
                <a:lnTo>
                  <a:pt x="1097185" y="716279"/>
                </a:lnTo>
                <a:lnTo>
                  <a:pt x="1080421" y="768095"/>
                </a:lnTo>
                <a:lnTo>
                  <a:pt x="1059085" y="816863"/>
                </a:lnTo>
                <a:lnTo>
                  <a:pt x="1031665" y="865631"/>
                </a:lnTo>
                <a:lnTo>
                  <a:pt x="999661" y="908303"/>
                </a:lnTo>
                <a:lnTo>
                  <a:pt x="941749" y="969263"/>
                </a:lnTo>
                <a:lnTo>
                  <a:pt x="899089" y="1002791"/>
                </a:lnTo>
                <a:lnTo>
                  <a:pt x="877753" y="1021079"/>
                </a:lnTo>
                <a:lnTo>
                  <a:pt x="832033" y="1048511"/>
                </a:lnTo>
                <a:lnTo>
                  <a:pt x="758894" y="1078991"/>
                </a:lnTo>
                <a:lnTo>
                  <a:pt x="707078" y="1094231"/>
                </a:lnTo>
                <a:lnTo>
                  <a:pt x="655262" y="1106423"/>
                </a:lnTo>
                <a:lnTo>
                  <a:pt x="629354" y="1109471"/>
                </a:lnTo>
                <a:lnTo>
                  <a:pt x="603458" y="1109471"/>
                </a:lnTo>
                <a:lnTo>
                  <a:pt x="576026" y="1112519"/>
                </a:lnTo>
                <a:lnTo>
                  <a:pt x="656786" y="1112519"/>
                </a:lnTo>
                <a:lnTo>
                  <a:pt x="684218" y="1109471"/>
                </a:lnTo>
                <a:lnTo>
                  <a:pt x="761942" y="1085087"/>
                </a:lnTo>
                <a:lnTo>
                  <a:pt x="810697" y="1066799"/>
                </a:lnTo>
                <a:lnTo>
                  <a:pt x="859465" y="1039367"/>
                </a:lnTo>
                <a:lnTo>
                  <a:pt x="882325" y="1027175"/>
                </a:lnTo>
                <a:lnTo>
                  <a:pt x="903661" y="1008887"/>
                </a:lnTo>
                <a:lnTo>
                  <a:pt x="926509" y="993647"/>
                </a:lnTo>
                <a:lnTo>
                  <a:pt x="946321" y="975359"/>
                </a:lnTo>
                <a:lnTo>
                  <a:pt x="985945" y="935735"/>
                </a:lnTo>
                <a:lnTo>
                  <a:pt x="1004233" y="911351"/>
                </a:lnTo>
                <a:lnTo>
                  <a:pt x="1022521" y="890015"/>
                </a:lnTo>
                <a:lnTo>
                  <a:pt x="1052989" y="844295"/>
                </a:lnTo>
                <a:lnTo>
                  <a:pt x="1077373" y="795527"/>
                </a:lnTo>
                <a:lnTo>
                  <a:pt x="1097185" y="743711"/>
                </a:lnTo>
                <a:lnTo>
                  <a:pt x="1116997" y="664463"/>
                </a:lnTo>
                <a:lnTo>
                  <a:pt x="1120045" y="637031"/>
                </a:lnTo>
                <a:lnTo>
                  <a:pt x="1123093" y="612647"/>
                </a:lnTo>
                <a:lnTo>
                  <a:pt x="1124617" y="585215"/>
                </a:lnTo>
                <a:lnTo>
                  <a:pt x="1124617" y="557783"/>
                </a:lnTo>
                <a:lnTo>
                  <a:pt x="1123093" y="530351"/>
                </a:lnTo>
                <a:lnTo>
                  <a:pt x="1120045" y="502919"/>
                </a:lnTo>
                <a:lnTo>
                  <a:pt x="1115473" y="478535"/>
                </a:lnTo>
                <a:lnTo>
                  <a:pt x="1110901" y="451103"/>
                </a:lnTo>
                <a:lnTo>
                  <a:pt x="1097185" y="399287"/>
                </a:lnTo>
                <a:lnTo>
                  <a:pt x="1077373" y="347471"/>
                </a:lnTo>
                <a:lnTo>
                  <a:pt x="1052989" y="298703"/>
                </a:lnTo>
                <a:lnTo>
                  <a:pt x="1024045" y="252983"/>
                </a:lnTo>
                <a:lnTo>
                  <a:pt x="990517" y="207263"/>
                </a:lnTo>
                <a:lnTo>
                  <a:pt x="950893" y="164591"/>
                </a:lnTo>
                <a:lnTo>
                  <a:pt x="885373" y="109727"/>
                </a:lnTo>
                <a:lnTo>
                  <a:pt x="812221" y="64007"/>
                </a:lnTo>
                <a:lnTo>
                  <a:pt x="760418" y="42671"/>
                </a:lnTo>
                <a:lnTo>
                  <a:pt x="734510" y="30479"/>
                </a:lnTo>
                <a:lnTo>
                  <a:pt x="682694" y="15239"/>
                </a:lnTo>
                <a:lnTo>
                  <a:pt x="646118" y="9143"/>
                </a:lnTo>
                <a:close/>
              </a:path>
              <a:path w="1124617" h="1118615">
                <a:moveTo>
                  <a:pt x="569930" y="131063"/>
                </a:moveTo>
                <a:lnTo>
                  <a:pt x="528782" y="131063"/>
                </a:lnTo>
                <a:lnTo>
                  <a:pt x="508970" y="134111"/>
                </a:lnTo>
                <a:lnTo>
                  <a:pt x="487634" y="137159"/>
                </a:lnTo>
                <a:lnTo>
                  <a:pt x="448022" y="143255"/>
                </a:lnTo>
                <a:lnTo>
                  <a:pt x="408398" y="155447"/>
                </a:lnTo>
                <a:lnTo>
                  <a:pt x="388586" y="164591"/>
                </a:lnTo>
                <a:lnTo>
                  <a:pt x="370298" y="170687"/>
                </a:lnTo>
                <a:lnTo>
                  <a:pt x="350486" y="179831"/>
                </a:lnTo>
                <a:lnTo>
                  <a:pt x="333734" y="192023"/>
                </a:lnTo>
                <a:lnTo>
                  <a:pt x="315446" y="201167"/>
                </a:lnTo>
                <a:lnTo>
                  <a:pt x="298682" y="213359"/>
                </a:lnTo>
                <a:lnTo>
                  <a:pt x="265154" y="240791"/>
                </a:lnTo>
                <a:lnTo>
                  <a:pt x="234674" y="271271"/>
                </a:lnTo>
                <a:lnTo>
                  <a:pt x="220958" y="289559"/>
                </a:lnTo>
                <a:lnTo>
                  <a:pt x="208766" y="304799"/>
                </a:lnTo>
                <a:lnTo>
                  <a:pt x="184391" y="341375"/>
                </a:lnTo>
                <a:lnTo>
                  <a:pt x="175247" y="362711"/>
                </a:lnTo>
                <a:lnTo>
                  <a:pt x="166103" y="380999"/>
                </a:lnTo>
                <a:lnTo>
                  <a:pt x="150863" y="420623"/>
                </a:lnTo>
                <a:lnTo>
                  <a:pt x="144767" y="438911"/>
                </a:lnTo>
                <a:lnTo>
                  <a:pt x="140195" y="460247"/>
                </a:lnTo>
                <a:lnTo>
                  <a:pt x="135623" y="478535"/>
                </a:lnTo>
                <a:lnTo>
                  <a:pt x="132575" y="499871"/>
                </a:lnTo>
                <a:lnTo>
                  <a:pt x="131051" y="521207"/>
                </a:lnTo>
                <a:lnTo>
                  <a:pt x="131051" y="582167"/>
                </a:lnTo>
                <a:lnTo>
                  <a:pt x="137147" y="624839"/>
                </a:lnTo>
                <a:lnTo>
                  <a:pt x="158483" y="704087"/>
                </a:lnTo>
                <a:lnTo>
                  <a:pt x="185915" y="761999"/>
                </a:lnTo>
                <a:lnTo>
                  <a:pt x="207242" y="795527"/>
                </a:lnTo>
                <a:lnTo>
                  <a:pt x="248390" y="847343"/>
                </a:lnTo>
                <a:lnTo>
                  <a:pt x="297158" y="893063"/>
                </a:lnTo>
                <a:lnTo>
                  <a:pt x="352010" y="929639"/>
                </a:lnTo>
                <a:lnTo>
                  <a:pt x="371822" y="938783"/>
                </a:lnTo>
                <a:lnTo>
                  <a:pt x="390110" y="947927"/>
                </a:lnTo>
                <a:lnTo>
                  <a:pt x="409922" y="957071"/>
                </a:lnTo>
                <a:lnTo>
                  <a:pt x="429734" y="963167"/>
                </a:lnTo>
                <a:lnTo>
                  <a:pt x="451070" y="972311"/>
                </a:lnTo>
                <a:lnTo>
                  <a:pt x="470882" y="975359"/>
                </a:lnTo>
                <a:lnTo>
                  <a:pt x="492206" y="981455"/>
                </a:lnTo>
                <a:lnTo>
                  <a:pt x="512018" y="984503"/>
                </a:lnTo>
                <a:lnTo>
                  <a:pt x="533354" y="987551"/>
                </a:lnTo>
                <a:lnTo>
                  <a:pt x="615650" y="987551"/>
                </a:lnTo>
                <a:lnTo>
                  <a:pt x="635450" y="984503"/>
                </a:lnTo>
                <a:lnTo>
                  <a:pt x="656786" y="981455"/>
                </a:lnTo>
                <a:lnTo>
                  <a:pt x="554690" y="981455"/>
                </a:lnTo>
                <a:lnTo>
                  <a:pt x="533354" y="978407"/>
                </a:lnTo>
                <a:lnTo>
                  <a:pt x="513542" y="978407"/>
                </a:lnTo>
                <a:lnTo>
                  <a:pt x="493730" y="972311"/>
                </a:lnTo>
                <a:lnTo>
                  <a:pt x="472406" y="969263"/>
                </a:lnTo>
                <a:lnTo>
                  <a:pt x="432782" y="957071"/>
                </a:lnTo>
                <a:lnTo>
                  <a:pt x="393158" y="941831"/>
                </a:lnTo>
                <a:lnTo>
                  <a:pt x="356582" y="923543"/>
                </a:lnTo>
                <a:lnTo>
                  <a:pt x="301730" y="886967"/>
                </a:lnTo>
                <a:lnTo>
                  <a:pt x="239246" y="826007"/>
                </a:lnTo>
                <a:lnTo>
                  <a:pt x="213338" y="792479"/>
                </a:lnTo>
                <a:lnTo>
                  <a:pt x="192011" y="755903"/>
                </a:lnTo>
                <a:lnTo>
                  <a:pt x="173723" y="719327"/>
                </a:lnTo>
                <a:lnTo>
                  <a:pt x="158483" y="682751"/>
                </a:lnTo>
                <a:lnTo>
                  <a:pt x="147815" y="643127"/>
                </a:lnTo>
                <a:lnTo>
                  <a:pt x="138671" y="582167"/>
                </a:lnTo>
                <a:lnTo>
                  <a:pt x="138671" y="521207"/>
                </a:lnTo>
                <a:lnTo>
                  <a:pt x="143243" y="481583"/>
                </a:lnTo>
                <a:lnTo>
                  <a:pt x="152387" y="441959"/>
                </a:lnTo>
                <a:lnTo>
                  <a:pt x="164579" y="402335"/>
                </a:lnTo>
                <a:lnTo>
                  <a:pt x="190487" y="347471"/>
                </a:lnTo>
                <a:lnTo>
                  <a:pt x="202670" y="329183"/>
                </a:lnTo>
                <a:lnTo>
                  <a:pt x="213338" y="310895"/>
                </a:lnTo>
                <a:lnTo>
                  <a:pt x="227054" y="292607"/>
                </a:lnTo>
                <a:lnTo>
                  <a:pt x="240770" y="277367"/>
                </a:lnTo>
                <a:lnTo>
                  <a:pt x="269726" y="246887"/>
                </a:lnTo>
                <a:lnTo>
                  <a:pt x="286490" y="234695"/>
                </a:lnTo>
                <a:lnTo>
                  <a:pt x="301730" y="219455"/>
                </a:lnTo>
                <a:lnTo>
                  <a:pt x="320018" y="207263"/>
                </a:lnTo>
                <a:lnTo>
                  <a:pt x="336782" y="198119"/>
                </a:lnTo>
                <a:lnTo>
                  <a:pt x="391634" y="170687"/>
                </a:lnTo>
                <a:lnTo>
                  <a:pt x="409922" y="164591"/>
                </a:lnTo>
                <a:lnTo>
                  <a:pt x="429734" y="155447"/>
                </a:lnTo>
                <a:lnTo>
                  <a:pt x="469358" y="146303"/>
                </a:lnTo>
                <a:lnTo>
                  <a:pt x="508970" y="140207"/>
                </a:lnTo>
                <a:lnTo>
                  <a:pt x="632402" y="140207"/>
                </a:lnTo>
                <a:lnTo>
                  <a:pt x="612602" y="137159"/>
                </a:lnTo>
                <a:lnTo>
                  <a:pt x="569930" y="131063"/>
                </a:lnTo>
                <a:close/>
              </a:path>
              <a:path w="1124617" h="1118615">
                <a:moveTo>
                  <a:pt x="632402" y="140207"/>
                </a:moveTo>
                <a:lnTo>
                  <a:pt x="589742" y="140207"/>
                </a:lnTo>
                <a:lnTo>
                  <a:pt x="611078" y="143255"/>
                </a:lnTo>
                <a:lnTo>
                  <a:pt x="630878" y="146303"/>
                </a:lnTo>
                <a:lnTo>
                  <a:pt x="670502" y="155447"/>
                </a:lnTo>
                <a:lnTo>
                  <a:pt x="691838" y="161543"/>
                </a:lnTo>
                <a:lnTo>
                  <a:pt x="710126" y="170687"/>
                </a:lnTo>
                <a:lnTo>
                  <a:pt x="729938" y="176783"/>
                </a:lnTo>
                <a:lnTo>
                  <a:pt x="749750" y="188975"/>
                </a:lnTo>
                <a:lnTo>
                  <a:pt x="768025" y="198119"/>
                </a:lnTo>
                <a:lnTo>
                  <a:pt x="822889" y="234695"/>
                </a:lnTo>
                <a:lnTo>
                  <a:pt x="870133" y="280415"/>
                </a:lnTo>
                <a:lnTo>
                  <a:pt x="897565" y="310895"/>
                </a:lnTo>
                <a:lnTo>
                  <a:pt x="921937" y="347471"/>
                </a:lnTo>
                <a:lnTo>
                  <a:pt x="950893" y="402335"/>
                </a:lnTo>
                <a:lnTo>
                  <a:pt x="964609" y="438911"/>
                </a:lnTo>
                <a:lnTo>
                  <a:pt x="975277" y="478535"/>
                </a:lnTo>
                <a:lnTo>
                  <a:pt x="982897" y="518159"/>
                </a:lnTo>
                <a:lnTo>
                  <a:pt x="985945" y="560831"/>
                </a:lnTo>
                <a:lnTo>
                  <a:pt x="985945" y="600455"/>
                </a:lnTo>
                <a:lnTo>
                  <a:pt x="982897" y="621791"/>
                </a:lnTo>
                <a:lnTo>
                  <a:pt x="981373" y="640079"/>
                </a:lnTo>
                <a:lnTo>
                  <a:pt x="972229" y="679703"/>
                </a:lnTo>
                <a:lnTo>
                  <a:pt x="966133" y="701039"/>
                </a:lnTo>
                <a:lnTo>
                  <a:pt x="960037" y="719327"/>
                </a:lnTo>
                <a:lnTo>
                  <a:pt x="950893" y="737615"/>
                </a:lnTo>
                <a:lnTo>
                  <a:pt x="943273" y="755903"/>
                </a:lnTo>
                <a:lnTo>
                  <a:pt x="921937" y="792479"/>
                </a:lnTo>
                <a:lnTo>
                  <a:pt x="897565" y="829055"/>
                </a:lnTo>
                <a:lnTo>
                  <a:pt x="838129" y="890015"/>
                </a:lnTo>
                <a:lnTo>
                  <a:pt x="804601" y="911351"/>
                </a:lnTo>
                <a:lnTo>
                  <a:pt x="787837" y="923543"/>
                </a:lnTo>
                <a:lnTo>
                  <a:pt x="732986" y="950975"/>
                </a:lnTo>
                <a:lnTo>
                  <a:pt x="713174" y="957071"/>
                </a:lnTo>
                <a:lnTo>
                  <a:pt x="694886" y="963167"/>
                </a:lnTo>
                <a:lnTo>
                  <a:pt x="655262" y="972311"/>
                </a:lnTo>
                <a:lnTo>
                  <a:pt x="615650" y="978407"/>
                </a:lnTo>
                <a:lnTo>
                  <a:pt x="594314" y="981455"/>
                </a:lnTo>
                <a:lnTo>
                  <a:pt x="656786" y="981455"/>
                </a:lnTo>
                <a:lnTo>
                  <a:pt x="736034" y="957071"/>
                </a:lnTo>
                <a:lnTo>
                  <a:pt x="772597" y="938783"/>
                </a:lnTo>
                <a:lnTo>
                  <a:pt x="809173" y="917447"/>
                </a:lnTo>
                <a:lnTo>
                  <a:pt x="842701" y="893063"/>
                </a:lnTo>
                <a:lnTo>
                  <a:pt x="874705" y="865631"/>
                </a:lnTo>
                <a:lnTo>
                  <a:pt x="902137" y="832103"/>
                </a:lnTo>
                <a:lnTo>
                  <a:pt x="915841" y="816863"/>
                </a:lnTo>
                <a:lnTo>
                  <a:pt x="949369" y="761999"/>
                </a:lnTo>
                <a:lnTo>
                  <a:pt x="973753" y="701039"/>
                </a:lnTo>
                <a:lnTo>
                  <a:pt x="984421" y="661415"/>
                </a:lnTo>
                <a:lnTo>
                  <a:pt x="990517" y="621791"/>
                </a:lnTo>
                <a:lnTo>
                  <a:pt x="993565" y="579119"/>
                </a:lnTo>
                <a:lnTo>
                  <a:pt x="993565" y="560831"/>
                </a:lnTo>
                <a:lnTo>
                  <a:pt x="990517" y="518159"/>
                </a:lnTo>
                <a:lnTo>
                  <a:pt x="987469" y="496823"/>
                </a:lnTo>
                <a:lnTo>
                  <a:pt x="982897" y="478535"/>
                </a:lnTo>
                <a:lnTo>
                  <a:pt x="978325" y="457199"/>
                </a:lnTo>
                <a:lnTo>
                  <a:pt x="972229" y="438911"/>
                </a:lnTo>
                <a:lnTo>
                  <a:pt x="956989" y="399287"/>
                </a:lnTo>
                <a:lnTo>
                  <a:pt x="947845" y="380999"/>
                </a:lnTo>
                <a:lnTo>
                  <a:pt x="938701" y="359663"/>
                </a:lnTo>
                <a:lnTo>
                  <a:pt x="928033" y="341375"/>
                </a:lnTo>
                <a:lnTo>
                  <a:pt x="915841" y="326135"/>
                </a:lnTo>
                <a:lnTo>
                  <a:pt x="903661" y="307847"/>
                </a:lnTo>
                <a:lnTo>
                  <a:pt x="876229" y="274319"/>
                </a:lnTo>
                <a:lnTo>
                  <a:pt x="827461" y="228599"/>
                </a:lnTo>
                <a:lnTo>
                  <a:pt x="772597" y="192023"/>
                </a:lnTo>
                <a:lnTo>
                  <a:pt x="732986" y="170687"/>
                </a:lnTo>
                <a:lnTo>
                  <a:pt x="673550" y="149351"/>
                </a:lnTo>
                <a:lnTo>
                  <a:pt x="653738" y="143255"/>
                </a:lnTo>
                <a:lnTo>
                  <a:pt x="632402" y="140207"/>
                </a:lnTo>
                <a:close/>
              </a:path>
            </a:pathLst>
          </a:custGeom>
          <a:solidFill>
            <a:srgbClr val="C7B690"/>
          </a:solidFill>
        </p:spPr>
        <p:txBody>
          <a:bodyPr lIns="0" tIns="0" rIns="0" bIns="0"/>
          <a:lstStyle/>
          <a:p>
            <a:pPr fontAlgn="auto">
              <a:spcBef>
                <a:spcPts val="0"/>
              </a:spcBef>
              <a:spcAft>
                <a:spcPts val="0"/>
              </a:spcAft>
              <a:defRPr/>
            </a:pPr>
            <a:endParaRPr>
              <a:latin typeface="+mn-lt"/>
              <a:cs typeface="+mn-cs"/>
            </a:endParaRPr>
          </a:p>
        </p:txBody>
      </p:sp>
      <p:sp>
        <p:nvSpPr>
          <p:cNvPr id="20" name="bk object 32"/>
          <p:cNvSpPr/>
          <p:nvPr/>
        </p:nvSpPr>
        <p:spPr>
          <a:xfrm>
            <a:off x="1552575" y="463550"/>
            <a:ext cx="8054975" cy="3429000"/>
          </a:xfrm>
          <a:custGeom>
            <a:avLst/>
            <a:gdLst/>
            <a:ahLst/>
            <a:cxnLst/>
            <a:rect l="l" t="t" r="r" b="b"/>
            <a:pathLst>
              <a:path w="8055193" h="3428695">
                <a:moveTo>
                  <a:pt x="0" y="3428695"/>
                </a:moveTo>
                <a:lnTo>
                  <a:pt x="8055193" y="3428695"/>
                </a:lnTo>
                <a:lnTo>
                  <a:pt x="8055193" y="0"/>
                </a:lnTo>
                <a:lnTo>
                  <a:pt x="0" y="0"/>
                </a:lnTo>
                <a:lnTo>
                  <a:pt x="0" y="3428695"/>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1" name="bk object 33"/>
          <p:cNvSpPr/>
          <p:nvPr/>
        </p:nvSpPr>
        <p:spPr>
          <a:xfrm>
            <a:off x="1476375" y="463550"/>
            <a:ext cx="1588" cy="3429000"/>
          </a:xfrm>
          <a:custGeom>
            <a:avLst/>
            <a:gdLst/>
            <a:ahLst/>
            <a:cxnLst/>
            <a:rect l="l" t="t" r="r" b="b"/>
            <a:pathLst>
              <a:path w="1523" h="3428695">
                <a:moveTo>
                  <a:pt x="0" y="3428695"/>
                </a:moveTo>
                <a:lnTo>
                  <a:pt x="1523" y="3428695"/>
                </a:lnTo>
                <a:lnTo>
                  <a:pt x="1523" y="0"/>
                </a:lnTo>
                <a:lnTo>
                  <a:pt x="0" y="0"/>
                </a:lnTo>
                <a:lnTo>
                  <a:pt x="0" y="3428695"/>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2" name="bk object 34"/>
          <p:cNvSpPr/>
          <p:nvPr/>
        </p:nvSpPr>
        <p:spPr>
          <a:xfrm>
            <a:off x="1477963" y="463550"/>
            <a:ext cx="74612" cy="3429000"/>
          </a:xfrm>
          <a:custGeom>
            <a:avLst/>
            <a:gdLst/>
            <a:ahLst/>
            <a:cxnLst/>
            <a:rect l="l" t="t" r="r" b="b"/>
            <a:pathLst>
              <a:path w="73151" h="3428695">
                <a:moveTo>
                  <a:pt x="0" y="3428695"/>
                </a:moveTo>
                <a:lnTo>
                  <a:pt x="73151" y="3428695"/>
                </a:lnTo>
                <a:lnTo>
                  <a:pt x="73151" y="0"/>
                </a:lnTo>
                <a:lnTo>
                  <a:pt x="0" y="0"/>
                </a:lnTo>
                <a:lnTo>
                  <a:pt x="0" y="3428695"/>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 name="Holder 2"/>
          <p:cNvSpPr>
            <a:spLocks noGrp="1"/>
          </p:cNvSpPr>
          <p:nvPr>
            <p:ph type="ctrTitle"/>
          </p:nvPr>
        </p:nvSpPr>
        <p:spPr>
          <a:xfrm>
            <a:off x="1977984" y="793401"/>
            <a:ext cx="6102430" cy="1049249"/>
          </a:xfrm>
          <a:prstGeom prst="rect">
            <a:avLst/>
          </a:prstGeom>
        </p:spPr>
        <p:txBody>
          <a:bodyPr>
            <a:noAutofit/>
          </a:bodyPr>
          <a:lstStyle/>
          <a:p>
            <a:endParaRPr/>
          </a:p>
        </p:txBody>
      </p:sp>
      <p:sp>
        <p:nvSpPr>
          <p:cNvPr id="3" name="Holder 3"/>
          <p:cNvSpPr>
            <a:spLocks noGrp="1"/>
          </p:cNvSpPr>
          <p:nvPr>
            <p:ph type="subTitle" idx="4"/>
          </p:nvPr>
        </p:nvSpPr>
        <p:spPr>
          <a:xfrm>
            <a:off x="1508760" y="4352544"/>
            <a:ext cx="7040879" cy="1943100"/>
          </a:xfrm>
          <a:prstGeom prst="rect">
            <a:avLst/>
          </a:prstGeom>
        </p:spPr>
        <p:txBody>
          <a:bodyPr>
            <a:noAutofit/>
          </a:bodyPr>
          <a:lstStyle/>
          <a:p>
            <a:endParaRPr/>
          </a:p>
        </p:txBody>
      </p:sp>
      <p:sp>
        <p:nvSpPr>
          <p:cNvPr id="23" name="Holder 4"/>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24" name="Holder 5"/>
          <p:cNvSpPr>
            <a:spLocks noGrp="1"/>
          </p:cNvSpPr>
          <p:nvPr>
            <p:ph type="dt" sz="half" idx="11"/>
          </p:nvPr>
        </p:nvSpPr>
        <p:spPr/>
        <p:txBody>
          <a:bodyPr/>
          <a:lstStyle>
            <a:lvl1pPr algn="l">
              <a:defRPr smtClean="0">
                <a:solidFill>
                  <a:schemeClr val="tx1">
                    <a:tint val="75000"/>
                  </a:schemeClr>
                </a:solidFill>
              </a:defRPr>
            </a:lvl1pPr>
          </a:lstStyle>
          <a:p>
            <a:pPr>
              <a:defRPr/>
            </a:pPr>
            <a:fld id="{FCCC7050-481A-4CA5-86F1-BD6E4622C4C7}" type="datetimeFigureOut">
              <a:rPr lang="en-US"/>
              <a:pPr>
                <a:defRPr/>
              </a:pPr>
              <a:t>10/26/2022</a:t>
            </a:fld>
            <a:endParaRPr lang="en-US"/>
          </a:p>
        </p:txBody>
      </p:sp>
      <p:sp>
        <p:nvSpPr>
          <p:cNvPr id="25" name="Holder 6"/>
          <p:cNvSpPr>
            <a:spLocks noGrp="1"/>
          </p:cNvSpPr>
          <p:nvPr>
            <p:ph type="sldNum" sz="quarter" idx="12"/>
          </p:nvPr>
        </p:nvSpPr>
        <p:spPr/>
        <p:txBody>
          <a:bodyPr/>
          <a:lstStyle>
            <a:lvl1pPr>
              <a:defRPr/>
            </a:lvl1pPr>
          </a:lstStyle>
          <a:p>
            <a:fld id="{9F404381-3145-417F-BF17-93D532AB64B0}" type="slidenum">
              <a:rPr lang="el-G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endParaRPr/>
          </a:p>
        </p:txBody>
      </p:sp>
      <p:sp>
        <p:nvSpPr>
          <p:cNvPr id="3" name="Holder 3"/>
          <p:cNvSpPr>
            <a:spLocks noGrp="1"/>
          </p:cNvSpPr>
          <p:nvPr>
            <p:ph type="body" idx="1"/>
          </p:nvPr>
        </p:nvSpPr>
        <p:spPr/>
        <p:txBody>
          <a:bodyPr/>
          <a:lstStyle/>
          <a:p>
            <a:endParaRPr/>
          </a:p>
        </p:txBody>
      </p:sp>
      <p:sp>
        <p:nvSpPr>
          <p:cNvPr id="4" name="Holder 4"/>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5" name="Holder 5"/>
          <p:cNvSpPr>
            <a:spLocks noGrp="1"/>
          </p:cNvSpPr>
          <p:nvPr>
            <p:ph type="dt" sz="half" idx="11"/>
          </p:nvPr>
        </p:nvSpPr>
        <p:spPr/>
        <p:txBody>
          <a:bodyPr/>
          <a:lstStyle>
            <a:lvl1pPr algn="l">
              <a:defRPr smtClean="0">
                <a:solidFill>
                  <a:schemeClr val="tx1">
                    <a:tint val="75000"/>
                  </a:schemeClr>
                </a:solidFill>
              </a:defRPr>
            </a:lvl1pPr>
          </a:lstStyle>
          <a:p>
            <a:pPr>
              <a:defRPr/>
            </a:pPr>
            <a:fld id="{E8B145E9-27A4-4ABA-AEB4-B6F9FFFBDC1C}" type="datetimeFigureOut">
              <a:rPr lang="en-US"/>
              <a:pPr>
                <a:defRPr/>
              </a:pPr>
              <a:t>10/26/2022</a:t>
            </a:fld>
            <a:endParaRPr lang="en-US"/>
          </a:p>
        </p:txBody>
      </p:sp>
      <p:sp>
        <p:nvSpPr>
          <p:cNvPr id="6" name="Holder 6"/>
          <p:cNvSpPr>
            <a:spLocks noGrp="1"/>
          </p:cNvSpPr>
          <p:nvPr>
            <p:ph type="sldNum" sz="quarter" idx="12"/>
          </p:nvPr>
        </p:nvSpPr>
        <p:spPr/>
        <p:txBody>
          <a:bodyPr/>
          <a:lstStyle>
            <a:lvl1pPr>
              <a:defRPr/>
            </a:lvl1pPr>
          </a:lstStyle>
          <a:p>
            <a:fld id="{0B56A72A-7CA6-4132-936A-C6D6A8B17564}" type="slidenum">
              <a:rPr lang="el-G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p>
            <a:endParaRPr/>
          </a:p>
        </p:txBody>
      </p:sp>
      <p:sp>
        <p:nvSpPr>
          <p:cNvPr id="3" name="Holder 3"/>
          <p:cNvSpPr>
            <a:spLocks noGrp="1"/>
          </p:cNvSpPr>
          <p:nvPr>
            <p:ph sz="half" idx="2"/>
          </p:nvPr>
        </p:nvSpPr>
        <p:spPr>
          <a:xfrm>
            <a:off x="502920" y="1787652"/>
            <a:ext cx="4375404" cy="5129784"/>
          </a:xfrm>
          <a:prstGeom prst="rect">
            <a:avLst/>
          </a:prstGeom>
        </p:spPr>
        <p:txBody>
          <a:bodyPr>
            <a:noAutofit/>
          </a:bodyPr>
          <a:lstStyle/>
          <a:p>
            <a:endParaRPr/>
          </a:p>
        </p:txBody>
      </p:sp>
      <p:sp>
        <p:nvSpPr>
          <p:cNvPr id="4" name="Holder 4"/>
          <p:cNvSpPr>
            <a:spLocks noGrp="1"/>
          </p:cNvSpPr>
          <p:nvPr>
            <p:ph sz="half" idx="3"/>
          </p:nvPr>
        </p:nvSpPr>
        <p:spPr>
          <a:xfrm>
            <a:off x="5180075" y="1787652"/>
            <a:ext cx="4375404" cy="5129784"/>
          </a:xfrm>
          <a:prstGeom prst="rect">
            <a:avLst/>
          </a:prstGeom>
        </p:spPr>
        <p:txBody>
          <a:bodyPr>
            <a:noAutofit/>
          </a:bodyPr>
          <a:lstStyle/>
          <a:p>
            <a:endParaRPr/>
          </a:p>
        </p:txBody>
      </p:sp>
      <p:sp>
        <p:nvSpPr>
          <p:cNvPr id="5" name="Holder 5"/>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6" name="Holder 6"/>
          <p:cNvSpPr>
            <a:spLocks noGrp="1"/>
          </p:cNvSpPr>
          <p:nvPr>
            <p:ph type="dt" sz="half" idx="11"/>
          </p:nvPr>
        </p:nvSpPr>
        <p:spPr/>
        <p:txBody>
          <a:bodyPr/>
          <a:lstStyle>
            <a:lvl1pPr algn="l">
              <a:defRPr smtClean="0">
                <a:solidFill>
                  <a:schemeClr val="tx1">
                    <a:tint val="75000"/>
                  </a:schemeClr>
                </a:solidFill>
              </a:defRPr>
            </a:lvl1pPr>
          </a:lstStyle>
          <a:p>
            <a:pPr>
              <a:defRPr/>
            </a:pPr>
            <a:fld id="{D5B3C75A-A03B-4B9C-A7F8-689D0E33C242}" type="datetimeFigureOut">
              <a:rPr lang="en-US"/>
              <a:pPr>
                <a:defRPr/>
              </a:pPr>
              <a:t>10/26/2022</a:t>
            </a:fld>
            <a:endParaRPr lang="en-US"/>
          </a:p>
        </p:txBody>
      </p:sp>
      <p:sp>
        <p:nvSpPr>
          <p:cNvPr id="7" name="Holder 7"/>
          <p:cNvSpPr>
            <a:spLocks noGrp="1"/>
          </p:cNvSpPr>
          <p:nvPr>
            <p:ph type="sldNum" sz="quarter" idx="12"/>
          </p:nvPr>
        </p:nvSpPr>
        <p:spPr/>
        <p:txBody>
          <a:bodyPr/>
          <a:lstStyle>
            <a:lvl1pPr>
              <a:defRPr/>
            </a:lvl1pPr>
          </a:lstStyle>
          <a:p>
            <a:fld id="{9B6B4F11-D2A2-4387-AB5F-AD211BE6E0ED}" type="slidenum">
              <a:rPr lang="el-G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3" name="bk object 16"/>
          <p:cNvSpPr/>
          <p:nvPr/>
        </p:nvSpPr>
        <p:spPr>
          <a:xfrm>
            <a:off x="465138" y="465138"/>
            <a:ext cx="9142412" cy="342900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4" name="bk object 17"/>
          <p:cNvSpPr/>
          <p:nvPr/>
        </p:nvSpPr>
        <p:spPr>
          <a:xfrm>
            <a:off x="465138" y="466725"/>
            <a:ext cx="822325" cy="820738"/>
          </a:xfrm>
          <a:custGeom>
            <a:avLst/>
            <a:gdLst/>
            <a:ahLst/>
            <a:cxnLst/>
            <a:rect l="l" t="t" r="r" b="b"/>
            <a:pathLst>
              <a:path w="822889" h="821344">
                <a:moveTo>
                  <a:pt x="822889" y="0"/>
                </a:moveTo>
                <a:lnTo>
                  <a:pt x="3047" y="0"/>
                </a:lnTo>
                <a:lnTo>
                  <a:pt x="1523" y="1523"/>
                </a:lnTo>
                <a:lnTo>
                  <a:pt x="0" y="819820"/>
                </a:lnTo>
                <a:lnTo>
                  <a:pt x="1523" y="821344"/>
                </a:lnTo>
                <a:lnTo>
                  <a:pt x="3047" y="821344"/>
                </a:lnTo>
                <a:lnTo>
                  <a:pt x="44195" y="819820"/>
                </a:lnTo>
                <a:lnTo>
                  <a:pt x="3047" y="819820"/>
                </a:lnTo>
                <a:lnTo>
                  <a:pt x="1523" y="818296"/>
                </a:lnTo>
                <a:lnTo>
                  <a:pt x="3047" y="818296"/>
                </a:lnTo>
                <a:lnTo>
                  <a:pt x="4569" y="3047"/>
                </a:lnTo>
                <a:lnTo>
                  <a:pt x="3047" y="3047"/>
                </a:lnTo>
                <a:lnTo>
                  <a:pt x="4571" y="1523"/>
                </a:lnTo>
                <a:lnTo>
                  <a:pt x="822889" y="1523"/>
                </a:lnTo>
                <a:lnTo>
                  <a:pt x="822889" y="0"/>
                </a:lnTo>
                <a:close/>
              </a:path>
              <a:path w="822889" h="821344">
                <a:moveTo>
                  <a:pt x="3050" y="818296"/>
                </a:moveTo>
                <a:lnTo>
                  <a:pt x="1523" y="818296"/>
                </a:lnTo>
                <a:lnTo>
                  <a:pt x="3047" y="819820"/>
                </a:lnTo>
                <a:lnTo>
                  <a:pt x="3050" y="818296"/>
                </a:lnTo>
                <a:close/>
              </a:path>
              <a:path w="822889" h="821344">
                <a:moveTo>
                  <a:pt x="819841" y="1523"/>
                </a:moveTo>
                <a:lnTo>
                  <a:pt x="818317" y="42671"/>
                </a:lnTo>
                <a:lnTo>
                  <a:pt x="815269" y="83819"/>
                </a:lnTo>
                <a:lnTo>
                  <a:pt x="810697" y="124937"/>
                </a:lnTo>
                <a:lnTo>
                  <a:pt x="803090" y="166085"/>
                </a:lnTo>
                <a:lnTo>
                  <a:pt x="793946" y="205709"/>
                </a:lnTo>
                <a:lnTo>
                  <a:pt x="783278" y="243809"/>
                </a:lnTo>
                <a:lnTo>
                  <a:pt x="771086" y="281909"/>
                </a:lnTo>
                <a:lnTo>
                  <a:pt x="755846" y="318485"/>
                </a:lnTo>
                <a:lnTo>
                  <a:pt x="739082" y="355061"/>
                </a:lnTo>
                <a:lnTo>
                  <a:pt x="720794" y="390083"/>
                </a:lnTo>
                <a:lnTo>
                  <a:pt x="700982" y="425135"/>
                </a:lnTo>
                <a:lnTo>
                  <a:pt x="679646" y="458663"/>
                </a:lnTo>
                <a:lnTo>
                  <a:pt x="656798" y="490667"/>
                </a:lnTo>
                <a:lnTo>
                  <a:pt x="608030" y="550103"/>
                </a:lnTo>
                <a:lnTo>
                  <a:pt x="580598" y="579059"/>
                </a:lnTo>
                <a:lnTo>
                  <a:pt x="551642" y="606491"/>
                </a:lnTo>
                <a:lnTo>
                  <a:pt x="522686" y="632399"/>
                </a:lnTo>
                <a:lnTo>
                  <a:pt x="460214" y="678119"/>
                </a:lnTo>
                <a:lnTo>
                  <a:pt x="426686" y="699455"/>
                </a:lnTo>
                <a:lnTo>
                  <a:pt x="391634" y="719267"/>
                </a:lnTo>
                <a:lnTo>
                  <a:pt x="356591" y="737555"/>
                </a:lnTo>
                <a:lnTo>
                  <a:pt x="320015" y="754319"/>
                </a:lnTo>
                <a:lnTo>
                  <a:pt x="283439" y="769559"/>
                </a:lnTo>
                <a:lnTo>
                  <a:pt x="245339" y="781751"/>
                </a:lnTo>
                <a:lnTo>
                  <a:pt x="207251" y="792419"/>
                </a:lnTo>
                <a:lnTo>
                  <a:pt x="167627" y="801563"/>
                </a:lnTo>
                <a:lnTo>
                  <a:pt x="126479" y="809152"/>
                </a:lnTo>
                <a:lnTo>
                  <a:pt x="85343" y="813724"/>
                </a:lnTo>
                <a:lnTo>
                  <a:pt x="44195" y="816772"/>
                </a:lnTo>
                <a:lnTo>
                  <a:pt x="3050" y="818296"/>
                </a:lnTo>
                <a:lnTo>
                  <a:pt x="3047" y="819820"/>
                </a:lnTo>
                <a:lnTo>
                  <a:pt x="44195" y="819820"/>
                </a:lnTo>
                <a:lnTo>
                  <a:pt x="86867" y="816772"/>
                </a:lnTo>
                <a:lnTo>
                  <a:pt x="128003" y="812200"/>
                </a:lnTo>
                <a:lnTo>
                  <a:pt x="167627" y="804580"/>
                </a:lnTo>
                <a:lnTo>
                  <a:pt x="207251" y="795467"/>
                </a:lnTo>
                <a:lnTo>
                  <a:pt x="246863" y="784799"/>
                </a:lnTo>
                <a:lnTo>
                  <a:pt x="284963" y="771083"/>
                </a:lnTo>
                <a:lnTo>
                  <a:pt x="321539" y="757367"/>
                </a:lnTo>
                <a:lnTo>
                  <a:pt x="358115" y="740603"/>
                </a:lnTo>
                <a:lnTo>
                  <a:pt x="393158" y="722315"/>
                </a:lnTo>
                <a:lnTo>
                  <a:pt x="428210" y="702503"/>
                </a:lnTo>
                <a:lnTo>
                  <a:pt x="461738" y="681167"/>
                </a:lnTo>
                <a:lnTo>
                  <a:pt x="493742" y="658307"/>
                </a:lnTo>
                <a:lnTo>
                  <a:pt x="524210" y="633923"/>
                </a:lnTo>
                <a:lnTo>
                  <a:pt x="554690" y="608015"/>
                </a:lnTo>
                <a:lnTo>
                  <a:pt x="609554" y="553151"/>
                </a:lnTo>
                <a:lnTo>
                  <a:pt x="635462" y="522671"/>
                </a:lnTo>
                <a:lnTo>
                  <a:pt x="659846" y="492191"/>
                </a:lnTo>
                <a:lnTo>
                  <a:pt x="682694" y="460187"/>
                </a:lnTo>
                <a:lnTo>
                  <a:pt x="704030" y="426659"/>
                </a:lnTo>
                <a:lnTo>
                  <a:pt x="723842" y="391607"/>
                </a:lnTo>
                <a:lnTo>
                  <a:pt x="742130" y="356585"/>
                </a:lnTo>
                <a:lnTo>
                  <a:pt x="758894" y="320009"/>
                </a:lnTo>
                <a:lnTo>
                  <a:pt x="772610" y="283433"/>
                </a:lnTo>
                <a:lnTo>
                  <a:pt x="786326" y="245333"/>
                </a:lnTo>
                <a:lnTo>
                  <a:pt x="796994" y="205709"/>
                </a:lnTo>
                <a:lnTo>
                  <a:pt x="806138" y="166085"/>
                </a:lnTo>
                <a:lnTo>
                  <a:pt x="813745" y="126461"/>
                </a:lnTo>
                <a:lnTo>
                  <a:pt x="818317" y="85343"/>
                </a:lnTo>
                <a:lnTo>
                  <a:pt x="821365" y="42671"/>
                </a:lnTo>
                <a:lnTo>
                  <a:pt x="822833" y="3047"/>
                </a:lnTo>
                <a:lnTo>
                  <a:pt x="821365" y="3047"/>
                </a:lnTo>
                <a:lnTo>
                  <a:pt x="819841" y="1523"/>
                </a:lnTo>
                <a:close/>
              </a:path>
              <a:path w="822889" h="821344">
                <a:moveTo>
                  <a:pt x="4571" y="1523"/>
                </a:moveTo>
                <a:lnTo>
                  <a:pt x="3047" y="3047"/>
                </a:lnTo>
                <a:lnTo>
                  <a:pt x="4569" y="3047"/>
                </a:lnTo>
                <a:lnTo>
                  <a:pt x="4571" y="1523"/>
                </a:lnTo>
                <a:close/>
              </a:path>
              <a:path w="822889" h="821344">
                <a:moveTo>
                  <a:pt x="819841" y="1523"/>
                </a:moveTo>
                <a:lnTo>
                  <a:pt x="4571" y="1523"/>
                </a:lnTo>
                <a:lnTo>
                  <a:pt x="4569" y="3047"/>
                </a:lnTo>
                <a:lnTo>
                  <a:pt x="819785" y="3047"/>
                </a:lnTo>
                <a:lnTo>
                  <a:pt x="819841" y="1523"/>
                </a:lnTo>
                <a:close/>
              </a:path>
              <a:path w="822889" h="821344">
                <a:moveTo>
                  <a:pt x="822889" y="1523"/>
                </a:moveTo>
                <a:lnTo>
                  <a:pt x="819841" y="1523"/>
                </a:lnTo>
                <a:lnTo>
                  <a:pt x="821365" y="3047"/>
                </a:lnTo>
                <a:lnTo>
                  <a:pt x="822833" y="3047"/>
                </a:lnTo>
                <a:lnTo>
                  <a:pt x="822889" y="1523"/>
                </a:lnTo>
                <a:close/>
              </a:path>
            </a:pathLst>
          </a:custGeom>
          <a:solidFill>
            <a:srgbClr val="D2C39D"/>
          </a:solidFill>
        </p:spPr>
        <p:txBody>
          <a:bodyPr lIns="0" tIns="0" rIns="0" bIns="0"/>
          <a:lstStyle/>
          <a:p>
            <a:pPr fontAlgn="auto">
              <a:spcBef>
                <a:spcPts val="0"/>
              </a:spcBef>
              <a:spcAft>
                <a:spcPts val="0"/>
              </a:spcAft>
              <a:defRPr/>
            </a:pPr>
            <a:endParaRPr>
              <a:latin typeface="+mn-lt"/>
              <a:cs typeface="+mn-cs"/>
            </a:endParaRPr>
          </a:p>
        </p:txBody>
      </p:sp>
      <p:sp>
        <p:nvSpPr>
          <p:cNvPr id="5" name="bk object 18"/>
          <p:cNvSpPr/>
          <p:nvPr/>
        </p:nvSpPr>
        <p:spPr>
          <a:xfrm>
            <a:off x="619125" y="471488"/>
            <a:ext cx="1731963" cy="1730375"/>
          </a:xfrm>
          <a:custGeom>
            <a:avLst/>
            <a:gdLst/>
            <a:ahLst/>
            <a:cxnLst/>
            <a:rect l="l" t="t" r="r" b="b"/>
            <a:pathLst>
              <a:path w="1731120" h="1731111">
                <a:moveTo>
                  <a:pt x="865561" y="0"/>
                </a:moveTo>
                <a:lnTo>
                  <a:pt x="819841" y="1523"/>
                </a:lnTo>
                <a:lnTo>
                  <a:pt x="775658" y="4571"/>
                </a:lnTo>
                <a:lnTo>
                  <a:pt x="732986" y="10667"/>
                </a:lnTo>
                <a:lnTo>
                  <a:pt x="690314" y="18287"/>
                </a:lnTo>
                <a:lnTo>
                  <a:pt x="649178" y="27431"/>
                </a:lnTo>
                <a:lnTo>
                  <a:pt x="608030" y="39623"/>
                </a:lnTo>
                <a:lnTo>
                  <a:pt x="566882" y="53339"/>
                </a:lnTo>
                <a:lnTo>
                  <a:pt x="528782" y="68579"/>
                </a:lnTo>
                <a:lnTo>
                  <a:pt x="489170" y="85343"/>
                </a:lnTo>
                <a:lnTo>
                  <a:pt x="416018" y="124937"/>
                </a:lnTo>
                <a:lnTo>
                  <a:pt x="380966" y="147797"/>
                </a:lnTo>
                <a:lnTo>
                  <a:pt x="347450" y="172181"/>
                </a:lnTo>
                <a:lnTo>
                  <a:pt x="313922" y="198089"/>
                </a:lnTo>
                <a:lnTo>
                  <a:pt x="283442" y="225521"/>
                </a:lnTo>
                <a:lnTo>
                  <a:pt x="252962" y="254477"/>
                </a:lnTo>
                <a:lnTo>
                  <a:pt x="224015" y="283433"/>
                </a:lnTo>
                <a:lnTo>
                  <a:pt x="196583" y="315437"/>
                </a:lnTo>
                <a:lnTo>
                  <a:pt x="172199" y="347441"/>
                </a:lnTo>
                <a:lnTo>
                  <a:pt x="147815" y="382463"/>
                </a:lnTo>
                <a:lnTo>
                  <a:pt x="124955" y="417515"/>
                </a:lnTo>
                <a:lnTo>
                  <a:pt x="103619" y="452567"/>
                </a:lnTo>
                <a:lnTo>
                  <a:pt x="85331" y="490667"/>
                </a:lnTo>
                <a:lnTo>
                  <a:pt x="68579" y="528767"/>
                </a:lnTo>
                <a:lnTo>
                  <a:pt x="51815" y="568391"/>
                </a:lnTo>
                <a:lnTo>
                  <a:pt x="38099" y="608015"/>
                </a:lnTo>
                <a:lnTo>
                  <a:pt x="27431" y="649163"/>
                </a:lnTo>
                <a:lnTo>
                  <a:pt x="16763" y="691835"/>
                </a:lnTo>
                <a:lnTo>
                  <a:pt x="9143" y="734507"/>
                </a:lnTo>
                <a:lnTo>
                  <a:pt x="4571" y="777179"/>
                </a:lnTo>
                <a:lnTo>
                  <a:pt x="1523" y="821344"/>
                </a:lnTo>
                <a:lnTo>
                  <a:pt x="0" y="865540"/>
                </a:lnTo>
                <a:lnTo>
                  <a:pt x="1523" y="909736"/>
                </a:lnTo>
                <a:lnTo>
                  <a:pt x="4571" y="953932"/>
                </a:lnTo>
                <a:lnTo>
                  <a:pt x="10667" y="998128"/>
                </a:lnTo>
                <a:lnTo>
                  <a:pt x="16763" y="1040800"/>
                </a:lnTo>
                <a:lnTo>
                  <a:pt x="27431" y="1081948"/>
                </a:lnTo>
                <a:lnTo>
                  <a:pt x="39623" y="1123066"/>
                </a:lnTo>
                <a:lnTo>
                  <a:pt x="51815" y="1162690"/>
                </a:lnTo>
                <a:lnTo>
                  <a:pt x="68579" y="1202314"/>
                </a:lnTo>
                <a:lnTo>
                  <a:pt x="85331" y="1240414"/>
                </a:lnTo>
                <a:lnTo>
                  <a:pt x="105143" y="1278514"/>
                </a:lnTo>
                <a:lnTo>
                  <a:pt x="124955" y="1313566"/>
                </a:lnTo>
                <a:lnTo>
                  <a:pt x="147815" y="1350142"/>
                </a:lnTo>
                <a:lnTo>
                  <a:pt x="172199" y="1383670"/>
                </a:lnTo>
                <a:lnTo>
                  <a:pt x="198107" y="1415674"/>
                </a:lnTo>
                <a:lnTo>
                  <a:pt x="225530" y="1447678"/>
                </a:lnTo>
                <a:lnTo>
                  <a:pt x="252962" y="1478158"/>
                </a:lnTo>
                <a:lnTo>
                  <a:pt x="283442" y="1505590"/>
                </a:lnTo>
                <a:lnTo>
                  <a:pt x="315446" y="1532991"/>
                </a:lnTo>
                <a:lnTo>
                  <a:pt x="347450" y="1558899"/>
                </a:lnTo>
                <a:lnTo>
                  <a:pt x="380966" y="1583283"/>
                </a:lnTo>
                <a:lnTo>
                  <a:pt x="417542" y="1606143"/>
                </a:lnTo>
                <a:lnTo>
                  <a:pt x="452594" y="1625955"/>
                </a:lnTo>
                <a:lnTo>
                  <a:pt x="490694" y="1645767"/>
                </a:lnTo>
                <a:lnTo>
                  <a:pt x="528782" y="1662531"/>
                </a:lnTo>
                <a:lnTo>
                  <a:pt x="568406" y="1677771"/>
                </a:lnTo>
                <a:lnTo>
                  <a:pt x="608030" y="1691487"/>
                </a:lnTo>
                <a:lnTo>
                  <a:pt x="649178" y="1703679"/>
                </a:lnTo>
                <a:lnTo>
                  <a:pt x="691838" y="1712823"/>
                </a:lnTo>
                <a:lnTo>
                  <a:pt x="734510" y="1720443"/>
                </a:lnTo>
                <a:lnTo>
                  <a:pt x="777182" y="1726539"/>
                </a:lnTo>
                <a:lnTo>
                  <a:pt x="821365" y="1729587"/>
                </a:lnTo>
                <a:lnTo>
                  <a:pt x="865561" y="1731111"/>
                </a:lnTo>
                <a:lnTo>
                  <a:pt x="909757" y="1729587"/>
                </a:lnTo>
                <a:lnTo>
                  <a:pt x="953941" y="1726539"/>
                </a:lnTo>
                <a:lnTo>
                  <a:pt x="996613" y="1720443"/>
                </a:lnTo>
                <a:lnTo>
                  <a:pt x="1039285" y="1712823"/>
                </a:lnTo>
                <a:lnTo>
                  <a:pt x="1081945" y="1703679"/>
                </a:lnTo>
                <a:lnTo>
                  <a:pt x="865561" y="1703679"/>
                </a:lnTo>
                <a:lnTo>
                  <a:pt x="821365" y="1702155"/>
                </a:lnTo>
                <a:lnTo>
                  <a:pt x="778706" y="1699107"/>
                </a:lnTo>
                <a:lnTo>
                  <a:pt x="696410" y="1686915"/>
                </a:lnTo>
                <a:lnTo>
                  <a:pt x="655262" y="1676247"/>
                </a:lnTo>
                <a:lnTo>
                  <a:pt x="615650" y="1665579"/>
                </a:lnTo>
                <a:lnTo>
                  <a:pt x="576026" y="1651863"/>
                </a:lnTo>
                <a:lnTo>
                  <a:pt x="539450" y="1636623"/>
                </a:lnTo>
                <a:lnTo>
                  <a:pt x="501362" y="1619859"/>
                </a:lnTo>
                <a:lnTo>
                  <a:pt x="464786" y="1601571"/>
                </a:lnTo>
                <a:lnTo>
                  <a:pt x="429734" y="1581759"/>
                </a:lnTo>
                <a:lnTo>
                  <a:pt x="396206" y="1560423"/>
                </a:lnTo>
                <a:lnTo>
                  <a:pt x="332210" y="1511686"/>
                </a:lnTo>
                <a:lnTo>
                  <a:pt x="301730" y="1485778"/>
                </a:lnTo>
                <a:lnTo>
                  <a:pt x="272774" y="1458346"/>
                </a:lnTo>
                <a:lnTo>
                  <a:pt x="217919" y="1397386"/>
                </a:lnTo>
                <a:lnTo>
                  <a:pt x="193535" y="1366906"/>
                </a:lnTo>
                <a:lnTo>
                  <a:pt x="147815" y="1299850"/>
                </a:lnTo>
                <a:lnTo>
                  <a:pt x="128003" y="1264798"/>
                </a:lnTo>
                <a:lnTo>
                  <a:pt x="109715" y="1228222"/>
                </a:lnTo>
                <a:lnTo>
                  <a:pt x="92951" y="1191646"/>
                </a:lnTo>
                <a:lnTo>
                  <a:pt x="77723" y="1153546"/>
                </a:lnTo>
                <a:lnTo>
                  <a:pt x="53339" y="1074328"/>
                </a:lnTo>
                <a:lnTo>
                  <a:pt x="44195" y="1034704"/>
                </a:lnTo>
                <a:lnTo>
                  <a:pt x="36575" y="992032"/>
                </a:lnTo>
                <a:lnTo>
                  <a:pt x="32003" y="950884"/>
                </a:lnTo>
                <a:lnTo>
                  <a:pt x="28955" y="908212"/>
                </a:lnTo>
                <a:lnTo>
                  <a:pt x="27431" y="865540"/>
                </a:lnTo>
                <a:lnTo>
                  <a:pt x="28955" y="821344"/>
                </a:lnTo>
                <a:lnTo>
                  <a:pt x="32003" y="778703"/>
                </a:lnTo>
                <a:lnTo>
                  <a:pt x="36575" y="737555"/>
                </a:lnTo>
                <a:lnTo>
                  <a:pt x="44195" y="696407"/>
                </a:lnTo>
                <a:lnTo>
                  <a:pt x="53339" y="655259"/>
                </a:lnTo>
                <a:lnTo>
                  <a:pt x="65531" y="615635"/>
                </a:lnTo>
                <a:lnTo>
                  <a:pt x="77723" y="577535"/>
                </a:lnTo>
                <a:lnTo>
                  <a:pt x="92951" y="539435"/>
                </a:lnTo>
                <a:lnTo>
                  <a:pt x="109715" y="501335"/>
                </a:lnTo>
                <a:lnTo>
                  <a:pt x="128003" y="466283"/>
                </a:lnTo>
                <a:lnTo>
                  <a:pt x="170675" y="396179"/>
                </a:lnTo>
                <a:lnTo>
                  <a:pt x="193535" y="364205"/>
                </a:lnTo>
                <a:lnTo>
                  <a:pt x="219443" y="332201"/>
                </a:lnTo>
                <a:lnTo>
                  <a:pt x="245342" y="301721"/>
                </a:lnTo>
                <a:lnTo>
                  <a:pt x="272774" y="272765"/>
                </a:lnTo>
                <a:lnTo>
                  <a:pt x="301730" y="245333"/>
                </a:lnTo>
                <a:lnTo>
                  <a:pt x="332210" y="217901"/>
                </a:lnTo>
                <a:lnTo>
                  <a:pt x="364214" y="193517"/>
                </a:lnTo>
                <a:lnTo>
                  <a:pt x="396206" y="170657"/>
                </a:lnTo>
                <a:lnTo>
                  <a:pt x="431258" y="147797"/>
                </a:lnTo>
                <a:lnTo>
                  <a:pt x="466310" y="127985"/>
                </a:lnTo>
                <a:lnTo>
                  <a:pt x="502886" y="109697"/>
                </a:lnTo>
                <a:lnTo>
                  <a:pt x="539450" y="92933"/>
                </a:lnTo>
                <a:lnTo>
                  <a:pt x="577550" y="77723"/>
                </a:lnTo>
                <a:lnTo>
                  <a:pt x="615650" y="65531"/>
                </a:lnTo>
                <a:lnTo>
                  <a:pt x="656786" y="53339"/>
                </a:lnTo>
                <a:lnTo>
                  <a:pt x="696410" y="44195"/>
                </a:lnTo>
                <a:lnTo>
                  <a:pt x="737558" y="36575"/>
                </a:lnTo>
                <a:lnTo>
                  <a:pt x="780230" y="32003"/>
                </a:lnTo>
                <a:lnTo>
                  <a:pt x="822889" y="28955"/>
                </a:lnTo>
                <a:lnTo>
                  <a:pt x="865561" y="27431"/>
                </a:lnTo>
                <a:lnTo>
                  <a:pt x="1080433" y="27431"/>
                </a:lnTo>
                <a:lnTo>
                  <a:pt x="1039285" y="18287"/>
                </a:lnTo>
                <a:lnTo>
                  <a:pt x="996613" y="10667"/>
                </a:lnTo>
                <a:lnTo>
                  <a:pt x="953941" y="4571"/>
                </a:lnTo>
                <a:lnTo>
                  <a:pt x="909757" y="1523"/>
                </a:lnTo>
                <a:lnTo>
                  <a:pt x="865561" y="0"/>
                </a:lnTo>
                <a:close/>
              </a:path>
              <a:path w="1731120" h="1731111">
                <a:moveTo>
                  <a:pt x="1080433" y="27431"/>
                </a:moveTo>
                <a:lnTo>
                  <a:pt x="865561" y="27431"/>
                </a:lnTo>
                <a:lnTo>
                  <a:pt x="908233" y="28955"/>
                </a:lnTo>
                <a:lnTo>
                  <a:pt x="950893" y="32003"/>
                </a:lnTo>
                <a:lnTo>
                  <a:pt x="993565" y="36575"/>
                </a:lnTo>
                <a:lnTo>
                  <a:pt x="1034713" y="44195"/>
                </a:lnTo>
                <a:lnTo>
                  <a:pt x="1074337" y="53339"/>
                </a:lnTo>
                <a:lnTo>
                  <a:pt x="1115473" y="65531"/>
                </a:lnTo>
                <a:lnTo>
                  <a:pt x="1153573" y="77723"/>
                </a:lnTo>
                <a:lnTo>
                  <a:pt x="1191673" y="92933"/>
                </a:lnTo>
                <a:lnTo>
                  <a:pt x="1228237" y="109697"/>
                </a:lnTo>
                <a:lnTo>
                  <a:pt x="1264813" y="127985"/>
                </a:lnTo>
                <a:lnTo>
                  <a:pt x="1299865" y="149321"/>
                </a:lnTo>
                <a:lnTo>
                  <a:pt x="1333393" y="170657"/>
                </a:lnTo>
                <a:lnTo>
                  <a:pt x="1366909" y="193517"/>
                </a:lnTo>
                <a:lnTo>
                  <a:pt x="1398913" y="219425"/>
                </a:lnTo>
                <a:lnTo>
                  <a:pt x="1429393" y="245333"/>
                </a:lnTo>
                <a:lnTo>
                  <a:pt x="1458349" y="272765"/>
                </a:lnTo>
                <a:lnTo>
                  <a:pt x="1485781" y="301721"/>
                </a:lnTo>
                <a:lnTo>
                  <a:pt x="1511676" y="332201"/>
                </a:lnTo>
                <a:lnTo>
                  <a:pt x="1537584" y="364205"/>
                </a:lnTo>
                <a:lnTo>
                  <a:pt x="1560444" y="397703"/>
                </a:lnTo>
                <a:lnTo>
                  <a:pt x="1581780" y="431231"/>
                </a:lnTo>
                <a:lnTo>
                  <a:pt x="1601592" y="466283"/>
                </a:lnTo>
                <a:lnTo>
                  <a:pt x="1619880" y="502859"/>
                </a:lnTo>
                <a:lnTo>
                  <a:pt x="1636644" y="539435"/>
                </a:lnTo>
                <a:lnTo>
                  <a:pt x="1651884" y="577535"/>
                </a:lnTo>
                <a:lnTo>
                  <a:pt x="1665588" y="617159"/>
                </a:lnTo>
                <a:lnTo>
                  <a:pt x="1676256" y="656783"/>
                </a:lnTo>
                <a:lnTo>
                  <a:pt x="1685400" y="696407"/>
                </a:lnTo>
                <a:lnTo>
                  <a:pt x="1693020" y="737555"/>
                </a:lnTo>
                <a:lnTo>
                  <a:pt x="1699116" y="780227"/>
                </a:lnTo>
                <a:lnTo>
                  <a:pt x="1702164" y="822868"/>
                </a:lnTo>
                <a:lnTo>
                  <a:pt x="1703688" y="865540"/>
                </a:lnTo>
                <a:lnTo>
                  <a:pt x="1702164" y="908212"/>
                </a:lnTo>
                <a:lnTo>
                  <a:pt x="1699116" y="950884"/>
                </a:lnTo>
                <a:lnTo>
                  <a:pt x="1693020" y="993556"/>
                </a:lnTo>
                <a:lnTo>
                  <a:pt x="1685400" y="1034704"/>
                </a:lnTo>
                <a:lnTo>
                  <a:pt x="1676256" y="1075852"/>
                </a:lnTo>
                <a:lnTo>
                  <a:pt x="1665588" y="1115446"/>
                </a:lnTo>
                <a:lnTo>
                  <a:pt x="1651884" y="1153546"/>
                </a:lnTo>
                <a:lnTo>
                  <a:pt x="1636644" y="1191646"/>
                </a:lnTo>
                <a:lnTo>
                  <a:pt x="1619880" y="1228222"/>
                </a:lnTo>
                <a:lnTo>
                  <a:pt x="1601592" y="1264798"/>
                </a:lnTo>
                <a:lnTo>
                  <a:pt x="1581780" y="1299850"/>
                </a:lnTo>
                <a:lnTo>
                  <a:pt x="1560444" y="1334902"/>
                </a:lnTo>
                <a:lnTo>
                  <a:pt x="1511676" y="1398910"/>
                </a:lnTo>
                <a:lnTo>
                  <a:pt x="1485781" y="1429390"/>
                </a:lnTo>
                <a:lnTo>
                  <a:pt x="1456825" y="1458346"/>
                </a:lnTo>
                <a:lnTo>
                  <a:pt x="1427869" y="1485778"/>
                </a:lnTo>
                <a:lnTo>
                  <a:pt x="1366909" y="1537563"/>
                </a:lnTo>
                <a:lnTo>
                  <a:pt x="1333393" y="1560423"/>
                </a:lnTo>
                <a:lnTo>
                  <a:pt x="1299865" y="1581759"/>
                </a:lnTo>
                <a:lnTo>
                  <a:pt x="1264813" y="1603095"/>
                </a:lnTo>
                <a:lnTo>
                  <a:pt x="1228237" y="1621383"/>
                </a:lnTo>
                <a:lnTo>
                  <a:pt x="1191673" y="1638147"/>
                </a:lnTo>
                <a:lnTo>
                  <a:pt x="1153573" y="1651863"/>
                </a:lnTo>
                <a:lnTo>
                  <a:pt x="1113949" y="1665579"/>
                </a:lnTo>
                <a:lnTo>
                  <a:pt x="1074337" y="1677771"/>
                </a:lnTo>
                <a:lnTo>
                  <a:pt x="1033189" y="1686915"/>
                </a:lnTo>
                <a:lnTo>
                  <a:pt x="950893" y="1699107"/>
                </a:lnTo>
                <a:lnTo>
                  <a:pt x="908233" y="1702155"/>
                </a:lnTo>
                <a:lnTo>
                  <a:pt x="865561" y="1703679"/>
                </a:lnTo>
                <a:lnTo>
                  <a:pt x="1081945" y="1703679"/>
                </a:lnTo>
                <a:lnTo>
                  <a:pt x="1123093" y="1691487"/>
                </a:lnTo>
                <a:lnTo>
                  <a:pt x="1162717" y="1677771"/>
                </a:lnTo>
                <a:lnTo>
                  <a:pt x="1202341" y="1662531"/>
                </a:lnTo>
                <a:lnTo>
                  <a:pt x="1240429" y="1645767"/>
                </a:lnTo>
                <a:lnTo>
                  <a:pt x="1278529" y="1625955"/>
                </a:lnTo>
                <a:lnTo>
                  <a:pt x="1348633" y="1583283"/>
                </a:lnTo>
                <a:lnTo>
                  <a:pt x="1383673" y="1558899"/>
                </a:lnTo>
                <a:lnTo>
                  <a:pt x="1415677" y="1532991"/>
                </a:lnTo>
                <a:lnTo>
                  <a:pt x="1447681" y="1505590"/>
                </a:lnTo>
                <a:lnTo>
                  <a:pt x="1505593" y="1447678"/>
                </a:lnTo>
                <a:lnTo>
                  <a:pt x="1533012" y="1415674"/>
                </a:lnTo>
                <a:lnTo>
                  <a:pt x="1558920" y="1382146"/>
                </a:lnTo>
                <a:lnTo>
                  <a:pt x="1583304" y="1348618"/>
                </a:lnTo>
                <a:lnTo>
                  <a:pt x="1604640" y="1313566"/>
                </a:lnTo>
                <a:lnTo>
                  <a:pt x="1625976" y="1276990"/>
                </a:lnTo>
                <a:lnTo>
                  <a:pt x="1645788" y="1240414"/>
                </a:lnTo>
                <a:lnTo>
                  <a:pt x="1662540" y="1202314"/>
                </a:lnTo>
                <a:lnTo>
                  <a:pt x="1677780" y="1162690"/>
                </a:lnTo>
                <a:lnTo>
                  <a:pt x="1691496" y="1123066"/>
                </a:lnTo>
                <a:lnTo>
                  <a:pt x="1703688" y="1081948"/>
                </a:lnTo>
                <a:lnTo>
                  <a:pt x="1712832" y="1039276"/>
                </a:lnTo>
                <a:lnTo>
                  <a:pt x="1720452" y="996604"/>
                </a:lnTo>
                <a:lnTo>
                  <a:pt x="1726548" y="953932"/>
                </a:lnTo>
                <a:lnTo>
                  <a:pt x="1729596" y="909736"/>
                </a:lnTo>
                <a:lnTo>
                  <a:pt x="1731120" y="865540"/>
                </a:lnTo>
                <a:lnTo>
                  <a:pt x="1729596" y="819820"/>
                </a:lnTo>
                <a:lnTo>
                  <a:pt x="1726548" y="777179"/>
                </a:lnTo>
                <a:lnTo>
                  <a:pt x="1720452" y="732983"/>
                </a:lnTo>
                <a:lnTo>
                  <a:pt x="1712832" y="690311"/>
                </a:lnTo>
                <a:lnTo>
                  <a:pt x="1703688" y="649163"/>
                </a:lnTo>
                <a:lnTo>
                  <a:pt x="1691496" y="608015"/>
                </a:lnTo>
                <a:lnTo>
                  <a:pt x="1677780" y="566867"/>
                </a:lnTo>
                <a:lnTo>
                  <a:pt x="1662540" y="528767"/>
                </a:lnTo>
                <a:lnTo>
                  <a:pt x="1625976" y="452567"/>
                </a:lnTo>
                <a:lnTo>
                  <a:pt x="1604640" y="415991"/>
                </a:lnTo>
                <a:lnTo>
                  <a:pt x="1581780" y="380939"/>
                </a:lnTo>
                <a:lnTo>
                  <a:pt x="1558920" y="347441"/>
                </a:lnTo>
                <a:lnTo>
                  <a:pt x="1533012" y="315437"/>
                </a:lnTo>
                <a:lnTo>
                  <a:pt x="1505593" y="283433"/>
                </a:lnTo>
                <a:lnTo>
                  <a:pt x="1476637" y="252953"/>
                </a:lnTo>
                <a:lnTo>
                  <a:pt x="1446157" y="223997"/>
                </a:lnTo>
                <a:lnTo>
                  <a:pt x="1415677" y="198089"/>
                </a:lnTo>
                <a:lnTo>
                  <a:pt x="1382149" y="172181"/>
                </a:lnTo>
                <a:lnTo>
                  <a:pt x="1348633" y="147797"/>
                </a:lnTo>
                <a:lnTo>
                  <a:pt x="1313581" y="124937"/>
                </a:lnTo>
                <a:lnTo>
                  <a:pt x="1277005" y="103601"/>
                </a:lnTo>
                <a:lnTo>
                  <a:pt x="1240429" y="85343"/>
                </a:lnTo>
                <a:lnTo>
                  <a:pt x="1202341" y="68579"/>
                </a:lnTo>
                <a:lnTo>
                  <a:pt x="1162717" y="51815"/>
                </a:lnTo>
                <a:lnTo>
                  <a:pt x="1080433" y="27431"/>
                </a:lnTo>
                <a:close/>
              </a:path>
            </a:pathLst>
          </a:custGeom>
          <a:solidFill>
            <a:srgbClr val="FFF6DB"/>
          </a:solidFill>
        </p:spPr>
        <p:txBody>
          <a:bodyPr lIns="0" tIns="0" rIns="0" bIns="0"/>
          <a:lstStyle/>
          <a:p>
            <a:pPr fontAlgn="auto">
              <a:spcBef>
                <a:spcPts val="0"/>
              </a:spcBef>
              <a:spcAft>
                <a:spcPts val="0"/>
              </a:spcAft>
              <a:defRPr/>
            </a:pPr>
            <a:endParaRPr>
              <a:latin typeface="+mn-lt"/>
              <a:cs typeface="+mn-cs"/>
            </a:endParaRPr>
          </a:p>
        </p:txBody>
      </p:sp>
      <p:sp>
        <p:nvSpPr>
          <p:cNvPr id="6" name="bk object 19"/>
          <p:cNvSpPr/>
          <p:nvPr/>
        </p:nvSpPr>
        <p:spPr>
          <a:xfrm>
            <a:off x="619125" y="471488"/>
            <a:ext cx="1731963" cy="1730375"/>
          </a:xfrm>
          <a:custGeom>
            <a:avLst/>
            <a:gdLst/>
            <a:ahLst/>
            <a:cxnLst/>
            <a:rect l="l" t="t" r="r" b="b"/>
            <a:pathLst>
              <a:path w="1731120" h="1731111">
                <a:moveTo>
                  <a:pt x="865561" y="0"/>
                </a:moveTo>
                <a:lnTo>
                  <a:pt x="819841" y="1523"/>
                </a:lnTo>
                <a:lnTo>
                  <a:pt x="775658" y="4571"/>
                </a:lnTo>
                <a:lnTo>
                  <a:pt x="732986" y="10667"/>
                </a:lnTo>
                <a:lnTo>
                  <a:pt x="690314" y="18287"/>
                </a:lnTo>
                <a:lnTo>
                  <a:pt x="649178" y="27431"/>
                </a:lnTo>
                <a:lnTo>
                  <a:pt x="608030" y="39623"/>
                </a:lnTo>
                <a:lnTo>
                  <a:pt x="566882" y="53339"/>
                </a:lnTo>
                <a:lnTo>
                  <a:pt x="528782" y="68579"/>
                </a:lnTo>
                <a:lnTo>
                  <a:pt x="489170" y="85343"/>
                </a:lnTo>
                <a:lnTo>
                  <a:pt x="416018" y="124937"/>
                </a:lnTo>
                <a:lnTo>
                  <a:pt x="380966" y="147797"/>
                </a:lnTo>
                <a:lnTo>
                  <a:pt x="347450" y="172181"/>
                </a:lnTo>
                <a:lnTo>
                  <a:pt x="313922" y="198089"/>
                </a:lnTo>
                <a:lnTo>
                  <a:pt x="283442" y="225521"/>
                </a:lnTo>
                <a:lnTo>
                  <a:pt x="252962" y="254477"/>
                </a:lnTo>
                <a:lnTo>
                  <a:pt x="224015" y="283433"/>
                </a:lnTo>
                <a:lnTo>
                  <a:pt x="196583" y="315437"/>
                </a:lnTo>
                <a:lnTo>
                  <a:pt x="172199" y="347441"/>
                </a:lnTo>
                <a:lnTo>
                  <a:pt x="147815" y="382463"/>
                </a:lnTo>
                <a:lnTo>
                  <a:pt x="124955" y="417515"/>
                </a:lnTo>
                <a:lnTo>
                  <a:pt x="103619" y="452567"/>
                </a:lnTo>
                <a:lnTo>
                  <a:pt x="85331" y="490667"/>
                </a:lnTo>
                <a:lnTo>
                  <a:pt x="68579" y="528767"/>
                </a:lnTo>
                <a:lnTo>
                  <a:pt x="51815" y="568391"/>
                </a:lnTo>
                <a:lnTo>
                  <a:pt x="38099" y="608015"/>
                </a:lnTo>
                <a:lnTo>
                  <a:pt x="27431" y="649163"/>
                </a:lnTo>
                <a:lnTo>
                  <a:pt x="16763" y="691835"/>
                </a:lnTo>
                <a:lnTo>
                  <a:pt x="9143" y="734507"/>
                </a:lnTo>
                <a:lnTo>
                  <a:pt x="4571" y="777179"/>
                </a:lnTo>
                <a:lnTo>
                  <a:pt x="1523" y="821344"/>
                </a:lnTo>
                <a:lnTo>
                  <a:pt x="0" y="865540"/>
                </a:lnTo>
                <a:lnTo>
                  <a:pt x="1523" y="909736"/>
                </a:lnTo>
                <a:lnTo>
                  <a:pt x="4571" y="953932"/>
                </a:lnTo>
                <a:lnTo>
                  <a:pt x="10667" y="998128"/>
                </a:lnTo>
                <a:lnTo>
                  <a:pt x="16763" y="1040800"/>
                </a:lnTo>
                <a:lnTo>
                  <a:pt x="27431" y="1081948"/>
                </a:lnTo>
                <a:lnTo>
                  <a:pt x="39623" y="1123066"/>
                </a:lnTo>
                <a:lnTo>
                  <a:pt x="51815" y="1162690"/>
                </a:lnTo>
                <a:lnTo>
                  <a:pt x="68579" y="1202314"/>
                </a:lnTo>
                <a:lnTo>
                  <a:pt x="85331" y="1240414"/>
                </a:lnTo>
                <a:lnTo>
                  <a:pt x="105143" y="1278514"/>
                </a:lnTo>
                <a:lnTo>
                  <a:pt x="124955" y="1313566"/>
                </a:lnTo>
                <a:lnTo>
                  <a:pt x="147815" y="1350142"/>
                </a:lnTo>
                <a:lnTo>
                  <a:pt x="172199" y="1383670"/>
                </a:lnTo>
                <a:lnTo>
                  <a:pt x="198107" y="1415674"/>
                </a:lnTo>
                <a:lnTo>
                  <a:pt x="225530" y="1447678"/>
                </a:lnTo>
                <a:lnTo>
                  <a:pt x="252962" y="1478158"/>
                </a:lnTo>
                <a:lnTo>
                  <a:pt x="283442" y="1505590"/>
                </a:lnTo>
                <a:lnTo>
                  <a:pt x="315446" y="1532991"/>
                </a:lnTo>
                <a:lnTo>
                  <a:pt x="347450" y="1558899"/>
                </a:lnTo>
                <a:lnTo>
                  <a:pt x="380966" y="1583283"/>
                </a:lnTo>
                <a:lnTo>
                  <a:pt x="417542" y="1606143"/>
                </a:lnTo>
                <a:lnTo>
                  <a:pt x="452594" y="1625955"/>
                </a:lnTo>
                <a:lnTo>
                  <a:pt x="490694" y="1645767"/>
                </a:lnTo>
                <a:lnTo>
                  <a:pt x="528782" y="1662531"/>
                </a:lnTo>
                <a:lnTo>
                  <a:pt x="568406" y="1677771"/>
                </a:lnTo>
                <a:lnTo>
                  <a:pt x="608030" y="1691487"/>
                </a:lnTo>
                <a:lnTo>
                  <a:pt x="649178" y="1703679"/>
                </a:lnTo>
                <a:lnTo>
                  <a:pt x="691838" y="1712823"/>
                </a:lnTo>
                <a:lnTo>
                  <a:pt x="734510" y="1720443"/>
                </a:lnTo>
                <a:lnTo>
                  <a:pt x="777182" y="1726539"/>
                </a:lnTo>
                <a:lnTo>
                  <a:pt x="821365" y="1729587"/>
                </a:lnTo>
                <a:lnTo>
                  <a:pt x="865561" y="1731111"/>
                </a:lnTo>
                <a:lnTo>
                  <a:pt x="909757" y="1729587"/>
                </a:lnTo>
                <a:lnTo>
                  <a:pt x="953941" y="1726539"/>
                </a:lnTo>
                <a:lnTo>
                  <a:pt x="996613" y="1720443"/>
                </a:lnTo>
                <a:lnTo>
                  <a:pt x="1039285" y="1712823"/>
                </a:lnTo>
                <a:lnTo>
                  <a:pt x="1081945" y="1703679"/>
                </a:lnTo>
                <a:lnTo>
                  <a:pt x="865561" y="1703679"/>
                </a:lnTo>
                <a:lnTo>
                  <a:pt x="821365" y="1702155"/>
                </a:lnTo>
                <a:lnTo>
                  <a:pt x="778706" y="1699107"/>
                </a:lnTo>
                <a:lnTo>
                  <a:pt x="696410" y="1686915"/>
                </a:lnTo>
                <a:lnTo>
                  <a:pt x="655262" y="1676247"/>
                </a:lnTo>
                <a:lnTo>
                  <a:pt x="615650" y="1665579"/>
                </a:lnTo>
                <a:lnTo>
                  <a:pt x="576026" y="1651863"/>
                </a:lnTo>
                <a:lnTo>
                  <a:pt x="539450" y="1636623"/>
                </a:lnTo>
                <a:lnTo>
                  <a:pt x="501362" y="1619859"/>
                </a:lnTo>
                <a:lnTo>
                  <a:pt x="464786" y="1601571"/>
                </a:lnTo>
                <a:lnTo>
                  <a:pt x="429734" y="1581759"/>
                </a:lnTo>
                <a:lnTo>
                  <a:pt x="396206" y="1560423"/>
                </a:lnTo>
                <a:lnTo>
                  <a:pt x="332210" y="1511686"/>
                </a:lnTo>
                <a:lnTo>
                  <a:pt x="301730" y="1485778"/>
                </a:lnTo>
                <a:lnTo>
                  <a:pt x="272774" y="1458346"/>
                </a:lnTo>
                <a:lnTo>
                  <a:pt x="217919" y="1397386"/>
                </a:lnTo>
                <a:lnTo>
                  <a:pt x="193535" y="1366906"/>
                </a:lnTo>
                <a:lnTo>
                  <a:pt x="147815" y="1299850"/>
                </a:lnTo>
                <a:lnTo>
                  <a:pt x="128003" y="1264798"/>
                </a:lnTo>
                <a:lnTo>
                  <a:pt x="109715" y="1228222"/>
                </a:lnTo>
                <a:lnTo>
                  <a:pt x="92951" y="1191646"/>
                </a:lnTo>
                <a:lnTo>
                  <a:pt x="77723" y="1153546"/>
                </a:lnTo>
                <a:lnTo>
                  <a:pt x="53339" y="1074328"/>
                </a:lnTo>
                <a:lnTo>
                  <a:pt x="44195" y="1034704"/>
                </a:lnTo>
                <a:lnTo>
                  <a:pt x="36575" y="992032"/>
                </a:lnTo>
                <a:lnTo>
                  <a:pt x="32003" y="950884"/>
                </a:lnTo>
                <a:lnTo>
                  <a:pt x="28955" y="908212"/>
                </a:lnTo>
                <a:lnTo>
                  <a:pt x="27431" y="865540"/>
                </a:lnTo>
                <a:lnTo>
                  <a:pt x="28955" y="821344"/>
                </a:lnTo>
                <a:lnTo>
                  <a:pt x="32003" y="778703"/>
                </a:lnTo>
                <a:lnTo>
                  <a:pt x="36575" y="737555"/>
                </a:lnTo>
                <a:lnTo>
                  <a:pt x="44195" y="696407"/>
                </a:lnTo>
                <a:lnTo>
                  <a:pt x="53339" y="655259"/>
                </a:lnTo>
                <a:lnTo>
                  <a:pt x="65531" y="615635"/>
                </a:lnTo>
                <a:lnTo>
                  <a:pt x="77723" y="577535"/>
                </a:lnTo>
                <a:lnTo>
                  <a:pt x="92951" y="539435"/>
                </a:lnTo>
                <a:lnTo>
                  <a:pt x="109715" y="501335"/>
                </a:lnTo>
                <a:lnTo>
                  <a:pt x="128003" y="466283"/>
                </a:lnTo>
                <a:lnTo>
                  <a:pt x="170675" y="396179"/>
                </a:lnTo>
                <a:lnTo>
                  <a:pt x="193535" y="364205"/>
                </a:lnTo>
                <a:lnTo>
                  <a:pt x="219443" y="332201"/>
                </a:lnTo>
                <a:lnTo>
                  <a:pt x="245342" y="301721"/>
                </a:lnTo>
                <a:lnTo>
                  <a:pt x="272774" y="272765"/>
                </a:lnTo>
                <a:lnTo>
                  <a:pt x="301730" y="245333"/>
                </a:lnTo>
                <a:lnTo>
                  <a:pt x="332210" y="217901"/>
                </a:lnTo>
                <a:lnTo>
                  <a:pt x="364214" y="193517"/>
                </a:lnTo>
                <a:lnTo>
                  <a:pt x="396206" y="170657"/>
                </a:lnTo>
                <a:lnTo>
                  <a:pt x="431258" y="147797"/>
                </a:lnTo>
                <a:lnTo>
                  <a:pt x="466310" y="127985"/>
                </a:lnTo>
                <a:lnTo>
                  <a:pt x="502886" y="109697"/>
                </a:lnTo>
                <a:lnTo>
                  <a:pt x="539450" y="92933"/>
                </a:lnTo>
                <a:lnTo>
                  <a:pt x="577550" y="77723"/>
                </a:lnTo>
                <a:lnTo>
                  <a:pt x="615650" y="65531"/>
                </a:lnTo>
                <a:lnTo>
                  <a:pt x="656786" y="53339"/>
                </a:lnTo>
                <a:lnTo>
                  <a:pt x="696410" y="44195"/>
                </a:lnTo>
                <a:lnTo>
                  <a:pt x="737558" y="36575"/>
                </a:lnTo>
                <a:lnTo>
                  <a:pt x="780230" y="32003"/>
                </a:lnTo>
                <a:lnTo>
                  <a:pt x="822889" y="28955"/>
                </a:lnTo>
                <a:lnTo>
                  <a:pt x="865561" y="27431"/>
                </a:lnTo>
                <a:lnTo>
                  <a:pt x="1080433" y="27431"/>
                </a:lnTo>
                <a:lnTo>
                  <a:pt x="1039285" y="18287"/>
                </a:lnTo>
                <a:lnTo>
                  <a:pt x="996613" y="10667"/>
                </a:lnTo>
                <a:lnTo>
                  <a:pt x="953941" y="4571"/>
                </a:lnTo>
                <a:lnTo>
                  <a:pt x="909757" y="1523"/>
                </a:lnTo>
                <a:lnTo>
                  <a:pt x="865561" y="0"/>
                </a:lnTo>
                <a:close/>
              </a:path>
              <a:path w="1731120" h="1731111">
                <a:moveTo>
                  <a:pt x="1080433" y="27431"/>
                </a:moveTo>
                <a:lnTo>
                  <a:pt x="865561" y="27431"/>
                </a:lnTo>
                <a:lnTo>
                  <a:pt x="908233" y="28955"/>
                </a:lnTo>
                <a:lnTo>
                  <a:pt x="950893" y="32003"/>
                </a:lnTo>
                <a:lnTo>
                  <a:pt x="993565" y="36575"/>
                </a:lnTo>
                <a:lnTo>
                  <a:pt x="1034713" y="44195"/>
                </a:lnTo>
                <a:lnTo>
                  <a:pt x="1074337" y="53339"/>
                </a:lnTo>
                <a:lnTo>
                  <a:pt x="1115473" y="65531"/>
                </a:lnTo>
                <a:lnTo>
                  <a:pt x="1153573" y="77723"/>
                </a:lnTo>
                <a:lnTo>
                  <a:pt x="1191673" y="92933"/>
                </a:lnTo>
                <a:lnTo>
                  <a:pt x="1228237" y="109697"/>
                </a:lnTo>
                <a:lnTo>
                  <a:pt x="1264813" y="127985"/>
                </a:lnTo>
                <a:lnTo>
                  <a:pt x="1299865" y="149321"/>
                </a:lnTo>
                <a:lnTo>
                  <a:pt x="1333393" y="170657"/>
                </a:lnTo>
                <a:lnTo>
                  <a:pt x="1366909" y="193517"/>
                </a:lnTo>
                <a:lnTo>
                  <a:pt x="1398913" y="219425"/>
                </a:lnTo>
                <a:lnTo>
                  <a:pt x="1429393" y="245333"/>
                </a:lnTo>
                <a:lnTo>
                  <a:pt x="1458349" y="272765"/>
                </a:lnTo>
                <a:lnTo>
                  <a:pt x="1485781" y="301721"/>
                </a:lnTo>
                <a:lnTo>
                  <a:pt x="1511676" y="332201"/>
                </a:lnTo>
                <a:lnTo>
                  <a:pt x="1537584" y="364205"/>
                </a:lnTo>
                <a:lnTo>
                  <a:pt x="1560444" y="397703"/>
                </a:lnTo>
                <a:lnTo>
                  <a:pt x="1581780" y="431231"/>
                </a:lnTo>
                <a:lnTo>
                  <a:pt x="1601592" y="466283"/>
                </a:lnTo>
                <a:lnTo>
                  <a:pt x="1619880" y="502859"/>
                </a:lnTo>
                <a:lnTo>
                  <a:pt x="1636644" y="539435"/>
                </a:lnTo>
                <a:lnTo>
                  <a:pt x="1651884" y="577535"/>
                </a:lnTo>
                <a:lnTo>
                  <a:pt x="1665588" y="617159"/>
                </a:lnTo>
                <a:lnTo>
                  <a:pt x="1676256" y="656783"/>
                </a:lnTo>
                <a:lnTo>
                  <a:pt x="1685400" y="696407"/>
                </a:lnTo>
                <a:lnTo>
                  <a:pt x="1693020" y="737555"/>
                </a:lnTo>
                <a:lnTo>
                  <a:pt x="1699116" y="780227"/>
                </a:lnTo>
                <a:lnTo>
                  <a:pt x="1702164" y="822868"/>
                </a:lnTo>
                <a:lnTo>
                  <a:pt x="1703688" y="865540"/>
                </a:lnTo>
                <a:lnTo>
                  <a:pt x="1702164" y="908212"/>
                </a:lnTo>
                <a:lnTo>
                  <a:pt x="1699116" y="950884"/>
                </a:lnTo>
                <a:lnTo>
                  <a:pt x="1693020" y="993556"/>
                </a:lnTo>
                <a:lnTo>
                  <a:pt x="1685400" y="1034704"/>
                </a:lnTo>
                <a:lnTo>
                  <a:pt x="1676256" y="1075852"/>
                </a:lnTo>
                <a:lnTo>
                  <a:pt x="1665588" y="1115446"/>
                </a:lnTo>
                <a:lnTo>
                  <a:pt x="1651884" y="1153546"/>
                </a:lnTo>
                <a:lnTo>
                  <a:pt x="1636644" y="1191646"/>
                </a:lnTo>
                <a:lnTo>
                  <a:pt x="1619880" y="1228222"/>
                </a:lnTo>
                <a:lnTo>
                  <a:pt x="1601592" y="1264798"/>
                </a:lnTo>
                <a:lnTo>
                  <a:pt x="1581780" y="1299850"/>
                </a:lnTo>
                <a:lnTo>
                  <a:pt x="1560444" y="1334902"/>
                </a:lnTo>
                <a:lnTo>
                  <a:pt x="1511676" y="1398910"/>
                </a:lnTo>
                <a:lnTo>
                  <a:pt x="1485781" y="1429390"/>
                </a:lnTo>
                <a:lnTo>
                  <a:pt x="1456825" y="1458346"/>
                </a:lnTo>
                <a:lnTo>
                  <a:pt x="1427869" y="1485778"/>
                </a:lnTo>
                <a:lnTo>
                  <a:pt x="1366909" y="1537563"/>
                </a:lnTo>
                <a:lnTo>
                  <a:pt x="1333393" y="1560423"/>
                </a:lnTo>
                <a:lnTo>
                  <a:pt x="1299865" y="1581759"/>
                </a:lnTo>
                <a:lnTo>
                  <a:pt x="1264813" y="1603095"/>
                </a:lnTo>
                <a:lnTo>
                  <a:pt x="1228237" y="1621383"/>
                </a:lnTo>
                <a:lnTo>
                  <a:pt x="1191673" y="1638147"/>
                </a:lnTo>
                <a:lnTo>
                  <a:pt x="1153573" y="1651863"/>
                </a:lnTo>
                <a:lnTo>
                  <a:pt x="1113949" y="1665579"/>
                </a:lnTo>
                <a:lnTo>
                  <a:pt x="1074337" y="1677771"/>
                </a:lnTo>
                <a:lnTo>
                  <a:pt x="1033189" y="1686915"/>
                </a:lnTo>
                <a:lnTo>
                  <a:pt x="950893" y="1699107"/>
                </a:lnTo>
                <a:lnTo>
                  <a:pt x="908233" y="1702155"/>
                </a:lnTo>
                <a:lnTo>
                  <a:pt x="865561" y="1703679"/>
                </a:lnTo>
                <a:lnTo>
                  <a:pt x="1081945" y="1703679"/>
                </a:lnTo>
                <a:lnTo>
                  <a:pt x="1123093" y="1691487"/>
                </a:lnTo>
                <a:lnTo>
                  <a:pt x="1162717" y="1677771"/>
                </a:lnTo>
                <a:lnTo>
                  <a:pt x="1202341" y="1662531"/>
                </a:lnTo>
                <a:lnTo>
                  <a:pt x="1240429" y="1645767"/>
                </a:lnTo>
                <a:lnTo>
                  <a:pt x="1278529" y="1625955"/>
                </a:lnTo>
                <a:lnTo>
                  <a:pt x="1348633" y="1583283"/>
                </a:lnTo>
                <a:lnTo>
                  <a:pt x="1383673" y="1558899"/>
                </a:lnTo>
                <a:lnTo>
                  <a:pt x="1415677" y="1532991"/>
                </a:lnTo>
                <a:lnTo>
                  <a:pt x="1447681" y="1505590"/>
                </a:lnTo>
                <a:lnTo>
                  <a:pt x="1505593" y="1447678"/>
                </a:lnTo>
                <a:lnTo>
                  <a:pt x="1533012" y="1415674"/>
                </a:lnTo>
                <a:lnTo>
                  <a:pt x="1558920" y="1382146"/>
                </a:lnTo>
                <a:lnTo>
                  <a:pt x="1583304" y="1348618"/>
                </a:lnTo>
                <a:lnTo>
                  <a:pt x="1604640" y="1313566"/>
                </a:lnTo>
                <a:lnTo>
                  <a:pt x="1625976" y="1276990"/>
                </a:lnTo>
                <a:lnTo>
                  <a:pt x="1645788" y="1240414"/>
                </a:lnTo>
                <a:lnTo>
                  <a:pt x="1662540" y="1202314"/>
                </a:lnTo>
                <a:lnTo>
                  <a:pt x="1677780" y="1162690"/>
                </a:lnTo>
                <a:lnTo>
                  <a:pt x="1691496" y="1123066"/>
                </a:lnTo>
                <a:lnTo>
                  <a:pt x="1703688" y="1081948"/>
                </a:lnTo>
                <a:lnTo>
                  <a:pt x="1712832" y="1039276"/>
                </a:lnTo>
                <a:lnTo>
                  <a:pt x="1720452" y="996604"/>
                </a:lnTo>
                <a:lnTo>
                  <a:pt x="1726548" y="953932"/>
                </a:lnTo>
                <a:lnTo>
                  <a:pt x="1729596" y="909736"/>
                </a:lnTo>
                <a:lnTo>
                  <a:pt x="1731120" y="865540"/>
                </a:lnTo>
                <a:lnTo>
                  <a:pt x="1729596" y="819820"/>
                </a:lnTo>
                <a:lnTo>
                  <a:pt x="1726548" y="777179"/>
                </a:lnTo>
                <a:lnTo>
                  <a:pt x="1720452" y="732983"/>
                </a:lnTo>
                <a:lnTo>
                  <a:pt x="1712832" y="690311"/>
                </a:lnTo>
                <a:lnTo>
                  <a:pt x="1703688" y="649163"/>
                </a:lnTo>
                <a:lnTo>
                  <a:pt x="1691496" y="608015"/>
                </a:lnTo>
                <a:lnTo>
                  <a:pt x="1677780" y="566867"/>
                </a:lnTo>
                <a:lnTo>
                  <a:pt x="1662540" y="528767"/>
                </a:lnTo>
                <a:lnTo>
                  <a:pt x="1625976" y="452567"/>
                </a:lnTo>
                <a:lnTo>
                  <a:pt x="1604640" y="415991"/>
                </a:lnTo>
                <a:lnTo>
                  <a:pt x="1581780" y="380939"/>
                </a:lnTo>
                <a:lnTo>
                  <a:pt x="1558920" y="347441"/>
                </a:lnTo>
                <a:lnTo>
                  <a:pt x="1533012" y="315437"/>
                </a:lnTo>
                <a:lnTo>
                  <a:pt x="1505593" y="283433"/>
                </a:lnTo>
                <a:lnTo>
                  <a:pt x="1476637" y="252953"/>
                </a:lnTo>
                <a:lnTo>
                  <a:pt x="1446157" y="223997"/>
                </a:lnTo>
                <a:lnTo>
                  <a:pt x="1415677" y="198089"/>
                </a:lnTo>
                <a:lnTo>
                  <a:pt x="1382149" y="172181"/>
                </a:lnTo>
                <a:lnTo>
                  <a:pt x="1348633" y="147797"/>
                </a:lnTo>
                <a:lnTo>
                  <a:pt x="1313581" y="124937"/>
                </a:lnTo>
                <a:lnTo>
                  <a:pt x="1277005" y="103601"/>
                </a:lnTo>
                <a:lnTo>
                  <a:pt x="1240429" y="85343"/>
                </a:lnTo>
                <a:lnTo>
                  <a:pt x="1202341" y="68579"/>
                </a:lnTo>
                <a:lnTo>
                  <a:pt x="1162717" y="51815"/>
                </a:lnTo>
                <a:lnTo>
                  <a:pt x="1080433" y="27431"/>
                </a:lnTo>
                <a:close/>
              </a:path>
            </a:pathLst>
          </a:custGeom>
          <a:solidFill>
            <a:srgbClr val="FFF6DB"/>
          </a:solidFill>
        </p:spPr>
        <p:txBody>
          <a:bodyPr lIns="0" tIns="0" rIns="0" bIns="0"/>
          <a:lstStyle/>
          <a:p>
            <a:pPr fontAlgn="auto">
              <a:spcBef>
                <a:spcPts val="0"/>
              </a:spcBef>
              <a:spcAft>
                <a:spcPts val="0"/>
              </a:spcAft>
              <a:defRPr/>
            </a:pPr>
            <a:endParaRPr>
              <a:latin typeface="+mn-lt"/>
              <a:cs typeface="+mn-cs"/>
            </a:endParaRPr>
          </a:p>
        </p:txBody>
      </p:sp>
      <p:sp>
        <p:nvSpPr>
          <p:cNvPr id="7" name="bk object 20"/>
          <p:cNvSpPr/>
          <p:nvPr/>
        </p:nvSpPr>
        <p:spPr>
          <a:xfrm>
            <a:off x="715963" y="2317750"/>
            <a:ext cx="862012" cy="30956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8" name="bk object 21"/>
          <p:cNvSpPr/>
          <p:nvPr/>
        </p:nvSpPr>
        <p:spPr>
          <a:xfrm>
            <a:off x="1244600" y="1978025"/>
            <a:ext cx="523875" cy="519113"/>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9" name="bk object 22"/>
          <p:cNvSpPr/>
          <p:nvPr/>
        </p:nvSpPr>
        <p:spPr>
          <a:xfrm>
            <a:off x="657225" y="2120900"/>
            <a:ext cx="211138" cy="1968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0" name="bk object 23"/>
          <p:cNvSpPr/>
          <p:nvPr/>
        </p:nvSpPr>
        <p:spPr>
          <a:xfrm>
            <a:off x="652463" y="1517650"/>
            <a:ext cx="1104900" cy="603250"/>
          </a:xfrm>
          <a:prstGeom prst="rect">
            <a:avLst/>
          </a:prstGeom>
          <a:blipFill>
            <a:blip r:embed="rId6"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1" name="bk object 24"/>
          <p:cNvSpPr/>
          <p:nvPr/>
        </p:nvSpPr>
        <p:spPr>
          <a:xfrm>
            <a:off x="1219200" y="1647825"/>
            <a:ext cx="468313" cy="1460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2" name="bk object 25"/>
          <p:cNvSpPr/>
          <p:nvPr/>
        </p:nvSpPr>
        <p:spPr>
          <a:xfrm>
            <a:off x="647700" y="1512888"/>
            <a:ext cx="1125538" cy="1117600"/>
          </a:xfrm>
          <a:custGeom>
            <a:avLst/>
            <a:gdLst/>
            <a:ahLst/>
            <a:cxnLst/>
            <a:rect l="l" t="t" r="r" b="b"/>
            <a:pathLst>
              <a:path w="1124617" h="1118615">
                <a:moveTo>
                  <a:pt x="547070" y="0"/>
                </a:moveTo>
                <a:lnTo>
                  <a:pt x="521162" y="3047"/>
                </a:lnTo>
                <a:lnTo>
                  <a:pt x="493730" y="3047"/>
                </a:lnTo>
                <a:lnTo>
                  <a:pt x="466310" y="9143"/>
                </a:lnTo>
                <a:lnTo>
                  <a:pt x="414494" y="18287"/>
                </a:lnTo>
                <a:lnTo>
                  <a:pt x="362678" y="33527"/>
                </a:lnTo>
                <a:lnTo>
                  <a:pt x="312398" y="54863"/>
                </a:lnTo>
                <a:lnTo>
                  <a:pt x="265154" y="79247"/>
                </a:lnTo>
                <a:lnTo>
                  <a:pt x="219434" y="109727"/>
                </a:lnTo>
                <a:lnTo>
                  <a:pt x="176771" y="146303"/>
                </a:lnTo>
                <a:lnTo>
                  <a:pt x="137147" y="185927"/>
                </a:lnTo>
                <a:lnTo>
                  <a:pt x="85331" y="252983"/>
                </a:lnTo>
                <a:lnTo>
                  <a:pt x="57899" y="301751"/>
                </a:lnTo>
                <a:lnTo>
                  <a:pt x="36575" y="353567"/>
                </a:lnTo>
                <a:lnTo>
                  <a:pt x="12191" y="429767"/>
                </a:lnTo>
                <a:lnTo>
                  <a:pt x="4571" y="484631"/>
                </a:lnTo>
                <a:lnTo>
                  <a:pt x="1523" y="509015"/>
                </a:lnTo>
                <a:lnTo>
                  <a:pt x="0" y="536447"/>
                </a:lnTo>
                <a:lnTo>
                  <a:pt x="0" y="563879"/>
                </a:lnTo>
                <a:lnTo>
                  <a:pt x="4571" y="618743"/>
                </a:lnTo>
                <a:lnTo>
                  <a:pt x="19811" y="697991"/>
                </a:lnTo>
                <a:lnTo>
                  <a:pt x="36575" y="749807"/>
                </a:lnTo>
                <a:lnTo>
                  <a:pt x="57899" y="798575"/>
                </a:lnTo>
                <a:lnTo>
                  <a:pt x="115811" y="893063"/>
                </a:lnTo>
                <a:lnTo>
                  <a:pt x="152387" y="935735"/>
                </a:lnTo>
                <a:lnTo>
                  <a:pt x="172199" y="954023"/>
                </a:lnTo>
                <a:lnTo>
                  <a:pt x="193535" y="975359"/>
                </a:lnTo>
                <a:lnTo>
                  <a:pt x="239246" y="1011935"/>
                </a:lnTo>
                <a:lnTo>
                  <a:pt x="288014" y="1042415"/>
                </a:lnTo>
                <a:lnTo>
                  <a:pt x="336782" y="1066799"/>
                </a:lnTo>
                <a:lnTo>
                  <a:pt x="388586" y="1088135"/>
                </a:lnTo>
                <a:lnTo>
                  <a:pt x="441926" y="1103375"/>
                </a:lnTo>
                <a:lnTo>
                  <a:pt x="550118" y="1118615"/>
                </a:lnTo>
                <a:lnTo>
                  <a:pt x="576026" y="1118615"/>
                </a:lnTo>
                <a:lnTo>
                  <a:pt x="630878" y="1115567"/>
                </a:lnTo>
                <a:lnTo>
                  <a:pt x="656786" y="1112519"/>
                </a:lnTo>
                <a:lnTo>
                  <a:pt x="550118" y="1112519"/>
                </a:lnTo>
                <a:lnTo>
                  <a:pt x="469358" y="1103375"/>
                </a:lnTo>
                <a:lnTo>
                  <a:pt x="391634" y="1082039"/>
                </a:lnTo>
                <a:lnTo>
                  <a:pt x="339818" y="1060703"/>
                </a:lnTo>
                <a:lnTo>
                  <a:pt x="291062" y="1036319"/>
                </a:lnTo>
                <a:lnTo>
                  <a:pt x="243818" y="1005839"/>
                </a:lnTo>
                <a:lnTo>
                  <a:pt x="198098" y="969263"/>
                </a:lnTo>
                <a:lnTo>
                  <a:pt x="158483" y="929639"/>
                </a:lnTo>
                <a:lnTo>
                  <a:pt x="138671" y="908303"/>
                </a:lnTo>
                <a:lnTo>
                  <a:pt x="105143" y="865631"/>
                </a:lnTo>
                <a:lnTo>
                  <a:pt x="63995" y="795527"/>
                </a:lnTo>
                <a:lnTo>
                  <a:pt x="42671" y="746759"/>
                </a:lnTo>
                <a:lnTo>
                  <a:pt x="35051" y="719327"/>
                </a:lnTo>
                <a:lnTo>
                  <a:pt x="19811" y="670559"/>
                </a:lnTo>
                <a:lnTo>
                  <a:pt x="15239" y="643127"/>
                </a:lnTo>
                <a:lnTo>
                  <a:pt x="9143" y="591311"/>
                </a:lnTo>
                <a:lnTo>
                  <a:pt x="7619" y="563879"/>
                </a:lnTo>
                <a:lnTo>
                  <a:pt x="7619" y="536447"/>
                </a:lnTo>
                <a:lnTo>
                  <a:pt x="9143" y="512063"/>
                </a:lnTo>
                <a:lnTo>
                  <a:pt x="10667" y="484631"/>
                </a:lnTo>
                <a:lnTo>
                  <a:pt x="19811" y="432815"/>
                </a:lnTo>
                <a:lnTo>
                  <a:pt x="33527" y="380999"/>
                </a:lnTo>
                <a:lnTo>
                  <a:pt x="53339" y="329183"/>
                </a:lnTo>
                <a:lnTo>
                  <a:pt x="77711" y="280415"/>
                </a:lnTo>
                <a:lnTo>
                  <a:pt x="108191" y="234695"/>
                </a:lnTo>
                <a:lnTo>
                  <a:pt x="124955" y="213359"/>
                </a:lnTo>
                <a:lnTo>
                  <a:pt x="143243" y="188975"/>
                </a:lnTo>
                <a:lnTo>
                  <a:pt x="161531" y="170687"/>
                </a:lnTo>
                <a:lnTo>
                  <a:pt x="182867" y="152399"/>
                </a:lnTo>
                <a:lnTo>
                  <a:pt x="202670" y="134111"/>
                </a:lnTo>
                <a:lnTo>
                  <a:pt x="246866" y="100583"/>
                </a:lnTo>
                <a:lnTo>
                  <a:pt x="292586" y="73151"/>
                </a:lnTo>
                <a:lnTo>
                  <a:pt x="341342" y="48767"/>
                </a:lnTo>
                <a:lnTo>
                  <a:pt x="390110" y="33527"/>
                </a:lnTo>
                <a:lnTo>
                  <a:pt x="416018" y="24383"/>
                </a:lnTo>
                <a:lnTo>
                  <a:pt x="441926" y="18287"/>
                </a:lnTo>
                <a:lnTo>
                  <a:pt x="495254" y="12191"/>
                </a:lnTo>
                <a:lnTo>
                  <a:pt x="547070" y="9143"/>
                </a:lnTo>
                <a:lnTo>
                  <a:pt x="646118" y="9143"/>
                </a:lnTo>
                <a:lnTo>
                  <a:pt x="627830" y="6095"/>
                </a:lnTo>
                <a:lnTo>
                  <a:pt x="601934" y="3047"/>
                </a:lnTo>
                <a:lnTo>
                  <a:pt x="547070" y="0"/>
                </a:lnTo>
                <a:close/>
              </a:path>
              <a:path w="1124617" h="1118615">
                <a:moveTo>
                  <a:pt x="646118" y="9143"/>
                </a:moveTo>
                <a:lnTo>
                  <a:pt x="574502" y="9143"/>
                </a:lnTo>
                <a:lnTo>
                  <a:pt x="653738" y="18287"/>
                </a:lnTo>
                <a:lnTo>
                  <a:pt x="681170" y="24383"/>
                </a:lnTo>
                <a:lnTo>
                  <a:pt x="732986" y="39623"/>
                </a:lnTo>
                <a:lnTo>
                  <a:pt x="783265" y="57911"/>
                </a:lnTo>
                <a:lnTo>
                  <a:pt x="857941" y="100583"/>
                </a:lnTo>
                <a:lnTo>
                  <a:pt x="903661" y="134111"/>
                </a:lnTo>
                <a:lnTo>
                  <a:pt x="946321" y="170687"/>
                </a:lnTo>
                <a:lnTo>
                  <a:pt x="1002709" y="234695"/>
                </a:lnTo>
                <a:lnTo>
                  <a:pt x="1033189" y="280415"/>
                </a:lnTo>
                <a:lnTo>
                  <a:pt x="1046905" y="301751"/>
                </a:lnTo>
                <a:lnTo>
                  <a:pt x="1071277" y="350519"/>
                </a:lnTo>
                <a:lnTo>
                  <a:pt x="1089565" y="402335"/>
                </a:lnTo>
                <a:lnTo>
                  <a:pt x="1103281" y="451103"/>
                </a:lnTo>
                <a:lnTo>
                  <a:pt x="1115473" y="530351"/>
                </a:lnTo>
                <a:lnTo>
                  <a:pt x="1116997" y="557783"/>
                </a:lnTo>
                <a:lnTo>
                  <a:pt x="1116997" y="585215"/>
                </a:lnTo>
                <a:lnTo>
                  <a:pt x="1109377" y="664463"/>
                </a:lnTo>
                <a:lnTo>
                  <a:pt x="1097185" y="716279"/>
                </a:lnTo>
                <a:lnTo>
                  <a:pt x="1080421" y="768095"/>
                </a:lnTo>
                <a:lnTo>
                  <a:pt x="1059085" y="816863"/>
                </a:lnTo>
                <a:lnTo>
                  <a:pt x="1031665" y="865631"/>
                </a:lnTo>
                <a:lnTo>
                  <a:pt x="999661" y="908303"/>
                </a:lnTo>
                <a:lnTo>
                  <a:pt x="941749" y="969263"/>
                </a:lnTo>
                <a:lnTo>
                  <a:pt x="899089" y="1002791"/>
                </a:lnTo>
                <a:lnTo>
                  <a:pt x="877753" y="1021079"/>
                </a:lnTo>
                <a:lnTo>
                  <a:pt x="832033" y="1048511"/>
                </a:lnTo>
                <a:lnTo>
                  <a:pt x="758894" y="1078991"/>
                </a:lnTo>
                <a:lnTo>
                  <a:pt x="707078" y="1094231"/>
                </a:lnTo>
                <a:lnTo>
                  <a:pt x="655262" y="1106423"/>
                </a:lnTo>
                <a:lnTo>
                  <a:pt x="629354" y="1109471"/>
                </a:lnTo>
                <a:lnTo>
                  <a:pt x="603458" y="1109471"/>
                </a:lnTo>
                <a:lnTo>
                  <a:pt x="576026" y="1112519"/>
                </a:lnTo>
                <a:lnTo>
                  <a:pt x="656786" y="1112519"/>
                </a:lnTo>
                <a:lnTo>
                  <a:pt x="684218" y="1109471"/>
                </a:lnTo>
                <a:lnTo>
                  <a:pt x="761942" y="1085087"/>
                </a:lnTo>
                <a:lnTo>
                  <a:pt x="810697" y="1066799"/>
                </a:lnTo>
                <a:lnTo>
                  <a:pt x="859465" y="1039367"/>
                </a:lnTo>
                <a:lnTo>
                  <a:pt x="882325" y="1027175"/>
                </a:lnTo>
                <a:lnTo>
                  <a:pt x="903661" y="1008887"/>
                </a:lnTo>
                <a:lnTo>
                  <a:pt x="926509" y="993647"/>
                </a:lnTo>
                <a:lnTo>
                  <a:pt x="946321" y="975359"/>
                </a:lnTo>
                <a:lnTo>
                  <a:pt x="985945" y="935735"/>
                </a:lnTo>
                <a:lnTo>
                  <a:pt x="1004233" y="911351"/>
                </a:lnTo>
                <a:lnTo>
                  <a:pt x="1022521" y="890015"/>
                </a:lnTo>
                <a:lnTo>
                  <a:pt x="1052989" y="844295"/>
                </a:lnTo>
                <a:lnTo>
                  <a:pt x="1077373" y="795527"/>
                </a:lnTo>
                <a:lnTo>
                  <a:pt x="1097185" y="743711"/>
                </a:lnTo>
                <a:lnTo>
                  <a:pt x="1116997" y="664463"/>
                </a:lnTo>
                <a:lnTo>
                  <a:pt x="1120045" y="637031"/>
                </a:lnTo>
                <a:lnTo>
                  <a:pt x="1123093" y="612647"/>
                </a:lnTo>
                <a:lnTo>
                  <a:pt x="1124617" y="585215"/>
                </a:lnTo>
                <a:lnTo>
                  <a:pt x="1124617" y="557783"/>
                </a:lnTo>
                <a:lnTo>
                  <a:pt x="1123093" y="530351"/>
                </a:lnTo>
                <a:lnTo>
                  <a:pt x="1120045" y="502919"/>
                </a:lnTo>
                <a:lnTo>
                  <a:pt x="1115473" y="478535"/>
                </a:lnTo>
                <a:lnTo>
                  <a:pt x="1110901" y="451103"/>
                </a:lnTo>
                <a:lnTo>
                  <a:pt x="1097185" y="399287"/>
                </a:lnTo>
                <a:lnTo>
                  <a:pt x="1077373" y="347471"/>
                </a:lnTo>
                <a:lnTo>
                  <a:pt x="1052989" y="298703"/>
                </a:lnTo>
                <a:lnTo>
                  <a:pt x="1024045" y="252983"/>
                </a:lnTo>
                <a:lnTo>
                  <a:pt x="990517" y="207263"/>
                </a:lnTo>
                <a:lnTo>
                  <a:pt x="950893" y="164591"/>
                </a:lnTo>
                <a:lnTo>
                  <a:pt x="885373" y="109727"/>
                </a:lnTo>
                <a:lnTo>
                  <a:pt x="812221" y="64007"/>
                </a:lnTo>
                <a:lnTo>
                  <a:pt x="760418" y="42671"/>
                </a:lnTo>
                <a:lnTo>
                  <a:pt x="734510" y="30479"/>
                </a:lnTo>
                <a:lnTo>
                  <a:pt x="682694" y="15239"/>
                </a:lnTo>
                <a:lnTo>
                  <a:pt x="646118" y="9143"/>
                </a:lnTo>
                <a:close/>
              </a:path>
              <a:path w="1124617" h="1118615">
                <a:moveTo>
                  <a:pt x="569930" y="131063"/>
                </a:moveTo>
                <a:lnTo>
                  <a:pt x="528782" y="131063"/>
                </a:lnTo>
                <a:lnTo>
                  <a:pt x="508970" y="134111"/>
                </a:lnTo>
                <a:lnTo>
                  <a:pt x="487634" y="137159"/>
                </a:lnTo>
                <a:lnTo>
                  <a:pt x="448022" y="143255"/>
                </a:lnTo>
                <a:lnTo>
                  <a:pt x="408398" y="155447"/>
                </a:lnTo>
                <a:lnTo>
                  <a:pt x="388586" y="164591"/>
                </a:lnTo>
                <a:lnTo>
                  <a:pt x="370298" y="170687"/>
                </a:lnTo>
                <a:lnTo>
                  <a:pt x="350486" y="179831"/>
                </a:lnTo>
                <a:lnTo>
                  <a:pt x="333734" y="192023"/>
                </a:lnTo>
                <a:lnTo>
                  <a:pt x="315446" y="201167"/>
                </a:lnTo>
                <a:lnTo>
                  <a:pt x="298682" y="213359"/>
                </a:lnTo>
                <a:lnTo>
                  <a:pt x="265154" y="240791"/>
                </a:lnTo>
                <a:lnTo>
                  <a:pt x="234674" y="271271"/>
                </a:lnTo>
                <a:lnTo>
                  <a:pt x="220958" y="289559"/>
                </a:lnTo>
                <a:lnTo>
                  <a:pt x="208766" y="304799"/>
                </a:lnTo>
                <a:lnTo>
                  <a:pt x="184391" y="341375"/>
                </a:lnTo>
                <a:lnTo>
                  <a:pt x="175247" y="362711"/>
                </a:lnTo>
                <a:lnTo>
                  <a:pt x="166103" y="380999"/>
                </a:lnTo>
                <a:lnTo>
                  <a:pt x="150863" y="420623"/>
                </a:lnTo>
                <a:lnTo>
                  <a:pt x="144767" y="438911"/>
                </a:lnTo>
                <a:lnTo>
                  <a:pt x="140195" y="460247"/>
                </a:lnTo>
                <a:lnTo>
                  <a:pt x="135623" y="478535"/>
                </a:lnTo>
                <a:lnTo>
                  <a:pt x="132575" y="499871"/>
                </a:lnTo>
                <a:lnTo>
                  <a:pt x="131051" y="521207"/>
                </a:lnTo>
                <a:lnTo>
                  <a:pt x="131051" y="582167"/>
                </a:lnTo>
                <a:lnTo>
                  <a:pt x="137147" y="624839"/>
                </a:lnTo>
                <a:lnTo>
                  <a:pt x="158483" y="704087"/>
                </a:lnTo>
                <a:lnTo>
                  <a:pt x="185915" y="761999"/>
                </a:lnTo>
                <a:lnTo>
                  <a:pt x="207242" y="795527"/>
                </a:lnTo>
                <a:lnTo>
                  <a:pt x="248390" y="847343"/>
                </a:lnTo>
                <a:lnTo>
                  <a:pt x="297158" y="893063"/>
                </a:lnTo>
                <a:lnTo>
                  <a:pt x="352010" y="929639"/>
                </a:lnTo>
                <a:lnTo>
                  <a:pt x="371822" y="938783"/>
                </a:lnTo>
                <a:lnTo>
                  <a:pt x="390110" y="947927"/>
                </a:lnTo>
                <a:lnTo>
                  <a:pt x="409922" y="957071"/>
                </a:lnTo>
                <a:lnTo>
                  <a:pt x="429734" y="963167"/>
                </a:lnTo>
                <a:lnTo>
                  <a:pt x="451070" y="972311"/>
                </a:lnTo>
                <a:lnTo>
                  <a:pt x="470882" y="975359"/>
                </a:lnTo>
                <a:lnTo>
                  <a:pt x="492206" y="981455"/>
                </a:lnTo>
                <a:lnTo>
                  <a:pt x="512018" y="984503"/>
                </a:lnTo>
                <a:lnTo>
                  <a:pt x="533354" y="987551"/>
                </a:lnTo>
                <a:lnTo>
                  <a:pt x="615650" y="987551"/>
                </a:lnTo>
                <a:lnTo>
                  <a:pt x="635450" y="984503"/>
                </a:lnTo>
                <a:lnTo>
                  <a:pt x="656786" y="981455"/>
                </a:lnTo>
                <a:lnTo>
                  <a:pt x="554690" y="981455"/>
                </a:lnTo>
                <a:lnTo>
                  <a:pt x="533354" y="978407"/>
                </a:lnTo>
                <a:lnTo>
                  <a:pt x="513542" y="978407"/>
                </a:lnTo>
                <a:lnTo>
                  <a:pt x="493730" y="972311"/>
                </a:lnTo>
                <a:lnTo>
                  <a:pt x="472406" y="969263"/>
                </a:lnTo>
                <a:lnTo>
                  <a:pt x="432782" y="957071"/>
                </a:lnTo>
                <a:lnTo>
                  <a:pt x="393158" y="941831"/>
                </a:lnTo>
                <a:lnTo>
                  <a:pt x="356582" y="923543"/>
                </a:lnTo>
                <a:lnTo>
                  <a:pt x="301730" y="886967"/>
                </a:lnTo>
                <a:lnTo>
                  <a:pt x="239246" y="826007"/>
                </a:lnTo>
                <a:lnTo>
                  <a:pt x="213338" y="792479"/>
                </a:lnTo>
                <a:lnTo>
                  <a:pt x="192011" y="755903"/>
                </a:lnTo>
                <a:lnTo>
                  <a:pt x="173723" y="719327"/>
                </a:lnTo>
                <a:lnTo>
                  <a:pt x="158483" y="682751"/>
                </a:lnTo>
                <a:lnTo>
                  <a:pt x="147815" y="643127"/>
                </a:lnTo>
                <a:lnTo>
                  <a:pt x="138671" y="582167"/>
                </a:lnTo>
                <a:lnTo>
                  <a:pt x="138671" y="521207"/>
                </a:lnTo>
                <a:lnTo>
                  <a:pt x="143243" y="481583"/>
                </a:lnTo>
                <a:lnTo>
                  <a:pt x="152387" y="441959"/>
                </a:lnTo>
                <a:lnTo>
                  <a:pt x="164579" y="402335"/>
                </a:lnTo>
                <a:lnTo>
                  <a:pt x="190487" y="347471"/>
                </a:lnTo>
                <a:lnTo>
                  <a:pt x="202670" y="329183"/>
                </a:lnTo>
                <a:lnTo>
                  <a:pt x="213338" y="310895"/>
                </a:lnTo>
                <a:lnTo>
                  <a:pt x="227054" y="292607"/>
                </a:lnTo>
                <a:lnTo>
                  <a:pt x="240770" y="277367"/>
                </a:lnTo>
                <a:lnTo>
                  <a:pt x="269726" y="246887"/>
                </a:lnTo>
                <a:lnTo>
                  <a:pt x="286490" y="234695"/>
                </a:lnTo>
                <a:lnTo>
                  <a:pt x="301730" y="219455"/>
                </a:lnTo>
                <a:lnTo>
                  <a:pt x="320018" y="207263"/>
                </a:lnTo>
                <a:lnTo>
                  <a:pt x="336782" y="198119"/>
                </a:lnTo>
                <a:lnTo>
                  <a:pt x="391634" y="170687"/>
                </a:lnTo>
                <a:lnTo>
                  <a:pt x="409922" y="164591"/>
                </a:lnTo>
                <a:lnTo>
                  <a:pt x="429734" y="155447"/>
                </a:lnTo>
                <a:lnTo>
                  <a:pt x="469358" y="146303"/>
                </a:lnTo>
                <a:lnTo>
                  <a:pt x="508970" y="140207"/>
                </a:lnTo>
                <a:lnTo>
                  <a:pt x="632402" y="140207"/>
                </a:lnTo>
                <a:lnTo>
                  <a:pt x="612602" y="137159"/>
                </a:lnTo>
                <a:lnTo>
                  <a:pt x="569930" y="131063"/>
                </a:lnTo>
                <a:close/>
              </a:path>
              <a:path w="1124617" h="1118615">
                <a:moveTo>
                  <a:pt x="632402" y="140207"/>
                </a:moveTo>
                <a:lnTo>
                  <a:pt x="589742" y="140207"/>
                </a:lnTo>
                <a:lnTo>
                  <a:pt x="611078" y="143255"/>
                </a:lnTo>
                <a:lnTo>
                  <a:pt x="630878" y="146303"/>
                </a:lnTo>
                <a:lnTo>
                  <a:pt x="670502" y="155447"/>
                </a:lnTo>
                <a:lnTo>
                  <a:pt x="691838" y="161543"/>
                </a:lnTo>
                <a:lnTo>
                  <a:pt x="710126" y="170687"/>
                </a:lnTo>
                <a:lnTo>
                  <a:pt x="729938" y="176783"/>
                </a:lnTo>
                <a:lnTo>
                  <a:pt x="749750" y="188975"/>
                </a:lnTo>
                <a:lnTo>
                  <a:pt x="768025" y="198119"/>
                </a:lnTo>
                <a:lnTo>
                  <a:pt x="822889" y="234695"/>
                </a:lnTo>
                <a:lnTo>
                  <a:pt x="870133" y="280415"/>
                </a:lnTo>
                <a:lnTo>
                  <a:pt x="897565" y="310895"/>
                </a:lnTo>
                <a:lnTo>
                  <a:pt x="921937" y="347471"/>
                </a:lnTo>
                <a:lnTo>
                  <a:pt x="950893" y="402335"/>
                </a:lnTo>
                <a:lnTo>
                  <a:pt x="964609" y="438911"/>
                </a:lnTo>
                <a:lnTo>
                  <a:pt x="975277" y="478535"/>
                </a:lnTo>
                <a:lnTo>
                  <a:pt x="982897" y="518159"/>
                </a:lnTo>
                <a:lnTo>
                  <a:pt x="985945" y="560831"/>
                </a:lnTo>
                <a:lnTo>
                  <a:pt x="985945" y="600455"/>
                </a:lnTo>
                <a:lnTo>
                  <a:pt x="982897" y="621791"/>
                </a:lnTo>
                <a:lnTo>
                  <a:pt x="981373" y="640079"/>
                </a:lnTo>
                <a:lnTo>
                  <a:pt x="972229" y="679703"/>
                </a:lnTo>
                <a:lnTo>
                  <a:pt x="966133" y="701039"/>
                </a:lnTo>
                <a:lnTo>
                  <a:pt x="960037" y="719327"/>
                </a:lnTo>
                <a:lnTo>
                  <a:pt x="950893" y="737615"/>
                </a:lnTo>
                <a:lnTo>
                  <a:pt x="943273" y="755903"/>
                </a:lnTo>
                <a:lnTo>
                  <a:pt x="921937" y="792479"/>
                </a:lnTo>
                <a:lnTo>
                  <a:pt x="897565" y="829055"/>
                </a:lnTo>
                <a:lnTo>
                  <a:pt x="838129" y="890015"/>
                </a:lnTo>
                <a:lnTo>
                  <a:pt x="804601" y="911351"/>
                </a:lnTo>
                <a:lnTo>
                  <a:pt x="787837" y="923543"/>
                </a:lnTo>
                <a:lnTo>
                  <a:pt x="732986" y="950975"/>
                </a:lnTo>
                <a:lnTo>
                  <a:pt x="713174" y="957071"/>
                </a:lnTo>
                <a:lnTo>
                  <a:pt x="694886" y="963167"/>
                </a:lnTo>
                <a:lnTo>
                  <a:pt x="655262" y="972311"/>
                </a:lnTo>
                <a:lnTo>
                  <a:pt x="615650" y="978407"/>
                </a:lnTo>
                <a:lnTo>
                  <a:pt x="594314" y="981455"/>
                </a:lnTo>
                <a:lnTo>
                  <a:pt x="656786" y="981455"/>
                </a:lnTo>
                <a:lnTo>
                  <a:pt x="736034" y="957071"/>
                </a:lnTo>
                <a:lnTo>
                  <a:pt x="772597" y="938783"/>
                </a:lnTo>
                <a:lnTo>
                  <a:pt x="809173" y="917447"/>
                </a:lnTo>
                <a:lnTo>
                  <a:pt x="842701" y="893063"/>
                </a:lnTo>
                <a:lnTo>
                  <a:pt x="874705" y="865631"/>
                </a:lnTo>
                <a:lnTo>
                  <a:pt x="902137" y="832103"/>
                </a:lnTo>
                <a:lnTo>
                  <a:pt x="915841" y="816863"/>
                </a:lnTo>
                <a:lnTo>
                  <a:pt x="949369" y="761999"/>
                </a:lnTo>
                <a:lnTo>
                  <a:pt x="973753" y="701039"/>
                </a:lnTo>
                <a:lnTo>
                  <a:pt x="984421" y="661415"/>
                </a:lnTo>
                <a:lnTo>
                  <a:pt x="990517" y="621791"/>
                </a:lnTo>
                <a:lnTo>
                  <a:pt x="993565" y="579119"/>
                </a:lnTo>
                <a:lnTo>
                  <a:pt x="993565" y="560831"/>
                </a:lnTo>
                <a:lnTo>
                  <a:pt x="990517" y="518159"/>
                </a:lnTo>
                <a:lnTo>
                  <a:pt x="987469" y="496823"/>
                </a:lnTo>
                <a:lnTo>
                  <a:pt x="982897" y="478535"/>
                </a:lnTo>
                <a:lnTo>
                  <a:pt x="978325" y="457199"/>
                </a:lnTo>
                <a:lnTo>
                  <a:pt x="972229" y="438911"/>
                </a:lnTo>
                <a:lnTo>
                  <a:pt x="956989" y="399287"/>
                </a:lnTo>
                <a:lnTo>
                  <a:pt x="947845" y="380999"/>
                </a:lnTo>
                <a:lnTo>
                  <a:pt x="938701" y="359663"/>
                </a:lnTo>
                <a:lnTo>
                  <a:pt x="928033" y="341375"/>
                </a:lnTo>
                <a:lnTo>
                  <a:pt x="915841" y="326135"/>
                </a:lnTo>
                <a:lnTo>
                  <a:pt x="903661" y="307847"/>
                </a:lnTo>
                <a:lnTo>
                  <a:pt x="876229" y="274319"/>
                </a:lnTo>
                <a:lnTo>
                  <a:pt x="827461" y="228599"/>
                </a:lnTo>
                <a:lnTo>
                  <a:pt x="772597" y="192023"/>
                </a:lnTo>
                <a:lnTo>
                  <a:pt x="732986" y="170687"/>
                </a:lnTo>
                <a:lnTo>
                  <a:pt x="673550" y="149351"/>
                </a:lnTo>
                <a:lnTo>
                  <a:pt x="653738" y="143255"/>
                </a:lnTo>
                <a:lnTo>
                  <a:pt x="632402" y="140207"/>
                </a:lnTo>
                <a:close/>
              </a:path>
            </a:pathLst>
          </a:custGeom>
          <a:solidFill>
            <a:srgbClr val="C7B690"/>
          </a:solidFill>
        </p:spPr>
        <p:txBody>
          <a:bodyPr lIns="0" tIns="0" rIns="0" bIns="0"/>
          <a:lstStyle/>
          <a:p>
            <a:pPr fontAlgn="auto">
              <a:spcBef>
                <a:spcPts val="0"/>
              </a:spcBef>
              <a:spcAft>
                <a:spcPts val="0"/>
              </a:spcAft>
              <a:defRPr/>
            </a:pPr>
            <a:endParaRPr>
              <a:latin typeface="+mn-lt"/>
              <a:cs typeface="+mn-cs"/>
            </a:endParaRPr>
          </a:p>
        </p:txBody>
      </p:sp>
      <p:sp>
        <p:nvSpPr>
          <p:cNvPr id="13" name="bk object 26"/>
          <p:cNvSpPr/>
          <p:nvPr/>
        </p:nvSpPr>
        <p:spPr>
          <a:xfrm>
            <a:off x="715963" y="2317750"/>
            <a:ext cx="862012" cy="309563"/>
          </a:xfrm>
          <a:prstGeom prst="rect">
            <a:avLst/>
          </a:prstGeom>
          <a:blipFill>
            <a:blip r:embed="rId8"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4" name="bk object 27"/>
          <p:cNvSpPr/>
          <p:nvPr/>
        </p:nvSpPr>
        <p:spPr>
          <a:xfrm>
            <a:off x="1244600" y="1978025"/>
            <a:ext cx="523875" cy="519113"/>
          </a:xfrm>
          <a:prstGeom prst="rect">
            <a:avLst/>
          </a:prstGeom>
          <a:blipFill>
            <a:blip r:embed="rId9"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5" name="bk object 28"/>
          <p:cNvSpPr/>
          <p:nvPr/>
        </p:nvSpPr>
        <p:spPr>
          <a:xfrm>
            <a:off x="657225" y="2120900"/>
            <a:ext cx="211138" cy="1968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6" name="bk object 29"/>
          <p:cNvSpPr/>
          <p:nvPr/>
        </p:nvSpPr>
        <p:spPr>
          <a:xfrm>
            <a:off x="652463" y="1517650"/>
            <a:ext cx="1104900" cy="603250"/>
          </a:xfrm>
          <a:prstGeom prst="rect">
            <a:avLst/>
          </a:prstGeom>
          <a:blipFill>
            <a:blip r:embed="rId6"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7" name="bk object 30"/>
          <p:cNvSpPr/>
          <p:nvPr/>
        </p:nvSpPr>
        <p:spPr>
          <a:xfrm>
            <a:off x="1219200" y="1647825"/>
            <a:ext cx="468313" cy="1460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18" name="bk object 31"/>
          <p:cNvSpPr/>
          <p:nvPr/>
        </p:nvSpPr>
        <p:spPr>
          <a:xfrm>
            <a:off x="647700" y="1512888"/>
            <a:ext cx="1125538" cy="1117600"/>
          </a:xfrm>
          <a:custGeom>
            <a:avLst/>
            <a:gdLst/>
            <a:ahLst/>
            <a:cxnLst/>
            <a:rect l="l" t="t" r="r" b="b"/>
            <a:pathLst>
              <a:path w="1124617" h="1118615">
                <a:moveTo>
                  <a:pt x="547070" y="0"/>
                </a:moveTo>
                <a:lnTo>
                  <a:pt x="521162" y="3047"/>
                </a:lnTo>
                <a:lnTo>
                  <a:pt x="493730" y="3047"/>
                </a:lnTo>
                <a:lnTo>
                  <a:pt x="466310" y="9143"/>
                </a:lnTo>
                <a:lnTo>
                  <a:pt x="414494" y="18287"/>
                </a:lnTo>
                <a:lnTo>
                  <a:pt x="362678" y="33527"/>
                </a:lnTo>
                <a:lnTo>
                  <a:pt x="312398" y="54863"/>
                </a:lnTo>
                <a:lnTo>
                  <a:pt x="265154" y="79247"/>
                </a:lnTo>
                <a:lnTo>
                  <a:pt x="219434" y="109727"/>
                </a:lnTo>
                <a:lnTo>
                  <a:pt x="176771" y="146303"/>
                </a:lnTo>
                <a:lnTo>
                  <a:pt x="137147" y="185927"/>
                </a:lnTo>
                <a:lnTo>
                  <a:pt x="85331" y="252983"/>
                </a:lnTo>
                <a:lnTo>
                  <a:pt x="57899" y="301751"/>
                </a:lnTo>
                <a:lnTo>
                  <a:pt x="36575" y="353567"/>
                </a:lnTo>
                <a:lnTo>
                  <a:pt x="12191" y="429767"/>
                </a:lnTo>
                <a:lnTo>
                  <a:pt x="4571" y="484631"/>
                </a:lnTo>
                <a:lnTo>
                  <a:pt x="1523" y="509015"/>
                </a:lnTo>
                <a:lnTo>
                  <a:pt x="0" y="536447"/>
                </a:lnTo>
                <a:lnTo>
                  <a:pt x="0" y="563879"/>
                </a:lnTo>
                <a:lnTo>
                  <a:pt x="4571" y="618743"/>
                </a:lnTo>
                <a:lnTo>
                  <a:pt x="19811" y="697991"/>
                </a:lnTo>
                <a:lnTo>
                  <a:pt x="36575" y="749807"/>
                </a:lnTo>
                <a:lnTo>
                  <a:pt x="57899" y="798575"/>
                </a:lnTo>
                <a:lnTo>
                  <a:pt x="115811" y="893063"/>
                </a:lnTo>
                <a:lnTo>
                  <a:pt x="152387" y="935735"/>
                </a:lnTo>
                <a:lnTo>
                  <a:pt x="172199" y="954023"/>
                </a:lnTo>
                <a:lnTo>
                  <a:pt x="193535" y="975359"/>
                </a:lnTo>
                <a:lnTo>
                  <a:pt x="239246" y="1011935"/>
                </a:lnTo>
                <a:lnTo>
                  <a:pt x="288014" y="1042415"/>
                </a:lnTo>
                <a:lnTo>
                  <a:pt x="336782" y="1066799"/>
                </a:lnTo>
                <a:lnTo>
                  <a:pt x="388586" y="1088135"/>
                </a:lnTo>
                <a:lnTo>
                  <a:pt x="441926" y="1103375"/>
                </a:lnTo>
                <a:lnTo>
                  <a:pt x="550118" y="1118615"/>
                </a:lnTo>
                <a:lnTo>
                  <a:pt x="576026" y="1118615"/>
                </a:lnTo>
                <a:lnTo>
                  <a:pt x="630878" y="1115567"/>
                </a:lnTo>
                <a:lnTo>
                  <a:pt x="656786" y="1112519"/>
                </a:lnTo>
                <a:lnTo>
                  <a:pt x="550118" y="1112519"/>
                </a:lnTo>
                <a:lnTo>
                  <a:pt x="469358" y="1103375"/>
                </a:lnTo>
                <a:lnTo>
                  <a:pt x="391634" y="1082039"/>
                </a:lnTo>
                <a:lnTo>
                  <a:pt x="339818" y="1060703"/>
                </a:lnTo>
                <a:lnTo>
                  <a:pt x="291062" y="1036319"/>
                </a:lnTo>
                <a:lnTo>
                  <a:pt x="243818" y="1005839"/>
                </a:lnTo>
                <a:lnTo>
                  <a:pt x="198098" y="969263"/>
                </a:lnTo>
                <a:lnTo>
                  <a:pt x="158483" y="929639"/>
                </a:lnTo>
                <a:lnTo>
                  <a:pt x="138671" y="908303"/>
                </a:lnTo>
                <a:lnTo>
                  <a:pt x="105143" y="865631"/>
                </a:lnTo>
                <a:lnTo>
                  <a:pt x="63995" y="795527"/>
                </a:lnTo>
                <a:lnTo>
                  <a:pt x="42671" y="746759"/>
                </a:lnTo>
                <a:lnTo>
                  <a:pt x="35051" y="719327"/>
                </a:lnTo>
                <a:lnTo>
                  <a:pt x="19811" y="670559"/>
                </a:lnTo>
                <a:lnTo>
                  <a:pt x="15239" y="643127"/>
                </a:lnTo>
                <a:lnTo>
                  <a:pt x="9143" y="591311"/>
                </a:lnTo>
                <a:lnTo>
                  <a:pt x="7619" y="563879"/>
                </a:lnTo>
                <a:lnTo>
                  <a:pt x="7619" y="536447"/>
                </a:lnTo>
                <a:lnTo>
                  <a:pt x="9143" y="512063"/>
                </a:lnTo>
                <a:lnTo>
                  <a:pt x="10667" y="484631"/>
                </a:lnTo>
                <a:lnTo>
                  <a:pt x="19811" y="432815"/>
                </a:lnTo>
                <a:lnTo>
                  <a:pt x="33527" y="380999"/>
                </a:lnTo>
                <a:lnTo>
                  <a:pt x="53339" y="329183"/>
                </a:lnTo>
                <a:lnTo>
                  <a:pt x="77711" y="280415"/>
                </a:lnTo>
                <a:lnTo>
                  <a:pt x="108191" y="234695"/>
                </a:lnTo>
                <a:lnTo>
                  <a:pt x="124955" y="213359"/>
                </a:lnTo>
                <a:lnTo>
                  <a:pt x="143243" y="188975"/>
                </a:lnTo>
                <a:lnTo>
                  <a:pt x="161531" y="170687"/>
                </a:lnTo>
                <a:lnTo>
                  <a:pt x="182867" y="152399"/>
                </a:lnTo>
                <a:lnTo>
                  <a:pt x="202670" y="134111"/>
                </a:lnTo>
                <a:lnTo>
                  <a:pt x="246866" y="100583"/>
                </a:lnTo>
                <a:lnTo>
                  <a:pt x="292586" y="73151"/>
                </a:lnTo>
                <a:lnTo>
                  <a:pt x="341342" y="48767"/>
                </a:lnTo>
                <a:lnTo>
                  <a:pt x="390110" y="33527"/>
                </a:lnTo>
                <a:lnTo>
                  <a:pt x="416018" y="24383"/>
                </a:lnTo>
                <a:lnTo>
                  <a:pt x="441926" y="18287"/>
                </a:lnTo>
                <a:lnTo>
                  <a:pt x="495254" y="12191"/>
                </a:lnTo>
                <a:lnTo>
                  <a:pt x="547070" y="9143"/>
                </a:lnTo>
                <a:lnTo>
                  <a:pt x="646118" y="9143"/>
                </a:lnTo>
                <a:lnTo>
                  <a:pt x="627830" y="6095"/>
                </a:lnTo>
                <a:lnTo>
                  <a:pt x="601934" y="3047"/>
                </a:lnTo>
                <a:lnTo>
                  <a:pt x="547070" y="0"/>
                </a:lnTo>
                <a:close/>
              </a:path>
              <a:path w="1124617" h="1118615">
                <a:moveTo>
                  <a:pt x="646118" y="9143"/>
                </a:moveTo>
                <a:lnTo>
                  <a:pt x="574502" y="9143"/>
                </a:lnTo>
                <a:lnTo>
                  <a:pt x="653738" y="18287"/>
                </a:lnTo>
                <a:lnTo>
                  <a:pt x="681170" y="24383"/>
                </a:lnTo>
                <a:lnTo>
                  <a:pt x="732986" y="39623"/>
                </a:lnTo>
                <a:lnTo>
                  <a:pt x="783265" y="57911"/>
                </a:lnTo>
                <a:lnTo>
                  <a:pt x="857941" y="100583"/>
                </a:lnTo>
                <a:lnTo>
                  <a:pt x="903661" y="134111"/>
                </a:lnTo>
                <a:lnTo>
                  <a:pt x="946321" y="170687"/>
                </a:lnTo>
                <a:lnTo>
                  <a:pt x="1002709" y="234695"/>
                </a:lnTo>
                <a:lnTo>
                  <a:pt x="1033189" y="280415"/>
                </a:lnTo>
                <a:lnTo>
                  <a:pt x="1046905" y="301751"/>
                </a:lnTo>
                <a:lnTo>
                  <a:pt x="1071277" y="350519"/>
                </a:lnTo>
                <a:lnTo>
                  <a:pt x="1089565" y="402335"/>
                </a:lnTo>
                <a:lnTo>
                  <a:pt x="1103281" y="451103"/>
                </a:lnTo>
                <a:lnTo>
                  <a:pt x="1115473" y="530351"/>
                </a:lnTo>
                <a:lnTo>
                  <a:pt x="1116997" y="557783"/>
                </a:lnTo>
                <a:lnTo>
                  <a:pt x="1116997" y="585215"/>
                </a:lnTo>
                <a:lnTo>
                  <a:pt x="1109377" y="664463"/>
                </a:lnTo>
                <a:lnTo>
                  <a:pt x="1097185" y="716279"/>
                </a:lnTo>
                <a:lnTo>
                  <a:pt x="1080421" y="768095"/>
                </a:lnTo>
                <a:lnTo>
                  <a:pt x="1059085" y="816863"/>
                </a:lnTo>
                <a:lnTo>
                  <a:pt x="1031665" y="865631"/>
                </a:lnTo>
                <a:lnTo>
                  <a:pt x="999661" y="908303"/>
                </a:lnTo>
                <a:lnTo>
                  <a:pt x="941749" y="969263"/>
                </a:lnTo>
                <a:lnTo>
                  <a:pt x="899089" y="1002791"/>
                </a:lnTo>
                <a:lnTo>
                  <a:pt x="877753" y="1021079"/>
                </a:lnTo>
                <a:lnTo>
                  <a:pt x="832033" y="1048511"/>
                </a:lnTo>
                <a:lnTo>
                  <a:pt x="758894" y="1078991"/>
                </a:lnTo>
                <a:lnTo>
                  <a:pt x="707078" y="1094231"/>
                </a:lnTo>
                <a:lnTo>
                  <a:pt x="655262" y="1106423"/>
                </a:lnTo>
                <a:lnTo>
                  <a:pt x="629354" y="1109471"/>
                </a:lnTo>
                <a:lnTo>
                  <a:pt x="603458" y="1109471"/>
                </a:lnTo>
                <a:lnTo>
                  <a:pt x="576026" y="1112519"/>
                </a:lnTo>
                <a:lnTo>
                  <a:pt x="656786" y="1112519"/>
                </a:lnTo>
                <a:lnTo>
                  <a:pt x="684218" y="1109471"/>
                </a:lnTo>
                <a:lnTo>
                  <a:pt x="761942" y="1085087"/>
                </a:lnTo>
                <a:lnTo>
                  <a:pt x="810697" y="1066799"/>
                </a:lnTo>
                <a:lnTo>
                  <a:pt x="859465" y="1039367"/>
                </a:lnTo>
                <a:lnTo>
                  <a:pt x="882325" y="1027175"/>
                </a:lnTo>
                <a:lnTo>
                  <a:pt x="903661" y="1008887"/>
                </a:lnTo>
                <a:lnTo>
                  <a:pt x="926509" y="993647"/>
                </a:lnTo>
                <a:lnTo>
                  <a:pt x="946321" y="975359"/>
                </a:lnTo>
                <a:lnTo>
                  <a:pt x="985945" y="935735"/>
                </a:lnTo>
                <a:lnTo>
                  <a:pt x="1004233" y="911351"/>
                </a:lnTo>
                <a:lnTo>
                  <a:pt x="1022521" y="890015"/>
                </a:lnTo>
                <a:lnTo>
                  <a:pt x="1052989" y="844295"/>
                </a:lnTo>
                <a:lnTo>
                  <a:pt x="1077373" y="795527"/>
                </a:lnTo>
                <a:lnTo>
                  <a:pt x="1097185" y="743711"/>
                </a:lnTo>
                <a:lnTo>
                  <a:pt x="1116997" y="664463"/>
                </a:lnTo>
                <a:lnTo>
                  <a:pt x="1120045" y="637031"/>
                </a:lnTo>
                <a:lnTo>
                  <a:pt x="1123093" y="612647"/>
                </a:lnTo>
                <a:lnTo>
                  <a:pt x="1124617" y="585215"/>
                </a:lnTo>
                <a:lnTo>
                  <a:pt x="1124617" y="557783"/>
                </a:lnTo>
                <a:lnTo>
                  <a:pt x="1123093" y="530351"/>
                </a:lnTo>
                <a:lnTo>
                  <a:pt x="1120045" y="502919"/>
                </a:lnTo>
                <a:lnTo>
                  <a:pt x="1115473" y="478535"/>
                </a:lnTo>
                <a:lnTo>
                  <a:pt x="1110901" y="451103"/>
                </a:lnTo>
                <a:lnTo>
                  <a:pt x="1097185" y="399287"/>
                </a:lnTo>
                <a:lnTo>
                  <a:pt x="1077373" y="347471"/>
                </a:lnTo>
                <a:lnTo>
                  <a:pt x="1052989" y="298703"/>
                </a:lnTo>
                <a:lnTo>
                  <a:pt x="1024045" y="252983"/>
                </a:lnTo>
                <a:lnTo>
                  <a:pt x="990517" y="207263"/>
                </a:lnTo>
                <a:lnTo>
                  <a:pt x="950893" y="164591"/>
                </a:lnTo>
                <a:lnTo>
                  <a:pt x="885373" y="109727"/>
                </a:lnTo>
                <a:lnTo>
                  <a:pt x="812221" y="64007"/>
                </a:lnTo>
                <a:lnTo>
                  <a:pt x="760418" y="42671"/>
                </a:lnTo>
                <a:lnTo>
                  <a:pt x="734510" y="30479"/>
                </a:lnTo>
                <a:lnTo>
                  <a:pt x="682694" y="15239"/>
                </a:lnTo>
                <a:lnTo>
                  <a:pt x="646118" y="9143"/>
                </a:lnTo>
                <a:close/>
              </a:path>
              <a:path w="1124617" h="1118615">
                <a:moveTo>
                  <a:pt x="569930" y="131063"/>
                </a:moveTo>
                <a:lnTo>
                  <a:pt x="528782" y="131063"/>
                </a:lnTo>
                <a:lnTo>
                  <a:pt x="508970" y="134111"/>
                </a:lnTo>
                <a:lnTo>
                  <a:pt x="487634" y="137159"/>
                </a:lnTo>
                <a:lnTo>
                  <a:pt x="448022" y="143255"/>
                </a:lnTo>
                <a:lnTo>
                  <a:pt x="408398" y="155447"/>
                </a:lnTo>
                <a:lnTo>
                  <a:pt x="388586" y="164591"/>
                </a:lnTo>
                <a:lnTo>
                  <a:pt x="370298" y="170687"/>
                </a:lnTo>
                <a:lnTo>
                  <a:pt x="350486" y="179831"/>
                </a:lnTo>
                <a:lnTo>
                  <a:pt x="333734" y="192023"/>
                </a:lnTo>
                <a:lnTo>
                  <a:pt x="315446" y="201167"/>
                </a:lnTo>
                <a:lnTo>
                  <a:pt x="298682" y="213359"/>
                </a:lnTo>
                <a:lnTo>
                  <a:pt x="265154" y="240791"/>
                </a:lnTo>
                <a:lnTo>
                  <a:pt x="234674" y="271271"/>
                </a:lnTo>
                <a:lnTo>
                  <a:pt x="220958" y="289559"/>
                </a:lnTo>
                <a:lnTo>
                  <a:pt x="208766" y="304799"/>
                </a:lnTo>
                <a:lnTo>
                  <a:pt x="184391" y="341375"/>
                </a:lnTo>
                <a:lnTo>
                  <a:pt x="175247" y="362711"/>
                </a:lnTo>
                <a:lnTo>
                  <a:pt x="166103" y="380999"/>
                </a:lnTo>
                <a:lnTo>
                  <a:pt x="150863" y="420623"/>
                </a:lnTo>
                <a:lnTo>
                  <a:pt x="144767" y="438911"/>
                </a:lnTo>
                <a:lnTo>
                  <a:pt x="140195" y="460247"/>
                </a:lnTo>
                <a:lnTo>
                  <a:pt x="135623" y="478535"/>
                </a:lnTo>
                <a:lnTo>
                  <a:pt x="132575" y="499871"/>
                </a:lnTo>
                <a:lnTo>
                  <a:pt x="131051" y="521207"/>
                </a:lnTo>
                <a:lnTo>
                  <a:pt x="131051" y="582167"/>
                </a:lnTo>
                <a:lnTo>
                  <a:pt x="137147" y="624839"/>
                </a:lnTo>
                <a:lnTo>
                  <a:pt x="158483" y="704087"/>
                </a:lnTo>
                <a:lnTo>
                  <a:pt x="185915" y="761999"/>
                </a:lnTo>
                <a:lnTo>
                  <a:pt x="207242" y="795527"/>
                </a:lnTo>
                <a:lnTo>
                  <a:pt x="248390" y="847343"/>
                </a:lnTo>
                <a:lnTo>
                  <a:pt x="297158" y="893063"/>
                </a:lnTo>
                <a:lnTo>
                  <a:pt x="352010" y="929639"/>
                </a:lnTo>
                <a:lnTo>
                  <a:pt x="371822" y="938783"/>
                </a:lnTo>
                <a:lnTo>
                  <a:pt x="390110" y="947927"/>
                </a:lnTo>
                <a:lnTo>
                  <a:pt x="409922" y="957071"/>
                </a:lnTo>
                <a:lnTo>
                  <a:pt x="429734" y="963167"/>
                </a:lnTo>
                <a:lnTo>
                  <a:pt x="451070" y="972311"/>
                </a:lnTo>
                <a:lnTo>
                  <a:pt x="470882" y="975359"/>
                </a:lnTo>
                <a:lnTo>
                  <a:pt x="492206" y="981455"/>
                </a:lnTo>
                <a:lnTo>
                  <a:pt x="512018" y="984503"/>
                </a:lnTo>
                <a:lnTo>
                  <a:pt x="533354" y="987551"/>
                </a:lnTo>
                <a:lnTo>
                  <a:pt x="615650" y="987551"/>
                </a:lnTo>
                <a:lnTo>
                  <a:pt x="635450" y="984503"/>
                </a:lnTo>
                <a:lnTo>
                  <a:pt x="656786" y="981455"/>
                </a:lnTo>
                <a:lnTo>
                  <a:pt x="554690" y="981455"/>
                </a:lnTo>
                <a:lnTo>
                  <a:pt x="533354" y="978407"/>
                </a:lnTo>
                <a:lnTo>
                  <a:pt x="513542" y="978407"/>
                </a:lnTo>
                <a:lnTo>
                  <a:pt x="493730" y="972311"/>
                </a:lnTo>
                <a:lnTo>
                  <a:pt x="472406" y="969263"/>
                </a:lnTo>
                <a:lnTo>
                  <a:pt x="432782" y="957071"/>
                </a:lnTo>
                <a:lnTo>
                  <a:pt x="393158" y="941831"/>
                </a:lnTo>
                <a:lnTo>
                  <a:pt x="356582" y="923543"/>
                </a:lnTo>
                <a:lnTo>
                  <a:pt x="301730" y="886967"/>
                </a:lnTo>
                <a:lnTo>
                  <a:pt x="239246" y="826007"/>
                </a:lnTo>
                <a:lnTo>
                  <a:pt x="213338" y="792479"/>
                </a:lnTo>
                <a:lnTo>
                  <a:pt x="192011" y="755903"/>
                </a:lnTo>
                <a:lnTo>
                  <a:pt x="173723" y="719327"/>
                </a:lnTo>
                <a:lnTo>
                  <a:pt x="158483" y="682751"/>
                </a:lnTo>
                <a:lnTo>
                  <a:pt x="147815" y="643127"/>
                </a:lnTo>
                <a:lnTo>
                  <a:pt x="138671" y="582167"/>
                </a:lnTo>
                <a:lnTo>
                  <a:pt x="138671" y="521207"/>
                </a:lnTo>
                <a:lnTo>
                  <a:pt x="143243" y="481583"/>
                </a:lnTo>
                <a:lnTo>
                  <a:pt x="152387" y="441959"/>
                </a:lnTo>
                <a:lnTo>
                  <a:pt x="164579" y="402335"/>
                </a:lnTo>
                <a:lnTo>
                  <a:pt x="190487" y="347471"/>
                </a:lnTo>
                <a:lnTo>
                  <a:pt x="202670" y="329183"/>
                </a:lnTo>
                <a:lnTo>
                  <a:pt x="213338" y="310895"/>
                </a:lnTo>
                <a:lnTo>
                  <a:pt x="227054" y="292607"/>
                </a:lnTo>
                <a:lnTo>
                  <a:pt x="240770" y="277367"/>
                </a:lnTo>
                <a:lnTo>
                  <a:pt x="269726" y="246887"/>
                </a:lnTo>
                <a:lnTo>
                  <a:pt x="286490" y="234695"/>
                </a:lnTo>
                <a:lnTo>
                  <a:pt x="301730" y="219455"/>
                </a:lnTo>
                <a:lnTo>
                  <a:pt x="320018" y="207263"/>
                </a:lnTo>
                <a:lnTo>
                  <a:pt x="336782" y="198119"/>
                </a:lnTo>
                <a:lnTo>
                  <a:pt x="391634" y="170687"/>
                </a:lnTo>
                <a:lnTo>
                  <a:pt x="409922" y="164591"/>
                </a:lnTo>
                <a:lnTo>
                  <a:pt x="429734" y="155447"/>
                </a:lnTo>
                <a:lnTo>
                  <a:pt x="469358" y="146303"/>
                </a:lnTo>
                <a:lnTo>
                  <a:pt x="508970" y="140207"/>
                </a:lnTo>
                <a:lnTo>
                  <a:pt x="632402" y="140207"/>
                </a:lnTo>
                <a:lnTo>
                  <a:pt x="612602" y="137159"/>
                </a:lnTo>
                <a:lnTo>
                  <a:pt x="569930" y="131063"/>
                </a:lnTo>
                <a:close/>
              </a:path>
              <a:path w="1124617" h="1118615">
                <a:moveTo>
                  <a:pt x="632402" y="140207"/>
                </a:moveTo>
                <a:lnTo>
                  <a:pt x="589742" y="140207"/>
                </a:lnTo>
                <a:lnTo>
                  <a:pt x="611078" y="143255"/>
                </a:lnTo>
                <a:lnTo>
                  <a:pt x="630878" y="146303"/>
                </a:lnTo>
                <a:lnTo>
                  <a:pt x="670502" y="155447"/>
                </a:lnTo>
                <a:lnTo>
                  <a:pt x="691838" y="161543"/>
                </a:lnTo>
                <a:lnTo>
                  <a:pt x="710126" y="170687"/>
                </a:lnTo>
                <a:lnTo>
                  <a:pt x="729938" y="176783"/>
                </a:lnTo>
                <a:lnTo>
                  <a:pt x="749750" y="188975"/>
                </a:lnTo>
                <a:lnTo>
                  <a:pt x="768025" y="198119"/>
                </a:lnTo>
                <a:lnTo>
                  <a:pt x="822889" y="234695"/>
                </a:lnTo>
                <a:lnTo>
                  <a:pt x="870133" y="280415"/>
                </a:lnTo>
                <a:lnTo>
                  <a:pt x="897565" y="310895"/>
                </a:lnTo>
                <a:lnTo>
                  <a:pt x="921937" y="347471"/>
                </a:lnTo>
                <a:lnTo>
                  <a:pt x="950893" y="402335"/>
                </a:lnTo>
                <a:lnTo>
                  <a:pt x="964609" y="438911"/>
                </a:lnTo>
                <a:lnTo>
                  <a:pt x="975277" y="478535"/>
                </a:lnTo>
                <a:lnTo>
                  <a:pt x="982897" y="518159"/>
                </a:lnTo>
                <a:lnTo>
                  <a:pt x="985945" y="560831"/>
                </a:lnTo>
                <a:lnTo>
                  <a:pt x="985945" y="600455"/>
                </a:lnTo>
                <a:lnTo>
                  <a:pt x="982897" y="621791"/>
                </a:lnTo>
                <a:lnTo>
                  <a:pt x="981373" y="640079"/>
                </a:lnTo>
                <a:lnTo>
                  <a:pt x="972229" y="679703"/>
                </a:lnTo>
                <a:lnTo>
                  <a:pt x="966133" y="701039"/>
                </a:lnTo>
                <a:lnTo>
                  <a:pt x="960037" y="719327"/>
                </a:lnTo>
                <a:lnTo>
                  <a:pt x="950893" y="737615"/>
                </a:lnTo>
                <a:lnTo>
                  <a:pt x="943273" y="755903"/>
                </a:lnTo>
                <a:lnTo>
                  <a:pt x="921937" y="792479"/>
                </a:lnTo>
                <a:lnTo>
                  <a:pt x="897565" y="829055"/>
                </a:lnTo>
                <a:lnTo>
                  <a:pt x="838129" y="890015"/>
                </a:lnTo>
                <a:lnTo>
                  <a:pt x="804601" y="911351"/>
                </a:lnTo>
                <a:lnTo>
                  <a:pt x="787837" y="923543"/>
                </a:lnTo>
                <a:lnTo>
                  <a:pt x="732986" y="950975"/>
                </a:lnTo>
                <a:lnTo>
                  <a:pt x="713174" y="957071"/>
                </a:lnTo>
                <a:lnTo>
                  <a:pt x="694886" y="963167"/>
                </a:lnTo>
                <a:lnTo>
                  <a:pt x="655262" y="972311"/>
                </a:lnTo>
                <a:lnTo>
                  <a:pt x="615650" y="978407"/>
                </a:lnTo>
                <a:lnTo>
                  <a:pt x="594314" y="981455"/>
                </a:lnTo>
                <a:lnTo>
                  <a:pt x="656786" y="981455"/>
                </a:lnTo>
                <a:lnTo>
                  <a:pt x="736034" y="957071"/>
                </a:lnTo>
                <a:lnTo>
                  <a:pt x="772597" y="938783"/>
                </a:lnTo>
                <a:lnTo>
                  <a:pt x="809173" y="917447"/>
                </a:lnTo>
                <a:lnTo>
                  <a:pt x="842701" y="893063"/>
                </a:lnTo>
                <a:lnTo>
                  <a:pt x="874705" y="865631"/>
                </a:lnTo>
                <a:lnTo>
                  <a:pt x="902137" y="832103"/>
                </a:lnTo>
                <a:lnTo>
                  <a:pt x="915841" y="816863"/>
                </a:lnTo>
                <a:lnTo>
                  <a:pt x="949369" y="761999"/>
                </a:lnTo>
                <a:lnTo>
                  <a:pt x="973753" y="701039"/>
                </a:lnTo>
                <a:lnTo>
                  <a:pt x="984421" y="661415"/>
                </a:lnTo>
                <a:lnTo>
                  <a:pt x="990517" y="621791"/>
                </a:lnTo>
                <a:lnTo>
                  <a:pt x="993565" y="579119"/>
                </a:lnTo>
                <a:lnTo>
                  <a:pt x="993565" y="560831"/>
                </a:lnTo>
                <a:lnTo>
                  <a:pt x="990517" y="518159"/>
                </a:lnTo>
                <a:lnTo>
                  <a:pt x="987469" y="496823"/>
                </a:lnTo>
                <a:lnTo>
                  <a:pt x="982897" y="478535"/>
                </a:lnTo>
                <a:lnTo>
                  <a:pt x="978325" y="457199"/>
                </a:lnTo>
                <a:lnTo>
                  <a:pt x="972229" y="438911"/>
                </a:lnTo>
                <a:lnTo>
                  <a:pt x="956989" y="399287"/>
                </a:lnTo>
                <a:lnTo>
                  <a:pt x="947845" y="380999"/>
                </a:lnTo>
                <a:lnTo>
                  <a:pt x="938701" y="359663"/>
                </a:lnTo>
                <a:lnTo>
                  <a:pt x="928033" y="341375"/>
                </a:lnTo>
                <a:lnTo>
                  <a:pt x="915841" y="326135"/>
                </a:lnTo>
                <a:lnTo>
                  <a:pt x="903661" y="307847"/>
                </a:lnTo>
                <a:lnTo>
                  <a:pt x="876229" y="274319"/>
                </a:lnTo>
                <a:lnTo>
                  <a:pt x="827461" y="228599"/>
                </a:lnTo>
                <a:lnTo>
                  <a:pt x="772597" y="192023"/>
                </a:lnTo>
                <a:lnTo>
                  <a:pt x="732986" y="170687"/>
                </a:lnTo>
                <a:lnTo>
                  <a:pt x="673550" y="149351"/>
                </a:lnTo>
                <a:lnTo>
                  <a:pt x="653738" y="143255"/>
                </a:lnTo>
                <a:lnTo>
                  <a:pt x="632402" y="140207"/>
                </a:lnTo>
                <a:close/>
              </a:path>
            </a:pathLst>
          </a:custGeom>
          <a:solidFill>
            <a:srgbClr val="C7B690"/>
          </a:solidFill>
        </p:spPr>
        <p:txBody>
          <a:bodyPr lIns="0" tIns="0" rIns="0" bIns="0"/>
          <a:lstStyle/>
          <a:p>
            <a:pPr fontAlgn="auto">
              <a:spcBef>
                <a:spcPts val="0"/>
              </a:spcBef>
              <a:spcAft>
                <a:spcPts val="0"/>
              </a:spcAft>
              <a:defRPr/>
            </a:pPr>
            <a:endParaRPr>
              <a:latin typeface="+mn-lt"/>
              <a:cs typeface="+mn-cs"/>
            </a:endParaRPr>
          </a:p>
        </p:txBody>
      </p:sp>
      <p:sp>
        <p:nvSpPr>
          <p:cNvPr id="19" name="bk object 32"/>
          <p:cNvSpPr/>
          <p:nvPr/>
        </p:nvSpPr>
        <p:spPr>
          <a:xfrm>
            <a:off x="1552575" y="463550"/>
            <a:ext cx="8054975" cy="3429000"/>
          </a:xfrm>
          <a:custGeom>
            <a:avLst/>
            <a:gdLst/>
            <a:ahLst/>
            <a:cxnLst/>
            <a:rect l="l" t="t" r="r" b="b"/>
            <a:pathLst>
              <a:path w="8055193" h="3428695">
                <a:moveTo>
                  <a:pt x="0" y="3428695"/>
                </a:moveTo>
                <a:lnTo>
                  <a:pt x="8055193" y="3428695"/>
                </a:lnTo>
                <a:lnTo>
                  <a:pt x="8055193" y="0"/>
                </a:lnTo>
                <a:lnTo>
                  <a:pt x="0" y="0"/>
                </a:lnTo>
                <a:lnTo>
                  <a:pt x="0" y="3428695"/>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0" name="bk object 33"/>
          <p:cNvSpPr/>
          <p:nvPr/>
        </p:nvSpPr>
        <p:spPr>
          <a:xfrm>
            <a:off x="1476375" y="463550"/>
            <a:ext cx="1588" cy="3429000"/>
          </a:xfrm>
          <a:custGeom>
            <a:avLst/>
            <a:gdLst/>
            <a:ahLst/>
            <a:cxnLst/>
            <a:rect l="l" t="t" r="r" b="b"/>
            <a:pathLst>
              <a:path w="1523" h="3428695">
                <a:moveTo>
                  <a:pt x="0" y="3428695"/>
                </a:moveTo>
                <a:lnTo>
                  <a:pt x="1523" y="3428695"/>
                </a:lnTo>
                <a:lnTo>
                  <a:pt x="1523" y="0"/>
                </a:lnTo>
                <a:lnTo>
                  <a:pt x="0" y="0"/>
                </a:lnTo>
                <a:lnTo>
                  <a:pt x="0" y="3428695"/>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1" name="bk object 34"/>
          <p:cNvSpPr/>
          <p:nvPr/>
        </p:nvSpPr>
        <p:spPr>
          <a:xfrm>
            <a:off x="1477963" y="463550"/>
            <a:ext cx="74612" cy="3429000"/>
          </a:xfrm>
          <a:custGeom>
            <a:avLst/>
            <a:gdLst/>
            <a:ahLst/>
            <a:cxnLst/>
            <a:rect l="l" t="t" r="r" b="b"/>
            <a:pathLst>
              <a:path w="73151" h="3428695">
                <a:moveTo>
                  <a:pt x="0" y="3428695"/>
                </a:moveTo>
                <a:lnTo>
                  <a:pt x="73151" y="3428695"/>
                </a:lnTo>
                <a:lnTo>
                  <a:pt x="73151" y="0"/>
                </a:lnTo>
                <a:lnTo>
                  <a:pt x="0" y="0"/>
                </a:lnTo>
                <a:lnTo>
                  <a:pt x="0" y="3428695"/>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2" name="bk object 35"/>
          <p:cNvSpPr/>
          <p:nvPr/>
        </p:nvSpPr>
        <p:spPr>
          <a:xfrm>
            <a:off x="465138" y="3894138"/>
            <a:ext cx="9142412" cy="3427412"/>
          </a:xfrm>
          <a:prstGeom prst="rect">
            <a:avLst/>
          </a:prstGeom>
          <a:blipFill>
            <a:blip r:embed="rId10" cstate="print"/>
            <a:stretch>
              <a:fillRect/>
            </a:stretch>
          </a:blipFill>
        </p:spPr>
        <p:txBody>
          <a:bodyPr lIns="0" tIns="0" rIns="0" bIns="0"/>
          <a:lstStyle/>
          <a:p>
            <a:pPr fontAlgn="auto">
              <a:spcBef>
                <a:spcPts val="0"/>
              </a:spcBef>
              <a:spcAft>
                <a:spcPts val="0"/>
              </a:spcAft>
              <a:defRPr/>
            </a:pPr>
            <a:endParaRPr>
              <a:latin typeface="+mn-lt"/>
              <a:cs typeface="+mn-cs"/>
            </a:endParaRPr>
          </a:p>
        </p:txBody>
      </p:sp>
      <p:sp>
        <p:nvSpPr>
          <p:cNvPr id="23" name="bk object 36"/>
          <p:cNvSpPr/>
          <p:nvPr/>
        </p:nvSpPr>
        <p:spPr>
          <a:xfrm>
            <a:off x="1552575" y="3892550"/>
            <a:ext cx="8054975" cy="3429000"/>
          </a:xfrm>
          <a:custGeom>
            <a:avLst/>
            <a:gdLst/>
            <a:ahLst/>
            <a:cxnLst/>
            <a:rect l="l" t="t" r="r" b="b"/>
            <a:pathLst>
              <a:path w="8055193" h="3428722">
                <a:moveTo>
                  <a:pt x="0" y="3428722"/>
                </a:moveTo>
                <a:lnTo>
                  <a:pt x="8055193" y="3428722"/>
                </a:lnTo>
                <a:lnTo>
                  <a:pt x="8055193" y="0"/>
                </a:lnTo>
                <a:lnTo>
                  <a:pt x="0" y="0"/>
                </a:lnTo>
                <a:lnTo>
                  <a:pt x="0" y="3428722"/>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4" name="bk object 37"/>
          <p:cNvSpPr/>
          <p:nvPr/>
        </p:nvSpPr>
        <p:spPr>
          <a:xfrm>
            <a:off x="1476375" y="3892550"/>
            <a:ext cx="1588" cy="3429000"/>
          </a:xfrm>
          <a:custGeom>
            <a:avLst/>
            <a:gdLst/>
            <a:ahLst/>
            <a:cxnLst/>
            <a:rect l="l" t="t" r="r" b="b"/>
            <a:pathLst>
              <a:path w="1523" h="3428722">
                <a:moveTo>
                  <a:pt x="0" y="3428722"/>
                </a:moveTo>
                <a:lnTo>
                  <a:pt x="1523" y="3428722"/>
                </a:lnTo>
                <a:lnTo>
                  <a:pt x="1523" y="0"/>
                </a:lnTo>
                <a:lnTo>
                  <a:pt x="0" y="0"/>
                </a:lnTo>
                <a:lnTo>
                  <a:pt x="0" y="3428722"/>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5" name="bk object 38"/>
          <p:cNvSpPr/>
          <p:nvPr/>
        </p:nvSpPr>
        <p:spPr>
          <a:xfrm>
            <a:off x="1477963" y="3892550"/>
            <a:ext cx="74612" cy="3429000"/>
          </a:xfrm>
          <a:custGeom>
            <a:avLst/>
            <a:gdLst/>
            <a:ahLst/>
            <a:cxnLst/>
            <a:rect l="l" t="t" r="r" b="b"/>
            <a:pathLst>
              <a:path w="73151" h="3428722">
                <a:moveTo>
                  <a:pt x="0" y="3428722"/>
                </a:moveTo>
                <a:lnTo>
                  <a:pt x="73151" y="3428722"/>
                </a:lnTo>
                <a:lnTo>
                  <a:pt x="73151" y="0"/>
                </a:lnTo>
                <a:lnTo>
                  <a:pt x="0" y="0"/>
                </a:lnTo>
                <a:lnTo>
                  <a:pt x="0" y="3428722"/>
                </a:lnTo>
                <a:close/>
              </a:path>
            </a:pathLst>
          </a:custGeom>
          <a:solidFill>
            <a:srgbClr val="FFFFFF"/>
          </a:solidFill>
        </p:spPr>
        <p:txBody>
          <a:bodyPr lIns="0" tIns="0" rIns="0" bIns="0"/>
          <a:lstStyle/>
          <a:p>
            <a:pPr fontAlgn="auto">
              <a:spcBef>
                <a:spcPts val="0"/>
              </a:spcBef>
              <a:spcAft>
                <a:spcPts val="0"/>
              </a:spcAft>
              <a:defRPr/>
            </a:pPr>
            <a:endParaRPr>
              <a:latin typeface="+mn-lt"/>
              <a:cs typeface="+mn-cs"/>
            </a:endParaRPr>
          </a:p>
        </p:txBody>
      </p:sp>
      <p:sp>
        <p:nvSpPr>
          <p:cNvPr id="2" name="Holder 2"/>
          <p:cNvSpPr>
            <a:spLocks noGrp="1"/>
          </p:cNvSpPr>
          <p:nvPr>
            <p:ph type="title"/>
          </p:nvPr>
        </p:nvSpPr>
        <p:spPr/>
        <p:txBody>
          <a:bodyPr/>
          <a:lstStyle/>
          <a:p>
            <a:endParaRPr/>
          </a:p>
        </p:txBody>
      </p:sp>
      <p:sp>
        <p:nvSpPr>
          <p:cNvPr id="26" name="Holder 3"/>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27" name="Holder 4"/>
          <p:cNvSpPr>
            <a:spLocks noGrp="1"/>
          </p:cNvSpPr>
          <p:nvPr>
            <p:ph type="dt" sz="half" idx="11"/>
          </p:nvPr>
        </p:nvSpPr>
        <p:spPr/>
        <p:txBody>
          <a:bodyPr/>
          <a:lstStyle>
            <a:lvl1pPr algn="l">
              <a:defRPr smtClean="0">
                <a:solidFill>
                  <a:schemeClr val="tx1">
                    <a:tint val="75000"/>
                  </a:schemeClr>
                </a:solidFill>
              </a:defRPr>
            </a:lvl1pPr>
          </a:lstStyle>
          <a:p>
            <a:pPr>
              <a:defRPr/>
            </a:pPr>
            <a:fld id="{96B9AD85-7924-4252-B8A5-0F46D24885CC}" type="datetimeFigureOut">
              <a:rPr lang="en-US"/>
              <a:pPr>
                <a:defRPr/>
              </a:pPr>
              <a:t>10/26/2022</a:t>
            </a:fld>
            <a:endParaRPr lang="en-US"/>
          </a:p>
        </p:txBody>
      </p:sp>
      <p:sp>
        <p:nvSpPr>
          <p:cNvPr id="28" name="Holder 5"/>
          <p:cNvSpPr>
            <a:spLocks noGrp="1"/>
          </p:cNvSpPr>
          <p:nvPr>
            <p:ph type="sldNum" sz="quarter" idx="12"/>
          </p:nvPr>
        </p:nvSpPr>
        <p:spPr/>
        <p:txBody>
          <a:bodyPr/>
          <a:lstStyle>
            <a:lvl1pPr>
              <a:defRPr/>
            </a:lvl1pPr>
          </a:lstStyle>
          <a:p>
            <a:fld id="{0B6E5C95-CDBB-46CF-9857-51851A3CAB8C}" type="slidenum">
              <a:rPr lang="el-G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3" name="Holder 3"/>
          <p:cNvSpPr>
            <a:spLocks noGrp="1"/>
          </p:cNvSpPr>
          <p:nvPr>
            <p:ph type="dt" sz="half" idx="11"/>
          </p:nvPr>
        </p:nvSpPr>
        <p:spPr/>
        <p:txBody>
          <a:bodyPr/>
          <a:lstStyle>
            <a:lvl1pPr algn="l">
              <a:defRPr smtClean="0">
                <a:solidFill>
                  <a:schemeClr val="tx1">
                    <a:tint val="75000"/>
                  </a:schemeClr>
                </a:solidFill>
              </a:defRPr>
            </a:lvl1pPr>
          </a:lstStyle>
          <a:p>
            <a:pPr>
              <a:defRPr/>
            </a:pPr>
            <a:fld id="{F6576F64-9FF8-4BB0-AE5F-01FF751E47D1}" type="datetimeFigureOut">
              <a:rPr lang="en-US"/>
              <a:pPr>
                <a:defRPr/>
              </a:pPr>
              <a:t>10/26/2022</a:t>
            </a:fld>
            <a:endParaRPr lang="en-US"/>
          </a:p>
        </p:txBody>
      </p:sp>
      <p:sp>
        <p:nvSpPr>
          <p:cNvPr id="4" name="Holder 4"/>
          <p:cNvSpPr>
            <a:spLocks noGrp="1"/>
          </p:cNvSpPr>
          <p:nvPr>
            <p:ph type="sldNum" sz="quarter" idx="12"/>
          </p:nvPr>
        </p:nvSpPr>
        <p:spPr/>
        <p:txBody>
          <a:bodyPr/>
          <a:lstStyle>
            <a:lvl1pPr>
              <a:defRPr/>
            </a:lvl1pPr>
          </a:lstStyle>
          <a:p>
            <a:fld id="{7B094A9C-0CEB-47AA-8D09-EB0772317B4B}" type="slidenum">
              <a:rPr lang="el-G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Holder 2"/>
          <p:cNvSpPr>
            <a:spLocks noGrp="1"/>
          </p:cNvSpPr>
          <p:nvPr>
            <p:ph type="title"/>
          </p:nvPr>
        </p:nvSpPr>
        <p:spPr bwMode="auto">
          <a:xfrm>
            <a:off x="1231900" y="750888"/>
            <a:ext cx="7594600" cy="1092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l-GR" smtClean="0"/>
          </a:p>
        </p:txBody>
      </p:sp>
      <p:sp>
        <p:nvSpPr>
          <p:cNvPr id="1027" name="Holder 3"/>
          <p:cNvSpPr>
            <a:spLocks noGrp="1"/>
          </p:cNvSpPr>
          <p:nvPr>
            <p:ph type="body" idx="1"/>
          </p:nvPr>
        </p:nvSpPr>
        <p:spPr bwMode="auto">
          <a:xfrm>
            <a:off x="771525" y="1944688"/>
            <a:ext cx="8515350" cy="39100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l-GR" smtClean="0"/>
          </a:p>
        </p:txBody>
      </p:sp>
      <p:sp>
        <p:nvSpPr>
          <p:cNvPr id="4" name="Holder 4"/>
          <p:cNvSpPr>
            <a:spLocks noGrp="1"/>
          </p:cNvSpPr>
          <p:nvPr>
            <p:ph type="ftr" sz="quarter" idx="5"/>
          </p:nvPr>
        </p:nvSpPr>
        <p:spPr>
          <a:xfrm>
            <a:off x="3419475" y="7227888"/>
            <a:ext cx="3219450" cy="388937"/>
          </a:xfrm>
          <a:prstGeom prst="rect">
            <a:avLst/>
          </a:prstGeom>
        </p:spPr>
        <p:txBody>
          <a:bodyPr wrap="square" lIns="0" tIns="0" rIns="0" bIns="0">
            <a:noAutofit/>
          </a:bodyPr>
          <a:lstStyle>
            <a:lvl1pPr algn="ctr" fontAlgn="auto">
              <a:spcBef>
                <a:spcPts val="0"/>
              </a:spcBef>
              <a:spcAft>
                <a:spcPts val="0"/>
              </a:spcAft>
              <a:defRPr>
                <a:solidFill>
                  <a:schemeClr val="tx1">
                    <a:tint val="75000"/>
                  </a:schemeClr>
                </a:solidFill>
                <a:latin typeface="+mn-lt"/>
                <a:cs typeface="+mn-cs"/>
              </a:defRPr>
            </a:lvl1pPr>
          </a:lstStyle>
          <a:p>
            <a:pPr>
              <a:defRPr/>
            </a:pPr>
            <a:endParaRPr/>
          </a:p>
        </p:txBody>
      </p:sp>
      <p:sp>
        <p:nvSpPr>
          <p:cNvPr id="5" name="Holder 5"/>
          <p:cNvSpPr>
            <a:spLocks noGrp="1"/>
          </p:cNvSpPr>
          <p:nvPr>
            <p:ph type="dt" sz="half" idx="6"/>
          </p:nvPr>
        </p:nvSpPr>
        <p:spPr>
          <a:xfrm>
            <a:off x="503238" y="7227888"/>
            <a:ext cx="2312987" cy="388937"/>
          </a:xfrm>
          <a:prstGeom prst="rect">
            <a:avLst/>
          </a:prstGeom>
        </p:spPr>
        <p:txBody>
          <a:bodyPr wrap="square" lIns="0" tIns="0" rIns="0" bIns="0">
            <a:noAutofit/>
          </a:bodyPr>
          <a:lstStyle>
            <a:lvl1pPr algn="l" fontAlgn="auto">
              <a:spcBef>
                <a:spcPts val="0"/>
              </a:spcBef>
              <a:spcAft>
                <a:spcPts val="0"/>
              </a:spcAft>
              <a:defRPr smtClean="0">
                <a:solidFill>
                  <a:schemeClr val="tx1">
                    <a:tint val="75000"/>
                  </a:schemeClr>
                </a:solidFill>
                <a:latin typeface="+mn-lt"/>
                <a:cs typeface="+mn-cs"/>
              </a:defRPr>
            </a:lvl1pPr>
          </a:lstStyle>
          <a:p>
            <a:pPr>
              <a:defRPr/>
            </a:pPr>
            <a:fld id="{1CFBC165-6228-4B81-AECB-77795A6CF881}" type="datetimeFigureOut">
              <a:rPr lang="en-US"/>
              <a:pPr>
                <a:defRPr/>
              </a:pPr>
              <a:t>10/26/2022</a:t>
            </a:fld>
            <a:endParaRPr lang="en-US"/>
          </a:p>
        </p:txBody>
      </p:sp>
      <p:sp>
        <p:nvSpPr>
          <p:cNvPr id="6" name="Holder 6"/>
          <p:cNvSpPr>
            <a:spLocks noGrp="1"/>
          </p:cNvSpPr>
          <p:nvPr>
            <p:ph type="sldNum" sz="quarter" idx="7"/>
          </p:nvPr>
        </p:nvSpPr>
        <p:spPr>
          <a:xfrm>
            <a:off x="8864600" y="6969125"/>
            <a:ext cx="217488" cy="190500"/>
          </a:xfrm>
          <a:prstGeom prst="rect">
            <a:avLst/>
          </a:prstGeom>
        </p:spPr>
        <p:txBody>
          <a:bodyPr vert="horz" wrap="square" lIns="0" tIns="0" rIns="0" bIns="0" numCol="1" anchor="t" anchorCtr="0" compatLnSpc="1">
            <a:prstTxWarp prst="textNoShape">
              <a:avLst/>
            </a:prstTxWarp>
            <a:noAutofit/>
          </a:bodyPr>
          <a:lstStyle>
            <a:lvl1pPr>
              <a:defRPr sz="1200">
                <a:latin typeface="Tahoma" pitchFamily="34" charset="0"/>
                <a:cs typeface="Tahoma" pitchFamily="34" charset="0"/>
              </a:defRPr>
            </a:lvl1pPr>
          </a:lstStyle>
          <a:p>
            <a:fld id="{9F781A3C-DC69-446E-B694-AB6BD415B332}" type="slidenum">
              <a:rPr lang="el-GR"/>
              <a:pPr/>
              <a:t>‹#›</a:t>
            </a:fld>
            <a:endParaRPr lang="el-G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txStyles>
    <p:titleStyle>
      <a:lvl1pPr algn="ctr" rtl="0" eaLnBrk="0" fontAlgn="base" hangingPunct="0">
        <a:spcBef>
          <a:spcPct val="0"/>
        </a:spcBef>
        <a:spcAft>
          <a:spcPct val="0"/>
        </a:spcAft>
        <a:defRPr sz="4400">
          <a:solidFill>
            <a:schemeClr val="tx2"/>
          </a:solidFill>
          <a:latin typeface="Arial"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eaLnBrk="0" fontAlgn="base" hangingPunct="0">
        <a:spcBef>
          <a:spcPct val="20000"/>
        </a:spcBef>
        <a:spcAft>
          <a:spcPct val="0"/>
        </a:spcAft>
        <a:buChar char="»"/>
        <a:defRPr sz="2000">
          <a:solidFill>
            <a:schemeClr val="tx1"/>
          </a:solidFill>
          <a:latin typeface="Arial" charset="0"/>
        </a:defRPr>
      </a:lvl6pPr>
      <a:lvl7pPr marL="2971800" indent="-228600" algn="l" rtl="0" eaLnBrk="0" fontAlgn="base" hangingPunct="0">
        <a:spcBef>
          <a:spcPct val="20000"/>
        </a:spcBef>
        <a:spcAft>
          <a:spcPct val="0"/>
        </a:spcAft>
        <a:buChar char="»"/>
        <a:defRPr sz="2000">
          <a:solidFill>
            <a:schemeClr val="tx1"/>
          </a:solidFill>
          <a:latin typeface="Arial" charset="0"/>
        </a:defRPr>
      </a:lvl7pPr>
      <a:lvl8pPr marL="3429000" indent="-228600" algn="l" rtl="0" eaLnBrk="0" fontAlgn="base" hangingPunct="0">
        <a:spcBef>
          <a:spcPct val="20000"/>
        </a:spcBef>
        <a:spcAft>
          <a:spcPct val="0"/>
        </a:spcAft>
        <a:buChar char="»"/>
        <a:defRPr sz="2000">
          <a:solidFill>
            <a:schemeClr val="tx1"/>
          </a:solidFill>
          <a:latin typeface="Arial" charset="0"/>
        </a:defRPr>
      </a:lvl8pPr>
      <a:lvl9pPr marL="3886200" indent="-228600" algn="l" rtl="0" eaLnBrk="0" fontAlgn="base" hangingPunct="0">
        <a:spcBef>
          <a:spcPct val="20000"/>
        </a:spcBef>
        <a:spcAft>
          <a:spcPct val="0"/>
        </a:spcAft>
        <a:buChar char="»"/>
        <a:defRPr sz="2000">
          <a:solidFill>
            <a:schemeClr val="tx1"/>
          </a:solidFill>
          <a:latin typeface="Arial" charset="0"/>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811338" y="1274763"/>
            <a:ext cx="6567487" cy="2925762"/>
          </a:xfrm>
          <a:prstGeom prst="rect">
            <a:avLst/>
          </a:prstGeom>
        </p:spPr>
        <p:txBody>
          <a:bodyPr lIns="0" tIns="0" rIns="0" bIns="0"/>
          <a:lstStyle/>
          <a:p>
            <a:pPr marL="12700" indent="1892300">
              <a:lnSpc>
                <a:spcPct val="116000"/>
              </a:lnSpc>
            </a:pPr>
            <a:r>
              <a:rPr lang="el-GR" sz="4300" b="1" dirty="0">
                <a:solidFill>
                  <a:srgbClr val="562213"/>
                </a:solidFill>
                <a:latin typeface="Corbel" pitchFamily="34" charset="0"/>
              </a:rPr>
              <a:t>2</a:t>
            </a:r>
            <a:r>
              <a:rPr lang="el-GR" sz="4200" b="1" baseline="25000" dirty="0">
                <a:solidFill>
                  <a:srgbClr val="562213"/>
                </a:solidFill>
                <a:latin typeface="Corbel" pitchFamily="34" charset="0"/>
              </a:rPr>
              <a:t>ο </a:t>
            </a:r>
            <a:r>
              <a:rPr lang="el-GR" sz="4300" b="1" dirty="0">
                <a:solidFill>
                  <a:srgbClr val="562213"/>
                </a:solidFill>
                <a:latin typeface="Corbel" pitchFamily="34" charset="0"/>
              </a:rPr>
              <a:t>Μάθημα </a:t>
            </a:r>
            <a:r>
              <a:rPr lang="el-GR" sz="4000" b="1" dirty="0">
                <a:latin typeface="Corbel" pitchFamily="34" charset="0"/>
              </a:rPr>
              <a:t>Θεματικοί άξονες μαθήματος </a:t>
            </a:r>
            <a:r>
              <a:rPr lang="el-GR" sz="4000" b="1" dirty="0" err="1">
                <a:latin typeface="Corbel" pitchFamily="34" charset="0"/>
              </a:rPr>
              <a:t>Πολυπολιτισμικότητα</a:t>
            </a:r>
            <a:r>
              <a:rPr lang="el-GR" sz="4000" b="1" dirty="0">
                <a:latin typeface="Corbel" pitchFamily="34" charset="0"/>
              </a:rPr>
              <a:t>: Ορισμοί </a:t>
            </a:r>
            <a:r>
              <a:rPr lang="el-GR" sz="4000" b="1" dirty="0" smtClean="0">
                <a:latin typeface="Corbel" pitchFamily="34" charset="0"/>
              </a:rPr>
              <a:t>– </a:t>
            </a:r>
            <a:r>
              <a:rPr lang="el-GR" sz="4000" b="1" smtClean="0">
                <a:latin typeface="Corbel" pitchFamily="34" charset="0"/>
              </a:rPr>
              <a:t>Επιστημονική Ορολογία</a:t>
            </a:r>
            <a:endParaRPr lang="el-GR" sz="4000">
              <a:latin typeface="Corbe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2174875" eaLnBrk="1" hangingPunct="1"/>
            <a:r>
              <a:rPr lang="el-GR" sz="4300" b="1">
                <a:solidFill>
                  <a:srgbClr val="562213"/>
                </a:solidFill>
                <a:latin typeface="Corbel" pitchFamily="34" charset="0"/>
              </a:rPr>
              <a:t>Θεματικοί άξονες Ι</a:t>
            </a:r>
            <a:endParaRPr lang="el-GR" sz="4300">
              <a:solidFill>
                <a:srgbClr val="000000"/>
              </a:solidFill>
              <a:latin typeface="Corbel" pitchFamily="34" charset="0"/>
            </a:endParaRPr>
          </a:p>
        </p:txBody>
      </p:sp>
      <p:sp>
        <p:nvSpPr>
          <p:cNvPr id="26" name="object 26"/>
          <p:cNvSpPr txBox="1"/>
          <p:nvPr/>
        </p:nvSpPr>
        <p:spPr>
          <a:xfrm>
            <a:off x="2060575" y="1931988"/>
            <a:ext cx="7097713" cy="40894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Θεωρητικές προσεγγίσεις για την διοίκηση κοινωνικών υπηρεσιών σε πολυπολιτισμικές κοινωνίες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Ταυτότητα και ετερότητα. Ο διαχωρισμός «Εμείς» και οι «Άλλοι».</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Στερεότυπα και Προκαταλήψεις.</a:t>
            </a:r>
          </a:p>
          <a:p>
            <a:pPr marL="295275" indent="-282575">
              <a:tabLst>
                <a:tab pos="295275" algn="l"/>
              </a:tabLst>
            </a:pPr>
            <a:r>
              <a:rPr lang="el-GR" sz="3200">
                <a:latin typeface="Corbel" pitchFamily="34" charset="0"/>
              </a:rPr>
              <a:t>Ενσωμάτωση ή διάκριση και οργάνωση μεταναστευτικών εθνοτικών ομάδων</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2098675" eaLnBrk="1" hangingPunct="1"/>
            <a:r>
              <a:rPr lang="el-GR" sz="4300" b="1">
                <a:solidFill>
                  <a:srgbClr val="562213"/>
                </a:solidFill>
                <a:latin typeface="Corbel" pitchFamily="34" charset="0"/>
              </a:rPr>
              <a:t>Θεματικοί άξονες ΙΙ</a:t>
            </a:r>
            <a:endParaRPr lang="el-GR" sz="4300">
              <a:solidFill>
                <a:srgbClr val="000000"/>
              </a:solidFill>
              <a:latin typeface="Corbel" pitchFamily="34" charset="0"/>
            </a:endParaRPr>
          </a:p>
        </p:txBody>
      </p:sp>
      <p:sp>
        <p:nvSpPr>
          <p:cNvPr id="26" name="object 26"/>
          <p:cNvSpPr txBox="1"/>
          <p:nvPr/>
        </p:nvSpPr>
        <p:spPr>
          <a:xfrm>
            <a:off x="2060575" y="1944688"/>
            <a:ext cx="5853113" cy="2752725"/>
          </a:xfrm>
          <a:prstGeom prst="rect">
            <a:avLst/>
          </a:prstGeom>
        </p:spPr>
        <p:txBody>
          <a:bodyPr lIns="0" tIns="0" rIns="0" bIns="0"/>
          <a:lstStyle/>
          <a:p>
            <a:pPr marL="295910" indent="-283845" fontAlgn="auto">
              <a:spcBef>
                <a:spcPts val="0"/>
              </a:spcBef>
              <a:spcAft>
                <a:spcPts val="0"/>
              </a:spcAft>
              <a:buClr>
                <a:srgbClr val="3791A7"/>
              </a:buClr>
              <a:buSzPct val="79687"/>
              <a:buFont typeface="Arial"/>
              <a:buChar char="•"/>
              <a:tabLst>
                <a:tab pos="295910" algn="l"/>
              </a:tabLst>
              <a:defRPr/>
            </a:pPr>
            <a:r>
              <a:rPr sz="3200" spc="-5" dirty="0">
                <a:latin typeface="Arial"/>
                <a:cs typeface="Arial"/>
              </a:rPr>
              <a:t>Μ</a:t>
            </a:r>
            <a:r>
              <a:rPr sz="3200" dirty="0">
                <a:latin typeface="Arial"/>
                <a:cs typeface="Arial"/>
              </a:rPr>
              <a:t>ε</a:t>
            </a:r>
            <a:r>
              <a:rPr sz="3200" spc="-55" dirty="0">
                <a:latin typeface="Arial"/>
                <a:cs typeface="Arial"/>
              </a:rPr>
              <a:t>τ</a:t>
            </a:r>
            <a:r>
              <a:rPr sz="3200" spc="-5" dirty="0">
                <a:latin typeface="Arial"/>
                <a:cs typeface="Arial"/>
              </a:rPr>
              <a:t>α</a:t>
            </a:r>
            <a:r>
              <a:rPr sz="3200" spc="5" dirty="0">
                <a:latin typeface="Arial"/>
                <a:cs typeface="Arial"/>
              </a:rPr>
              <a:t>ν</a:t>
            </a:r>
            <a:r>
              <a:rPr sz="3200" spc="-5" dirty="0">
                <a:latin typeface="Arial"/>
                <a:cs typeface="Arial"/>
              </a:rPr>
              <a:t>ά</a:t>
            </a:r>
            <a:r>
              <a:rPr sz="3200" dirty="0">
                <a:latin typeface="Arial"/>
                <a:cs typeface="Arial"/>
              </a:rPr>
              <a:t>σ</a:t>
            </a:r>
            <a:r>
              <a:rPr sz="3200" spc="-10" dirty="0">
                <a:latin typeface="Arial"/>
                <a:cs typeface="Arial"/>
              </a:rPr>
              <a:t>τ</a:t>
            </a:r>
            <a:r>
              <a:rPr sz="3200" dirty="0">
                <a:latin typeface="Arial"/>
                <a:cs typeface="Arial"/>
              </a:rPr>
              <a:t>ευση</a:t>
            </a:r>
            <a:endParaRPr sz="3200">
              <a:latin typeface="Arial"/>
              <a:cs typeface="Arial"/>
            </a:endParaRPr>
          </a:p>
          <a:p>
            <a:pPr fontAlgn="auto">
              <a:lnSpc>
                <a:spcPts val="550"/>
              </a:lnSpc>
              <a:spcBef>
                <a:spcPts val="49"/>
              </a:spcBef>
              <a:spcAft>
                <a:spcPts val="0"/>
              </a:spcAft>
              <a:buClr>
                <a:srgbClr val="3791A7"/>
              </a:buClr>
              <a:buFont typeface="Arial"/>
              <a:buChar char="•"/>
              <a:defRPr/>
            </a:pPr>
            <a:endParaRPr sz="550">
              <a:latin typeface="+mn-lt"/>
              <a:cs typeface="+mn-cs"/>
            </a:endParaRPr>
          </a:p>
          <a:p>
            <a:pPr marL="295910" indent="-283845" fontAlgn="auto">
              <a:spcBef>
                <a:spcPts val="0"/>
              </a:spcBef>
              <a:spcAft>
                <a:spcPts val="0"/>
              </a:spcAft>
              <a:buClr>
                <a:srgbClr val="3791A7"/>
              </a:buClr>
              <a:buSzPct val="79687"/>
              <a:buFont typeface="Arial"/>
              <a:buChar char="•"/>
              <a:tabLst>
                <a:tab pos="295910" algn="l"/>
              </a:tabLst>
              <a:defRPr/>
            </a:pPr>
            <a:r>
              <a:rPr sz="3200" spc="-5" dirty="0">
                <a:latin typeface="Arial"/>
                <a:cs typeface="Arial"/>
              </a:rPr>
              <a:t>Ε</a:t>
            </a:r>
            <a:r>
              <a:rPr sz="3200" spc="5" dirty="0">
                <a:latin typeface="Arial"/>
                <a:cs typeface="Arial"/>
              </a:rPr>
              <a:t>ν</a:t>
            </a:r>
            <a:r>
              <a:rPr sz="3200" dirty="0">
                <a:latin typeface="Arial"/>
                <a:cs typeface="Arial"/>
              </a:rPr>
              <a:t>σ</a:t>
            </a:r>
            <a:r>
              <a:rPr sz="3200" spc="-5" dirty="0">
                <a:latin typeface="Arial"/>
                <a:cs typeface="Arial"/>
              </a:rPr>
              <a:t>ω</a:t>
            </a:r>
            <a:r>
              <a:rPr sz="3200" dirty="0">
                <a:latin typeface="Arial"/>
                <a:cs typeface="Arial"/>
              </a:rPr>
              <a:t>µ</a:t>
            </a:r>
            <a:r>
              <a:rPr sz="3200" spc="-5" dirty="0">
                <a:latin typeface="Arial"/>
                <a:cs typeface="Arial"/>
              </a:rPr>
              <a:t>ά</a:t>
            </a:r>
            <a:r>
              <a:rPr sz="3200" spc="-55" dirty="0">
                <a:latin typeface="Arial"/>
                <a:cs typeface="Arial"/>
              </a:rPr>
              <a:t>τ</a:t>
            </a:r>
            <a:r>
              <a:rPr sz="3200" spc="-5" dirty="0">
                <a:latin typeface="Arial"/>
                <a:cs typeface="Arial"/>
              </a:rPr>
              <a:t>ω</a:t>
            </a:r>
            <a:r>
              <a:rPr sz="3200" dirty="0">
                <a:latin typeface="Arial"/>
                <a:cs typeface="Arial"/>
              </a:rPr>
              <a:t>ση</a:t>
            </a:r>
            <a:r>
              <a:rPr sz="3200" spc="-20" dirty="0">
                <a:latin typeface="Arial"/>
                <a:cs typeface="Arial"/>
              </a:rPr>
              <a:t> </a:t>
            </a:r>
            <a:r>
              <a:rPr sz="3200" spc="-30" dirty="0">
                <a:latin typeface="Arial"/>
                <a:cs typeface="Arial"/>
              </a:rPr>
              <a:t>κ</a:t>
            </a:r>
            <a:r>
              <a:rPr sz="3200" spc="-5" dirty="0">
                <a:latin typeface="Arial"/>
                <a:cs typeface="Arial"/>
              </a:rPr>
              <a:t>α</a:t>
            </a:r>
            <a:r>
              <a:rPr sz="3200" dirty="0">
                <a:latin typeface="Arial"/>
                <a:cs typeface="Arial"/>
              </a:rPr>
              <a:t>ι</a:t>
            </a:r>
            <a:r>
              <a:rPr sz="3200" spc="-190" dirty="0">
                <a:latin typeface="Arial"/>
                <a:cs typeface="Arial"/>
              </a:rPr>
              <a:t> </a:t>
            </a:r>
            <a:r>
              <a:rPr sz="3200" dirty="0">
                <a:latin typeface="Arial"/>
                <a:cs typeface="Arial"/>
              </a:rPr>
              <a:t>Α</a:t>
            </a:r>
            <a:r>
              <a:rPr sz="3200" spc="-55" dirty="0">
                <a:latin typeface="Arial"/>
                <a:cs typeface="Arial"/>
              </a:rPr>
              <a:t>π</a:t>
            </a:r>
            <a:r>
              <a:rPr sz="3200" spc="-10" dirty="0">
                <a:latin typeface="Arial"/>
                <a:cs typeface="Arial"/>
              </a:rPr>
              <a:t>ο</a:t>
            </a:r>
            <a:r>
              <a:rPr sz="3200" spc="5" dirty="0">
                <a:latin typeface="Arial"/>
                <a:cs typeface="Arial"/>
              </a:rPr>
              <a:t>κλ</a:t>
            </a:r>
            <a:r>
              <a:rPr sz="3200" dirty="0">
                <a:latin typeface="Arial"/>
                <a:cs typeface="Arial"/>
              </a:rPr>
              <a:t>ε</a:t>
            </a:r>
            <a:r>
              <a:rPr sz="3200" spc="-5" dirty="0">
                <a:latin typeface="Arial"/>
                <a:cs typeface="Arial"/>
              </a:rPr>
              <a:t>ι</a:t>
            </a:r>
            <a:r>
              <a:rPr sz="3200" dirty="0">
                <a:latin typeface="Arial"/>
                <a:cs typeface="Arial"/>
              </a:rPr>
              <a:t>σµ</a:t>
            </a:r>
            <a:r>
              <a:rPr sz="3200" spc="-10" dirty="0">
                <a:latin typeface="Arial"/>
                <a:cs typeface="Arial"/>
              </a:rPr>
              <a:t>ό</a:t>
            </a:r>
            <a:r>
              <a:rPr sz="3200" dirty="0">
                <a:latin typeface="Arial"/>
                <a:cs typeface="Arial"/>
              </a:rPr>
              <a:t>ς</a:t>
            </a:r>
            <a:endParaRPr sz="3200">
              <a:latin typeface="Arial"/>
              <a:cs typeface="Arial"/>
            </a:endParaRPr>
          </a:p>
          <a:p>
            <a:pPr fontAlgn="auto">
              <a:lnSpc>
                <a:spcPts val="550"/>
              </a:lnSpc>
              <a:spcBef>
                <a:spcPts val="49"/>
              </a:spcBef>
              <a:spcAft>
                <a:spcPts val="0"/>
              </a:spcAft>
              <a:buClr>
                <a:srgbClr val="3791A7"/>
              </a:buClr>
              <a:buFont typeface="Arial"/>
              <a:buChar char="•"/>
              <a:defRPr/>
            </a:pPr>
            <a:endParaRPr sz="550">
              <a:latin typeface="+mn-lt"/>
              <a:cs typeface="+mn-cs"/>
            </a:endParaRPr>
          </a:p>
          <a:p>
            <a:pPr marL="295910" indent="-283845" fontAlgn="auto">
              <a:spcBef>
                <a:spcPts val="0"/>
              </a:spcBef>
              <a:spcAft>
                <a:spcPts val="0"/>
              </a:spcAft>
              <a:buClr>
                <a:srgbClr val="3791A7"/>
              </a:buClr>
              <a:buSzPct val="79687"/>
              <a:buFont typeface="Arial"/>
              <a:buChar char="•"/>
              <a:tabLst>
                <a:tab pos="295910" algn="l"/>
              </a:tabLst>
              <a:defRPr/>
            </a:pPr>
            <a:r>
              <a:rPr sz="3200" spc="170" dirty="0">
                <a:latin typeface="Arial"/>
                <a:cs typeface="Arial"/>
              </a:rPr>
              <a:t>∆</a:t>
            </a:r>
            <a:r>
              <a:rPr sz="3200" spc="-5" dirty="0">
                <a:latin typeface="Arial"/>
                <a:cs typeface="Arial"/>
              </a:rPr>
              <a:t>ια</a:t>
            </a:r>
            <a:r>
              <a:rPr sz="3200" spc="5" dirty="0">
                <a:latin typeface="Arial"/>
                <a:cs typeface="Arial"/>
              </a:rPr>
              <a:t>κ</a:t>
            </a:r>
            <a:r>
              <a:rPr sz="3200" dirty="0">
                <a:latin typeface="Arial"/>
                <a:cs typeface="Arial"/>
              </a:rPr>
              <a:t>ρ</a:t>
            </a:r>
            <a:r>
              <a:rPr sz="3200" spc="-5" dirty="0">
                <a:latin typeface="Arial"/>
                <a:cs typeface="Arial"/>
              </a:rPr>
              <a:t>ί</a:t>
            </a:r>
            <a:r>
              <a:rPr sz="3200" dirty="0">
                <a:latin typeface="Arial"/>
                <a:cs typeface="Arial"/>
              </a:rPr>
              <a:t>σε</a:t>
            </a:r>
            <a:r>
              <a:rPr sz="3200" spc="-5" dirty="0">
                <a:latin typeface="Arial"/>
                <a:cs typeface="Arial"/>
              </a:rPr>
              <a:t>ι</a:t>
            </a:r>
            <a:r>
              <a:rPr sz="3200" dirty="0">
                <a:latin typeface="Arial"/>
                <a:cs typeface="Arial"/>
              </a:rPr>
              <a:t>ς,</a:t>
            </a:r>
            <a:r>
              <a:rPr sz="3200" spc="-30" dirty="0">
                <a:latin typeface="Arial"/>
                <a:cs typeface="Arial"/>
              </a:rPr>
              <a:t> </a:t>
            </a:r>
            <a:r>
              <a:rPr sz="3200" spc="5" dirty="0">
                <a:latin typeface="Arial"/>
                <a:cs typeface="Arial"/>
              </a:rPr>
              <a:t>Ξ</a:t>
            </a:r>
            <a:r>
              <a:rPr sz="3200" dirty="0">
                <a:latin typeface="Arial"/>
                <a:cs typeface="Arial"/>
              </a:rPr>
              <a:t>ε</a:t>
            </a:r>
            <a:r>
              <a:rPr sz="3200" spc="5" dirty="0">
                <a:latin typeface="Arial"/>
                <a:cs typeface="Arial"/>
              </a:rPr>
              <a:t>ν</a:t>
            </a:r>
            <a:r>
              <a:rPr sz="3200" spc="-10" dirty="0">
                <a:latin typeface="Arial"/>
                <a:cs typeface="Arial"/>
              </a:rPr>
              <a:t>ο</a:t>
            </a:r>
            <a:r>
              <a:rPr sz="3200" spc="-5" dirty="0">
                <a:latin typeface="Arial"/>
                <a:cs typeface="Arial"/>
              </a:rPr>
              <a:t>φ</a:t>
            </a:r>
            <a:r>
              <a:rPr sz="3200" spc="-10" dirty="0">
                <a:latin typeface="Arial"/>
                <a:cs typeface="Arial"/>
              </a:rPr>
              <a:t>ο</a:t>
            </a:r>
            <a:r>
              <a:rPr sz="3200" dirty="0">
                <a:latin typeface="Arial"/>
                <a:cs typeface="Arial"/>
              </a:rPr>
              <a:t>β</a:t>
            </a:r>
            <a:r>
              <a:rPr sz="3200" spc="-5" dirty="0">
                <a:latin typeface="Arial"/>
                <a:cs typeface="Arial"/>
              </a:rPr>
              <a:t>ί</a:t>
            </a:r>
            <a:r>
              <a:rPr sz="3200" dirty="0">
                <a:latin typeface="Arial"/>
                <a:cs typeface="Arial"/>
              </a:rPr>
              <a:t>α</a:t>
            </a:r>
            <a:endParaRPr sz="3200">
              <a:latin typeface="Arial"/>
              <a:cs typeface="Arial"/>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39"/>
              </a:spcBef>
              <a:spcAft>
                <a:spcPts val="0"/>
              </a:spcAft>
              <a:buClr>
                <a:srgbClr val="3791A7"/>
              </a:buClr>
              <a:buFont typeface="Arial"/>
              <a:buChar char="•"/>
              <a:defRPr/>
            </a:pPr>
            <a:endParaRPr sz="1000">
              <a:latin typeface="+mn-lt"/>
              <a:cs typeface="+mn-cs"/>
            </a:endParaRPr>
          </a:p>
          <a:p>
            <a:pPr marL="295910" indent="-283845" fontAlgn="auto">
              <a:spcBef>
                <a:spcPts val="0"/>
              </a:spcBef>
              <a:spcAft>
                <a:spcPts val="0"/>
              </a:spcAft>
              <a:buClr>
                <a:srgbClr val="3791A7"/>
              </a:buClr>
              <a:buSzPct val="79687"/>
              <a:buFont typeface="Arial"/>
              <a:buChar char="•"/>
              <a:tabLst>
                <a:tab pos="295910" algn="l"/>
              </a:tabLst>
              <a:defRPr/>
            </a:pPr>
            <a:r>
              <a:rPr sz="3200" spc="170" dirty="0">
                <a:latin typeface="Arial"/>
                <a:cs typeface="Arial"/>
              </a:rPr>
              <a:t>∆</a:t>
            </a:r>
            <a:r>
              <a:rPr sz="3200" spc="-5" dirty="0">
                <a:latin typeface="Arial"/>
                <a:cs typeface="Arial"/>
              </a:rPr>
              <a:t>ια</a:t>
            </a:r>
            <a:r>
              <a:rPr sz="3200" spc="-55" dirty="0">
                <a:latin typeface="Arial"/>
                <a:cs typeface="Arial"/>
              </a:rPr>
              <a:t>π</a:t>
            </a:r>
            <a:r>
              <a:rPr sz="3200" spc="-70" dirty="0">
                <a:latin typeface="Arial"/>
                <a:cs typeface="Arial"/>
              </a:rPr>
              <a:t>ο</a:t>
            </a:r>
            <a:r>
              <a:rPr sz="3200" spc="5" dirty="0">
                <a:latin typeface="Arial"/>
                <a:cs typeface="Arial"/>
              </a:rPr>
              <a:t>λ</a:t>
            </a:r>
            <a:r>
              <a:rPr sz="3200" spc="-5" dirty="0">
                <a:latin typeface="Arial"/>
                <a:cs typeface="Arial"/>
              </a:rPr>
              <a:t>ι</a:t>
            </a:r>
            <a:r>
              <a:rPr sz="3200" spc="-10" dirty="0">
                <a:latin typeface="Arial"/>
                <a:cs typeface="Arial"/>
              </a:rPr>
              <a:t>τ</a:t>
            </a:r>
            <a:r>
              <a:rPr sz="3200" spc="-5" dirty="0">
                <a:latin typeface="Arial"/>
                <a:cs typeface="Arial"/>
              </a:rPr>
              <a:t>ι</a:t>
            </a:r>
            <a:r>
              <a:rPr sz="3200" dirty="0">
                <a:latin typeface="Arial"/>
                <a:cs typeface="Arial"/>
              </a:rPr>
              <a:t>σµ</a:t>
            </a:r>
            <a:r>
              <a:rPr sz="3200" spc="-5" dirty="0">
                <a:latin typeface="Arial"/>
                <a:cs typeface="Arial"/>
              </a:rPr>
              <a:t>ι</a:t>
            </a:r>
            <a:r>
              <a:rPr sz="3200" spc="5" dirty="0">
                <a:latin typeface="Arial"/>
                <a:cs typeface="Arial"/>
              </a:rPr>
              <a:t>κ</a:t>
            </a:r>
            <a:r>
              <a:rPr sz="3200" dirty="0">
                <a:latin typeface="Arial"/>
                <a:cs typeface="Arial"/>
              </a:rPr>
              <a:t>ή</a:t>
            </a:r>
            <a:r>
              <a:rPr sz="3200" spc="-10" dirty="0">
                <a:latin typeface="Arial"/>
                <a:cs typeface="Arial"/>
              </a:rPr>
              <a:t> </a:t>
            </a:r>
            <a:r>
              <a:rPr sz="3200" dirty="0">
                <a:latin typeface="Arial"/>
                <a:cs typeface="Arial"/>
              </a:rPr>
              <a:t>ε</a:t>
            </a:r>
            <a:r>
              <a:rPr sz="3200" spc="-5" dirty="0">
                <a:latin typeface="Arial"/>
                <a:cs typeface="Arial"/>
              </a:rPr>
              <a:t>πι</a:t>
            </a:r>
            <a:r>
              <a:rPr sz="3200" spc="-30" dirty="0">
                <a:latin typeface="Arial"/>
                <a:cs typeface="Arial"/>
              </a:rPr>
              <a:t>κ</a:t>
            </a:r>
            <a:r>
              <a:rPr sz="3200" spc="-10" dirty="0">
                <a:latin typeface="Arial"/>
                <a:cs typeface="Arial"/>
              </a:rPr>
              <a:t>ο</a:t>
            </a:r>
            <a:r>
              <a:rPr sz="3200" spc="-5" dirty="0">
                <a:latin typeface="Arial"/>
                <a:cs typeface="Arial"/>
              </a:rPr>
              <a:t>ι</a:t>
            </a:r>
            <a:r>
              <a:rPr sz="3200" spc="5" dirty="0">
                <a:latin typeface="Arial"/>
                <a:cs typeface="Arial"/>
              </a:rPr>
              <a:t>ν</a:t>
            </a:r>
            <a:r>
              <a:rPr sz="3200" spc="-5" dirty="0">
                <a:latin typeface="Arial"/>
                <a:cs typeface="Arial"/>
              </a:rPr>
              <a:t>ω</a:t>
            </a:r>
            <a:r>
              <a:rPr sz="3200" spc="5" dirty="0">
                <a:latin typeface="Arial"/>
                <a:cs typeface="Arial"/>
              </a:rPr>
              <a:t>ν</a:t>
            </a:r>
            <a:r>
              <a:rPr sz="3200" spc="-5" dirty="0">
                <a:latin typeface="Arial"/>
                <a:cs typeface="Arial"/>
              </a:rPr>
              <a:t>ί</a:t>
            </a:r>
            <a:r>
              <a:rPr sz="3200" dirty="0">
                <a:latin typeface="Arial"/>
                <a:cs typeface="Arial"/>
              </a:rPr>
              <a:t>α</a:t>
            </a:r>
            <a:endParaRPr sz="32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2024063" eaLnBrk="1" hangingPunct="1"/>
            <a:r>
              <a:rPr lang="el-GR" sz="4300" b="1">
                <a:solidFill>
                  <a:srgbClr val="562213"/>
                </a:solidFill>
                <a:latin typeface="Corbel" pitchFamily="34" charset="0"/>
              </a:rPr>
              <a:t>Θεματικοί άξονες ΙΙΙ</a:t>
            </a:r>
            <a:endParaRPr lang="el-GR" sz="4300">
              <a:solidFill>
                <a:srgbClr val="000000"/>
              </a:solidFill>
              <a:latin typeface="Corbel" pitchFamily="34" charset="0"/>
            </a:endParaRPr>
          </a:p>
        </p:txBody>
      </p:sp>
      <p:sp>
        <p:nvSpPr>
          <p:cNvPr id="26" name="object 26"/>
          <p:cNvSpPr txBox="1"/>
          <p:nvPr/>
        </p:nvSpPr>
        <p:spPr>
          <a:xfrm>
            <a:off x="2060575" y="1944688"/>
            <a:ext cx="5976938" cy="32400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Ψυχική Υγεία Μεταναστών</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t>Μετανάστευση και Υγεία</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t>∆ιαπολιτισµική Νοσηλευτική</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t>Επικοινωνία γιατρού – ασθενή</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t>∆ιαπολιτισµικός νοσηλευτής και Ψυχική υγεία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2000250" eaLnBrk="1" hangingPunct="1"/>
            <a:r>
              <a:rPr lang="el-GR" sz="4300" b="1">
                <a:solidFill>
                  <a:srgbClr val="562213"/>
                </a:solidFill>
                <a:latin typeface="Corbel" pitchFamily="34" charset="0"/>
              </a:rPr>
              <a:t>Θεματικοί άξονες ΙV</a:t>
            </a:r>
            <a:endParaRPr lang="el-GR" sz="4300">
              <a:solidFill>
                <a:srgbClr val="000000"/>
              </a:solidFill>
              <a:latin typeface="Corbel" pitchFamily="34" charset="0"/>
            </a:endParaRPr>
          </a:p>
        </p:txBody>
      </p:sp>
      <p:sp>
        <p:nvSpPr>
          <p:cNvPr id="26" name="object 26"/>
          <p:cNvSpPr txBox="1"/>
          <p:nvPr/>
        </p:nvSpPr>
        <p:spPr>
          <a:xfrm>
            <a:off x="2060575" y="1944688"/>
            <a:ext cx="7054850" cy="2752725"/>
          </a:xfrm>
          <a:prstGeom prst="rect">
            <a:avLst/>
          </a:prstGeom>
        </p:spPr>
        <p:txBody>
          <a:bodyPr lIns="0" tIns="0" rIns="0" bIns="0"/>
          <a:lstStyle/>
          <a:p>
            <a:pPr marL="295910" indent="-283845" fontAlgn="auto">
              <a:spcBef>
                <a:spcPts val="0"/>
              </a:spcBef>
              <a:spcAft>
                <a:spcPts val="0"/>
              </a:spcAft>
              <a:buClr>
                <a:srgbClr val="3791A7"/>
              </a:buClr>
              <a:buSzPct val="79687"/>
              <a:buFont typeface="Arial"/>
              <a:buChar char="•"/>
              <a:tabLst>
                <a:tab pos="295910" algn="l"/>
              </a:tabLst>
              <a:defRPr/>
            </a:pPr>
            <a:r>
              <a:rPr sz="3200" dirty="0">
                <a:latin typeface="Arial"/>
                <a:cs typeface="Arial"/>
              </a:rPr>
              <a:t>Π</a:t>
            </a:r>
            <a:r>
              <a:rPr sz="3200" spc="-70" dirty="0">
                <a:latin typeface="Arial"/>
                <a:cs typeface="Arial"/>
              </a:rPr>
              <a:t>ολ</a:t>
            </a:r>
            <a:r>
              <a:rPr sz="3200" dirty="0">
                <a:latin typeface="Arial"/>
                <a:cs typeface="Arial"/>
              </a:rPr>
              <a:t>υ</a:t>
            </a:r>
            <a:r>
              <a:rPr sz="3200" spc="-55" dirty="0">
                <a:latin typeface="Arial"/>
                <a:cs typeface="Arial"/>
              </a:rPr>
              <a:t>π</a:t>
            </a:r>
            <a:r>
              <a:rPr sz="3200" spc="-70" dirty="0">
                <a:latin typeface="Arial"/>
                <a:cs typeface="Arial"/>
              </a:rPr>
              <a:t>ο</a:t>
            </a:r>
            <a:r>
              <a:rPr sz="3200" spc="5" dirty="0">
                <a:latin typeface="Arial"/>
                <a:cs typeface="Arial"/>
              </a:rPr>
              <a:t>λ</a:t>
            </a:r>
            <a:r>
              <a:rPr sz="3200" spc="-5" dirty="0">
                <a:latin typeface="Arial"/>
                <a:cs typeface="Arial"/>
              </a:rPr>
              <a:t>ι</a:t>
            </a:r>
            <a:r>
              <a:rPr sz="3200" spc="-10" dirty="0">
                <a:latin typeface="Arial"/>
                <a:cs typeface="Arial"/>
              </a:rPr>
              <a:t>τ</a:t>
            </a:r>
            <a:r>
              <a:rPr sz="3200" spc="-5" dirty="0">
                <a:latin typeface="Arial"/>
                <a:cs typeface="Arial"/>
              </a:rPr>
              <a:t>ι</a:t>
            </a:r>
            <a:r>
              <a:rPr sz="3200" dirty="0">
                <a:latin typeface="Arial"/>
                <a:cs typeface="Arial"/>
              </a:rPr>
              <a:t>σµ</a:t>
            </a:r>
            <a:r>
              <a:rPr sz="3200" spc="-5" dirty="0">
                <a:latin typeface="Arial"/>
                <a:cs typeface="Arial"/>
              </a:rPr>
              <a:t>ι</a:t>
            </a:r>
            <a:r>
              <a:rPr sz="3200" spc="-30" dirty="0">
                <a:latin typeface="Arial"/>
                <a:cs typeface="Arial"/>
              </a:rPr>
              <a:t>κ</a:t>
            </a:r>
            <a:r>
              <a:rPr sz="3200" spc="-55" dirty="0">
                <a:latin typeface="Arial"/>
                <a:cs typeface="Arial"/>
              </a:rPr>
              <a:t>ό</a:t>
            </a:r>
            <a:r>
              <a:rPr sz="3200" spc="-10" dirty="0">
                <a:latin typeface="Arial"/>
                <a:cs typeface="Arial"/>
              </a:rPr>
              <a:t>τη</a:t>
            </a:r>
            <a:r>
              <a:rPr sz="3200" spc="-55" dirty="0">
                <a:latin typeface="Arial"/>
                <a:cs typeface="Arial"/>
              </a:rPr>
              <a:t>τ</a:t>
            </a:r>
            <a:r>
              <a:rPr sz="3200" dirty="0">
                <a:latin typeface="Arial"/>
                <a:cs typeface="Arial"/>
              </a:rPr>
              <a:t>α</a:t>
            </a:r>
            <a:r>
              <a:rPr sz="3200" spc="-30" dirty="0">
                <a:latin typeface="Arial"/>
                <a:cs typeface="Arial"/>
              </a:rPr>
              <a:t> </a:t>
            </a:r>
            <a:r>
              <a:rPr sz="3200" dirty="0">
                <a:latin typeface="Arial"/>
                <a:cs typeface="Arial"/>
              </a:rPr>
              <a:t>σ</a:t>
            </a:r>
            <a:r>
              <a:rPr sz="3200" spc="-10" dirty="0">
                <a:latin typeface="Arial"/>
                <a:cs typeface="Arial"/>
              </a:rPr>
              <a:t>τη</a:t>
            </a:r>
            <a:r>
              <a:rPr sz="3200" dirty="0">
                <a:latin typeface="Arial"/>
                <a:cs typeface="Arial"/>
              </a:rPr>
              <a:t>ν</a:t>
            </a:r>
            <a:r>
              <a:rPr sz="3200" spc="-10" dirty="0">
                <a:latin typeface="Arial"/>
                <a:cs typeface="Arial"/>
              </a:rPr>
              <a:t> </a:t>
            </a:r>
            <a:r>
              <a:rPr sz="3200" spc="-5" dirty="0">
                <a:latin typeface="Arial"/>
                <a:cs typeface="Arial"/>
              </a:rPr>
              <a:t>Ε</a:t>
            </a:r>
            <a:r>
              <a:rPr sz="3200" spc="5" dirty="0">
                <a:latin typeface="Arial"/>
                <a:cs typeface="Arial"/>
              </a:rPr>
              <a:t>λ</a:t>
            </a:r>
            <a:r>
              <a:rPr sz="3200" spc="-45" dirty="0">
                <a:latin typeface="Arial"/>
                <a:cs typeface="Arial"/>
              </a:rPr>
              <a:t>λ</a:t>
            </a:r>
            <a:r>
              <a:rPr sz="3200" spc="-5" dirty="0">
                <a:latin typeface="Arial"/>
                <a:cs typeface="Arial"/>
              </a:rPr>
              <a:t>ά</a:t>
            </a:r>
            <a:r>
              <a:rPr sz="3200" spc="5" dirty="0">
                <a:latin typeface="Arial"/>
                <a:cs typeface="Arial"/>
              </a:rPr>
              <a:t>δ</a:t>
            </a:r>
            <a:r>
              <a:rPr sz="3200" dirty="0">
                <a:latin typeface="Arial"/>
                <a:cs typeface="Arial"/>
              </a:rPr>
              <a:t>α</a:t>
            </a:r>
            <a:endParaRPr sz="3200">
              <a:latin typeface="Arial"/>
              <a:cs typeface="Arial"/>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39"/>
              </a:spcBef>
              <a:spcAft>
                <a:spcPts val="0"/>
              </a:spcAft>
              <a:buClr>
                <a:srgbClr val="3791A7"/>
              </a:buClr>
              <a:buFont typeface="Arial"/>
              <a:buChar char="•"/>
              <a:defRPr/>
            </a:pPr>
            <a:endParaRPr sz="1000">
              <a:latin typeface="+mn-lt"/>
              <a:cs typeface="+mn-cs"/>
            </a:endParaRPr>
          </a:p>
          <a:p>
            <a:pPr marL="295910" indent="-283845" fontAlgn="auto">
              <a:spcBef>
                <a:spcPts val="0"/>
              </a:spcBef>
              <a:spcAft>
                <a:spcPts val="0"/>
              </a:spcAft>
              <a:buClr>
                <a:srgbClr val="3791A7"/>
              </a:buClr>
              <a:buSzPct val="79687"/>
              <a:buFont typeface="Arial"/>
              <a:buChar char="•"/>
              <a:tabLst>
                <a:tab pos="295910" algn="l"/>
              </a:tabLst>
              <a:defRPr/>
            </a:pPr>
            <a:r>
              <a:rPr sz="3200" spc="170" dirty="0">
                <a:latin typeface="Arial"/>
                <a:cs typeface="Arial"/>
              </a:rPr>
              <a:t>∆</a:t>
            </a:r>
            <a:r>
              <a:rPr sz="3200" spc="-5" dirty="0">
                <a:latin typeface="Arial"/>
                <a:cs typeface="Arial"/>
              </a:rPr>
              <a:t>ια</a:t>
            </a:r>
            <a:r>
              <a:rPr sz="3200" dirty="0">
                <a:latin typeface="Arial"/>
                <a:cs typeface="Arial"/>
              </a:rPr>
              <a:t>σ</a:t>
            </a:r>
            <a:r>
              <a:rPr sz="3200" spc="-55" dirty="0">
                <a:latin typeface="Arial"/>
                <a:cs typeface="Arial"/>
              </a:rPr>
              <a:t>π</a:t>
            </a:r>
            <a:r>
              <a:rPr sz="3200" spc="-10" dirty="0">
                <a:latin typeface="Arial"/>
                <a:cs typeface="Arial"/>
              </a:rPr>
              <a:t>ο</a:t>
            </a:r>
            <a:r>
              <a:rPr sz="3200" dirty="0">
                <a:latin typeface="Arial"/>
                <a:cs typeface="Arial"/>
              </a:rPr>
              <a:t>ρά</a:t>
            </a:r>
            <a:r>
              <a:rPr sz="3200" spc="-10" dirty="0">
                <a:latin typeface="Arial"/>
                <a:cs typeface="Arial"/>
              </a:rPr>
              <a:t> </a:t>
            </a:r>
            <a:r>
              <a:rPr sz="3200" spc="-30" dirty="0">
                <a:latin typeface="Arial"/>
                <a:cs typeface="Arial"/>
              </a:rPr>
              <a:t>κ</a:t>
            </a:r>
            <a:r>
              <a:rPr sz="3200" spc="-5" dirty="0">
                <a:latin typeface="Arial"/>
                <a:cs typeface="Arial"/>
              </a:rPr>
              <a:t>α</a:t>
            </a:r>
            <a:r>
              <a:rPr sz="3200" dirty="0">
                <a:latin typeface="Arial"/>
                <a:cs typeface="Arial"/>
              </a:rPr>
              <a:t>ι</a:t>
            </a:r>
            <a:r>
              <a:rPr sz="3200" spc="-10" dirty="0">
                <a:latin typeface="Arial"/>
                <a:cs typeface="Arial"/>
              </a:rPr>
              <a:t> </a:t>
            </a:r>
            <a:r>
              <a:rPr sz="3200" dirty="0">
                <a:latin typeface="Arial"/>
                <a:cs typeface="Arial"/>
              </a:rPr>
              <a:t>ε</a:t>
            </a:r>
            <a:r>
              <a:rPr sz="3200" spc="5" dirty="0">
                <a:latin typeface="Arial"/>
                <a:cs typeface="Arial"/>
              </a:rPr>
              <a:t>λλ</a:t>
            </a:r>
            <a:r>
              <a:rPr sz="3200" spc="-10" dirty="0">
                <a:latin typeface="Arial"/>
                <a:cs typeface="Arial"/>
              </a:rPr>
              <a:t>η</a:t>
            </a:r>
            <a:r>
              <a:rPr sz="3200" spc="5" dirty="0">
                <a:latin typeface="Arial"/>
                <a:cs typeface="Arial"/>
              </a:rPr>
              <a:t>ν</a:t>
            </a:r>
            <a:r>
              <a:rPr sz="3200" spc="-5" dirty="0">
                <a:latin typeface="Arial"/>
                <a:cs typeface="Arial"/>
              </a:rPr>
              <a:t>ι</a:t>
            </a:r>
            <a:r>
              <a:rPr sz="3200" spc="5" dirty="0">
                <a:latin typeface="Arial"/>
                <a:cs typeface="Arial"/>
              </a:rPr>
              <a:t>κ</a:t>
            </a:r>
            <a:r>
              <a:rPr sz="3200" dirty="0">
                <a:latin typeface="Arial"/>
                <a:cs typeface="Arial"/>
              </a:rPr>
              <a:t>ή</a:t>
            </a:r>
            <a:r>
              <a:rPr sz="3200" spc="-45" dirty="0">
                <a:latin typeface="Arial"/>
                <a:cs typeface="Arial"/>
              </a:rPr>
              <a:t> </a:t>
            </a:r>
            <a:r>
              <a:rPr sz="3200" dirty="0">
                <a:latin typeface="Arial"/>
                <a:cs typeface="Arial"/>
              </a:rPr>
              <a:t>µε</a:t>
            </a:r>
            <a:r>
              <a:rPr sz="3200" spc="-55" dirty="0">
                <a:latin typeface="Arial"/>
                <a:cs typeface="Arial"/>
              </a:rPr>
              <a:t>τ</a:t>
            </a:r>
            <a:r>
              <a:rPr sz="3200" spc="-5" dirty="0">
                <a:latin typeface="Arial"/>
                <a:cs typeface="Arial"/>
              </a:rPr>
              <a:t>α</a:t>
            </a:r>
            <a:r>
              <a:rPr sz="3200" spc="5" dirty="0">
                <a:latin typeface="Arial"/>
                <a:cs typeface="Arial"/>
              </a:rPr>
              <a:t>ν</a:t>
            </a:r>
            <a:r>
              <a:rPr sz="3200" spc="-5" dirty="0">
                <a:latin typeface="Arial"/>
                <a:cs typeface="Arial"/>
              </a:rPr>
              <a:t>ά</a:t>
            </a:r>
            <a:r>
              <a:rPr sz="3200" dirty="0">
                <a:latin typeface="Arial"/>
                <a:cs typeface="Arial"/>
              </a:rPr>
              <a:t>σ</a:t>
            </a:r>
            <a:r>
              <a:rPr sz="3200" spc="-10" dirty="0">
                <a:latin typeface="Arial"/>
                <a:cs typeface="Arial"/>
              </a:rPr>
              <a:t>τ</a:t>
            </a:r>
            <a:r>
              <a:rPr sz="3200" dirty="0">
                <a:latin typeface="Arial"/>
                <a:cs typeface="Arial"/>
              </a:rPr>
              <a:t>ευση</a:t>
            </a:r>
            <a:endParaRPr sz="3200">
              <a:latin typeface="Arial"/>
              <a:cs typeface="Arial"/>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0"/>
              </a:spcBef>
              <a:spcAft>
                <a:spcPts val="0"/>
              </a:spcAft>
              <a:buClr>
                <a:srgbClr val="3791A7"/>
              </a:buClr>
              <a:buFont typeface="Arial"/>
              <a:buChar char="•"/>
              <a:defRPr/>
            </a:pPr>
            <a:endParaRPr sz="1000">
              <a:latin typeface="+mn-lt"/>
              <a:cs typeface="+mn-cs"/>
            </a:endParaRPr>
          </a:p>
          <a:p>
            <a:pPr fontAlgn="auto">
              <a:lnSpc>
                <a:spcPts val="1000"/>
              </a:lnSpc>
              <a:spcBef>
                <a:spcPts val="39"/>
              </a:spcBef>
              <a:spcAft>
                <a:spcPts val="0"/>
              </a:spcAft>
              <a:buClr>
                <a:srgbClr val="3791A7"/>
              </a:buClr>
              <a:buFont typeface="Arial"/>
              <a:buChar char="•"/>
              <a:defRPr/>
            </a:pPr>
            <a:endParaRPr sz="1000">
              <a:latin typeface="+mn-lt"/>
              <a:cs typeface="+mn-cs"/>
            </a:endParaRPr>
          </a:p>
          <a:p>
            <a:pPr marL="295910" indent="-283845" fontAlgn="auto">
              <a:spcBef>
                <a:spcPts val="0"/>
              </a:spcBef>
              <a:spcAft>
                <a:spcPts val="0"/>
              </a:spcAft>
              <a:buClr>
                <a:srgbClr val="3791A7"/>
              </a:buClr>
              <a:buSzPct val="79687"/>
              <a:buFont typeface="Arial"/>
              <a:buChar char="•"/>
              <a:tabLst>
                <a:tab pos="295910" algn="l"/>
              </a:tabLst>
              <a:defRPr/>
            </a:pPr>
            <a:r>
              <a:rPr sz="3200" spc="-350" dirty="0">
                <a:latin typeface="Arial"/>
                <a:cs typeface="Arial"/>
              </a:rPr>
              <a:t>Τ</a:t>
            </a:r>
            <a:r>
              <a:rPr sz="3200" spc="-5" dirty="0">
                <a:latin typeface="Arial"/>
                <a:cs typeface="Arial"/>
              </a:rPr>
              <a:t>α</a:t>
            </a:r>
            <a:r>
              <a:rPr sz="3200" dirty="0">
                <a:latin typeface="Arial"/>
                <a:cs typeface="Arial"/>
              </a:rPr>
              <a:t>υ</a:t>
            </a:r>
            <a:r>
              <a:rPr sz="3200" spc="-10" dirty="0">
                <a:latin typeface="Arial"/>
                <a:cs typeface="Arial"/>
              </a:rPr>
              <a:t>τ</a:t>
            </a:r>
            <a:r>
              <a:rPr sz="3200" spc="-55" dirty="0">
                <a:latin typeface="Arial"/>
                <a:cs typeface="Arial"/>
              </a:rPr>
              <a:t>ό</a:t>
            </a:r>
            <a:r>
              <a:rPr sz="3200" spc="-10" dirty="0">
                <a:latin typeface="Arial"/>
                <a:cs typeface="Arial"/>
              </a:rPr>
              <a:t>τη</a:t>
            </a:r>
            <a:r>
              <a:rPr sz="3200" spc="-55" dirty="0">
                <a:latin typeface="Arial"/>
                <a:cs typeface="Arial"/>
              </a:rPr>
              <a:t>τ</a:t>
            </a:r>
            <a:r>
              <a:rPr sz="3200" dirty="0">
                <a:latin typeface="Arial"/>
                <a:cs typeface="Arial"/>
              </a:rPr>
              <a:t>α</a:t>
            </a:r>
            <a:r>
              <a:rPr sz="3200" spc="-20" dirty="0">
                <a:latin typeface="Arial"/>
                <a:cs typeface="Arial"/>
              </a:rPr>
              <a:t> </a:t>
            </a:r>
            <a:r>
              <a:rPr sz="3200" spc="-30" dirty="0">
                <a:latin typeface="Arial"/>
                <a:cs typeface="Arial"/>
              </a:rPr>
              <a:t>κ</a:t>
            </a:r>
            <a:r>
              <a:rPr sz="3200" spc="-5" dirty="0">
                <a:latin typeface="Arial"/>
                <a:cs typeface="Arial"/>
              </a:rPr>
              <a:t>α</a:t>
            </a:r>
            <a:r>
              <a:rPr sz="3200" dirty="0">
                <a:latin typeface="Arial"/>
                <a:cs typeface="Arial"/>
              </a:rPr>
              <a:t>ι</a:t>
            </a:r>
            <a:r>
              <a:rPr sz="3200" spc="-10" dirty="0">
                <a:latin typeface="Arial"/>
                <a:cs typeface="Arial"/>
              </a:rPr>
              <a:t> </a:t>
            </a:r>
            <a:r>
              <a:rPr sz="3200" spc="-5" dirty="0">
                <a:latin typeface="Arial"/>
                <a:cs typeface="Arial"/>
              </a:rPr>
              <a:t>ΜΜ</a:t>
            </a:r>
            <a:r>
              <a:rPr sz="3200" dirty="0">
                <a:latin typeface="Arial"/>
                <a:cs typeface="Arial"/>
              </a:rPr>
              <a:t>Ε</a:t>
            </a:r>
            <a:r>
              <a:rPr sz="3200" spc="-5" dirty="0">
                <a:latin typeface="Arial"/>
                <a:cs typeface="Arial"/>
              </a:rPr>
              <a:t> </a:t>
            </a:r>
            <a:r>
              <a:rPr sz="3200" dirty="0">
                <a:latin typeface="Arial"/>
                <a:cs typeface="Arial"/>
              </a:rPr>
              <a:t>σ</a:t>
            </a:r>
            <a:r>
              <a:rPr sz="3200" spc="-10" dirty="0">
                <a:latin typeface="Arial"/>
                <a:cs typeface="Arial"/>
              </a:rPr>
              <a:t>τη</a:t>
            </a:r>
            <a:r>
              <a:rPr sz="3200" dirty="0">
                <a:latin typeface="Arial"/>
                <a:cs typeface="Arial"/>
              </a:rPr>
              <a:t>ν</a:t>
            </a:r>
            <a:r>
              <a:rPr sz="3200" spc="-10" dirty="0">
                <a:latin typeface="Arial"/>
                <a:cs typeface="Arial"/>
              </a:rPr>
              <a:t> </a:t>
            </a:r>
            <a:r>
              <a:rPr sz="3200" spc="-5" dirty="0">
                <a:latin typeface="Arial"/>
                <a:cs typeface="Arial"/>
              </a:rPr>
              <a:t>Ε</a:t>
            </a:r>
            <a:r>
              <a:rPr sz="3200" spc="5" dirty="0">
                <a:latin typeface="Arial"/>
                <a:cs typeface="Arial"/>
              </a:rPr>
              <a:t>λ</a:t>
            </a:r>
            <a:r>
              <a:rPr sz="3200" spc="-45" dirty="0">
                <a:latin typeface="Arial"/>
                <a:cs typeface="Arial"/>
              </a:rPr>
              <a:t>λ</a:t>
            </a:r>
            <a:r>
              <a:rPr sz="3200" spc="-5" dirty="0">
                <a:latin typeface="Arial"/>
                <a:cs typeface="Arial"/>
              </a:rPr>
              <a:t>ά</a:t>
            </a:r>
            <a:r>
              <a:rPr sz="3200" spc="5" dirty="0">
                <a:latin typeface="Arial"/>
                <a:cs typeface="Arial"/>
              </a:rPr>
              <a:t>δ</a:t>
            </a:r>
            <a:r>
              <a:rPr sz="3200" dirty="0">
                <a:latin typeface="Arial"/>
                <a:cs typeface="Arial"/>
              </a:rPr>
              <a:t>α</a:t>
            </a:r>
            <a:endParaRPr sz="32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757238" eaLnBrk="1" hangingPunct="1"/>
            <a:r>
              <a:rPr lang="el-GR" sz="4300" b="1">
                <a:solidFill>
                  <a:srgbClr val="562213"/>
                </a:solidFill>
                <a:latin typeface="Corbel" pitchFamily="34" charset="0"/>
              </a:rPr>
              <a:t>Θεματικοί άξονες V</a:t>
            </a:r>
            <a:endParaRPr lang="el-GR" sz="4300">
              <a:solidFill>
                <a:srgbClr val="000000"/>
              </a:solidFill>
              <a:latin typeface="Corbel" pitchFamily="34" charset="0"/>
            </a:endParaRPr>
          </a:p>
        </p:txBody>
      </p:sp>
      <p:sp>
        <p:nvSpPr>
          <p:cNvPr id="26" name="object 26"/>
          <p:cNvSpPr txBox="1"/>
          <p:nvPr/>
        </p:nvSpPr>
        <p:spPr>
          <a:xfrm>
            <a:off x="2060575" y="1931988"/>
            <a:ext cx="6392863" cy="32654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latin typeface="Corbel" pitchFamily="34" charset="0"/>
              </a:rPr>
              <a:t>Κοινωνικά προγράμματα Ε.Ε.</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Ευρωπαϊκό Κοινωνικό Ταμείο (ΕΚΤ)</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Προγράμματα EQUAL</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Ο πολιτισμός ως εργαλείο ενσωμάτωσης</a:t>
            </a:r>
          </a:p>
          <a:p>
            <a:pPr marL="295275" indent="-282575">
              <a:lnSpc>
                <a:spcPts val="550"/>
              </a:lnSpc>
              <a:spcBef>
                <a:spcPts val="50"/>
              </a:spcBef>
              <a:buClr>
                <a:srgbClr val="3791A7"/>
              </a:buClr>
              <a:buFont typeface="Arial" charset="0"/>
              <a:buChar char="•"/>
              <a:tabLst>
                <a:tab pos="295275" algn="l"/>
              </a:tabLst>
            </a:pPr>
            <a:endParaRPr lang="el-GR" sz="500">
              <a:latin typeface="Calibri" pitchFamily="34" charset="0"/>
            </a:endParaRPr>
          </a:p>
          <a:p>
            <a:pPr marL="295275" indent="-282575">
              <a:buClr>
                <a:srgbClr val="3791A7"/>
              </a:buClr>
              <a:buSzPct val="80000"/>
              <a:buFont typeface="Arial" charset="0"/>
              <a:buChar char="•"/>
              <a:tabLst>
                <a:tab pos="295275" algn="l"/>
              </a:tabLst>
            </a:pPr>
            <a:r>
              <a:rPr lang="el-GR" sz="3200">
                <a:latin typeface="Corbel" pitchFamily="34" charset="0"/>
              </a:rPr>
              <a:t>Διαπολιτισμικός διάλογος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855913" y="976313"/>
            <a:ext cx="5265737" cy="1341437"/>
          </a:xfrm>
          <a:prstGeom prst="rect">
            <a:avLst/>
          </a:prstGeom>
        </p:spPr>
        <p:txBody>
          <a:bodyPr lIns="0" tIns="0" rIns="0" bIns="0"/>
          <a:lstStyle/>
          <a:p>
            <a:pPr marL="1652588" indent="-1641475"/>
            <a:r>
              <a:rPr lang="el-GR" sz="4300" b="1">
                <a:solidFill>
                  <a:srgbClr val="562213"/>
                </a:solidFill>
                <a:latin typeface="Corbel" pitchFamily="34" charset="0"/>
              </a:rPr>
              <a:t>Πολυπολιτισμικότητα Ορισμοί</a:t>
            </a:r>
            <a:endParaRPr lang="el-GR" sz="4300">
              <a:latin typeface="Corbel" pitchFamily="34" charset="0"/>
            </a:endParaRPr>
          </a:p>
        </p:txBody>
      </p:sp>
      <p:sp>
        <p:nvSpPr>
          <p:cNvPr id="26" name="object 26"/>
          <p:cNvSpPr txBox="1"/>
          <p:nvPr/>
        </p:nvSpPr>
        <p:spPr>
          <a:xfrm>
            <a:off x="2060575" y="2557463"/>
            <a:ext cx="7205663" cy="301307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Οι δηµόσιοι θεσµοί, σχολεία, πανεπιστήµια, υπηρεσίες υγείας…</a:t>
            </a:r>
          </a:p>
          <a:p>
            <a:pPr marL="295275" indent="-282575">
              <a:lnSpc>
                <a:spcPts val="600"/>
              </a:lnSpc>
              <a:spcBef>
                <a:spcPts val="13"/>
              </a:spcBef>
              <a:buClr>
                <a:srgbClr val="3791A7"/>
              </a:buClr>
              <a:buFont typeface="Arial" charset="0"/>
              <a:buChar char="•"/>
              <a:tabLst>
                <a:tab pos="295275" algn="l"/>
              </a:tabLst>
            </a:pPr>
            <a:endParaRPr lang="el-GR" sz="600">
              <a:latin typeface="Calibri" pitchFamily="34" charset="0"/>
            </a:endParaRPr>
          </a:p>
          <a:p>
            <a:pPr marL="295275" indent="-282575">
              <a:buClr>
                <a:srgbClr val="3791A7"/>
              </a:buClr>
              <a:buSzPct val="80000"/>
              <a:buFont typeface="Arial" charset="0"/>
              <a:buChar char="•"/>
              <a:tabLst>
                <a:tab pos="295275" algn="l"/>
              </a:tabLst>
            </a:pPr>
            <a:r>
              <a:rPr lang="el-GR" sz="3200"/>
              <a:t>Επικρίνονται έντονα ότι αποτυγχάνουν να αναγνωρίσουν ή να σεβαστούν τις ιδιαίτερες πολιτισµικές ταυτότητες των πολιτών</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44688"/>
            <a:ext cx="7256463" cy="34226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Τι σηµαίνει για πολίτες µε διαφορετικές πολιτισµικές ταυτότητες – οι οποίες θεµελιώνονται µε βάση την εθνοτική καταγωγή, τη φυλή, το φύλο ή τη θρησκεία – η αναγνώριση του γεγονότος ότι αντιµετωπίζονται στην πολιτική ως ίσοι;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757238" eaLnBrk="1" hangingPunct="1"/>
            <a:r>
              <a:rPr lang="el-GR" sz="4300" b="1">
                <a:solidFill>
                  <a:srgbClr val="562213"/>
                </a:solidFill>
                <a:latin typeface="Corbel" pitchFamily="34" charset="0"/>
              </a:rPr>
              <a:t>Γλωσσάρι</a:t>
            </a:r>
            <a:endParaRPr lang="el-GR" sz="4300">
              <a:solidFill>
                <a:srgbClr val="000000"/>
              </a:solidFill>
              <a:latin typeface="Corbel" pitchFamily="34" charset="0"/>
            </a:endParaRPr>
          </a:p>
        </p:txBody>
      </p:sp>
      <p:sp>
        <p:nvSpPr>
          <p:cNvPr id="26" name="object 26"/>
          <p:cNvSpPr txBox="1"/>
          <p:nvPr/>
        </p:nvSpPr>
        <p:spPr>
          <a:xfrm>
            <a:off x="2060575" y="1933575"/>
            <a:ext cx="6932613" cy="3922713"/>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b="1"/>
              <a:t>Αλλαγή , κοινωνική (</a:t>
            </a:r>
            <a:r>
              <a:rPr lang="el-GR" sz="3200" b="1">
                <a:latin typeface="Corbel" pitchFamily="34" charset="0"/>
              </a:rPr>
              <a:t>change</a:t>
            </a:r>
            <a:r>
              <a:rPr lang="el-GR" sz="3200" b="1"/>
              <a:t>, </a:t>
            </a:r>
            <a:r>
              <a:rPr lang="el-GR" sz="3200" b="1">
                <a:latin typeface="Corbel" pitchFamily="34" charset="0"/>
              </a:rPr>
              <a:t>social</a:t>
            </a:r>
            <a:r>
              <a:rPr lang="el-GR" sz="3200" b="1"/>
              <a:t>) </a:t>
            </a:r>
            <a:r>
              <a:rPr lang="el-GR" sz="3200"/>
              <a:t>Αλλαγή στους κοινωνικούς θεσµούς (π.χ. οικονοµία, εκπαίδευση, υπηρεσίες υγείας, νόµοι) ή/και στις σχέσεις του ατόµου µε τους κοινωνικούς θεσµούς (π.χ. υποχρεώσεις, υπευθυνότητες, ελευθερίες).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584325" y="747713"/>
            <a:ext cx="3983038" cy="1104900"/>
          </a:xfrm>
          <a:prstGeom prst="rect">
            <a:avLst/>
          </a:prstGeom>
        </p:spPr>
        <p:txBody>
          <a:bodyPr lIns="0" tIns="0" rIns="0" bIns="0"/>
          <a:lstStyle/>
          <a:p>
            <a:pPr marL="12700"/>
            <a:r>
              <a:rPr lang="el-GR" sz="3500" b="1">
                <a:solidFill>
                  <a:srgbClr val="562213"/>
                </a:solidFill>
                <a:latin typeface="Corbel" pitchFamily="34" charset="0"/>
              </a:rPr>
              <a:t>Αλλαγή πολιτισμική (change,culture)</a:t>
            </a:r>
            <a:endParaRPr lang="el-GR" sz="3500">
              <a:latin typeface="Corbel" pitchFamily="34" charset="0"/>
            </a:endParaRPr>
          </a:p>
        </p:txBody>
      </p:sp>
      <p:sp>
        <p:nvSpPr>
          <p:cNvPr id="17410" name="object 24"/>
          <p:cNvSpPr>
            <a:spLocks/>
          </p:cNvSpPr>
          <p:nvPr/>
        </p:nvSpPr>
        <p:spPr bwMode="auto">
          <a:xfrm>
            <a:off x="1476375" y="3892550"/>
            <a:ext cx="1588" cy="3429000"/>
          </a:xfrm>
          <a:custGeom>
            <a:avLst/>
            <a:gdLst/>
            <a:ahLst/>
            <a:cxnLst>
              <a:cxn ang="0">
                <a:pos x="0" y="3428722"/>
              </a:cxn>
              <a:cxn ang="0">
                <a:pos x="1523" y="3428722"/>
              </a:cxn>
              <a:cxn ang="0">
                <a:pos x="1523" y="0"/>
              </a:cxn>
              <a:cxn ang="0">
                <a:pos x="0" y="0"/>
              </a:cxn>
              <a:cxn ang="0">
                <a:pos x="0" y="3428722"/>
              </a:cxn>
            </a:cxnLst>
            <a:rect l="0" t="0" r="r" b="b"/>
            <a:pathLst>
              <a:path w="1523" h="3428722">
                <a:moveTo>
                  <a:pt x="0" y="3428722"/>
                </a:moveTo>
                <a:lnTo>
                  <a:pt x="1523" y="3428722"/>
                </a:lnTo>
                <a:lnTo>
                  <a:pt x="1523" y="0"/>
                </a:lnTo>
                <a:lnTo>
                  <a:pt x="0" y="0"/>
                </a:lnTo>
                <a:lnTo>
                  <a:pt x="0" y="3428722"/>
                </a:lnTo>
                <a:close/>
              </a:path>
            </a:pathLst>
          </a:custGeom>
          <a:solidFill>
            <a:srgbClr val="FFFFFF"/>
          </a:solidFill>
          <a:ln w="9525">
            <a:noFill/>
            <a:round/>
            <a:headEnd/>
            <a:tailEnd/>
          </a:ln>
        </p:spPr>
        <p:txBody>
          <a:bodyPr lIns="0" tIns="0" rIns="0" bIns="0"/>
          <a:lstStyle/>
          <a:p>
            <a:endParaRPr lang="el-GR"/>
          </a:p>
        </p:txBody>
      </p:sp>
      <p:sp>
        <p:nvSpPr>
          <p:cNvPr id="26" name="object 26"/>
          <p:cNvSpPr txBox="1"/>
          <p:nvPr/>
        </p:nvSpPr>
        <p:spPr>
          <a:xfrm>
            <a:off x="2060575" y="2270125"/>
            <a:ext cx="7194550" cy="293687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τροποποίηση νορµών,αξιών, εθίµων, πεποιθήσεων, κοσµοθεωρίας, τεχνολογίας και άλλων πλευρών µιας κουλτούρας. Μπορεί να συµβεί αργά και µε συστηµατικό τρόπο, ή γρήγορα εν µέσω διάλυσης και χάους.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651000" y="984250"/>
            <a:ext cx="7813675" cy="622300"/>
          </a:xfrm>
          <a:prstGeom prst="rect">
            <a:avLst/>
          </a:prstGeom>
        </p:spPr>
        <p:txBody>
          <a:bodyPr lIns="0" tIns="0" rIns="0" bIns="0"/>
          <a:lstStyle/>
          <a:p>
            <a:pPr marL="12700" fontAlgn="auto">
              <a:spcBef>
                <a:spcPts val="0"/>
              </a:spcBef>
              <a:spcAft>
                <a:spcPts val="0"/>
              </a:spcAft>
              <a:defRPr/>
            </a:pPr>
            <a:r>
              <a:rPr sz="3900" b="1" dirty="0">
                <a:solidFill>
                  <a:srgbClr val="562213"/>
                </a:solidFill>
                <a:latin typeface="Arial"/>
                <a:cs typeface="Arial"/>
              </a:rPr>
              <a:t>Αλλ</a:t>
            </a:r>
            <a:r>
              <a:rPr sz="3900" b="1" spc="-20" dirty="0">
                <a:solidFill>
                  <a:srgbClr val="562213"/>
                </a:solidFill>
                <a:latin typeface="Arial"/>
                <a:cs typeface="Arial"/>
              </a:rPr>
              <a:t>η</a:t>
            </a:r>
            <a:r>
              <a:rPr sz="3900" b="1" dirty="0">
                <a:solidFill>
                  <a:srgbClr val="562213"/>
                </a:solidFill>
                <a:latin typeface="Arial"/>
                <a:cs typeface="Arial"/>
              </a:rPr>
              <a:t>λ</a:t>
            </a:r>
            <a:r>
              <a:rPr sz="3900" b="1" spc="-25" dirty="0">
                <a:solidFill>
                  <a:srgbClr val="562213"/>
                </a:solidFill>
                <a:latin typeface="Arial"/>
                <a:cs typeface="Arial"/>
              </a:rPr>
              <a:t>ε</a:t>
            </a:r>
            <a:r>
              <a:rPr sz="3900" b="1" spc="-50" dirty="0">
                <a:solidFill>
                  <a:srgbClr val="562213"/>
                </a:solidFill>
                <a:latin typeface="Arial"/>
                <a:cs typeface="Arial"/>
              </a:rPr>
              <a:t>ξ</a:t>
            </a:r>
            <a:r>
              <a:rPr sz="3900" b="1" spc="-25" dirty="0">
                <a:solidFill>
                  <a:srgbClr val="562213"/>
                </a:solidFill>
                <a:latin typeface="Arial"/>
                <a:cs typeface="Arial"/>
              </a:rPr>
              <a:t>ά</a:t>
            </a:r>
            <a:r>
              <a:rPr sz="3900" b="1" spc="-135" dirty="0">
                <a:solidFill>
                  <a:srgbClr val="562213"/>
                </a:solidFill>
                <a:latin typeface="Arial"/>
                <a:cs typeface="Arial"/>
              </a:rPr>
              <a:t>ρ</a:t>
            </a:r>
            <a:r>
              <a:rPr sz="3900" b="1" spc="-5" dirty="0">
                <a:solidFill>
                  <a:srgbClr val="562213"/>
                </a:solidFill>
                <a:latin typeface="Arial"/>
                <a:cs typeface="Arial"/>
              </a:rPr>
              <a:t>τ</a:t>
            </a:r>
            <a:r>
              <a:rPr sz="3900" b="1" spc="-20" dirty="0">
                <a:solidFill>
                  <a:srgbClr val="562213"/>
                </a:solidFill>
                <a:latin typeface="Arial"/>
                <a:cs typeface="Arial"/>
              </a:rPr>
              <a:t>η</a:t>
            </a:r>
            <a:r>
              <a:rPr sz="3900" b="1" spc="-5" dirty="0">
                <a:solidFill>
                  <a:srgbClr val="562213"/>
                </a:solidFill>
                <a:latin typeface="Arial"/>
                <a:cs typeface="Arial"/>
              </a:rPr>
              <a:t>σ</a:t>
            </a:r>
            <a:r>
              <a:rPr sz="3900" b="1" spc="-25" dirty="0">
                <a:solidFill>
                  <a:srgbClr val="562213"/>
                </a:solidFill>
                <a:latin typeface="Arial"/>
                <a:cs typeface="Arial"/>
              </a:rPr>
              <a:t>η</a:t>
            </a:r>
            <a:r>
              <a:rPr sz="3900" b="1" spc="-10" dirty="0">
                <a:solidFill>
                  <a:srgbClr val="562213"/>
                </a:solidFill>
                <a:latin typeface="Arial"/>
                <a:cs typeface="Arial"/>
              </a:rPr>
              <a:t> </a:t>
            </a:r>
            <a:r>
              <a:rPr sz="3900" b="1" spc="-5" dirty="0">
                <a:solidFill>
                  <a:srgbClr val="562213"/>
                </a:solidFill>
                <a:latin typeface="Arial"/>
                <a:cs typeface="Arial"/>
              </a:rPr>
              <a:t>(</a:t>
            </a:r>
            <a:r>
              <a:rPr sz="3900" b="1" spc="-10" dirty="0">
                <a:solidFill>
                  <a:srgbClr val="562213"/>
                </a:solidFill>
                <a:latin typeface="Corbel"/>
                <a:cs typeface="Corbel"/>
              </a:rPr>
              <a:t>i</a:t>
            </a:r>
            <a:r>
              <a:rPr sz="3900" b="1" spc="-30" dirty="0">
                <a:solidFill>
                  <a:srgbClr val="562213"/>
                </a:solidFill>
                <a:latin typeface="Corbel"/>
                <a:cs typeface="Corbel"/>
              </a:rPr>
              <a:t>n</a:t>
            </a:r>
            <a:r>
              <a:rPr sz="3900" b="1" spc="-10" dirty="0">
                <a:solidFill>
                  <a:srgbClr val="562213"/>
                </a:solidFill>
                <a:latin typeface="Corbel"/>
                <a:cs typeface="Corbel"/>
              </a:rPr>
              <a:t>t</a:t>
            </a:r>
            <a:r>
              <a:rPr sz="3900" b="1" spc="-15" dirty="0">
                <a:solidFill>
                  <a:srgbClr val="562213"/>
                </a:solidFill>
                <a:latin typeface="Corbel"/>
                <a:cs typeface="Corbel"/>
              </a:rPr>
              <a:t>e</a:t>
            </a:r>
            <a:r>
              <a:rPr sz="3900" b="1" spc="-10" dirty="0">
                <a:solidFill>
                  <a:srgbClr val="562213"/>
                </a:solidFill>
                <a:latin typeface="Corbel"/>
                <a:cs typeface="Corbel"/>
              </a:rPr>
              <a:t>r</a:t>
            </a:r>
            <a:r>
              <a:rPr sz="3900" b="1" spc="-30" dirty="0">
                <a:solidFill>
                  <a:srgbClr val="562213"/>
                </a:solidFill>
                <a:latin typeface="Corbel"/>
                <a:cs typeface="Corbel"/>
              </a:rPr>
              <a:t>d</a:t>
            </a:r>
            <a:r>
              <a:rPr sz="3900" b="1" spc="-15" dirty="0">
                <a:solidFill>
                  <a:srgbClr val="562213"/>
                </a:solidFill>
                <a:latin typeface="Corbel"/>
                <a:cs typeface="Corbel"/>
              </a:rPr>
              <a:t>e</a:t>
            </a:r>
            <a:r>
              <a:rPr sz="3900" b="1" spc="-25" dirty="0">
                <a:solidFill>
                  <a:srgbClr val="562213"/>
                </a:solidFill>
                <a:latin typeface="Corbel"/>
                <a:cs typeface="Corbel"/>
              </a:rPr>
              <a:t>p</a:t>
            </a:r>
            <a:r>
              <a:rPr sz="3900" b="1" spc="-15" dirty="0">
                <a:solidFill>
                  <a:srgbClr val="562213"/>
                </a:solidFill>
                <a:latin typeface="Corbel"/>
                <a:cs typeface="Corbel"/>
              </a:rPr>
              <a:t>e</a:t>
            </a:r>
            <a:r>
              <a:rPr sz="3900" b="1" spc="-30" dirty="0">
                <a:solidFill>
                  <a:srgbClr val="562213"/>
                </a:solidFill>
                <a:latin typeface="Corbel"/>
                <a:cs typeface="Corbel"/>
              </a:rPr>
              <a:t>nd</a:t>
            </a:r>
            <a:r>
              <a:rPr sz="3900" b="1" spc="-15" dirty="0">
                <a:solidFill>
                  <a:srgbClr val="562213"/>
                </a:solidFill>
                <a:latin typeface="Corbel"/>
                <a:cs typeface="Corbel"/>
              </a:rPr>
              <a:t>e</a:t>
            </a:r>
            <a:r>
              <a:rPr sz="3900" b="1" spc="-30" dirty="0">
                <a:solidFill>
                  <a:srgbClr val="562213"/>
                </a:solidFill>
                <a:latin typeface="Corbel"/>
                <a:cs typeface="Corbel"/>
              </a:rPr>
              <a:t>n</a:t>
            </a:r>
            <a:r>
              <a:rPr sz="3900" b="1" spc="-25" dirty="0">
                <a:solidFill>
                  <a:srgbClr val="562213"/>
                </a:solidFill>
                <a:latin typeface="Corbel"/>
                <a:cs typeface="Corbel"/>
              </a:rPr>
              <a:t>c</a:t>
            </a:r>
            <a:r>
              <a:rPr sz="3900" b="1" spc="-30" dirty="0">
                <a:solidFill>
                  <a:srgbClr val="562213"/>
                </a:solidFill>
                <a:latin typeface="Corbel"/>
                <a:cs typeface="Corbel"/>
              </a:rPr>
              <a:t>e</a:t>
            </a:r>
            <a:r>
              <a:rPr sz="3900" b="1" dirty="0">
                <a:solidFill>
                  <a:srgbClr val="562213"/>
                </a:solidFill>
                <a:latin typeface="Arial"/>
                <a:cs typeface="Arial"/>
              </a:rPr>
              <a:t>)</a:t>
            </a:r>
            <a:endParaRPr sz="3900">
              <a:latin typeface="Arial"/>
              <a:cs typeface="Arial"/>
            </a:endParaRPr>
          </a:p>
        </p:txBody>
      </p:sp>
      <p:sp>
        <p:nvSpPr>
          <p:cNvPr id="22" name="object 22"/>
          <p:cNvSpPr txBox="1"/>
          <p:nvPr/>
        </p:nvSpPr>
        <p:spPr>
          <a:xfrm>
            <a:off x="2060575" y="1944688"/>
            <a:ext cx="6831013"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Μια πολιτισµική νόρµα που αφορά ισχυρή αµοιβαιότητα και υποστήριξη</a:t>
            </a:r>
          </a:p>
          <a:p>
            <a:pPr marL="295275" indent="-282575">
              <a:tabLst>
                <a:tab pos="295275" algn="l"/>
              </a:tabLst>
            </a:pPr>
            <a:r>
              <a:rPr lang="el-GR" sz="3200"/>
              <a:t>µέσα σε µια οικογένεια, οµάδα ή κοινότητα.</a:t>
            </a:r>
          </a:p>
        </p:txBody>
      </p:sp>
      <p:sp>
        <p:nvSpPr>
          <p:cNvPr id="27" name="object 27"/>
          <p:cNvSpPr>
            <a:spLocks noGrp="1"/>
          </p:cNvSpPr>
          <p:nvPr>
            <p:ph type="sldNum" sz="quarter" idx="12"/>
          </p:nvPr>
        </p:nvSpPr>
        <p:spPr/>
        <p:txBody>
          <a:bodyPr rtlCol="0"/>
          <a:lstStyle/>
          <a:p>
            <a:pPr marL="25400" fontAlgn="auto">
              <a:spcBef>
                <a:spcPts val="0"/>
              </a:spcBef>
              <a:spcAft>
                <a:spcPts val="0"/>
              </a:spcAft>
              <a:defRPr/>
            </a:pPr>
            <a:fld id="{1B4736F6-7087-459A-88E3-BBB36D6614D4}" type="slidenum">
              <a:rPr spc="-10" dirty="0">
                <a:latin typeface="Tahoma"/>
                <a:cs typeface="Tahoma"/>
              </a:rPr>
              <a:pPr marL="25400" fontAlgn="auto">
                <a:spcBef>
                  <a:spcPts val="0"/>
                </a:spcBef>
                <a:spcAft>
                  <a:spcPts val="0"/>
                </a:spcAft>
                <a:defRPr/>
              </a:pPr>
              <a:t>11</a:t>
            </a:fld>
            <a:endParaRPr>
              <a:latin typeface="Tahoma"/>
              <a:cs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950913"/>
            <a:ext cx="7102475" cy="698500"/>
          </a:xfrm>
          <a:prstGeom prst="rect">
            <a:avLst/>
          </a:prstGeom>
        </p:spPr>
        <p:txBody>
          <a:bodyPr lIns="0" tIns="0" rIns="0" bIns="0"/>
          <a:lstStyle/>
          <a:p>
            <a:pPr marL="12700" fontAlgn="auto">
              <a:spcBef>
                <a:spcPts val="0"/>
              </a:spcBef>
              <a:spcAft>
                <a:spcPts val="0"/>
              </a:spcAft>
              <a:defRPr/>
            </a:pPr>
            <a:r>
              <a:rPr sz="4300" b="1" spc="-35" dirty="0">
                <a:solidFill>
                  <a:srgbClr val="562213"/>
                </a:solidFill>
                <a:latin typeface="Arial"/>
                <a:cs typeface="Arial"/>
              </a:rPr>
              <a:t>Α</a:t>
            </a:r>
            <a:r>
              <a:rPr sz="4300" b="1" spc="145" dirty="0">
                <a:solidFill>
                  <a:srgbClr val="562213"/>
                </a:solidFill>
                <a:latin typeface="Arial"/>
                <a:cs typeface="Arial"/>
              </a:rPr>
              <a:t>µ</a:t>
            </a:r>
            <a:r>
              <a:rPr sz="4300" b="1" spc="-40" dirty="0">
                <a:solidFill>
                  <a:srgbClr val="562213"/>
                </a:solidFill>
                <a:latin typeface="Arial"/>
                <a:cs typeface="Arial"/>
              </a:rPr>
              <a:t>φ</a:t>
            </a:r>
            <a:r>
              <a:rPr sz="4300" b="1" spc="-20" dirty="0">
                <a:solidFill>
                  <a:srgbClr val="562213"/>
                </a:solidFill>
                <a:latin typeface="Arial"/>
                <a:cs typeface="Arial"/>
              </a:rPr>
              <a:t>ι</a:t>
            </a:r>
            <a:r>
              <a:rPr sz="4300" b="1" spc="-155" dirty="0">
                <a:solidFill>
                  <a:srgbClr val="562213"/>
                </a:solidFill>
                <a:latin typeface="Arial"/>
                <a:cs typeface="Arial"/>
              </a:rPr>
              <a:t>π</a:t>
            </a:r>
            <a:r>
              <a:rPr sz="4300" b="1" spc="-30" dirty="0">
                <a:solidFill>
                  <a:srgbClr val="562213"/>
                </a:solidFill>
                <a:latin typeface="Arial"/>
                <a:cs typeface="Arial"/>
              </a:rPr>
              <a:t>ολ</a:t>
            </a:r>
            <a:r>
              <a:rPr sz="4300" b="1" spc="-20" dirty="0">
                <a:solidFill>
                  <a:srgbClr val="562213"/>
                </a:solidFill>
                <a:latin typeface="Arial"/>
                <a:cs typeface="Arial"/>
              </a:rPr>
              <a:t>ιτι</a:t>
            </a:r>
            <a:r>
              <a:rPr sz="4300" b="1" spc="-30" dirty="0">
                <a:solidFill>
                  <a:srgbClr val="562213"/>
                </a:solidFill>
                <a:latin typeface="Arial"/>
                <a:cs typeface="Arial"/>
              </a:rPr>
              <a:t>σ</a:t>
            </a:r>
            <a:r>
              <a:rPr sz="4300" b="1" spc="145" dirty="0">
                <a:solidFill>
                  <a:srgbClr val="562213"/>
                </a:solidFill>
                <a:latin typeface="Arial"/>
                <a:cs typeface="Arial"/>
              </a:rPr>
              <a:t>µ</a:t>
            </a:r>
            <a:r>
              <a:rPr sz="4300" b="1" spc="-20" dirty="0">
                <a:solidFill>
                  <a:srgbClr val="562213"/>
                </a:solidFill>
                <a:latin typeface="Arial"/>
                <a:cs typeface="Arial"/>
              </a:rPr>
              <a:t>ι</a:t>
            </a:r>
            <a:r>
              <a:rPr sz="4300" b="1" spc="-165" dirty="0">
                <a:solidFill>
                  <a:srgbClr val="562213"/>
                </a:solidFill>
                <a:latin typeface="Arial"/>
                <a:cs typeface="Arial"/>
              </a:rPr>
              <a:t>κ</a:t>
            </a:r>
            <a:r>
              <a:rPr sz="4300" b="1" spc="-30" dirty="0">
                <a:solidFill>
                  <a:srgbClr val="562213"/>
                </a:solidFill>
                <a:latin typeface="Arial"/>
                <a:cs typeface="Arial"/>
              </a:rPr>
              <a:t>ό</a:t>
            </a:r>
            <a:r>
              <a:rPr sz="4300" b="1" spc="30" dirty="0">
                <a:solidFill>
                  <a:srgbClr val="562213"/>
                </a:solidFill>
                <a:latin typeface="Arial"/>
                <a:cs typeface="Arial"/>
              </a:rPr>
              <a:t> </a:t>
            </a:r>
            <a:r>
              <a:rPr sz="4300" b="1" spc="-25" dirty="0">
                <a:solidFill>
                  <a:srgbClr val="562213"/>
                </a:solidFill>
                <a:latin typeface="Arial"/>
                <a:cs typeface="Arial"/>
              </a:rPr>
              <a:t>(</a:t>
            </a:r>
            <a:r>
              <a:rPr sz="4300" b="1" spc="-35" dirty="0">
                <a:solidFill>
                  <a:srgbClr val="562213"/>
                </a:solidFill>
                <a:latin typeface="Corbel"/>
                <a:cs typeface="Corbel"/>
              </a:rPr>
              <a:t>b</a:t>
            </a:r>
            <a:r>
              <a:rPr sz="4300" b="1" spc="-15" dirty="0">
                <a:solidFill>
                  <a:srgbClr val="562213"/>
                </a:solidFill>
                <a:latin typeface="Corbel"/>
                <a:cs typeface="Corbel"/>
              </a:rPr>
              <a:t>ic</a:t>
            </a:r>
            <a:r>
              <a:rPr sz="4300" b="1" spc="-30" dirty="0">
                <a:solidFill>
                  <a:srgbClr val="562213"/>
                </a:solidFill>
                <a:latin typeface="Corbel"/>
                <a:cs typeface="Corbel"/>
              </a:rPr>
              <a:t>u</a:t>
            </a:r>
            <a:r>
              <a:rPr sz="4300" b="1" spc="-10" dirty="0">
                <a:solidFill>
                  <a:srgbClr val="562213"/>
                </a:solidFill>
                <a:latin typeface="Corbel"/>
                <a:cs typeface="Corbel"/>
              </a:rPr>
              <a:t>l</a:t>
            </a:r>
            <a:r>
              <a:rPr sz="4300" b="1" dirty="0">
                <a:solidFill>
                  <a:srgbClr val="562213"/>
                </a:solidFill>
                <a:latin typeface="Corbel"/>
                <a:cs typeface="Corbel"/>
              </a:rPr>
              <a:t>t</a:t>
            </a:r>
            <a:r>
              <a:rPr sz="4300" b="1" spc="-30" dirty="0">
                <a:solidFill>
                  <a:srgbClr val="562213"/>
                </a:solidFill>
                <a:latin typeface="Corbel"/>
                <a:cs typeface="Corbel"/>
              </a:rPr>
              <a:t>u</a:t>
            </a:r>
            <a:r>
              <a:rPr sz="4300" b="1" spc="-20" dirty="0">
                <a:solidFill>
                  <a:srgbClr val="562213"/>
                </a:solidFill>
                <a:latin typeface="Corbel"/>
                <a:cs typeface="Corbel"/>
              </a:rPr>
              <a:t>r</a:t>
            </a:r>
            <a:r>
              <a:rPr sz="4300" b="1" spc="-30" dirty="0">
                <a:solidFill>
                  <a:srgbClr val="562213"/>
                </a:solidFill>
                <a:latin typeface="Corbel"/>
                <a:cs typeface="Corbel"/>
              </a:rPr>
              <a:t>a</a:t>
            </a:r>
            <a:r>
              <a:rPr sz="4300" b="1" spc="-10" dirty="0">
                <a:solidFill>
                  <a:srgbClr val="562213"/>
                </a:solidFill>
                <a:latin typeface="Corbel"/>
                <a:cs typeface="Corbel"/>
              </a:rPr>
              <a:t>l</a:t>
            </a:r>
            <a:r>
              <a:rPr sz="4300" b="1" spc="-15" dirty="0">
                <a:solidFill>
                  <a:srgbClr val="562213"/>
                </a:solidFill>
                <a:latin typeface="Arial"/>
                <a:cs typeface="Arial"/>
              </a:rPr>
              <a:t>)</a:t>
            </a:r>
            <a:endParaRPr sz="4300">
              <a:latin typeface="Arial"/>
              <a:cs typeface="Arial"/>
            </a:endParaRPr>
          </a:p>
        </p:txBody>
      </p:sp>
      <p:sp>
        <p:nvSpPr>
          <p:cNvPr id="26" name="object 26"/>
          <p:cNvSpPr txBox="1"/>
          <p:nvPr/>
        </p:nvSpPr>
        <p:spPr>
          <a:xfrm>
            <a:off x="1309688" y="1771650"/>
            <a:ext cx="7832725" cy="4956175"/>
          </a:xfrm>
          <a:prstGeom prst="rect">
            <a:avLst/>
          </a:prstGeom>
        </p:spPr>
        <p:txBody>
          <a:bodyPr lIns="0" tIns="0" rIns="0" bIns="0"/>
          <a:lstStyle/>
          <a:p>
            <a:pPr marL="295275" indent="-282575">
              <a:lnSpc>
                <a:spcPct val="99000"/>
              </a:lnSpc>
              <a:buClr>
                <a:srgbClr val="3791A7"/>
              </a:buClr>
              <a:buSzPct val="80000"/>
              <a:buFont typeface="Arial" charset="0"/>
              <a:buChar char="•"/>
              <a:tabLst>
                <a:tab pos="295275" algn="l"/>
              </a:tabLst>
            </a:pPr>
            <a:r>
              <a:rPr lang="el-GR" sz="3200"/>
              <a:t>Αναφέρεται στην κατοχή των αξιών, νορµών, πληροφοριών, εµπειριών και δεξιοτήτων δύο πολιτισµών ή εθνοµάδων.</a:t>
            </a:r>
          </a:p>
          <a:p>
            <a:pPr marL="295275" indent="-282575">
              <a:lnSpc>
                <a:spcPts val="650"/>
              </a:lnSpc>
              <a:spcBef>
                <a:spcPts val="38"/>
              </a:spcBef>
              <a:buClr>
                <a:srgbClr val="3791A7"/>
              </a:buClr>
              <a:buFont typeface="Arial" charset="0"/>
              <a:buChar char="•"/>
              <a:tabLst>
                <a:tab pos="295275" algn="l"/>
              </a:tabLst>
            </a:pPr>
            <a:endParaRPr lang="el-GR" sz="600">
              <a:latin typeface="Calibri" pitchFamily="34" charset="0"/>
            </a:endParaRPr>
          </a:p>
          <a:p>
            <a:pPr marL="295275" indent="-282575">
              <a:buClr>
                <a:srgbClr val="3791A7"/>
              </a:buClr>
              <a:buSzPct val="80000"/>
              <a:buFont typeface="Arial" charset="0"/>
              <a:buChar char="•"/>
              <a:tabLst>
                <a:tab pos="295275" algn="l"/>
              </a:tabLst>
            </a:pPr>
            <a:r>
              <a:rPr lang="el-GR" sz="3200"/>
              <a:t>Μπορεί να εµφανίζεται σε ποικίλες περιστάσεις	(π.χ. εάν έχει κάποιος γονείς δυο διαφορετικών εθνικών ή πολιτισµικών οµάδων, αν µεγαλώνει σε οικογένεια µιας πολιτισµικής οµάδας ενώ παρακολουθεί σχολείο ή εργάζεται σε µια κοινότητα µιας άλλης εθνικής ή πολιτισµικής οµάδας).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265363" y="950913"/>
            <a:ext cx="6765925" cy="685800"/>
          </a:xfrm>
          <a:prstGeom prst="rect">
            <a:avLst/>
          </a:prstGeom>
        </p:spPr>
        <p:txBody>
          <a:bodyPr lIns="0" tIns="0" rIns="0" bIns="0"/>
          <a:lstStyle/>
          <a:p>
            <a:pPr marL="12700" fontAlgn="auto">
              <a:spcBef>
                <a:spcPts val="0"/>
              </a:spcBef>
              <a:spcAft>
                <a:spcPts val="0"/>
              </a:spcAft>
              <a:defRPr/>
            </a:pPr>
            <a:r>
              <a:rPr sz="4300" b="1" spc="-190" dirty="0">
                <a:solidFill>
                  <a:srgbClr val="562213"/>
                </a:solidFill>
                <a:latin typeface="Arial"/>
                <a:cs typeface="Arial"/>
              </a:rPr>
              <a:t>Α</a:t>
            </a:r>
            <a:r>
              <a:rPr sz="4300" b="1" spc="-30" dirty="0">
                <a:solidFill>
                  <a:srgbClr val="562213"/>
                </a:solidFill>
                <a:latin typeface="Arial"/>
                <a:cs typeface="Arial"/>
              </a:rPr>
              <a:t>ν</a:t>
            </a:r>
            <a:r>
              <a:rPr sz="4300" b="1" spc="-20" dirty="0">
                <a:solidFill>
                  <a:srgbClr val="562213"/>
                </a:solidFill>
                <a:latin typeface="Arial"/>
                <a:cs typeface="Arial"/>
              </a:rPr>
              <a:t>τι</a:t>
            </a:r>
            <a:r>
              <a:rPr sz="4300" b="1" spc="-165" dirty="0">
                <a:solidFill>
                  <a:srgbClr val="562213"/>
                </a:solidFill>
                <a:latin typeface="Arial"/>
                <a:cs typeface="Arial"/>
              </a:rPr>
              <a:t>κ</a:t>
            </a:r>
            <a:r>
              <a:rPr sz="4300" b="1" spc="-30" dirty="0">
                <a:solidFill>
                  <a:srgbClr val="562213"/>
                </a:solidFill>
                <a:latin typeface="Arial"/>
                <a:cs typeface="Arial"/>
              </a:rPr>
              <a:t>ο</a:t>
            </a:r>
            <a:r>
              <a:rPr sz="4300" b="1" spc="-20" dirty="0">
                <a:solidFill>
                  <a:srgbClr val="562213"/>
                </a:solidFill>
                <a:latin typeface="Arial"/>
                <a:cs typeface="Arial"/>
              </a:rPr>
              <a:t>ι</a:t>
            </a:r>
            <a:r>
              <a:rPr sz="4300" b="1" spc="-30" dirty="0">
                <a:solidFill>
                  <a:srgbClr val="562213"/>
                </a:solidFill>
                <a:latin typeface="Arial"/>
                <a:cs typeface="Arial"/>
              </a:rPr>
              <a:t>ν</a:t>
            </a:r>
            <a:r>
              <a:rPr sz="4300" b="1" spc="-45" dirty="0">
                <a:solidFill>
                  <a:srgbClr val="562213"/>
                </a:solidFill>
                <a:latin typeface="Arial"/>
                <a:cs typeface="Arial"/>
              </a:rPr>
              <a:t>ω</a:t>
            </a:r>
            <a:r>
              <a:rPr sz="4300" b="1" spc="-30" dirty="0">
                <a:solidFill>
                  <a:srgbClr val="562213"/>
                </a:solidFill>
                <a:latin typeface="Arial"/>
                <a:cs typeface="Arial"/>
              </a:rPr>
              <a:t>ν</a:t>
            </a:r>
            <a:r>
              <a:rPr sz="4300" b="1" spc="-20" dirty="0">
                <a:solidFill>
                  <a:srgbClr val="562213"/>
                </a:solidFill>
                <a:latin typeface="Arial"/>
                <a:cs typeface="Arial"/>
              </a:rPr>
              <a:t>ι</a:t>
            </a:r>
            <a:r>
              <a:rPr sz="4300" b="1" spc="-165" dirty="0">
                <a:solidFill>
                  <a:srgbClr val="562213"/>
                </a:solidFill>
                <a:latin typeface="Arial"/>
                <a:cs typeface="Arial"/>
              </a:rPr>
              <a:t>κ</a:t>
            </a:r>
            <a:r>
              <a:rPr sz="4300" b="1" spc="-25" dirty="0">
                <a:solidFill>
                  <a:srgbClr val="562213"/>
                </a:solidFill>
                <a:latin typeface="Arial"/>
                <a:cs typeface="Arial"/>
              </a:rPr>
              <a:t>ός</a:t>
            </a:r>
            <a:r>
              <a:rPr sz="4300" b="1" spc="35" dirty="0">
                <a:solidFill>
                  <a:srgbClr val="562213"/>
                </a:solidFill>
                <a:latin typeface="Arial"/>
                <a:cs typeface="Arial"/>
              </a:rPr>
              <a:t> </a:t>
            </a:r>
            <a:r>
              <a:rPr sz="4300" b="1" spc="-25" dirty="0">
                <a:solidFill>
                  <a:srgbClr val="562213"/>
                </a:solidFill>
                <a:latin typeface="Arial"/>
                <a:cs typeface="Arial"/>
              </a:rPr>
              <a:t>(</a:t>
            </a:r>
            <a:r>
              <a:rPr sz="4300" b="1" spc="-30" dirty="0">
                <a:solidFill>
                  <a:srgbClr val="562213"/>
                </a:solidFill>
                <a:latin typeface="Corbel"/>
                <a:cs typeface="Corbel"/>
              </a:rPr>
              <a:t>a</a:t>
            </a:r>
            <a:r>
              <a:rPr sz="4300" b="1" spc="-20" dirty="0">
                <a:solidFill>
                  <a:srgbClr val="562213"/>
                </a:solidFill>
                <a:latin typeface="Corbel"/>
                <a:cs typeface="Corbel"/>
              </a:rPr>
              <a:t>n</a:t>
            </a:r>
            <a:r>
              <a:rPr sz="4300" b="1" dirty="0">
                <a:solidFill>
                  <a:srgbClr val="562213"/>
                </a:solidFill>
                <a:latin typeface="Corbel"/>
                <a:cs typeface="Corbel"/>
              </a:rPr>
              <a:t>t</a:t>
            </a:r>
            <a:r>
              <a:rPr sz="4300" b="1" spc="-15" dirty="0">
                <a:solidFill>
                  <a:srgbClr val="562213"/>
                </a:solidFill>
                <a:latin typeface="Corbel"/>
                <a:cs typeface="Corbel"/>
              </a:rPr>
              <a:t>is</a:t>
            </a:r>
            <a:r>
              <a:rPr sz="4300" b="1" spc="-30" dirty="0">
                <a:solidFill>
                  <a:srgbClr val="562213"/>
                </a:solidFill>
                <a:latin typeface="Corbel"/>
                <a:cs typeface="Corbel"/>
              </a:rPr>
              <a:t>o</a:t>
            </a:r>
            <a:r>
              <a:rPr sz="4300" b="1" spc="-15" dirty="0">
                <a:solidFill>
                  <a:srgbClr val="562213"/>
                </a:solidFill>
                <a:latin typeface="Corbel"/>
                <a:cs typeface="Corbel"/>
              </a:rPr>
              <a:t>ci</a:t>
            </a:r>
            <a:r>
              <a:rPr sz="4300" b="1" spc="-30" dirty="0">
                <a:solidFill>
                  <a:srgbClr val="562213"/>
                </a:solidFill>
                <a:latin typeface="Corbel"/>
                <a:cs typeface="Corbel"/>
              </a:rPr>
              <a:t>a</a:t>
            </a:r>
            <a:r>
              <a:rPr sz="4300" b="1" spc="-15" dirty="0">
                <a:solidFill>
                  <a:srgbClr val="562213"/>
                </a:solidFill>
                <a:latin typeface="Corbel"/>
                <a:cs typeface="Corbel"/>
              </a:rPr>
              <a:t>l</a:t>
            </a:r>
            <a:r>
              <a:rPr sz="4300" b="1" spc="-15" dirty="0">
                <a:solidFill>
                  <a:srgbClr val="562213"/>
                </a:solidFill>
                <a:latin typeface="Arial"/>
                <a:cs typeface="Arial"/>
              </a:rPr>
              <a:t>)</a:t>
            </a:r>
            <a:endParaRPr sz="4300">
              <a:latin typeface="Arial"/>
              <a:cs typeface="Arial"/>
            </a:endParaRPr>
          </a:p>
        </p:txBody>
      </p:sp>
      <p:sp>
        <p:nvSpPr>
          <p:cNvPr id="26" name="object 26"/>
          <p:cNvSpPr txBox="1"/>
          <p:nvPr/>
        </p:nvSpPr>
        <p:spPr>
          <a:xfrm>
            <a:off x="2060575" y="1944688"/>
            <a:ext cx="7189788" cy="24479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Αναφέρεται στην κατάσταση της εναντίωσης του ατόµου προς την κοινωνία, που οδηγεί σε συµπεριφορά διασάλευσης της κοινωνικής τάξης (π.χ. παράνοµες πράξεις).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00126" rtlCol="0">
            <a:noAutofit/>
          </a:bodyPr>
          <a:lstStyle/>
          <a:p>
            <a:pPr marL="1430020" eaLnBrk="1" fontAlgn="auto" hangingPunct="1">
              <a:spcBef>
                <a:spcPts val="0"/>
              </a:spcBef>
              <a:spcAft>
                <a:spcPts val="0"/>
              </a:spcAft>
              <a:defRPr/>
            </a:pPr>
            <a:r>
              <a:rPr sz="4300" b="1" spc="-35" dirty="0">
                <a:solidFill>
                  <a:srgbClr val="562213"/>
                </a:solidFill>
                <a:latin typeface="Arial"/>
                <a:cs typeface="Arial"/>
              </a:rPr>
              <a:t>Α</a:t>
            </a:r>
            <a:r>
              <a:rPr sz="4300" b="1" spc="-155" dirty="0">
                <a:solidFill>
                  <a:srgbClr val="562213"/>
                </a:solidFill>
                <a:latin typeface="Arial"/>
                <a:cs typeface="Arial"/>
              </a:rPr>
              <a:t>π</a:t>
            </a:r>
            <a:r>
              <a:rPr sz="4300" b="1" spc="-30" dirty="0">
                <a:solidFill>
                  <a:srgbClr val="562213"/>
                </a:solidFill>
                <a:latin typeface="Arial"/>
                <a:cs typeface="Arial"/>
              </a:rPr>
              <a:t>οξ</a:t>
            </a:r>
            <a:r>
              <a:rPr sz="4300" b="1" dirty="0">
                <a:solidFill>
                  <a:srgbClr val="562213"/>
                </a:solidFill>
                <a:latin typeface="Arial"/>
                <a:cs typeface="Arial"/>
              </a:rPr>
              <a:t>έ</a:t>
            </a:r>
            <a:r>
              <a:rPr sz="4300" b="1" spc="-30" dirty="0">
                <a:solidFill>
                  <a:srgbClr val="562213"/>
                </a:solidFill>
                <a:latin typeface="Arial"/>
                <a:cs typeface="Arial"/>
              </a:rPr>
              <a:t>ν</a:t>
            </a:r>
            <a:r>
              <a:rPr sz="4300" b="1" spc="-45" dirty="0">
                <a:solidFill>
                  <a:srgbClr val="562213"/>
                </a:solidFill>
                <a:latin typeface="Arial"/>
                <a:cs typeface="Arial"/>
              </a:rPr>
              <a:t>ω</a:t>
            </a:r>
            <a:r>
              <a:rPr sz="4300" b="1" spc="-30" dirty="0">
                <a:solidFill>
                  <a:srgbClr val="562213"/>
                </a:solidFill>
                <a:latin typeface="Arial"/>
                <a:cs typeface="Arial"/>
              </a:rPr>
              <a:t>ση</a:t>
            </a:r>
            <a:r>
              <a:rPr sz="4300" b="1" spc="-5" dirty="0">
                <a:solidFill>
                  <a:srgbClr val="562213"/>
                </a:solidFill>
                <a:latin typeface="Arial"/>
                <a:cs typeface="Arial"/>
              </a:rPr>
              <a:t> </a:t>
            </a:r>
            <a:r>
              <a:rPr sz="4300" b="1" spc="-25" dirty="0">
                <a:solidFill>
                  <a:srgbClr val="562213"/>
                </a:solidFill>
                <a:latin typeface="Arial"/>
                <a:cs typeface="Arial"/>
              </a:rPr>
              <a:t>(</a:t>
            </a:r>
            <a:r>
              <a:rPr sz="4300" b="1" spc="-30" dirty="0">
                <a:solidFill>
                  <a:srgbClr val="562213"/>
                </a:solidFill>
                <a:latin typeface="Corbel"/>
                <a:cs typeface="Corbel"/>
              </a:rPr>
              <a:t>a</a:t>
            </a:r>
            <a:r>
              <a:rPr sz="4300" b="1" spc="-10" dirty="0">
                <a:solidFill>
                  <a:srgbClr val="562213"/>
                </a:solidFill>
                <a:latin typeface="Corbel"/>
                <a:cs typeface="Corbel"/>
              </a:rPr>
              <a:t>l</a:t>
            </a:r>
            <a:r>
              <a:rPr sz="4300" b="1" spc="-15" dirty="0">
                <a:solidFill>
                  <a:srgbClr val="562213"/>
                </a:solidFill>
                <a:latin typeface="Corbel"/>
                <a:cs typeface="Corbel"/>
              </a:rPr>
              <a:t>i</a:t>
            </a:r>
            <a:r>
              <a:rPr sz="4300" b="1" spc="-20" dirty="0">
                <a:solidFill>
                  <a:srgbClr val="562213"/>
                </a:solidFill>
                <a:latin typeface="Corbel"/>
                <a:cs typeface="Corbel"/>
              </a:rPr>
              <a:t>en</a:t>
            </a:r>
            <a:r>
              <a:rPr sz="4300" b="1" spc="-30" dirty="0">
                <a:solidFill>
                  <a:srgbClr val="562213"/>
                </a:solidFill>
                <a:latin typeface="Corbel"/>
                <a:cs typeface="Corbel"/>
              </a:rPr>
              <a:t>a</a:t>
            </a:r>
            <a:r>
              <a:rPr sz="4300" b="1" dirty="0">
                <a:solidFill>
                  <a:srgbClr val="562213"/>
                </a:solidFill>
                <a:latin typeface="Corbel"/>
                <a:cs typeface="Corbel"/>
              </a:rPr>
              <a:t>t</a:t>
            </a:r>
            <a:r>
              <a:rPr sz="4300" b="1" spc="-15" dirty="0">
                <a:solidFill>
                  <a:srgbClr val="562213"/>
                </a:solidFill>
                <a:latin typeface="Corbel"/>
                <a:cs typeface="Corbel"/>
              </a:rPr>
              <a:t>i</a:t>
            </a:r>
            <a:r>
              <a:rPr sz="4300" b="1" spc="-30" dirty="0">
                <a:solidFill>
                  <a:srgbClr val="562213"/>
                </a:solidFill>
                <a:latin typeface="Corbel"/>
                <a:cs typeface="Corbel"/>
              </a:rPr>
              <a:t>on</a:t>
            </a:r>
            <a:r>
              <a:rPr sz="4300" b="1" spc="-15" dirty="0">
                <a:solidFill>
                  <a:srgbClr val="562213"/>
                </a:solidFill>
                <a:latin typeface="Arial"/>
                <a:cs typeface="Arial"/>
              </a:rPr>
              <a:t>)</a:t>
            </a:r>
            <a:endParaRPr sz="4300">
              <a:solidFill>
                <a:sysClr val="windowText" lastClr="000000"/>
              </a:solidFill>
              <a:latin typeface="Arial"/>
              <a:cs typeface="Arial"/>
            </a:endParaRPr>
          </a:p>
        </p:txBody>
      </p:sp>
      <p:sp>
        <p:nvSpPr>
          <p:cNvPr id="22" name="object 22"/>
          <p:cNvSpPr txBox="1"/>
          <p:nvPr/>
        </p:nvSpPr>
        <p:spPr>
          <a:xfrm>
            <a:off x="2060575" y="1944688"/>
            <a:ext cx="7208838"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Έλλειψη ουσιαστικών σχέσεων µεταξύ του ατόµου κα των υπολοίπων µέσα στην ίδια κοινωνική οµάδα ή κουλτούρα.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2967038" indent="-193675" eaLnBrk="1" hangingPunct="1">
              <a:lnSpc>
                <a:spcPts val="4088"/>
              </a:lnSpc>
            </a:pPr>
            <a:r>
              <a:rPr lang="el-GR" sz="3500" b="1">
                <a:solidFill>
                  <a:srgbClr val="562213"/>
                </a:solidFill>
                <a:cs typeface="Arial" charset="0"/>
              </a:rPr>
              <a:t>Αποπολιτισµός (</a:t>
            </a:r>
            <a:r>
              <a:rPr lang="el-GR" sz="3500" b="1">
                <a:solidFill>
                  <a:srgbClr val="562213"/>
                </a:solidFill>
                <a:latin typeface="Corbel" pitchFamily="34" charset="0"/>
              </a:rPr>
              <a:t>deculturation</a:t>
            </a:r>
            <a:r>
              <a:rPr lang="el-GR" sz="3500" b="1">
                <a:solidFill>
                  <a:srgbClr val="562213"/>
                </a:solidFill>
                <a:cs typeface="Arial" charset="0"/>
              </a:rPr>
              <a:t>)</a:t>
            </a:r>
            <a:endParaRPr lang="el-GR" sz="3500">
              <a:solidFill>
                <a:srgbClr val="000000"/>
              </a:solidFill>
              <a:cs typeface="Arial" charset="0"/>
            </a:endParaRPr>
          </a:p>
        </p:txBody>
      </p:sp>
      <p:sp>
        <p:nvSpPr>
          <p:cNvPr id="26" name="object 26"/>
          <p:cNvSpPr txBox="1"/>
          <p:nvPr/>
        </p:nvSpPr>
        <p:spPr>
          <a:xfrm>
            <a:off x="2060575" y="1951038"/>
            <a:ext cx="7132638" cy="4830762"/>
          </a:xfrm>
          <a:prstGeom prst="rect">
            <a:avLst/>
          </a:prstGeom>
        </p:spPr>
        <p:txBody>
          <a:bodyPr lIns="0" tIns="0" rIns="0" bIns="0"/>
          <a:lstStyle/>
          <a:p>
            <a:pPr marL="295275" indent="-282575">
              <a:lnSpc>
                <a:spcPts val="3463"/>
              </a:lnSpc>
              <a:buClr>
                <a:srgbClr val="3791A7"/>
              </a:buClr>
              <a:buSzPct val="80000"/>
              <a:buFont typeface="Arial" charset="0"/>
              <a:buChar char="•"/>
              <a:tabLst>
                <a:tab pos="295275" algn="l"/>
              </a:tabLst>
            </a:pPr>
            <a:r>
              <a:rPr lang="el-GR" sz="3200"/>
              <a:t>Απώλεια της παραδοσιακής κουλτούρας καθώς οι άνθρωποι υιοθετούν νέα ή ξένα πολιτισµικά στοιχεία. Ο όρος χρησιµοποιήθηκε αρχικά για την Αφρική και αναφέρεται στην υιοθέτηση των επιφανειακών συµπεριφορών, των αξιών και του υλικού πολιτισµού των βιοµηχανοποιηµένων κοινωνιών µε ταυτόχρονη εγκατάλειψη των βασικών στοιχείων της αρχικής κουλτούρας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a:noAutofit/>
          </a:bodyPr>
          <a:lstStyle/>
          <a:p>
            <a:pPr marL="2132013" indent="41275" eaLnBrk="1" hangingPunct="1"/>
            <a:r>
              <a:rPr lang="el-GR" sz="3500" b="1">
                <a:solidFill>
                  <a:srgbClr val="562213"/>
                </a:solidFill>
                <a:cs typeface="Arial" charset="0"/>
              </a:rPr>
              <a:t>Αποξένωση, εφηβική (</a:t>
            </a:r>
            <a:r>
              <a:rPr lang="el-GR" sz="3500" b="1">
                <a:solidFill>
                  <a:srgbClr val="562213"/>
                </a:solidFill>
                <a:latin typeface="Corbel" pitchFamily="34" charset="0"/>
              </a:rPr>
              <a:t>alienation</a:t>
            </a:r>
            <a:r>
              <a:rPr lang="el-GR" sz="3500" b="1">
                <a:solidFill>
                  <a:srgbClr val="562213"/>
                </a:solidFill>
                <a:cs typeface="Arial" charset="0"/>
              </a:rPr>
              <a:t>, </a:t>
            </a:r>
            <a:r>
              <a:rPr lang="el-GR" sz="3500" b="1">
                <a:solidFill>
                  <a:srgbClr val="562213"/>
                </a:solidFill>
                <a:latin typeface="Corbel" pitchFamily="34" charset="0"/>
              </a:rPr>
              <a:t>adolescent</a:t>
            </a:r>
            <a:r>
              <a:rPr lang="el-GR" sz="3500" b="1">
                <a:solidFill>
                  <a:srgbClr val="562213"/>
                </a:solidFill>
                <a:cs typeface="Arial" charset="0"/>
              </a:rPr>
              <a:t>)</a:t>
            </a:r>
            <a:endParaRPr lang="el-GR" sz="3500">
              <a:solidFill>
                <a:srgbClr val="000000"/>
              </a:solidFill>
              <a:cs typeface="Arial" charset="0"/>
            </a:endParaRPr>
          </a:p>
        </p:txBody>
      </p:sp>
      <p:sp>
        <p:nvSpPr>
          <p:cNvPr id="22" name="object 22"/>
          <p:cNvSpPr txBox="1"/>
          <p:nvPr/>
        </p:nvSpPr>
        <p:spPr>
          <a:xfrm>
            <a:off x="2060575" y="1944688"/>
            <a:ext cx="7050088"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Αντιπάθεια, ή ακόµη και εχθρότητα, προς την κοινωνία ή την κουλτούρα του ίδιου του ατόµου κατά τη διάρκεια της εφηβείας.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262188" y="950913"/>
            <a:ext cx="6769100" cy="685800"/>
          </a:xfrm>
          <a:prstGeom prst="rect">
            <a:avLst/>
          </a:prstGeom>
        </p:spPr>
        <p:txBody>
          <a:bodyPr lIns="0" tIns="0" rIns="0" bIns="0"/>
          <a:lstStyle/>
          <a:p>
            <a:pPr marL="12700" fontAlgn="auto">
              <a:spcBef>
                <a:spcPts val="0"/>
              </a:spcBef>
              <a:spcAft>
                <a:spcPts val="0"/>
              </a:spcAft>
              <a:defRPr/>
            </a:pPr>
            <a:r>
              <a:rPr sz="4300" b="1" spc="-35" dirty="0">
                <a:solidFill>
                  <a:srgbClr val="562213"/>
                </a:solidFill>
                <a:latin typeface="Arial"/>
                <a:cs typeface="Arial"/>
              </a:rPr>
              <a:t>Α</a:t>
            </a:r>
            <a:r>
              <a:rPr sz="4300" b="1" spc="-155" dirty="0">
                <a:solidFill>
                  <a:srgbClr val="562213"/>
                </a:solidFill>
                <a:latin typeface="Arial"/>
                <a:cs typeface="Arial"/>
              </a:rPr>
              <a:t>π</a:t>
            </a:r>
            <a:r>
              <a:rPr sz="4300" b="1" spc="-30" dirty="0">
                <a:solidFill>
                  <a:srgbClr val="562213"/>
                </a:solidFill>
                <a:latin typeface="Arial"/>
                <a:cs typeface="Arial"/>
              </a:rPr>
              <a:t>οσύν</a:t>
            </a:r>
            <a:r>
              <a:rPr sz="4300" b="1" spc="-35" dirty="0">
                <a:solidFill>
                  <a:srgbClr val="562213"/>
                </a:solidFill>
                <a:latin typeface="Arial"/>
                <a:cs typeface="Arial"/>
              </a:rPr>
              <a:t>δ</a:t>
            </a:r>
            <a:r>
              <a:rPr sz="4300" b="1" spc="-30" dirty="0">
                <a:solidFill>
                  <a:srgbClr val="562213"/>
                </a:solidFill>
                <a:latin typeface="Arial"/>
                <a:cs typeface="Arial"/>
              </a:rPr>
              <a:t>εση</a:t>
            </a:r>
            <a:r>
              <a:rPr sz="4300" b="1" spc="-15" dirty="0">
                <a:solidFill>
                  <a:srgbClr val="562213"/>
                </a:solidFill>
                <a:latin typeface="Arial"/>
                <a:cs typeface="Arial"/>
              </a:rPr>
              <a:t> </a:t>
            </a:r>
            <a:r>
              <a:rPr sz="4300" b="1" spc="-20" dirty="0">
                <a:solidFill>
                  <a:srgbClr val="562213"/>
                </a:solidFill>
                <a:latin typeface="Arial"/>
                <a:cs typeface="Arial"/>
              </a:rPr>
              <a:t>(</a:t>
            </a:r>
            <a:r>
              <a:rPr sz="4300" b="1" spc="-20" dirty="0">
                <a:solidFill>
                  <a:srgbClr val="562213"/>
                </a:solidFill>
                <a:latin typeface="Corbel"/>
                <a:cs typeface="Corbel"/>
              </a:rPr>
              <a:t>diss</a:t>
            </a:r>
            <a:r>
              <a:rPr sz="4300" b="1" spc="-30" dirty="0">
                <a:solidFill>
                  <a:srgbClr val="562213"/>
                </a:solidFill>
                <a:latin typeface="Corbel"/>
                <a:cs typeface="Corbel"/>
              </a:rPr>
              <a:t>o</a:t>
            </a:r>
            <a:r>
              <a:rPr sz="4300" b="1" spc="-15" dirty="0">
                <a:solidFill>
                  <a:srgbClr val="562213"/>
                </a:solidFill>
                <a:latin typeface="Corbel"/>
                <a:cs typeface="Corbel"/>
              </a:rPr>
              <a:t>ci</a:t>
            </a:r>
            <a:r>
              <a:rPr sz="4300" b="1" spc="-30" dirty="0">
                <a:solidFill>
                  <a:srgbClr val="562213"/>
                </a:solidFill>
                <a:latin typeface="Corbel"/>
                <a:cs typeface="Corbel"/>
              </a:rPr>
              <a:t>a</a:t>
            </a:r>
            <a:r>
              <a:rPr sz="4300" b="1" dirty="0">
                <a:solidFill>
                  <a:srgbClr val="562213"/>
                </a:solidFill>
                <a:latin typeface="Corbel"/>
                <a:cs typeface="Corbel"/>
              </a:rPr>
              <a:t>t</a:t>
            </a:r>
            <a:r>
              <a:rPr sz="4300" b="1" spc="-15" dirty="0">
                <a:solidFill>
                  <a:srgbClr val="562213"/>
                </a:solidFill>
                <a:latin typeface="Corbel"/>
                <a:cs typeface="Corbel"/>
              </a:rPr>
              <a:t>i</a:t>
            </a:r>
            <a:r>
              <a:rPr sz="4300" b="1" spc="-30" dirty="0">
                <a:solidFill>
                  <a:srgbClr val="562213"/>
                </a:solidFill>
                <a:latin typeface="Corbel"/>
                <a:cs typeface="Corbel"/>
              </a:rPr>
              <a:t>o</a:t>
            </a:r>
            <a:r>
              <a:rPr sz="4300" b="1" spc="-35" dirty="0">
                <a:solidFill>
                  <a:srgbClr val="562213"/>
                </a:solidFill>
                <a:latin typeface="Corbel"/>
                <a:cs typeface="Corbel"/>
              </a:rPr>
              <a:t>n</a:t>
            </a:r>
            <a:r>
              <a:rPr sz="4300" b="1" spc="-15" dirty="0">
                <a:solidFill>
                  <a:srgbClr val="562213"/>
                </a:solidFill>
                <a:latin typeface="Arial"/>
                <a:cs typeface="Arial"/>
              </a:rPr>
              <a:t>)</a:t>
            </a:r>
            <a:endParaRPr sz="4300">
              <a:latin typeface="Arial"/>
              <a:cs typeface="Arial"/>
            </a:endParaRPr>
          </a:p>
        </p:txBody>
      </p:sp>
      <p:sp>
        <p:nvSpPr>
          <p:cNvPr id="26" name="object 26"/>
          <p:cNvSpPr txBox="1"/>
          <p:nvPr/>
        </p:nvSpPr>
        <p:spPr>
          <a:xfrm>
            <a:off x="2060575" y="1944688"/>
            <a:ext cx="7138988" cy="39116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Μια παροδική µεταβολή της κατάστασης της συνείδησης µη οφειλόµενη σε οργανική ψυχική διαταραχή. Οι κλινικές εκδηλώσεις της περιλαµβάνουν ποικίλα πολιτισµικά σύνδροµα, όπως : αµόκ, πολλαπλή προσωπικότητα , σύνδροµο δαιµονοκατοχής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1335088" eaLnBrk="1" hangingPunct="1"/>
            <a:r>
              <a:rPr lang="el-GR" sz="4300" b="1">
                <a:solidFill>
                  <a:srgbClr val="562213"/>
                </a:solidFill>
                <a:latin typeface="Corbel" pitchFamily="34" charset="0"/>
              </a:rPr>
              <a:t>Αφομοίωση (assimilation)</a:t>
            </a:r>
            <a:endParaRPr lang="el-GR" sz="4300">
              <a:solidFill>
                <a:srgbClr val="000000"/>
              </a:solidFill>
              <a:latin typeface="Corbel" pitchFamily="34" charset="0"/>
            </a:endParaRPr>
          </a:p>
        </p:txBody>
      </p:sp>
      <p:sp>
        <p:nvSpPr>
          <p:cNvPr id="26" name="object 26"/>
          <p:cNvSpPr txBox="1"/>
          <p:nvPr/>
        </p:nvSpPr>
        <p:spPr>
          <a:xfrm>
            <a:off x="2060575" y="1944688"/>
            <a:ext cx="6986588" cy="29352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Μια ψυχοκοινωνική διεργασία κατά την οποία µια κυρίαρχη κουλτούρα ή εθνοµάδα απορροφά µια µη επικρατούσα οµάδα, οδηγώντας στο σχηµατισµό µιας µόνο πολιτισµικής ή εθνικής οµάδας.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195554">
            <a:noAutofit/>
          </a:bodyPr>
          <a:lstStyle/>
          <a:p>
            <a:pPr marL="2132013" eaLnBrk="1" hangingPunct="1"/>
            <a:r>
              <a:rPr lang="el-GR" sz="4300" b="1">
                <a:solidFill>
                  <a:srgbClr val="562213"/>
                </a:solidFill>
                <a:latin typeface="Corbel" pitchFamily="34" charset="0"/>
              </a:rPr>
              <a:t>Γλώσσα (language)</a:t>
            </a:r>
            <a:endParaRPr lang="el-GR" sz="4300">
              <a:solidFill>
                <a:srgbClr val="000000"/>
              </a:solidFill>
              <a:latin typeface="Corbel" pitchFamily="34" charset="0"/>
            </a:endParaRPr>
          </a:p>
        </p:txBody>
      </p:sp>
      <p:sp>
        <p:nvSpPr>
          <p:cNvPr id="26" name="object 26"/>
          <p:cNvSpPr txBox="1"/>
          <p:nvPr/>
        </p:nvSpPr>
        <p:spPr>
          <a:xfrm>
            <a:off x="2060575" y="1944688"/>
            <a:ext cx="6742113" cy="34226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Σύστηµα συµβόλων για την επικοινωνία ιδεών, συναισθηµάτων και σηµασιών µέσω προφερόµενων λέξεων, µη λεκτικών ήχων, εκφράσεων του προσώπου, χειρονοµιών και άλλων µέσων που έχουν καθιερωµένες σηµασίες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2392363" y="950913"/>
            <a:ext cx="6510337" cy="685800"/>
          </a:xfrm>
          <a:prstGeom prst="rect">
            <a:avLst/>
          </a:prstGeom>
        </p:spPr>
        <p:txBody>
          <a:bodyPr lIns="0" tIns="0" rIns="0" bIns="0"/>
          <a:lstStyle/>
          <a:p>
            <a:pPr marL="12700" fontAlgn="auto">
              <a:spcBef>
                <a:spcPts val="0"/>
              </a:spcBef>
              <a:spcAft>
                <a:spcPts val="0"/>
              </a:spcAft>
              <a:defRPr/>
            </a:pPr>
            <a:r>
              <a:rPr sz="4300" b="1" spc="440" dirty="0">
                <a:solidFill>
                  <a:srgbClr val="562213"/>
                </a:solidFill>
                <a:latin typeface="Arial"/>
                <a:cs typeface="Arial"/>
              </a:rPr>
              <a:t>∆</a:t>
            </a:r>
            <a:r>
              <a:rPr sz="4300" b="1" spc="-20" dirty="0">
                <a:solidFill>
                  <a:srgbClr val="562213"/>
                </a:solidFill>
                <a:latin typeface="Arial"/>
                <a:cs typeface="Arial"/>
              </a:rPr>
              <a:t>ι</a:t>
            </a:r>
            <a:r>
              <a:rPr sz="4300" b="1" spc="-30" dirty="0">
                <a:solidFill>
                  <a:srgbClr val="562213"/>
                </a:solidFill>
                <a:latin typeface="Arial"/>
                <a:cs typeface="Arial"/>
              </a:rPr>
              <a:t>α</a:t>
            </a:r>
            <a:r>
              <a:rPr sz="4300" b="1" spc="-125" dirty="0">
                <a:solidFill>
                  <a:srgbClr val="562213"/>
                </a:solidFill>
                <a:latin typeface="Arial"/>
                <a:cs typeface="Arial"/>
              </a:rPr>
              <a:t>χ</a:t>
            </a:r>
            <a:r>
              <a:rPr sz="4300" b="1" spc="-45" dirty="0">
                <a:solidFill>
                  <a:srgbClr val="562213"/>
                </a:solidFill>
                <a:latin typeface="Arial"/>
                <a:cs typeface="Arial"/>
              </a:rPr>
              <a:t>ω</a:t>
            </a:r>
            <a:r>
              <a:rPr sz="4300" b="1" spc="-35" dirty="0">
                <a:solidFill>
                  <a:srgbClr val="562213"/>
                </a:solidFill>
                <a:latin typeface="Arial"/>
                <a:cs typeface="Arial"/>
              </a:rPr>
              <a:t>ρ</a:t>
            </a:r>
            <a:r>
              <a:rPr sz="4300" b="1" spc="-20" dirty="0">
                <a:solidFill>
                  <a:srgbClr val="562213"/>
                </a:solidFill>
                <a:latin typeface="Arial"/>
                <a:cs typeface="Arial"/>
              </a:rPr>
              <a:t>ι</a:t>
            </a:r>
            <a:r>
              <a:rPr sz="4300" b="1" spc="-30" dirty="0">
                <a:solidFill>
                  <a:srgbClr val="562213"/>
                </a:solidFill>
                <a:latin typeface="Arial"/>
                <a:cs typeface="Arial"/>
              </a:rPr>
              <a:t>σ</a:t>
            </a:r>
            <a:r>
              <a:rPr sz="4300" b="1" spc="145" dirty="0">
                <a:solidFill>
                  <a:srgbClr val="562213"/>
                </a:solidFill>
                <a:latin typeface="Arial"/>
                <a:cs typeface="Arial"/>
              </a:rPr>
              <a:t>µ</a:t>
            </a:r>
            <a:r>
              <a:rPr sz="4300" b="1" spc="-25" dirty="0">
                <a:solidFill>
                  <a:srgbClr val="562213"/>
                </a:solidFill>
                <a:latin typeface="Arial"/>
                <a:cs typeface="Arial"/>
              </a:rPr>
              <a:t>ός</a:t>
            </a:r>
            <a:r>
              <a:rPr sz="4300" b="1" spc="50" dirty="0">
                <a:solidFill>
                  <a:srgbClr val="562213"/>
                </a:solidFill>
                <a:latin typeface="Arial"/>
                <a:cs typeface="Arial"/>
              </a:rPr>
              <a:t> </a:t>
            </a:r>
            <a:r>
              <a:rPr sz="4300" b="1" spc="-30" dirty="0">
                <a:solidFill>
                  <a:srgbClr val="562213"/>
                </a:solidFill>
                <a:latin typeface="Arial"/>
                <a:cs typeface="Arial"/>
              </a:rPr>
              <a:t>(</a:t>
            </a:r>
            <a:r>
              <a:rPr sz="4300" b="1" spc="-20" dirty="0">
                <a:solidFill>
                  <a:srgbClr val="562213"/>
                </a:solidFill>
                <a:latin typeface="Corbel"/>
                <a:cs typeface="Corbel"/>
              </a:rPr>
              <a:t>se</a:t>
            </a:r>
            <a:r>
              <a:rPr sz="4300" b="1" spc="-25" dirty="0">
                <a:solidFill>
                  <a:srgbClr val="562213"/>
                </a:solidFill>
                <a:latin typeface="Corbel"/>
                <a:cs typeface="Corbel"/>
              </a:rPr>
              <a:t>p</a:t>
            </a:r>
            <a:r>
              <a:rPr sz="4300" b="1" spc="-30" dirty="0">
                <a:solidFill>
                  <a:srgbClr val="562213"/>
                </a:solidFill>
                <a:latin typeface="Corbel"/>
                <a:cs typeface="Corbel"/>
              </a:rPr>
              <a:t>a</a:t>
            </a:r>
            <a:r>
              <a:rPr sz="4300" b="1" spc="-20" dirty="0">
                <a:solidFill>
                  <a:srgbClr val="562213"/>
                </a:solidFill>
                <a:latin typeface="Corbel"/>
                <a:cs typeface="Corbel"/>
              </a:rPr>
              <a:t>r</a:t>
            </a:r>
            <a:r>
              <a:rPr sz="4300" b="1" spc="-30" dirty="0">
                <a:solidFill>
                  <a:srgbClr val="562213"/>
                </a:solidFill>
                <a:latin typeface="Corbel"/>
                <a:cs typeface="Corbel"/>
              </a:rPr>
              <a:t>a</a:t>
            </a:r>
            <a:r>
              <a:rPr sz="4300" b="1" dirty="0">
                <a:solidFill>
                  <a:srgbClr val="562213"/>
                </a:solidFill>
                <a:latin typeface="Corbel"/>
                <a:cs typeface="Corbel"/>
              </a:rPr>
              <a:t>t</a:t>
            </a:r>
            <a:r>
              <a:rPr sz="4300" b="1" spc="-15" dirty="0">
                <a:solidFill>
                  <a:srgbClr val="562213"/>
                </a:solidFill>
                <a:latin typeface="Corbel"/>
                <a:cs typeface="Corbel"/>
              </a:rPr>
              <a:t>i</a:t>
            </a:r>
            <a:r>
              <a:rPr sz="4300" b="1" spc="-30" dirty="0">
                <a:solidFill>
                  <a:srgbClr val="562213"/>
                </a:solidFill>
                <a:latin typeface="Corbel"/>
                <a:cs typeface="Corbel"/>
              </a:rPr>
              <a:t>on</a:t>
            </a:r>
            <a:r>
              <a:rPr sz="4300" b="1" spc="-15" dirty="0">
                <a:solidFill>
                  <a:srgbClr val="562213"/>
                </a:solidFill>
                <a:latin typeface="Arial"/>
                <a:cs typeface="Arial"/>
              </a:rPr>
              <a:t>)</a:t>
            </a:r>
            <a:endParaRPr sz="4300">
              <a:latin typeface="Arial"/>
              <a:cs typeface="Arial"/>
            </a:endParaRPr>
          </a:p>
        </p:txBody>
      </p:sp>
      <p:sp>
        <p:nvSpPr>
          <p:cNvPr id="26" name="object 26"/>
          <p:cNvSpPr txBox="1"/>
          <p:nvPr/>
        </p:nvSpPr>
        <p:spPr>
          <a:xfrm>
            <a:off x="2060575" y="1944688"/>
            <a:ext cx="7008813" cy="24479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Μορφή επιπολιτισµού στην οποία µια οµάδα της µειονότητας διατηρεί τη δική της κουλτούρα παραµένοντας έξω από τον κύριο κορµό της κοινωνίας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514475" y="984250"/>
            <a:ext cx="7454900" cy="622300"/>
          </a:xfrm>
          <a:prstGeom prst="rect">
            <a:avLst/>
          </a:prstGeom>
        </p:spPr>
        <p:txBody>
          <a:bodyPr lIns="0" tIns="0" rIns="0" bIns="0"/>
          <a:lstStyle/>
          <a:p>
            <a:pPr marL="12700" fontAlgn="auto">
              <a:spcBef>
                <a:spcPts val="0"/>
              </a:spcBef>
              <a:spcAft>
                <a:spcPts val="0"/>
              </a:spcAft>
              <a:defRPr/>
            </a:pPr>
            <a:r>
              <a:rPr sz="3900" b="1" spc="-30" dirty="0">
                <a:solidFill>
                  <a:srgbClr val="562213"/>
                </a:solidFill>
                <a:latin typeface="Arial"/>
                <a:cs typeface="Arial"/>
              </a:rPr>
              <a:t>Ε</a:t>
            </a:r>
            <a:r>
              <a:rPr sz="3900" b="1" spc="-20" dirty="0">
                <a:solidFill>
                  <a:srgbClr val="562213"/>
                </a:solidFill>
                <a:latin typeface="Arial"/>
                <a:cs typeface="Arial"/>
              </a:rPr>
              <a:t>θ</a:t>
            </a:r>
            <a:r>
              <a:rPr sz="3900" b="1" dirty="0">
                <a:solidFill>
                  <a:srgbClr val="562213"/>
                </a:solidFill>
                <a:latin typeface="Arial"/>
                <a:cs typeface="Arial"/>
              </a:rPr>
              <a:t>ν</a:t>
            </a:r>
            <a:r>
              <a:rPr sz="3900" b="1" spc="-20" dirty="0">
                <a:solidFill>
                  <a:srgbClr val="562213"/>
                </a:solidFill>
                <a:latin typeface="Arial"/>
                <a:cs typeface="Arial"/>
              </a:rPr>
              <a:t>ο</a:t>
            </a:r>
            <a:r>
              <a:rPr sz="3900" b="1" spc="-30" dirty="0">
                <a:solidFill>
                  <a:srgbClr val="562213"/>
                </a:solidFill>
                <a:latin typeface="Arial"/>
                <a:cs typeface="Arial"/>
              </a:rPr>
              <a:t>κ</a:t>
            </a:r>
            <a:r>
              <a:rPr sz="3900" b="1" spc="-25" dirty="0">
                <a:solidFill>
                  <a:srgbClr val="562213"/>
                </a:solidFill>
                <a:latin typeface="Arial"/>
                <a:cs typeface="Arial"/>
              </a:rPr>
              <a:t>ε</a:t>
            </a:r>
            <a:r>
              <a:rPr sz="3900" b="1" dirty="0">
                <a:solidFill>
                  <a:srgbClr val="562213"/>
                </a:solidFill>
                <a:latin typeface="Arial"/>
                <a:cs typeface="Arial"/>
              </a:rPr>
              <a:t>ν</a:t>
            </a:r>
            <a:r>
              <a:rPr sz="3900" b="1" spc="-5" dirty="0">
                <a:solidFill>
                  <a:srgbClr val="562213"/>
                </a:solidFill>
                <a:latin typeface="Arial"/>
                <a:cs typeface="Arial"/>
              </a:rPr>
              <a:t>τ</a:t>
            </a:r>
            <a:r>
              <a:rPr sz="3900" b="1" spc="-25" dirty="0">
                <a:solidFill>
                  <a:srgbClr val="562213"/>
                </a:solidFill>
                <a:latin typeface="Arial"/>
                <a:cs typeface="Arial"/>
              </a:rPr>
              <a:t>ρ</a:t>
            </a:r>
            <a:r>
              <a:rPr sz="3900" b="1" spc="-20" dirty="0">
                <a:solidFill>
                  <a:srgbClr val="562213"/>
                </a:solidFill>
                <a:latin typeface="Arial"/>
                <a:cs typeface="Arial"/>
              </a:rPr>
              <a:t>ι</a:t>
            </a:r>
            <a:r>
              <a:rPr sz="3900" b="1" spc="-5" dirty="0">
                <a:solidFill>
                  <a:srgbClr val="562213"/>
                </a:solidFill>
                <a:latin typeface="Arial"/>
                <a:cs typeface="Arial"/>
              </a:rPr>
              <a:t>σ</a:t>
            </a:r>
            <a:r>
              <a:rPr sz="3900" b="1" spc="130" dirty="0">
                <a:solidFill>
                  <a:srgbClr val="562213"/>
                </a:solidFill>
                <a:latin typeface="Arial"/>
                <a:cs typeface="Arial"/>
              </a:rPr>
              <a:t>µ</a:t>
            </a:r>
            <a:r>
              <a:rPr sz="3900" b="1" spc="-20" dirty="0">
                <a:solidFill>
                  <a:srgbClr val="562213"/>
                </a:solidFill>
                <a:latin typeface="Arial"/>
                <a:cs typeface="Arial"/>
              </a:rPr>
              <a:t>ό</a:t>
            </a:r>
            <a:r>
              <a:rPr sz="3900" b="1" dirty="0">
                <a:solidFill>
                  <a:srgbClr val="562213"/>
                </a:solidFill>
                <a:latin typeface="Arial"/>
                <a:cs typeface="Arial"/>
              </a:rPr>
              <a:t>ς</a:t>
            </a:r>
            <a:r>
              <a:rPr sz="3900" b="1" spc="-5" dirty="0">
                <a:solidFill>
                  <a:srgbClr val="562213"/>
                </a:solidFill>
                <a:latin typeface="Arial"/>
                <a:cs typeface="Arial"/>
              </a:rPr>
              <a:t> </a:t>
            </a:r>
            <a:r>
              <a:rPr sz="3900" b="1" spc="-10" dirty="0">
                <a:solidFill>
                  <a:srgbClr val="562213"/>
                </a:solidFill>
                <a:latin typeface="Arial"/>
                <a:cs typeface="Arial"/>
              </a:rPr>
              <a:t>(</a:t>
            </a:r>
            <a:r>
              <a:rPr sz="3900" b="1" spc="-15" dirty="0">
                <a:solidFill>
                  <a:srgbClr val="562213"/>
                </a:solidFill>
                <a:latin typeface="Corbel"/>
                <a:cs typeface="Corbel"/>
              </a:rPr>
              <a:t>e</a:t>
            </a:r>
            <a:r>
              <a:rPr sz="3900" b="1" spc="-10" dirty="0">
                <a:solidFill>
                  <a:srgbClr val="562213"/>
                </a:solidFill>
                <a:latin typeface="Corbel"/>
                <a:cs typeface="Corbel"/>
              </a:rPr>
              <a:t>t</a:t>
            </a:r>
            <a:r>
              <a:rPr sz="3900" b="1" spc="-25" dirty="0">
                <a:solidFill>
                  <a:srgbClr val="562213"/>
                </a:solidFill>
                <a:latin typeface="Corbel"/>
                <a:cs typeface="Corbel"/>
              </a:rPr>
              <a:t>h</a:t>
            </a:r>
            <a:r>
              <a:rPr sz="3900" b="1" spc="-30" dirty="0">
                <a:solidFill>
                  <a:srgbClr val="562213"/>
                </a:solidFill>
                <a:latin typeface="Corbel"/>
                <a:cs typeface="Corbel"/>
              </a:rPr>
              <a:t>n</a:t>
            </a:r>
            <a:r>
              <a:rPr sz="3900" b="1" spc="-25" dirty="0">
                <a:solidFill>
                  <a:srgbClr val="562213"/>
                </a:solidFill>
                <a:latin typeface="Corbel"/>
                <a:cs typeface="Corbel"/>
              </a:rPr>
              <a:t>oc</a:t>
            </a:r>
            <a:r>
              <a:rPr sz="3900" b="1" spc="-15" dirty="0">
                <a:solidFill>
                  <a:srgbClr val="562213"/>
                </a:solidFill>
                <a:latin typeface="Corbel"/>
                <a:cs typeface="Corbel"/>
              </a:rPr>
              <a:t>e</a:t>
            </a:r>
            <a:r>
              <a:rPr sz="3900" b="1" spc="-30" dirty="0">
                <a:solidFill>
                  <a:srgbClr val="562213"/>
                </a:solidFill>
                <a:latin typeface="Corbel"/>
                <a:cs typeface="Corbel"/>
              </a:rPr>
              <a:t>n</a:t>
            </a:r>
            <a:r>
              <a:rPr sz="3900" b="1" spc="-10" dirty="0">
                <a:solidFill>
                  <a:srgbClr val="562213"/>
                </a:solidFill>
                <a:latin typeface="Corbel"/>
                <a:cs typeface="Corbel"/>
              </a:rPr>
              <a:t>tr</a:t>
            </a:r>
            <a:r>
              <a:rPr sz="3900" b="1" spc="-15" dirty="0">
                <a:solidFill>
                  <a:srgbClr val="562213"/>
                </a:solidFill>
                <a:latin typeface="Corbel"/>
                <a:cs typeface="Corbel"/>
              </a:rPr>
              <a:t>is</a:t>
            </a:r>
            <a:r>
              <a:rPr sz="3900" b="1" spc="-10" dirty="0">
                <a:solidFill>
                  <a:srgbClr val="562213"/>
                </a:solidFill>
                <a:latin typeface="Corbel"/>
                <a:cs typeface="Corbel"/>
              </a:rPr>
              <a:t>m</a:t>
            </a:r>
            <a:r>
              <a:rPr sz="3900" b="1" dirty="0">
                <a:solidFill>
                  <a:srgbClr val="562213"/>
                </a:solidFill>
                <a:latin typeface="Arial"/>
                <a:cs typeface="Arial"/>
              </a:rPr>
              <a:t>)</a:t>
            </a:r>
            <a:endParaRPr sz="3900">
              <a:latin typeface="Arial"/>
              <a:cs typeface="Arial"/>
            </a:endParaRPr>
          </a:p>
        </p:txBody>
      </p:sp>
      <p:sp>
        <p:nvSpPr>
          <p:cNvPr id="26" name="object 26"/>
          <p:cNvSpPr txBox="1">
            <a:spLocks noGrp="1"/>
          </p:cNvSpPr>
          <p:nvPr>
            <p:ph type="body" idx="1"/>
          </p:nvPr>
        </p:nvSpPr>
        <p:spPr/>
        <p:txBody>
          <a:bodyPr>
            <a:noAutofit/>
          </a:bodyPr>
          <a:lstStyle/>
          <a:p>
            <a:pPr marL="1584325" indent="-282575" eaLnBrk="1" hangingPunct="1">
              <a:spcBef>
                <a:spcPct val="0"/>
              </a:spcBef>
              <a:buClr>
                <a:srgbClr val="3791A7"/>
              </a:buClr>
              <a:buSzPct val="80000"/>
              <a:tabLst>
                <a:tab pos="1584325" algn="l"/>
              </a:tabLst>
            </a:pPr>
            <a:r>
              <a:rPr lang="el-GR">
                <a:solidFill>
                  <a:srgbClr val="000000"/>
                </a:solidFill>
                <a:cs typeface="Arial" charset="0"/>
              </a:rPr>
              <a:t>Η υπερτίµηση της ίδιας κουλτούρας σε σύγκριση µε άλλες κουλτούρες, ούτως ώστε να γίνονται προκατειληµµένες κρίσεις σχετικά µε το τι είναι καλό, σωστό, όµορφο ηθικό, φυσιολογικό, ψυχικά υγιές ή λογικό , µε βάση την ίδια κουλτούρα ως µέτρο σύγκρισης. Πολιτισµική ή εθνική προκατάληψη</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950913"/>
            <a:ext cx="7300913" cy="685800"/>
          </a:xfrm>
          <a:prstGeom prst="rect">
            <a:avLst/>
          </a:prstGeom>
        </p:spPr>
        <p:txBody>
          <a:bodyPr lIns="0" tIns="0" rIns="0" bIns="0"/>
          <a:lstStyle/>
          <a:p>
            <a:pPr marL="12700" fontAlgn="auto">
              <a:spcBef>
                <a:spcPts val="0"/>
              </a:spcBef>
              <a:spcAft>
                <a:spcPts val="0"/>
              </a:spcAft>
              <a:defRPr/>
            </a:pPr>
            <a:r>
              <a:rPr sz="4300" b="1" spc="-30" dirty="0">
                <a:solidFill>
                  <a:srgbClr val="562213"/>
                </a:solidFill>
                <a:latin typeface="Arial"/>
                <a:cs typeface="Arial"/>
              </a:rPr>
              <a:t>Ε</a:t>
            </a:r>
            <a:r>
              <a:rPr sz="4300" b="1" spc="-20" dirty="0">
                <a:solidFill>
                  <a:srgbClr val="562213"/>
                </a:solidFill>
                <a:latin typeface="Arial"/>
                <a:cs typeface="Arial"/>
              </a:rPr>
              <a:t>κ</a:t>
            </a:r>
            <a:r>
              <a:rPr sz="4300" b="1" spc="-155" dirty="0">
                <a:solidFill>
                  <a:srgbClr val="562213"/>
                </a:solidFill>
                <a:latin typeface="Arial"/>
                <a:cs typeface="Arial"/>
              </a:rPr>
              <a:t>π</a:t>
            </a:r>
            <a:r>
              <a:rPr sz="4300" b="1" spc="-30" dirty="0">
                <a:solidFill>
                  <a:srgbClr val="562213"/>
                </a:solidFill>
                <a:latin typeface="Arial"/>
                <a:cs typeface="Arial"/>
              </a:rPr>
              <a:t>ολ</a:t>
            </a:r>
            <a:r>
              <a:rPr sz="4300" b="1" spc="-20" dirty="0">
                <a:solidFill>
                  <a:srgbClr val="562213"/>
                </a:solidFill>
                <a:latin typeface="Arial"/>
                <a:cs typeface="Arial"/>
              </a:rPr>
              <a:t>ιτι</a:t>
            </a:r>
            <a:r>
              <a:rPr sz="4300" b="1" spc="-30" dirty="0">
                <a:solidFill>
                  <a:srgbClr val="562213"/>
                </a:solidFill>
                <a:latin typeface="Arial"/>
                <a:cs typeface="Arial"/>
              </a:rPr>
              <a:t>σ</a:t>
            </a:r>
            <a:r>
              <a:rPr sz="4300" b="1" spc="145" dirty="0">
                <a:solidFill>
                  <a:srgbClr val="562213"/>
                </a:solidFill>
                <a:latin typeface="Arial"/>
                <a:cs typeface="Arial"/>
              </a:rPr>
              <a:t>µ</a:t>
            </a:r>
            <a:r>
              <a:rPr sz="4300" b="1" spc="-25" dirty="0">
                <a:solidFill>
                  <a:srgbClr val="562213"/>
                </a:solidFill>
                <a:latin typeface="Arial"/>
                <a:cs typeface="Arial"/>
              </a:rPr>
              <a:t>ός (</a:t>
            </a:r>
            <a:r>
              <a:rPr sz="4300" b="1" spc="-20" dirty="0">
                <a:solidFill>
                  <a:srgbClr val="562213"/>
                </a:solidFill>
                <a:latin typeface="Corbel"/>
                <a:cs typeface="Corbel"/>
              </a:rPr>
              <a:t>enc</a:t>
            </a:r>
            <a:r>
              <a:rPr sz="4300" b="1" spc="-30" dirty="0">
                <a:solidFill>
                  <a:srgbClr val="562213"/>
                </a:solidFill>
                <a:latin typeface="Corbel"/>
                <a:cs typeface="Corbel"/>
              </a:rPr>
              <a:t>u</a:t>
            </a:r>
            <a:r>
              <a:rPr sz="4300" b="1" spc="-10" dirty="0">
                <a:solidFill>
                  <a:srgbClr val="562213"/>
                </a:solidFill>
                <a:latin typeface="Corbel"/>
                <a:cs typeface="Corbel"/>
              </a:rPr>
              <a:t>l</a:t>
            </a:r>
            <a:r>
              <a:rPr sz="4300" b="1" dirty="0">
                <a:solidFill>
                  <a:srgbClr val="562213"/>
                </a:solidFill>
                <a:latin typeface="Corbel"/>
                <a:cs typeface="Corbel"/>
              </a:rPr>
              <a:t>t</a:t>
            </a:r>
            <a:r>
              <a:rPr sz="4300" b="1" spc="-30" dirty="0">
                <a:solidFill>
                  <a:srgbClr val="562213"/>
                </a:solidFill>
                <a:latin typeface="Corbel"/>
                <a:cs typeface="Corbel"/>
              </a:rPr>
              <a:t>u</a:t>
            </a:r>
            <a:r>
              <a:rPr sz="4300" b="1" spc="-20" dirty="0">
                <a:solidFill>
                  <a:srgbClr val="562213"/>
                </a:solidFill>
                <a:latin typeface="Corbel"/>
                <a:cs typeface="Corbel"/>
              </a:rPr>
              <a:t>r</a:t>
            </a:r>
            <a:r>
              <a:rPr sz="4300" b="1" spc="-30" dirty="0">
                <a:solidFill>
                  <a:srgbClr val="562213"/>
                </a:solidFill>
                <a:latin typeface="Corbel"/>
                <a:cs typeface="Corbel"/>
              </a:rPr>
              <a:t>a</a:t>
            </a:r>
            <a:r>
              <a:rPr sz="4300" b="1" dirty="0">
                <a:solidFill>
                  <a:srgbClr val="562213"/>
                </a:solidFill>
                <a:latin typeface="Corbel"/>
                <a:cs typeface="Corbel"/>
              </a:rPr>
              <a:t>t</a:t>
            </a:r>
            <a:r>
              <a:rPr sz="4300" b="1" spc="-15" dirty="0">
                <a:solidFill>
                  <a:srgbClr val="562213"/>
                </a:solidFill>
                <a:latin typeface="Corbel"/>
                <a:cs typeface="Corbel"/>
              </a:rPr>
              <a:t>i</a:t>
            </a:r>
            <a:r>
              <a:rPr sz="4300" b="1" spc="-30" dirty="0">
                <a:solidFill>
                  <a:srgbClr val="562213"/>
                </a:solidFill>
                <a:latin typeface="Corbel"/>
                <a:cs typeface="Corbel"/>
              </a:rPr>
              <a:t>o</a:t>
            </a:r>
            <a:r>
              <a:rPr sz="4300" b="1" spc="-25" dirty="0">
                <a:solidFill>
                  <a:srgbClr val="562213"/>
                </a:solidFill>
                <a:latin typeface="Corbel"/>
                <a:cs typeface="Corbel"/>
              </a:rPr>
              <a:t>n</a:t>
            </a:r>
            <a:r>
              <a:rPr sz="4300" b="1" spc="-15" dirty="0">
                <a:solidFill>
                  <a:srgbClr val="562213"/>
                </a:solidFill>
                <a:latin typeface="Arial"/>
                <a:cs typeface="Arial"/>
              </a:rPr>
              <a:t>)</a:t>
            </a:r>
            <a:endParaRPr sz="4300">
              <a:latin typeface="Arial"/>
              <a:cs typeface="Arial"/>
            </a:endParaRPr>
          </a:p>
        </p:txBody>
      </p:sp>
      <p:sp>
        <p:nvSpPr>
          <p:cNvPr id="26" name="object 26"/>
          <p:cNvSpPr txBox="1"/>
          <p:nvPr/>
        </p:nvSpPr>
        <p:spPr>
          <a:xfrm>
            <a:off x="2060575" y="1944688"/>
            <a:ext cx="6942138" cy="29352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διεργασία της απόκτησης πολιτισµικής γνώσης, αξιών, κοινωνικών δεξιοτήτων, γλώσσας και άλλων χαρακτηριστικών της κουλτούρας, κατά την παιδική ηλικία και την εφηβεία.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793750"/>
            <a:ext cx="7059613" cy="1062038"/>
          </a:xfrm>
          <a:prstGeom prst="rect">
            <a:avLst/>
          </a:prstGeom>
        </p:spPr>
        <p:txBody>
          <a:bodyPr lIns="0" tIns="0" rIns="0" bIns="0"/>
          <a:lstStyle/>
          <a:p>
            <a:pPr marL="12700">
              <a:lnSpc>
                <a:spcPts val="4088"/>
              </a:lnSpc>
            </a:pPr>
            <a:r>
              <a:rPr lang="el-GR" sz="3500" b="1">
                <a:solidFill>
                  <a:srgbClr val="562213"/>
                </a:solidFill>
              </a:rPr>
              <a:t>Επιπολιτισµική δυσπροσαρµογή (</a:t>
            </a:r>
            <a:r>
              <a:rPr lang="el-GR" sz="3500" b="1">
                <a:solidFill>
                  <a:srgbClr val="562213"/>
                </a:solidFill>
                <a:latin typeface="Corbel" pitchFamily="34" charset="0"/>
              </a:rPr>
              <a:t>acculturation maladjustment</a:t>
            </a:r>
            <a:r>
              <a:rPr lang="el-GR" sz="3500" b="1">
                <a:solidFill>
                  <a:srgbClr val="562213"/>
                </a:solidFill>
              </a:rPr>
              <a:t>)</a:t>
            </a:r>
            <a:endParaRPr lang="el-GR" sz="3500"/>
          </a:p>
        </p:txBody>
      </p:sp>
      <p:sp>
        <p:nvSpPr>
          <p:cNvPr id="26" name="object 26"/>
          <p:cNvSpPr txBox="1"/>
          <p:nvPr/>
        </p:nvSpPr>
        <p:spPr>
          <a:xfrm>
            <a:off x="2060575" y="2414588"/>
            <a:ext cx="7215188" cy="24479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Υπερβολική βραδύτητα ή ανεπάρκεια ως προς την προσαρµογή στις απαιτήσεις ενός νέου περιβάλλοντος ή κουλτούρας, κρίση ταυτότητας ή και κοινωνική περιθωριακότητα.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a:noAutofit/>
          </a:bodyPr>
          <a:lstStyle/>
          <a:p>
            <a:pPr marL="757238" eaLnBrk="1" hangingPunct="1"/>
            <a:r>
              <a:rPr lang="el-GR" sz="3500" b="1">
                <a:solidFill>
                  <a:srgbClr val="562213"/>
                </a:solidFill>
                <a:cs typeface="Arial" charset="0"/>
              </a:rPr>
              <a:t>Επιπολιτισµικό στρες (</a:t>
            </a:r>
            <a:r>
              <a:rPr lang="el-GR" sz="3500" b="1">
                <a:solidFill>
                  <a:srgbClr val="562213"/>
                </a:solidFill>
                <a:latin typeface="Corbel" pitchFamily="34" charset="0"/>
              </a:rPr>
              <a:t>acculturative stress</a:t>
            </a:r>
            <a:r>
              <a:rPr lang="el-GR" sz="3500" b="1">
                <a:solidFill>
                  <a:srgbClr val="562213"/>
                </a:solidFill>
                <a:cs typeface="Arial" charset="0"/>
              </a:rPr>
              <a:t>)</a:t>
            </a:r>
            <a:endParaRPr lang="el-GR" sz="3500">
              <a:solidFill>
                <a:srgbClr val="000000"/>
              </a:solidFill>
              <a:cs typeface="Arial" charset="0"/>
            </a:endParaRPr>
          </a:p>
        </p:txBody>
      </p:sp>
      <p:sp>
        <p:nvSpPr>
          <p:cNvPr id="26" name="object 26"/>
          <p:cNvSpPr txBox="1"/>
          <p:nvPr/>
        </p:nvSpPr>
        <p:spPr>
          <a:xfrm>
            <a:off x="2060575" y="1944688"/>
            <a:ext cx="7200900" cy="39116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Στρες κατά τη διάρκεια του επιπολιτισµού ενός ατόµου ή µιας οµάδας, που µπορεί να οφείλεται στην επιπολιτιζόµενη οµάδα (π.χ. δυσκολία στην τροποποίηση της πολιτισµικής της ταυτότητας) ή την άλλη οµάδα (π.χ. αντίδραση στην ενσωµάτωση της επιπολιτιζόµενης οµάδας).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34162" rtlCol="0">
            <a:noAutofit/>
          </a:bodyPr>
          <a:lstStyle/>
          <a:p>
            <a:pPr marL="758190" eaLnBrk="1" fontAlgn="auto" hangingPunct="1">
              <a:spcBef>
                <a:spcPts val="0"/>
              </a:spcBef>
              <a:spcAft>
                <a:spcPts val="0"/>
              </a:spcAft>
              <a:defRPr/>
            </a:pPr>
            <a:r>
              <a:rPr sz="3900" b="1" spc="-30" dirty="0">
                <a:solidFill>
                  <a:srgbClr val="562213"/>
                </a:solidFill>
                <a:latin typeface="Arial"/>
                <a:cs typeface="Arial"/>
              </a:rPr>
              <a:t>Επ</a:t>
            </a:r>
            <a:r>
              <a:rPr sz="3900" b="1" spc="-20" dirty="0">
                <a:solidFill>
                  <a:srgbClr val="562213"/>
                </a:solidFill>
                <a:latin typeface="Arial"/>
                <a:cs typeface="Arial"/>
              </a:rPr>
              <a:t>ι</a:t>
            </a:r>
            <a:r>
              <a:rPr sz="3900" b="1" spc="-135" dirty="0">
                <a:solidFill>
                  <a:srgbClr val="562213"/>
                </a:solidFill>
                <a:latin typeface="Arial"/>
                <a:cs typeface="Arial"/>
              </a:rPr>
              <a:t>π</a:t>
            </a:r>
            <a:r>
              <a:rPr sz="3900" b="1" spc="-20" dirty="0">
                <a:solidFill>
                  <a:srgbClr val="562213"/>
                </a:solidFill>
                <a:latin typeface="Arial"/>
                <a:cs typeface="Arial"/>
              </a:rPr>
              <a:t>ο</a:t>
            </a:r>
            <a:r>
              <a:rPr sz="3900" b="1" dirty="0">
                <a:solidFill>
                  <a:srgbClr val="562213"/>
                </a:solidFill>
                <a:latin typeface="Arial"/>
                <a:cs typeface="Arial"/>
              </a:rPr>
              <a:t>λ</a:t>
            </a:r>
            <a:r>
              <a:rPr sz="3900" b="1" spc="-20" dirty="0">
                <a:solidFill>
                  <a:srgbClr val="562213"/>
                </a:solidFill>
                <a:latin typeface="Arial"/>
                <a:cs typeface="Arial"/>
              </a:rPr>
              <a:t>ι</a:t>
            </a:r>
            <a:r>
              <a:rPr sz="3900" b="1" spc="-5" dirty="0">
                <a:solidFill>
                  <a:srgbClr val="562213"/>
                </a:solidFill>
                <a:latin typeface="Arial"/>
                <a:cs typeface="Arial"/>
              </a:rPr>
              <a:t>τ</a:t>
            </a:r>
            <a:r>
              <a:rPr sz="3900" b="1" spc="-20" dirty="0">
                <a:solidFill>
                  <a:srgbClr val="562213"/>
                </a:solidFill>
                <a:latin typeface="Arial"/>
                <a:cs typeface="Arial"/>
              </a:rPr>
              <a:t>ι</a:t>
            </a:r>
            <a:r>
              <a:rPr sz="3900" b="1" spc="-5" dirty="0">
                <a:solidFill>
                  <a:srgbClr val="562213"/>
                </a:solidFill>
                <a:latin typeface="Arial"/>
                <a:cs typeface="Arial"/>
              </a:rPr>
              <a:t>σ</a:t>
            </a:r>
            <a:r>
              <a:rPr sz="3900" b="1" spc="130" dirty="0">
                <a:solidFill>
                  <a:srgbClr val="562213"/>
                </a:solidFill>
                <a:latin typeface="Arial"/>
                <a:cs typeface="Arial"/>
              </a:rPr>
              <a:t>µ</a:t>
            </a:r>
            <a:r>
              <a:rPr sz="3900" b="1" spc="-20" dirty="0">
                <a:solidFill>
                  <a:srgbClr val="562213"/>
                </a:solidFill>
                <a:latin typeface="Arial"/>
                <a:cs typeface="Arial"/>
              </a:rPr>
              <a:t>ό</a:t>
            </a:r>
            <a:r>
              <a:rPr sz="3900" b="1" dirty="0">
                <a:solidFill>
                  <a:srgbClr val="562213"/>
                </a:solidFill>
                <a:latin typeface="Arial"/>
                <a:cs typeface="Arial"/>
              </a:rPr>
              <a:t>ς</a:t>
            </a:r>
            <a:r>
              <a:rPr sz="3900" b="1" spc="5" dirty="0">
                <a:solidFill>
                  <a:srgbClr val="562213"/>
                </a:solidFill>
                <a:latin typeface="Arial"/>
                <a:cs typeface="Arial"/>
              </a:rPr>
              <a:t> </a:t>
            </a:r>
            <a:r>
              <a:rPr sz="3900" b="1" spc="-10" dirty="0">
                <a:solidFill>
                  <a:srgbClr val="562213"/>
                </a:solidFill>
                <a:latin typeface="Arial"/>
                <a:cs typeface="Arial"/>
              </a:rPr>
              <a:t>(</a:t>
            </a:r>
            <a:r>
              <a:rPr sz="3900" b="1" spc="-25" dirty="0">
                <a:solidFill>
                  <a:srgbClr val="562213"/>
                </a:solidFill>
                <a:latin typeface="Corbel"/>
                <a:cs typeface="Corbel"/>
              </a:rPr>
              <a:t>a</a:t>
            </a:r>
            <a:r>
              <a:rPr sz="3900" b="1" spc="-85" dirty="0">
                <a:solidFill>
                  <a:srgbClr val="562213"/>
                </a:solidFill>
                <a:latin typeface="Corbel"/>
                <a:cs typeface="Corbel"/>
              </a:rPr>
              <a:t>c</a:t>
            </a:r>
            <a:r>
              <a:rPr sz="3900" b="1" spc="-25" dirty="0">
                <a:solidFill>
                  <a:srgbClr val="562213"/>
                </a:solidFill>
                <a:latin typeface="Corbel"/>
                <a:cs typeface="Corbel"/>
              </a:rPr>
              <a:t>c</a:t>
            </a:r>
            <a:r>
              <a:rPr sz="3900" b="1" spc="-30" dirty="0">
                <a:solidFill>
                  <a:srgbClr val="562213"/>
                </a:solidFill>
                <a:latin typeface="Corbel"/>
                <a:cs typeface="Corbel"/>
              </a:rPr>
              <a:t>u</a:t>
            </a:r>
            <a:r>
              <a:rPr sz="3900" b="1" spc="-5" dirty="0">
                <a:solidFill>
                  <a:srgbClr val="562213"/>
                </a:solidFill>
                <a:latin typeface="Corbel"/>
                <a:cs typeface="Corbel"/>
              </a:rPr>
              <a:t>l</a:t>
            </a:r>
            <a:r>
              <a:rPr sz="3900" b="1" spc="-10" dirty="0">
                <a:solidFill>
                  <a:srgbClr val="562213"/>
                </a:solidFill>
                <a:latin typeface="Corbel"/>
                <a:cs typeface="Corbel"/>
              </a:rPr>
              <a:t>t</a:t>
            </a:r>
            <a:r>
              <a:rPr sz="3900" b="1" spc="-30" dirty="0">
                <a:solidFill>
                  <a:srgbClr val="562213"/>
                </a:solidFill>
                <a:latin typeface="Corbel"/>
                <a:cs typeface="Corbel"/>
              </a:rPr>
              <a:t>u</a:t>
            </a:r>
            <a:r>
              <a:rPr sz="3900" b="1" spc="-10" dirty="0">
                <a:solidFill>
                  <a:srgbClr val="562213"/>
                </a:solidFill>
                <a:latin typeface="Corbel"/>
                <a:cs typeface="Corbel"/>
              </a:rPr>
              <a:t>r</a:t>
            </a:r>
            <a:r>
              <a:rPr sz="3900" b="1" spc="-25" dirty="0">
                <a:solidFill>
                  <a:srgbClr val="562213"/>
                </a:solidFill>
                <a:latin typeface="Corbel"/>
                <a:cs typeface="Corbel"/>
              </a:rPr>
              <a:t>a</a:t>
            </a:r>
            <a:r>
              <a:rPr sz="3900" b="1" spc="-10" dirty="0">
                <a:solidFill>
                  <a:srgbClr val="562213"/>
                </a:solidFill>
                <a:latin typeface="Corbel"/>
                <a:cs typeface="Corbel"/>
              </a:rPr>
              <a:t>t</a:t>
            </a:r>
            <a:r>
              <a:rPr sz="3900" b="1" spc="-20" dirty="0">
                <a:solidFill>
                  <a:srgbClr val="562213"/>
                </a:solidFill>
                <a:latin typeface="Corbel"/>
                <a:cs typeface="Corbel"/>
              </a:rPr>
              <a:t>io</a:t>
            </a:r>
            <a:r>
              <a:rPr sz="3900" b="1" spc="-35" dirty="0">
                <a:solidFill>
                  <a:srgbClr val="562213"/>
                </a:solidFill>
                <a:latin typeface="Corbel"/>
                <a:cs typeface="Corbel"/>
              </a:rPr>
              <a:t>n</a:t>
            </a:r>
            <a:r>
              <a:rPr sz="3900" b="1" dirty="0">
                <a:solidFill>
                  <a:srgbClr val="562213"/>
                </a:solidFill>
                <a:latin typeface="Arial"/>
                <a:cs typeface="Arial"/>
              </a:rPr>
              <a:t>)</a:t>
            </a:r>
            <a:endParaRPr sz="3900">
              <a:solidFill>
                <a:sysClr val="windowText" lastClr="000000"/>
              </a:solidFill>
              <a:latin typeface="Arial"/>
              <a:cs typeface="Arial"/>
            </a:endParaRPr>
          </a:p>
        </p:txBody>
      </p:sp>
      <p:sp>
        <p:nvSpPr>
          <p:cNvPr id="26" name="object 26"/>
          <p:cNvSpPr txBox="1"/>
          <p:nvPr/>
        </p:nvSpPr>
        <p:spPr>
          <a:xfrm>
            <a:off x="2060575" y="1944688"/>
            <a:ext cx="7224713" cy="24479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διεργασία της πολιτισµικής αλλαγής, είτε ενός ατόµου είτε µιας οµάδας, ως αποτέλεσµα συνεχούς επαφής µεταξύ</a:t>
            </a:r>
          </a:p>
          <a:p>
            <a:pPr marL="295275" indent="-282575">
              <a:tabLst>
                <a:tab pos="295275" algn="l"/>
              </a:tabLst>
            </a:pPr>
            <a:r>
              <a:rPr lang="el-GR" sz="3200"/>
              <a:t>µελών διαφορετικών πολιτισµικά οµάδων.</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514475" y="750888"/>
            <a:ext cx="5002213" cy="1092200"/>
          </a:xfrm>
          <a:prstGeom prst="rect">
            <a:avLst/>
          </a:prstGeom>
        </p:spPr>
        <p:txBody>
          <a:bodyPr lIns="0" tIns="0" rIns="0" bIns="0"/>
          <a:lstStyle/>
          <a:p>
            <a:pPr marL="12700"/>
            <a:r>
              <a:rPr lang="el-GR" sz="3500" b="1">
                <a:solidFill>
                  <a:srgbClr val="562213"/>
                </a:solidFill>
              </a:rPr>
              <a:t>Κοινωνική κινητικότητα (</a:t>
            </a:r>
            <a:r>
              <a:rPr lang="el-GR" sz="3500" b="1">
                <a:solidFill>
                  <a:srgbClr val="562213"/>
                </a:solidFill>
                <a:latin typeface="Corbel" pitchFamily="34" charset="0"/>
              </a:rPr>
              <a:t>social mobility</a:t>
            </a:r>
            <a:r>
              <a:rPr lang="el-GR" sz="3500" b="1">
                <a:solidFill>
                  <a:srgbClr val="562213"/>
                </a:solidFill>
              </a:rPr>
              <a:t>)</a:t>
            </a:r>
            <a:endParaRPr lang="el-GR" sz="3500"/>
          </a:p>
        </p:txBody>
      </p:sp>
      <p:sp>
        <p:nvSpPr>
          <p:cNvPr id="22" name="object 22"/>
          <p:cNvSpPr txBox="1"/>
          <p:nvPr/>
        </p:nvSpPr>
        <p:spPr>
          <a:xfrm>
            <a:off x="2060575" y="1944688"/>
            <a:ext cx="7164388"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Στο πλαίσιο µιας κουλτούρας, η δυνατότητα ενός ατόµου να αλλάξει το κοινωνικό του και ιδίως το κοινωνικοοικονοµικό του στάτους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876425" y="984250"/>
            <a:ext cx="7362825" cy="622300"/>
          </a:xfrm>
          <a:prstGeom prst="rect">
            <a:avLst/>
          </a:prstGeom>
        </p:spPr>
        <p:txBody>
          <a:bodyPr lIns="0" tIns="0" rIns="0" bIns="0"/>
          <a:lstStyle/>
          <a:p>
            <a:pPr marL="12700" fontAlgn="auto">
              <a:spcBef>
                <a:spcPts val="0"/>
              </a:spcBef>
              <a:spcAft>
                <a:spcPts val="0"/>
              </a:spcAft>
              <a:defRPr/>
            </a:pPr>
            <a:r>
              <a:rPr sz="3900" b="1" spc="-85" dirty="0">
                <a:solidFill>
                  <a:srgbClr val="562213"/>
                </a:solidFill>
                <a:latin typeface="Arial"/>
                <a:cs typeface="Arial"/>
              </a:rPr>
              <a:t>Κ</a:t>
            </a:r>
            <a:r>
              <a:rPr sz="3900" b="1" spc="-20" dirty="0">
                <a:solidFill>
                  <a:srgbClr val="562213"/>
                </a:solidFill>
                <a:latin typeface="Arial"/>
                <a:cs typeface="Arial"/>
              </a:rPr>
              <a:t>οι</a:t>
            </a:r>
            <a:r>
              <a:rPr sz="3900" b="1" dirty="0">
                <a:solidFill>
                  <a:srgbClr val="562213"/>
                </a:solidFill>
                <a:latin typeface="Arial"/>
                <a:cs typeface="Arial"/>
              </a:rPr>
              <a:t>ν</a:t>
            </a:r>
            <a:r>
              <a:rPr sz="3900" b="1" spc="-30" dirty="0">
                <a:solidFill>
                  <a:srgbClr val="562213"/>
                </a:solidFill>
                <a:latin typeface="Arial"/>
                <a:cs typeface="Arial"/>
              </a:rPr>
              <a:t>ω</a:t>
            </a:r>
            <a:r>
              <a:rPr sz="3900" b="1" dirty="0">
                <a:solidFill>
                  <a:srgbClr val="562213"/>
                </a:solidFill>
                <a:latin typeface="Arial"/>
                <a:cs typeface="Arial"/>
              </a:rPr>
              <a:t>ν</a:t>
            </a:r>
            <a:r>
              <a:rPr sz="3900" b="1" spc="-20" dirty="0">
                <a:solidFill>
                  <a:srgbClr val="562213"/>
                </a:solidFill>
                <a:latin typeface="Arial"/>
                <a:cs typeface="Arial"/>
              </a:rPr>
              <a:t>ι</a:t>
            </a:r>
            <a:r>
              <a:rPr sz="3900" b="1" spc="-160" dirty="0">
                <a:solidFill>
                  <a:srgbClr val="562213"/>
                </a:solidFill>
                <a:latin typeface="Arial"/>
                <a:cs typeface="Arial"/>
              </a:rPr>
              <a:t>κ</a:t>
            </a:r>
            <a:r>
              <a:rPr sz="3900" b="1" spc="-135" dirty="0">
                <a:solidFill>
                  <a:srgbClr val="562213"/>
                </a:solidFill>
                <a:latin typeface="Arial"/>
                <a:cs typeface="Arial"/>
              </a:rPr>
              <a:t>οπ</a:t>
            </a:r>
            <a:r>
              <a:rPr sz="3900" b="1" spc="-20" dirty="0">
                <a:solidFill>
                  <a:srgbClr val="562213"/>
                </a:solidFill>
                <a:latin typeface="Arial"/>
                <a:cs typeface="Arial"/>
              </a:rPr>
              <a:t>οίη</a:t>
            </a:r>
            <a:r>
              <a:rPr sz="3900" b="1" spc="-5" dirty="0">
                <a:solidFill>
                  <a:srgbClr val="562213"/>
                </a:solidFill>
                <a:latin typeface="Arial"/>
                <a:cs typeface="Arial"/>
              </a:rPr>
              <a:t>σ</a:t>
            </a:r>
            <a:r>
              <a:rPr sz="3900" b="1" spc="-25" dirty="0">
                <a:solidFill>
                  <a:srgbClr val="562213"/>
                </a:solidFill>
                <a:latin typeface="Arial"/>
                <a:cs typeface="Arial"/>
              </a:rPr>
              <a:t>η</a:t>
            </a:r>
            <a:r>
              <a:rPr sz="3900" b="1" spc="10" dirty="0">
                <a:solidFill>
                  <a:srgbClr val="562213"/>
                </a:solidFill>
                <a:latin typeface="Arial"/>
                <a:cs typeface="Arial"/>
              </a:rPr>
              <a:t> </a:t>
            </a:r>
            <a:r>
              <a:rPr sz="3900" b="1" spc="-15" dirty="0">
                <a:solidFill>
                  <a:srgbClr val="562213"/>
                </a:solidFill>
                <a:latin typeface="Arial"/>
                <a:cs typeface="Arial"/>
              </a:rPr>
              <a:t>(</a:t>
            </a:r>
            <a:r>
              <a:rPr sz="3900" b="1" spc="-20" dirty="0">
                <a:solidFill>
                  <a:srgbClr val="562213"/>
                </a:solidFill>
                <a:latin typeface="Corbel"/>
                <a:cs typeface="Corbel"/>
              </a:rPr>
              <a:t>so</a:t>
            </a:r>
            <a:r>
              <a:rPr sz="3900" b="1" spc="-25" dirty="0">
                <a:solidFill>
                  <a:srgbClr val="562213"/>
                </a:solidFill>
                <a:latin typeface="Corbel"/>
                <a:cs typeface="Corbel"/>
              </a:rPr>
              <a:t>c</a:t>
            </a:r>
            <a:r>
              <a:rPr sz="3900" b="1" spc="-10" dirty="0">
                <a:solidFill>
                  <a:srgbClr val="562213"/>
                </a:solidFill>
                <a:latin typeface="Corbel"/>
                <a:cs typeface="Corbel"/>
              </a:rPr>
              <a:t>i</a:t>
            </a:r>
            <a:r>
              <a:rPr sz="3900" b="1" spc="-25" dirty="0">
                <a:solidFill>
                  <a:srgbClr val="562213"/>
                </a:solidFill>
                <a:latin typeface="Corbel"/>
                <a:cs typeface="Corbel"/>
              </a:rPr>
              <a:t>a</a:t>
            </a:r>
            <a:r>
              <a:rPr sz="3900" b="1" spc="-5" dirty="0">
                <a:solidFill>
                  <a:srgbClr val="562213"/>
                </a:solidFill>
                <a:latin typeface="Corbel"/>
                <a:cs typeface="Corbel"/>
              </a:rPr>
              <a:t>l</a:t>
            </a:r>
            <a:r>
              <a:rPr sz="3900" b="1" spc="-15" dirty="0">
                <a:solidFill>
                  <a:srgbClr val="562213"/>
                </a:solidFill>
                <a:latin typeface="Corbel"/>
                <a:cs typeface="Corbel"/>
              </a:rPr>
              <a:t>iz</a:t>
            </a:r>
            <a:r>
              <a:rPr sz="3900" b="1" spc="-25" dirty="0">
                <a:solidFill>
                  <a:srgbClr val="562213"/>
                </a:solidFill>
                <a:latin typeface="Corbel"/>
                <a:cs typeface="Corbel"/>
              </a:rPr>
              <a:t>a</a:t>
            </a:r>
            <a:r>
              <a:rPr sz="3900" b="1" spc="-10" dirty="0">
                <a:solidFill>
                  <a:srgbClr val="562213"/>
                </a:solidFill>
                <a:latin typeface="Corbel"/>
                <a:cs typeface="Corbel"/>
              </a:rPr>
              <a:t>t</a:t>
            </a:r>
            <a:r>
              <a:rPr sz="3900" b="1" spc="-20" dirty="0">
                <a:solidFill>
                  <a:srgbClr val="562213"/>
                </a:solidFill>
                <a:latin typeface="Corbel"/>
                <a:cs typeface="Corbel"/>
              </a:rPr>
              <a:t>io</a:t>
            </a:r>
            <a:r>
              <a:rPr sz="3900" b="1" spc="-40" dirty="0">
                <a:solidFill>
                  <a:srgbClr val="562213"/>
                </a:solidFill>
                <a:latin typeface="Corbel"/>
                <a:cs typeface="Corbel"/>
              </a:rPr>
              <a:t>n</a:t>
            </a:r>
            <a:r>
              <a:rPr sz="3900" b="1" dirty="0">
                <a:solidFill>
                  <a:srgbClr val="562213"/>
                </a:solidFill>
                <a:latin typeface="Arial"/>
                <a:cs typeface="Arial"/>
              </a:rPr>
              <a:t>)</a:t>
            </a:r>
            <a:endParaRPr sz="3900">
              <a:latin typeface="Arial"/>
              <a:cs typeface="Arial"/>
            </a:endParaRPr>
          </a:p>
        </p:txBody>
      </p:sp>
      <p:sp>
        <p:nvSpPr>
          <p:cNvPr id="26" name="object 26"/>
          <p:cNvSpPr txBox="1"/>
          <p:nvPr/>
        </p:nvSpPr>
        <p:spPr>
          <a:xfrm>
            <a:off x="2060575" y="1944688"/>
            <a:ext cx="7202488" cy="29352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Αρχίζοντας από την πρώιµη παιδική ηλικία, η ανάπτυξη και η απόκτηση γνώσης και δεξιοτήτων που απαιτούνται για αποτελεσµατική κοινωνική λειτουργικότητα µέσα σε µια συγκεκριµένη κουλτούρα.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00126" rtlCol="0">
            <a:noAutofit/>
          </a:bodyPr>
          <a:lstStyle/>
          <a:p>
            <a:pPr marL="1889125" eaLnBrk="1" fontAlgn="auto" hangingPunct="1">
              <a:spcBef>
                <a:spcPts val="0"/>
              </a:spcBef>
              <a:spcAft>
                <a:spcPts val="0"/>
              </a:spcAft>
              <a:defRPr/>
            </a:pPr>
            <a:r>
              <a:rPr sz="4300" b="1" spc="-130" dirty="0">
                <a:solidFill>
                  <a:srgbClr val="562213"/>
                </a:solidFill>
                <a:latin typeface="Arial"/>
                <a:cs typeface="Arial"/>
              </a:rPr>
              <a:t>Κ</a:t>
            </a:r>
            <a:r>
              <a:rPr sz="4300" b="1" spc="-30" dirty="0">
                <a:solidFill>
                  <a:srgbClr val="562213"/>
                </a:solidFill>
                <a:latin typeface="Arial"/>
                <a:cs typeface="Arial"/>
              </a:rPr>
              <a:t>ουλ</a:t>
            </a:r>
            <a:r>
              <a:rPr sz="4300" b="1" spc="-140" dirty="0">
                <a:solidFill>
                  <a:srgbClr val="562213"/>
                </a:solidFill>
                <a:latin typeface="Arial"/>
                <a:cs typeface="Arial"/>
              </a:rPr>
              <a:t>τ</a:t>
            </a:r>
            <a:r>
              <a:rPr sz="4300" b="1" spc="-30" dirty="0">
                <a:solidFill>
                  <a:srgbClr val="562213"/>
                </a:solidFill>
                <a:latin typeface="Arial"/>
                <a:cs typeface="Arial"/>
              </a:rPr>
              <a:t>ού</a:t>
            </a:r>
            <a:r>
              <a:rPr sz="4300" b="1" spc="-35" dirty="0">
                <a:solidFill>
                  <a:srgbClr val="562213"/>
                </a:solidFill>
                <a:latin typeface="Arial"/>
                <a:cs typeface="Arial"/>
              </a:rPr>
              <a:t>ρ</a:t>
            </a:r>
            <a:r>
              <a:rPr sz="4300" b="1" spc="-30" dirty="0">
                <a:solidFill>
                  <a:srgbClr val="562213"/>
                </a:solidFill>
                <a:latin typeface="Arial"/>
                <a:cs typeface="Arial"/>
              </a:rPr>
              <a:t>α</a:t>
            </a:r>
            <a:r>
              <a:rPr sz="4300" b="1" spc="-10" dirty="0">
                <a:solidFill>
                  <a:srgbClr val="562213"/>
                </a:solidFill>
                <a:latin typeface="Arial"/>
                <a:cs typeface="Arial"/>
              </a:rPr>
              <a:t> </a:t>
            </a:r>
            <a:r>
              <a:rPr sz="4300" b="1" spc="-20" dirty="0">
                <a:solidFill>
                  <a:srgbClr val="562213"/>
                </a:solidFill>
                <a:latin typeface="Arial"/>
                <a:cs typeface="Arial"/>
              </a:rPr>
              <a:t>(</a:t>
            </a:r>
            <a:r>
              <a:rPr sz="4300" b="1" spc="-20" dirty="0">
                <a:solidFill>
                  <a:srgbClr val="562213"/>
                </a:solidFill>
                <a:latin typeface="Corbel"/>
                <a:cs typeface="Corbel"/>
              </a:rPr>
              <a:t>c</a:t>
            </a:r>
            <a:r>
              <a:rPr sz="4300" b="1" spc="-30" dirty="0">
                <a:solidFill>
                  <a:srgbClr val="562213"/>
                </a:solidFill>
                <a:latin typeface="Corbel"/>
                <a:cs typeface="Corbel"/>
              </a:rPr>
              <a:t>u</a:t>
            </a:r>
            <a:r>
              <a:rPr sz="4300" b="1" spc="-10" dirty="0">
                <a:solidFill>
                  <a:srgbClr val="562213"/>
                </a:solidFill>
                <a:latin typeface="Corbel"/>
                <a:cs typeface="Corbel"/>
              </a:rPr>
              <a:t>l</a:t>
            </a:r>
            <a:r>
              <a:rPr sz="4300" b="1" dirty="0">
                <a:solidFill>
                  <a:srgbClr val="562213"/>
                </a:solidFill>
                <a:latin typeface="Corbel"/>
                <a:cs typeface="Corbel"/>
              </a:rPr>
              <a:t>t</a:t>
            </a:r>
            <a:r>
              <a:rPr sz="4300" b="1" spc="-30" dirty="0">
                <a:solidFill>
                  <a:srgbClr val="562213"/>
                </a:solidFill>
                <a:latin typeface="Corbel"/>
                <a:cs typeface="Corbel"/>
              </a:rPr>
              <a:t>u</a:t>
            </a:r>
            <a:r>
              <a:rPr sz="4300" b="1" spc="-20" dirty="0">
                <a:solidFill>
                  <a:srgbClr val="562213"/>
                </a:solidFill>
                <a:latin typeface="Corbel"/>
                <a:cs typeface="Corbel"/>
              </a:rPr>
              <a:t>re</a:t>
            </a:r>
            <a:r>
              <a:rPr sz="4300" b="1" spc="-15" dirty="0">
                <a:solidFill>
                  <a:srgbClr val="562213"/>
                </a:solidFill>
                <a:latin typeface="Arial"/>
                <a:cs typeface="Arial"/>
              </a:rPr>
              <a:t>)</a:t>
            </a:r>
            <a:endParaRPr sz="4300">
              <a:solidFill>
                <a:sysClr val="windowText" lastClr="000000"/>
              </a:solidFill>
              <a:latin typeface="Arial"/>
              <a:cs typeface="Arial"/>
            </a:endParaRPr>
          </a:p>
        </p:txBody>
      </p:sp>
      <p:sp>
        <p:nvSpPr>
          <p:cNvPr id="26" name="object 26"/>
          <p:cNvSpPr txBox="1"/>
          <p:nvPr/>
        </p:nvSpPr>
        <p:spPr>
          <a:xfrm>
            <a:off x="2060575" y="1944688"/>
            <a:ext cx="7237413" cy="24479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Το σύνολο όλων των πεποιθήσεων, συµπεριφορών και αξιών, που</a:t>
            </a:r>
          </a:p>
          <a:p>
            <a:pPr marL="295275" indent="-282575" algn="just">
              <a:tabLst>
                <a:tab pos="295275" algn="l"/>
              </a:tabLst>
            </a:pPr>
            <a:r>
              <a:rPr lang="el-GR" sz="3200"/>
              <a:t>µεταβιβάζονται ανάµεσα στα µέλη µιας κοινωνίας µε τη µάθηση. Περιλαµβάνει σύστηµα ιδεών και εννοιών.</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a:noAutofit/>
          </a:bodyPr>
          <a:lstStyle/>
          <a:p>
            <a:pPr marL="2311400" indent="-539750" eaLnBrk="1" hangingPunct="1"/>
            <a:r>
              <a:rPr lang="el-GR" sz="3500" b="1">
                <a:solidFill>
                  <a:srgbClr val="562213"/>
                </a:solidFill>
                <a:cs typeface="Arial" charset="0"/>
              </a:rPr>
              <a:t>Κουλτούρα, δεσπόζουσα (</a:t>
            </a:r>
            <a:r>
              <a:rPr lang="el-GR" sz="3500" b="1">
                <a:solidFill>
                  <a:srgbClr val="562213"/>
                </a:solidFill>
                <a:latin typeface="Corbel" pitchFamily="34" charset="0"/>
              </a:rPr>
              <a:t>culture</a:t>
            </a:r>
            <a:r>
              <a:rPr lang="el-GR" sz="3500" b="1">
                <a:solidFill>
                  <a:srgbClr val="562213"/>
                </a:solidFill>
                <a:cs typeface="Arial" charset="0"/>
              </a:rPr>
              <a:t>, </a:t>
            </a:r>
            <a:r>
              <a:rPr lang="el-GR" sz="3500" b="1">
                <a:solidFill>
                  <a:srgbClr val="562213"/>
                </a:solidFill>
                <a:latin typeface="Corbel" pitchFamily="34" charset="0"/>
              </a:rPr>
              <a:t>mainstream</a:t>
            </a:r>
            <a:r>
              <a:rPr lang="el-GR" sz="3500" b="1">
                <a:solidFill>
                  <a:srgbClr val="562213"/>
                </a:solidFill>
                <a:cs typeface="Arial" charset="0"/>
              </a:rPr>
              <a:t>)</a:t>
            </a:r>
            <a:endParaRPr lang="el-GR" sz="3500">
              <a:solidFill>
                <a:srgbClr val="000000"/>
              </a:solidFill>
              <a:cs typeface="Arial" charset="0"/>
            </a:endParaRPr>
          </a:p>
        </p:txBody>
      </p:sp>
      <p:sp>
        <p:nvSpPr>
          <p:cNvPr id="26" name="object 26"/>
          <p:cNvSpPr txBox="1"/>
          <p:nvPr/>
        </p:nvSpPr>
        <p:spPr>
          <a:xfrm>
            <a:off x="2060575" y="1944688"/>
            <a:ext cx="7245350" cy="29352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Σε µια πολυεθνική κοινωνία, οι πλευρές εκείνες της ευρύτερης κοινωνίας ( π.χ. κυβέρνηση, ιστορία, γλώσσα, νόµοι, δηµόσια εκπαίδευση ), των οποίων αποδέκτης είναι όλα τα</a:t>
            </a:r>
          </a:p>
          <a:p>
            <a:pPr marL="295275" indent="-282575">
              <a:tabLst>
                <a:tab pos="295275" algn="l"/>
              </a:tabLst>
            </a:pPr>
            <a:r>
              <a:rPr lang="el-GR" sz="3200"/>
              <a:t>µέλη της.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15366" rtlCol="0">
            <a:noAutofit/>
          </a:bodyPr>
          <a:lstStyle/>
          <a:p>
            <a:pPr marL="1734820" eaLnBrk="1" fontAlgn="auto" hangingPunct="1">
              <a:lnSpc>
                <a:spcPts val="5115"/>
              </a:lnSpc>
              <a:spcBef>
                <a:spcPts val="0"/>
              </a:spcBef>
              <a:spcAft>
                <a:spcPts val="0"/>
              </a:spcAft>
              <a:defRPr/>
            </a:pPr>
            <a:r>
              <a:rPr sz="4300" b="1" spc="-30" dirty="0">
                <a:solidFill>
                  <a:srgbClr val="562213"/>
                </a:solidFill>
                <a:latin typeface="Arial"/>
                <a:cs typeface="Arial"/>
              </a:rPr>
              <a:t>Λα</a:t>
            </a:r>
            <a:r>
              <a:rPr sz="4300" b="1" spc="-20" dirty="0">
                <a:solidFill>
                  <a:srgbClr val="562213"/>
                </a:solidFill>
                <a:latin typeface="Arial"/>
                <a:cs typeface="Arial"/>
              </a:rPr>
              <a:t>θ</a:t>
            </a:r>
            <a:r>
              <a:rPr sz="4300" b="1" spc="-35" dirty="0">
                <a:solidFill>
                  <a:srgbClr val="562213"/>
                </a:solidFill>
                <a:latin typeface="Arial"/>
                <a:cs typeface="Arial"/>
              </a:rPr>
              <a:t>ρ</a:t>
            </a:r>
            <a:r>
              <a:rPr sz="4300" b="1" spc="-30" dirty="0">
                <a:solidFill>
                  <a:srgbClr val="562213"/>
                </a:solidFill>
                <a:latin typeface="Arial"/>
                <a:cs typeface="Arial"/>
              </a:rPr>
              <a:t>ο</a:t>
            </a:r>
            <a:r>
              <a:rPr sz="4300" b="1" spc="145" dirty="0">
                <a:solidFill>
                  <a:srgbClr val="562213"/>
                </a:solidFill>
                <a:latin typeface="Arial"/>
                <a:cs typeface="Arial"/>
              </a:rPr>
              <a:t>µ</a:t>
            </a:r>
            <a:r>
              <a:rPr sz="4300" b="1" spc="-25" dirty="0">
                <a:solidFill>
                  <a:srgbClr val="562213"/>
                </a:solidFill>
                <a:latin typeface="Arial"/>
                <a:cs typeface="Arial"/>
              </a:rPr>
              <a:t>ε</a:t>
            </a:r>
            <a:r>
              <a:rPr sz="4300" b="1" spc="-140" dirty="0">
                <a:solidFill>
                  <a:srgbClr val="562213"/>
                </a:solidFill>
                <a:latin typeface="Arial"/>
                <a:cs typeface="Arial"/>
              </a:rPr>
              <a:t>τ</a:t>
            </a:r>
            <a:r>
              <a:rPr sz="4300" b="1" spc="-30" dirty="0">
                <a:solidFill>
                  <a:srgbClr val="562213"/>
                </a:solidFill>
                <a:latin typeface="Arial"/>
                <a:cs typeface="Arial"/>
              </a:rPr>
              <a:t>αν</a:t>
            </a:r>
            <a:r>
              <a:rPr sz="4300" b="1" spc="-25" dirty="0">
                <a:solidFill>
                  <a:srgbClr val="562213"/>
                </a:solidFill>
                <a:latin typeface="Arial"/>
                <a:cs typeface="Arial"/>
              </a:rPr>
              <a:t>άστε</a:t>
            </a:r>
            <a:r>
              <a:rPr sz="4300" b="1" spc="-30" dirty="0">
                <a:solidFill>
                  <a:srgbClr val="562213"/>
                </a:solidFill>
                <a:latin typeface="Arial"/>
                <a:cs typeface="Arial"/>
              </a:rPr>
              <a:t>υση</a:t>
            </a:r>
            <a:endParaRPr sz="4300">
              <a:solidFill>
                <a:sysClr val="windowText" lastClr="000000"/>
              </a:solidFill>
              <a:latin typeface="Arial"/>
              <a:cs typeface="Arial"/>
            </a:endParaRPr>
          </a:p>
        </p:txBody>
      </p:sp>
      <p:sp>
        <p:nvSpPr>
          <p:cNvPr id="26" name="object 26"/>
          <p:cNvSpPr txBox="1"/>
          <p:nvPr/>
        </p:nvSpPr>
        <p:spPr>
          <a:xfrm>
            <a:off x="2060575" y="1933575"/>
            <a:ext cx="7240588" cy="3922713"/>
          </a:xfrm>
          <a:prstGeom prst="rect">
            <a:avLst/>
          </a:prstGeom>
        </p:spPr>
        <p:txBody>
          <a:bodyPr lIns="0" tIns="0" rIns="0" bIns="0"/>
          <a:lstStyle/>
          <a:p>
            <a:pPr marL="295275" indent="-282575">
              <a:buClr>
                <a:srgbClr val="3791A7"/>
              </a:buClr>
              <a:buSzPct val="80000"/>
              <a:buFont typeface="Arial" charset="0"/>
              <a:buChar char="•"/>
              <a:tabLst>
                <a:tab pos="295275" algn="l"/>
                <a:tab pos="2854325" algn="l"/>
              </a:tabLst>
            </a:pPr>
            <a:r>
              <a:rPr lang="el-GR" sz="3200">
                <a:latin typeface="Corbel" pitchFamily="34" charset="0"/>
              </a:rPr>
              <a:t>H </a:t>
            </a:r>
            <a:r>
              <a:rPr lang="el-GR" sz="3200"/>
              <a:t>έξοδος από µια χώρα µεµονωµένων ατόµων ή οµάδων πληθυσµού και η εγκατάστασή τους σε άλλη ( για οικονοµικούς	ή πολιτικούς λόγους), µε τρόπο λαθραίο, παράνοµο, χωρίς να υπάρχουν τα απαραίτητα νόµιµα έγγραφα εισόδου ή εργασίας στη χώρα προορισµού.</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81813" cy="4487862"/>
          </a:xfrm>
          <a:prstGeom prst="rect">
            <a:avLst/>
          </a:prstGeom>
        </p:spPr>
        <p:txBody>
          <a:bodyPr lIns="0" tIns="0" rIns="0" bIns="0"/>
          <a:lstStyle/>
          <a:p>
            <a:pPr marL="295275" indent="-282575">
              <a:lnSpc>
                <a:spcPct val="101000"/>
              </a:lnSpc>
              <a:buClr>
                <a:srgbClr val="3791A7"/>
              </a:buClr>
              <a:buSzPct val="80000"/>
              <a:buFont typeface="Arial" charset="0"/>
              <a:buChar char="•"/>
              <a:tabLst>
                <a:tab pos="295275" algn="l"/>
              </a:tabLst>
            </a:pPr>
            <a:r>
              <a:rPr lang="el-GR" sz="3200" b="1"/>
              <a:t>Μετανάστευση (</a:t>
            </a:r>
            <a:r>
              <a:rPr lang="el-GR" sz="3200" b="1">
                <a:latin typeface="Corbel" pitchFamily="34" charset="0"/>
              </a:rPr>
              <a:t>immigration</a:t>
            </a:r>
            <a:r>
              <a:rPr lang="el-GR" sz="3200" b="1"/>
              <a:t>) </a:t>
            </a:r>
            <a:r>
              <a:rPr lang="el-GR" sz="3200"/>
              <a:t>Είσοδος σε µια ξένη χώρα, συνήθως για να λάβει κανείς την υπηκοότητα της νέας χώρας.</a:t>
            </a:r>
          </a:p>
          <a:p>
            <a:pPr marL="295275" indent="-282575">
              <a:spcBef>
                <a:spcPts val="500"/>
              </a:spcBef>
              <a:buClr>
                <a:srgbClr val="3791A7"/>
              </a:buClr>
              <a:buSzPct val="80000"/>
              <a:buFont typeface="Arial" charset="0"/>
              <a:buChar char="•"/>
              <a:tabLst>
                <a:tab pos="295275" algn="l"/>
              </a:tabLst>
            </a:pPr>
            <a:r>
              <a:rPr lang="el-GR" sz="3200" b="1"/>
              <a:t>Μετανάστης ( </a:t>
            </a:r>
            <a:r>
              <a:rPr lang="el-GR" sz="3200" b="1">
                <a:latin typeface="Corbel" pitchFamily="34" charset="0"/>
              </a:rPr>
              <a:t>immigrant </a:t>
            </a:r>
            <a:r>
              <a:rPr lang="el-GR" sz="3200" b="1"/>
              <a:t>) </a:t>
            </a:r>
            <a:r>
              <a:rPr lang="el-GR" sz="3200"/>
              <a:t>το πρόσωπο που εγκαταλείπει µε τη θέλησή του την πατρίδα του, για να εγκατασταθεί για µεγάλο χρονικό διάστηµα σε άλλη χώρα.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6826250" cy="24606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b="1"/>
              <a:t>Μέτοικος ( </a:t>
            </a:r>
            <a:r>
              <a:rPr lang="el-GR" sz="3200" b="1">
                <a:latin typeface="Corbel" pitchFamily="34" charset="0"/>
              </a:rPr>
              <a:t>migrant </a:t>
            </a:r>
            <a:r>
              <a:rPr lang="el-GR" sz="3200" b="1"/>
              <a:t>) </a:t>
            </a:r>
            <a:r>
              <a:rPr lang="el-GR" sz="3200"/>
              <a:t>Οποιοσδήποτε αλλάζει χώρα κατοικίας ( π.χ. ξένοι σπουδαστές, ξένοι εργάτες, ξένο προσωπικό πρεσβειών, τουρίστες, πρόσφυγες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object 25"/>
          <p:cNvSpPr txBox="1"/>
          <p:nvPr/>
        </p:nvSpPr>
        <p:spPr>
          <a:xfrm>
            <a:off x="2060575" y="1931988"/>
            <a:ext cx="7110413" cy="407511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b="1"/>
              <a:t>Μονοπολιτισµικός ( </a:t>
            </a:r>
            <a:r>
              <a:rPr lang="el-GR" sz="3200" b="1">
                <a:latin typeface="Corbel" pitchFamily="34" charset="0"/>
              </a:rPr>
              <a:t>monocultural </a:t>
            </a:r>
            <a:r>
              <a:rPr lang="el-GR" sz="3200" b="1"/>
              <a:t>) </a:t>
            </a:r>
            <a:r>
              <a:rPr lang="el-GR" sz="3200"/>
              <a:t>Όρος που χρησιµοποιείται για να περιγράψει κοινωνίες στις οποίες κυριαρχεί µια µοναδική κουλτούρα, πιθανώς αποκλείοντας όλες τις άλλες.</a:t>
            </a: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buClr>
                <a:srgbClr val="3791A7"/>
              </a:buClr>
              <a:buFont typeface="Arial" charset="0"/>
              <a:buChar char="•"/>
              <a:tabLst>
                <a:tab pos="295275" algn="l"/>
              </a:tabLst>
            </a:pPr>
            <a:endParaRPr lang="el-GR" sz="1000">
              <a:latin typeface="Calibri" pitchFamily="34" charset="0"/>
            </a:endParaRPr>
          </a:p>
          <a:p>
            <a:pPr marL="295275" indent="-282575">
              <a:lnSpc>
                <a:spcPts val="1000"/>
              </a:lnSpc>
              <a:spcBef>
                <a:spcPts val="38"/>
              </a:spcBef>
              <a:buClr>
                <a:srgbClr val="3791A7"/>
              </a:buClr>
              <a:buFont typeface="Arial" charset="0"/>
              <a:buChar char="•"/>
              <a:tabLst>
                <a:tab pos="295275" algn="l"/>
              </a:tabLst>
            </a:pPr>
            <a:endParaRPr lang="el-GR" sz="1000">
              <a:latin typeface="Calibri" pitchFamily="34" charset="0"/>
            </a:endParaRPr>
          </a:p>
          <a:p>
            <a:pPr marL="295275" indent="-282575">
              <a:buClr>
                <a:srgbClr val="3791A7"/>
              </a:buClr>
              <a:buSzPct val="80000"/>
              <a:buFont typeface="Arial" charset="0"/>
              <a:buChar char="•"/>
              <a:tabLst>
                <a:tab pos="295275" algn="l"/>
              </a:tabLst>
            </a:pPr>
            <a:r>
              <a:rPr lang="el-GR" sz="3200" b="1"/>
              <a:t>Παλιννόστηση	</a:t>
            </a:r>
            <a:r>
              <a:rPr lang="el-GR" sz="3200"/>
              <a:t>επιστροφή ξενιτεµένου στην πατρίδα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793750"/>
            <a:ext cx="5038725" cy="1049338"/>
          </a:xfrm>
          <a:prstGeom prst="rect">
            <a:avLst/>
          </a:prstGeom>
        </p:spPr>
        <p:txBody>
          <a:bodyPr lIns="0" tIns="0" rIns="0" bIns="0"/>
          <a:lstStyle/>
          <a:p>
            <a:pPr marL="12700">
              <a:lnSpc>
                <a:spcPts val="4088"/>
              </a:lnSpc>
            </a:pPr>
            <a:r>
              <a:rPr lang="el-GR" sz="3500" b="1">
                <a:solidFill>
                  <a:srgbClr val="562213"/>
                </a:solidFill>
              </a:rPr>
              <a:t>Πολιτισµική αιτιοκρατία (</a:t>
            </a:r>
            <a:r>
              <a:rPr lang="el-GR" sz="3500" b="1">
                <a:solidFill>
                  <a:srgbClr val="562213"/>
                </a:solidFill>
                <a:latin typeface="Corbel" pitchFamily="34" charset="0"/>
              </a:rPr>
              <a:t>cultural determinism</a:t>
            </a:r>
            <a:r>
              <a:rPr lang="el-GR" sz="3500" b="1">
                <a:solidFill>
                  <a:srgbClr val="562213"/>
                </a:solidFill>
              </a:rPr>
              <a:t>)</a:t>
            </a:r>
            <a:endParaRPr lang="el-GR" sz="3500"/>
          </a:p>
        </p:txBody>
      </p:sp>
      <p:sp>
        <p:nvSpPr>
          <p:cNvPr id="26" name="object 26"/>
          <p:cNvSpPr txBox="1"/>
          <p:nvPr/>
        </p:nvSpPr>
        <p:spPr>
          <a:xfrm>
            <a:off x="2060575" y="1944688"/>
            <a:ext cx="7137400" cy="39116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άποψη ότι η ανθρώπινη ανάπτυξη, η ψυχολογία και η συµπεριφορά καθορίζονται από την κουλτούρα, µε λίγη ή καθόλου συµµετοχή βιολογικών ή ψυχολογικών παραγόντων. Μια αντίθετη έννοια από εκείνη της βιολογικής αιτιοκρατίας ή της ψυχολογικής αιτιοκρατίας.</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757238" eaLnBrk="1" hangingPunct="1">
              <a:lnSpc>
                <a:spcPts val="4088"/>
              </a:lnSpc>
            </a:pPr>
            <a:r>
              <a:rPr lang="el-GR" sz="3500" b="1">
                <a:solidFill>
                  <a:srgbClr val="562213"/>
                </a:solidFill>
                <a:cs typeface="Arial" charset="0"/>
              </a:rPr>
              <a:t>Πολιτισµική αποστέρηση (</a:t>
            </a:r>
            <a:r>
              <a:rPr lang="el-GR" sz="3500" b="1">
                <a:solidFill>
                  <a:srgbClr val="562213"/>
                </a:solidFill>
                <a:latin typeface="Corbel" pitchFamily="34" charset="0"/>
              </a:rPr>
              <a:t>cultural deprivation</a:t>
            </a:r>
            <a:r>
              <a:rPr lang="el-GR" sz="3500" b="1">
                <a:solidFill>
                  <a:srgbClr val="562213"/>
                </a:solidFill>
                <a:cs typeface="Arial" charset="0"/>
              </a:rPr>
              <a:t>)</a:t>
            </a:r>
            <a:endParaRPr lang="el-GR" sz="3500">
              <a:solidFill>
                <a:srgbClr val="000000"/>
              </a:solidFill>
              <a:cs typeface="Arial" charset="0"/>
            </a:endParaRPr>
          </a:p>
        </p:txBody>
      </p:sp>
      <p:sp>
        <p:nvSpPr>
          <p:cNvPr id="26" name="object 26"/>
          <p:cNvSpPr txBox="1"/>
          <p:nvPr/>
        </p:nvSpPr>
        <p:spPr>
          <a:xfrm>
            <a:off x="2060575" y="1944688"/>
            <a:ext cx="7189788" cy="39116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Αποτυχία της κουλτούρας να εφοδιάσει µε δεξιότητες επιβίωσης τον άνθρωπο που αναπτύσσεται µέσα σε</a:t>
            </a:r>
          </a:p>
          <a:p>
            <a:pPr marL="295275" indent="-282575">
              <a:tabLst>
                <a:tab pos="295275" algn="l"/>
              </a:tabLst>
            </a:pPr>
            <a:r>
              <a:rPr lang="el-GR" sz="3200"/>
              <a:t>µια συγκεκριµένη κοινωνία, και αποτυχία να ικανοποιήσει βασικές ανάγκες ( π.χ. για ταυτότητα, εργασία, ασφάλεια, αυτοεκτίµηση, κοινωνικό στάτους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978025" y="793750"/>
            <a:ext cx="6102350" cy="1049338"/>
          </a:xfrm>
        </p:spPr>
        <p:txBody>
          <a:bodyPr/>
          <a:lstStyle/>
          <a:p>
            <a:pPr marL="12700" eaLnBrk="1" hangingPunct="1">
              <a:lnSpc>
                <a:spcPts val="4088"/>
              </a:lnSpc>
            </a:pPr>
            <a:r>
              <a:rPr lang="el-GR" sz="3500" b="1">
                <a:solidFill>
                  <a:srgbClr val="562213"/>
                </a:solidFill>
                <a:cs typeface="Arial" charset="0"/>
              </a:rPr>
              <a:t>Πολιτισµική επάρκεια (</a:t>
            </a:r>
            <a:r>
              <a:rPr lang="el-GR" sz="3500" b="1">
                <a:solidFill>
                  <a:srgbClr val="562213"/>
                </a:solidFill>
                <a:latin typeface="Corbel" pitchFamily="34" charset="0"/>
              </a:rPr>
              <a:t>cultural competence</a:t>
            </a:r>
            <a:r>
              <a:rPr lang="el-GR" sz="3500" b="1">
                <a:solidFill>
                  <a:srgbClr val="562213"/>
                </a:solidFill>
                <a:cs typeface="Arial" charset="0"/>
              </a:rPr>
              <a:t>)</a:t>
            </a:r>
            <a:endParaRPr lang="el-GR" sz="3500">
              <a:solidFill>
                <a:srgbClr val="000000"/>
              </a:solidFill>
              <a:cs typeface="Arial" charset="0"/>
            </a:endParaRPr>
          </a:p>
        </p:txBody>
      </p:sp>
      <p:sp>
        <p:nvSpPr>
          <p:cNvPr id="3" name="object 3"/>
          <p:cNvSpPr txBox="1"/>
          <p:nvPr/>
        </p:nvSpPr>
        <p:spPr>
          <a:xfrm>
            <a:off x="2060575" y="1944688"/>
            <a:ext cx="7216775" cy="14605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ικανότητα ενός ατόµου να λειτουργεί στο πλαίσιο µιας συγκεκριµένης κουλτούρας.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793750"/>
            <a:ext cx="5114925" cy="1049338"/>
          </a:xfrm>
          <a:prstGeom prst="rect">
            <a:avLst/>
          </a:prstGeom>
        </p:spPr>
        <p:txBody>
          <a:bodyPr lIns="0" tIns="0" rIns="0" bIns="0"/>
          <a:lstStyle/>
          <a:p>
            <a:pPr marL="12700">
              <a:lnSpc>
                <a:spcPts val="4088"/>
              </a:lnSpc>
            </a:pPr>
            <a:r>
              <a:rPr lang="el-GR" sz="3500" b="1">
                <a:solidFill>
                  <a:srgbClr val="562213"/>
                </a:solidFill>
              </a:rPr>
              <a:t>Πολιτισµική µεταβίβαση (</a:t>
            </a:r>
            <a:r>
              <a:rPr lang="el-GR" sz="3500" b="1">
                <a:solidFill>
                  <a:srgbClr val="562213"/>
                </a:solidFill>
                <a:latin typeface="Corbel" pitchFamily="34" charset="0"/>
              </a:rPr>
              <a:t>cultural transference</a:t>
            </a:r>
            <a:r>
              <a:rPr lang="el-GR" sz="3500" b="1">
                <a:solidFill>
                  <a:srgbClr val="562213"/>
                </a:solidFill>
              </a:rPr>
              <a:t>)</a:t>
            </a:r>
            <a:endParaRPr lang="el-GR" sz="3500"/>
          </a:p>
        </p:txBody>
      </p:sp>
      <p:sp>
        <p:nvSpPr>
          <p:cNvPr id="26" name="object 26"/>
          <p:cNvSpPr txBox="1"/>
          <p:nvPr/>
        </p:nvSpPr>
        <p:spPr>
          <a:xfrm>
            <a:off x="2060575" y="1944688"/>
            <a:ext cx="7032625" cy="4886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Τα συναισθήµατα του ασθενούς προς τον κλινικό, που βασίζονται στις στάσεις του ασθενούς προς την ίδια του την κουλτούρα και προς την κουλτούρα του κλινικού ( ή αυτό το οποίο </a:t>
            </a:r>
            <a:r>
              <a:rPr lang="el-GR" sz="2800"/>
              <a:t>αντιλαµβάνεται </a:t>
            </a:r>
            <a:r>
              <a:rPr lang="el-GR" sz="3200"/>
              <a:t>ο ασθενής ως κουλτούρα του κλινικού ). Μπορεί να επηρεάζεται από ιστορικές σχέσεις ανάµεσα στις κουλτούρες του ασθενούς και του κλινικού.</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2952750" indent="-1035050" eaLnBrk="1" hangingPunct="1">
              <a:lnSpc>
                <a:spcPts val="4088"/>
              </a:lnSpc>
            </a:pPr>
            <a:r>
              <a:rPr lang="el-GR" sz="3500" b="1">
                <a:solidFill>
                  <a:srgbClr val="562213"/>
                </a:solidFill>
                <a:cs typeface="Arial" charset="0"/>
              </a:rPr>
              <a:t>Πολιτισµική πεποίθηση (</a:t>
            </a:r>
            <a:r>
              <a:rPr lang="el-GR" sz="3500" b="1">
                <a:solidFill>
                  <a:srgbClr val="562213"/>
                </a:solidFill>
                <a:latin typeface="Corbel" pitchFamily="34" charset="0"/>
              </a:rPr>
              <a:t>cultural belief</a:t>
            </a:r>
            <a:r>
              <a:rPr lang="el-GR" sz="3500" b="1">
                <a:solidFill>
                  <a:srgbClr val="562213"/>
                </a:solidFill>
                <a:cs typeface="Arial" charset="0"/>
              </a:rPr>
              <a:t>)</a:t>
            </a:r>
            <a:endParaRPr lang="el-GR" sz="3500">
              <a:solidFill>
                <a:srgbClr val="000000"/>
              </a:solidFill>
              <a:cs typeface="Arial" charset="0"/>
            </a:endParaRPr>
          </a:p>
        </p:txBody>
      </p:sp>
      <p:sp>
        <p:nvSpPr>
          <p:cNvPr id="26" name="object 26"/>
          <p:cNvSpPr txBox="1"/>
          <p:nvPr/>
        </p:nvSpPr>
        <p:spPr>
          <a:xfrm>
            <a:off x="2060575" y="1944688"/>
            <a:ext cx="6884988" cy="293528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Μια αβάσιµη αλλά ευρέως κρατούσα πεποίθηση στο πλαίσιο µιας συγκεκριµένης κουλτούρας, η οποία</a:t>
            </a:r>
          </a:p>
          <a:p>
            <a:pPr marL="295275" indent="-282575">
              <a:tabLst>
                <a:tab pos="295275" algn="l"/>
              </a:tabLst>
            </a:pPr>
            <a:r>
              <a:rPr lang="el-GR" sz="3200"/>
              <a:t>µπορεί να εκληφθεί ως παραλήρηµα από κάποιο κλινικό µη εξοικειωµένο</a:t>
            </a:r>
          </a:p>
          <a:p>
            <a:pPr marL="295275" indent="-282575">
              <a:tabLst>
                <a:tab pos="295275" algn="l"/>
              </a:tabLst>
            </a:pPr>
            <a:r>
              <a:rPr lang="el-GR" sz="3200"/>
              <a:t>µε αυτή την κουλτούρα.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2466975" indent="-347663" eaLnBrk="1" hangingPunct="1">
              <a:lnSpc>
                <a:spcPts val="4088"/>
              </a:lnSpc>
            </a:pPr>
            <a:r>
              <a:rPr lang="el-GR" sz="3500" b="1">
                <a:solidFill>
                  <a:srgbClr val="562213"/>
                </a:solidFill>
                <a:cs typeface="Arial" charset="0"/>
              </a:rPr>
              <a:t>Πολιτισµική τύφλωση (</a:t>
            </a:r>
            <a:r>
              <a:rPr lang="el-GR" sz="3500" b="1">
                <a:solidFill>
                  <a:srgbClr val="562213"/>
                </a:solidFill>
                <a:latin typeface="Corbel" pitchFamily="34" charset="0"/>
              </a:rPr>
              <a:t>cultural blindeness</a:t>
            </a:r>
            <a:r>
              <a:rPr lang="el-GR" sz="3500" b="1">
                <a:solidFill>
                  <a:srgbClr val="562213"/>
                </a:solidFill>
                <a:cs typeface="Arial" charset="0"/>
              </a:rPr>
              <a:t>)</a:t>
            </a:r>
            <a:endParaRPr lang="el-GR" sz="3500">
              <a:solidFill>
                <a:srgbClr val="000000"/>
              </a:solidFill>
              <a:cs typeface="Arial" charset="0"/>
            </a:endParaRPr>
          </a:p>
        </p:txBody>
      </p:sp>
      <p:sp>
        <p:nvSpPr>
          <p:cNvPr id="22" name="object 22"/>
          <p:cNvSpPr txBox="1"/>
          <p:nvPr/>
        </p:nvSpPr>
        <p:spPr>
          <a:xfrm>
            <a:off x="2060575" y="1944688"/>
            <a:ext cx="7207250"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αδυναµία ενός ατόµου να αντιληφθεί πολιτισµικά χαρακτηριστικά σε άλλους που ανήκουν σε διαφορετικές κουλτούρες.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793750"/>
            <a:ext cx="3462338" cy="1049338"/>
          </a:xfrm>
          <a:prstGeom prst="rect">
            <a:avLst/>
          </a:prstGeom>
        </p:spPr>
        <p:txBody>
          <a:bodyPr lIns="0" tIns="0" rIns="0" bIns="0"/>
          <a:lstStyle/>
          <a:p>
            <a:pPr marL="12700">
              <a:lnSpc>
                <a:spcPts val="4088"/>
              </a:lnSpc>
            </a:pPr>
            <a:r>
              <a:rPr lang="el-GR" sz="3500" b="1">
                <a:solidFill>
                  <a:srgbClr val="562213"/>
                </a:solidFill>
              </a:rPr>
              <a:t>Πολιτισµικό σοκ (</a:t>
            </a:r>
            <a:r>
              <a:rPr lang="el-GR" sz="3500" b="1">
                <a:solidFill>
                  <a:srgbClr val="562213"/>
                </a:solidFill>
                <a:latin typeface="Corbel" pitchFamily="34" charset="0"/>
              </a:rPr>
              <a:t>cultural shock</a:t>
            </a:r>
            <a:r>
              <a:rPr lang="el-GR" sz="3500" b="1">
                <a:solidFill>
                  <a:srgbClr val="562213"/>
                </a:solidFill>
              </a:rPr>
              <a:t>)</a:t>
            </a:r>
            <a:endParaRPr lang="el-GR" sz="3500"/>
          </a:p>
        </p:txBody>
      </p:sp>
      <p:sp>
        <p:nvSpPr>
          <p:cNvPr id="26" name="object 26"/>
          <p:cNvSpPr txBox="1"/>
          <p:nvPr/>
        </p:nvSpPr>
        <p:spPr>
          <a:xfrm>
            <a:off x="2060575" y="1944688"/>
            <a:ext cx="7215188" cy="34226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δυσφορία που βιώνει ένα άτοµο όταν φεύγει αιφνίδια από µια οικεία κουλτούρα προς µία άγνωστή του κουλτούρα. Τυπικά η δυσφορία αρχίζει</a:t>
            </a:r>
          </a:p>
          <a:p>
            <a:pPr marL="295275" indent="-282575">
              <a:tabLst>
                <a:tab pos="295275" algn="l"/>
              </a:tabLst>
            </a:pPr>
            <a:r>
              <a:rPr lang="el-GR" sz="3200"/>
              <a:t>µετά από µερικές βδοµάδες, αλλά</a:t>
            </a:r>
          </a:p>
          <a:p>
            <a:pPr marL="295275" indent="-282575">
              <a:tabLst>
                <a:tab pos="295275" algn="l"/>
              </a:tabLst>
            </a:pPr>
            <a:r>
              <a:rPr lang="el-GR" sz="3200"/>
              <a:t>µπορεί να επιµείνει για περίοδο</a:t>
            </a:r>
          </a:p>
          <a:p>
            <a:pPr marL="295275" indent="-282575">
              <a:tabLst>
                <a:tab pos="295275" algn="l"/>
              </a:tabLst>
            </a:pPr>
            <a:r>
              <a:rPr lang="el-GR" sz="3200"/>
              <a:t>µηνών.</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757238" eaLnBrk="1" hangingPunct="1">
              <a:lnSpc>
                <a:spcPts val="4088"/>
              </a:lnSpc>
            </a:pPr>
            <a:r>
              <a:rPr lang="el-GR" sz="3500" b="1">
                <a:solidFill>
                  <a:srgbClr val="562213"/>
                </a:solidFill>
                <a:cs typeface="Arial" charset="0"/>
              </a:rPr>
              <a:t>Πολιτισµικός σχετικισµός (</a:t>
            </a:r>
            <a:r>
              <a:rPr lang="el-GR" sz="3500" b="1">
                <a:solidFill>
                  <a:srgbClr val="562213"/>
                </a:solidFill>
                <a:latin typeface="Corbel" pitchFamily="34" charset="0"/>
              </a:rPr>
              <a:t>cultural relativism</a:t>
            </a:r>
            <a:r>
              <a:rPr lang="el-GR" sz="3500" b="1">
                <a:solidFill>
                  <a:srgbClr val="562213"/>
                </a:solidFill>
                <a:cs typeface="Arial" charset="0"/>
              </a:rPr>
              <a:t>)</a:t>
            </a:r>
            <a:endParaRPr lang="el-GR" sz="3500">
              <a:solidFill>
                <a:srgbClr val="000000"/>
              </a:solidFill>
              <a:cs typeface="Arial" charset="0"/>
            </a:endParaRPr>
          </a:p>
        </p:txBody>
      </p:sp>
      <p:sp>
        <p:nvSpPr>
          <p:cNvPr id="22" name="object 22"/>
          <p:cNvSpPr txBox="1"/>
          <p:nvPr/>
        </p:nvSpPr>
        <p:spPr>
          <a:xfrm>
            <a:off x="2060575" y="1944688"/>
            <a:ext cx="7119938"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άποψη ότι διαφορετικές κουλτούρες και οι ποικίλες εκδηλώσεις τους είναι εξίσου έγκυρες στις επιταγές τους για την συµπεριφορά.</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793750"/>
            <a:ext cx="3616325" cy="1049338"/>
          </a:xfrm>
          <a:prstGeom prst="rect">
            <a:avLst/>
          </a:prstGeom>
        </p:spPr>
        <p:txBody>
          <a:bodyPr lIns="0" tIns="0" rIns="0" bIns="0"/>
          <a:lstStyle/>
          <a:p>
            <a:pPr marL="12700">
              <a:lnSpc>
                <a:spcPts val="4088"/>
              </a:lnSpc>
            </a:pPr>
            <a:r>
              <a:rPr lang="el-GR" sz="3500" b="1">
                <a:solidFill>
                  <a:srgbClr val="562213"/>
                </a:solidFill>
              </a:rPr>
              <a:t>Πολυπολιτισµικό (</a:t>
            </a:r>
            <a:r>
              <a:rPr lang="el-GR" sz="3500" b="1">
                <a:solidFill>
                  <a:srgbClr val="562213"/>
                </a:solidFill>
                <a:latin typeface="Corbel" pitchFamily="34" charset="0"/>
              </a:rPr>
              <a:t>multicultural</a:t>
            </a:r>
            <a:r>
              <a:rPr lang="el-GR" sz="3500" b="1">
                <a:solidFill>
                  <a:srgbClr val="562213"/>
                </a:solidFill>
              </a:rPr>
              <a:t>)</a:t>
            </a:r>
            <a:endParaRPr lang="el-GR" sz="3500"/>
          </a:p>
        </p:txBody>
      </p:sp>
      <p:sp>
        <p:nvSpPr>
          <p:cNvPr id="26" name="object 26"/>
          <p:cNvSpPr txBox="1"/>
          <p:nvPr/>
        </p:nvSpPr>
        <p:spPr>
          <a:xfrm>
            <a:off x="2060575" y="1944688"/>
            <a:ext cx="7161213" cy="391160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Όρος που χρησιµοποιείται για να περιγράψει κοινωνίες στις οποίες δυο ή περισσότερες κουλτούρες συνυπάρχουν (π.χ. ξεχωριστές γλώσσες, ενδυµασία, επαγγέλµατα, εκπαιδευτικά συστήµατα) µέσα στην ίδια γεωγραφική περιοχή και</a:t>
            </a:r>
          </a:p>
          <a:p>
            <a:pPr marL="295275" indent="-282575">
              <a:tabLst>
                <a:tab pos="295275" algn="l"/>
              </a:tabLst>
            </a:pPr>
            <a:r>
              <a:rPr lang="el-GR" sz="3200"/>
              <a:t>µοιράζονται την ίδια κυβερνητική δοµή</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34162" rtlCol="0">
            <a:noAutofit/>
          </a:bodyPr>
          <a:lstStyle/>
          <a:p>
            <a:pPr marL="758190" eaLnBrk="1" fontAlgn="auto" hangingPunct="1">
              <a:spcBef>
                <a:spcPts val="0"/>
              </a:spcBef>
              <a:spcAft>
                <a:spcPts val="0"/>
              </a:spcAft>
              <a:defRPr/>
            </a:pPr>
            <a:r>
              <a:rPr sz="3900" b="1" dirty="0">
                <a:solidFill>
                  <a:srgbClr val="562213"/>
                </a:solidFill>
                <a:latin typeface="Arial"/>
                <a:cs typeface="Arial"/>
              </a:rPr>
              <a:t>Π</a:t>
            </a:r>
            <a:r>
              <a:rPr sz="3900" b="1" spc="-25" dirty="0">
                <a:solidFill>
                  <a:srgbClr val="562213"/>
                </a:solidFill>
                <a:latin typeface="Arial"/>
                <a:cs typeface="Arial"/>
              </a:rPr>
              <a:t>ρ</a:t>
            </a:r>
            <a:r>
              <a:rPr sz="3900" b="1" spc="-20" dirty="0">
                <a:solidFill>
                  <a:srgbClr val="562213"/>
                </a:solidFill>
                <a:latin typeface="Arial"/>
                <a:cs typeface="Arial"/>
              </a:rPr>
              <a:t>ό</a:t>
            </a:r>
            <a:r>
              <a:rPr sz="3900" b="1" spc="-5" dirty="0">
                <a:solidFill>
                  <a:srgbClr val="562213"/>
                </a:solidFill>
                <a:latin typeface="Arial"/>
                <a:cs typeface="Arial"/>
              </a:rPr>
              <a:t>σ</a:t>
            </a:r>
            <a:r>
              <a:rPr sz="3900" b="1" spc="-10" dirty="0">
                <a:solidFill>
                  <a:srgbClr val="562213"/>
                </a:solidFill>
                <a:latin typeface="Arial"/>
                <a:cs typeface="Arial"/>
              </a:rPr>
              <a:t>φ</a:t>
            </a:r>
            <a:r>
              <a:rPr sz="3900" b="1" spc="-5" dirty="0">
                <a:solidFill>
                  <a:srgbClr val="562213"/>
                </a:solidFill>
                <a:latin typeface="Arial"/>
                <a:cs typeface="Arial"/>
              </a:rPr>
              <a:t>υ</a:t>
            </a:r>
            <a:r>
              <a:rPr sz="3900" b="1" dirty="0">
                <a:solidFill>
                  <a:srgbClr val="562213"/>
                </a:solidFill>
                <a:latin typeface="Arial"/>
                <a:cs typeface="Arial"/>
              </a:rPr>
              <a:t>γ</a:t>
            </a:r>
            <a:r>
              <a:rPr sz="3900" b="1" spc="-25" dirty="0">
                <a:solidFill>
                  <a:srgbClr val="562213"/>
                </a:solidFill>
                <a:latin typeface="Arial"/>
                <a:cs typeface="Arial"/>
              </a:rPr>
              <a:t>ας</a:t>
            </a:r>
            <a:r>
              <a:rPr sz="3900" b="1" spc="-5" dirty="0">
                <a:solidFill>
                  <a:srgbClr val="562213"/>
                </a:solidFill>
                <a:latin typeface="Arial"/>
                <a:cs typeface="Arial"/>
              </a:rPr>
              <a:t> (</a:t>
            </a:r>
            <a:r>
              <a:rPr sz="3900" b="1" spc="-10" dirty="0">
                <a:solidFill>
                  <a:srgbClr val="562213"/>
                </a:solidFill>
                <a:latin typeface="Corbel"/>
                <a:cs typeface="Corbel"/>
              </a:rPr>
              <a:t>r</a:t>
            </a:r>
            <a:r>
              <a:rPr sz="3900" b="1" spc="-15" dirty="0">
                <a:solidFill>
                  <a:srgbClr val="562213"/>
                </a:solidFill>
                <a:latin typeface="Corbel"/>
                <a:cs typeface="Corbel"/>
              </a:rPr>
              <a:t>e</a:t>
            </a:r>
            <a:r>
              <a:rPr sz="3900" b="1" dirty="0">
                <a:solidFill>
                  <a:srgbClr val="562213"/>
                </a:solidFill>
                <a:latin typeface="Corbel"/>
                <a:cs typeface="Corbel"/>
              </a:rPr>
              <a:t>f</a:t>
            </a:r>
            <a:r>
              <a:rPr sz="3900" b="1" spc="-30" dirty="0">
                <a:solidFill>
                  <a:srgbClr val="562213"/>
                </a:solidFill>
                <a:latin typeface="Corbel"/>
                <a:cs typeface="Corbel"/>
              </a:rPr>
              <a:t>u</a:t>
            </a:r>
            <a:r>
              <a:rPr sz="3900" b="1" spc="-25" dirty="0">
                <a:solidFill>
                  <a:srgbClr val="562213"/>
                </a:solidFill>
                <a:latin typeface="Corbel"/>
                <a:cs typeface="Corbel"/>
              </a:rPr>
              <a:t>gge</a:t>
            </a:r>
            <a:r>
              <a:rPr sz="3900" b="1" spc="-25" dirty="0">
                <a:solidFill>
                  <a:srgbClr val="562213"/>
                </a:solidFill>
                <a:latin typeface="Arial"/>
                <a:cs typeface="Arial"/>
              </a:rPr>
              <a:t>)</a:t>
            </a:r>
            <a:endParaRPr sz="3900">
              <a:solidFill>
                <a:sysClr val="windowText" lastClr="000000"/>
              </a:solidFill>
              <a:latin typeface="Arial"/>
              <a:cs typeface="Arial"/>
            </a:endParaRPr>
          </a:p>
        </p:txBody>
      </p:sp>
      <p:sp>
        <p:nvSpPr>
          <p:cNvPr id="26" name="object 26"/>
          <p:cNvSpPr txBox="1"/>
          <p:nvPr/>
        </p:nvSpPr>
        <p:spPr>
          <a:xfrm>
            <a:off x="2060575" y="1947863"/>
            <a:ext cx="6872288" cy="4275137"/>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2800"/>
              <a:t>Το πρόσωπο που εξαναγκάζεται σε φυγή από τον µόνιµο τόπο εγκατάστασής του ή την πατρίδα του, κυρ. για να αποφύγει διωγµούς από την επίσηµη εξουσία : διωχτεί για τα φρονήµατά του, κατέφυγε πρόσφυγας στο Παρίσι //οι ~ της Μικρασιατικής Καταστροφής /της Κύπρου</a:t>
            </a:r>
          </a:p>
          <a:p>
            <a:pPr marL="295275" indent="-282575">
              <a:tabLst>
                <a:tab pos="295275" algn="l"/>
              </a:tabLst>
            </a:pPr>
            <a:r>
              <a:rPr lang="el-GR" sz="2800"/>
              <a:t>/του Πόντου // πολιτικός ~ // κύµα // συνοικισµός προσφύγων.ΦΡ. οικονοµικός πρόσφυγας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00126" rtlCol="0">
            <a:noAutofit/>
          </a:bodyPr>
          <a:lstStyle/>
          <a:p>
            <a:pPr marL="1719580" eaLnBrk="1" fontAlgn="auto" hangingPunct="1">
              <a:spcBef>
                <a:spcPts val="0"/>
              </a:spcBef>
              <a:spcAft>
                <a:spcPts val="0"/>
              </a:spcAft>
              <a:defRPr/>
            </a:pPr>
            <a:r>
              <a:rPr sz="4300" b="1" spc="-35" dirty="0">
                <a:solidFill>
                  <a:srgbClr val="562213"/>
                </a:solidFill>
                <a:latin typeface="Arial"/>
                <a:cs typeface="Arial"/>
              </a:rPr>
              <a:t>Πρ</a:t>
            </a:r>
            <a:r>
              <a:rPr sz="4300" b="1" spc="-30" dirty="0">
                <a:solidFill>
                  <a:srgbClr val="562213"/>
                </a:solidFill>
                <a:latin typeface="Arial"/>
                <a:cs typeface="Arial"/>
              </a:rPr>
              <a:t>όσ</a:t>
            </a:r>
            <a:r>
              <a:rPr sz="4300" b="1" spc="-40" dirty="0">
                <a:solidFill>
                  <a:srgbClr val="562213"/>
                </a:solidFill>
                <a:latin typeface="Arial"/>
                <a:cs typeface="Arial"/>
              </a:rPr>
              <a:t>φ</a:t>
            </a:r>
            <a:r>
              <a:rPr sz="4300" b="1" spc="-30" dirty="0">
                <a:solidFill>
                  <a:srgbClr val="562213"/>
                </a:solidFill>
                <a:latin typeface="Arial"/>
                <a:cs typeface="Arial"/>
              </a:rPr>
              <a:t>υγ</a:t>
            </a:r>
            <a:r>
              <a:rPr sz="4300" b="1" spc="-25" dirty="0">
                <a:solidFill>
                  <a:srgbClr val="562213"/>
                </a:solidFill>
                <a:latin typeface="Arial"/>
                <a:cs typeface="Arial"/>
              </a:rPr>
              <a:t>ας </a:t>
            </a:r>
            <a:r>
              <a:rPr sz="4300" b="1" spc="-20" dirty="0">
                <a:solidFill>
                  <a:srgbClr val="562213"/>
                </a:solidFill>
                <a:latin typeface="Arial"/>
                <a:cs typeface="Arial"/>
              </a:rPr>
              <a:t>(</a:t>
            </a:r>
            <a:r>
              <a:rPr sz="4300" b="1" spc="-20" dirty="0">
                <a:solidFill>
                  <a:srgbClr val="562213"/>
                </a:solidFill>
                <a:latin typeface="Corbel"/>
                <a:cs typeface="Corbel"/>
              </a:rPr>
              <a:t>re</a:t>
            </a:r>
            <a:r>
              <a:rPr sz="4300" b="1" spc="-25" dirty="0">
                <a:solidFill>
                  <a:srgbClr val="562213"/>
                </a:solidFill>
                <a:latin typeface="Corbel"/>
                <a:cs typeface="Corbel"/>
              </a:rPr>
              <a:t>f</a:t>
            </a:r>
            <a:r>
              <a:rPr sz="4300" b="1" spc="-30" dirty="0">
                <a:solidFill>
                  <a:srgbClr val="562213"/>
                </a:solidFill>
                <a:latin typeface="Corbel"/>
                <a:cs typeface="Corbel"/>
              </a:rPr>
              <a:t>u</a:t>
            </a:r>
            <a:r>
              <a:rPr sz="4300" b="1" spc="-25" dirty="0">
                <a:solidFill>
                  <a:srgbClr val="562213"/>
                </a:solidFill>
                <a:latin typeface="Corbel"/>
                <a:cs typeface="Corbel"/>
              </a:rPr>
              <a:t>g</a:t>
            </a:r>
            <a:r>
              <a:rPr sz="4300" b="1" spc="-20" dirty="0">
                <a:solidFill>
                  <a:srgbClr val="562213"/>
                </a:solidFill>
                <a:latin typeface="Corbel"/>
                <a:cs typeface="Corbel"/>
              </a:rPr>
              <a:t>e</a:t>
            </a:r>
            <a:r>
              <a:rPr sz="4300" b="1" spc="-25" dirty="0">
                <a:solidFill>
                  <a:srgbClr val="562213"/>
                </a:solidFill>
                <a:latin typeface="Corbel"/>
                <a:cs typeface="Corbel"/>
              </a:rPr>
              <a:t>e</a:t>
            </a:r>
            <a:r>
              <a:rPr sz="4300" b="1" spc="-15" dirty="0">
                <a:solidFill>
                  <a:srgbClr val="562213"/>
                </a:solidFill>
                <a:latin typeface="Arial"/>
                <a:cs typeface="Arial"/>
              </a:rPr>
              <a:t>)</a:t>
            </a:r>
            <a:endParaRPr sz="4300">
              <a:solidFill>
                <a:sysClr val="windowText" lastClr="000000"/>
              </a:solidFill>
              <a:latin typeface="Arial"/>
              <a:cs typeface="Arial"/>
            </a:endParaRPr>
          </a:p>
        </p:txBody>
      </p:sp>
      <p:sp>
        <p:nvSpPr>
          <p:cNvPr id="26" name="object 26"/>
          <p:cNvSpPr txBox="1"/>
          <p:nvPr/>
        </p:nvSpPr>
        <p:spPr>
          <a:xfrm>
            <a:off x="2060575" y="1944688"/>
            <a:ext cx="7207250" cy="34226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Ένα άτοµο που έχει προσφύγει σε άλλη χώρα εξαιτίας δικαιολογηµένων φόβων ότι καταδιώκεται για λόγους φυλής, θρησκείας, εθνικότητας, επειδή είναι µέλος µιας συγκεκριµένης κοινωνικής οµάδας ή λόγω των πολιτικών απόψεων.</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00126" rtlCol="0">
            <a:noAutofit/>
          </a:bodyPr>
          <a:lstStyle/>
          <a:p>
            <a:pPr marL="758190" eaLnBrk="1" fontAlgn="auto" hangingPunct="1">
              <a:spcBef>
                <a:spcPts val="0"/>
              </a:spcBef>
              <a:spcAft>
                <a:spcPts val="0"/>
              </a:spcAft>
              <a:defRPr/>
            </a:pPr>
            <a:r>
              <a:rPr sz="4300" b="1" spc="-30" dirty="0">
                <a:solidFill>
                  <a:srgbClr val="562213"/>
                </a:solidFill>
                <a:latin typeface="Arial"/>
                <a:cs typeface="Arial"/>
              </a:rPr>
              <a:t>Ρα</a:t>
            </a:r>
            <a:r>
              <a:rPr sz="4300" b="1" spc="-140" dirty="0">
                <a:solidFill>
                  <a:srgbClr val="562213"/>
                </a:solidFill>
                <a:latin typeface="Arial"/>
                <a:cs typeface="Arial"/>
              </a:rPr>
              <a:t>τ</a:t>
            </a:r>
            <a:r>
              <a:rPr sz="4300" b="1" spc="-30" dirty="0">
                <a:solidFill>
                  <a:srgbClr val="562213"/>
                </a:solidFill>
                <a:latin typeface="Arial"/>
                <a:cs typeface="Arial"/>
              </a:rPr>
              <a:t>σ</a:t>
            </a:r>
            <a:r>
              <a:rPr sz="4300" b="1" spc="-20" dirty="0">
                <a:solidFill>
                  <a:srgbClr val="562213"/>
                </a:solidFill>
                <a:latin typeface="Arial"/>
                <a:cs typeface="Arial"/>
              </a:rPr>
              <a:t>ι</a:t>
            </a:r>
            <a:r>
              <a:rPr sz="4300" b="1" spc="-30" dirty="0">
                <a:solidFill>
                  <a:srgbClr val="562213"/>
                </a:solidFill>
                <a:latin typeface="Arial"/>
                <a:cs typeface="Arial"/>
              </a:rPr>
              <a:t>σ</a:t>
            </a:r>
            <a:r>
              <a:rPr sz="4300" b="1" spc="145" dirty="0">
                <a:solidFill>
                  <a:srgbClr val="562213"/>
                </a:solidFill>
                <a:latin typeface="Arial"/>
                <a:cs typeface="Arial"/>
              </a:rPr>
              <a:t>µ</a:t>
            </a:r>
            <a:r>
              <a:rPr sz="4300" b="1" spc="-30" dirty="0">
                <a:solidFill>
                  <a:srgbClr val="562213"/>
                </a:solidFill>
                <a:latin typeface="Arial"/>
                <a:cs typeface="Arial"/>
              </a:rPr>
              <a:t>ός</a:t>
            </a:r>
            <a:r>
              <a:rPr sz="4300" b="1" spc="-20" dirty="0">
                <a:solidFill>
                  <a:srgbClr val="562213"/>
                </a:solidFill>
                <a:latin typeface="Arial"/>
                <a:cs typeface="Arial"/>
              </a:rPr>
              <a:t>(</a:t>
            </a:r>
            <a:r>
              <a:rPr sz="4300" b="1" spc="-20" dirty="0">
                <a:solidFill>
                  <a:srgbClr val="562213"/>
                </a:solidFill>
                <a:latin typeface="Corbel"/>
                <a:cs typeface="Corbel"/>
              </a:rPr>
              <a:t>r</a:t>
            </a:r>
            <a:r>
              <a:rPr sz="4300" b="1" spc="-30" dirty="0">
                <a:solidFill>
                  <a:srgbClr val="562213"/>
                </a:solidFill>
                <a:latin typeface="Corbel"/>
                <a:cs typeface="Corbel"/>
              </a:rPr>
              <a:t>a</a:t>
            </a:r>
            <a:r>
              <a:rPr sz="4300" b="1" spc="-20" dirty="0">
                <a:solidFill>
                  <a:srgbClr val="562213"/>
                </a:solidFill>
                <a:latin typeface="Corbel"/>
                <a:cs typeface="Corbel"/>
              </a:rPr>
              <a:t>cis</a:t>
            </a:r>
            <a:r>
              <a:rPr sz="4300" b="1" spc="-50" dirty="0">
                <a:solidFill>
                  <a:srgbClr val="562213"/>
                </a:solidFill>
                <a:latin typeface="Corbel"/>
                <a:cs typeface="Corbel"/>
              </a:rPr>
              <a:t>m</a:t>
            </a:r>
            <a:r>
              <a:rPr sz="4300" b="1" spc="-15" dirty="0">
                <a:solidFill>
                  <a:srgbClr val="562213"/>
                </a:solidFill>
                <a:latin typeface="Arial"/>
                <a:cs typeface="Arial"/>
              </a:rPr>
              <a:t>)</a:t>
            </a:r>
            <a:endParaRPr sz="4300">
              <a:solidFill>
                <a:sysClr val="windowText" lastClr="000000"/>
              </a:solidFill>
              <a:latin typeface="Arial"/>
              <a:cs typeface="Arial"/>
            </a:endParaRPr>
          </a:p>
        </p:txBody>
      </p:sp>
      <p:sp>
        <p:nvSpPr>
          <p:cNvPr id="26" name="object 26"/>
          <p:cNvSpPr txBox="1">
            <a:spLocks noGrp="1"/>
          </p:cNvSpPr>
          <p:nvPr>
            <p:ph type="body" idx="1"/>
          </p:nvPr>
        </p:nvSpPr>
        <p:spPr/>
        <p:txBody>
          <a:bodyPr>
            <a:noAutofit/>
          </a:bodyPr>
          <a:lstStyle/>
          <a:p>
            <a:pPr marL="1584325" indent="-282575" eaLnBrk="1" hangingPunct="1">
              <a:spcBef>
                <a:spcPct val="0"/>
              </a:spcBef>
              <a:buClr>
                <a:srgbClr val="3791A7"/>
              </a:buClr>
              <a:buSzPct val="80000"/>
              <a:tabLst>
                <a:tab pos="1584325" algn="l"/>
              </a:tabLst>
            </a:pPr>
            <a:r>
              <a:rPr lang="el-GR">
                <a:solidFill>
                  <a:srgbClr val="000000"/>
                </a:solidFill>
                <a:cs typeface="Arial" charset="0"/>
              </a:rPr>
              <a:t>Πεποίθηση ότι υπάρχει εγγενής σύνδεση µεταξύ των χαρακτηριστικών που εκλαµβάνονται ως κληρονοµιά και των πολιτισµικών χαρακτηριστικών, και ότι κάποιες οµάδες είναι βιολογικά ανώτερες από άλλες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200126" rtlCol="0">
            <a:noAutofit/>
          </a:bodyPr>
          <a:lstStyle/>
          <a:p>
            <a:pPr marL="758190" eaLnBrk="1" fontAlgn="auto" hangingPunct="1">
              <a:spcBef>
                <a:spcPts val="0"/>
              </a:spcBef>
              <a:spcAft>
                <a:spcPts val="0"/>
              </a:spcAft>
              <a:defRPr/>
            </a:pPr>
            <a:r>
              <a:rPr sz="4300" b="1" spc="-350" dirty="0">
                <a:solidFill>
                  <a:srgbClr val="562213"/>
                </a:solidFill>
                <a:latin typeface="Arial"/>
                <a:cs typeface="Arial"/>
              </a:rPr>
              <a:t>Τ</a:t>
            </a:r>
            <a:r>
              <a:rPr sz="4300" b="1" spc="-30" dirty="0">
                <a:solidFill>
                  <a:srgbClr val="562213"/>
                </a:solidFill>
                <a:latin typeface="Arial"/>
                <a:cs typeface="Arial"/>
              </a:rPr>
              <a:t>αυ</a:t>
            </a:r>
            <a:r>
              <a:rPr sz="4300" b="1" spc="-20" dirty="0">
                <a:solidFill>
                  <a:srgbClr val="562213"/>
                </a:solidFill>
                <a:latin typeface="Arial"/>
                <a:cs typeface="Arial"/>
              </a:rPr>
              <a:t>τ</a:t>
            </a:r>
            <a:r>
              <a:rPr sz="4300" b="1" spc="-150" dirty="0">
                <a:solidFill>
                  <a:srgbClr val="562213"/>
                </a:solidFill>
                <a:latin typeface="Arial"/>
                <a:cs typeface="Arial"/>
              </a:rPr>
              <a:t>ό</a:t>
            </a:r>
            <a:r>
              <a:rPr sz="4300" b="1" spc="-25" dirty="0">
                <a:solidFill>
                  <a:srgbClr val="562213"/>
                </a:solidFill>
                <a:latin typeface="Arial"/>
                <a:cs typeface="Arial"/>
              </a:rPr>
              <a:t>τη</a:t>
            </a:r>
            <a:r>
              <a:rPr sz="4300" b="1" spc="-140" dirty="0">
                <a:solidFill>
                  <a:srgbClr val="562213"/>
                </a:solidFill>
                <a:latin typeface="Arial"/>
                <a:cs typeface="Arial"/>
              </a:rPr>
              <a:t>τ</a:t>
            </a:r>
            <a:r>
              <a:rPr sz="4300" b="1" spc="-30" dirty="0">
                <a:solidFill>
                  <a:srgbClr val="562213"/>
                </a:solidFill>
                <a:latin typeface="Arial"/>
                <a:cs typeface="Arial"/>
              </a:rPr>
              <a:t>α</a:t>
            </a:r>
            <a:r>
              <a:rPr sz="4300" b="1" spc="5" dirty="0">
                <a:solidFill>
                  <a:srgbClr val="562213"/>
                </a:solidFill>
                <a:latin typeface="Arial"/>
                <a:cs typeface="Arial"/>
              </a:rPr>
              <a:t> </a:t>
            </a:r>
            <a:r>
              <a:rPr sz="4300" b="1" spc="-20" dirty="0">
                <a:solidFill>
                  <a:srgbClr val="562213"/>
                </a:solidFill>
                <a:latin typeface="Arial"/>
                <a:cs typeface="Arial"/>
              </a:rPr>
              <a:t>(</a:t>
            </a:r>
            <a:r>
              <a:rPr sz="4300" b="1" spc="-15" dirty="0">
                <a:solidFill>
                  <a:srgbClr val="562213"/>
                </a:solidFill>
                <a:latin typeface="Corbel"/>
                <a:cs typeface="Corbel"/>
              </a:rPr>
              <a:t>i</a:t>
            </a:r>
            <a:r>
              <a:rPr sz="4300" b="1" spc="-20" dirty="0">
                <a:solidFill>
                  <a:srgbClr val="562213"/>
                </a:solidFill>
                <a:latin typeface="Corbel"/>
                <a:cs typeface="Corbel"/>
              </a:rPr>
              <a:t>den</a:t>
            </a:r>
            <a:r>
              <a:rPr sz="4300" b="1" dirty="0">
                <a:solidFill>
                  <a:srgbClr val="562213"/>
                </a:solidFill>
                <a:latin typeface="Corbel"/>
                <a:cs typeface="Corbel"/>
              </a:rPr>
              <a:t>t</a:t>
            </a:r>
            <a:r>
              <a:rPr sz="4300" b="1" spc="-15" dirty="0">
                <a:solidFill>
                  <a:srgbClr val="562213"/>
                </a:solidFill>
                <a:latin typeface="Corbel"/>
                <a:cs typeface="Corbel"/>
              </a:rPr>
              <a:t>it</a:t>
            </a:r>
            <a:r>
              <a:rPr sz="4300" b="1" spc="-30" dirty="0">
                <a:solidFill>
                  <a:srgbClr val="562213"/>
                </a:solidFill>
                <a:latin typeface="Corbel"/>
                <a:cs typeface="Corbel"/>
              </a:rPr>
              <a:t>y</a:t>
            </a:r>
            <a:r>
              <a:rPr sz="4300" b="1" spc="-15" dirty="0">
                <a:solidFill>
                  <a:srgbClr val="562213"/>
                </a:solidFill>
                <a:latin typeface="Arial"/>
                <a:cs typeface="Arial"/>
              </a:rPr>
              <a:t>)</a:t>
            </a:r>
            <a:endParaRPr sz="4300">
              <a:solidFill>
                <a:sysClr val="windowText" lastClr="000000"/>
              </a:solidFill>
              <a:latin typeface="Arial"/>
              <a:cs typeface="Arial"/>
            </a:endParaRPr>
          </a:p>
        </p:txBody>
      </p:sp>
      <p:sp>
        <p:nvSpPr>
          <p:cNvPr id="22" name="object 22"/>
          <p:cNvSpPr txBox="1"/>
          <p:nvPr/>
        </p:nvSpPr>
        <p:spPr>
          <a:xfrm>
            <a:off x="2060575" y="1944688"/>
            <a:ext cx="6938963"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ιδιαίτερη σειρά προσωπικών χαρακτηριστικών µε τα οποία είναι γνωστός ένας άνθρωπος, τόσο ως άτοµο όσο και ως µέλος µιας οµάδας</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793750"/>
            <a:ext cx="3771900" cy="1049338"/>
          </a:xfrm>
          <a:prstGeom prst="rect">
            <a:avLst/>
          </a:prstGeom>
        </p:spPr>
        <p:txBody>
          <a:bodyPr lIns="0" tIns="0" rIns="0" bIns="0"/>
          <a:lstStyle/>
          <a:p>
            <a:pPr marL="12700">
              <a:lnSpc>
                <a:spcPts val="4088"/>
              </a:lnSpc>
            </a:pPr>
            <a:r>
              <a:rPr lang="el-GR" sz="3500" b="1">
                <a:solidFill>
                  <a:srgbClr val="562213"/>
                </a:solidFill>
              </a:rPr>
              <a:t>Ταυτότητα, εθνική (</a:t>
            </a:r>
            <a:r>
              <a:rPr lang="el-GR" sz="3500" b="1">
                <a:solidFill>
                  <a:srgbClr val="562213"/>
                </a:solidFill>
                <a:latin typeface="Corbel" pitchFamily="34" charset="0"/>
              </a:rPr>
              <a:t>identity</a:t>
            </a:r>
            <a:r>
              <a:rPr lang="el-GR" sz="3500" b="1">
                <a:solidFill>
                  <a:srgbClr val="562213"/>
                </a:solidFill>
              </a:rPr>
              <a:t>, </a:t>
            </a:r>
            <a:r>
              <a:rPr lang="el-GR" sz="3500" b="1">
                <a:solidFill>
                  <a:srgbClr val="562213"/>
                </a:solidFill>
                <a:latin typeface="Corbel" pitchFamily="34" charset="0"/>
              </a:rPr>
              <a:t>ethnic</a:t>
            </a:r>
            <a:r>
              <a:rPr lang="el-GR" sz="3500" b="1">
                <a:solidFill>
                  <a:srgbClr val="562213"/>
                </a:solidFill>
              </a:rPr>
              <a:t>)</a:t>
            </a:r>
            <a:endParaRPr lang="el-GR" sz="3500"/>
          </a:p>
        </p:txBody>
      </p:sp>
      <p:sp>
        <p:nvSpPr>
          <p:cNvPr id="26" name="object 26"/>
          <p:cNvSpPr txBox="1"/>
          <p:nvPr/>
        </p:nvSpPr>
        <p:spPr>
          <a:xfrm>
            <a:off x="2060575" y="1944688"/>
            <a:ext cx="7205663" cy="34226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Οι εσωτερικευµένες στάσεις, πεποιθήσεις, τελετουργίες, νόρµες και αξίες που συνδέονται µε τη συµµετοχή σε µια συγκεκριµένη εθνότητα. Σηµαντική πηγή αυτοεκτίµησης , αλλά</a:t>
            </a:r>
          </a:p>
          <a:p>
            <a:pPr marL="295275" indent="-282575">
              <a:tabLst>
                <a:tab pos="295275" algn="l"/>
              </a:tabLst>
            </a:pPr>
            <a:r>
              <a:rPr lang="el-GR" sz="3200"/>
              <a:t>µπορεί να υπερτονίζεται (π.χ. στον ρατσισµό).</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rtlCol="0">
            <a:noAutofit/>
          </a:bodyPr>
          <a:lstStyle/>
          <a:p>
            <a:pPr marL="758190" eaLnBrk="1" fontAlgn="auto" hangingPunct="1">
              <a:spcBef>
                <a:spcPts val="0"/>
              </a:spcBef>
              <a:spcAft>
                <a:spcPts val="0"/>
              </a:spcAft>
              <a:defRPr/>
            </a:pPr>
            <a:r>
              <a:rPr sz="3500" b="1" spc="-270" dirty="0">
                <a:solidFill>
                  <a:srgbClr val="562213"/>
                </a:solidFill>
                <a:latin typeface="Arial"/>
                <a:cs typeface="Arial"/>
              </a:rPr>
              <a:t>Τ</a:t>
            </a:r>
            <a:r>
              <a:rPr sz="3500" b="1" spc="5" dirty="0">
                <a:solidFill>
                  <a:srgbClr val="562213"/>
                </a:solidFill>
                <a:latin typeface="Arial"/>
                <a:cs typeface="Arial"/>
              </a:rPr>
              <a:t>α</a:t>
            </a:r>
            <a:r>
              <a:rPr sz="3500" b="1" dirty="0">
                <a:solidFill>
                  <a:srgbClr val="562213"/>
                </a:solidFill>
                <a:latin typeface="Arial"/>
                <a:cs typeface="Arial"/>
              </a:rPr>
              <a:t>υ</a:t>
            </a:r>
            <a:r>
              <a:rPr sz="3500" b="1" spc="-5" dirty="0">
                <a:solidFill>
                  <a:srgbClr val="562213"/>
                </a:solidFill>
                <a:latin typeface="Arial"/>
                <a:cs typeface="Arial"/>
              </a:rPr>
              <a:t>τ</a:t>
            </a:r>
            <a:r>
              <a:rPr sz="3500" b="1" spc="-100" dirty="0">
                <a:solidFill>
                  <a:srgbClr val="562213"/>
                </a:solidFill>
                <a:latin typeface="Arial"/>
                <a:cs typeface="Arial"/>
              </a:rPr>
              <a:t>ό</a:t>
            </a:r>
            <a:r>
              <a:rPr sz="3500" b="1" spc="-5" dirty="0">
                <a:solidFill>
                  <a:srgbClr val="562213"/>
                </a:solidFill>
                <a:latin typeface="Arial"/>
                <a:cs typeface="Arial"/>
              </a:rPr>
              <a:t>τη</a:t>
            </a:r>
            <a:r>
              <a:rPr sz="3500" b="1" spc="-105" dirty="0">
                <a:solidFill>
                  <a:srgbClr val="562213"/>
                </a:solidFill>
                <a:latin typeface="Arial"/>
                <a:cs typeface="Arial"/>
              </a:rPr>
              <a:t>τ</a:t>
            </a:r>
            <a:r>
              <a:rPr sz="3500" b="1" spc="5" dirty="0">
                <a:solidFill>
                  <a:srgbClr val="562213"/>
                </a:solidFill>
                <a:latin typeface="Arial"/>
                <a:cs typeface="Arial"/>
              </a:rPr>
              <a:t>α</a:t>
            </a:r>
            <a:r>
              <a:rPr sz="3500" b="1" dirty="0">
                <a:solidFill>
                  <a:srgbClr val="562213"/>
                </a:solidFill>
                <a:latin typeface="Arial"/>
                <a:cs typeface="Arial"/>
              </a:rPr>
              <a:t>,</a:t>
            </a:r>
            <a:r>
              <a:rPr sz="3500" b="1" spc="-15" dirty="0">
                <a:solidFill>
                  <a:srgbClr val="562213"/>
                </a:solidFill>
                <a:latin typeface="Arial"/>
                <a:cs typeface="Arial"/>
              </a:rPr>
              <a:t> </a:t>
            </a:r>
            <a:r>
              <a:rPr sz="3500" b="1" spc="-90" dirty="0">
                <a:solidFill>
                  <a:srgbClr val="562213"/>
                </a:solidFill>
                <a:latin typeface="Arial"/>
                <a:cs typeface="Arial"/>
              </a:rPr>
              <a:t>π</a:t>
            </a:r>
            <a:r>
              <a:rPr sz="3500" b="1" spc="-5" dirty="0">
                <a:solidFill>
                  <a:srgbClr val="562213"/>
                </a:solidFill>
                <a:latin typeface="Arial"/>
                <a:cs typeface="Arial"/>
              </a:rPr>
              <a:t>ο</a:t>
            </a:r>
            <a:r>
              <a:rPr sz="3500" b="1" spc="-10" dirty="0">
                <a:solidFill>
                  <a:srgbClr val="562213"/>
                </a:solidFill>
                <a:latin typeface="Arial"/>
                <a:cs typeface="Arial"/>
              </a:rPr>
              <a:t>λ</a:t>
            </a:r>
            <a:r>
              <a:rPr sz="3500" b="1" spc="-5" dirty="0">
                <a:solidFill>
                  <a:srgbClr val="562213"/>
                </a:solidFill>
                <a:latin typeface="Arial"/>
                <a:cs typeface="Arial"/>
              </a:rPr>
              <a:t>ιτι</a:t>
            </a:r>
            <a:r>
              <a:rPr sz="3500" b="1" dirty="0">
                <a:solidFill>
                  <a:srgbClr val="562213"/>
                </a:solidFill>
                <a:latin typeface="Arial"/>
                <a:cs typeface="Arial"/>
              </a:rPr>
              <a:t>σ</a:t>
            </a:r>
            <a:r>
              <a:rPr sz="3500" b="1" spc="120" dirty="0">
                <a:solidFill>
                  <a:srgbClr val="562213"/>
                </a:solidFill>
                <a:latin typeface="Arial"/>
                <a:cs typeface="Arial"/>
              </a:rPr>
              <a:t>µ</a:t>
            </a:r>
            <a:r>
              <a:rPr sz="3500" b="1" spc="-5" dirty="0">
                <a:solidFill>
                  <a:srgbClr val="562213"/>
                </a:solidFill>
                <a:latin typeface="Arial"/>
                <a:cs typeface="Arial"/>
              </a:rPr>
              <a:t>ι</a:t>
            </a:r>
            <a:r>
              <a:rPr sz="3500" b="1" dirty="0">
                <a:solidFill>
                  <a:srgbClr val="562213"/>
                </a:solidFill>
                <a:latin typeface="Arial"/>
                <a:cs typeface="Arial"/>
              </a:rPr>
              <a:t>κή</a:t>
            </a:r>
            <a:r>
              <a:rPr sz="3500" b="1" spc="-20" dirty="0">
                <a:solidFill>
                  <a:srgbClr val="562213"/>
                </a:solidFill>
                <a:latin typeface="Arial"/>
                <a:cs typeface="Arial"/>
              </a:rPr>
              <a:t> </a:t>
            </a:r>
            <a:r>
              <a:rPr sz="3500" b="1" spc="-10" dirty="0">
                <a:solidFill>
                  <a:srgbClr val="562213"/>
                </a:solidFill>
                <a:latin typeface="Arial"/>
                <a:cs typeface="Arial"/>
              </a:rPr>
              <a:t>(</a:t>
            </a:r>
            <a:r>
              <a:rPr sz="3500" b="1" spc="-5" dirty="0">
                <a:solidFill>
                  <a:srgbClr val="562213"/>
                </a:solidFill>
                <a:latin typeface="Corbel"/>
                <a:cs typeface="Corbel"/>
              </a:rPr>
              <a:t>i</a:t>
            </a:r>
            <a:r>
              <a:rPr sz="3500" b="1" dirty="0">
                <a:solidFill>
                  <a:srgbClr val="562213"/>
                </a:solidFill>
                <a:latin typeface="Corbel"/>
                <a:cs typeface="Corbel"/>
              </a:rPr>
              <a:t>dent</a:t>
            </a:r>
            <a:r>
              <a:rPr sz="3500" b="1" spc="-5" dirty="0">
                <a:solidFill>
                  <a:srgbClr val="562213"/>
                </a:solidFill>
                <a:latin typeface="Corbel"/>
                <a:cs typeface="Corbel"/>
              </a:rPr>
              <a:t>i</a:t>
            </a:r>
            <a:r>
              <a:rPr sz="3500" b="1" dirty="0">
                <a:solidFill>
                  <a:srgbClr val="562213"/>
                </a:solidFill>
                <a:latin typeface="Corbel"/>
                <a:cs typeface="Corbel"/>
              </a:rPr>
              <a:t>t</a:t>
            </a:r>
            <a:r>
              <a:rPr sz="3500" b="1" spc="-5" dirty="0">
                <a:solidFill>
                  <a:srgbClr val="562213"/>
                </a:solidFill>
                <a:latin typeface="Corbel"/>
                <a:cs typeface="Corbel"/>
              </a:rPr>
              <a:t>y</a:t>
            </a:r>
            <a:r>
              <a:rPr sz="3500" b="1" dirty="0">
                <a:solidFill>
                  <a:srgbClr val="562213"/>
                </a:solidFill>
                <a:latin typeface="Arial"/>
                <a:cs typeface="Arial"/>
              </a:rPr>
              <a:t>,</a:t>
            </a:r>
            <a:r>
              <a:rPr sz="3500">
                <a:solidFill>
                  <a:sysClr val="windowText" lastClr="000000"/>
                </a:solidFill>
                <a:latin typeface="Arial"/>
                <a:cs typeface="Arial"/>
              </a:rPr>
              <a:t/>
            </a:r>
            <a:br>
              <a:rPr sz="3500">
                <a:solidFill>
                  <a:sysClr val="windowText" lastClr="000000"/>
                </a:solidFill>
                <a:latin typeface="Arial"/>
                <a:cs typeface="Arial"/>
              </a:rPr>
            </a:br>
            <a:r>
              <a:rPr sz="3500" b="1" dirty="0">
                <a:solidFill>
                  <a:srgbClr val="562213"/>
                </a:solidFill>
                <a:latin typeface="Corbel"/>
                <a:cs typeface="Corbel"/>
              </a:rPr>
              <a:t>c</a:t>
            </a:r>
            <a:r>
              <a:rPr sz="3500" b="1" spc="-5" dirty="0">
                <a:solidFill>
                  <a:srgbClr val="562213"/>
                </a:solidFill>
                <a:latin typeface="Corbel"/>
                <a:cs typeface="Corbel"/>
              </a:rPr>
              <a:t>u</a:t>
            </a:r>
            <a:r>
              <a:rPr sz="3500" b="1" dirty="0">
                <a:solidFill>
                  <a:srgbClr val="562213"/>
                </a:solidFill>
                <a:latin typeface="Corbel"/>
                <a:cs typeface="Corbel"/>
              </a:rPr>
              <a:t>lt</a:t>
            </a:r>
            <a:r>
              <a:rPr sz="3500" b="1" spc="-5" dirty="0">
                <a:solidFill>
                  <a:srgbClr val="562213"/>
                </a:solidFill>
                <a:latin typeface="Corbel"/>
                <a:cs typeface="Corbel"/>
              </a:rPr>
              <a:t>u</a:t>
            </a:r>
            <a:r>
              <a:rPr sz="3500" b="1" spc="-15" dirty="0">
                <a:solidFill>
                  <a:srgbClr val="562213"/>
                </a:solidFill>
                <a:latin typeface="Corbel"/>
                <a:cs typeface="Corbel"/>
              </a:rPr>
              <a:t>r</a:t>
            </a:r>
            <a:r>
              <a:rPr sz="3500" b="1" spc="-5" dirty="0">
                <a:solidFill>
                  <a:srgbClr val="562213"/>
                </a:solidFill>
                <a:latin typeface="Corbel"/>
                <a:cs typeface="Corbel"/>
              </a:rPr>
              <a:t>a</a:t>
            </a:r>
            <a:r>
              <a:rPr sz="3500" b="1" dirty="0">
                <a:solidFill>
                  <a:srgbClr val="562213"/>
                </a:solidFill>
                <a:latin typeface="Corbel"/>
                <a:cs typeface="Corbel"/>
              </a:rPr>
              <a:t>l</a:t>
            </a:r>
            <a:r>
              <a:rPr sz="3500" b="1" dirty="0">
                <a:solidFill>
                  <a:srgbClr val="562213"/>
                </a:solidFill>
                <a:latin typeface="Arial"/>
                <a:cs typeface="Arial"/>
              </a:rPr>
              <a:t>)</a:t>
            </a:r>
            <a:endParaRPr sz="3500">
              <a:solidFill>
                <a:sysClr val="windowText" lastClr="000000"/>
              </a:solidFill>
              <a:latin typeface="Arial"/>
              <a:cs typeface="Arial"/>
            </a:endParaRPr>
          </a:p>
        </p:txBody>
      </p:sp>
      <p:sp>
        <p:nvSpPr>
          <p:cNvPr id="26" name="object 26"/>
          <p:cNvSpPr txBox="1"/>
          <p:nvPr/>
        </p:nvSpPr>
        <p:spPr>
          <a:xfrm>
            <a:off x="2060575" y="1944688"/>
            <a:ext cx="6994525" cy="3422650"/>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Το σύνολο των στάσεων, των πεποιθήσεων, των εθίµων, της γλώσσας, των νορµών, των κοινωνικών δεξιοτήτων και των αξιών που χαρακτηρίζουν αυτούς που ανήκουν σε µια συγκεκριµένη κουλτούρα.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p:nvPr/>
        </p:nvSpPr>
        <p:spPr>
          <a:xfrm>
            <a:off x="1978025" y="950913"/>
            <a:ext cx="6915150" cy="685800"/>
          </a:xfrm>
          <a:prstGeom prst="rect">
            <a:avLst/>
          </a:prstGeom>
        </p:spPr>
        <p:txBody>
          <a:bodyPr lIns="0" tIns="0" rIns="0" bIns="0"/>
          <a:lstStyle/>
          <a:p>
            <a:pPr marL="12700" fontAlgn="auto">
              <a:spcBef>
                <a:spcPts val="0"/>
              </a:spcBef>
              <a:spcAft>
                <a:spcPts val="0"/>
              </a:spcAft>
              <a:defRPr/>
            </a:pPr>
            <a:r>
              <a:rPr sz="4300" b="1" spc="-30" dirty="0">
                <a:solidFill>
                  <a:srgbClr val="562213"/>
                </a:solidFill>
                <a:latin typeface="Arial"/>
                <a:cs typeface="Arial"/>
              </a:rPr>
              <a:t>Υ</a:t>
            </a:r>
            <a:r>
              <a:rPr sz="4300" b="1" spc="-155" dirty="0">
                <a:solidFill>
                  <a:srgbClr val="562213"/>
                </a:solidFill>
                <a:latin typeface="Arial"/>
                <a:cs typeface="Arial"/>
              </a:rPr>
              <a:t>π</a:t>
            </a:r>
            <a:r>
              <a:rPr sz="4300" b="1" spc="-30" dirty="0">
                <a:solidFill>
                  <a:srgbClr val="562213"/>
                </a:solidFill>
                <a:latin typeface="Arial"/>
                <a:cs typeface="Arial"/>
              </a:rPr>
              <a:t>ο</a:t>
            </a:r>
            <a:r>
              <a:rPr sz="4300" b="1" spc="-165" dirty="0">
                <a:solidFill>
                  <a:srgbClr val="562213"/>
                </a:solidFill>
                <a:latin typeface="Arial"/>
                <a:cs typeface="Arial"/>
              </a:rPr>
              <a:t>κ</a:t>
            </a:r>
            <a:r>
              <a:rPr sz="4300" b="1" spc="-30" dirty="0">
                <a:solidFill>
                  <a:srgbClr val="562213"/>
                </a:solidFill>
                <a:latin typeface="Arial"/>
                <a:cs typeface="Arial"/>
              </a:rPr>
              <a:t>ουλ</a:t>
            </a:r>
            <a:r>
              <a:rPr sz="4300" b="1" spc="-140" dirty="0">
                <a:solidFill>
                  <a:srgbClr val="562213"/>
                </a:solidFill>
                <a:latin typeface="Arial"/>
                <a:cs typeface="Arial"/>
              </a:rPr>
              <a:t>τ</a:t>
            </a:r>
            <a:r>
              <a:rPr sz="4300" b="1" spc="-30" dirty="0">
                <a:solidFill>
                  <a:srgbClr val="562213"/>
                </a:solidFill>
                <a:latin typeface="Arial"/>
                <a:cs typeface="Arial"/>
              </a:rPr>
              <a:t>ού</a:t>
            </a:r>
            <a:r>
              <a:rPr sz="4300" b="1" spc="-35" dirty="0">
                <a:solidFill>
                  <a:srgbClr val="562213"/>
                </a:solidFill>
                <a:latin typeface="Arial"/>
                <a:cs typeface="Arial"/>
              </a:rPr>
              <a:t>ρ</a:t>
            </a:r>
            <a:r>
              <a:rPr sz="4300" b="1" spc="-30" dirty="0">
                <a:solidFill>
                  <a:srgbClr val="562213"/>
                </a:solidFill>
                <a:latin typeface="Arial"/>
                <a:cs typeface="Arial"/>
              </a:rPr>
              <a:t>α</a:t>
            </a:r>
            <a:r>
              <a:rPr sz="4300" b="1" spc="5" dirty="0">
                <a:solidFill>
                  <a:srgbClr val="562213"/>
                </a:solidFill>
                <a:latin typeface="Arial"/>
                <a:cs typeface="Arial"/>
              </a:rPr>
              <a:t> </a:t>
            </a:r>
            <a:r>
              <a:rPr sz="4300" b="1" spc="-25" dirty="0">
                <a:solidFill>
                  <a:srgbClr val="562213"/>
                </a:solidFill>
                <a:latin typeface="Arial"/>
                <a:cs typeface="Arial"/>
              </a:rPr>
              <a:t>(</a:t>
            </a:r>
            <a:r>
              <a:rPr sz="4300" b="1" spc="-20" dirty="0">
                <a:solidFill>
                  <a:srgbClr val="562213"/>
                </a:solidFill>
                <a:latin typeface="Corbel"/>
                <a:cs typeface="Corbel"/>
              </a:rPr>
              <a:t>s</a:t>
            </a:r>
            <a:r>
              <a:rPr sz="4300" b="1" spc="-30" dirty="0">
                <a:solidFill>
                  <a:srgbClr val="562213"/>
                </a:solidFill>
                <a:latin typeface="Corbel"/>
                <a:cs typeface="Corbel"/>
              </a:rPr>
              <a:t>u</a:t>
            </a:r>
            <a:r>
              <a:rPr sz="4300" b="1" spc="-35" dirty="0">
                <a:solidFill>
                  <a:srgbClr val="562213"/>
                </a:solidFill>
                <a:latin typeface="Corbel"/>
                <a:cs typeface="Corbel"/>
              </a:rPr>
              <a:t>b</a:t>
            </a:r>
            <a:r>
              <a:rPr sz="4300" b="1" spc="-20" dirty="0">
                <a:solidFill>
                  <a:srgbClr val="562213"/>
                </a:solidFill>
                <a:latin typeface="Corbel"/>
                <a:cs typeface="Corbel"/>
              </a:rPr>
              <a:t>c</a:t>
            </a:r>
            <a:r>
              <a:rPr sz="4300" b="1" spc="-30" dirty="0">
                <a:solidFill>
                  <a:srgbClr val="562213"/>
                </a:solidFill>
                <a:latin typeface="Corbel"/>
                <a:cs typeface="Corbel"/>
              </a:rPr>
              <a:t>u</a:t>
            </a:r>
            <a:r>
              <a:rPr sz="4300" b="1" spc="-10" dirty="0">
                <a:solidFill>
                  <a:srgbClr val="562213"/>
                </a:solidFill>
                <a:latin typeface="Corbel"/>
                <a:cs typeface="Corbel"/>
              </a:rPr>
              <a:t>l</a:t>
            </a:r>
            <a:r>
              <a:rPr sz="4300" b="1" dirty="0">
                <a:solidFill>
                  <a:srgbClr val="562213"/>
                </a:solidFill>
                <a:latin typeface="Corbel"/>
                <a:cs typeface="Corbel"/>
              </a:rPr>
              <a:t>t</a:t>
            </a:r>
            <a:r>
              <a:rPr sz="4300" b="1" spc="-30" dirty="0">
                <a:solidFill>
                  <a:srgbClr val="562213"/>
                </a:solidFill>
                <a:latin typeface="Corbel"/>
                <a:cs typeface="Corbel"/>
              </a:rPr>
              <a:t>u</a:t>
            </a:r>
            <a:r>
              <a:rPr sz="4300" b="1" spc="-20" dirty="0">
                <a:solidFill>
                  <a:srgbClr val="562213"/>
                </a:solidFill>
                <a:latin typeface="Corbel"/>
                <a:cs typeface="Corbel"/>
              </a:rPr>
              <a:t>re</a:t>
            </a:r>
            <a:r>
              <a:rPr sz="4300" b="1" spc="-15" dirty="0">
                <a:solidFill>
                  <a:srgbClr val="562213"/>
                </a:solidFill>
                <a:latin typeface="Arial"/>
                <a:cs typeface="Arial"/>
              </a:rPr>
              <a:t>)</a:t>
            </a:r>
            <a:endParaRPr sz="4300">
              <a:latin typeface="Arial"/>
              <a:cs typeface="Arial"/>
            </a:endParaRPr>
          </a:p>
        </p:txBody>
      </p:sp>
      <p:sp>
        <p:nvSpPr>
          <p:cNvPr id="26" name="object 26"/>
          <p:cNvSpPr txBox="1"/>
          <p:nvPr/>
        </p:nvSpPr>
        <p:spPr>
          <a:xfrm>
            <a:off x="2060575" y="1944688"/>
            <a:ext cx="7251700" cy="4886325"/>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Στο πλαίσιο µιας κουλτούρας, µια υπο- οµάδα που έχει ξεχωριστά συµπεριφορικά, υλικά ή ιδεολογικά χαρακτηριστικά, αλλά η οποία δεν</a:t>
            </a:r>
          </a:p>
          <a:p>
            <a:pPr marL="295275" indent="-282575">
              <a:tabLst>
                <a:tab pos="295275" algn="l"/>
              </a:tabLst>
            </a:pPr>
            <a:r>
              <a:rPr lang="el-GR" sz="3200"/>
              <a:t>µπορεί να υπάρξει ανεξάρτητα από την πλειοψηφούσα κοινωνία (π.χ. εθνικές µειονότητες ή φυλές, επαγγελµατικές συντεχνίες, θρησκευτικές αιρέσεις, µυστικές κοινωνίες).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365125" eaLnBrk="1" hangingPunct="1">
              <a:lnSpc>
                <a:spcPts val="4088"/>
              </a:lnSpc>
            </a:pPr>
            <a:r>
              <a:rPr lang="el-GR" sz="3500" b="1">
                <a:solidFill>
                  <a:srgbClr val="562213"/>
                </a:solidFill>
                <a:cs typeface="Arial" charset="0"/>
              </a:rPr>
              <a:t>Ψυχιατρική, διαπολιτισµική (</a:t>
            </a:r>
            <a:r>
              <a:rPr lang="el-GR" sz="3500" b="1">
                <a:solidFill>
                  <a:srgbClr val="562213"/>
                </a:solidFill>
                <a:latin typeface="Corbel" pitchFamily="34" charset="0"/>
              </a:rPr>
              <a:t>psychiatric</a:t>
            </a:r>
            <a:r>
              <a:rPr lang="el-GR" sz="3500" b="1">
                <a:solidFill>
                  <a:srgbClr val="562213"/>
                </a:solidFill>
                <a:cs typeface="Arial" charset="0"/>
              </a:rPr>
              <a:t>, </a:t>
            </a:r>
            <a:r>
              <a:rPr lang="el-GR" sz="3500" b="1">
                <a:solidFill>
                  <a:srgbClr val="562213"/>
                </a:solidFill>
                <a:latin typeface="Corbel" pitchFamily="34" charset="0"/>
              </a:rPr>
              <a:t>cross</a:t>
            </a:r>
            <a:r>
              <a:rPr lang="el-GR" sz="3500" b="1">
                <a:solidFill>
                  <a:srgbClr val="562213"/>
                </a:solidFill>
                <a:cs typeface="Arial" charset="0"/>
              </a:rPr>
              <a:t>-</a:t>
            </a:r>
            <a:r>
              <a:rPr lang="el-GR" sz="3500" b="1">
                <a:solidFill>
                  <a:srgbClr val="562213"/>
                </a:solidFill>
                <a:latin typeface="Corbel" pitchFamily="34" charset="0"/>
              </a:rPr>
              <a:t>cultural</a:t>
            </a:r>
            <a:r>
              <a:rPr lang="el-GR" sz="3500" b="1">
                <a:solidFill>
                  <a:srgbClr val="562213"/>
                </a:solidFill>
                <a:cs typeface="Arial" charset="0"/>
              </a:rPr>
              <a:t>)</a:t>
            </a:r>
            <a:endParaRPr lang="el-GR" sz="3500">
              <a:solidFill>
                <a:srgbClr val="000000"/>
              </a:solidFill>
              <a:cs typeface="Arial" charset="0"/>
            </a:endParaRPr>
          </a:p>
        </p:txBody>
      </p:sp>
      <p:sp>
        <p:nvSpPr>
          <p:cNvPr id="22" name="object 22"/>
          <p:cNvSpPr txBox="1"/>
          <p:nvPr/>
        </p:nvSpPr>
        <p:spPr>
          <a:xfrm>
            <a:off x="2060575" y="1944688"/>
            <a:ext cx="7183438"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Η συγκριτική µελέτη των ψυχιατρικών διαταραχών της ψυχολογικής πρακτικής και των ψυχιατρικών κατηγοριών ανάµεσα στις κουλτούρες.</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p:txBody>
          <a:bodyPr tIns="42671">
            <a:noAutofit/>
          </a:bodyPr>
          <a:lstStyle/>
          <a:p>
            <a:pPr marL="757238" eaLnBrk="1" hangingPunct="1">
              <a:lnSpc>
                <a:spcPts val="4088"/>
              </a:lnSpc>
            </a:pPr>
            <a:r>
              <a:rPr lang="el-GR" sz="3500" b="1">
                <a:solidFill>
                  <a:srgbClr val="562213"/>
                </a:solidFill>
                <a:cs typeface="Arial" charset="0"/>
              </a:rPr>
              <a:t>Ψυχιατρική, πολιτισµική (</a:t>
            </a:r>
            <a:r>
              <a:rPr lang="el-GR" sz="3500" b="1">
                <a:solidFill>
                  <a:srgbClr val="562213"/>
                </a:solidFill>
                <a:latin typeface="Corbel" pitchFamily="34" charset="0"/>
              </a:rPr>
              <a:t>psychiatric</a:t>
            </a:r>
            <a:r>
              <a:rPr lang="el-GR" sz="3500" b="1">
                <a:solidFill>
                  <a:srgbClr val="562213"/>
                </a:solidFill>
                <a:cs typeface="Arial" charset="0"/>
              </a:rPr>
              <a:t>, </a:t>
            </a:r>
            <a:r>
              <a:rPr lang="el-GR" sz="3500" b="1">
                <a:solidFill>
                  <a:srgbClr val="562213"/>
                </a:solidFill>
                <a:latin typeface="Corbel" pitchFamily="34" charset="0"/>
              </a:rPr>
              <a:t>cultural</a:t>
            </a:r>
            <a:r>
              <a:rPr lang="el-GR" sz="3500" b="1">
                <a:solidFill>
                  <a:srgbClr val="562213"/>
                </a:solidFill>
                <a:cs typeface="Arial" charset="0"/>
              </a:rPr>
              <a:t>)</a:t>
            </a:r>
            <a:endParaRPr lang="el-GR" sz="3500">
              <a:solidFill>
                <a:srgbClr val="000000"/>
              </a:solidFill>
              <a:cs typeface="Arial" charset="0"/>
            </a:endParaRPr>
          </a:p>
        </p:txBody>
      </p:sp>
      <p:sp>
        <p:nvSpPr>
          <p:cNvPr id="22" name="object 22"/>
          <p:cNvSpPr txBox="1"/>
          <p:nvPr/>
        </p:nvSpPr>
        <p:spPr>
          <a:xfrm>
            <a:off x="2060575" y="1944688"/>
            <a:ext cx="6710363" cy="1947862"/>
          </a:xfrm>
          <a:prstGeom prst="rect">
            <a:avLst/>
          </a:prstGeom>
        </p:spPr>
        <p:txBody>
          <a:bodyPr lIns="0" tIns="0" rIns="0" bIns="0"/>
          <a:lstStyle/>
          <a:p>
            <a:pPr marL="295275" indent="-282575">
              <a:buClr>
                <a:srgbClr val="3791A7"/>
              </a:buClr>
              <a:buSzPct val="80000"/>
              <a:buFont typeface="Arial" charset="0"/>
              <a:buChar char="•"/>
              <a:tabLst>
                <a:tab pos="295275" algn="l"/>
              </a:tabLst>
            </a:pPr>
            <a:r>
              <a:rPr lang="el-GR" sz="3200"/>
              <a:t>Ο κλάδος της ψυχιατρικής που ασχολείται µε τη σχέση της κουλτούρας µε την ψυχιατρική διαταραχή και την ψυχική φροντίδα.</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TotalTime>
  <Words>1699</Words>
  <Application>Microsoft Office PowerPoint</Application>
  <PresentationFormat>Προσαρμογή</PresentationFormat>
  <Paragraphs>166</Paragraphs>
  <Slides>51</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51</vt:i4>
      </vt:variant>
    </vt:vector>
  </HeadingPairs>
  <TitlesOfParts>
    <vt:vector size="56" baseType="lpstr">
      <vt:lpstr>Arial</vt:lpstr>
      <vt:lpstr>Calibri</vt:lpstr>
      <vt:lpstr>Corbel</vt:lpstr>
      <vt:lpstr>Tahoma</vt:lpstr>
      <vt:lpstr>Office Theme</vt:lpstr>
      <vt:lpstr>Παρουσίαση του PowerPoint</vt:lpstr>
      <vt:lpstr>Θεματικοί άξονες Ι</vt:lpstr>
      <vt:lpstr>Θεματικοί άξονες ΙΙ</vt:lpstr>
      <vt:lpstr>Θεματικοί άξονες ΙΙΙ</vt:lpstr>
      <vt:lpstr>Θεματικοί άξονες ΙV</vt:lpstr>
      <vt:lpstr>Θεματικοί άξονες V</vt:lpstr>
      <vt:lpstr>Παρουσίαση του PowerPoint</vt:lpstr>
      <vt:lpstr>Παρουσίαση του PowerPoint</vt:lpstr>
      <vt:lpstr>Γλωσσάρι</vt:lpstr>
      <vt:lpstr>Παρουσίαση του PowerPoint</vt:lpstr>
      <vt:lpstr>Παρουσίαση του PowerPoint</vt:lpstr>
      <vt:lpstr>Παρουσίαση του PowerPoint</vt:lpstr>
      <vt:lpstr>Παρουσίαση του PowerPoint</vt:lpstr>
      <vt:lpstr>Αποξένωση (alienation)</vt:lpstr>
      <vt:lpstr>Αποπολιτισµός (deculturation)</vt:lpstr>
      <vt:lpstr>Αποξένωση, εφηβική (alienation, adolescent)</vt:lpstr>
      <vt:lpstr>Παρουσίαση του PowerPoint</vt:lpstr>
      <vt:lpstr>Αφομοίωση (assimilation)</vt:lpstr>
      <vt:lpstr>Γλώσσα (language)</vt:lpstr>
      <vt:lpstr>Παρουσίαση του PowerPoint</vt:lpstr>
      <vt:lpstr>Παρουσίαση του PowerPoint</vt:lpstr>
      <vt:lpstr>Παρουσίαση του PowerPoint</vt:lpstr>
      <vt:lpstr>Παρουσίαση του PowerPoint</vt:lpstr>
      <vt:lpstr>Επιπολιτισµικό στρες (acculturative stress)</vt:lpstr>
      <vt:lpstr>Επιπολιτισµός (acculturation)</vt:lpstr>
      <vt:lpstr>Παρουσίαση του PowerPoint</vt:lpstr>
      <vt:lpstr>Παρουσίαση του PowerPoint</vt:lpstr>
      <vt:lpstr>Κουλτούρα (culture)</vt:lpstr>
      <vt:lpstr>Κουλτούρα, δεσπόζουσα (culture, mainstream)</vt:lpstr>
      <vt:lpstr>Λαθροµετανάστευση</vt:lpstr>
      <vt:lpstr>Παρουσίαση του PowerPoint</vt:lpstr>
      <vt:lpstr>Παρουσίαση του PowerPoint</vt:lpstr>
      <vt:lpstr>Παρουσίαση του PowerPoint</vt:lpstr>
      <vt:lpstr>Παρουσίαση του PowerPoint</vt:lpstr>
      <vt:lpstr>Πολιτισµική αποστέρηση (cultural deprivation)</vt:lpstr>
      <vt:lpstr>Πολιτισµική επάρκεια (cultural competence)</vt:lpstr>
      <vt:lpstr>Παρουσίαση του PowerPoint</vt:lpstr>
      <vt:lpstr>Πολιτισµική πεποίθηση (cultural belief)</vt:lpstr>
      <vt:lpstr>Πολιτισµική τύφλωση (cultural blindeness)</vt:lpstr>
      <vt:lpstr>Παρουσίαση του PowerPoint</vt:lpstr>
      <vt:lpstr>Πολιτισµικός σχετικισµός (cultural relativism)</vt:lpstr>
      <vt:lpstr>Παρουσίαση του PowerPoint</vt:lpstr>
      <vt:lpstr>Πρόσφυγας (refugge)</vt:lpstr>
      <vt:lpstr>Πρόσφυγας (refugee)</vt:lpstr>
      <vt:lpstr>Ρατσισµός(racism)</vt:lpstr>
      <vt:lpstr>Ταυτότητα (identity)</vt:lpstr>
      <vt:lpstr>Παρουσίαση του PowerPoint</vt:lpstr>
      <vt:lpstr>Ταυτότητα, πολιτισµική (identity, cultural)</vt:lpstr>
      <vt:lpstr>Παρουσίαση του PowerPoint</vt:lpstr>
      <vt:lpstr>Ψυχιατρική, διαπολιτισµική (psychiatric, cross-cultural)</vt:lpstr>
      <vt:lpstr>Ψυχιατρική, πολιτισµική (psychiatric, cultural)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Eidikevomenoi a' orthopedikis</dc:creator>
  <cp:lastModifiedBy>Λογαριασμός Microsoft</cp:lastModifiedBy>
  <cp:revision>6</cp:revision>
  <dcterms:created xsi:type="dcterms:W3CDTF">2014-11-05T14:09:36Z</dcterms:created>
  <dcterms:modified xsi:type="dcterms:W3CDTF">2022-10-26T05:24:49Z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2012-03-07T00:00:00Z</vt:filetime>
  </property>
  <property fmtid="{D5CDD505-2E9C-101B-9397-08002B2CF9AE}" pid="3" name="LastSaved">
    <vt:filetime>2014-11-05T00:00:00Z</vt:filetime>
  </property>
</Properties>
</file>