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5" r:id="rId10"/>
  </p:sldIdLst>
  <p:sldSz cx="9144000" cy="5143500" type="screen16x9"/>
  <p:notesSz cx="6858000" cy="9144000"/>
  <p:embeddedFontLst>
    <p:embeddedFont>
      <p:font typeface="Wingdings 2" panose="05020102010507070707" pitchFamily="18" charset="2"/>
      <p:regular r:id="rId12"/>
    </p:embeddedFont>
    <p:embeddedFont>
      <p:font typeface="Lucida Sans" panose="020B0602030504020204" pitchFamily="34" charset="0"/>
      <p:regular r:id="rId13"/>
      <p:bold r:id="rId14"/>
      <p:italic r:id="rId15"/>
      <p:boldItalic r:id="rId16"/>
    </p:embeddedFont>
    <p:embeddedFont>
      <p:font typeface="Book Antiqua" panose="02040602050305030304" pitchFamily="18" charset="0"/>
      <p:regular r:id="rId17"/>
      <p:bold r:id="rId18"/>
      <p:italic r:id="rId19"/>
      <p:boldItalic r:id="rId20"/>
    </p:embeddedFont>
    <p:embeddedFont>
      <p:font typeface="Wingdings 3" panose="05040102010807070707" pitchFamily="18" charset="2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056341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2472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376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608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1590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5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500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41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15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6" y="1151335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6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1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l-G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Κάντε κλικ στο εικονίδιο για να προσθέσετε μια εικόνα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A630-13BB-46C4-BD44-B2C5F9B66074}" type="datetimeFigureOut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l"/>
              <a:pPr lvl="0">
                <a:spcBef>
                  <a:spcPts val="0"/>
                </a:spcBef>
                <a:buNone/>
              </a:pPr>
              <a:t>‹#›</a:t>
            </a:fld>
            <a:endParaRPr lang="e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CFA630-13BB-46C4-BD44-B2C5F9B66074}" type="datetimeFigureOut">
              <a:rPr lang="en-US" smtClean="0"/>
              <a:pPr/>
              <a:t>4/29/2020</a:t>
            </a:fld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2"/>
              </a:solidFill>
            </a:endParaRPr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l" sz="1000" smtClean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el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/index.php?title=%CE%92%CE%B9%CE%BA%CE%B9%CF%80%CE%B1%CE%AF%CE%B4%CE%B5%CE%B9%CE%B1:Supervisor&amp;action=edit&amp;redlink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dirty="0"/>
              <a:t>ΒΑΣΙΚΕΣ </a:t>
            </a:r>
            <a:r>
              <a:rPr lang="el" dirty="0" smtClean="0"/>
              <a:t>ΘΕΩΡΙΕΣ </a:t>
            </a:r>
            <a:r>
              <a:rPr lang="el-GR" dirty="0" smtClean="0"/>
              <a:t>Δια</a:t>
            </a:r>
            <a:r>
              <a:rPr lang="el" dirty="0" smtClean="0"/>
              <a:t>. ΔΙΟΙΚΗΣΗΣ</a:t>
            </a:r>
            <a:endParaRPr lang="el" dirty="0"/>
          </a:p>
        </p:txBody>
      </p:sp>
      <p:sp>
        <p:nvSpPr>
          <p:cNvPr id="59" name="Shape 5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/>
              <a:t>Κλασσική προσέγγιση -Επιστημονική Διοίκηση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/>
              <a:t>ΕΙΣΑΓΩΓΗ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Ο ρόλος του εργαζόμενου με την προσωπική συνεισφορά του αλλά και με την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αλληλεπίδραση του με άλλους τρόπους στην επιτυχία και στη διάρκεια ζωής ενός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οργανισμού έχει περάσει από διαφορετικές θεωρήσεις . Ξεκινώντας από τις αρχές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του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20ου αιώνα έως και σήμερα αυτές οι θεωρίες διακρίνονται σε τέσσερις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l-GR" sz="1600" b="1" dirty="0" smtClean="0">
                <a:latin typeface="Arial" pitchFamily="34" charset="0"/>
                <a:cs typeface="Arial" pitchFamily="34" charset="0"/>
              </a:rPr>
              <a:t>κατηγορίες: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l-GR" sz="1600" b="1" i="1" dirty="0" smtClean="0">
                <a:latin typeface="Arial" pitchFamily="34" charset="0"/>
                <a:cs typeface="Arial" pitchFamily="34" charset="0"/>
              </a:rPr>
              <a:t>στην κλασική προσέγγιση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l-GR" sz="1600" b="1" i="1" dirty="0" smtClean="0">
                <a:latin typeface="Arial" pitchFamily="34" charset="0"/>
                <a:cs typeface="Arial" pitchFamily="34" charset="0"/>
              </a:rPr>
              <a:t>στην προσέγγιση των ανθρωπίνων σχέσεων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l-GR" sz="1600" b="1" i="1" dirty="0" smtClean="0">
                <a:latin typeface="Arial" pitchFamily="34" charset="0"/>
                <a:cs typeface="Arial" pitchFamily="34" charset="0"/>
              </a:rPr>
              <a:t>στην ορθολογική προσέγγιση και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l-GR" sz="1600" b="1" i="1" dirty="0" smtClean="0">
                <a:latin typeface="Arial" pitchFamily="34" charset="0"/>
                <a:cs typeface="Arial" pitchFamily="34" charset="0"/>
              </a:rPr>
              <a:t>στις σύγχρονες προσεγγίσεις.</a:t>
            </a:r>
            <a:endParaRPr lang="en-US" sz="1600" b="1" i="1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0"/>
              </a:spcBef>
              <a:buNone/>
            </a:pPr>
            <a:endParaRPr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9954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dirty="0"/>
              <a:t>FREDERICK TAYLOR(1856-1915)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0" y="1707654"/>
            <a:ext cx="8520600" cy="293322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None/>
            </a:pPr>
            <a:r>
              <a:rPr lang="el-GR" sz="2400" b="1" i="1" dirty="0" smtClean="0">
                <a:latin typeface="Arial" pitchFamily="34" charset="0"/>
                <a:cs typeface="Arial" pitchFamily="34" charset="0"/>
              </a:rPr>
              <a:t></a:t>
            </a:r>
            <a:r>
              <a:rPr lang="el-GR" sz="1800" b="1" dirty="0" smtClean="0">
                <a:latin typeface="Arial" pitchFamily="34" charset="0"/>
                <a:cs typeface="Arial" pitchFamily="34" charset="0"/>
              </a:rPr>
              <a:t> Στόχος η βελτιστοποίηση της απόδοσης των εργατών.</a:t>
            </a:r>
          </a:p>
          <a:p>
            <a:pPr lvl="0">
              <a:buNone/>
            </a:pPr>
            <a:r>
              <a:rPr lang="el-GR" sz="1800" b="1" dirty="0" smtClean="0">
                <a:latin typeface="Arial" pitchFamily="34" charset="0"/>
                <a:cs typeface="Arial" pitchFamily="34" charset="0"/>
              </a:rPr>
              <a:t> Βασικά αξιώματα: </a:t>
            </a:r>
          </a:p>
          <a:p>
            <a:pPr lvl="0">
              <a:buNone/>
            </a:pPr>
            <a:endParaRPr lang="el-GR" sz="1800" b="1" dirty="0" smtClean="0">
              <a:latin typeface="Arial" pitchFamily="34" charset="0"/>
              <a:cs typeface="Arial" pitchFamily="34" charset="0"/>
            </a:endParaRPr>
          </a:p>
          <a:p>
            <a:pPr marL="594360" lvl="0" indent="-457200">
              <a:buAutoNum type="arabicPeriod"/>
            </a:pPr>
            <a:r>
              <a:rPr lang="el-GR" sz="1800" b="1" i="1" dirty="0" smtClean="0">
                <a:latin typeface="Arial" pitchFamily="34" charset="0"/>
                <a:cs typeface="Arial" pitchFamily="34" charset="0"/>
              </a:rPr>
              <a:t>Υπάρχει ένας μοναδικός άριστος τρόπος εκτέλεσης κάθε εργασίας </a:t>
            </a:r>
          </a:p>
          <a:p>
            <a:pPr marL="594360" lvl="0" indent="-457200">
              <a:buAutoNum type="arabicPeriod"/>
            </a:pPr>
            <a:r>
              <a:rPr lang="el-GR" sz="1800" b="1" i="1" dirty="0" smtClean="0">
                <a:latin typeface="Arial" pitchFamily="34" charset="0"/>
                <a:cs typeface="Arial" pitchFamily="34" charset="0"/>
              </a:rPr>
              <a:t>Κατάλληλη επιλογή των εργατών για την κάθε εργασία</a:t>
            </a:r>
          </a:p>
          <a:p>
            <a:pPr marL="594360" lvl="0" indent="-457200">
              <a:buAutoNum type="arabicPeriod"/>
            </a:pPr>
            <a:r>
              <a:rPr lang="el-GR" sz="1800" b="1" i="1" dirty="0" smtClean="0">
                <a:latin typeface="Arial" pitchFamily="34" charset="0"/>
                <a:cs typeface="Arial" pitchFamily="34" charset="0"/>
              </a:rPr>
              <a:t>Κατάλληλη εκπαίδευσή τους </a:t>
            </a:r>
          </a:p>
          <a:p>
            <a:pPr marL="594360" lvl="0" indent="-457200">
              <a:buAutoNum type="arabicPeriod"/>
            </a:pPr>
            <a:r>
              <a:rPr lang="el-GR" sz="1800" b="1" i="1" dirty="0" smtClean="0">
                <a:latin typeface="Arial" pitchFamily="34" charset="0"/>
                <a:cs typeface="Arial" pitchFamily="34" charset="0"/>
              </a:rPr>
              <a:t>Υπάρχει εγγενής διαφορά μεταξύ εργατών και μάνατζερ</a:t>
            </a:r>
            <a:endParaRPr sz="18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10177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dirty="0"/>
              <a:t>HENRY GANTT(1861-1919)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115616" y="771550"/>
            <a:ext cx="6262800" cy="372844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spcBef>
                <a:spcPts val="0"/>
              </a:spcBef>
              <a:buNone/>
            </a:pPr>
            <a:r>
              <a:rPr lang="el" sz="1800" b="1" dirty="0">
                <a:latin typeface="Arial"/>
                <a:ea typeface="Arial"/>
                <a:cs typeface="Arial"/>
                <a:sym typeface="Arial"/>
              </a:rPr>
              <a:t>    ‘Ηταν ένας Αμερικάνος μηχανικός και διοικητικός σύμβουλος.</a:t>
            </a:r>
          </a:p>
          <a:p>
            <a:pPr lvl="0" algn="just">
              <a:spcBef>
                <a:spcPts val="0"/>
              </a:spcBef>
              <a:buNone/>
            </a:pPr>
            <a:r>
              <a:rPr lang="el" sz="1800" b="1" dirty="0">
                <a:latin typeface="Arial"/>
                <a:ea typeface="Arial"/>
                <a:cs typeface="Arial"/>
                <a:sym typeface="Arial"/>
              </a:rPr>
              <a:t>    Ο Gantt συνεργάτης του Taylor, εργάστηκε ως σύμβουλος επιχειρήσεων σε θέματα επιλογής εργατών και στην ανάπτυξη συστημάτων, κινήτρων και πρόσθετων αμοιβών.</a:t>
            </a:r>
          </a:p>
          <a:p>
            <a:pPr lvl="0" algn="just">
              <a:spcBef>
                <a:spcPts val="0"/>
              </a:spcBef>
              <a:buNone/>
            </a:pPr>
            <a:r>
              <a:rPr lang="el" sz="1800" b="1" dirty="0">
                <a:latin typeface="Arial"/>
                <a:ea typeface="Arial"/>
                <a:cs typeface="Arial"/>
                <a:sym typeface="Arial"/>
              </a:rPr>
              <a:t>    Υποστήριξε και αυτός την ανάγκη για ανάπτυξη της συνεργασίας και της κατανόησης μεταξύ της διοίκησης και των εργαζομένων. </a:t>
            </a:r>
          </a:p>
          <a:p>
            <a:pPr lvl="0" algn="just">
              <a:spcBef>
                <a:spcPts val="0"/>
              </a:spcBef>
              <a:buNone/>
            </a:pPr>
            <a:r>
              <a:rPr lang="el" sz="1800" b="1" dirty="0">
                <a:latin typeface="Arial"/>
                <a:ea typeface="Arial"/>
                <a:cs typeface="Arial"/>
                <a:sym typeface="Arial"/>
              </a:rPr>
              <a:t>   Ανάπτυξε γραφικές μεθόδους απεικόνισης σχεδίων, με στόχο τον καλύτερο διοικητικό έλεγχο, και έδωσε έμφαση στη σημασία του χρόνου και του κόστους για το σχεδιασμό και τον έλεγχο της εργασίας.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-GR" dirty="0" smtClean="0"/>
              <a:t>ΤΥΠΟΙ ΔΙΑΓΡΑΜΜΑΤΩΝ</a:t>
            </a:r>
            <a:endParaRPr dirty="0"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      Δημιούργησε πολλούς διαφορετικούς τύπους διαγραμμάτων. </a:t>
            </a:r>
            <a:r>
              <a:rPr lang="el" sz="1600" b="1" dirty="0" smtClean="0">
                <a:latin typeface="Arial"/>
                <a:ea typeface="Arial"/>
                <a:cs typeface="Arial"/>
                <a:sym typeface="Arial"/>
              </a:rPr>
              <a:t>Επιπλέον 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σχεδίασε τα διαγράμματα αυτά ώστε οι επιστάτες ενός έργου ή αλλιώς οι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επόπτες του θα μπορούσαν γρήγορα να γνωρίζουν εάν η παραγωγή ήταν </a:t>
            </a:r>
            <a:r>
              <a:rPr lang="el" sz="1600" b="1" i="1" dirty="0">
                <a:latin typeface="Arial"/>
                <a:ea typeface="Arial"/>
                <a:cs typeface="Arial"/>
                <a:sym typeface="Arial"/>
              </a:rPr>
              <a:t>μέσα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l" sz="1600" b="1" i="1" dirty="0">
                <a:latin typeface="Arial"/>
                <a:ea typeface="Arial"/>
                <a:cs typeface="Arial"/>
                <a:sym typeface="Arial"/>
              </a:rPr>
              <a:t>μπροστά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 ή </a:t>
            </a:r>
            <a:r>
              <a:rPr lang="el" sz="1600" b="1" i="1" dirty="0">
                <a:latin typeface="Arial"/>
                <a:ea typeface="Arial"/>
                <a:cs typeface="Arial"/>
                <a:sym typeface="Arial"/>
              </a:rPr>
              <a:t>πίσω</a:t>
            </a: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 από το προκαθορισμένο πρόγραμμα. Το σύγχρονο λογισμικό διαχείρισης έργων περιλαμβάνει αυτήν την κρίσιμη λειτουργία ακόμη και σήμερα . Περιγράφει δύο τύπους ισορροπιών: την "ανθρώπινη ισορροπία" που παρουσιάζει τί κάθε εργαζόμενος πρέπει να κάνει και τί έκανε, και την καθημερινή ισορροπία της εργασίας, η οποία περιγράφει τί ποσό της εργασίας οφείλεται να γίνει και τί ποσό που εν τέλη γίνεται</a:t>
            </a:r>
            <a:r>
              <a:rPr lang="el" sz="1600" b="1" dirty="0" smtClean="0">
                <a:latin typeface="Arial"/>
                <a:ea typeface="Arial"/>
                <a:cs typeface="Arial"/>
                <a:sym typeface="Arial"/>
              </a:rPr>
              <a:t>.</a:t>
            </a:r>
            <a:endParaRPr lang="el" sz="1600" b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10177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dirty="0"/>
              <a:t>ΔΙΑΓΡΑΜΜΑ GANTT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" y="1131590"/>
            <a:ext cx="4644008" cy="295232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 Στο διάγραμμα απεικονίζεται μια διαδικασία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προιόντος .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Στην κορυφή κάθε στήλης βρίσκεται το ποσό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που απαιτείται. Το ποσό που εισάγεται στο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κατάλληλο κελί είναι ο αριθμός των μερών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που γίνονται κάθε ημέρα και το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συσσωρευτικό σύνολο για εκείνο το μέρος.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Οι οριζόντιες μπάρες δείχνουν την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ημερομηνία έναρξης της εργασίας και την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ημερομηνία που η εργασία θα έπρεπε να</a:t>
            </a:r>
          </a:p>
          <a:p>
            <a:pPr>
              <a:buNone/>
            </a:pPr>
            <a:r>
              <a:rPr lang="el" sz="1600" b="1" i="1" dirty="0" smtClean="0">
                <a:latin typeface="Arial"/>
                <a:ea typeface="Arial"/>
                <a:cs typeface="Arial"/>
                <a:sym typeface="Arial"/>
              </a:rPr>
              <a:t>έχει ολοκληρωθεί.</a:t>
            </a:r>
          </a:p>
          <a:p>
            <a:pPr lvl="0">
              <a:spcBef>
                <a:spcPts val="0"/>
              </a:spcBef>
              <a:buNone/>
            </a:pPr>
            <a:endParaRPr sz="1000" dirty="0"/>
          </a:p>
        </p:txBody>
      </p:sp>
      <p:pic>
        <p:nvPicPr>
          <p:cNvPr id="90" name="Shape 90" descr="Gant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4008" y="1275606"/>
            <a:ext cx="4030650" cy="28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/>
              <a:t>HENRI FAYOL(1841-1925)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1619672" y="1131590"/>
            <a:ext cx="5841900" cy="3095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sz="1400" dirty="0"/>
              <a:t> </a:t>
            </a:r>
            <a:r>
              <a:rPr lang="el" sz="1600" b="1" dirty="0">
                <a:latin typeface="Arial" pitchFamily="34" charset="0"/>
                <a:cs typeface="Arial" pitchFamily="34" charset="0"/>
              </a:rPr>
              <a:t>Ήταν ένας Γάλλος μηχανικός και διοικητής ορυχείων ο οποίος ανέπτυξε τις Γενικές Αρχές Διοίκησης στις Επιχειρήσεις . Αυτός και οι συνεργάτες του ανέπτυξαν την θεωρία τους παράλληλα με το επιστημονικό μάνατζμεντ αλλά χωρίς να επηρεάζονται από αυτό. Η συνδρομή του στο μάνατζμεντ επιχειρήσεων θεωρείται από τις πιο σημαντικές. Ήταν ο πρώτος που καθάρισε τις αρμοδιότητες των managers σε 5 ενέργειες: </a:t>
            </a:r>
          </a:p>
          <a:p>
            <a:pPr lvl="0" algn="ctr">
              <a:spcBef>
                <a:spcPts val="0"/>
              </a:spcBef>
              <a:buNone/>
            </a:pPr>
            <a:r>
              <a:rPr lang="el" b="1" i="1" dirty="0"/>
              <a:t>1.Σχεδιασμός        2.Οργάνωση         3.Διοίκηση</a:t>
            </a:r>
          </a:p>
          <a:p>
            <a:pPr lvl="0" algn="ctr">
              <a:spcBef>
                <a:spcPts val="0"/>
              </a:spcBef>
              <a:buNone/>
            </a:pPr>
            <a:r>
              <a:rPr lang="el" b="1" i="1" dirty="0"/>
              <a:t>4.Συντονισμός      5.Έλεγχος</a:t>
            </a:r>
          </a:p>
          <a:p>
            <a:pPr lvl="0" rtl="0">
              <a:spcBef>
                <a:spcPts val="0"/>
              </a:spcBef>
              <a:buNone/>
            </a:pPr>
            <a:endParaRPr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0" y="195486"/>
            <a:ext cx="8832300" cy="82223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dirty="0"/>
              <a:t>ΑΡΧΕΣ ΤΟΥ FAYOL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1835696" y="915566"/>
            <a:ext cx="6321600" cy="3386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1. Διαχωρισμός της εργασίας (division of labor)\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2. Εξουσιοδότηση (authority)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3. Πειθαρχία (discipline)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4. Ενότητα διοίκησης (unity of command)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5. Κοινή κατεύθυνση (unity of direction)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6. Ατομική υπακοή (subordination of the individual)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7. Ανταμοιβή (remuneration)</a:t>
            </a:r>
          </a:p>
          <a:p>
            <a:pPr lvl="0">
              <a:spcBef>
                <a:spcPts val="0"/>
              </a:spcBef>
              <a:buNone/>
            </a:pPr>
            <a:r>
              <a:rPr lang="el" sz="1600" b="1" dirty="0">
                <a:latin typeface="Arial"/>
                <a:ea typeface="Arial"/>
                <a:cs typeface="Arial"/>
                <a:sym typeface="Arial"/>
              </a:rPr>
              <a:t>8. Συγκεντρωτισμός (centralization</a:t>
            </a:r>
            <a:r>
              <a:rPr lang="el" sz="1600" b="1" dirty="0" smtClean="0"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lvl="0" algn="just">
              <a:buNone/>
            </a:pP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9. Διοικητική κλίμακα (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scalar principle)</a:t>
            </a:r>
          </a:p>
          <a:p>
            <a:pPr lvl="0" algn="just">
              <a:buNone/>
            </a:pP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10. </a:t>
            </a: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Τάξη (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order)</a:t>
            </a:r>
          </a:p>
          <a:p>
            <a:pPr lvl="0" algn="just">
              <a:buNone/>
            </a:pP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11. </a:t>
            </a: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Ισότητα (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equity)</a:t>
            </a:r>
          </a:p>
          <a:p>
            <a:pPr lvl="0" algn="just">
              <a:buNone/>
            </a:pP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12. </a:t>
            </a: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Σταθερότητα προσωπικού (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stability of personnel)</a:t>
            </a:r>
          </a:p>
          <a:p>
            <a:pPr lvl="0" algn="just">
              <a:buNone/>
            </a:pP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13. </a:t>
            </a: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Πρωτοβουλία (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initiative)</a:t>
            </a:r>
          </a:p>
          <a:p>
            <a:pPr lvl="0" algn="just">
              <a:buNone/>
            </a:pP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14. </a:t>
            </a:r>
            <a:r>
              <a:rPr lang="el-GR" sz="1600" b="1" dirty="0" smtClean="0">
                <a:latin typeface="Arial"/>
                <a:ea typeface="Arial"/>
                <a:cs typeface="Arial"/>
                <a:sym typeface="Arial"/>
              </a:rPr>
              <a:t>Αίσθημα ομαδικότητας (</a:t>
            </a:r>
            <a:r>
              <a:rPr lang="en-US" sz="1600" b="1" dirty="0" err="1" smtClean="0">
                <a:latin typeface="Arial"/>
                <a:ea typeface="Arial"/>
                <a:cs typeface="Arial"/>
                <a:sym typeface="Arial"/>
              </a:rPr>
              <a:t>espritdecorps</a:t>
            </a:r>
            <a:r>
              <a:rPr lang="en-US" sz="1600" b="1" dirty="0" smtClean="0"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lvl="0" algn="just">
              <a:buNone/>
            </a:pPr>
            <a:endParaRPr lang="en-US" sz="1050" dirty="0" smtClean="0">
              <a:latin typeface="Arial"/>
              <a:ea typeface="Arial"/>
              <a:cs typeface="Arial"/>
              <a:sym typeface="Arial"/>
            </a:endParaRPr>
          </a:p>
          <a:p>
            <a:pPr lvl="0">
              <a:buNone/>
            </a:pPr>
            <a:endParaRPr lang="en-US" sz="1050" dirty="0" smtClean="0"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endParaRPr lang="el" sz="12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ΠΗΓΕΣ-ΠΡΟΤΕΙΝΟΜΕΝΕΣ ΒΙΒΛΟΓΡΑΦΙΕΣ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Frederick P. </a:t>
            </a:r>
            <a:r>
              <a:rPr lang="en-US" sz="2400" i="1" dirty="0" err="1" smtClean="0"/>
              <a:t>Morgeson</a:t>
            </a:r>
            <a:r>
              <a:rPr lang="en-US" sz="2400" i="1" dirty="0" smtClean="0"/>
              <a:t> (2005),"Selecting Individuals in team settings: The importance of social skills", Personality Characteristics, Job analysis and Prescription of work, Pp 594</a:t>
            </a:r>
            <a:endParaRPr lang="el-GR" sz="2400" i="1" dirty="0" smtClean="0"/>
          </a:p>
          <a:p>
            <a:r>
              <a:rPr lang="el-GR" sz="2400" i="1" dirty="0" smtClean="0"/>
              <a:t>  </a:t>
            </a:r>
            <a:r>
              <a:rPr lang="el-GR" sz="2400" i="1" dirty="0" err="1" smtClean="0"/>
              <a:t>Gantt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Henry</a:t>
            </a:r>
            <a:r>
              <a:rPr lang="el-GR" sz="2400" i="1" dirty="0" smtClean="0"/>
              <a:t> L., </a:t>
            </a:r>
            <a:r>
              <a:rPr lang="el-GR" sz="2400" i="1" dirty="0" err="1" smtClean="0"/>
              <a:t>Organizing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for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Work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Harcourt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Brace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and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Howe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New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York</a:t>
            </a:r>
            <a:r>
              <a:rPr lang="el-GR" sz="2400" i="1" dirty="0" smtClean="0"/>
              <a:t>, 1919. </a:t>
            </a:r>
            <a:r>
              <a:rPr lang="el-GR" sz="2400" i="1" dirty="0" err="1" smtClean="0"/>
              <a:t>Reprinted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by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Hive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Publishing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Company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Easton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Maryland</a:t>
            </a:r>
            <a:r>
              <a:rPr lang="el-GR" sz="2400" i="1" dirty="0" smtClean="0"/>
              <a:t>, 1973</a:t>
            </a:r>
            <a:endParaRPr lang="en-US" sz="2400" i="1" dirty="0" smtClean="0"/>
          </a:p>
          <a:p>
            <a:r>
              <a:rPr lang="en-US" sz="2400" i="1" dirty="0" smtClean="0"/>
              <a:t>E</a:t>
            </a:r>
            <a:r>
              <a:rPr lang="el-GR" sz="2400" i="1" dirty="0" err="1" smtClean="0"/>
              <a:t>υγενία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Μπιτσάνη</a:t>
            </a:r>
            <a:r>
              <a:rPr lang="el-GR" sz="2400" i="1" dirty="0" smtClean="0"/>
              <a:t>, </a:t>
            </a:r>
            <a:r>
              <a:rPr lang="el-GR" sz="2400" i="1" dirty="0" err="1" smtClean="0"/>
              <a:t>εκδοσεις</a:t>
            </a:r>
            <a:r>
              <a:rPr lang="el-GR" sz="2400" i="1" dirty="0" smtClean="0"/>
              <a:t> </a:t>
            </a:r>
            <a:r>
              <a:rPr lang="el-GR" sz="2400" i="1" dirty="0" err="1" smtClean="0"/>
              <a:t>Διονικος</a:t>
            </a:r>
            <a:r>
              <a:rPr lang="el-GR" sz="2400" i="1" dirty="0" smtClean="0"/>
              <a:t> « Διοίκηση Ανθρωπίνων Πόρων» 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οκορύφωμα">
  <a:themeElements>
    <a:clrScheme name="Αποκορύφωμα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Αποκορύφωμα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149</TotalTime>
  <Words>636</Words>
  <Application>Microsoft Office PowerPoint</Application>
  <PresentationFormat>Προβολή στην οθόνη (16:9)</PresentationFormat>
  <Paragraphs>65</Paragraphs>
  <Slides>9</Slides>
  <Notes>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8" baseType="lpstr">
      <vt:lpstr>Wingdings 2</vt:lpstr>
      <vt:lpstr>Playfair Display</vt:lpstr>
      <vt:lpstr>Lucida Sans</vt:lpstr>
      <vt:lpstr>Book Antiqua</vt:lpstr>
      <vt:lpstr>Wingdings</vt:lpstr>
      <vt:lpstr>Times New Roman</vt:lpstr>
      <vt:lpstr>Wingdings 3</vt:lpstr>
      <vt:lpstr>Arial</vt:lpstr>
      <vt:lpstr>Αποκορύφωμα</vt:lpstr>
      <vt:lpstr>ΒΑΣΙΚΕΣ ΘΕΩΡΙΕΣ Δια. ΔΙΟΙΚΗΣΗΣ</vt:lpstr>
      <vt:lpstr>ΕΙΣΑΓΩΓΗ</vt:lpstr>
      <vt:lpstr>FREDERICK TAYLOR(1856-1915)</vt:lpstr>
      <vt:lpstr>HENRY GANTT(1861-1919)</vt:lpstr>
      <vt:lpstr>ΤΥΠΟΙ ΔΙΑΓΡΑΜΜΑΤΩΝ</vt:lpstr>
      <vt:lpstr>ΔΙΑΓΡΑΜΜΑ GANTT</vt:lpstr>
      <vt:lpstr>HENRI FAYOL(1841-1925)</vt:lpstr>
      <vt:lpstr>ΑΡΧΕΣ ΤΟΥ FAYOL</vt:lpstr>
      <vt:lpstr>ΠΗΓΕΣ-ΠΡΟΤΕΙΝΟΜΕΝΕΣ ΒΙΒΛΟΓΡΑΦΙΕΣ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ΒΑΣΙΚΕΣ ΘΕΩΡΙΕΣ ΔΙΟΙΚΗΣΗΣ</dc:title>
  <dc:creator>niki boutzareli</dc:creator>
  <cp:lastModifiedBy>Lenovo</cp:lastModifiedBy>
  <cp:revision>16</cp:revision>
  <dcterms:modified xsi:type="dcterms:W3CDTF">2020-04-29T09:22:01Z</dcterms:modified>
</cp:coreProperties>
</file>