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43" autoAdjust="0"/>
  </p:normalViewPr>
  <p:slideViewPr>
    <p:cSldViewPr>
      <p:cViewPr varScale="1">
        <p:scale>
          <a:sx n="94" d="100"/>
          <a:sy n="94" d="100"/>
        </p:scale>
        <p:origin x="-12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3 - Ορθογώνιο"/>
          <p:cNvSpPr/>
          <p:nvPr/>
        </p:nvSpPr>
        <p:spPr>
          <a:xfrm flipH="1">
            <a:off x="2667000" y="0"/>
            <a:ext cx="6477000" cy="6858000"/>
          </a:xfrm>
          <a:prstGeom prst="rect">
            <a:avLst/>
          </a:prstGeom>
          <a:blipFill>
            <a:blip r:embed="rId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8 - Ευθεία γραμμή σύνδεσης"/>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fontAlgn="auto">
              <a:spcBef>
                <a:spcPts val="0"/>
              </a:spcBef>
              <a:spcAft>
                <a:spcPts val="0"/>
              </a:spcAft>
              <a:defRPr/>
            </a:pPr>
            <a:endParaRPr lang="en-US">
              <a:latin typeface="+mn-lt"/>
            </a:endParaRPr>
          </a:p>
        </p:txBody>
      </p:sp>
      <p:sp>
        <p:nvSpPr>
          <p:cNvPr id="12" name="11 - Τίτλος"/>
          <p:cNvSpPr>
            <a:spLocks noGrp="1"/>
          </p:cNvSpPr>
          <p:nvPr>
            <p:ph type="ctrTitle"/>
          </p:nvPr>
        </p:nvSpPr>
        <p:spPr>
          <a:xfrm>
            <a:off x="3366868" y="533400"/>
            <a:ext cx="5105400" cy="2868168"/>
          </a:xfrm>
        </p:spPr>
        <p:txBody>
          <a:bodyPr>
            <a:noAutofit/>
          </a:bodyPr>
          <a:lstStyle>
            <a:lvl1pPr algn="r">
              <a:defRPr sz="4200" b="1" baseline="0"/>
            </a:lvl1pPr>
            <a:extLst/>
          </a:lstStyle>
          <a:p>
            <a:r>
              <a:rPr lang="en-US" dirty="0" err="1" smtClean="0"/>
              <a:t>Click to edit Master title style</a:t>
            </a:r>
            <a:endParaRPr lang="en-US" dirty="0"/>
          </a:p>
        </p:txBody>
      </p:sp>
      <p:sp>
        <p:nvSpPr>
          <p:cNvPr id="25" name="24 - Υπότιτλος"/>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l-GR" smtClean="0"/>
              <a:t>Κάντε κλικ για να επεξεργαστείτε τον υπότιτλο του υποδείγματος</a:t>
            </a:r>
            <a:endParaRPr lang="en-US"/>
          </a:p>
        </p:txBody>
      </p:sp>
      <p:sp>
        <p:nvSpPr>
          <p:cNvPr id="6" name="30 - Θέση ημερομηνίας"/>
          <p:cNvSpPr>
            <a:spLocks noGrp="1"/>
          </p:cNvSpPr>
          <p:nvPr>
            <p:ph type="dt" sz="half" idx="10"/>
          </p:nvPr>
        </p:nvSpPr>
        <p:spPr>
          <a:xfrm>
            <a:off x="5870575" y="6557963"/>
            <a:ext cx="2003425" cy="227012"/>
          </a:xfrm>
        </p:spPr>
        <p:txBody>
          <a:bodyPr/>
          <a:lstStyle>
            <a:lvl1pPr>
              <a:defRPr lang="en-US">
                <a:solidFill>
                  <a:srgbClr val="FFFFFF"/>
                </a:solidFill>
              </a:defRPr>
            </a:lvl1pPr>
            <a:extLst/>
          </a:lstStyle>
          <a:p>
            <a:pPr>
              <a:defRPr/>
            </a:pPr>
            <a:fld id="{F0B66293-BB9A-4825-886C-DD2EE6D010FE}" type="datetimeFigureOut">
              <a:rPr lang="el-GR"/>
              <a:pPr>
                <a:defRPr/>
              </a:pPr>
              <a:t>25/6/2015</a:t>
            </a:fld>
            <a:endParaRPr lang="el-GR"/>
          </a:p>
        </p:txBody>
      </p:sp>
      <p:sp>
        <p:nvSpPr>
          <p:cNvPr id="7" name="17 - Θέση υποσέλιδου"/>
          <p:cNvSpPr>
            <a:spLocks noGrp="1"/>
          </p:cNvSpPr>
          <p:nvPr>
            <p:ph type="ftr" sz="quarter" idx="11"/>
          </p:nvPr>
        </p:nvSpPr>
        <p:spPr>
          <a:xfrm>
            <a:off x="2819400" y="6557963"/>
            <a:ext cx="2927350" cy="228600"/>
          </a:xfrm>
        </p:spPr>
        <p:txBody>
          <a:bodyPr/>
          <a:lstStyle>
            <a:lvl1pPr>
              <a:defRPr lang="en-US">
                <a:solidFill>
                  <a:srgbClr val="FFFFFF"/>
                </a:solidFill>
              </a:defRPr>
            </a:lvl1pPr>
            <a:extLst/>
          </a:lstStyle>
          <a:p>
            <a:pPr>
              <a:defRPr/>
            </a:pPr>
            <a:endParaRPr lang="el-GR"/>
          </a:p>
        </p:txBody>
      </p:sp>
      <p:sp>
        <p:nvSpPr>
          <p:cNvPr id="8" name="28 - Θέση αριθμού διαφάνειας"/>
          <p:cNvSpPr>
            <a:spLocks noGrp="1"/>
          </p:cNvSpPr>
          <p:nvPr>
            <p:ph type="sldNum" sz="quarter" idx="12"/>
          </p:nvPr>
        </p:nvSpPr>
        <p:spPr>
          <a:xfrm>
            <a:off x="7880350" y="6556375"/>
            <a:ext cx="588963" cy="228600"/>
          </a:xfrm>
        </p:spPr>
        <p:txBody>
          <a:bodyPr/>
          <a:lstStyle>
            <a:lvl1pPr>
              <a:defRPr lang="en-US">
                <a:solidFill>
                  <a:srgbClr val="FFFFFF"/>
                </a:solidFill>
              </a:defRPr>
            </a:lvl1pPr>
            <a:extLst/>
          </a:lstStyle>
          <a:p>
            <a:pPr>
              <a:defRPr/>
            </a:pPr>
            <a:fld id="{7EAA5FD5-3588-4547-B01C-F6B297107C3D}" type="slidenum">
              <a:rPr lang="el-GR"/>
              <a:pPr>
                <a:defRPr/>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lang="el-GR" smtClean="0"/>
              <a:t>Kλικ για επεξεργασία του τίτλου</a:t>
            </a:r>
            <a:endParaRPr lang="en-US"/>
          </a:p>
        </p:txBody>
      </p:sp>
      <p:sp>
        <p:nvSpPr>
          <p:cNvPr id="3" name="2 - Θέση περιεχομένου"/>
          <p:cNvSpPr>
            <a:spLocks noGrp="1"/>
          </p:cNvSpPr>
          <p:nvPr>
            <p:ph idx="1"/>
          </p:nvPr>
        </p:nvSpPr>
        <p:spPr/>
        <p:txBody>
          <a:bodyPr/>
          <a:lstStyle>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26 - Θέση ημερομηνίας"/>
          <p:cNvSpPr>
            <a:spLocks noGrp="1"/>
          </p:cNvSpPr>
          <p:nvPr>
            <p:ph type="dt" sz="half" idx="10"/>
          </p:nvPr>
        </p:nvSpPr>
        <p:spPr/>
        <p:txBody>
          <a:bodyPr/>
          <a:lstStyle>
            <a:lvl1pPr>
              <a:defRPr/>
            </a:lvl1pPr>
          </a:lstStyle>
          <a:p>
            <a:pPr>
              <a:defRPr/>
            </a:pPr>
            <a:fld id="{04CB7751-8217-4A51-910D-3B0BD977A50D}" type="datetimeFigureOut">
              <a:rPr lang="el-GR"/>
              <a:pPr>
                <a:defRPr/>
              </a:pPr>
              <a:t>25/6/2015</a:t>
            </a:fld>
            <a:endParaRPr lang="el-GR"/>
          </a:p>
        </p:txBody>
      </p:sp>
      <p:sp>
        <p:nvSpPr>
          <p:cNvPr id="5" name="3 - Θέση υποσέλιδου"/>
          <p:cNvSpPr>
            <a:spLocks noGrp="1"/>
          </p:cNvSpPr>
          <p:nvPr>
            <p:ph type="ftr" sz="quarter" idx="11"/>
          </p:nvPr>
        </p:nvSpPr>
        <p:spPr/>
        <p:txBody>
          <a:bodyPr/>
          <a:lstStyle>
            <a:lvl1pPr>
              <a:defRPr/>
            </a:lvl1pPr>
          </a:lstStyle>
          <a:p>
            <a:pPr>
              <a:defRPr/>
            </a:pPr>
            <a:endParaRPr lang="el-GR"/>
          </a:p>
        </p:txBody>
      </p:sp>
      <p:sp>
        <p:nvSpPr>
          <p:cNvPr id="6" name="15 - Θέση αριθμού διαφάνειας"/>
          <p:cNvSpPr>
            <a:spLocks noGrp="1"/>
          </p:cNvSpPr>
          <p:nvPr>
            <p:ph type="sldNum" sz="quarter" idx="12"/>
          </p:nvPr>
        </p:nvSpPr>
        <p:spPr/>
        <p:txBody>
          <a:bodyPr/>
          <a:lstStyle>
            <a:lvl1pPr>
              <a:defRPr/>
            </a:lvl1pPr>
          </a:lstStyle>
          <a:p>
            <a:pPr>
              <a:defRPr/>
            </a:pPr>
            <a:fld id="{424B2211-51AA-4C3D-8690-E1E0C99560C9}"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1066800" y="2821837"/>
            <a:ext cx="6255488" cy="1362075"/>
          </a:xfrm>
        </p:spPr>
        <p:txBody>
          <a:bodyPr anchor="t"/>
          <a:lstStyle>
            <a:lvl1pPr algn="r">
              <a:buNone/>
              <a:defRPr sz="4200" b="1" cap="all"/>
            </a:lvl1pPr>
            <a:extLst/>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fld id="{0B4F77BD-81E4-4A25-AB74-52ADEB8E4233}" type="datetimeFigureOut">
              <a:rPr lang="el-GR"/>
              <a:pPr>
                <a:defRPr/>
              </a:pPr>
              <a:t>25/6/2015</a:t>
            </a:fld>
            <a:endParaRPr lang="el-GR"/>
          </a:p>
        </p:txBody>
      </p:sp>
      <p:sp>
        <p:nvSpPr>
          <p:cNvPr id="5" name="4 - Θέση υποσέλιδου"/>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l-GR"/>
          </a:p>
        </p:txBody>
      </p:sp>
      <p:sp>
        <p:nvSpPr>
          <p:cNvPr id="6" name="5 - Θέση αριθμού διαφάνειας"/>
          <p:cNvSpPr>
            <a:spLocks noGrp="1"/>
          </p:cNvSpPr>
          <p:nvPr>
            <p:ph type="sldNum" sz="quarter" idx="12"/>
          </p:nvPr>
        </p:nvSpPr>
        <p:spPr>
          <a:xfrm>
            <a:off x="6734175" y="6554788"/>
            <a:ext cx="587375" cy="228600"/>
          </a:xfrm>
        </p:spPr>
        <p:txBody>
          <a:bodyPr/>
          <a:lstStyle>
            <a:lvl1pPr>
              <a:defRPr/>
            </a:lvl1pPr>
            <a:extLst/>
          </a:lstStyle>
          <a:p>
            <a:pPr>
              <a:defRPr/>
            </a:pPr>
            <a:fld id="{EF001028-ABBC-4664-80F6-7F5BC209C09B}" type="slidenum">
              <a:rPr lang="el-GR"/>
              <a:pPr>
                <a:defRPr/>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42048" cy="1143000"/>
          </a:xfrm>
        </p:spPr>
        <p:txBody>
          <a:bodyPr/>
          <a:lstStyle>
            <a:extLst/>
          </a:lstStyle>
          <a:p>
            <a:r>
              <a:rPr lang="el-GR" smtClean="0"/>
              <a:t>Kλικ για επεξεργασία του τίτλου</a:t>
            </a:r>
            <a:endParaRPr lang="en-US"/>
          </a:p>
        </p:txBody>
      </p:sp>
      <p:sp>
        <p:nvSpPr>
          <p:cNvPr id="3" name="2 - Θέση περιεχομένου"/>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περιεχομένου"/>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26 - Θέση ημερομηνίας"/>
          <p:cNvSpPr>
            <a:spLocks noGrp="1"/>
          </p:cNvSpPr>
          <p:nvPr>
            <p:ph type="dt" sz="half" idx="10"/>
          </p:nvPr>
        </p:nvSpPr>
        <p:spPr/>
        <p:txBody>
          <a:bodyPr/>
          <a:lstStyle>
            <a:lvl1pPr>
              <a:defRPr/>
            </a:lvl1pPr>
          </a:lstStyle>
          <a:p>
            <a:pPr>
              <a:defRPr/>
            </a:pPr>
            <a:fld id="{43F1C6FF-3621-45FE-8205-F9B57999B60F}" type="datetimeFigureOut">
              <a:rPr lang="el-GR"/>
              <a:pPr>
                <a:defRPr/>
              </a:pPr>
              <a:t>25/6/2015</a:t>
            </a:fld>
            <a:endParaRPr lang="el-GR"/>
          </a:p>
        </p:txBody>
      </p:sp>
      <p:sp>
        <p:nvSpPr>
          <p:cNvPr id="6" name="3 - Θέση υποσέλιδου"/>
          <p:cNvSpPr>
            <a:spLocks noGrp="1"/>
          </p:cNvSpPr>
          <p:nvPr>
            <p:ph type="ftr" sz="quarter" idx="11"/>
          </p:nvPr>
        </p:nvSpPr>
        <p:spPr/>
        <p:txBody>
          <a:bodyPr/>
          <a:lstStyle>
            <a:lvl1pPr>
              <a:defRPr/>
            </a:lvl1pPr>
          </a:lstStyle>
          <a:p>
            <a:pPr>
              <a:defRPr/>
            </a:pPr>
            <a:endParaRPr lang="el-GR"/>
          </a:p>
        </p:txBody>
      </p:sp>
      <p:sp>
        <p:nvSpPr>
          <p:cNvPr id="7" name="15 - Θέση αριθμού διαφάνειας"/>
          <p:cNvSpPr>
            <a:spLocks noGrp="1"/>
          </p:cNvSpPr>
          <p:nvPr>
            <p:ph type="sldNum" sz="quarter" idx="12"/>
          </p:nvPr>
        </p:nvSpPr>
        <p:spPr/>
        <p:txBody>
          <a:bodyPr/>
          <a:lstStyle>
            <a:lvl1pPr>
              <a:defRPr/>
            </a:lvl1pPr>
          </a:lstStyle>
          <a:p>
            <a:pPr>
              <a:defRPr/>
            </a:pPr>
            <a:fld id="{406E0007-8240-4D0E-B456-A028C5815C46}"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42048" cy="1143000"/>
          </a:xfrm>
        </p:spPr>
        <p:txBody>
          <a:bodyPr/>
          <a:lstStyle>
            <a:lvl1pPr>
              <a:defRPr/>
            </a:lvl1pPr>
            <a:extLst/>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5 - Θέση περιεχομένου"/>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26 - Θέση ημερομηνίας"/>
          <p:cNvSpPr>
            <a:spLocks noGrp="1"/>
          </p:cNvSpPr>
          <p:nvPr>
            <p:ph type="dt" sz="half" idx="10"/>
          </p:nvPr>
        </p:nvSpPr>
        <p:spPr/>
        <p:txBody>
          <a:bodyPr/>
          <a:lstStyle>
            <a:lvl1pPr>
              <a:defRPr/>
            </a:lvl1pPr>
          </a:lstStyle>
          <a:p>
            <a:pPr>
              <a:defRPr/>
            </a:pPr>
            <a:fld id="{1CEB523A-0FFD-4F8F-9423-133FAB6C78E9}" type="datetimeFigureOut">
              <a:rPr lang="el-GR"/>
              <a:pPr>
                <a:defRPr/>
              </a:pPr>
              <a:t>25/6/2015</a:t>
            </a:fld>
            <a:endParaRPr lang="el-GR"/>
          </a:p>
        </p:txBody>
      </p:sp>
      <p:sp>
        <p:nvSpPr>
          <p:cNvPr id="8" name="3 - Θέση υποσέλιδου"/>
          <p:cNvSpPr>
            <a:spLocks noGrp="1"/>
          </p:cNvSpPr>
          <p:nvPr>
            <p:ph type="ftr" sz="quarter" idx="11"/>
          </p:nvPr>
        </p:nvSpPr>
        <p:spPr/>
        <p:txBody>
          <a:bodyPr/>
          <a:lstStyle>
            <a:lvl1pPr>
              <a:defRPr/>
            </a:lvl1pPr>
          </a:lstStyle>
          <a:p>
            <a:pPr>
              <a:defRPr/>
            </a:pPr>
            <a:endParaRPr lang="el-GR"/>
          </a:p>
        </p:txBody>
      </p:sp>
      <p:sp>
        <p:nvSpPr>
          <p:cNvPr id="9" name="15 - Θέση αριθμού διαφάνειας"/>
          <p:cNvSpPr>
            <a:spLocks noGrp="1"/>
          </p:cNvSpPr>
          <p:nvPr>
            <p:ph type="sldNum" sz="quarter" idx="12"/>
          </p:nvPr>
        </p:nvSpPr>
        <p:spPr/>
        <p:txBody>
          <a:bodyPr/>
          <a:lstStyle>
            <a:lvl1pPr>
              <a:defRPr/>
            </a:lvl1pPr>
          </a:lstStyle>
          <a:p>
            <a:pPr>
              <a:defRPr/>
            </a:pPr>
            <a:fld id="{F3797B4C-92CC-4C7B-B1ED-A77EB4704D62}"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42048" cy="1143000"/>
          </a:xfrm>
        </p:spPr>
        <p:txBody>
          <a:bodyPr/>
          <a:lstStyle>
            <a:extLst/>
          </a:lstStyle>
          <a:p>
            <a:r>
              <a:rPr lang="el-GR" smtClean="0"/>
              <a:t>Kλικ για επεξεργασία του τίτλου</a:t>
            </a:r>
            <a:endParaRPr lang="en-US"/>
          </a:p>
        </p:txBody>
      </p:sp>
      <p:sp>
        <p:nvSpPr>
          <p:cNvPr id="3" name="26 - Θέση ημερομηνίας"/>
          <p:cNvSpPr>
            <a:spLocks noGrp="1"/>
          </p:cNvSpPr>
          <p:nvPr>
            <p:ph type="dt" sz="half" idx="10"/>
          </p:nvPr>
        </p:nvSpPr>
        <p:spPr/>
        <p:txBody>
          <a:bodyPr/>
          <a:lstStyle>
            <a:lvl1pPr>
              <a:defRPr/>
            </a:lvl1pPr>
          </a:lstStyle>
          <a:p>
            <a:pPr>
              <a:defRPr/>
            </a:pPr>
            <a:fld id="{E98CA0A3-3F98-4F02-B0D1-5E6AF73FAFDB}" type="datetimeFigureOut">
              <a:rPr lang="el-GR"/>
              <a:pPr>
                <a:defRPr/>
              </a:pPr>
              <a:t>25/6/2015</a:t>
            </a:fld>
            <a:endParaRPr lang="el-GR"/>
          </a:p>
        </p:txBody>
      </p:sp>
      <p:sp>
        <p:nvSpPr>
          <p:cNvPr id="4" name="3 - Θέση υποσέλιδου"/>
          <p:cNvSpPr>
            <a:spLocks noGrp="1"/>
          </p:cNvSpPr>
          <p:nvPr>
            <p:ph type="ftr" sz="quarter" idx="11"/>
          </p:nvPr>
        </p:nvSpPr>
        <p:spPr/>
        <p:txBody>
          <a:bodyPr/>
          <a:lstStyle>
            <a:lvl1pPr>
              <a:defRPr/>
            </a:lvl1pPr>
          </a:lstStyle>
          <a:p>
            <a:pPr>
              <a:defRPr/>
            </a:pPr>
            <a:endParaRPr lang="el-GR"/>
          </a:p>
        </p:txBody>
      </p:sp>
      <p:sp>
        <p:nvSpPr>
          <p:cNvPr id="5" name="15 - Θέση αριθμού διαφάνειας"/>
          <p:cNvSpPr>
            <a:spLocks noGrp="1"/>
          </p:cNvSpPr>
          <p:nvPr>
            <p:ph type="sldNum" sz="quarter" idx="12"/>
          </p:nvPr>
        </p:nvSpPr>
        <p:spPr/>
        <p:txBody>
          <a:bodyPr/>
          <a:lstStyle>
            <a:lvl1pPr>
              <a:defRPr/>
            </a:lvl1pPr>
          </a:lstStyle>
          <a:p>
            <a:pPr>
              <a:defRPr/>
            </a:pPr>
            <a:fld id="{8D0781D9-932E-4DB9-A2FD-600300B6E652}"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26 - Θέση ημερομηνίας"/>
          <p:cNvSpPr>
            <a:spLocks noGrp="1"/>
          </p:cNvSpPr>
          <p:nvPr>
            <p:ph type="dt" sz="half" idx="10"/>
          </p:nvPr>
        </p:nvSpPr>
        <p:spPr/>
        <p:txBody>
          <a:bodyPr/>
          <a:lstStyle>
            <a:lvl1pPr>
              <a:defRPr/>
            </a:lvl1pPr>
          </a:lstStyle>
          <a:p>
            <a:pPr>
              <a:defRPr/>
            </a:pPr>
            <a:fld id="{ACB224D8-E6D9-4341-BF3C-22F8DAAB3883}" type="datetimeFigureOut">
              <a:rPr lang="el-GR"/>
              <a:pPr>
                <a:defRPr/>
              </a:pPr>
              <a:t>25/6/2015</a:t>
            </a:fld>
            <a:endParaRPr lang="el-GR"/>
          </a:p>
        </p:txBody>
      </p:sp>
      <p:sp>
        <p:nvSpPr>
          <p:cNvPr id="3" name="3 - Θέση υποσέλιδου"/>
          <p:cNvSpPr>
            <a:spLocks noGrp="1"/>
          </p:cNvSpPr>
          <p:nvPr>
            <p:ph type="ftr" sz="quarter" idx="11"/>
          </p:nvPr>
        </p:nvSpPr>
        <p:spPr/>
        <p:txBody>
          <a:bodyPr/>
          <a:lstStyle>
            <a:lvl1pPr>
              <a:defRPr/>
            </a:lvl1pPr>
          </a:lstStyle>
          <a:p>
            <a:pPr>
              <a:defRPr/>
            </a:pPr>
            <a:endParaRPr lang="el-GR"/>
          </a:p>
        </p:txBody>
      </p:sp>
      <p:sp>
        <p:nvSpPr>
          <p:cNvPr id="4" name="15 - Θέση αριθμού διαφάνειας"/>
          <p:cNvSpPr>
            <a:spLocks noGrp="1"/>
          </p:cNvSpPr>
          <p:nvPr>
            <p:ph type="sldNum" sz="quarter" idx="12"/>
          </p:nvPr>
        </p:nvSpPr>
        <p:spPr/>
        <p:txBody>
          <a:bodyPr/>
          <a:lstStyle>
            <a:lvl1pPr>
              <a:defRPr/>
            </a:lvl1pPr>
          </a:lstStyle>
          <a:p>
            <a:pPr>
              <a:defRPr/>
            </a:pPr>
            <a:fld id="{BB8BA02E-DA20-49AA-B101-835B788C4AFB}"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l-GR" smtClean="0"/>
              <a:t>Kλικ για επεξεργασία του τίτλου</a:t>
            </a:r>
            <a:endParaRPr lang="en-US"/>
          </a:p>
        </p:txBody>
      </p:sp>
      <p:sp>
        <p:nvSpPr>
          <p:cNvPr id="3" name="2 - Θέση κειμένου"/>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26 - Θέση ημερομηνίας"/>
          <p:cNvSpPr>
            <a:spLocks noGrp="1"/>
          </p:cNvSpPr>
          <p:nvPr>
            <p:ph type="dt" sz="half" idx="10"/>
          </p:nvPr>
        </p:nvSpPr>
        <p:spPr/>
        <p:txBody>
          <a:bodyPr/>
          <a:lstStyle>
            <a:lvl1pPr>
              <a:defRPr/>
            </a:lvl1pPr>
          </a:lstStyle>
          <a:p>
            <a:pPr>
              <a:defRPr/>
            </a:pPr>
            <a:fld id="{D1156110-336D-4AAF-ADB2-0B7D806D9E94}" type="datetimeFigureOut">
              <a:rPr lang="el-GR"/>
              <a:pPr>
                <a:defRPr/>
              </a:pPr>
              <a:t>25/6/2015</a:t>
            </a:fld>
            <a:endParaRPr lang="el-GR"/>
          </a:p>
        </p:txBody>
      </p:sp>
      <p:sp>
        <p:nvSpPr>
          <p:cNvPr id="6" name="3 - Θέση υποσέλιδου"/>
          <p:cNvSpPr>
            <a:spLocks noGrp="1"/>
          </p:cNvSpPr>
          <p:nvPr>
            <p:ph type="ftr" sz="quarter" idx="11"/>
          </p:nvPr>
        </p:nvSpPr>
        <p:spPr/>
        <p:txBody>
          <a:bodyPr/>
          <a:lstStyle>
            <a:lvl1pPr>
              <a:defRPr/>
            </a:lvl1pPr>
          </a:lstStyle>
          <a:p>
            <a:pPr>
              <a:defRPr/>
            </a:pPr>
            <a:endParaRPr lang="el-GR"/>
          </a:p>
        </p:txBody>
      </p:sp>
      <p:sp>
        <p:nvSpPr>
          <p:cNvPr id="7" name="15 - Θέση αριθμού διαφάνειας"/>
          <p:cNvSpPr>
            <a:spLocks noGrp="1"/>
          </p:cNvSpPr>
          <p:nvPr>
            <p:ph type="sldNum" sz="quarter" idx="12"/>
          </p:nvPr>
        </p:nvSpPr>
        <p:spPr/>
        <p:txBody>
          <a:bodyPr/>
          <a:lstStyle>
            <a:lvl1pPr>
              <a:defRPr/>
            </a:lvl1pPr>
          </a:lstStyle>
          <a:p>
            <a:pPr>
              <a:defRPr/>
            </a:pPr>
            <a:fld id="{62FE96BC-31BF-46C8-8C0D-899FBE9E79DD}"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 name="4 - Ορθογώνιο"/>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8 - Ορθογώνιο"/>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 Τίτλος"/>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l-GR" smtClean="0"/>
              <a:t>Kλικ για επεξεργασία του τίτλου</a:t>
            </a:r>
            <a:endParaRPr lang="en-US" dirty="0"/>
          </a:p>
        </p:txBody>
      </p:sp>
      <p:sp>
        <p:nvSpPr>
          <p:cNvPr id="4" name="3 - Θέση κειμένου"/>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l-GR" smtClean="0"/>
              <a:t>Kλικ για επεξεργασία των στυλ του υποδείγματος</a:t>
            </a:r>
          </a:p>
        </p:txBody>
      </p:sp>
      <p:sp>
        <p:nvSpPr>
          <p:cNvPr id="10" name="9 - Θέση εικόνας"/>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l-GR" noProof="0" smtClean="0"/>
              <a:t>Κάντε κλικ στο εικονίδιο για να προσθέσετε μια εικόνα</a:t>
            </a:r>
            <a:endParaRPr lang="en-US" noProof="0" dirty="0"/>
          </a:p>
        </p:txBody>
      </p:sp>
      <p:sp>
        <p:nvSpPr>
          <p:cNvPr id="7" name="4 - Θέση ημερομηνίας"/>
          <p:cNvSpPr>
            <a:spLocks noGrp="1"/>
          </p:cNvSpPr>
          <p:nvPr>
            <p:ph type="dt" sz="half" idx="10"/>
          </p:nvPr>
        </p:nvSpPr>
        <p:spPr/>
        <p:txBody>
          <a:bodyPr/>
          <a:lstStyle>
            <a:lvl1pPr>
              <a:defRPr/>
            </a:lvl1pPr>
            <a:extLst/>
          </a:lstStyle>
          <a:p>
            <a:pPr>
              <a:defRPr/>
            </a:pPr>
            <a:fld id="{1D2E045C-13DF-4FF5-AE60-224BDDEEE635}" type="datetimeFigureOut">
              <a:rPr lang="el-GR"/>
              <a:pPr>
                <a:defRPr/>
              </a:pPr>
              <a:t>25/6/2015</a:t>
            </a:fld>
            <a:endParaRPr lang="el-GR"/>
          </a:p>
        </p:txBody>
      </p:sp>
      <p:sp>
        <p:nvSpPr>
          <p:cNvPr id="8" name="5 - Θέση υποσέλιδου"/>
          <p:cNvSpPr>
            <a:spLocks noGrp="1"/>
          </p:cNvSpPr>
          <p:nvPr>
            <p:ph type="ftr" sz="quarter" idx="11"/>
          </p:nvPr>
        </p:nvSpPr>
        <p:spPr/>
        <p:txBody>
          <a:bodyPr/>
          <a:lstStyle>
            <a:lvl1pPr>
              <a:defRPr/>
            </a:lvl1pPr>
            <a:extLst/>
          </a:lstStyle>
          <a:p>
            <a:pPr>
              <a:defRPr/>
            </a:pPr>
            <a:endParaRPr lang="el-GR"/>
          </a:p>
        </p:txBody>
      </p:sp>
      <p:sp>
        <p:nvSpPr>
          <p:cNvPr id="9" name="6 - Θέση αριθμού διαφάνειας"/>
          <p:cNvSpPr>
            <a:spLocks noGrp="1"/>
          </p:cNvSpPr>
          <p:nvPr>
            <p:ph type="sldNum" sz="quarter" idx="12"/>
          </p:nvPr>
        </p:nvSpPr>
        <p:spPr/>
        <p:txBody>
          <a:bodyPr/>
          <a:lstStyle>
            <a:lvl1pPr>
              <a:defRPr/>
            </a:lvl1pPr>
            <a:extLst/>
          </a:lstStyle>
          <a:p>
            <a:pPr>
              <a:defRPr/>
            </a:pPr>
            <a:fld id="{78E1A82C-7EF8-469F-9333-FE4B017C6A53}" type="slidenum">
              <a:rPr lang="el-GR"/>
              <a:pPr>
                <a:defRPr/>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26 - Θέση ημερομηνίας"/>
          <p:cNvSpPr>
            <a:spLocks noGrp="1"/>
          </p:cNvSpPr>
          <p:nvPr>
            <p:ph type="dt" sz="half" idx="10"/>
          </p:nvPr>
        </p:nvSpPr>
        <p:spPr/>
        <p:txBody>
          <a:bodyPr/>
          <a:lstStyle>
            <a:lvl1pPr>
              <a:defRPr/>
            </a:lvl1pPr>
          </a:lstStyle>
          <a:p>
            <a:pPr>
              <a:defRPr/>
            </a:pPr>
            <a:fld id="{F80A99E7-A938-440E-9725-A3944D553B52}" type="datetimeFigureOut">
              <a:rPr lang="el-GR"/>
              <a:pPr>
                <a:defRPr/>
              </a:pPr>
              <a:t>25/6/2015</a:t>
            </a:fld>
            <a:endParaRPr lang="el-GR"/>
          </a:p>
        </p:txBody>
      </p:sp>
      <p:sp>
        <p:nvSpPr>
          <p:cNvPr id="5" name="3 - Θέση υποσέλιδου"/>
          <p:cNvSpPr>
            <a:spLocks noGrp="1"/>
          </p:cNvSpPr>
          <p:nvPr>
            <p:ph type="ftr" sz="quarter" idx="11"/>
          </p:nvPr>
        </p:nvSpPr>
        <p:spPr/>
        <p:txBody>
          <a:bodyPr/>
          <a:lstStyle>
            <a:lvl1pPr>
              <a:defRPr/>
            </a:lvl1pPr>
          </a:lstStyle>
          <a:p>
            <a:pPr>
              <a:defRPr/>
            </a:pPr>
            <a:endParaRPr lang="el-GR"/>
          </a:p>
        </p:txBody>
      </p:sp>
      <p:sp>
        <p:nvSpPr>
          <p:cNvPr id="6" name="15 - Θέση αριθμού διαφάνειας"/>
          <p:cNvSpPr>
            <a:spLocks noGrp="1"/>
          </p:cNvSpPr>
          <p:nvPr>
            <p:ph type="sldNum" sz="quarter" idx="12"/>
          </p:nvPr>
        </p:nvSpPr>
        <p:spPr/>
        <p:txBody>
          <a:bodyPr/>
          <a:lstStyle>
            <a:lvl1pPr>
              <a:defRPr/>
            </a:lvl1pPr>
          </a:lstStyle>
          <a:p>
            <a:pPr>
              <a:defRPr/>
            </a:pPr>
            <a:fld id="{E3EBB9A2-ECCB-4A55-8AE0-EDD4FD716800}"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53200" y="274955"/>
            <a:ext cx="1524000" cy="5851525"/>
          </a:xfrm>
        </p:spPr>
        <p:txBody>
          <a:bodyPr vert="eaVert" anchor="t"/>
          <a:lstStyle>
            <a:extLst/>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457200" y="274642"/>
            <a:ext cx="6019800" cy="5851525"/>
          </a:xfrm>
        </p:spPr>
        <p:txBody>
          <a:bodyPr vert="eaVert"/>
          <a:lstStyle>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a:xfrm>
            <a:off x="4243388" y="6557963"/>
            <a:ext cx="2001837" cy="227012"/>
          </a:xfrm>
        </p:spPr>
        <p:txBody>
          <a:bodyPr/>
          <a:lstStyle>
            <a:lvl1pPr>
              <a:defRPr/>
            </a:lvl1pPr>
            <a:extLst/>
          </a:lstStyle>
          <a:p>
            <a:pPr>
              <a:defRPr/>
            </a:pPr>
            <a:fld id="{40E247D8-6C73-4EC2-9776-2D073EBAC675}" type="datetimeFigureOut">
              <a:rPr lang="el-GR"/>
              <a:pPr>
                <a:defRPr/>
              </a:pPr>
              <a:t>25/6/2015</a:t>
            </a:fld>
            <a:endParaRPr lang="el-GR"/>
          </a:p>
        </p:txBody>
      </p:sp>
      <p:sp>
        <p:nvSpPr>
          <p:cNvPr id="5" name="4 - Θέση υποσέλιδου"/>
          <p:cNvSpPr>
            <a:spLocks noGrp="1"/>
          </p:cNvSpPr>
          <p:nvPr>
            <p:ph type="ftr" sz="quarter" idx="11"/>
          </p:nvPr>
        </p:nvSpPr>
        <p:spPr>
          <a:xfrm>
            <a:off x="457200" y="6556375"/>
            <a:ext cx="3657600" cy="228600"/>
          </a:xfrm>
        </p:spPr>
        <p:txBody>
          <a:bodyPr/>
          <a:lstStyle>
            <a:lvl1pPr>
              <a:defRPr/>
            </a:lvl1pPr>
            <a:extLst/>
          </a:lstStyle>
          <a:p>
            <a:pPr>
              <a:defRPr/>
            </a:pPr>
            <a:endParaRPr lang="el-GR"/>
          </a:p>
        </p:txBody>
      </p:sp>
      <p:sp>
        <p:nvSpPr>
          <p:cNvPr id="6" name="5 - Θέση αριθμού διαφάνειας"/>
          <p:cNvSpPr>
            <a:spLocks noGrp="1"/>
          </p:cNvSpPr>
          <p:nvPr>
            <p:ph type="sldNum" sz="quarter" idx="12"/>
          </p:nvPr>
        </p:nvSpPr>
        <p:spPr>
          <a:xfrm>
            <a:off x="6254750" y="6553200"/>
            <a:ext cx="587375" cy="228600"/>
          </a:xfrm>
        </p:spPr>
        <p:txBody>
          <a:bodyPr/>
          <a:lstStyle>
            <a:lvl1pPr>
              <a:defRPr>
                <a:solidFill>
                  <a:schemeClr val="tx2"/>
                </a:solidFill>
              </a:defRPr>
            </a:lvl1pPr>
            <a:extLst/>
          </a:lstStyle>
          <a:p>
            <a:pPr>
              <a:defRPr/>
            </a:pPr>
            <a:fld id="{F0820DE6-364C-4B8F-8743-E47356225A17}"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8 - Ορθογώνιο"/>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2 - Θέση τίτλου"/>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l-GR" smtClean="0"/>
              <a:t>Kλικ για επεξεργασία του τίτλου</a:t>
            </a:r>
            <a:endParaRPr lang="en-US"/>
          </a:p>
        </p:txBody>
      </p:sp>
      <p:sp>
        <p:nvSpPr>
          <p:cNvPr id="1030" name="30 - Θέση κειμένου"/>
          <p:cNvSpPr>
            <a:spLocks noGrp="1"/>
          </p:cNvSpPr>
          <p:nvPr>
            <p:ph type="body" idx="1"/>
          </p:nvPr>
        </p:nvSpPr>
        <p:spPr bwMode="auto">
          <a:xfrm>
            <a:off x="457200" y="1609725"/>
            <a:ext cx="7239000" cy="4846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smtClean="0"/>
          </a:p>
        </p:txBody>
      </p:sp>
      <p:sp>
        <p:nvSpPr>
          <p:cNvPr id="27" name="26 - Θέση ημερομηνίας"/>
          <p:cNvSpPr>
            <a:spLocks noGrp="1"/>
          </p:cNvSpPr>
          <p:nvPr>
            <p:ph type="dt" sz="half" idx="2"/>
          </p:nvPr>
        </p:nvSpPr>
        <p:spPr>
          <a:xfrm>
            <a:off x="4246563" y="6557963"/>
            <a:ext cx="2001837" cy="227012"/>
          </a:xfrm>
          <a:prstGeom prst="rect">
            <a:avLst/>
          </a:prstGeom>
        </p:spPr>
        <p:txBody>
          <a:bodyPr vert="horz" tIns="0" bIns="0" anchor="b"/>
          <a:lstStyle>
            <a:lvl1pPr algn="l" eaLnBrk="1" fontAlgn="auto" latinLnBrk="0" hangingPunct="1">
              <a:spcBef>
                <a:spcPts val="0"/>
              </a:spcBef>
              <a:spcAft>
                <a:spcPts val="0"/>
              </a:spcAft>
              <a:defRPr kumimoji="0" sz="1000">
                <a:solidFill>
                  <a:schemeClr val="tx2"/>
                </a:solidFill>
                <a:latin typeface="+mn-lt"/>
              </a:defRPr>
            </a:lvl1pPr>
            <a:extLst/>
          </a:lstStyle>
          <a:p>
            <a:pPr>
              <a:defRPr/>
            </a:pPr>
            <a:fld id="{F3617473-3A64-478C-8707-5772F55D4C35}" type="datetimeFigureOut">
              <a:rPr lang="el-GR"/>
              <a:pPr>
                <a:defRPr/>
              </a:pPr>
              <a:t>25/6/2015</a:t>
            </a:fld>
            <a:endParaRPr lang="el-GR"/>
          </a:p>
        </p:txBody>
      </p:sp>
      <p:sp>
        <p:nvSpPr>
          <p:cNvPr id="4" name="3 - Θέση υποσέλιδου"/>
          <p:cNvSpPr>
            <a:spLocks noGrp="1"/>
          </p:cNvSpPr>
          <p:nvPr>
            <p:ph type="ftr" sz="quarter" idx="3"/>
          </p:nvPr>
        </p:nvSpPr>
        <p:spPr>
          <a:xfrm>
            <a:off x="457200" y="6557963"/>
            <a:ext cx="3657600" cy="228600"/>
          </a:xfrm>
          <a:prstGeom prst="rect">
            <a:avLst/>
          </a:prstGeom>
        </p:spPr>
        <p:txBody>
          <a:bodyPr vert="horz" tIns="0" bIns="0" anchor="b"/>
          <a:lstStyle>
            <a:lvl1pPr algn="r" eaLnBrk="1" fontAlgn="auto" latinLnBrk="0" hangingPunct="1">
              <a:spcBef>
                <a:spcPts val="0"/>
              </a:spcBef>
              <a:spcAft>
                <a:spcPts val="0"/>
              </a:spcAft>
              <a:defRPr kumimoji="0" sz="1000">
                <a:solidFill>
                  <a:schemeClr val="tx2"/>
                </a:solidFill>
                <a:latin typeface="+mn-lt"/>
              </a:defRPr>
            </a:lvl1pPr>
            <a:extLst/>
          </a:lstStyle>
          <a:p>
            <a:pPr>
              <a:defRPr/>
            </a:pPr>
            <a:endParaRPr lang="el-GR"/>
          </a:p>
        </p:txBody>
      </p:sp>
      <p:sp>
        <p:nvSpPr>
          <p:cNvPr id="16" name="15 - Θέση αριθμού διαφάνειας"/>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fontAlgn="auto" latinLnBrk="0" hangingPunct="1">
              <a:spcBef>
                <a:spcPts val="0"/>
              </a:spcBef>
              <a:spcAft>
                <a:spcPts val="0"/>
              </a:spcAft>
              <a:defRPr kumimoji="0" sz="1100">
                <a:solidFill>
                  <a:schemeClr val="tx2"/>
                </a:solidFill>
                <a:latin typeface="+mn-lt"/>
              </a:defRPr>
            </a:lvl1pPr>
            <a:extLst/>
          </a:lstStyle>
          <a:p>
            <a:pPr>
              <a:defRPr/>
            </a:pPr>
            <a:fld id="{54DB50F9-98D3-4688-ABA2-E1EAEA4B0638}"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230" r:id="rId1"/>
    <p:sldLayoutId id="2147484223" r:id="rId2"/>
    <p:sldLayoutId id="2147484231" r:id="rId3"/>
    <p:sldLayoutId id="2147484224" r:id="rId4"/>
    <p:sldLayoutId id="2147484225" r:id="rId5"/>
    <p:sldLayoutId id="2147484226" r:id="rId6"/>
    <p:sldLayoutId id="2147484227" r:id="rId7"/>
    <p:sldLayoutId id="2147484228" r:id="rId8"/>
    <p:sldLayoutId id="2147484232" r:id="rId9"/>
    <p:sldLayoutId id="2147484229" r:id="rId10"/>
    <p:sldLayoutId id="2147484233" r:id="rId11"/>
  </p:sldLayoutIdLst>
  <p:txStyles>
    <p:titleStyle>
      <a:lvl1pPr algn="l" rtl="0" eaLnBrk="0" fontAlgn="base" hangingPunct="0">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eaLnBrk="0" fontAlgn="base" hangingPunct="0">
        <a:spcBef>
          <a:spcPct val="0"/>
        </a:spcBef>
        <a:spcAft>
          <a:spcPct val="0"/>
        </a:spcAft>
        <a:defRPr sz="3800" b="1">
          <a:solidFill>
            <a:schemeClr val="tx1"/>
          </a:solidFill>
          <a:latin typeface="Trebuchet MS" pitchFamily="34" charset="0"/>
        </a:defRPr>
      </a:lvl2pPr>
      <a:lvl3pPr algn="l" rtl="0" eaLnBrk="0" fontAlgn="base" hangingPunct="0">
        <a:spcBef>
          <a:spcPct val="0"/>
        </a:spcBef>
        <a:spcAft>
          <a:spcPct val="0"/>
        </a:spcAft>
        <a:defRPr sz="3800" b="1">
          <a:solidFill>
            <a:schemeClr val="tx1"/>
          </a:solidFill>
          <a:latin typeface="Trebuchet MS" pitchFamily="34" charset="0"/>
        </a:defRPr>
      </a:lvl3pPr>
      <a:lvl4pPr algn="l" rtl="0" eaLnBrk="0" fontAlgn="base" hangingPunct="0">
        <a:spcBef>
          <a:spcPct val="0"/>
        </a:spcBef>
        <a:spcAft>
          <a:spcPct val="0"/>
        </a:spcAft>
        <a:defRPr sz="3800" b="1">
          <a:solidFill>
            <a:schemeClr val="tx1"/>
          </a:solidFill>
          <a:latin typeface="Trebuchet MS" pitchFamily="34" charset="0"/>
        </a:defRPr>
      </a:lvl4pPr>
      <a:lvl5pPr algn="l" rtl="0" eaLnBrk="0" fontAlgn="base" hangingPunct="0">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eaLnBrk="0" fontAlgn="base" hangingPunct="0">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eaLnBrk="0" fontAlgn="base" hangingPunct="0">
        <a:spcBef>
          <a:spcPts val="500"/>
        </a:spcBef>
        <a:spcAft>
          <a:spcPct val="0"/>
        </a:spcAft>
        <a:buClr>
          <a:srgbClr val="C0BEAF"/>
        </a:buClr>
        <a:buSzPct val="80000"/>
        <a:buFont typeface="Wingdings 2" pitchFamily="18" charset="2"/>
        <a:buChar char=""/>
        <a:defRPr sz="2300" kern="1200">
          <a:solidFill>
            <a:srgbClr val="6C6C6C"/>
          </a:solidFill>
          <a:latin typeface="+mn-lt"/>
          <a:ea typeface="+mn-ea"/>
          <a:cs typeface="+mn-cs"/>
        </a:defRPr>
      </a:lvl2pPr>
      <a:lvl3pPr marL="758825" indent="-228600" algn="l" rtl="0" eaLnBrk="0" fontAlgn="base" hangingPunct="0">
        <a:spcBef>
          <a:spcPts val="400"/>
        </a:spcBef>
        <a:spcAft>
          <a:spcPct val="0"/>
        </a:spcAft>
        <a:buClr>
          <a:srgbClr val="C0BEAF"/>
        </a:buClr>
        <a:buSzPct val="60000"/>
        <a:buFont typeface="Wingdings" pitchFamily="2" charset="2"/>
        <a:buChar char=""/>
        <a:defRPr sz="2000" kern="1200">
          <a:solidFill>
            <a:schemeClr val="tx1"/>
          </a:solidFill>
          <a:latin typeface="+mn-lt"/>
          <a:ea typeface="+mn-ea"/>
          <a:cs typeface="+mn-cs"/>
        </a:defRPr>
      </a:lvl3pPr>
      <a:lvl4pPr marL="1004888" indent="-228600" algn="l" rtl="0" eaLnBrk="0" fontAlgn="base" hangingPunct="0">
        <a:spcBef>
          <a:spcPct val="20000"/>
        </a:spcBef>
        <a:spcAft>
          <a:spcPct val="0"/>
        </a:spcAft>
        <a:buClr>
          <a:srgbClr val="C0BEAF"/>
        </a:buClr>
        <a:buSzPct val="80000"/>
        <a:buFont typeface="Wingdings 2" pitchFamily="18" charset="2"/>
        <a:buChar char=""/>
        <a:defRPr sz="2000" kern="1200">
          <a:solidFill>
            <a:srgbClr val="6C6C6C"/>
          </a:solidFill>
          <a:latin typeface="+mn-lt"/>
          <a:ea typeface="+mn-ea"/>
          <a:cs typeface="+mn-cs"/>
        </a:defRPr>
      </a:lvl4pPr>
      <a:lvl5pPr marL="1279525" indent="-228600" algn="l" rtl="0" eaLnBrk="0" fontAlgn="base" hangingPunct="0">
        <a:spcBef>
          <a:spcPts val="400"/>
        </a:spcBef>
        <a:spcAft>
          <a:spcPct val="0"/>
        </a:spcAft>
        <a:buClr>
          <a:srgbClr val="C0BEAF"/>
        </a:buClr>
        <a:buSzPct val="70000"/>
        <a:buFont typeface="Wingdings" pitchFamily="2" charset="2"/>
        <a:buChar char=""/>
        <a:defRPr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elga.gr/index.php/asfalisi-kai-enisxyseis/kratikes-oikonomikes-enisxysei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normAutofit/>
          </a:bodyPr>
          <a:lstStyle/>
          <a:p>
            <a:pPr eaLnBrk="1" fontAlgn="auto" hangingPunct="1">
              <a:spcAft>
                <a:spcPts val="0"/>
              </a:spcAft>
              <a:defRPr/>
            </a:pPr>
            <a:r>
              <a:rPr lang="el-GR" dirty="0" smtClean="0"/>
              <a:t>Προγραμματα κρατικων οικονομικων ενισχυσεων</a:t>
            </a:r>
            <a:endParaRPr lang="el-GR" dirty="0"/>
          </a:p>
        </p:txBody>
      </p:sp>
      <p:sp>
        <p:nvSpPr>
          <p:cNvPr id="6147" name="2 - Υπότιτλος"/>
          <p:cNvSpPr>
            <a:spLocks noGrp="1"/>
          </p:cNvSpPr>
          <p:nvPr>
            <p:ph type="subTitle" idx="1"/>
          </p:nvPr>
        </p:nvSpPr>
        <p:spPr>
          <a:xfrm>
            <a:off x="3354388" y="4365625"/>
            <a:ext cx="5114925" cy="1511300"/>
          </a:xfrm>
        </p:spPr>
        <p:txBody>
          <a:bodyPr/>
          <a:lstStyle/>
          <a:p>
            <a:pPr eaLnBrk="1" hangingPunct="1"/>
            <a:r>
              <a:rPr lang="el-GR" smtClean="0"/>
              <a:t>Καθήκοντα Ανταποκριτών ΕΛ.Γ.Α. </a:t>
            </a:r>
          </a:p>
        </p:txBody>
      </p:sp>
      <p:pic>
        <p:nvPicPr>
          <p:cNvPr id="6148" name="Picture 8" descr="ELGA"/>
          <p:cNvPicPr>
            <a:picLocks noChangeAspect="1" noChangeArrowheads="1"/>
          </p:cNvPicPr>
          <p:nvPr/>
        </p:nvPicPr>
        <p:blipFill>
          <a:blip r:embed="rId2" cstate="print"/>
          <a:srcRect/>
          <a:stretch>
            <a:fillRect/>
          </a:stretch>
        </p:blipFill>
        <p:spPr bwMode="auto">
          <a:xfrm>
            <a:off x="179388" y="260350"/>
            <a:ext cx="749300" cy="855663"/>
          </a:xfrm>
          <a:prstGeom prst="rect">
            <a:avLst/>
          </a:prstGeom>
          <a:noFill/>
          <a:ln w="9525">
            <a:solidFill>
              <a:srgbClr val="76923C"/>
            </a:solidFill>
            <a:miter lim="800000"/>
            <a:headEnd/>
            <a:tailEnd/>
          </a:ln>
        </p:spPr>
      </p:pic>
      <p:sp>
        <p:nvSpPr>
          <p:cNvPr id="5" name="Text Box 9"/>
          <p:cNvSpPr txBox="1">
            <a:spLocks noChangeArrowheads="1"/>
          </p:cNvSpPr>
          <p:nvPr/>
        </p:nvSpPr>
        <p:spPr bwMode="auto">
          <a:xfrm>
            <a:off x="971550" y="260350"/>
            <a:ext cx="1262063" cy="855663"/>
          </a:xfrm>
          <a:prstGeom prst="rect">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a:lstStyle/>
          <a:p>
            <a:pPr fontAlgn="auto">
              <a:spcBef>
                <a:spcPts val="0"/>
              </a:spcBef>
              <a:spcAft>
                <a:spcPts val="0"/>
              </a:spcAft>
              <a:defRPr/>
            </a:pPr>
            <a:r>
              <a:rPr lang="el-GR" sz="1100" b="1" dirty="0">
                <a:solidFill>
                  <a:srgbClr val="262626"/>
                </a:solidFill>
                <a:latin typeface="Verdana" pitchFamily="34" charset="0"/>
              </a:rPr>
              <a:t>ΟΡΓΑΝΙΣΜΟΣ ΕΛΛΗΝΙΚΩΝ ΓΕΩΡΓΙΚΩΝ  ΑΣΦΑΛΙΣΕΩΝ</a:t>
            </a:r>
          </a:p>
          <a:p>
            <a:pPr fontAlgn="auto">
              <a:spcBef>
                <a:spcPts val="0"/>
              </a:spcBef>
              <a:spcAft>
                <a:spcPts val="0"/>
              </a:spcAft>
              <a:defRPr/>
            </a:pPr>
            <a:endParaRPr lang="el-GR" dirty="0">
              <a:latin typeface="+mn-l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20072" y="476672"/>
            <a:ext cx="3672408" cy="2520280"/>
          </a:xfrm>
        </p:spPr>
        <p:txBody>
          <a:bodyPr/>
          <a:lstStyle/>
          <a:p>
            <a:pPr algn="just" eaLnBrk="1" fontAlgn="auto" hangingPunct="1">
              <a:spcAft>
                <a:spcPts val="0"/>
              </a:spcAft>
              <a:defRPr/>
            </a:pPr>
            <a:r>
              <a:rPr lang="el-GR" dirty="0" smtClean="0"/>
              <a:t>Κανονισμοσ Κρατικων οικονομικων ενισχυσεων  </a:t>
            </a:r>
            <a:endParaRPr lang="el-GR" dirty="0"/>
          </a:p>
        </p:txBody>
      </p:sp>
      <p:sp>
        <p:nvSpPr>
          <p:cNvPr id="3" name="2 - Θέση περιεχομένου"/>
          <p:cNvSpPr>
            <a:spLocks noGrp="1"/>
          </p:cNvSpPr>
          <p:nvPr>
            <p:ph type="body" sz="half" idx="2"/>
          </p:nvPr>
        </p:nvSpPr>
        <p:spPr>
          <a:xfrm>
            <a:off x="5219700" y="3357563"/>
            <a:ext cx="3779838" cy="3384550"/>
          </a:xfrm>
        </p:spPr>
        <p:txBody>
          <a:bodyPr/>
          <a:lstStyle/>
          <a:p>
            <a:pPr algn="ctr" eaLnBrk="1" fontAlgn="auto" hangingPunct="1">
              <a:spcAft>
                <a:spcPts val="0"/>
              </a:spcAft>
              <a:defRPr/>
            </a:pPr>
            <a:r>
              <a:rPr lang="el-GR" dirty="0" smtClean="0"/>
              <a:t>Για τη διεξαγωγή της διαδικασίας των Κρατικών Οικονομικών Ενισχύσεων αρμόδιοι σε κάθε Δήμο είναι τα πρόσωπα (Ανταποκριτές) που προτείνονται από το Δήμαρχο και διορίζονται τα προτεινόμενα ή άλλα πρόσωπα επιλογής του Προέδρου του ΕΛ.Γ.Α με απόφασή του.</a:t>
            </a:r>
          </a:p>
          <a:p>
            <a:pPr algn="ctr" eaLnBrk="1" fontAlgn="auto" hangingPunct="1">
              <a:spcAft>
                <a:spcPts val="0"/>
              </a:spcAft>
              <a:defRPr/>
            </a:pPr>
            <a:r>
              <a:rPr lang="el-GR" dirty="0" smtClean="0"/>
              <a:t>Οι Ανταποκριτές ασκούν τα καθήκοντα τους στην περιφέρεια του Δήμου στην οποία εκτείνεται η δικαιοδοσία τους, σύμφωνα με όσα καθορίζονται στον Κανονισμό ΚΟΕ και στις σχετικές εγκυκλίους, οδηγίες και αποφάσεις του ΕΛ.Γ.Α .</a:t>
            </a:r>
          </a:p>
          <a:p>
            <a:pPr marL="514350" indent="-514350" algn="ctr" eaLnBrk="1" fontAlgn="auto" hangingPunct="1">
              <a:spcAft>
                <a:spcPts val="0"/>
              </a:spcAft>
              <a:buFont typeface="Courier New" pitchFamily="49" charset="0"/>
              <a:buChar char="o"/>
              <a:defRPr/>
            </a:pPr>
            <a:endParaRPr lang="el-GR" dirty="0" smtClean="0"/>
          </a:p>
          <a:p>
            <a:pPr eaLnBrk="1" fontAlgn="auto" hangingPunct="1">
              <a:spcAft>
                <a:spcPts val="0"/>
              </a:spcAft>
              <a:defRPr/>
            </a:pPr>
            <a:endParaRPr lang="el-GR" dirty="0"/>
          </a:p>
        </p:txBody>
      </p:sp>
      <p:pic>
        <p:nvPicPr>
          <p:cNvPr id="5" name="4 - Θέση εικόνας" descr="713.jpg"/>
          <p:cNvPicPr>
            <a:picLocks noGrp="1" noChangeAspect="1"/>
          </p:cNvPicPr>
          <p:nvPr>
            <p:ph type="pic" idx="1"/>
          </p:nvPr>
        </p:nvPicPr>
        <p:blipFill>
          <a:blip r:embed="rId2" cstate="print"/>
          <a:srcRect l="20077" r="20077"/>
          <a:stretch>
            <a:fillRect/>
          </a:stretch>
        </p:blipFill>
        <p:spPr>
          <a:xfrm>
            <a:off x="395536" y="764704"/>
            <a:ext cx="4104456" cy="4824536"/>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457200" y="320040"/>
            <a:ext cx="6995120" cy="660688"/>
          </a:xfrm>
        </p:spPr>
        <p:txBody>
          <a:bodyPr/>
          <a:lstStyle/>
          <a:p>
            <a:pPr algn="ctr" eaLnBrk="1" fontAlgn="auto" hangingPunct="1">
              <a:spcAft>
                <a:spcPts val="0"/>
              </a:spcAft>
              <a:defRPr/>
            </a:pPr>
            <a:r>
              <a:rPr lang="el-GR" dirty="0" smtClean="0">
                <a:solidFill>
                  <a:schemeClr val="accent1"/>
                </a:solidFill>
              </a:rPr>
              <a:t>Αναγγελια Ζημιασ </a:t>
            </a:r>
            <a:endParaRPr lang="el-GR" dirty="0">
              <a:solidFill>
                <a:schemeClr val="accent1"/>
              </a:solidFill>
            </a:endParaRPr>
          </a:p>
        </p:txBody>
      </p:sp>
      <p:sp>
        <p:nvSpPr>
          <p:cNvPr id="8195" name="5 - Θέση περιεχομένου"/>
          <p:cNvSpPr>
            <a:spLocks noGrp="1"/>
          </p:cNvSpPr>
          <p:nvPr>
            <p:ph idx="1"/>
          </p:nvPr>
        </p:nvSpPr>
        <p:spPr>
          <a:xfrm>
            <a:off x="250825" y="1125538"/>
            <a:ext cx="7777163" cy="5543550"/>
          </a:xfrm>
        </p:spPr>
        <p:txBody>
          <a:bodyPr/>
          <a:lstStyle/>
          <a:p>
            <a:pPr eaLnBrk="1" hangingPunct="1">
              <a:buFont typeface="Wingdings" pitchFamily="2" charset="2"/>
              <a:buChar char="v"/>
            </a:pPr>
            <a:r>
              <a:rPr lang="el-GR" smtClean="0"/>
              <a:t>Όταν προκύπτει ζημιά στη φυτική και ζωική παραγωγή ή στο φυτικό, ζωικό και πάγιο κεφάλαιο από αίτιο που εντάσσεται σε πρόγραμμα Κ.Ο.Ε (πυρκαγιά, κατολίσθηση, παγετός, πλημμύρα κλπ), </a:t>
            </a:r>
            <a:r>
              <a:rPr lang="el-GR" u="sng" smtClean="0"/>
              <a:t>ο ανταποκριτής αναγγέλλει τη ζημιά</a:t>
            </a:r>
            <a:r>
              <a:rPr lang="el-GR" smtClean="0"/>
              <a:t> εντός 48ώρου στο αρμόδιο Υποκ/μα του ΕΛΓΑ με </a:t>
            </a:r>
            <a:r>
              <a:rPr lang="en-US" smtClean="0"/>
              <a:t>e</a:t>
            </a:r>
            <a:r>
              <a:rPr lang="el-GR" smtClean="0"/>
              <a:t>-</a:t>
            </a:r>
            <a:r>
              <a:rPr lang="en-US" smtClean="0"/>
              <a:t>mail </a:t>
            </a:r>
            <a:r>
              <a:rPr lang="el-GR" smtClean="0"/>
              <a:t>ή με </a:t>
            </a:r>
            <a:r>
              <a:rPr lang="en-US" smtClean="0"/>
              <a:t>fax</a:t>
            </a:r>
            <a:r>
              <a:rPr lang="el-GR" smtClean="0"/>
              <a:t>.</a:t>
            </a:r>
          </a:p>
          <a:p>
            <a:pPr eaLnBrk="1" hangingPunct="1">
              <a:buFont typeface="Wingdings" pitchFamily="2" charset="2"/>
              <a:buChar char="v"/>
            </a:pPr>
            <a:r>
              <a:rPr lang="el-GR" smtClean="0"/>
              <a:t>Η αναγγελία γίνεται σε επίπεδο Δημοτικής/ Τοπικής Κοινότητας.</a:t>
            </a:r>
          </a:p>
          <a:p>
            <a:pPr eaLnBrk="1" hangingPunct="1">
              <a:buFont typeface="Wingdings" pitchFamily="2" charset="2"/>
              <a:buChar char="v"/>
            </a:pPr>
            <a:r>
              <a:rPr lang="el-GR" smtClean="0"/>
              <a:t>Η αναγγελία είναι απαραίτητη προϋπόθεση για την ένταξη μιας ζημιάς σε πρόγραμμα Κρατικών Ενισχύσεων.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32656"/>
            <a:ext cx="7242048" cy="732696"/>
          </a:xfrm>
        </p:spPr>
        <p:txBody>
          <a:bodyPr/>
          <a:lstStyle/>
          <a:p>
            <a:pPr algn="ctr" eaLnBrk="1" fontAlgn="auto" hangingPunct="1">
              <a:spcAft>
                <a:spcPts val="0"/>
              </a:spcAft>
              <a:defRPr/>
            </a:pPr>
            <a:r>
              <a:rPr lang="el-GR" dirty="0" smtClean="0">
                <a:solidFill>
                  <a:schemeClr val="accent1"/>
                </a:solidFill>
              </a:rPr>
              <a:t>Αναγγελια  ζημιασ</a:t>
            </a:r>
            <a:endParaRPr lang="el-GR" dirty="0">
              <a:solidFill>
                <a:schemeClr val="accent1"/>
              </a:solidFill>
            </a:endParaRPr>
          </a:p>
        </p:txBody>
      </p:sp>
      <p:pic>
        <p:nvPicPr>
          <p:cNvPr id="9219" name="3 - Θέση περιεχομένου" descr="kentim125newb.jpg"/>
          <p:cNvPicPr>
            <a:picLocks noGrp="1" noChangeAspect="1"/>
          </p:cNvPicPr>
          <p:nvPr>
            <p:ph sz="half" idx="1"/>
          </p:nvPr>
        </p:nvPicPr>
        <p:blipFill>
          <a:blip r:embed="rId2" cstate="print"/>
          <a:srcRect/>
          <a:stretch>
            <a:fillRect/>
          </a:stretch>
        </p:blipFill>
        <p:spPr>
          <a:xfrm>
            <a:off x="566738" y="1600200"/>
            <a:ext cx="3302000" cy="4525963"/>
          </a:xfrm>
        </p:spPr>
      </p:pic>
      <p:sp>
        <p:nvSpPr>
          <p:cNvPr id="9220" name="4 - Θέση περιεχομένου"/>
          <p:cNvSpPr>
            <a:spLocks noGrp="1"/>
          </p:cNvSpPr>
          <p:nvPr>
            <p:ph sz="half" idx="2"/>
          </p:nvPr>
        </p:nvSpPr>
        <p:spPr>
          <a:xfrm>
            <a:off x="3851275" y="1600200"/>
            <a:ext cx="4105275" cy="4852988"/>
          </a:xfrm>
        </p:spPr>
        <p:txBody>
          <a:bodyPr/>
          <a:lstStyle/>
          <a:p>
            <a:pPr marL="514350" indent="-514350" eaLnBrk="1" hangingPunct="1">
              <a:buFont typeface="Wingdings" pitchFamily="2" charset="2"/>
              <a:buChar char="q"/>
            </a:pPr>
            <a:r>
              <a:rPr lang="el-GR" sz="1800" smtClean="0"/>
              <a:t>Ο ανταποκριτής συμπληρώνει το σχετικό έντυπο «Αναγγελίας ζημιάς» και το υποβάλει στο αρμόδιο Υποκ/μα ΕΛ.Γ.Α με </a:t>
            </a:r>
          </a:p>
          <a:p>
            <a:pPr marL="514350" indent="-514350" eaLnBrk="1" hangingPunct="1">
              <a:buFont typeface="Wingdings 2" pitchFamily="18" charset="2"/>
              <a:buNone/>
            </a:pPr>
            <a:r>
              <a:rPr lang="el-GR" sz="1800" smtClean="0"/>
              <a:t>         </a:t>
            </a:r>
            <a:r>
              <a:rPr lang="en-US" sz="1800" smtClean="0"/>
              <a:t>e mail </a:t>
            </a:r>
            <a:r>
              <a:rPr lang="el-GR" sz="1800" smtClean="0"/>
              <a:t>ή με </a:t>
            </a:r>
            <a:r>
              <a:rPr lang="en-US" sz="1800" smtClean="0"/>
              <a:t>fax</a:t>
            </a:r>
            <a:r>
              <a:rPr lang="el-GR" sz="1800" smtClean="0"/>
              <a:t>.</a:t>
            </a:r>
            <a:endParaRPr lang="en-US" sz="1800" smtClean="0"/>
          </a:p>
          <a:p>
            <a:pPr marL="514350" indent="-514350" eaLnBrk="1" hangingPunct="1">
              <a:buFont typeface="Wingdings" pitchFamily="2" charset="2"/>
              <a:buChar char="q"/>
            </a:pPr>
            <a:r>
              <a:rPr lang="el-GR" sz="1800" smtClean="0"/>
              <a:t> Αν έχει στη διάθεση του στοιχεία από αρμόδιες υπηρεσίες ή φορείς (πχ Πυροσβεστική Υπηρεσία, Μετεωρολογικούς σταθμούς, Αγροτικούς συλλόγους) τα υποβάλει στο αρμόδιο Υποκ/μα.</a:t>
            </a:r>
          </a:p>
          <a:p>
            <a:pPr marL="514350" indent="-514350" eaLnBrk="1" hangingPunct="1">
              <a:buFont typeface="Wingdings" pitchFamily="2" charset="2"/>
              <a:buChar char="q"/>
            </a:pPr>
            <a:r>
              <a:rPr lang="el-GR" sz="1800" smtClean="0"/>
              <a:t>Σε πιλοτικό στάδιο </a:t>
            </a:r>
            <a:r>
              <a:rPr lang="en-US" sz="1800" smtClean="0"/>
              <a:t>Web </a:t>
            </a:r>
            <a:r>
              <a:rPr lang="el-GR" sz="1800" smtClean="0"/>
              <a:t>εφαρμογή για την υποβολή αναγγελιών και αιτήσεων χορήγησης ενίσχυσης.</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39000" cy="1143000"/>
          </a:xfrm>
        </p:spPr>
        <p:txBody>
          <a:bodyPr/>
          <a:lstStyle/>
          <a:p>
            <a:pPr algn="ctr" eaLnBrk="1" fontAlgn="auto" hangingPunct="1">
              <a:spcAft>
                <a:spcPts val="0"/>
              </a:spcAft>
              <a:defRPr/>
            </a:pPr>
            <a:r>
              <a:rPr lang="el-GR" sz="3200" dirty="0" smtClean="0">
                <a:solidFill>
                  <a:schemeClr val="accent1"/>
                </a:solidFill>
              </a:rPr>
              <a:t>Αρχικεσ αιτησεισ χορηγησησ ενισχυσησ </a:t>
            </a:r>
            <a:endParaRPr lang="el-GR" sz="3200" dirty="0">
              <a:solidFill>
                <a:schemeClr val="accent1"/>
              </a:solidFill>
            </a:endParaRPr>
          </a:p>
        </p:txBody>
      </p:sp>
      <p:sp>
        <p:nvSpPr>
          <p:cNvPr id="5" name="4 - Θέση περιεχομένου"/>
          <p:cNvSpPr>
            <a:spLocks noGrp="1"/>
          </p:cNvSpPr>
          <p:nvPr>
            <p:ph idx="1"/>
          </p:nvPr>
        </p:nvSpPr>
        <p:spPr/>
        <p:txBody>
          <a:bodyPr>
            <a:normAutofit fontScale="92500"/>
          </a:bodyPr>
          <a:lstStyle/>
          <a:p>
            <a:pPr marL="274320" indent="-274320" eaLnBrk="1" fontAlgn="auto" hangingPunct="1">
              <a:spcAft>
                <a:spcPts val="0"/>
              </a:spcAft>
              <a:buFont typeface="Wingdings" pitchFamily="2" charset="2"/>
              <a:buChar char="Ø"/>
              <a:defRPr/>
            </a:pPr>
            <a:r>
              <a:rPr lang="el-GR" dirty="0" smtClean="0"/>
              <a:t>Αμέσως μετά την αναγγελία ζημιάς, ο ανταποκριτής συγκεντρώνει τις «αρχικές αιτήσεις χορήγησης ενίσχυσης» των παραγωγών που ζημιώθηκε η γεωργοκτηνοτροφική τους εκμετάλλευση. </a:t>
            </a:r>
          </a:p>
          <a:p>
            <a:pPr marL="274320" indent="-274320" eaLnBrk="1" fontAlgn="auto" hangingPunct="1">
              <a:spcAft>
                <a:spcPts val="0"/>
              </a:spcAft>
              <a:buFont typeface="Wingdings" pitchFamily="2" charset="2"/>
              <a:buChar char="Ø"/>
              <a:defRPr/>
            </a:pPr>
            <a:r>
              <a:rPr lang="el-GR" dirty="0" smtClean="0"/>
              <a:t>Το χρονικό διάστημα υποβολής  των «αρχικών αιτήσεων χορήγησης ενίσχυσης» είναι δέκα μέρες το μέγιστο,  από την ημερομηνία ζημιάς.</a:t>
            </a:r>
          </a:p>
          <a:p>
            <a:pPr marL="274320" indent="-274320" eaLnBrk="1" fontAlgn="auto" hangingPunct="1">
              <a:spcAft>
                <a:spcPts val="0"/>
              </a:spcAft>
              <a:buFont typeface="Wingdings" pitchFamily="2" charset="2"/>
              <a:buChar char="Ø"/>
              <a:defRPr/>
            </a:pPr>
            <a:r>
              <a:rPr lang="el-GR" dirty="0" smtClean="0"/>
              <a:t>Οι αρχικές αιτήσεις χορήγησης υποβάλλονται ατελώς.</a:t>
            </a:r>
          </a:p>
          <a:p>
            <a:pPr marL="274320" indent="-274320" eaLnBrk="1" fontAlgn="auto" hangingPunct="1">
              <a:spcAft>
                <a:spcPts val="0"/>
              </a:spcAft>
              <a:buFont typeface="Wingdings" pitchFamily="2" charset="2"/>
              <a:buChar char="Ø"/>
              <a:defRPr/>
            </a:pPr>
            <a:r>
              <a:rPr lang="el-GR" dirty="0" smtClean="0"/>
              <a:t>Η αρχική αίτηση συμπληρώνεται σε ειδικό έντυπο:</a:t>
            </a:r>
            <a:endParaRPr lang="el-G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457200" y="320040"/>
            <a:ext cx="7242048" cy="1020728"/>
          </a:xfrm>
        </p:spPr>
        <p:txBody>
          <a:bodyPr>
            <a:normAutofit fontScale="90000"/>
          </a:bodyPr>
          <a:lstStyle/>
          <a:p>
            <a:pPr algn="ctr" eaLnBrk="1" fontAlgn="auto" hangingPunct="1">
              <a:spcAft>
                <a:spcPts val="0"/>
              </a:spcAft>
              <a:defRPr/>
            </a:pPr>
            <a:r>
              <a:rPr lang="el-GR" sz="4000" dirty="0" smtClean="0">
                <a:solidFill>
                  <a:schemeClr val="accent1"/>
                </a:solidFill>
              </a:rPr>
              <a:t>Αρχικεσ αιτησεισ χορηγησησ ενισχυσησ </a:t>
            </a:r>
            <a:endParaRPr lang="el-GR" dirty="0"/>
          </a:p>
        </p:txBody>
      </p:sp>
      <p:sp>
        <p:nvSpPr>
          <p:cNvPr id="6" name="5 - Θέση περιεχομένου"/>
          <p:cNvSpPr>
            <a:spLocks noGrp="1"/>
          </p:cNvSpPr>
          <p:nvPr>
            <p:ph sz="half" idx="2"/>
          </p:nvPr>
        </p:nvSpPr>
        <p:spPr>
          <a:xfrm>
            <a:off x="468313" y="3933825"/>
            <a:ext cx="7231062" cy="2447925"/>
          </a:xfrm>
        </p:spPr>
        <p:txBody>
          <a:bodyPr>
            <a:normAutofit fontScale="62500" lnSpcReduction="20000"/>
          </a:bodyPr>
          <a:lstStyle/>
          <a:p>
            <a:pPr marL="274320" indent="-274320" eaLnBrk="1" fontAlgn="auto" hangingPunct="1">
              <a:spcAft>
                <a:spcPts val="0"/>
              </a:spcAft>
              <a:buFont typeface="Wingdings" pitchFamily="2" charset="2"/>
              <a:buChar char="v"/>
              <a:defRPr/>
            </a:pPr>
            <a:r>
              <a:rPr lang="el-GR" dirty="0" smtClean="0"/>
              <a:t>Συμπληρώνουμε </a:t>
            </a:r>
            <a:r>
              <a:rPr lang="el-GR" u="sng" dirty="0" smtClean="0"/>
              <a:t>όλα τα πεδία στο έντυπο με  τα στοιχεία του παραγωγού και της ζημιωθείσας εκμετάλλευσης.</a:t>
            </a:r>
          </a:p>
          <a:p>
            <a:pPr marL="274320" indent="-274320" eaLnBrk="1" fontAlgn="auto" hangingPunct="1">
              <a:spcAft>
                <a:spcPts val="0"/>
              </a:spcAft>
              <a:buFont typeface="Wingdings" pitchFamily="2" charset="2"/>
              <a:buChar char="v"/>
              <a:defRPr/>
            </a:pPr>
            <a:r>
              <a:rPr lang="el-GR" dirty="0" smtClean="0"/>
              <a:t>Για  την ορθή συμπλήρωση των πεδίων της αρχικής αίτησης, επιθυμητή είναι η προσκόμιση της Δήλωσης  Καλλιέργειας/ Εκτροφής του έτους ζημιάς (ή του προηγούμενου έτους).</a:t>
            </a:r>
          </a:p>
          <a:p>
            <a:pPr marL="274320" indent="-274320" eaLnBrk="1" fontAlgn="auto" hangingPunct="1">
              <a:spcAft>
                <a:spcPts val="0"/>
              </a:spcAft>
              <a:buFont typeface="Wingdings" pitchFamily="2" charset="2"/>
              <a:buChar char="v"/>
              <a:defRPr/>
            </a:pPr>
            <a:r>
              <a:rPr lang="el-GR" dirty="0" smtClean="0"/>
              <a:t>Μετά το τέλος υποβολής των αιτήσεων χορήγησης ενίσχυσης, ο ανταποκριτής συντάσσει συγκεντρωτική ονομαστική κατάσταση των αιτούντων, την οποία αποστέλλει μαζί με τις αρχικές αιτήσεις χορήγησης ενίσχυσης στο αρμόδιο </a:t>
            </a:r>
            <a:r>
              <a:rPr lang="el-GR" dirty="0" err="1" smtClean="0"/>
              <a:t>Υποκ</a:t>
            </a:r>
            <a:r>
              <a:rPr lang="el-GR" dirty="0" smtClean="0"/>
              <a:t>/μα ΕΛ.Γ.Α.</a:t>
            </a:r>
            <a:endParaRPr lang="el-GR" dirty="0"/>
          </a:p>
        </p:txBody>
      </p:sp>
      <p:pic>
        <p:nvPicPr>
          <p:cNvPr id="11268" name="8 - Θέση περιεχομένου" descr="arxiki aitisi.jpg"/>
          <p:cNvPicPr>
            <a:picLocks noGrp="1" noChangeAspect="1"/>
          </p:cNvPicPr>
          <p:nvPr>
            <p:ph sz="half" idx="1"/>
          </p:nvPr>
        </p:nvPicPr>
        <p:blipFill>
          <a:blip r:embed="rId2" cstate="print"/>
          <a:srcRect/>
          <a:stretch>
            <a:fillRect/>
          </a:stretch>
        </p:blipFill>
        <p:spPr>
          <a:xfrm>
            <a:off x="1403350" y="1268413"/>
            <a:ext cx="5545138" cy="2665412"/>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251520" y="228600"/>
            <a:ext cx="7488832" cy="536104"/>
          </a:xfrm>
        </p:spPr>
        <p:txBody>
          <a:bodyPr/>
          <a:lstStyle/>
          <a:p>
            <a:pPr algn="ctr" eaLnBrk="1" fontAlgn="auto" hangingPunct="1">
              <a:spcAft>
                <a:spcPts val="0"/>
              </a:spcAft>
              <a:defRPr/>
            </a:pPr>
            <a:r>
              <a:rPr lang="el-GR" dirty="0">
                <a:solidFill>
                  <a:schemeClr val="accent1"/>
                </a:solidFill>
              </a:rPr>
              <a:t>Αρχικεσ αιτησεισ χορηγησησ ενισχυσησ </a:t>
            </a:r>
            <a:endParaRPr lang="el-GR" dirty="0"/>
          </a:p>
        </p:txBody>
      </p:sp>
      <p:sp>
        <p:nvSpPr>
          <p:cNvPr id="12291" name="5 - Θέση περιεχομένου"/>
          <p:cNvSpPr>
            <a:spLocks noGrp="1"/>
          </p:cNvSpPr>
          <p:nvPr>
            <p:ph sz="half" idx="1"/>
          </p:nvPr>
        </p:nvSpPr>
        <p:spPr>
          <a:xfrm>
            <a:off x="468313" y="981075"/>
            <a:ext cx="7127875" cy="5543550"/>
          </a:xfrm>
        </p:spPr>
        <p:txBody>
          <a:bodyPr/>
          <a:lstStyle/>
          <a:p>
            <a:pPr eaLnBrk="1" hangingPunct="1">
              <a:lnSpc>
                <a:spcPct val="90000"/>
              </a:lnSpc>
              <a:buFont typeface="Wingdings 2" pitchFamily="18" charset="2"/>
              <a:buNone/>
            </a:pPr>
            <a:r>
              <a:rPr lang="el-GR" sz="2700" smtClean="0"/>
              <a:t>Σε περίπτωση ζημιών σε: </a:t>
            </a:r>
          </a:p>
          <a:p>
            <a:pPr eaLnBrk="1" hangingPunct="1">
              <a:lnSpc>
                <a:spcPct val="90000"/>
              </a:lnSpc>
            </a:pPr>
            <a:r>
              <a:rPr lang="el-GR" sz="2700" smtClean="0"/>
              <a:t>ετήσιες καλλιέργειες (πχ ζημιά από πυρκαγιά σε σιτηρά ή κηπευτικά),</a:t>
            </a:r>
          </a:p>
          <a:p>
            <a:pPr eaLnBrk="1" hangingPunct="1">
              <a:lnSpc>
                <a:spcPct val="90000"/>
              </a:lnSpc>
            </a:pPr>
            <a:r>
              <a:rPr lang="el-GR" sz="2700" smtClean="0"/>
              <a:t>ανθοκομικές καλλιέργειες-φυτώρια, </a:t>
            </a:r>
          </a:p>
          <a:p>
            <a:pPr eaLnBrk="1" hangingPunct="1">
              <a:lnSpc>
                <a:spcPct val="90000"/>
              </a:lnSpc>
            </a:pPr>
            <a:r>
              <a:rPr lang="el-GR" sz="2700" smtClean="0"/>
              <a:t>αποθηκευμένα προϊόντα,</a:t>
            </a:r>
          </a:p>
          <a:p>
            <a:pPr eaLnBrk="1" hangingPunct="1">
              <a:lnSpc>
                <a:spcPct val="90000"/>
              </a:lnSpc>
            </a:pPr>
            <a:r>
              <a:rPr lang="el-GR" sz="2700" smtClean="0"/>
              <a:t>πάγιο κεφάλαιο,</a:t>
            </a:r>
          </a:p>
          <a:p>
            <a:pPr eaLnBrk="1" hangingPunct="1">
              <a:lnSpc>
                <a:spcPct val="90000"/>
              </a:lnSpc>
            </a:pPr>
            <a:r>
              <a:rPr lang="el-GR" sz="2700" smtClean="0"/>
              <a:t>ζωικό κεφάλαιο,</a:t>
            </a:r>
          </a:p>
          <a:p>
            <a:pPr algn="just" eaLnBrk="1" hangingPunct="1">
              <a:lnSpc>
                <a:spcPct val="90000"/>
              </a:lnSpc>
              <a:buFont typeface="Wingdings 2" pitchFamily="18" charset="2"/>
              <a:buNone/>
            </a:pPr>
            <a:r>
              <a:rPr lang="el-GR" sz="2700" u="sng" smtClean="0"/>
              <a:t>επιβάλλεται</a:t>
            </a:r>
            <a:r>
              <a:rPr lang="el-GR" sz="2700" smtClean="0"/>
              <a:t> </a:t>
            </a:r>
          </a:p>
          <a:p>
            <a:pPr algn="just" eaLnBrk="1" hangingPunct="1">
              <a:lnSpc>
                <a:spcPct val="90000"/>
              </a:lnSpc>
              <a:buFont typeface="Wingdings 2" pitchFamily="18" charset="2"/>
              <a:buNone/>
            </a:pPr>
            <a:r>
              <a:rPr lang="el-GR" sz="2700" smtClean="0"/>
              <a:t>  </a:t>
            </a:r>
            <a:r>
              <a:rPr lang="el-GR" sz="2700" u="sng" smtClean="0"/>
              <a:t>η </a:t>
            </a:r>
            <a:r>
              <a:rPr lang="el-GR" sz="2700" u="sng" smtClean="0">
                <a:latin typeface="Arial" charset="0"/>
              </a:rPr>
              <a:t>άμεση </a:t>
            </a:r>
            <a:r>
              <a:rPr lang="el-GR" sz="2700" u="sng" smtClean="0"/>
              <a:t>υποβολή της αρχικής αίτησης χορήγησης ενίσχυσης,</a:t>
            </a:r>
            <a:r>
              <a:rPr lang="el-GR" sz="2700" smtClean="0"/>
              <a:t> ώστε το αρμόδιο Υποκ/μα να προβεί στην εκτιμητική διαδικασία, πριν χαθούν τα στοιχεία της εκτίμησης.</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7283152" cy="680120"/>
          </a:xfrm>
        </p:spPr>
        <p:txBody>
          <a:bodyPr/>
          <a:lstStyle/>
          <a:p>
            <a:pPr algn="ctr" eaLnBrk="1" fontAlgn="auto" hangingPunct="1">
              <a:spcAft>
                <a:spcPts val="0"/>
              </a:spcAft>
              <a:defRPr/>
            </a:pPr>
            <a:r>
              <a:rPr lang="el-GR" dirty="0">
                <a:solidFill>
                  <a:schemeClr val="accent1"/>
                </a:solidFill>
              </a:rPr>
              <a:t>Ανακοινωση τυπου προγραμματοσ</a:t>
            </a:r>
          </a:p>
        </p:txBody>
      </p:sp>
      <p:sp>
        <p:nvSpPr>
          <p:cNvPr id="4" name="3 - Θέση περιεχομένου"/>
          <p:cNvSpPr>
            <a:spLocks noGrp="1"/>
          </p:cNvSpPr>
          <p:nvPr>
            <p:ph sz="half" idx="1"/>
          </p:nvPr>
        </p:nvSpPr>
        <p:spPr>
          <a:xfrm>
            <a:off x="457200" y="1196975"/>
            <a:ext cx="7239000" cy="5308600"/>
          </a:xfrm>
        </p:spPr>
        <p:txBody>
          <a:bodyPr>
            <a:normAutofit fontScale="92500" lnSpcReduction="20000"/>
          </a:bodyPr>
          <a:lstStyle/>
          <a:p>
            <a:pPr marL="274320" indent="-274320" algn="ctr" eaLnBrk="1" fontAlgn="auto" hangingPunct="1">
              <a:spcAft>
                <a:spcPts val="0"/>
              </a:spcAft>
              <a:buFont typeface="Wingdings 2"/>
              <a:buNone/>
              <a:defRPr/>
            </a:pPr>
            <a:r>
              <a:rPr lang="el-GR" dirty="0" smtClean="0"/>
              <a:t>Μετά την έγκριση από την Ευρωπαϊκή Επιτροπή, την έκδοση Κοινής Υπουργικής Απόφασης και τη δημοσίευση της  στην Εφημερίδα της Κυβερνήσεως, ξεκινάει η υλοποίηση του προγράμματος Κρατικών Οικονομικών Ενισχύσεων, προκειμένου να καταβληθούν οι ενισχύσεις στους δικαιούχους παραγωγούς που η γεωργοκτηνοτροφική τους εκμετάλλευση ζημιώθηκε από αίτιο που εντάχθηκε ως επιλέξιμο ενίσχυσης στο πρόγραμμα.  </a:t>
            </a:r>
            <a:endParaRPr lang="el-G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7355160" cy="536104"/>
          </a:xfrm>
        </p:spPr>
        <p:txBody>
          <a:bodyPr/>
          <a:lstStyle/>
          <a:p>
            <a:pPr algn="ctr" eaLnBrk="1" fontAlgn="auto" hangingPunct="1">
              <a:spcAft>
                <a:spcPts val="0"/>
              </a:spcAft>
              <a:defRPr/>
            </a:pPr>
            <a:r>
              <a:rPr lang="el-GR" dirty="0">
                <a:solidFill>
                  <a:schemeClr val="accent1"/>
                </a:solidFill>
              </a:rPr>
              <a:t>Ανακοινωση τυπου προγραμματοσ</a:t>
            </a:r>
            <a:endParaRPr lang="el-GR" dirty="0"/>
          </a:p>
        </p:txBody>
      </p:sp>
      <p:sp>
        <p:nvSpPr>
          <p:cNvPr id="4" name="3 - Θέση περιεχομένου"/>
          <p:cNvSpPr>
            <a:spLocks noGrp="1"/>
          </p:cNvSpPr>
          <p:nvPr>
            <p:ph sz="half" idx="1"/>
          </p:nvPr>
        </p:nvSpPr>
        <p:spPr>
          <a:xfrm>
            <a:off x="250825" y="1125538"/>
            <a:ext cx="7445375" cy="5380037"/>
          </a:xfrm>
        </p:spPr>
        <p:txBody>
          <a:bodyPr>
            <a:normAutofit fontScale="85000" lnSpcReduction="10000"/>
          </a:bodyPr>
          <a:lstStyle/>
          <a:p>
            <a:pPr marL="274320" indent="-274320" eaLnBrk="1" fontAlgn="auto" hangingPunct="1">
              <a:spcAft>
                <a:spcPts val="0"/>
              </a:spcAft>
              <a:buFont typeface="Wingdings 2"/>
              <a:buChar char=""/>
              <a:defRPr/>
            </a:pPr>
            <a:r>
              <a:rPr lang="el-GR" dirty="0" smtClean="0"/>
              <a:t>Το αρμόδιο </a:t>
            </a:r>
            <a:r>
              <a:rPr lang="el-GR" dirty="0" err="1" smtClean="0"/>
              <a:t>Υποκ</a:t>
            </a:r>
            <a:r>
              <a:rPr lang="el-GR" dirty="0" smtClean="0"/>
              <a:t>/μα ΕΛ.Γ.Α αποστέλλει στους Δήμους, την Ανακοίνωση Τύπου του προγράμματος, προκειμένου να ενημερωθούν οι παραγωγοί και να υποβάλουν αιτήσεις χορήγησης ενίσχυσης.</a:t>
            </a:r>
          </a:p>
          <a:p>
            <a:pPr marL="274320" indent="-274320" eaLnBrk="1" fontAlgn="auto" hangingPunct="1">
              <a:spcAft>
                <a:spcPts val="0"/>
              </a:spcAft>
              <a:buFont typeface="Wingdings 2"/>
              <a:buChar char=""/>
              <a:defRPr/>
            </a:pPr>
            <a:r>
              <a:rPr lang="el-GR" dirty="0" smtClean="0"/>
              <a:t>Στην Ανακοίνωση τύπου καθορίζεται συγκεκριμένη ημερομηνία για την έναρξη και λήξη του χρόνου υποβολής των οριστικών αιτήσεων χορήγησης ενίσχυσης.</a:t>
            </a:r>
          </a:p>
          <a:p>
            <a:pPr marL="274320" indent="-274320" eaLnBrk="1" fontAlgn="auto" hangingPunct="1">
              <a:spcAft>
                <a:spcPts val="0"/>
              </a:spcAft>
              <a:buFont typeface="Wingdings 2"/>
              <a:buChar char=""/>
              <a:defRPr/>
            </a:pPr>
            <a:r>
              <a:rPr lang="el-GR" dirty="0" smtClean="0"/>
              <a:t>Στην Ανακοίνωση τύπου αναφέρονται οι όροι και οι προϋποθέσεις ενίσχυσης, τα απαραίτητα δικαιολογητικά καθώς και οι επιλέξιμες αναγγελίες </a:t>
            </a:r>
          </a:p>
          <a:p>
            <a:pPr marL="274320" indent="-274320" algn="just" eaLnBrk="1" fontAlgn="auto" hangingPunct="1">
              <a:spcAft>
                <a:spcPts val="0"/>
              </a:spcAft>
              <a:buFont typeface="Wingdings 2"/>
              <a:buChar char=""/>
              <a:defRPr/>
            </a:pPr>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Τίτλος"/>
          <p:cNvSpPr>
            <a:spLocks noGrp="1"/>
          </p:cNvSpPr>
          <p:nvPr>
            <p:ph type="title"/>
          </p:nvPr>
        </p:nvSpPr>
        <p:spPr>
          <a:xfrm>
            <a:off x="251520" y="320040"/>
            <a:ext cx="7704856" cy="516672"/>
          </a:xfrm>
        </p:spPr>
        <p:txBody>
          <a:bodyPr/>
          <a:lstStyle/>
          <a:p>
            <a:pPr algn="ctr" eaLnBrk="1" fontAlgn="auto" hangingPunct="1">
              <a:spcAft>
                <a:spcPts val="0"/>
              </a:spcAft>
              <a:defRPr/>
            </a:pPr>
            <a:r>
              <a:rPr lang="el-GR" sz="2400" dirty="0" smtClean="0">
                <a:solidFill>
                  <a:schemeClr val="accent1"/>
                </a:solidFill>
              </a:rPr>
              <a:t>Ανακοινωση τυπου </a:t>
            </a:r>
            <a:r>
              <a:rPr lang="el-GR" sz="2700" dirty="0" smtClean="0">
                <a:solidFill>
                  <a:schemeClr val="accent1"/>
                </a:solidFill>
              </a:rPr>
              <a:t>προγραμματοσ</a:t>
            </a:r>
            <a:endParaRPr lang="el-GR" sz="2700" dirty="0"/>
          </a:p>
        </p:txBody>
      </p:sp>
      <p:sp>
        <p:nvSpPr>
          <p:cNvPr id="15363" name="7 - Θέση περιεχομένου"/>
          <p:cNvSpPr>
            <a:spLocks noGrp="1"/>
          </p:cNvSpPr>
          <p:nvPr>
            <p:ph idx="1"/>
          </p:nvPr>
        </p:nvSpPr>
        <p:spPr>
          <a:xfrm>
            <a:off x="468313" y="2133600"/>
            <a:ext cx="7239000" cy="2395538"/>
          </a:xfrm>
        </p:spPr>
        <p:txBody>
          <a:bodyPr/>
          <a:lstStyle/>
          <a:p>
            <a:pPr algn="ctr" eaLnBrk="1" hangingPunct="1">
              <a:buFont typeface="Wingdings 2" pitchFamily="18" charset="2"/>
              <a:buNone/>
            </a:pPr>
            <a:r>
              <a:rPr lang="el-GR" smtClean="0"/>
              <a:t>Η Ανακοίνωση τύπου αναρτάται στο Δημαρχείο και σε εμφανή σημεία του Δήμου (πχ Γραφεία Τοπικών  Κοινοτήτων, Αγροτικούς Συνεταιρισμούς κλπ.)</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39000" cy="1143000"/>
          </a:xfrm>
        </p:spPr>
        <p:txBody>
          <a:bodyPr>
            <a:normAutofit fontScale="90000"/>
          </a:bodyPr>
          <a:lstStyle/>
          <a:p>
            <a:pPr algn="ctr" eaLnBrk="1" fontAlgn="auto" hangingPunct="1">
              <a:spcAft>
                <a:spcPts val="0"/>
              </a:spcAft>
              <a:defRPr/>
            </a:pPr>
            <a:r>
              <a:rPr lang="el-GR" dirty="0" smtClean="0">
                <a:solidFill>
                  <a:schemeClr val="accent1"/>
                </a:solidFill>
              </a:rPr>
              <a:t>Υποβολη οριστικων αιτησεων χορηγησησ ενισχυσησ</a:t>
            </a:r>
            <a:endParaRPr lang="el-GR" dirty="0">
              <a:solidFill>
                <a:schemeClr val="accent1"/>
              </a:solidFill>
            </a:endParaRPr>
          </a:p>
        </p:txBody>
      </p:sp>
      <p:sp>
        <p:nvSpPr>
          <p:cNvPr id="3" name="2 - Θέση περιεχομένου"/>
          <p:cNvSpPr>
            <a:spLocks noGrp="1"/>
          </p:cNvSpPr>
          <p:nvPr>
            <p:ph idx="1"/>
          </p:nvPr>
        </p:nvSpPr>
        <p:spPr/>
        <p:txBody>
          <a:bodyPr>
            <a:normAutofit/>
          </a:bodyPr>
          <a:lstStyle/>
          <a:p>
            <a:pPr marL="274320" indent="-274320" eaLnBrk="1" fontAlgn="auto" hangingPunct="1">
              <a:spcAft>
                <a:spcPts val="0"/>
              </a:spcAft>
              <a:buClr>
                <a:schemeClr val="accent6">
                  <a:lumMod val="50000"/>
                </a:schemeClr>
              </a:buClr>
              <a:buFont typeface="Wingdings" pitchFamily="2" charset="2"/>
              <a:buChar char="v"/>
              <a:defRPr/>
            </a:pPr>
            <a:r>
              <a:rPr lang="el-GR" sz="2800" dirty="0" smtClean="0"/>
              <a:t>Προθεσμία υποβολής οριστικών αιτήσεων χορήγησης ενίσχυσης:   </a:t>
            </a:r>
            <a:r>
              <a:rPr lang="el-GR" sz="3600" u="sng" dirty="0" smtClean="0"/>
              <a:t>30 ημέρες</a:t>
            </a:r>
          </a:p>
          <a:p>
            <a:pPr marL="274320" indent="-274320" eaLnBrk="1" fontAlgn="auto" hangingPunct="1">
              <a:spcAft>
                <a:spcPts val="0"/>
              </a:spcAft>
              <a:buClr>
                <a:schemeClr val="accent6">
                  <a:lumMod val="50000"/>
                </a:schemeClr>
              </a:buClr>
              <a:buFont typeface="Wingdings" pitchFamily="2" charset="2"/>
              <a:buChar char="v"/>
              <a:defRPr/>
            </a:pPr>
            <a:r>
              <a:rPr lang="el-GR" sz="2800" dirty="0" smtClean="0"/>
              <a:t>Η αίτηση ενίσχυσης που υποβάλλεται μετά την περίοδο της προθεσμίας των τριάντα ημερών δεν λαμβάνεται υπόψη, ως εκπρόθεσμη.</a:t>
            </a:r>
          </a:p>
          <a:p>
            <a:pPr marL="274320" indent="-274320" eaLnBrk="1" fontAlgn="auto" hangingPunct="1">
              <a:spcAft>
                <a:spcPts val="0"/>
              </a:spcAft>
              <a:buClr>
                <a:schemeClr val="accent6">
                  <a:lumMod val="50000"/>
                </a:schemeClr>
              </a:buClr>
              <a:buFont typeface="Wingdings" pitchFamily="2" charset="2"/>
              <a:buChar char="v"/>
              <a:defRPr/>
            </a:pPr>
            <a:r>
              <a:rPr lang="el-GR" sz="2800" dirty="0" smtClean="0"/>
              <a:t>Κατ’ εξαίρεση μπορεί να γίνει δεκτή, μόνο εφόσον για την καθυστέρηση υποβολής της συνέτρεξαν λόγοι ανωτέρας βίας. </a:t>
            </a:r>
            <a:endParaRPr lang="el-GR"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39000" cy="1143000"/>
          </a:xfrm>
        </p:spPr>
        <p:txBody>
          <a:bodyPr>
            <a:normAutofit fontScale="90000"/>
          </a:bodyPr>
          <a:lstStyle/>
          <a:p>
            <a:pPr algn="ctr" eaLnBrk="1" fontAlgn="auto" hangingPunct="1">
              <a:spcAft>
                <a:spcPts val="0"/>
              </a:spcAft>
              <a:defRPr/>
            </a:pPr>
            <a:r>
              <a:rPr lang="el-GR" dirty="0" smtClean="0">
                <a:solidFill>
                  <a:schemeClr val="accent1"/>
                </a:solidFill>
              </a:rPr>
              <a:t>Υποβολη οριστικων αιτησεων χορηγησησ ενισχυσησ</a:t>
            </a:r>
            <a:endParaRPr lang="el-GR" dirty="0"/>
          </a:p>
        </p:txBody>
      </p:sp>
      <p:sp>
        <p:nvSpPr>
          <p:cNvPr id="3" name="2 - Θέση περιεχομένου"/>
          <p:cNvSpPr>
            <a:spLocks noGrp="1"/>
          </p:cNvSpPr>
          <p:nvPr>
            <p:ph idx="1"/>
          </p:nvPr>
        </p:nvSpPr>
        <p:spPr/>
        <p:txBody>
          <a:bodyPr>
            <a:normAutofit fontScale="92500" lnSpcReduction="10000"/>
          </a:bodyPr>
          <a:lstStyle/>
          <a:p>
            <a:pPr marL="274320" indent="-274320" eaLnBrk="1" fontAlgn="auto" hangingPunct="1">
              <a:spcAft>
                <a:spcPts val="0"/>
              </a:spcAft>
              <a:buClr>
                <a:schemeClr val="accent3">
                  <a:lumMod val="50000"/>
                </a:schemeClr>
              </a:buClr>
              <a:buFont typeface="Wingdings 2"/>
              <a:buChar char=""/>
              <a:defRPr/>
            </a:pPr>
            <a:r>
              <a:rPr lang="el-GR" dirty="0" smtClean="0"/>
              <a:t>Η αίτηση μπορεί να υποβληθεί από τον ίδιο δικαιούχο ή τρίτο πρόσωπο.</a:t>
            </a:r>
          </a:p>
          <a:p>
            <a:pPr marL="274320" indent="-274320" eaLnBrk="1" fontAlgn="auto" hangingPunct="1">
              <a:spcAft>
                <a:spcPts val="0"/>
              </a:spcAft>
              <a:buClr>
                <a:schemeClr val="accent3">
                  <a:lumMod val="50000"/>
                </a:schemeClr>
              </a:buClr>
              <a:buFont typeface="Wingdings 2"/>
              <a:buChar char=""/>
              <a:defRPr/>
            </a:pPr>
            <a:r>
              <a:rPr lang="el-GR" dirty="0" smtClean="0"/>
              <a:t>Υποβάλλεται  μία αίτηση για το σύνολο των ζημιωθεισών εκμεταλλεύσεων του Δήμου,  σε μία από τις  Δ/Τ Κοινότητες του Δήμου.  Σε περίπτωση που υπάρχουν ζημιωθείσες εκμεταλλεύσεις και σε άλλο Δήμο υποβάλλεται και άλλη αίτηση χωρίς την υποβολή των δικαιολογητικών με την προϋπόθεση ότι  θα επισημαίνεται η Δ/Τα Κοινότητα στην οποία υποβλήθηκε ο πλήρης φάκελος.</a:t>
            </a:r>
          </a:p>
          <a:p>
            <a:pPr marL="274320" indent="-274320" eaLnBrk="1" fontAlgn="auto" hangingPunct="1">
              <a:spcAft>
                <a:spcPts val="0"/>
              </a:spcAft>
              <a:buClr>
                <a:schemeClr val="accent3">
                  <a:lumMod val="50000"/>
                </a:schemeClr>
              </a:buClr>
              <a:buFont typeface="Wingdings 2"/>
              <a:buChar char=""/>
              <a:defRPr/>
            </a:pPr>
            <a:r>
              <a:rPr lang="el-GR" i="1" dirty="0" smtClean="0"/>
              <a:t>Οι αιτήσεις χορήγησης ενίσχυσης  υποβάλλονται ατελώς.</a:t>
            </a:r>
            <a:r>
              <a:rPr lang="el-GR" i="1" u="sng" dirty="0" smtClean="0"/>
              <a:t> </a:t>
            </a:r>
            <a:endParaRPr lang="el-GR" i="1" dirty="0" smtClean="0"/>
          </a:p>
          <a:p>
            <a:pPr marL="274320" indent="-274320" eaLnBrk="1" fontAlgn="auto" hangingPunct="1">
              <a:spcAft>
                <a:spcPts val="0"/>
              </a:spcAft>
              <a:buFont typeface="Wingdings 2"/>
              <a:buChar char=""/>
              <a:defRPr/>
            </a:pPr>
            <a:endParaRPr lang="el-G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39000" cy="1143000"/>
          </a:xfrm>
        </p:spPr>
        <p:txBody>
          <a:bodyPr>
            <a:normAutofit fontScale="90000"/>
          </a:bodyPr>
          <a:lstStyle/>
          <a:p>
            <a:pPr algn="ctr" eaLnBrk="1" fontAlgn="auto" hangingPunct="1">
              <a:spcAft>
                <a:spcPts val="0"/>
              </a:spcAft>
              <a:defRPr/>
            </a:pPr>
            <a:r>
              <a:rPr lang="el-GR" dirty="0" smtClean="0">
                <a:solidFill>
                  <a:schemeClr val="accent1"/>
                </a:solidFill>
              </a:rPr>
              <a:t>Υποβολη οριστικων αιτησεων χορηγησησ ενισχυσησ</a:t>
            </a:r>
            <a:endParaRPr lang="el-GR" dirty="0"/>
          </a:p>
        </p:txBody>
      </p:sp>
      <p:sp>
        <p:nvSpPr>
          <p:cNvPr id="3" name="2 - Θέση περιεχομένου"/>
          <p:cNvSpPr>
            <a:spLocks noGrp="1"/>
          </p:cNvSpPr>
          <p:nvPr>
            <p:ph idx="1"/>
          </p:nvPr>
        </p:nvSpPr>
        <p:spPr>
          <a:xfrm>
            <a:off x="457200" y="1700213"/>
            <a:ext cx="7239000" cy="4756150"/>
          </a:xfrm>
        </p:spPr>
        <p:txBody>
          <a:bodyPr>
            <a:normAutofit fontScale="92500" lnSpcReduction="20000"/>
          </a:bodyPr>
          <a:lstStyle/>
          <a:p>
            <a:pPr marL="274320" indent="-274320" algn="ctr" eaLnBrk="1" fontAlgn="auto" hangingPunct="1">
              <a:spcAft>
                <a:spcPts val="0"/>
              </a:spcAft>
              <a:buFont typeface="Wingdings 2"/>
              <a:buNone/>
              <a:defRPr/>
            </a:pPr>
            <a:r>
              <a:rPr lang="el-GR" dirty="0" smtClean="0"/>
              <a:t>Οι παραγωγοί που υπέβαλλαν αρχική δήλωση πρέπει να επανυποβάλλουν αίτηση χορήγησης ενίσχυσης προσκομίζοντας  τον πλήρη φάκελο με  τα απαραίτητα  δικαιολογητικά του προγράμματος,  καθώς οι αρχικές δηλώσεις </a:t>
            </a:r>
            <a:r>
              <a:rPr lang="el-GR" b="1" u="sng" dirty="0" smtClean="0"/>
              <a:t>μόνο έτσι καθίστανται έγκυρες</a:t>
            </a:r>
            <a:r>
              <a:rPr lang="el-GR" dirty="0" smtClean="0"/>
              <a:t>. </a:t>
            </a:r>
          </a:p>
          <a:p>
            <a:pPr marL="274320" indent="-274320" algn="ctr" eaLnBrk="1" fontAlgn="auto" hangingPunct="1">
              <a:spcAft>
                <a:spcPts val="0"/>
              </a:spcAft>
              <a:buFont typeface="Wingdings 2"/>
              <a:buNone/>
              <a:defRPr/>
            </a:pPr>
            <a:r>
              <a:rPr lang="el-GR" dirty="0" smtClean="0"/>
              <a:t>Ο ανταποκριτής του ΕΛ.Γ.Α μεριμνά εγκαίρως (από την έναρξη υποβολής των αιτήσεων) να ειδοποιήσει όσους είχαν υποβάλει αρχική αίτηση και σε περίπτωση που δεν προσέλθουν να υποβάλουν οριστική αίτηση, θα συντάσσεται  σχετικό πρακτικό, σε συνεργασία με το αρμόδιο Υποκ/μα ΕΛ.Γ.Α, με την ημερομηνία που  ειδοποιήθηκαν.  </a:t>
            </a:r>
          </a:p>
          <a:p>
            <a:pPr marL="274320" indent="-274320" eaLnBrk="1" fontAlgn="auto" hangingPunct="1">
              <a:spcAft>
                <a:spcPts val="0"/>
              </a:spcAft>
              <a:buFont typeface="Wingdings 2"/>
              <a:buNone/>
              <a:defRPr/>
            </a:pPr>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39000" cy="1143000"/>
          </a:xfrm>
        </p:spPr>
        <p:txBody>
          <a:bodyPr>
            <a:normAutofit fontScale="90000"/>
          </a:bodyPr>
          <a:lstStyle/>
          <a:p>
            <a:pPr algn="ctr" eaLnBrk="1" fontAlgn="auto" hangingPunct="1">
              <a:spcAft>
                <a:spcPts val="0"/>
              </a:spcAft>
              <a:defRPr/>
            </a:pPr>
            <a:r>
              <a:rPr lang="el-GR" dirty="0" smtClean="0">
                <a:solidFill>
                  <a:schemeClr val="accent1"/>
                </a:solidFill>
              </a:rPr>
              <a:t>Υποβολη οριστικων αιτησεων χορηγησησ ενισχυσησ</a:t>
            </a:r>
            <a:endParaRPr lang="el-GR" dirty="0"/>
          </a:p>
        </p:txBody>
      </p:sp>
      <p:sp>
        <p:nvSpPr>
          <p:cNvPr id="19459" name="2 - Θέση περιεχομένου"/>
          <p:cNvSpPr>
            <a:spLocks noGrp="1"/>
          </p:cNvSpPr>
          <p:nvPr>
            <p:ph idx="1"/>
          </p:nvPr>
        </p:nvSpPr>
        <p:spPr/>
        <p:txBody>
          <a:bodyPr/>
          <a:lstStyle/>
          <a:p>
            <a:pPr eaLnBrk="1" hangingPunct="1"/>
            <a:r>
              <a:rPr lang="el-GR" smtClean="0"/>
              <a:t>Η αίτηση ενίσχυσης συντάσσεται σε ειδικό έντυπο ανάλογα με τη ζημιωθείσα εκμετάλλευση (φυτικό, πάγιο, αποθηκευμένα προϊόντα, Ζωικό). Στην αίτηση συμπληρώνονται όλα τα στοιχεία του παραγωγού και της  ζημιωθείσας εκμετάλλευσης.</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39000" cy="1143000"/>
          </a:xfrm>
        </p:spPr>
        <p:txBody>
          <a:bodyPr>
            <a:normAutofit fontScale="90000"/>
          </a:bodyPr>
          <a:lstStyle/>
          <a:p>
            <a:pPr algn="ctr" eaLnBrk="1" fontAlgn="auto" hangingPunct="1">
              <a:spcAft>
                <a:spcPts val="0"/>
              </a:spcAft>
              <a:defRPr/>
            </a:pPr>
            <a:r>
              <a:rPr lang="el-GR" dirty="0" smtClean="0">
                <a:solidFill>
                  <a:schemeClr val="accent1"/>
                </a:solidFill>
              </a:rPr>
              <a:t>Υποβολη οριστικων αιτησεων χορηγησησ ενισχυσησ</a:t>
            </a:r>
            <a:endParaRPr lang="el-GR" dirty="0"/>
          </a:p>
        </p:txBody>
      </p:sp>
      <p:sp>
        <p:nvSpPr>
          <p:cNvPr id="3" name="2 - Θέση περιεχομένου"/>
          <p:cNvSpPr>
            <a:spLocks noGrp="1"/>
          </p:cNvSpPr>
          <p:nvPr>
            <p:ph idx="1"/>
          </p:nvPr>
        </p:nvSpPr>
        <p:spPr/>
        <p:txBody>
          <a:bodyPr>
            <a:normAutofit fontScale="92500"/>
          </a:bodyPr>
          <a:lstStyle/>
          <a:p>
            <a:pPr marL="274320" indent="-274320" algn="just" eaLnBrk="1" fontAlgn="auto" hangingPunct="1">
              <a:spcAft>
                <a:spcPts val="0"/>
              </a:spcAft>
              <a:buFont typeface="Wingdings 2"/>
              <a:buChar char=""/>
              <a:defRPr/>
            </a:pPr>
            <a:r>
              <a:rPr lang="el-GR" dirty="0" smtClean="0"/>
              <a:t>Σε περίπτωση θανάτου του ενδιαφερόμενου (υποβολή αρχικής αίτησης) πριν την ημερομηνία υποβολής των οριστικών αιτήσεων χορήγησης ενίσχυσης, η οριστική αίτηση υποβάλλεται στο όνομα του, από τους νόμιμους κληρονόμους του. </a:t>
            </a:r>
          </a:p>
          <a:p>
            <a:pPr marL="274320" indent="-274320" algn="just" eaLnBrk="1" fontAlgn="auto" hangingPunct="1">
              <a:spcAft>
                <a:spcPts val="0"/>
              </a:spcAft>
              <a:buFont typeface="Wingdings 2"/>
              <a:buChar char=""/>
              <a:defRPr/>
            </a:pPr>
            <a:r>
              <a:rPr lang="el-GR" dirty="0" smtClean="0"/>
              <a:t>Η αίτηση συνοδεύεται τόσο με τα απαιτούμενα δικαιολογητικά του προγράμματος (για να διαπιστωθεί εάν ο θανών ήταν ή όχι δικαιούχος), όσο και με τα νομιμοποιητικά έγγραφα κληρονομικής διαδοχής  (για να διαπιστωθούν τα δικαιώματα των κληρονόμων επί της οικονομικής ενίσχυσης).</a:t>
            </a:r>
          </a:p>
          <a:p>
            <a:pPr marL="274320" indent="-274320" eaLnBrk="1" fontAlgn="auto" hangingPunct="1">
              <a:spcAft>
                <a:spcPts val="0"/>
              </a:spcAft>
              <a:buFont typeface="Wingdings 2"/>
              <a:buChar char=""/>
              <a:defRPr/>
            </a:pPr>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39000" cy="1143000"/>
          </a:xfrm>
        </p:spPr>
        <p:txBody>
          <a:bodyPr>
            <a:normAutofit fontScale="90000"/>
          </a:bodyPr>
          <a:lstStyle/>
          <a:p>
            <a:pPr algn="ctr" eaLnBrk="1" fontAlgn="auto" hangingPunct="1">
              <a:spcAft>
                <a:spcPts val="0"/>
              </a:spcAft>
              <a:defRPr/>
            </a:pPr>
            <a:r>
              <a:rPr lang="el-GR" dirty="0" smtClean="0">
                <a:solidFill>
                  <a:schemeClr val="accent1"/>
                </a:solidFill>
              </a:rPr>
              <a:t>Υποβολη οριστικων αιτησεων χορηγησησ ενισχυσησ</a:t>
            </a:r>
            <a:endParaRPr lang="el-GR" dirty="0"/>
          </a:p>
        </p:txBody>
      </p:sp>
      <p:sp>
        <p:nvSpPr>
          <p:cNvPr id="21507" name="2 - Θέση περιεχομένου"/>
          <p:cNvSpPr>
            <a:spLocks noGrp="1"/>
          </p:cNvSpPr>
          <p:nvPr>
            <p:ph idx="1"/>
          </p:nvPr>
        </p:nvSpPr>
        <p:spPr/>
        <p:txBody>
          <a:bodyPr/>
          <a:lstStyle/>
          <a:p>
            <a:pPr algn="ctr" eaLnBrk="1" hangingPunct="1">
              <a:buFont typeface="Wingdings 2" pitchFamily="18" charset="2"/>
              <a:buNone/>
            </a:pPr>
            <a:r>
              <a:rPr lang="el-GR" sz="2400" smtClean="0"/>
              <a:t>Ο ανταποκριτής έως δέκα μέρες μετά τη λήξη της προθεσμίας υποβολής των αιτήσεων πρέπει να συντάξει και να υποβάλλει στο αρμόδιο Υποκ/τα του ΕΛ.Γ.Α την «ειδική κατάσταση αιτούντων για χορήγηση ενίσχυσης» , το σύνολο των φακέλων (αιτήσεις και δικαιολογητικά  των αιτούντων</a:t>
            </a:r>
            <a:r>
              <a:rPr lang="en-US" sz="2400" smtClean="0"/>
              <a:t>) </a:t>
            </a:r>
            <a:r>
              <a:rPr lang="el-GR" sz="2400" smtClean="0"/>
              <a:t>καθώς και τη «Συγκεντρωτική κατάσταση αμοιβής έργου».</a:t>
            </a:r>
          </a:p>
          <a:p>
            <a:pPr algn="ctr" eaLnBrk="1" hangingPunct="1">
              <a:buFont typeface="Wingdings 2" pitchFamily="18" charset="2"/>
              <a:buNone/>
            </a:pPr>
            <a:r>
              <a:rPr lang="el-GR" sz="2400" smtClean="0"/>
              <a:t>Οι  ανταποκριτές του ΕΛΓΑ δικαιούνται αποζημίωση για τη σύνταξη εντύπων, συγκέντρωση και αποστολή των φακέλων στο αρμόδιο Υποκατάστημα του ΕΛ.Γ.Α, η οποία ανέρχεται σε 4,19€ ανά  φάκελο.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39000" cy="1143000"/>
          </a:xfrm>
        </p:spPr>
        <p:txBody>
          <a:bodyPr/>
          <a:lstStyle/>
          <a:p>
            <a:pPr algn="ctr" eaLnBrk="1" fontAlgn="auto" hangingPunct="1">
              <a:spcAft>
                <a:spcPts val="0"/>
              </a:spcAft>
              <a:defRPr/>
            </a:pPr>
            <a:r>
              <a:rPr lang="el-GR" sz="2400" b="0" dirty="0" smtClean="0">
                <a:solidFill>
                  <a:schemeClr val="accent1"/>
                </a:solidFill>
              </a:rPr>
              <a:t>Αναρτηση μηχανογραφημενου πινακα Διοικητικου Ελεγχου και  πορισματων εκτιμησησ </a:t>
            </a:r>
            <a:endParaRPr lang="el-GR" sz="2400" b="0" dirty="0">
              <a:solidFill>
                <a:schemeClr val="accent1"/>
              </a:solidFill>
            </a:endParaRPr>
          </a:p>
        </p:txBody>
      </p:sp>
      <p:sp>
        <p:nvSpPr>
          <p:cNvPr id="3" name="2 - Θέση περιεχομένου"/>
          <p:cNvSpPr>
            <a:spLocks noGrp="1"/>
          </p:cNvSpPr>
          <p:nvPr>
            <p:ph idx="1"/>
          </p:nvPr>
        </p:nvSpPr>
        <p:spPr/>
        <p:txBody>
          <a:bodyPr>
            <a:normAutofit lnSpcReduction="10000"/>
          </a:bodyPr>
          <a:lstStyle/>
          <a:p>
            <a:pPr eaLnBrk="1" hangingPunct="1">
              <a:lnSpc>
                <a:spcPct val="80000"/>
              </a:lnSpc>
              <a:defRPr/>
            </a:pPr>
            <a:r>
              <a:rPr lang="el-GR" sz="2000" dirty="0" smtClean="0"/>
              <a:t>Ο ανταποκριτής μόλις παραλάβει τον μηχανογραφημένο  πίνακα καλεί  με σχετική ανακοίνωση, η οποία τοιχοκολλάται στα γραφεία του Δήμου ή της  Κοινότητας, τους ενδιαφερόμενους να λάβουν γνώση των πορισμάτων εκτίμησης.</a:t>
            </a:r>
            <a:r>
              <a:rPr lang="el-GR" sz="2000" b="1" dirty="0" smtClean="0"/>
              <a:t> </a:t>
            </a:r>
            <a:endParaRPr lang="el-GR" sz="2000" dirty="0" smtClean="0"/>
          </a:p>
          <a:p>
            <a:pPr eaLnBrk="1" hangingPunct="1">
              <a:lnSpc>
                <a:spcPct val="80000"/>
              </a:lnSpc>
              <a:defRPr/>
            </a:pPr>
            <a:r>
              <a:rPr lang="el-GR" sz="2000" dirty="0" smtClean="0"/>
              <a:t>Οι ενδιαφερόμενοι μπορούν εντός προθεσμίας τριάντα ημερών να υποβάλουν ένσταση</a:t>
            </a:r>
            <a:r>
              <a:rPr lang="el-GR" sz="2000" b="1" dirty="0" smtClean="0"/>
              <a:t> (Διοικητικού ελέγχου ή επανεκτίμησης). </a:t>
            </a:r>
            <a:r>
              <a:rPr lang="el-GR" sz="2000" dirty="0" smtClean="0"/>
              <a:t>Σε περίπτωση συνολικών εκτιμήσεων το πόρισμα είναι οριστικό και αμετάκλητο  και δεν επιτρέπεται η υποβολή αιτήσεων επανεκτίμησης.</a:t>
            </a:r>
          </a:p>
          <a:p>
            <a:pPr eaLnBrk="1" hangingPunct="1">
              <a:lnSpc>
                <a:spcPct val="80000"/>
              </a:lnSpc>
              <a:defRPr/>
            </a:pPr>
            <a:r>
              <a:rPr lang="el-GR" sz="2000" b="1" dirty="0" smtClean="0"/>
              <a:t> </a:t>
            </a:r>
            <a:r>
              <a:rPr lang="el-GR" sz="2000" dirty="0" smtClean="0"/>
              <a:t>Μετά τη λήξη της προθεσμίας υποβολής των ενστάσεων    οι ανταποκριτές συντάσσουν και αποστέλλουν στο αρμόδιο Υποκ/μα ΕΛ.Γ.Α  την Πράξη Παραλαβής και Δημόσιας Έκθεσης με τον αριθμό των  ενστάσεων διοικητικού ελέγχου</a:t>
            </a:r>
            <a:r>
              <a:rPr lang="en-US" sz="2000" dirty="0" smtClean="0"/>
              <a:t> </a:t>
            </a:r>
            <a:r>
              <a:rPr lang="el-GR" sz="2000" dirty="0" smtClean="0"/>
              <a:t>ή επανεκτίμησης που έχουν υποβληθεί.  </a:t>
            </a:r>
          </a:p>
          <a:p>
            <a:pPr algn="just" eaLnBrk="1" hangingPunct="1">
              <a:lnSpc>
                <a:spcPct val="80000"/>
              </a:lnSpc>
              <a:defRPr/>
            </a:pPr>
            <a:r>
              <a:rPr lang="el-GR" sz="2000" dirty="0" smtClean="0"/>
              <a:t>Η διαδικασία τηρείται και όταν δεν υπάρχουν ενστάσεις. </a:t>
            </a:r>
          </a:p>
          <a:p>
            <a:pPr eaLnBrk="1" hangingPunct="1">
              <a:lnSpc>
                <a:spcPct val="80000"/>
              </a:lnSpc>
              <a:defRPr/>
            </a:pPr>
            <a:r>
              <a:rPr lang="el-GR" sz="2000" dirty="0" smtClean="0"/>
              <a:t>Στις ενστάσεις Διοικητικού αποστέλλονται τα δικαιολογητικά και ακολουθείται πάλι η διαδικασία της αρχικής κοινοποίησης.</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040"/>
            <a:ext cx="7239000" cy="1143000"/>
          </a:xfrm>
        </p:spPr>
        <p:txBody>
          <a:bodyPr>
            <a:normAutofit fontScale="90000"/>
          </a:bodyPr>
          <a:lstStyle/>
          <a:p>
            <a:pPr algn="ctr" eaLnBrk="1" fontAlgn="auto" hangingPunct="1">
              <a:spcAft>
                <a:spcPts val="0"/>
              </a:spcAft>
              <a:defRPr/>
            </a:pPr>
            <a:r>
              <a:rPr lang="el-GR" sz="2700" b="0" dirty="0" smtClean="0">
                <a:solidFill>
                  <a:schemeClr val="accent1"/>
                </a:solidFill>
              </a:rPr>
              <a:t>Αναρτηση</a:t>
            </a:r>
            <a:r>
              <a:rPr lang="el-GR" sz="4000" b="0" dirty="0" smtClean="0">
                <a:solidFill>
                  <a:schemeClr val="accent1"/>
                </a:solidFill>
              </a:rPr>
              <a:t> </a:t>
            </a:r>
            <a:r>
              <a:rPr lang="el-GR" sz="2700" b="0" dirty="0" smtClean="0">
                <a:solidFill>
                  <a:schemeClr val="accent1"/>
                </a:solidFill>
              </a:rPr>
              <a:t>μηχανογραφημενου πινακα Διοικητικου Ελεγχου και  πορισματων εκτιμησησ </a:t>
            </a:r>
            <a:endParaRPr lang="el-GR" sz="2700" dirty="0"/>
          </a:p>
        </p:txBody>
      </p:sp>
      <p:sp>
        <p:nvSpPr>
          <p:cNvPr id="23555" name="2 - Θέση περιεχομένου"/>
          <p:cNvSpPr>
            <a:spLocks noGrp="1"/>
          </p:cNvSpPr>
          <p:nvPr>
            <p:ph idx="1"/>
          </p:nvPr>
        </p:nvSpPr>
        <p:spPr>
          <a:xfrm>
            <a:off x="457200" y="1609725"/>
            <a:ext cx="7239000" cy="4987925"/>
          </a:xfrm>
        </p:spPr>
        <p:txBody>
          <a:bodyPr/>
          <a:lstStyle/>
          <a:p>
            <a:pPr eaLnBrk="1" hangingPunct="1"/>
            <a:r>
              <a:rPr lang="el-GR" smtClean="0"/>
              <a:t>Όλα τα έντυπα (ανακοίνωση, πράξη παραλαβής δημοσίας έκθεσης, αίτηση ένστασης) αποστέλλονται από τον ΕΛ.Γ.Α  με την κοινοποίηση των πορισμάτων (μηχανογραφημένα έντυπα), τα οποία συμπληρώνονται και επαναδιαβιβάζονται. </a:t>
            </a:r>
          </a:p>
          <a:p>
            <a:pPr eaLnBrk="1" hangingPunct="1"/>
            <a:r>
              <a:rPr lang="el-GR" smtClean="0"/>
              <a:t>Οι επανεκτιμήσεις διενεργούνται από δύο γεωπόνους – εκτιμητές </a:t>
            </a:r>
            <a:r>
              <a:rPr lang="el-GR" smtClean="0">
                <a:latin typeface="Arial" charset="0"/>
              </a:rPr>
              <a:t>και τα αποτελέσματα </a:t>
            </a:r>
            <a:r>
              <a:rPr lang="el-GR" smtClean="0"/>
              <a:t>κοινοποιούνται στις Δ</a:t>
            </a:r>
            <a:r>
              <a:rPr lang="el-GR" smtClean="0">
                <a:latin typeface="Arial" charset="0"/>
              </a:rPr>
              <a:t>ημοτικές ή Τοπικές </a:t>
            </a:r>
            <a:r>
              <a:rPr lang="el-GR" smtClean="0"/>
              <a:t>Κ</a:t>
            </a:r>
            <a:r>
              <a:rPr lang="el-GR" smtClean="0">
                <a:latin typeface="Arial" charset="0"/>
              </a:rPr>
              <a:t>οινότητες</a:t>
            </a:r>
            <a:r>
              <a:rPr lang="el-GR" smtClean="0"/>
              <a:t>. </a:t>
            </a:r>
            <a:endParaRPr lang="el-GR" smtClean="0">
              <a:latin typeface="Arial" charset="0"/>
            </a:endParaRPr>
          </a:p>
          <a:p>
            <a:pPr eaLnBrk="1" hangingPunct="1"/>
            <a:r>
              <a:rPr lang="el-GR" smtClean="0"/>
              <a:t>Τα πορίσματα των ενστάσεων είναι οριστικά.</a:t>
            </a:r>
          </a:p>
          <a:p>
            <a:pPr eaLnBrk="1" hangingPunct="1"/>
            <a:endParaRPr lang="el-GR"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88640"/>
            <a:ext cx="7239000" cy="1143000"/>
          </a:xfrm>
        </p:spPr>
        <p:txBody>
          <a:bodyPr>
            <a:normAutofit fontScale="90000"/>
          </a:bodyPr>
          <a:lstStyle/>
          <a:p>
            <a:pPr algn="ctr" eaLnBrk="1" fontAlgn="auto" hangingPunct="1">
              <a:spcAft>
                <a:spcPts val="0"/>
              </a:spcAft>
              <a:defRPr/>
            </a:pPr>
            <a:r>
              <a:rPr lang="el-GR" dirty="0" smtClean="0">
                <a:solidFill>
                  <a:schemeClr val="accent2">
                    <a:lumMod val="75000"/>
                  </a:schemeClr>
                </a:solidFill>
              </a:rPr>
              <a:t>Αιτησεισ αποκαταστασησ –παραστατικα δαπανων</a:t>
            </a:r>
            <a:endParaRPr lang="el-GR" dirty="0">
              <a:solidFill>
                <a:schemeClr val="accent2">
                  <a:lumMod val="75000"/>
                </a:schemeClr>
              </a:solidFill>
            </a:endParaRPr>
          </a:p>
        </p:txBody>
      </p:sp>
      <p:sp>
        <p:nvSpPr>
          <p:cNvPr id="24579" name="2 - Θέση περιεχομένου"/>
          <p:cNvSpPr>
            <a:spLocks noGrp="1"/>
          </p:cNvSpPr>
          <p:nvPr>
            <p:ph idx="1"/>
          </p:nvPr>
        </p:nvSpPr>
        <p:spPr>
          <a:xfrm>
            <a:off x="323850" y="1341438"/>
            <a:ext cx="7561263" cy="5184775"/>
          </a:xfrm>
        </p:spPr>
        <p:txBody>
          <a:bodyPr/>
          <a:lstStyle/>
          <a:p>
            <a:pPr>
              <a:buFont typeface="Wingdings 2" pitchFamily="18" charset="2"/>
              <a:buNone/>
            </a:pPr>
            <a:r>
              <a:rPr lang="en-US" sz="2100" smtClean="0"/>
              <a:t>	</a:t>
            </a:r>
            <a:r>
              <a:rPr lang="el-GR" sz="2100" smtClean="0"/>
              <a:t>Μετά την ολοκλήρωση του συνόλου των εργασιών και την αποκατάσταση των ζημιών στις ζημειωθείσες εκμεταλλεύσεις, προκειμένου να καταβληθούν οι ενισχύσεις στους δικαιούχους παραγωγούς, οι παραγωγοί υποβάλλουν, είτε μέσω των ανταποκριτών είτε με συστημένη επιστολή απευθείας στο αρμόδιο Υποκ/μα ΕΛ.Γ.Α:</a:t>
            </a:r>
          </a:p>
          <a:p>
            <a:r>
              <a:rPr lang="el-GR" sz="2100" smtClean="0"/>
              <a:t>«Αίτηση-Υπεύθυνη Δήλωση αποκατάστασης ζημιών»  σε ειδικό έντυπο, ανάλογα την κατηγορία ζημιάς (φυτικό, ζωικό, πάγιο), όπου δίνεται βαρύτητα στην τήρηση των μακροχρόνιων υποχρεώσεων και κατά περίπτωση </a:t>
            </a:r>
          </a:p>
          <a:p>
            <a:r>
              <a:rPr lang="el-GR" sz="2100" smtClean="0"/>
              <a:t>Παραστατικά δαπανών ή Τριπλότυπα δελτία διάθεσης πολλαπλασιαστικού  ή άδειες κλπ.</a:t>
            </a:r>
          </a:p>
          <a:p>
            <a:r>
              <a:rPr lang="el-GR" sz="2100" smtClean="0"/>
              <a:t>Σε περίπτωση που οι αιτήσεις υποβάλλονται μέσω των ανταποκριτών του ΕΛ.Γ.Α τότε διαβιβάζονται στο αρμόδιο Υποκ/μα το συντομότερο δυνατόν.</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320675"/>
            <a:ext cx="7239000" cy="588045"/>
          </a:xfrm>
        </p:spPr>
        <p:txBody>
          <a:bodyPr/>
          <a:lstStyle/>
          <a:p>
            <a:pPr algn="ctr" eaLnBrk="1" fontAlgn="auto" hangingPunct="1">
              <a:spcAft>
                <a:spcPts val="0"/>
              </a:spcAft>
              <a:defRPr/>
            </a:pPr>
            <a:r>
              <a:rPr lang="el-GR" dirty="0" smtClean="0">
                <a:solidFill>
                  <a:schemeClr val="accent2">
                    <a:lumMod val="75000"/>
                  </a:schemeClr>
                </a:solidFill>
              </a:rPr>
              <a:t>ΕΝΤΥΠΑ</a:t>
            </a:r>
            <a:endParaRPr lang="el-GR" dirty="0">
              <a:solidFill>
                <a:schemeClr val="accent2">
                  <a:lumMod val="75000"/>
                </a:schemeClr>
              </a:solidFill>
            </a:endParaRPr>
          </a:p>
        </p:txBody>
      </p:sp>
      <p:sp>
        <p:nvSpPr>
          <p:cNvPr id="25603" name="2 - Θέση περιεχομένου"/>
          <p:cNvSpPr>
            <a:spLocks noGrp="1"/>
          </p:cNvSpPr>
          <p:nvPr>
            <p:ph idx="1"/>
          </p:nvPr>
        </p:nvSpPr>
        <p:spPr>
          <a:xfrm>
            <a:off x="457200" y="1052513"/>
            <a:ext cx="7239000" cy="5403850"/>
          </a:xfrm>
        </p:spPr>
        <p:txBody>
          <a:bodyPr/>
          <a:lstStyle/>
          <a:p>
            <a:pPr marL="0" indent="0" eaLnBrk="1" hangingPunct="1">
              <a:buFont typeface="Wingdings 2" pitchFamily="18" charset="2"/>
              <a:buNone/>
            </a:pPr>
            <a:r>
              <a:rPr lang="el-GR" smtClean="0"/>
              <a:t>Όλα η νομοθεσία, η διαδικασία, καθώς και τα έντυπα των εκάστοτε προγραμμάτων κρατικών οικονομικών ενισχύσεων, διατίθενται και στην ιστοσελίδα του ΕΛ.Γ.Α. :</a:t>
            </a:r>
          </a:p>
          <a:p>
            <a:pPr marL="0" indent="0" eaLnBrk="1" hangingPunct="1">
              <a:buFont typeface="Wingdings 2" pitchFamily="18" charset="2"/>
              <a:buNone/>
            </a:pPr>
            <a:r>
              <a:rPr lang="en-US" smtClean="0">
                <a:hlinkClick r:id="rId2"/>
              </a:rPr>
              <a:t>http://www.elga.gr/index.php/asfalisi-kai-enisxyseis/kratikes-oikonomikes-enisxyseis</a:t>
            </a:r>
            <a:endParaRPr lang="el-GR" smtClean="0"/>
          </a:p>
          <a:p>
            <a:pPr marL="0" indent="0" eaLnBrk="1" hangingPunct="1">
              <a:buFont typeface="Wingdings 2" pitchFamily="18" charset="2"/>
              <a:buNone/>
            </a:pPr>
            <a:endParaRPr lang="el-GR" smtClean="0"/>
          </a:p>
        </p:txBody>
      </p:sp>
      <p:pic>
        <p:nvPicPr>
          <p:cNvPr id="25604" name="Εικόνα 3"/>
          <p:cNvPicPr>
            <a:picLocks noChangeAspect="1" noChangeArrowheads="1"/>
          </p:cNvPicPr>
          <p:nvPr/>
        </p:nvPicPr>
        <p:blipFill>
          <a:blip r:embed="rId3" cstate="print"/>
          <a:srcRect/>
          <a:stretch>
            <a:fillRect/>
          </a:stretch>
        </p:blipFill>
        <p:spPr bwMode="auto">
          <a:xfrm>
            <a:off x="1927225" y="3716338"/>
            <a:ext cx="4429125" cy="276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 Υπότιτλος"/>
          <p:cNvSpPr>
            <a:spLocks noGrp="1"/>
          </p:cNvSpPr>
          <p:nvPr>
            <p:ph type="subTitle" idx="1"/>
          </p:nvPr>
        </p:nvSpPr>
        <p:spPr>
          <a:xfrm>
            <a:off x="3354388" y="2997200"/>
            <a:ext cx="5114925" cy="1644650"/>
          </a:xfrm>
        </p:spPr>
        <p:txBody>
          <a:bodyPr/>
          <a:lstStyle/>
          <a:p>
            <a:pPr algn="ctr"/>
            <a:endParaRPr lang="el-GR" sz="3200" smtClean="0"/>
          </a:p>
          <a:p>
            <a:pPr algn="ctr"/>
            <a:r>
              <a:rPr lang="el-GR" sz="3200" smtClean="0"/>
              <a:t>Ευχαριστώ πολύ </a:t>
            </a:r>
          </a:p>
        </p:txBody>
      </p:sp>
      <p:pic>
        <p:nvPicPr>
          <p:cNvPr id="26627" name="Picture 8" descr="ELGA"/>
          <p:cNvPicPr>
            <a:picLocks noChangeAspect="1" noChangeArrowheads="1"/>
          </p:cNvPicPr>
          <p:nvPr/>
        </p:nvPicPr>
        <p:blipFill>
          <a:blip r:embed="rId2" cstate="print"/>
          <a:srcRect/>
          <a:stretch>
            <a:fillRect/>
          </a:stretch>
        </p:blipFill>
        <p:spPr bwMode="auto">
          <a:xfrm>
            <a:off x="179388" y="260350"/>
            <a:ext cx="749300" cy="855663"/>
          </a:xfrm>
          <a:prstGeom prst="rect">
            <a:avLst/>
          </a:prstGeom>
          <a:noFill/>
          <a:ln w="9525">
            <a:solidFill>
              <a:srgbClr val="76923C"/>
            </a:solidFill>
            <a:miter lim="800000"/>
            <a:headEnd/>
            <a:tailEnd/>
          </a:ln>
        </p:spPr>
      </p:pic>
      <p:sp>
        <p:nvSpPr>
          <p:cNvPr id="5" name="Text Box 9"/>
          <p:cNvSpPr txBox="1">
            <a:spLocks noChangeArrowheads="1"/>
          </p:cNvSpPr>
          <p:nvPr/>
        </p:nvSpPr>
        <p:spPr bwMode="auto">
          <a:xfrm>
            <a:off x="971550" y="260350"/>
            <a:ext cx="1262063" cy="855663"/>
          </a:xfrm>
          <a:prstGeom prst="rect">
            <a:avLst/>
          </a:prstGeom>
          <a:gradFill rotWithShape="0">
            <a:gsLst>
              <a:gs pos="0">
                <a:srgbClr val="FFFFFF"/>
              </a:gs>
              <a:gs pos="100000">
                <a:srgbClr val="D6E3BC"/>
              </a:gs>
            </a:gsLst>
            <a:lin ang="5400000" scaled="1"/>
          </a:gradFill>
          <a:ln w="12700">
            <a:solidFill>
              <a:srgbClr val="C2D69B"/>
            </a:solidFill>
            <a:miter lim="800000"/>
            <a:headEnd/>
            <a:tailEnd/>
          </a:ln>
          <a:effectLst>
            <a:outerShdw dist="28398" dir="3806097" algn="ctr" rotWithShape="0">
              <a:srgbClr val="4E6128">
                <a:alpha val="50000"/>
              </a:srgbClr>
            </a:outerShdw>
          </a:effectLst>
        </p:spPr>
        <p:txBody>
          <a:bodyPr/>
          <a:lstStyle/>
          <a:p>
            <a:pPr fontAlgn="auto">
              <a:spcBef>
                <a:spcPts val="0"/>
              </a:spcBef>
              <a:spcAft>
                <a:spcPts val="0"/>
              </a:spcAft>
              <a:defRPr/>
            </a:pPr>
            <a:r>
              <a:rPr lang="el-GR" sz="1100" b="1" dirty="0">
                <a:solidFill>
                  <a:srgbClr val="262626"/>
                </a:solidFill>
                <a:latin typeface="Verdana" pitchFamily="34" charset="0"/>
              </a:rPr>
              <a:t>ΟΡΓΑΝΙΣΜΟΣ ΕΛΛΗΝΙΚΩΝ ΓΕΩΡΓΙΚΩΝ  ΑΣΦΑΛΙΣΕΩΝ</a:t>
            </a:r>
          </a:p>
          <a:p>
            <a:pPr fontAlgn="auto">
              <a:spcBef>
                <a:spcPts val="0"/>
              </a:spcBef>
              <a:spcAft>
                <a:spcPts val="0"/>
              </a:spcAft>
              <a:defRPr/>
            </a:pPr>
            <a:endParaRPr lang="el-GR" dirty="0">
              <a:latin typeface="+mn-l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φθονία">
  <a:themeElements>
    <a:clrScheme name="Τήξη">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Αφθονί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Αποκορύφωμα">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Τήξη">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docProps/app.xml><?xml version="1.0" encoding="utf-8"?>
<Properties xmlns="http://schemas.openxmlformats.org/officeDocument/2006/extended-properties" xmlns:vt="http://schemas.openxmlformats.org/officeDocument/2006/docPropsVTypes">
  <Template>Opulent</Template>
  <TotalTime>809</TotalTime>
  <Words>1277</Words>
  <Application>Microsoft Office PowerPoint</Application>
  <PresentationFormat>Προβολή στην οθόνη (4:3)</PresentationFormat>
  <Paragraphs>81</Paragraphs>
  <Slides>21</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21</vt:i4>
      </vt:variant>
    </vt:vector>
  </HeadingPairs>
  <TitlesOfParts>
    <vt:vector size="29" baseType="lpstr">
      <vt:lpstr>Arial</vt:lpstr>
      <vt:lpstr>Trebuchet MS</vt:lpstr>
      <vt:lpstr>Wingdings 2</vt:lpstr>
      <vt:lpstr>Wingdings</vt:lpstr>
      <vt:lpstr>Calibri</vt:lpstr>
      <vt:lpstr>Verdana</vt:lpstr>
      <vt:lpstr>Courier New</vt:lpstr>
      <vt:lpstr>Αφθονία</vt:lpstr>
      <vt:lpstr>Προγραμματα κρατικων οικονομικων ενισχυσεων</vt:lpstr>
      <vt:lpstr>Κανονισμοσ Κρατικων οικονομικων ενισχυσεων  </vt:lpstr>
      <vt:lpstr>Αναγγελια Ζημιασ </vt:lpstr>
      <vt:lpstr>Αναγγελια  ζημιασ</vt:lpstr>
      <vt:lpstr>Αρχικεσ αιτησεισ χορηγησησ ενισχυσησ </vt:lpstr>
      <vt:lpstr>Αρχικεσ αιτησεισ χορηγησησ ενισχυσησ </vt:lpstr>
      <vt:lpstr>Αρχικεσ αιτησεισ χορηγησησ ενισχυσησ </vt:lpstr>
      <vt:lpstr>Ανακοινωση τυπου προγραμματοσ</vt:lpstr>
      <vt:lpstr>Ανακοινωση τυπου προγραμματοσ</vt:lpstr>
      <vt:lpstr>Ανακοινωση τυπου προγραμματοσ</vt:lpstr>
      <vt:lpstr>Υποβολη οριστικων αιτησεων χορηγησησ ενισχυσησ</vt:lpstr>
      <vt:lpstr>Υποβολη οριστικων αιτησεων χορηγησησ ενισχυσησ</vt:lpstr>
      <vt:lpstr>Υποβολη οριστικων αιτησεων χορηγησησ ενισχυσησ</vt:lpstr>
      <vt:lpstr>Υποβολη οριστικων αιτησεων χορηγησησ ενισχυσησ</vt:lpstr>
      <vt:lpstr>Υποβολη οριστικων αιτησεων χορηγησησ ενισχυσησ</vt:lpstr>
      <vt:lpstr>Υποβολη οριστικων αιτησεων χορηγησησ ενισχυσησ</vt:lpstr>
      <vt:lpstr>Αναρτηση μηχανογραφημενου πινακα Διοικητικου Ελεγχου και  πορισματων εκτιμησησ </vt:lpstr>
      <vt:lpstr>Αναρτηση μηχανογραφημενου πινακα Διοικητικου Ελεγχου και  πορισματων εκτιμησησ </vt:lpstr>
      <vt:lpstr>Αιτησεισ αποκαταστασησ –παραστατικα δαπανων</vt:lpstr>
      <vt:lpstr>ΕΝΤΥΠΑ</vt:lpstr>
      <vt:lpstr>Διαφάνεια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Προγραμματα κρατικων οικονομικων ενισχυσεων</dc:title>
  <dc:creator>ΛΟΥΚΙΔΟΥ ΜΑΡΙΑ</dc:creator>
  <cp:lastModifiedBy>user</cp:lastModifiedBy>
  <cp:revision>56</cp:revision>
  <dcterms:created xsi:type="dcterms:W3CDTF">2015-06-14T08:07:13Z</dcterms:created>
  <dcterms:modified xsi:type="dcterms:W3CDTF">2015-06-25T13:10:14Z</dcterms:modified>
</cp:coreProperties>
</file>