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88" r:id="rId1"/>
  </p:sldMasterIdLst>
  <p:notesMasterIdLst>
    <p:notesMasterId r:id="rId19"/>
  </p:notesMasterIdLst>
  <p:sldIdLst>
    <p:sldId id="256" r:id="rId2"/>
    <p:sldId id="270" r:id="rId3"/>
    <p:sldId id="265" r:id="rId4"/>
    <p:sldId id="266" r:id="rId5"/>
    <p:sldId id="267" r:id="rId6"/>
    <p:sldId id="268" r:id="rId7"/>
    <p:sldId id="261" r:id="rId8"/>
    <p:sldId id="262" r:id="rId9"/>
    <p:sldId id="263" r:id="rId10"/>
    <p:sldId id="264" r:id="rId11"/>
    <p:sldId id="258" r:id="rId12"/>
    <p:sldId id="274" r:id="rId13"/>
    <p:sldId id="259" r:id="rId14"/>
    <p:sldId id="275" r:id="rId15"/>
    <p:sldId id="269" r:id="rId16"/>
    <p:sldId id="271" r:id="rId17"/>
    <p:sldId id="272" r:id="rId18"/>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vertBarState="maximized">
    <p:restoredLeft sz="34570" autoAdjust="0"/>
    <p:restoredTop sz="86477" autoAdjust="0"/>
  </p:normalViewPr>
  <p:slideViewPr>
    <p:cSldViewPr>
      <p:cViewPr varScale="1">
        <p:scale>
          <a:sx n="74" d="100"/>
          <a:sy n="74" d="100"/>
        </p:scale>
        <p:origin x="624" y="84"/>
      </p:cViewPr>
      <p:guideLst>
        <p:guide orient="horz" pos="2160"/>
        <p:guide pos="2880"/>
      </p:guideLst>
    </p:cSldViewPr>
  </p:slideViewPr>
  <p:outlineViewPr>
    <p:cViewPr>
      <p:scale>
        <a:sx n="33" d="100"/>
        <a:sy n="33" d="100"/>
      </p:scale>
      <p:origin x="222" y="126"/>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l-GR"/>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7E0B136-E4A4-429D-BC79-CED705D5CF21}" type="datetimeFigureOut">
              <a:rPr lang="el-GR" smtClean="0"/>
              <a:pPr/>
              <a:t>3/10/2017</a:t>
            </a:fld>
            <a:endParaRPr lang="el-GR"/>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l-GR"/>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l-GR"/>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6B6B2D9-1160-4997-BB37-0A4EE054CA62}" type="slidenum">
              <a:rPr lang="el-GR" smtClean="0"/>
              <a:pPr/>
              <a:t>‹#›</a:t>
            </a:fld>
            <a:endParaRPr lang="el-GR"/>
          </a:p>
        </p:txBody>
      </p:sp>
    </p:spTree>
    <p:extLst>
      <p:ext uri="{BB962C8B-B14F-4D97-AF65-F5344CB8AC3E}">
        <p14:creationId xmlns:p14="http://schemas.microsoft.com/office/powerpoint/2010/main" val="327480555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609601"/>
            <a:ext cx="7772400" cy="4267200"/>
          </a:xfrm>
        </p:spPr>
        <p:txBody>
          <a:bodyPr anchor="b">
            <a:noAutofit/>
          </a:bodyPr>
          <a:lstStyle>
            <a:lvl1pPr>
              <a:lnSpc>
                <a:spcPct val="100000"/>
              </a:lnSpc>
              <a:defRPr sz="8000"/>
            </a:lvl1pPr>
          </a:lstStyle>
          <a:p>
            <a:r>
              <a:rPr lang="en-US" smtClean="0"/>
              <a:t>Click to edit Master title style</a:t>
            </a:r>
            <a:endParaRPr lang="en-US" dirty="0"/>
          </a:p>
        </p:txBody>
      </p:sp>
      <p:sp>
        <p:nvSpPr>
          <p:cNvPr id="3" name="Subtitle 2"/>
          <p:cNvSpPr>
            <a:spLocks noGrp="1"/>
          </p:cNvSpPr>
          <p:nvPr>
            <p:ph type="subTitle" idx="1"/>
          </p:nvPr>
        </p:nvSpPr>
        <p:spPr>
          <a:xfrm>
            <a:off x="1371600" y="4953000"/>
            <a:ext cx="6400800" cy="1219200"/>
          </a:xfrm>
        </p:spPr>
        <p:txBody>
          <a:bodyPr>
            <a:normAutofit/>
          </a:bodyPr>
          <a:lstStyle>
            <a:lvl1pPr marL="0" indent="0" algn="ctr">
              <a:buNone/>
              <a:defRPr sz="24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7" name="Date Placeholder 6"/>
          <p:cNvSpPr>
            <a:spLocks noGrp="1"/>
          </p:cNvSpPr>
          <p:nvPr>
            <p:ph type="dt" sz="half" idx="10"/>
          </p:nvPr>
        </p:nvSpPr>
        <p:spPr/>
        <p:txBody>
          <a:bodyPr/>
          <a:lstStyle/>
          <a:p>
            <a:fld id="{6E162858-460D-429B-B48A-D02352FACFF7}" type="datetime1">
              <a:rPr lang="el-GR" smtClean="0"/>
              <a:pPr/>
              <a:t>3/10/2017</a:t>
            </a:fld>
            <a:endParaRPr lang="el-GR"/>
          </a:p>
        </p:txBody>
      </p:sp>
      <p:sp>
        <p:nvSpPr>
          <p:cNvPr id="8" name="Slide Number Placeholder 7"/>
          <p:cNvSpPr>
            <a:spLocks noGrp="1"/>
          </p:cNvSpPr>
          <p:nvPr>
            <p:ph type="sldNum" sz="quarter" idx="11"/>
          </p:nvPr>
        </p:nvSpPr>
        <p:spPr/>
        <p:txBody>
          <a:bodyPr/>
          <a:lstStyle/>
          <a:p>
            <a:fld id="{B40E0B68-1307-4108-BD15-D5DBC6FF42F8}" type="slidenum">
              <a:rPr lang="el-GR" smtClean="0"/>
              <a:pPr/>
              <a:t>‹#›</a:t>
            </a:fld>
            <a:endParaRPr lang="el-GR"/>
          </a:p>
        </p:txBody>
      </p:sp>
      <p:sp>
        <p:nvSpPr>
          <p:cNvPr id="9" name="Footer Placeholder 8"/>
          <p:cNvSpPr>
            <a:spLocks noGrp="1"/>
          </p:cNvSpPr>
          <p:nvPr>
            <p:ph type="ftr" sz="quarter" idx="12"/>
          </p:nvPr>
        </p:nvSpPr>
        <p:spPr/>
        <p:txBody>
          <a:bodyPr/>
          <a:lstStyle/>
          <a:p>
            <a:endParaRPr lang="el-G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79BA9C9-2319-4B5C-B01C-9F7E7FFFF5C1}" type="datetime1">
              <a:rPr lang="el-GR" smtClean="0"/>
              <a:pPr/>
              <a:t>3/10/2017</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B40E0B68-1307-4108-BD15-D5DBC6FF42F8}" type="slidenum">
              <a:rPr lang="el-GR" smtClean="0"/>
              <a:pPr/>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369ACD2-28DA-4241-B463-0A79CBA8AC31}" type="datetime1">
              <a:rPr lang="el-GR" smtClean="0"/>
              <a:pPr/>
              <a:t>3/10/2017</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B40E0B68-1307-4108-BD15-D5DBC6FF42F8}" type="slidenum">
              <a:rPr lang="el-GR" smtClean="0"/>
              <a:pPr/>
              <a:t>‹#›</a:t>
            </a:fld>
            <a:endParaRPr 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lvl5pPr>
              <a:defRPr/>
            </a:lvl5pPr>
            <a:lvl6pPr>
              <a:defRPr/>
            </a:lvl6pPr>
            <a:lvl7pPr>
              <a:defRPr/>
            </a:lvl7pPr>
            <a:lvl8pPr>
              <a:defRPr/>
            </a:lvl8pPr>
            <a:lvl9pPr>
              <a:buFont typeface="Arial" pitchFamily="34" charset="0"/>
              <a:buChar char="•"/>
              <a:defRPr/>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4" name="Date Placeholder 3"/>
          <p:cNvSpPr>
            <a:spLocks noGrp="1"/>
          </p:cNvSpPr>
          <p:nvPr>
            <p:ph type="dt" sz="half" idx="10"/>
          </p:nvPr>
        </p:nvSpPr>
        <p:spPr/>
        <p:txBody>
          <a:bodyPr/>
          <a:lstStyle/>
          <a:p>
            <a:fld id="{27DC6715-D2A8-43D6-BEFB-48F83300FFFF}" type="datetime1">
              <a:rPr lang="el-GR" smtClean="0"/>
              <a:pPr/>
              <a:t>3/10/2017</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B40E0B68-1307-4108-BD15-D5DBC6FF42F8}" type="slidenum">
              <a:rPr lang="el-GR" smtClean="0"/>
              <a:pPr/>
              <a:t>‹#›</a:t>
            </a:fld>
            <a:endParaRPr lang="el-G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1371600"/>
            <a:ext cx="7772400" cy="2505075"/>
          </a:xfrm>
        </p:spPr>
        <p:txBody>
          <a:bodyPr anchor="b"/>
          <a:lstStyle>
            <a:lvl1pPr algn="ctr" defTabSz="914400" rtl="0" eaLnBrk="1" latinLnBrk="0" hangingPunct="1">
              <a:lnSpc>
                <a:spcPct val="100000"/>
              </a:lnSpc>
              <a:spcBef>
                <a:spcPct val="0"/>
              </a:spcBef>
              <a:buNone/>
              <a:defRPr lang="en-US" sz="4800" kern="1200" dirty="0" smtClean="0">
                <a:solidFill>
                  <a:schemeClr val="tx2"/>
                </a:solidFill>
                <a:effectLst>
                  <a:outerShdw blurRad="63500" dist="38100" dir="5400000" algn="t" rotWithShape="0">
                    <a:prstClr val="black">
                      <a:alpha val="25000"/>
                    </a:prstClr>
                  </a:outerShdw>
                </a:effectLst>
                <a:latin typeface="+mn-lt"/>
                <a:ea typeface="+mj-ea"/>
                <a:cs typeface="+mj-cs"/>
              </a:defRPr>
            </a:lvl1pPr>
          </a:lstStyle>
          <a:p>
            <a:r>
              <a:rPr lang="en-US" smtClean="0"/>
              <a:t>Click to edit Master title style</a:t>
            </a:r>
            <a:endParaRPr lang="en-US" dirty="0"/>
          </a:p>
        </p:txBody>
      </p:sp>
      <p:sp>
        <p:nvSpPr>
          <p:cNvPr id="3" name="Text Placeholder 2"/>
          <p:cNvSpPr>
            <a:spLocks noGrp="1"/>
          </p:cNvSpPr>
          <p:nvPr>
            <p:ph type="body" idx="1"/>
          </p:nvPr>
        </p:nvSpPr>
        <p:spPr>
          <a:xfrm>
            <a:off x="722313" y="4068763"/>
            <a:ext cx="7772400" cy="1131887"/>
          </a:xfrm>
        </p:spPr>
        <p:txBody>
          <a:bodyPr anchor="t"/>
          <a:lstStyle>
            <a:lvl1pPr marL="0" indent="0" algn="ctr">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D40920C-8CAD-4DDB-90FB-AA7C5E79C144}" type="datetime1">
              <a:rPr lang="el-GR" smtClean="0"/>
              <a:pPr/>
              <a:t>3/10/2017</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B40E0B68-1307-4108-BD15-D5DBC6FF42F8}" type="slidenum">
              <a:rPr lang="el-GR" smtClean="0"/>
              <a:pPr/>
              <a:t>‹#›</a:t>
            </a:fld>
            <a:endParaRPr lang="el-GR"/>
          </a:p>
        </p:txBody>
      </p:sp>
      <p:sp>
        <p:nvSpPr>
          <p:cNvPr id="7" name="Oval 6"/>
          <p:cNvSpPr/>
          <p:nvPr/>
        </p:nvSpPr>
        <p:spPr>
          <a:xfrm>
            <a:off x="4495800" y="3924300"/>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p:cNvSpPr/>
          <p:nvPr/>
        </p:nvSpPr>
        <p:spPr>
          <a:xfrm>
            <a:off x="4695825" y="3924300"/>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Oval 8"/>
          <p:cNvSpPr/>
          <p:nvPr/>
        </p:nvSpPr>
        <p:spPr>
          <a:xfrm>
            <a:off x="4296728" y="3924300"/>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4" name="Content Placeholder 3"/>
          <p:cNvSpPr>
            <a:spLocks noGrp="1"/>
          </p:cNvSpPr>
          <p:nvPr>
            <p:ph sz="half" idx="2"/>
          </p:nvPr>
        </p:nvSpPr>
        <p:spPr>
          <a:xfrm>
            <a:off x="4648200" y="1600200"/>
            <a:ext cx="4038600" cy="4525963"/>
          </a:xfrm>
        </p:spPr>
        <p:txBody>
          <a:bodyPr/>
          <a:lstStyle>
            <a:lvl1pPr>
              <a:defRPr sz="2400"/>
            </a:lvl1pPr>
            <a:lvl2pPr>
              <a:defRPr sz="16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5" name="Date Placeholder 4"/>
          <p:cNvSpPr>
            <a:spLocks noGrp="1"/>
          </p:cNvSpPr>
          <p:nvPr>
            <p:ph type="dt" sz="half" idx="10"/>
          </p:nvPr>
        </p:nvSpPr>
        <p:spPr/>
        <p:txBody>
          <a:bodyPr/>
          <a:lstStyle/>
          <a:p>
            <a:fld id="{91089AA5-DF2F-4F50-AAD0-DB7D0C00F2B2}" type="datetime1">
              <a:rPr lang="el-GR" smtClean="0"/>
              <a:pPr/>
              <a:t>3/10/2017</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B40E0B68-1307-4108-BD15-D5DBC6FF42F8}" type="slidenum">
              <a:rPr lang="el-GR" smtClean="0"/>
              <a:pPr/>
              <a:t>‹#›</a:t>
            </a:fld>
            <a:endParaRPr lang="el-GR"/>
          </a:p>
        </p:txBody>
      </p:sp>
      <p:sp>
        <p:nvSpPr>
          <p:cNvPr id="9" name="Content Placeholder 8"/>
          <p:cNvSpPr>
            <a:spLocks noGrp="1"/>
          </p:cNvSpPr>
          <p:nvPr>
            <p:ph sz="quarter" idx="13"/>
          </p:nvPr>
        </p:nvSpPr>
        <p:spPr>
          <a:xfrm>
            <a:off x="365760" y="1600200"/>
            <a:ext cx="4041648" cy="452628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600200"/>
            <a:ext cx="4040188" cy="609600"/>
          </a:xfrm>
        </p:spPr>
        <p:txBody>
          <a:bodyPr anchor="b">
            <a:noAutofit/>
          </a:bodyPr>
          <a:lstStyle>
            <a:lvl1pPr marL="0" indent="0" algn="ctr">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5" name="Text Placeholder 4"/>
          <p:cNvSpPr>
            <a:spLocks noGrp="1"/>
          </p:cNvSpPr>
          <p:nvPr>
            <p:ph type="body" sz="quarter" idx="3"/>
          </p:nvPr>
        </p:nvSpPr>
        <p:spPr>
          <a:xfrm>
            <a:off x="4648200" y="1600200"/>
            <a:ext cx="4041775" cy="609600"/>
          </a:xfrm>
        </p:spPr>
        <p:txBody>
          <a:bodyPr anchor="b">
            <a:noAutofit/>
          </a:bodyPr>
          <a:lstStyle>
            <a:lvl1pPr marL="0" indent="0" algn="ctr">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7" name="Date Placeholder 6"/>
          <p:cNvSpPr>
            <a:spLocks noGrp="1"/>
          </p:cNvSpPr>
          <p:nvPr>
            <p:ph type="dt" sz="half" idx="10"/>
          </p:nvPr>
        </p:nvSpPr>
        <p:spPr/>
        <p:txBody>
          <a:bodyPr/>
          <a:lstStyle/>
          <a:p>
            <a:fld id="{468D5E4E-F70B-4596-8EC0-DF400040F622}" type="datetime1">
              <a:rPr lang="el-GR" smtClean="0"/>
              <a:pPr/>
              <a:t>3/10/2017</a:t>
            </a:fld>
            <a:endParaRPr lang="el-GR"/>
          </a:p>
        </p:txBody>
      </p:sp>
      <p:sp>
        <p:nvSpPr>
          <p:cNvPr id="8" name="Footer Placeholder 7"/>
          <p:cNvSpPr>
            <a:spLocks noGrp="1"/>
          </p:cNvSpPr>
          <p:nvPr>
            <p:ph type="ftr" sz="quarter" idx="11"/>
          </p:nvPr>
        </p:nvSpPr>
        <p:spPr/>
        <p:txBody>
          <a:bodyPr/>
          <a:lstStyle/>
          <a:p>
            <a:endParaRPr lang="el-GR"/>
          </a:p>
        </p:txBody>
      </p:sp>
      <p:sp>
        <p:nvSpPr>
          <p:cNvPr id="9" name="Slide Number Placeholder 8"/>
          <p:cNvSpPr>
            <a:spLocks noGrp="1"/>
          </p:cNvSpPr>
          <p:nvPr>
            <p:ph type="sldNum" sz="quarter" idx="12"/>
          </p:nvPr>
        </p:nvSpPr>
        <p:spPr/>
        <p:txBody>
          <a:bodyPr/>
          <a:lstStyle/>
          <a:p>
            <a:fld id="{B40E0B68-1307-4108-BD15-D5DBC6FF42F8}" type="slidenum">
              <a:rPr lang="el-GR" smtClean="0"/>
              <a:pPr/>
              <a:t>‹#›</a:t>
            </a:fld>
            <a:endParaRPr lang="el-GR"/>
          </a:p>
        </p:txBody>
      </p:sp>
      <p:sp>
        <p:nvSpPr>
          <p:cNvPr id="11" name="Content Placeholder 10"/>
          <p:cNvSpPr>
            <a:spLocks noGrp="1"/>
          </p:cNvSpPr>
          <p:nvPr>
            <p:ph sz="quarter" idx="13"/>
          </p:nvPr>
        </p:nvSpPr>
        <p:spPr>
          <a:xfrm>
            <a:off x="457200" y="2212848"/>
            <a:ext cx="4041648" cy="391363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3" name="Content Placeholder 12"/>
          <p:cNvSpPr>
            <a:spLocks noGrp="1"/>
          </p:cNvSpPr>
          <p:nvPr>
            <p:ph sz="quarter" idx="14"/>
          </p:nvPr>
        </p:nvSpPr>
        <p:spPr>
          <a:xfrm>
            <a:off x="4672584" y="2212848"/>
            <a:ext cx="4041648" cy="3913187"/>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A2F650BC-0CCE-4F0D-842D-02330FF8F706}" type="datetime1">
              <a:rPr lang="el-GR" smtClean="0"/>
              <a:pPr/>
              <a:t>3/10/2017</a:t>
            </a:fld>
            <a:endParaRPr lang="el-GR"/>
          </a:p>
        </p:txBody>
      </p:sp>
      <p:sp>
        <p:nvSpPr>
          <p:cNvPr id="4" name="Footer Placeholder 3"/>
          <p:cNvSpPr>
            <a:spLocks noGrp="1"/>
          </p:cNvSpPr>
          <p:nvPr>
            <p:ph type="ftr" sz="quarter" idx="11"/>
          </p:nvPr>
        </p:nvSpPr>
        <p:spPr/>
        <p:txBody>
          <a:bodyPr/>
          <a:lstStyle/>
          <a:p>
            <a:endParaRPr lang="el-GR"/>
          </a:p>
        </p:txBody>
      </p:sp>
      <p:sp>
        <p:nvSpPr>
          <p:cNvPr id="5" name="Slide Number Placeholder 4"/>
          <p:cNvSpPr>
            <a:spLocks noGrp="1"/>
          </p:cNvSpPr>
          <p:nvPr>
            <p:ph type="sldNum" sz="quarter" idx="12"/>
          </p:nvPr>
        </p:nvSpPr>
        <p:spPr/>
        <p:txBody>
          <a:bodyPr/>
          <a:lstStyle/>
          <a:p>
            <a:fld id="{B40E0B68-1307-4108-BD15-D5DBC6FF42F8}" type="slidenum">
              <a:rPr lang="el-GR" smtClean="0"/>
              <a:pPr/>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9E42DB7-F1F6-4794-855E-C8BD30EF7DEB}" type="datetime1">
              <a:rPr lang="el-GR" smtClean="0"/>
              <a:pPr/>
              <a:t>3/10/2017</a:t>
            </a:fld>
            <a:endParaRPr lang="el-GR"/>
          </a:p>
        </p:txBody>
      </p:sp>
      <p:sp>
        <p:nvSpPr>
          <p:cNvPr id="3" name="Footer Placeholder 2"/>
          <p:cNvSpPr>
            <a:spLocks noGrp="1"/>
          </p:cNvSpPr>
          <p:nvPr>
            <p:ph type="ftr" sz="quarter" idx="11"/>
          </p:nvPr>
        </p:nvSpPr>
        <p:spPr/>
        <p:txBody>
          <a:bodyPr/>
          <a:lstStyle/>
          <a:p>
            <a:endParaRPr lang="el-GR"/>
          </a:p>
        </p:txBody>
      </p:sp>
      <p:sp>
        <p:nvSpPr>
          <p:cNvPr id="4" name="Slide Number Placeholder 3"/>
          <p:cNvSpPr>
            <a:spLocks noGrp="1"/>
          </p:cNvSpPr>
          <p:nvPr>
            <p:ph type="sldNum" sz="quarter" idx="12"/>
          </p:nvPr>
        </p:nvSpPr>
        <p:spPr/>
        <p:txBody>
          <a:bodyPr/>
          <a:lstStyle/>
          <a:p>
            <a:fld id="{B40E0B68-1307-4108-BD15-D5DBC6FF42F8}" type="slidenum">
              <a:rPr lang="el-GR" smtClean="0"/>
              <a:pPr/>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907087" y="266700"/>
            <a:ext cx="3008313" cy="2095500"/>
          </a:xfrm>
        </p:spPr>
        <p:txBody>
          <a:bodyPr anchor="b"/>
          <a:lstStyle>
            <a:lvl1pPr algn="ctr">
              <a:lnSpc>
                <a:spcPct val="100000"/>
              </a:lnSpc>
              <a:defRPr sz="2800" b="0">
                <a:effectLst>
                  <a:outerShdw blurRad="50800" dist="25400" dir="5400000" algn="t" rotWithShape="0">
                    <a:prstClr val="black">
                      <a:alpha val="25000"/>
                    </a:prstClr>
                  </a:outerShdw>
                </a:effectLst>
              </a:defRPr>
            </a:lvl1pPr>
          </a:lstStyle>
          <a:p>
            <a:r>
              <a:rPr lang="en-US" smtClean="0"/>
              <a:t>Click to edit Master title style</a:t>
            </a:r>
            <a:endParaRPr lang="en-US" dirty="0"/>
          </a:p>
        </p:txBody>
      </p:sp>
      <p:sp>
        <p:nvSpPr>
          <p:cNvPr id="3" name="Content Placeholder 2"/>
          <p:cNvSpPr>
            <a:spLocks noGrp="1"/>
          </p:cNvSpPr>
          <p:nvPr>
            <p:ph idx="1"/>
          </p:nvPr>
        </p:nvSpPr>
        <p:spPr>
          <a:xfrm>
            <a:off x="719137" y="273050"/>
            <a:ext cx="4995863"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5907087" y="2438400"/>
            <a:ext cx="3008313" cy="3687763"/>
          </a:xfrm>
        </p:spPr>
        <p:txBody>
          <a:bodyPr>
            <a:normAutofit/>
          </a:bodyPr>
          <a:lstStyle>
            <a:lvl1pPr marL="0" indent="0" algn="ctr">
              <a:lnSpc>
                <a:spcPct val="125000"/>
              </a:lnSpc>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2DBD74F-2AC3-4EBF-91ED-EA2C9A3E1972}" type="datetime1">
              <a:rPr lang="el-GR" smtClean="0"/>
              <a:pPr/>
              <a:t>3/10/2017</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B40E0B68-1307-4108-BD15-D5DBC6FF42F8}" type="slidenum">
              <a:rPr lang="el-GR" smtClean="0"/>
              <a:pPr/>
              <a:t>‹#›</a:t>
            </a:fld>
            <a:endParaRPr lang="el-G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79576" y="228600"/>
            <a:ext cx="5711824" cy="895350"/>
          </a:xfrm>
        </p:spPr>
        <p:txBody>
          <a:bodyPr anchor="b"/>
          <a:lstStyle>
            <a:lvl1pPr algn="ctr">
              <a:lnSpc>
                <a:spcPct val="100000"/>
              </a:lnSpc>
              <a:defRPr sz="2800" b="0"/>
            </a:lvl1pPr>
          </a:lstStyle>
          <a:p>
            <a:r>
              <a:rPr lang="en-US" smtClean="0"/>
              <a:t>Click to edit Master title style</a:t>
            </a:r>
            <a:endParaRPr lang="en-US" dirty="0"/>
          </a:p>
        </p:txBody>
      </p:sp>
      <p:sp>
        <p:nvSpPr>
          <p:cNvPr id="3" name="Picture Placeholder 2"/>
          <p:cNvSpPr>
            <a:spLocks noGrp="1"/>
          </p:cNvSpPr>
          <p:nvPr>
            <p:ph type="pic" idx="1"/>
          </p:nvPr>
        </p:nvSpPr>
        <p:spPr>
          <a:xfrm>
            <a:off x="1508126" y="1143000"/>
            <a:ext cx="6054724" cy="4541044"/>
          </a:xfrm>
          <a:ln w="76200">
            <a:solidFill>
              <a:schemeClr val="bg1"/>
            </a:solidFill>
          </a:ln>
          <a:effectLst>
            <a:outerShdw blurRad="88900" dist="50800" dir="5400000" algn="ctr" rotWithShape="0">
              <a:srgbClr val="000000">
                <a:alpha val="25000"/>
              </a:srgbClr>
            </a:outerShdw>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1679576" y="5810250"/>
            <a:ext cx="5711824" cy="5334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0B11861-CBD7-4A7E-ABFC-AA4AD2C30ACE}" type="datetime1">
              <a:rPr lang="el-GR" smtClean="0"/>
              <a:pPr/>
              <a:t>3/10/2017</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B40E0B68-1307-4108-BD15-D5DBC6FF42F8}" type="slidenum">
              <a:rPr lang="el-GR" smtClean="0"/>
              <a:pPr/>
              <a:t>‹#›</a:t>
            </a:fld>
            <a:endParaRPr lang="el-G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0"/>
            <a:ext cx="8229600" cy="1600200"/>
          </a:xfrm>
          <a:prstGeom prst="rect">
            <a:avLst/>
          </a:prstGeom>
        </p:spPr>
        <p:txBody>
          <a:bodyPr vert="horz" lIns="91440" tIns="45720" rIns="91440" bIns="45720" rtlCol="0" anchor="b">
            <a:no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4" name="Date Placeholder 3"/>
          <p:cNvSpPr>
            <a:spLocks noGrp="1"/>
          </p:cNvSpPr>
          <p:nvPr>
            <p:ph type="dt" sz="half" idx="2"/>
          </p:nvPr>
        </p:nvSpPr>
        <p:spPr>
          <a:xfrm>
            <a:off x="6363347" y="6356350"/>
            <a:ext cx="2085975" cy="365125"/>
          </a:xfrm>
          <a:prstGeom prst="rect">
            <a:avLst/>
          </a:prstGeom>
        </p:spPr>
        <p:txBody>
          <a:bodyPr vert="horz" lIns="91440" tIns="45720" rIns="45720" bIns="45720" rtlCol="0" anchor="ctr"/>
          <a:lstStyle>
            <a:lvl1pPr algn="r">
              <a:defRPr sz="1200">
                <a:solidFill>
                  <a:schemeClr val="tx1">
                    <a:lumMod val="65000"/>
                    <a:lumOff val="35000"/>
                  </a:schemeClr>
                </a:solidFill>
                <a:latin typeface="Century Gothic" pitchFamily="34" charset="0"/>
              </a:defRPr>
            </a:lvl1pPr>
          </a:lstStyle>
          <a:p>
            <a:fld id="{9B2DD22D-9963-4751-9DD7-1104236885FD}" type="datetime1">
              <a:rPr lang="el-GR" smtClean="0"/>
              <a:pPr/>
              <a:t>3/10/2017</a:t>
            </a:fld>
            <a:endParaRPr lang="el-GR"/>
          </a:p>
        </p:txBody>
      </p:sp>
      <p:sp>
        <p:nvSpPr>
          <p:cNvPr id="5" name="Footer Placeholder 4"/>
          <p:cNvSpPr>
            <a:spLocks noGrp="1"/>
          </p:cNvSpPr>
          <p:nvPr>
            <p:ph type="ftr" sz="quarter" idx="3"/>
          </p:nvPr>
        </p:nvSpPr>
        <p:spPr>
          <a:xfrm>
            <a:off x="659165" y="6356350"/>
            <a:ext cx="2847975" cy="365125"/>
          </a:xfrm>
          <a:prstGeom prst="rect">
            <a:avLst/>
          </a:prstGeom>
        </p:spPr>
        <p:txBody>
          <a:bodyPr vert="horz" lIns="45720" tIns="45720" rIns="91440" bIns="45720" rtlCol="0" anchor="ctr"/>
          <a:lstStyle>
            <a:lvl1pPr algn="l">
              <a:defRPr sz="1200">
                <a:solidFill>
                  <a:schemeClr val="tx1">
                    <a:lumMod val="65000"/>
                    <a:lumOff val="35000"/>
                  </a:schemeClr>
                </a:solidFill>
                <a:latin typeface="Century Gothic" pitchFamily="34" charset="0"/>
              </a:defRPr>
            </a:lvl1pPr>
          </a:lstStyle>
          <a:p>
            <a:endParaRPr lang="el-GR"/>
          </a:p>
        </p:txBody>
      </p:sp>
      <p:sp>
        <p:nvSpPr>
          <p:cNvPr id="6" name="Slide Number Placeholder 5"/>
          <p:cNvSpPr>
            <a:spLocks noGrp="1"/>
          </p:cNvSpPr>
          <p:nvPr>
            <p:ph type="sldNum" sz="quarter" idx="4"/>
          </p:nvPr>
        </p:nvSpPr>
        <p:spPr>
          <a:xfrm>
            <a:off x="8543278" y="6356350"/>
            <a:ext cx="561975" cy="365125"/>
          </a:xfrm>
          <a:prstGeom prst="rect">
            <a:avLst/>
          </a:prstGeom>
        </p:spPr>
        <p:txBody>
          <a:bodyPr vert="horz" lIns="27432" tIns="45720" rIns="45720" bIns="45720" rtlCol="0" anchor="ctr"/>
          <a:lstStyle>
            <a:lvl1pPr algn="l">
              <a:defRPr sz="1200">
                <a:solidFill>
                  <a:schemeClr val="tx1">
                    <a:lumMod val="65000"/>
                    <a:lumOff val="35000"/>
                  </a:schemeClr>
                </a:solidFill>
                <a:latin typeface="Century Gothic" pitchFamily="34" charset="0"/>
              </a:defRPr>
            </a:lvl1pPr>
          </a:lstStyle>
          <a:p>
            <a:fld id="{B40E0B68-1307-4108-BD15-D5DBC6FF42F8}" type="slidenum">
              <a:rPr lang="el-GR" smtClean="0"/>
              <a:pPr/>
              <a:t>‹#›</a:t>
            </a:fld>
            <a:endParaRPr lang="el-GR"/>
          </a:p>
        </p:txBody>
      </p:sp>
      <p:sp>
        <p:nvSpPr>
          <p:cNvPr id="7" name="Oval 6"/>
          <p:cNvSpPr/>
          <p:nvPr/>
        </p:nvSpPr>
        <p:spPr>
          <a:xfrm>
            <a:off x="8457760" y="6499384"/>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8" name="Oval 7"/>
          <p:cNvSpPr/>
          <p:nvPr/>
        </p:nvSpPr>
        <p:spPr>
          <a:xfrm>
            <a:off x="569119" y="6499384"/>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 bg1="lt1" tx1="dk1" bg2="lt2" tx2="dk2" accent1="accent1" accent2="accent2" accent3="accent3" accent4="accent4" accent5="accent5" accent6="accent6" hlink="hlink" folHlink="folHlink"/>
  <p:sldLayoutIdLst>
    <p:sldLayoutId id="2147483889" r:id="rId1"/>
    <p:sldLayoutId id="2147483890" r:id="rId2"/>
    <p:sldLayoutId id="2147483891" r:id="rId3"/>
    <p:sldLayoutId id="2147483892" r:id="rId4"/>
    <p:sldLayoutId id="2147483893" r:id="rId5"/>
    <p:sldLayoutId id="2147483894" r:id="rId6"/>
    <p:sldLayoutId id="2147483895" r:id="rId7"/>
    <p:sldLayoutId id="2147483896" r:id="rId8"/>
    <p:sldLayoutId id="2147483897" r:id="rId9"/>
    <p:sldLayoutId id="2147483898" r:id="rId10"/>
    <p:sldLayoutId id="2147483899" r:id="rId11"/>
  </p:sldLayoutIdLst>
  <p:hf hdr="0" ftr="0" dt="0"/>
  <p:txStyles>
    <p:titleStyle>
      <a:lvl1pPr algn="ctr" defTabSz="914400" rtl="0" eaLnBrk="1" latinLnBrk="0" hangingPunct="1">
        <a:lnSpc>
          <a:spcPts val="5800"/>
        </a:lnSpc>
        <a:spcBef>
          <a:spcPct val="0"/>
        </a:spcBef>
        <a:buNone/>
        <a:defRPr sz="5400" kern="1200">
          <a:solidFill>
            <a:schemeClr val="tx2"/>
          </a:solidFill>
          <a:effectLst>
            <a:outerShdw blurRad="63500" dist="38100" dir="5400000" algn="t" rotWithShape="0">
              <a:prstClr val="black">
                <a:alpha val="25000"/>
              </a:prstClr>
            </a:outerShdw>
          </a:effectLst>
          <a:latin typeface="+mn-lt"/>
          <a:ea typeface="+mj-ea"/>
          <a:cs typeface="+mj-cs"/>
        </a:defRPr>
      </a:lvl1pPr>
    </p:titleStyle>
    <p:bodyStyle>
      <a:lvl1pPr marL="342900" indent="-342900" algn="l" defTabSz="914400" rtl="0" eaLnBrk="1" latinLnBrk="0" hangingPunct="1">
        <a:spcBef>
          <a:spcPct val="20000"/>
        </a:spcBef>
        <a:buFont typeface="Arial" pitchFamily="34" charset="0"/>
        <a:buChar char="•"/>
        <a:defRPr sz="2400" kern="1200">
          <a:solidFill>
            <a:schemeClr val="tx1">
              <a:lumMod val="50000"/>
              <a:lumOff val="50000"/>
            </a:schemeClr>
          </a:solidFill>
          <a:latin typeface="+mj-lt"/>
          <a:ea typeface="+mn-ea"/>
          <a:cs typeface="+mn-cs"/>
        </a:defRPr>
      </a:lvl1pPr>
      <a:lvl2pPr marL="742950" indent="-28575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2pPr>
      <a:lvl3pPr marL="11430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3pPr>
      <a:lvl4pPr marL="1600200" indent="-22860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4pPr>
      <a:lvl5pPr marL="20574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5pPr>
      <a:lvl6pPr marL="2514600" indent="-22860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6pPr>
      <a:lvl7pPr marL="29718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7pPr>
      <a:lvl8pPr marL="3429000" indent="-22860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8pPr>
      <a:lvl9pPr marL="38862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827584" y="0"/>
            <a:ext cx="7772400" cy="4941168"/>
          </a:xfrm>
        </p:spPr>
        <p:txBody>
          <a:bodyPr/>
          <a:lstStyle/>
          <a:p>
            <a:r>
              <a:rPr lang="en-US" sz="4000" dirty="0" smtClean="0"/>
              <a:t>The Culture as the main sector of Social economy / Social Entrepreneurship against social Exclusion.</a:t>
            </a:r>
            <a:br>
              <a:rPr lang="en-US" sz="4000" dirty="0" smtClean="0"/>
            </a:br>
            <a:r>
              <a:rPr lang="en-US" sz="4000" dirty="0" smtClean="0"/>
              <a:t>Case Study: The cultural activities of  Athens</a:t>
            </a:r>
            <a:r>
              <a:rPr lang="el-GR" sz="4000" dirty="0" smtClean="0"/>
              <a:t>’</a:t>
            </a:r>
            <a:r>
              <a:rPr lang="en-US" sz="4000" dirty="0" smtClean="0"/>
              <a:t> </a:t>
            </a:r>
            <a:r>
              <a:rPr lang="en-US" sz="4000" dirty="0"/>
              <a:t>M</a:t>
            </a:r>
            <a:r>
              <a:rPr lang="en-US" sz="4000" dirty="0" smtClean="0"/>
              <a:t>unicipality</a:t>
            </a:r>
            <a:endParaRPr lang="el-GR" sz="4000" dirty="0"/>
          </a:p>
        </p:txBody>
      </p:sp>
      <p:sp>
        <p:nvSpPr>
          <p:cNvPr id="3" name="Subtitle 2"/>
          <p:cNvSpPr>
            <a:spLocks noGrp="1"/>
          </p:cNvSpPr>
          <p:nvPr>
            <p:ph type="subTitle" idx="1"/>
          </p:nvPr>
        </p:nvSpPr>
        <p:spPr>
          <a:xfrm>
            <a:off x="1371600" y="4953000"/>
            <a:ext cx="6400800" cy="1500336"/>
          </a:xfrm>
        </p:spPr>
        <p:txBody>
          <a:bodyPr>
            <a:normAutofit fontScale="85000" lnSpcReduction="20000"/>
          </a:bodyPr>
          <a:lstStyle/>
          <a:p>
            <a:endParaRPr lang="en-US" dirty="0" smtClean="0">
              <a:effectLst>
                <a:outerShdw blurRad="38100" dist="38100" dir="2700000" algn="tl">
                  <a:srgbClr val="000000">
                    <a:alpha val="43137"/>
                  </a:srgbClr>
                </a:outerShdw>
              </a:effectLst>
            </a:endParaRPr>
          </a:p>
          <a:p>
            <a:r>
              <a:rPr lang="en-US" dirty="0" err="1" smtClean="0">
                <a:effectLst>
                  <a:outerShdw blurRad="38100" dist="38100" dir="2700000" algn="tl">
                    <a:srgbClr val="000000">
                      <a:alpha val="43137"/>
                    </a:srgbClr>
                  </a:outerShdw>
                </a:effectLst>
              </a:rPr>
              <a:t>Pantazopoulos</a:t>
            </a:r>
            <a:r>
              <a:rPr lang="en-US" dirty="0" smtClean="0">
                <a:effectLst>
                  <a:outerShdw blurRad="38100" dist="38100" dir="2700000" algn="tl">
                    <a:srgbClr val="000000">
                      <a:alpha val="43137"/>
                    </a:srgbClr>
                  </a:outerShdw>
                </a:effectLst>
              </a:rPr>
              <a:t> Stavros</a:t>
            </a:r>
          </a:p>
          <a:p>
            <a:r>
              <a:rPr lang="en-US" dirty="0" smtClean="0"/>
              <a:t>Msc Management of Cultural </a:t>
            </a:r>
            <a:r>
              <a:rPr lang="en-US" dirty="0" smtClean="0"/>
              <a:t>Organizations</a:t>
            </a:r>
          </a:p>
          <a:p>
            <a:r>
              <a:rPr lang="en-US" dirty="0" smtClean="0"/>
              <a:t>Greek Open University Supervisor: Professor Eugenia P. </a:t>
            </a:r>
            <a:r>
              <a:rPr lang="en-US" dirty="0" err="1" smtClean="0"/>
              <a:t>Bitsani</a:t>
            </a:r>
            <a:endParaRPr lang="en-US" dirty="0" smtClean="0"/>
          </a:p>
          <a:p>
            <a:endParaRPr lang="en-US" dirty="0"/>
          </a:p>
          <a:p>
            <a:endParaRPr lang="el-GR" dirty="0">
              <a:effectLst>
                <a:outerShdw blurRad="38100" dist="38100" dir="2700000" algn="tl">
                  <a:srgbClr val="000000">
                    <a:alpha val="43137"/>
                  </a:srgbClr>
                </a:outerShdw>
              </a:effectLst>
            </a:endParaRPr>
          </a:p>
        </p:txBody>
      </p:sp>
      <p:sp>
        <p:nvSpPr>
          <p:cNvPr id="4" name="Slide Number Placeholder 3"/>
          <p:cNvSpPr>
            <a:spLocks noGrp="1"/>
          </p:cNvSpPr>
          <p:nvPr>
            <p:ph type="sldNum" sz="quarter" idx="11"/>
          </p:nvPr>
        </p:nvSpPr>
        <p:spPr/>
        <p:txBody>
          <a:bodyPr/>
          <a:lstStyle/>
          <a:p>
            <a:fld id="{B40E0B68-1307-4108-BD15-D5DBC6FF42F8}" type="slidenum">
              <a:rPr lang="el-GR" smtClean="0"/>
              <a:pPr/>
              <a:t>1</a:t>
            </a:fld>
            <a:endParaRPr lang="el-GR"/>
          </a:p>
        </p:txBody>
      </p:sp>
    </p:spTree>
    <p:extLst>
      <p:ext uri="{BB962C8B-B14F-4D97-AF65-F5344CB8AC3E}">
        <p14:creationId xmlns:p14="http://schemas.microsoft.com/office/powerpoint/2010/main" val="83282402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Best Practices from EU</a:t>
            </a:r>
            <a:endParaRPr lang="el-GR" dirty="0"/>
          </a:p>
        </p:txBody>
      </p:sp>
      <p:sp>
        <p:nvSpPr>
          <p:cNvPr id="3" name="Content Placeholder 2"/>
          <p:cNvSpPr>
            <a:spLocks noGrp="1"/>
          </p:cNvSpPr>
          <p:nvPr>
            <p:ph idx="1"/>
          </p:nvPr>
        </p:nvSpPr>
        <p:spPr/>
        <p:txBody>
          <a:bodyPr>
            <a:normAutofit fontScale="85000" lnSpcReduction="10000"/>
          </a:bodyPr>
          <a:lstStyle/>
          <a:p>
            <a:pPr algn="just"/>
            <a:r>
              <a:rPr lang="en-US" dirty="0"/>
              <a:t>Discover Culture was developed in Germany in 2011-2012.</a:t>
            </a:r>
          </a:p>
          <a:p>
            <a:pPr algn="just"/>
            <a:r>
              <a:rPr lang="en-US" dirty="0"/>
              <a:t>The "Get up, move yourself!" Program that ran from 2010 to 2013 in the city of Solingen, Germany.</a:t>
            </a:r>
          </a:p>
          <a:p>
            <a:pPr algn="just"/>
            <a:r>
              <a:rPr lang="en-US" dirty="0"/>
              <a:t>The Cultural </a:t>
            </a:r>
            <a:r>
              <a:rPr lang="en-US" dirty="0" err="1"/>
              <a:t>Adequation</a:t>
            </a:r>
            <a:r>
              <a:rPr lang="en-US" dirty="0"/>
              <a:t> Program, which was drafted in Sofia, Bulgaria between 9/2013 - 9/2014, was addressed to refugees and asylum seekers.</a:t>
            </a:r>
          </a:p>
          <a:p>
            <a:pPr algn="just"/>
            <a:r>
              <a:rPr lang="en-US" dirty="0"/>
              <a:t>The SOKULTURA program aimed to promote the culture of minorities in Slovenia, as well as to enhance the employment of members of the Immigrant Communities in the field of Culture.</a:t>
            </a:r>
          </a:p>
          <a:p>
            <a:pPr algn="just"/>
            <a:r>
              <a:rPr lang="en-US" dirty="0"/>
              <a:t>Also in Slovenia, the "World Dolls" program took place between 2013 and 2014. The main objectives of the program were to increase the employability of people belonging to vulnerable groups with training in puppet and global learning techniques.</a:t>
            </a:r>
            <a:endParaRPr lang="el-GR" dirty="0"/>
          </a:p>
        </p:txBody>
      </p:sp>
      <p:sp>
        <p:nvSpPr>
          <p:cNvPr id="4" name="Slide Number Placeholder 3"/>
          <p:cNvSpPr>
            <a:spLocks noGrp="1"/>
          </p:cNvSpPr>
          <p:nvPr>
            <p:ph type="sldNum" sz="quarter" idx="12"/>
          </p:nvPr>
        </p:nvSpPr>
        <p:spPr/>
        <p:txBody>
          <a:bodyPr/>
          <a:lstStyle/>
          <a:p>
            <a:fld id="{B40E0B68-1307-4108-BD15-D5DBC6FF42F8}" type="slidenum">
              <a:rPr lang="el-GR" smtClean="0"/>
              <a:pPr/>
              <a:t>10</a:t>
            </a:fld>
            <a:endParaRPr lang="el-GR"/>
          </a:p>
        </p:txBody>
      </p:sp>
    </p:spTree>
    <p:extLst>
      <p:ext uri="{BB962C8B-B14F-4D97-AF65-F5344CB8AC3E}">
        <p14:creationId xmlns:p14="http://schemas.microsoft.com/office/powerpoint/2010/main" val="159789255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300" dirty="0" smtClean="0"/>
              <a:t>Cultural activities combating Social Exclusion from the Municipality of Athens</a:t>
            </a:r>
            <a:endParaRPr lang="el-GR" sz="3300" dirty="0"/>
          </a:p>
        </p:txBody>
      </p:sp>
      <p:sp>
        <p:nvSpPr>
          <p:cNvPr id="3" name="Content Placeholder 2"/>
          <p:cNvSpPr>
            <a:spLocks noGrp="1"/>
          </p:cNvSpPr>
          <p:nvPr>
            <p:ph idx="1"/>
          </p:nvPr>
        </p:nvSpPr>
        <p:spPr/>
        <p:txBody>
          <a:bodyPr>
            <a:normAutofit fontScale="85000" lnSpcReduction="20000"/>
          </a:bodyPr>
          <a:lstStyle/>
          <a:p>
            <a:pPr algn="just"/>
            <a:r>
              <a:rPr lang="en-US" dirty="0" smtClean="0"/>
              <a:t>“Four </a:t>
            </a:r>
            <a:r>
              <a:rPr lang="en-US" dirty="0"/>
              <a:t>Arts, a Dream". This event was held in cooperation with the Spasticity Protection Society. It concerned free delivery of dance, music and painting lessons to children, young people and adults facing disability problems.</a:t>
            </a:r>
          </a:p>
          <a:p>
            <a:pPr algn="just"/>
            <a:r>
              <a:rPr lang="en-US" dirty="0"/>
              <a:t>The Skin to Live Exhibition of Art Photography took place at the Cultural Center of the City of Athens all in October 2015. The aim of the exhibition was to dissect the patients with severe skin diseases of </a:t>
            </a:r>
            <a:r>
              <a:rPr lang="en-US" dirty="0" err="1"/>
              <a:t>urticaria</a:t>
            </a:r>
            <a:r>
              <a:rPr lang="en-US" dirty="0"/>
              <a:t> and psoriasis.</a:t>
            </a:r>
          </a:p>
          <a:p>
            <a:pPr algn="just"/>
            <a:r>
              <a:rPr lang="en-US" dirty="0"/>
              <a:t>Within the framework of the Artistic program, the Artistic Festival was organized by the Society for Spasticity Protection in cooperation with the Municipality of Athens. Its goal is to remove any form of UA.</a:t>
            </a:r>
          </a:p>
          <a:p>
            <a:pPr algn="just"/>
            <a:r>
              <a:rPr lang="en-US" dirty="0"/>
              <a:t>In 2014, the Municipality of Athens organized the event "A fifteen minute dramatized poetry from the collection" In the poetry "of Titus </a:t>
            </a:r>
            <a:r>
              <a:rPr lang="en-US" dirty="0" err="1"/>
              <a:t>Patrikios</a:t>
            </a:r>
            <a:r>
              <a:rPr lang="en-US" dirty="0"/>
              <a:t>", presented by the theatrical group of homeless people of the Center of Reception and Solidarity of the Municipality of </a:t>
            </a:r>
            <a:r>
              <a:rPr lang="en-US" dirty="0" smtClean="0"/>
              <a:t>Athens.</a:t>
            </a:r>
            <a:endParaRPr lang="en-US" dirty="0"/>
          </a:p>
          <a:p>
            <a:endParaRPr lang="el-GR" dirty="0"/>
          </a:p>
        </p:txBody>
      </p:sp>
      <p:sp>
        <p:nvSpPr>
          <p:cNvPr id="4" name="Slide Number Placeholder 3"/>
          <p:cNvSpPr>
            <a:spLocks noGrp="1"/>
          </p:cNvSpPr>
          <p:nvPr>
            <p:ph type="sldNum" sz="quarter" idx="12"/>
          </p:nvPr>
        </p:nvSpPr>
        <p:spPr/>
        <p:txBody>
          <a:bodyPr/>
          <a:lstStyle/>
          <a:p>
            <a:fld id="{B40E0B68-1307-4108-BD15-D5DBC6FF42F8}" type="slidenum">
              <a:rPr lang="el-GR" smtClean="0"/>
              <a:pPr/>
              <a:t>11</a:t>
            </a:fld>
            <a:endParaRPr lang="el-GR"/>
          </a:p>
        </p:txBody>
      </p:sp>
    </p:spTree>
    <p:extLst>
      <p:ext uri="{BB962C8B-B14F-4D97-AF65-F5344CB8AC3E}">
        <p14:creationId xmlns:p14="http://schemas.microsoft.com/office/powerpoint/2010/main" val="139316839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n-US" sz="3200" dirty="0" smtClean="0"/>
              <a:t>Cultural activities combating Social Exclusion from the Municipality of Athens-</a:t>
            </a:r>
            <a:r>
              <a:rPr lang="el-GR" sz="3200" dirty="0" smtClean="0"/>
              <a:t>2</a:t>
            </a:r>
            <a:endParaRPr lang="el-GR" sz="3200" dirty="0"/>
          </a:p>
        </p:txBody>
      </p:sp>
      <p:sp>
        <p:nvSpPr>
          <p:cNvPr id="3" name="2 - Θέση περιεχομένου"/>
          <p:cNvSpPr>
            <a:spLocks noGrp="1"/>
          </p:cNvSpPr>
          <p:nvPr>
            <p:ph idx="1"/>
          </p:nvPr>
        </p:nvSpPr>
        <p:spPr/>
        <p:txBody>
          <a:bodyPr>
            <a:normAutofit/>
          </a:bodyPr>
          <a:lstStyle/>
          <a:p>
            <a:r>
              <a:rPr lang="el-GR" dirty="0" smtClean="0"/>
              <a:t>                                               «</a:t>
            </a:r>
            <a:r>
              <a:rPr lang="en-US" dirty="0" smtClean="0"/>
              <a:t>Four Arts, a Dream“</a:t>
            </a:r>
          </a:p>
          <a:p>
            <a:endParaRPr lang="en-US" dirty="0" smtClean="0"/>
          </a:p>
          <a:p>
            <a:endParaRPr lang="en-US" dirty="0" smtClean="0"/>
          </a:p>
          <a:p>
            <a:endParaRPr lang="en-US" dirty="0" smtClean="0"/>
          </a:p>
          <a:p>
            <a:endParaRPr lang="en-US" dirty="0" smtClean="0"/>
          </a:p>
          <a:p>
            <a:endParaRPr lang="en-US" dirty="0" smtClean="0"/>
          </a:p>
          <a:p>
            <a:pPr>
              <a:buNone/>
            </a:pPr>
            <a:r>
              <a:rPr lang="el-GR" dirty="0" smtClean="0"/>
              <a:t>«</a:t>
            </a:r>
            <a:r>
              <a:rPr lang="en-US" dirty="0" smtClean="0"/>
              <a:t>The Skin to Live Exhibition</a:t>
            </a:r>
          </a:p>
          <a:p>
            <a:pPr>
              <a:buNone/>
            </a:pPr>
            <a:r>
              <a:rPr lang="en-US" dirty="0" smtClean="0"/>
              <a:t> of Art Photography</a:t>
            </a:r>
            <a:r>
              <a:rPr lang="el-GR" dirty="0" smtClean="0"/>
              <a:t>»</a:t>
            </a:r>
            <a:endParaRPr lang="el-GR" dirty="0"/>
          </a:p>
        </p:txBody>
      </p:sp>
      <p:sp>
        <p:nvSpPr>
          <p:cNvPr id="4" name="3 - Θέση αριθμού διαφάνειας"/>
          <p:cNvSpPr>
            <a:spLocks noGrp="1"/>
          </p:cNvSpPr>
          <p:nvPr>
            <p:ph type="sldNum" sz="quarter" idx="12"/>
          </p:nvPr>
        </p:nvSpPr>
        <p:spPr/>
        <p:txBody>
          <a:bodyPr/>
          <a:lstStyle/>
          <a:p>
            <a:fld id="{B40E0B68-1307-4108-BD15-D5DBC6FF42F8}" type="slidenum">
              <a:rPr lang="el-GR" smtClean="0"/>
              <a:pPr/>
              <a:t>12</a:t>
            </a:fld>
            <a:endParaRPr lang="el-GR"/>
          </a:p>
        </p:txBody>
      </p:sp>
      <p:pic>
        <p:nvPicPr>
          <p:cNvPr id="1026" name="Picture 2" descr="C:\Users\intel i5\Desktop\amea15.jpg"/>
          <p:cNvPicPr>
            <a:picLocks noChangeAspect="1" noChangeArrowheads="1"/>
          </p:cNvPicPr>
          <p:nvPr/>
        </p:nvPicPr>
        <p:blipFill>
          <a:blip r:embed="rId2" cstate="print"/>
          <a:srcRect/>
          <a:stretch>
            <a:fillRect/>
          </a:stretch>
        </p:blipFill>
        <p:spPr bwMode="auto">
          <a:xfrm>
            <a:off x="467544" y="1628800"/>
            <a:ext cx="4165388" cy="2256252"/>
          </a:xfrm>
          <a:prstGeom prst="rect">
            <a:avLst/>
          </a:prstGeom>
          <a:noFill/>
        </p:spPr>
      </p:pic>
      <p:pic>
        <p:nvPicPr>
          <p:cNvPr id="1027" name="Picture 3" descr="C:\Users\intel i5\Desktop\Skin_To_Live_In_photo_02.jpg"/>
          <p:cNvPicPr>
            <a:picLocks noChangeAspect="1" noChangeArrowheads="1"/>
          </p:cNvPicPr>
          <p:nvPr/>
        </p:nvPicPr>
        <p:blipFill>
          <a:blip r:embed="rId3" cstate="print"/>
          <a:srcRect/>
          <a:stretch>
            <a:fillRect/>
          </a:stretch>
        </p:blipFill>
        <p:spPr bwMode="auto">
          <a:xfrm>
            <a:off x="4572000" y="3852558"/>
            <a:ext cx="4137664" cy="2312745"/>
          </a:xfrm>
          <a:prstGeom prst="rect">
            <a:avLst/>
          </a:prstGeom>
          <a:noFill/>
        </p:spPr>
      </p:pic>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dirty="0"/>
              <a:t>Cultural activities combating Social Exclusion from the Municipality of </a:t>
            </a:r>
            <a:r>
              <a:rPr lang="en-US" sz="3200" dirty="0" smtClean="0"/>
              <a:t>Athens-</a:t>
            </a:r>
            <a:r>
              <a:rPr lang="el-GR" sz="3200" dirty="0" smtClean="0"/>
              <a:t>3</a:t>
            </a:r>
            <a:endParaRPr lang="el-GR" sz="3200" dirty="0"/>
          </a:p>
        </p:txBody>
      </p:sp>
      <p:sp>
        <p:nvSpPr>
          <p:cNvPr id="3" name="Content Placeholder 2"/>
          <p:cNvSpPr>
            <a:spLocks noGrp="1"/>
          </p:cNvSpPr>
          <p:nvPr>
            <p:ph idx="1"/>
          </p:nvPr>
        </p:nvSpPr>
        <p:spPr/>
        <p:txBody>
          <a:bodyPr>
            <a:normAutofit fontScale="85000" lnSpcReduction="10000"/>
          </a:bodyPr>
          <a:lstStyle/>
          <a:p>
            <a:pPr algn="just"/>
            <a:r>
              <a:rPr lang="en-US" dirty="0"/>
              <a:t>In collaboration with a TV channel, organized a concert at the beginning of the year to collect food. Instead of a ticket, the citizens attending the concert offered long-lasting food, which was given to the "City of Athens Reception and Solidarity Center".</a:t>
            </a:r>
          </a:p>
          <a:p>
            <a:pPr algn="just"/>
            <a:r>
              <a:rPr lang="en-US" dirty="0"/>
              <a:t>An important action by the City of Athens is also the organization of the long-standing "Live Books" event, in collaboration with the Live Library team. The action takes place in the Library of the City of Athens. Books are not read, but people echo their experiences about discrimination, prejudice, racism and the CA they have experienced.</a:t>
            </a:r>
          </a:p>
          <a:p>
            <a:pPr algn="just"/>
            <a:r>
              <a:rPr lang="en-US" dirty="0"/>
              <a:t>The "Immigrant Coexistence Cup" is an annual football tournament among migrant groups living in Greece. It is organized by the City of Athens with the aim of eliminating racial discrimination and lifting the CA of immigrants.</a:t>
            </a:r>
          </a:p>
        </p:txBody>
      </p:sp>
      <p:sp>
        <p:nvSpPr>
          <p:cNvPr id="4" name="Slide Number Placeholder 3"/>
          <p:cNvSpPr>
            <a:spLocks noGrp="1"/>
          </p:cNvSpPr>
          <p:nvPr>
            <p:ph type="sldNum" sz="quarter" idx="12"/>
          </p:nvPr>
        </p:nvSpPr>
        <p:spPr/>
        <p:txBody>
          <a:bodyPr/>
          <a:lstStyle/>
          <a:p>
            <a:fld id="{B40E0B68-1307-4108-BD15-D5DBC6FF42F8}" type="slidenum">
              <a:rPr lang="el-GR" smtClean="0"/>
              <a:pPr/>
              <a:t>13</a:t>
            </a:fld>
            <a:endParaRPr lang="el-GR"/>
          </a:p>
        </p:txBody>
      </p:sp>
    </p:spTree>
    <p:extLst>
      <p:ext uri="{BB962C8B-B14F-4D97-AF65-F5344CB8AC3E}">
        <p14:creationId xmlns:p14="http://schemas.microsoft.com/office/powerpoint/2010/main" val="128430255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n-US" sz="3200" dirty="0" smtClean="0"/>
              <a:t>Cultural activities combating Social Exclusion from the Municipality of Athens</a:t>
            </a:r>
            <a:r>
              <a:rPr lang="el-GR" sz="3200" dirty="0" smtClean="0"/>
              <a:t>-4</a:t>
            </a:r>
            <a:endParaRPr lang="el-GR" sz="3200" dirty="0"/>
          </a:p>
        </p:txBody>
      </p:sp>
      <p:sp>
        <p:nvSpPr>
          <p:cNvPr id="3" name="2 - Θέση περιεχομένου"/>
          <p:cNvSpPr>
            <a:spLocks noGrp="1"/>
          </p:cNvSpPr>
          <p:nvPr>
            <p:ph idx="1"/>
          </p:nvPr>
        </p:nvSpPr>
        <p:spPr/>
        <p:txBody>
          <a:bodyPr/>
          <a:lstStyle/>
          <a:p>
            <a:pPr>
              <a:buNone/>
            </a:pPr>
            <a:r>
              <a:rPr lang="el-GR" dirty="0" smtClean="0"/>
              <a:t>                                                   «</a:t>
            </a:r>
            <a:r>
              <a:rPr lang="en-US" dirty="0" smtClean="0"/>
              <a:t>Live Books</a:t>
            </a:r>
            <a:r>
              <a:rPr lang="el-GR" dirty="0" smtClean="0"/>
              <a:t>»</a:t>
            </a:r>
          </a:p>
          <a:p>
            <a:pPr>
              <a:buNone/>
            </a:pPr>
            <a:endParaRPr lang="el-GR" dirty="0" smtClean="0"/>
          </a:p>
          <a:p>
            <a:pPr>
              <a:buNone/>
            </a:pPr>
            <a:endParaRPr lang="el-GR" dirty="0" smtClean="0"/>
          </a:p>
          <a:p>
            <a:pPr>
              <a:buNone/>
            </a:pPr>
            <a:endParaRPr lang="el-GR" dirty="0" smtClean="0"/>
          </a:p>
          <a:p>
            <a:pPr>
              <a:buNone/>
            </a:pPr>
            <a:endParaRPr lang="el-GR" dirty="0" smtClean="0"/>
          </a:p>
          <a:p>
            <a:pPr>
              <a:buNone/>
            </a:pPr>
            <a:endParaRPr lang="el-GR" dirty="0" smtClean="0"/>
          </a:p>
          <a:p>
            <a:pPr>
              <a:buNone/>
            </a:pPr>
            <a:r>
              <a:rPr lang="el-GR" dirty="0" smtClean="0"/>
              <a:t>«</a:t>
            </a:r>
            <a:r>
              <a:rPr lang="en-US" dirty="0" smtClean="0"/>
              <a:t>Immigrant Coexistence</a:t>
            </a:r>
            <a:endParaRPr lang="el-GR" dirty="0" smtClean="0"/>
          </a:p>
          <a:p>
            <a:pPr>
              <a:buNone/>
            </a:pPr>
            <a:r>
              <a:rPr lang="en-US" dirty="0" smtClean="0"/>
              <a:t>Cup</a:t>
            </a:r>
            <a:r>
              <a:rPr lang="el-GR" dirty="0" smtClean="0"/>
              <a:t>»</a:t>
            </a:r>
            <a:endParaRPr lang="el-GR" dirty="0"/>
          </a:p>
        </p:txBody>
      </p:sp>
      <p:sp>
        <p:nvSpPr>
          <p:cNvPr id="4" name="3 - Θέση αριθμού διαφάνειας"/>
          <p:cNvSpPr>
            <a:spLocks noGrp="1"/>
          </p:cNvSpPr>
          <p:nvPr>
            <p:ph type="sldNum" sz="quarter" idx="12"/>
          </p:nvPr>
        </p:nvSpPr>
        <p:spPr/>
        <p:txBody>
          <a:bodyPr/>
          <a:lstStyle/>
          <a:p>
            <a:fld id="{B40E0B68-1307-4108-BD15-D5DBC6FF42F8}" type="slidenum">
              <a:rPr lang="el-GR" smtClean="0"/>
              <a:pPr/>
              <a:t>14</a:t>
            </a:fld>
            <a:endParaRPr lang="el-GR"/>
          </a:p>
        </p:txBody>
      </p:sp>
      <p:pic>
        <p:nvPicPr>
          <p:cNvPr id="2050" name="Picture 2" descr="C:\Users\intel i5\Desktop\vivlia-akadimia-platonos-650_0.jpg"/>
          <p:cNvPicPr>
            <a:picLocks noChangeAspect="1" noChangeArrowheads="1"/>
          </p:cNvPicPr>
          <p:nvPr/>
        </p:nvPicPr>
        <p:blipFill>
          <a:blip r:embed="rId2" cstate="print"/>
          <a:srcRect/>
          <a:stretch>
            <a:fillRect/>
          </a:stretch>
        </p:blipFill>
        <p:spPr bwMode="auto">
          <a:xfrm>
            <a:off x="467544" y="1628800"/>
            <a:ext cx="4248472" cy="2301256"/>
          </a:xfrm>
          <a:prstGeom prst="rect">
            <a:avLst/>
          </a:prstGeom>
          <a:noFill/>
        </p:spPr>
      </p:pic>
      <p:pic>
        <p:nvPicPr>
          <p:cNvPr id="2051" name="Picture 3" descr="C:\Users\intel i5\Desktop\pROSFIGES_PODOSFERO_DSC0211721664.jpg"/>
          <p:cNvPicPr>
            <a:picLocks noChangeAspect="1" noChangeArrowheads="1"/>
          </p:cNvPicPr>
          <p:nvPr/>
        </p:nvPicPr>
        <p:blipFill>
          <a:blip r:embed="rId3" cstate="print"/>
          <a:srcRect/>
          <a:stretch>
            <a:fillRect/>
          </a:stretch>
        </p:blipFill>
        <p:spPr bwMode="auto">
          <a:xfrm>
            <a:off x="4139952" y="3704750"/>
            <a:ext cx="4591828" cy="2433441"/>
          </a:xfrm>
          <a:prstGeom prst="rect">
            <a:avLst/>
          </a:prstGeom>
          <a:noFill/>
        </p:spPr>
      </p:pic>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
            </a:r>
            <a:br>
              <a:rPr lang="en-US" dirty="0"/>
            </a:br>
            <a:r>
              <a:rPr lang="en-US" dirty="0"/>
              <a:t>C</a:t>
            </a:r>
            <a:r>
              <a:rPr lang="en-US" dirty="0" smtClean="0"/>
              <a:t>onclusions</a:t>
            </a:r>
            <a:endParaRPr lang="el-GR" dirty="0"/>
          </a:p>
        </p:txBody>
      </p:sp>
      <p:sp>
        <p:nvSpPr>
          <p:cNvPr id="3" name="Content Placeholder 2"/>
          <p:cNvSpPr>
            <a:spLocks noGrp="1"/>
          </p:cNvSpPr>
          <p:nvPr>
            <p:ph idx="1"/>
          </p:nvPr>
        </p:nvSpPr>
        <p:spPr/>
        <p:txBody>
          <a:bodyPr/>
          <a:lstStyle/>
          <a:p>
            <a:r>
              <a:rPr lang="en-US" b="1" i="1" dirty="0"/>
              <a:t>How is Social Economy linked to Social Exclusion and </a:t>
            </a:r>
            <a:r>
              <a:rPr lang="en-US" b="1" i="1" dirty="0" smtClean="0"/>
              <a:t>Culture?</a:t>
            </a:r>
            <a:endParaRPr lang="el-GR" b="1" i="1" dirty="0"/>
          </a:p>
          <a:p>
            <a:pPr marL="0" indent="0" algn="just">
              <a:buNone/>
            </a:pPr>
            <a:r>
              <a:rPr lang="en-US" dirty="0"/>
              <a:t>Culture contributes substantially to increasing employment, investing in research and innovation, saving energy resources, improving education, combating poverty and social exclusion. It creates networks because of its interconnection with a variety of industries and services, including cultural-creative industries and cultural tourism</a:t>
            </a:r>
          </a:p>
        </p:txBody>
      </p:sp>
      <p:sp>
        <p:nvSpPr>
          <p:cNvPr id="4" name="Slide Number Placeholder 3"/>
          <p:cNvSpPr>
            <a:spLocks noGrp="1"/>
          </p:cNvSpPr>
          <p:nvPr>
            <p:ph type="sldNum" sz="quarter" idx="12"/>
          </p:nvPr>
        </p:nvSpPr>
        <p:spPr/>
        <p:txBody>
          <a:bodyPr/>
          <a:lstStyle/>
          <a:p>
            <a:fld id="{B40E0B68-1307-4108-BD15-D5DBC6FF42F8}" type="slidenum">
              <a:rPr lang="el-GR" smtClean="0"/>
              <a:pPr/>
              <a:t>15</a:t>
            </a:fld>
            <a:endParaRPr lang="el-GR"/>
          </a:p>
        </p:txBody>
      </p:sp>
    </p:spTree>
    <p:extLst>
      <p:ext uri="{BB962C8B-B14F-4D97-AF65-F5344CB8AC3E}">
        <p14:creationId xmlns:p14="http://schemas.microsoft.com/office/powerpoint/2010/main" val="271980238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Conclusions</a:t>
            </a:r>
            <a:r>
              <a:rPr lang="el-GR" dirty="0" smtClean="0"/>
              <a:t>-2</a:t>
            </a:r>
            <a:endParaRPr lang="el-GR" dirty="0"/>
          </a:p>
        </p:txBody>
      </p:sp>
      <p:sp>
        <p:nvSpPr>
          <p:cNvPr id="3" name="Content Placeholder 2"/>
          <p:cNvSpPr>
            <a:spLocks noGrp="1"/>
          </p:cNvSpPr>
          <p:nvPr>
            <p:ph idx="1"/>
          </p:nvPr>
        </p:nvSpPr>
        <p:spPr/>
        <p:txBody>
          <a:bodyPr/>
          <a:lstStyle/>
          <a:p>
            <a:r>
              <a:rPr lang="en-US" b="1" i="1" dirty="0"/>
              <a:t>What are the social implications of Culture? What is the role of Culture in times of economic crisis?</a:t>
            </a:r>
          </a:p>
          <a:p>
            <a:pPr marL="0" indent="0" algn="just">
              <a:buNone/>
            </a:pPr>
            <a:r>
              <a:rPr lang="en-US" dirty="0"/>
              <a:t>As mentioned above, culture is a structural component of societies. </a:t>
            </a:r>
            <a:r>
              <a:rPr lang="el-GR" dirty="0" smtClean="0"/>
              <a:t>Ι</a:t>
            </a:r>
            <a:r>
              <a:rPr lang="en-US" dirty="0" smtClean="0"/>
              <a:t>t </a:t>
            </a:r>
            <a:r>
              <a:rPr lang="en-US" dirty="0"/>
              <a:t>is a coherent component between people and groups with different characteristics. At the same time, culture can help tighten human relationships through participation and, at a later stage, eliminate those elements that separate people and create divisive social influences.</a:t>
            </a:r>
            <a:endParaRPr lang="el-GR" dirty="0"/>
          </a:p>
        </p:txBody>
      </p:sp>
      <p:sp>
        <p:nvSpPr>
          <p:cNvPr id="4" name="Slide Number Placeholder 3"/>
          <p:cNvSpPr>
            <a:spLocks noGrp="1"/>
          </p:cNvSpPr>
          <p:nvPr>
            <p:ph type="sldNum" sz="quarter" idx="12"/>
          </p:nvPr>
        </p:nvSpPr>
        <p:spPr/>
        <p:txBody>
          <a:bodyPr/>
          <a:lstStyle/>
          <a:p>
            <a:fld id="{B40E0B68-1307-4108-BD15-D5DBC6FF42F8}" type="slidenum">
              <a:rPr lang="el-GR" smtClean="0"/>
              <a:pPr/>
              <a:t>16</a:t>
            </a:fld>
            <a:endParaRPr lang="el-GR"/>
          </a:p>
        </p:txBody>
      </p:sp>
    </p:spTree>
    <p:extLst>
      <p:ext uri="{BB962C8B-B14F-4D97-AF65-F5344CB8AC3E}">
        <p14:creationId xmlns:p14="http://schemas.microsoft.com/office/powerpoint/2010/main" val="363442142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Conclusions-</a:t>
            </a:r>
            <a:r>
              <a:rPr lang="el-GR" dirty="0" smtClean="0"/>
              <a:t>3</a:t>
            </a:r>
            <a:endParaRPr lang="el-GR" dirty="0"/>
          </a:p>
        </p:txBody>
      </p:sp>
      <p:sp>
        <p:nvSpPr>
          <p:cNvPr id="3" name="Content Placeholder 2"/>
          <p:cNvSpPr>
            <a:spLocks noGrp="1"/>
          </p:cNvSpPr>
          <p:nvPr>
            <p:ph idx="1"/>
          </p:nvPr>
        </p:nvSpPr>
        <p:spPr/>
        <p:txBody>
          <a:bodyPr/>
          <a:lstStyle/>
          <a:p>
            <a:r>
              <a:rPr lang="en-US" b="1" i="1" dirty="0"/>
              <a:t>Can social exclusion only be prevented by cultural actions?</a:t>
            </a:r>
          </a:p>
          <a:p>
            <a:pPr marL="0" indent="0" algn="just">
              <a:buNone/>
            </a:pPr>
            <a:r>
              <a:rPr lang="en-US" dirty="0" smtClean="0"/>
              <a:t>Social exclusion is a phenomenon and at the same time, a problem of all societies around the </a:t>
            </a:r>
            <a:r>
              <a:rPr lang="en-US" dirty="0"/>
              <a:t>world. H</a:t>
            </a:r>
            <a:r>
              <a:rPr lang="en-US" dirty="0" smtClean="0"/>
              <a:t>owever</a:t>
            </a:r>
            <a:r>
              <a:rPr lang="en-US" dirty="0"/>
              <a:t>, the reconciliation of culture, social economy and social entrepreneurship can </a:t>
            </a:r>
            <a:r>
              <a:rPr lang="en-US" dirty="0" smtClean="0"/>
              <a:t>develop a bond between society and real economy, can enhance the cultural industry and finally, </a:t>
            </a:r>
            <a:r>
              <a:rPr lang="en-US" dirty="0"/>
              <a:t>can </a:t>
            </a:r>
            <a:r>
              <a:rPr lang="en-US" dirty="0" smtClean="0"/>
              <a:t>provide </a:t>
            </a:r>
            <a:r>
              <a:rPr lang="en-US" dirty="0"/>
              <a:t>job </a:t>
            </a:r>
            <a:r>
              <a:rPr lang="en-US" dirty="0" smtClean="0"/>
              <a:t>opportunities</a:t>
            </a:r>
            <a:r>
              <a:rPr lang="el-GR" dirty="0" smtClean="0"/>
              <a:t> </a:t>
            </a:r>
            <a:r>
              <a:rPr lang="en-US" dirty="0"/>
              <a:t>to people who suffer from all kinds of social </a:t>
            </a:r>
            <a:r>
              <a:rPr lang="en-US" dirty="0" smtClean="0"/>
              <a:t>exclusion</a:t>
            </a:r>
            <a:r>
              <a:rPr lang="el-GR" dirty="0" smtClean="0"/>
              <a:t>.</a:t>
            </a:r>
            <a:endParaRPr lang="en-US" dirty="0" smtClean="0"/>
          </a:p>
        </p:txBody>
      </p:sp>
      <p:sp>
        <p:nvSpPr>
          <p:cNvPr id="4" name="Slide Number Placeholder 3"/>
          <p:cNvSpPr>
            <a:spLocks noGrp="1"/>
          </p:cNvSpPr>
          <p:nvPr>
            <p:ph type="sldNum" sz="quarter" idx="12"/>
          </p:nvPr>
        </p:nvSpPr>
        <p:spPr/>
        <p:txBody>
          <a:bodyPr/>
          <a:lstStyle/>
          <a:p>
            <a:fld id="{B40E0B68-1307-4108-BD15-D5DBC6FF42F8}" type="slidenum">
              <a:rPr lang="el-GR" smtClean="0"/>
              <a:pPr/>
              <a:t>17</a:t>
            </a:fld>
            <a:endParaRPr lang="el-GR"/>
          </a:p>
        </p:txBody>
      </p:sp>
    </p:spTree>
    <p:extLst>
      <p:ext uri="{BB962C8B-B14F-4D97-AF65-F5344CB8AC3E}">
        <p14:creationId xmlns:p14="http://schemas.microsoft.com/office/powerpoint/2010/main" val="121825143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Questions to be answered</a:t>
            </a:r>
            <a:endParaRPr lang="el-GR" dirty="0"/>
          </a:p>
        </p:txBody>
      </p:sp>
      <p:sp>
        <p:nvSpPr>
          <p:cNvPr id="3" name="Content Placeholder 2"/>
          <p:cNvSpPr>
            <a:spLocks noGrp="1"/>
          </p:cNvSpPr>
          <p:nvPr>
            <p:ph idx="1"/>
          </p:nvPr>
        </p:nvSpPr>
        <p:spPr/>
        <p:txBody>
          <a:bodyPr/>
          <a:lstStyle/>
          <a:p>
            <a:r>
              <a:rPr lang="en-US" dirty="0"/>
              <a:t>How is </a:t>
            </a:r>
            <a:r>
              <a:rPr lang="en-US" dirty="0" smtClean="0"/>
              <a:t>Social Economy linked </a:t>
            </a:r>
            <a:r>
              <a:rPr lang="en-US" dirty="0"/>
              <a:t>to Social Exclusion and Culture?</a:t>
            </a:r>
          </a:p>
          <a:p>
            <a:r>
              <a:rPr lang="en-US" dirty="0"/>
              <a:t>What are the social implications of Culture? What is the role of Culture in times of economic crisis?</a:t>
            </a:r>
          </a:p>
          <a:p>
            <a:r>
              <a:rPr lang="en-US" dirty="0"/>
              <a:t>What are Good Practices from other European countries that use Culture as a tool for responding to various social phenomena?</a:t>
            </a:r>
          </a:p>
          <a:p>
            <a:r>
              <a:rPr lang="en-US" dirty="0"/>
              <a:t>What are the strategies that can be developed through Culture in order to prevent Social Exclusion?</a:t>
            </a:r>
          </a:p>
          <a:p>
            <a:r>
              <a:rPr lang="en-US" dirty="0"/>
              <a:t>Can social exclusion only be prevented by cultural actions?</a:t>
            </a:r>
            <a:endParaRPr lang="el-GR" dirty="0"/>
          </a:p>
        </p:txBody>
      </p:sp>
      <p:sp>
        <p:nvSpPr>
          <p:cNvPr id="4" name="Slide Number Placeholder 3"/>
          <p:cNvSpPr>
            <a:spLocks noGrp="1"/>
          </p:cNvSpPr>
          <p:nvPr>
            <p:ph type="sldNum" sz="quarter" idx="12"/>
          </p:nvPr>
        </p:nvSpPr>
        <p:spPr/>
        <p:txBody>
          <a:bodyPr/>
          <a:lstStyle/>
          <a:p>
            <a:fld id="{B40E0B68-1307-4108-BD15-D5DBC6FF42F8}" type="slidenum">
              <a:rPr lang="el-GR" smtClean="0"/>
              <a:pPr/>
              <a:t>2</a:t>
            </a:fld>
            <a:endParaRPr lang="el-GR"/>
          </a:p>
        </p:txBody>
      </p:sp>
    </p:spTree>
    <p:extLst>
      <p:ext uri="{BB962C8B-B14F-4D97-AF65-F5344CB8AC3E}">
        <p14:creationId xmlns:p14="http://schemas.microsoft.com/office/powerpoint/2010/main" val="170135327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Definitions</a:t>
            </a:r>
            <a:endParaRPr lang="el-GR" dirty="0"/>
          </a:p>
        </p:txBody>
      </p:sp>
      <p:sp>
        <p:nvSpPr>
          <p:cNvPr id="3" name="Content Placeholder 2"/>
          <p:cNvSpPr>
            <a:spLocks noGrp="1"/>
          </p:cNvSpPr>
          <p:nvPr>
            <p:ph idx="1"/>
          </p:nvPr>
        </p:nvSpPr>
        <p:spPr/>
        <p:txBody>
          <a:bodyPr>
            <a:normAutofit fontScale="92500" lnSpcReduction="20000"/>
          </a:bodyPr>
          <a:lstStyle/>
          <a:p>
            <a:pPr algn="just"/>
            <a:r>
              <a:rPr lang="en-US" b="1" dirty="0"/>
              <a:t>Social Economy</a:t>
            </a:r>
            <a:r>
              <a:rPr lang="en-US" dirty="0"/>
              <a:t>: the set of economic, business, productive and social activities undertaken by legal </a:t>
            </a:r>
            <a:r>
              <a:rPr lang="en-US" dirty="0" smtClean="0"/>
              <a:t>entities or </a:t>
            </a:r>
            <a:r>
              <a:rPr lang="en-US" dirty="0"/>
              <a:t>associations of </a:t>
            </a:r>
            <a:r>
              <a:rPr lang="en-US" dirty="0" smtClean="0"/>
              <a:t>whom the constitutional  </a:t>
            </a:r>
            <a:r>
              <a:rPr lang="en-US" dirty="0"/>
              <a:t>purpose </a:t>
            </a:r>
            <a:r>
              <a:rPr lang="en-US" dirty="0" smtClean="0"/>
              <a:t>is </a:t>
            </a:r>
            <a:r>
              <a:rPr lang="en-US" dirty="0"/>
              <a:t>the pursuit of collective benefits and </a:t>
            </a:r>
            <a:r>
              <a:rPr lang="en-US" dirty="0" smtClean="0"/>
              <a:t>serving general </a:t>
            </a:r>
            <a:r>
              <a:rPr lang="en-US" dirty="0"/>
              <a:t>social </a:t>
            </a:r>
            <a:r>
              <a:rPr lang="en-US" dirty="0" smtClean="0"/>
              <a:t>interests (Law 4019/2011).</a:t>
            </a:r>
            <a:endParaRPr lang="el-GR" dirty="0" smtClean="0"/>
          </a:p>
          <a:p>
            <a:pPr algn="just"/>
            <a:r>
              <a:rPr lang="en-US" b="1" dirty="0"/>
              <a:t>S</a:t>
            </a:r>
            <a:r>
              <a:rPr lang="en-US" b="1" dirty="0" smtClean="0"/>
              <a:t>ocial Entrepreneurship</a:t>
            </a:r>
            <a:r>
              <a:rPr lang="en-US" dirty="0"/>
              <a:t>: </a:t>
            </a:r>
            <a:r>
              <a:rPr lang="en-US" dirty="0" smtClean="0"/>
              <a:t>the economic </a:t>
            </a:r>
            <a:r>
              <a:rPr lang="en-US" dirty="0"/>
              <a:t>activity </a:t>
            </a:r>
            <a:r>
              <a:rPr lang="en-US" dirty="0" smtClean="0"/>
              <a:t>that </a:t>
            </a:r>
            <a:r>
              <a:rPr lang="en-US" dirty="0"/>
              <a:t>provides new productive models of delivering products and services that serve the immediate human needs of the poorest sections of society that remain </a:t>
            </a:r>
            <a:r>
              <a:rPr lang="en-US" dirty="0" smtClean="0"/>
              <a:t>uncovered </a:t>
            </a:r>
            <a:r>
              <a:rPr lang="en-US" dirty="0"/>
              <a:t>by today's economic and social structures (</a:t>
            </a:r>
            <a:r>
              <a:rPr lang="en-US" dirty="0" err="1"/>
              <a:t>Seelos</a:t>
            </a:r>
            <a:r>
              <a:rPr lang="en-US" dirty="0"/>
              <a:t> </a:t>
            </a:r>
            <a:r>
              <a:rPr lang="el-GR" dirty="0"/>
              <a:t>και </a:t>
            </a:r>
            <a:r>
              <a:rPr lang="en-US" dirty="0" err="1" smtClean="0"/>
              <a:t>Mair</a:t>
            </a:r>
            <a:r>
              <a:rPr lang="en-US" dirty="0" smtClean="0"/>
              <a:t>, 2005).</a:t>
            </a:r>
          </a:p>
          <a:p>
            <a:pPr algn="just"/>
            <a:r>
              <a:rPr lang="en-US" b="1" dirty="0" smtClean="0"/>
              <a:t>Social Capital</a:t>
            </a:r>
            <a:r>
              <a:rPr lang="en-US" dirty="0" smtClean="0"/>
              <a:t>: </a:t>
            </a:r>
            <a:r>
              <a:rPr lang="en-US" dirty="0"/>
              <a:t>the networks of relationships among people who live and work in a particular society, enabling that society to function </a:t>
            </a:r>
            <a:r>
              <a:rPr lang="en-US" dirty="0" smtClean="0"/>
              <a:t>effectively (</a:t>
            </a:r>
            <a:r>
              <a:rPr lang="en-US" dirty="0" err="1" smtClean="0"/>
              <a:t>Bitsani</a:t>
            </a:r>
            <a:r>
              <a:rPr lang="en-US" dirty="0" smtClean="0"/>
              <a:t>, 2013).</a:t>
            </a:r>
            <a:endParaRPr lang="el-GR" dirty="0"/>
          </a:p>
        </p:txBody>
      </p:sp>
      <p:sp>
        <p:nvSpPr>
          <p:cNvPr id="4" name="Slide Number Placeholder 3"/>
          <p:cNvSpPr>
            <a:spLocks noGrp="1"/>
          </p:cNvSpPr>
          <p:nvPr>
            <p:ph type="sldNum" sz="quarter" idx="12"/>
          </p:nvPr>
        </p:nvSpPr>
        <p:spPr/>
        <p:txBody>
          <a:bodyPr/>
          <a:lstStyle/>
          <a:p>
            <a:fld id="{B40E0B68-1307-4108-BD15-D5DBC6FF42F8}" type="slidenum">
              <a:rPr lang="el-GR" smtClean="0"/>
              <a:pPr/>
              <a:t>3</a:t>
            </a:fld>
            <a:endParaRPr lang="el-GR"/>
          </a:p>
        </p:txBody>
      </p:sp>
    </p:spTree>
    <p:extLst>
      <p:ext uri="{BB962C8B-B14F-4D97-AF65-F5344CB8AC3E}">
        <p14:creationId xmlns:p14="http://schemas.microsoft.com/office/powerpoint/2010/main" val="416918770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800" dirty="0" smtClean="0"/>
              <a:t>Social Economy and entrepreneurship in Greece</a:t>
            </a:r>
            <a:endParaRPr lang="el-GR" sz="4800" dirty="0"/>
          </a:p>
        </p:txBody>
      </p:sp>
      <p:sp>
        <p:nvSpPr>
          <p:cNvPr id="3" name="Content Placeholder 2"/>
          <p:cNvSpPr>
            <a:spLocks noGrp="1"/>
          </p:cNvSpPr>
          <p:nvPr>
            <p:ph idx="1"/>
          </p:nvPr>
        </p:nvSpPr>
        <p:spPr/>
        <p:txBody>
          <a:bodyPr>
            <a:normAutofit fontScale="85000" lnSpcReduction="10000"/>
          </a:bodyPr>
          <a:lstStyle/>
          <a:p>
            <a:pPr algn="just"/>
            <a:r>
              <a:rPr lang="en-US" dirty="0"/>
              <a:t>T</a:t>
            </a:r>
            <a:r>
              <a:rPr lang="en-US" dirty="0" smtClean="0"/>
              <a:t>he </a:t>
            </a:r>
            <a:r>
              <a:rPr lang="en-US" dirty="0"/>
              <a:t>first law on </a:t>
            </a:r>
            <a:r>
              <a:rPr lang="en-US" dirty="0" smtClean="0"/>
              <a:t>Socia</a:t>
            </a:r>
            <a:r>
              <a:rPr lang="en-US" dirty="0"/>
              <a:t>l</a:t>
            </a:r>
            <a:r>
              <a:rPr lang="en-US" dirty="0" smtClean="0"/>
              <a:t> </a:t>
            </a:r>
            <a:r>
              <a:rPr lang="en-US" dirty="0"/>
              <a:t>Economy was introduced in 2011 (Law 4019/2011) and provided the first institutional framework for the development of social enterprises</a:t>
            </a:r>
            <a:r>
              <a:rPr lang="en-US" dirty="0" smtClean="0"/>
              <a:t>.</a:t>
            </a:r>
            <a:endParaRPr lang="el-GR" dirty="0" smtClean="0"/>
          </a:p>
          <a:p>
            <a:pPr algn="just"/>
            <a:r>
              <a:rPr lang="en-US" dirty="0"/>
              <a:t>Law </a:t>
            </a:r>
            <a:r>
              <a:rPr lang="en-US" dirty="0" smtClean="0"/>
              <a:t>4019/201</a:t>
            </a:r>
            <a:r>
              <a:rPr lang="el-GR" dirty="0" smtClean="0"/>
              <a:t>1 </a:t>
            </a:r>
            <a:r>
              <a:rPr lang="en-US" dirty="0" smtClean="0"/>
              <a:t>allows the </a:t>
            </a:r>
            <a:r>
              <a:rPr lang="en-US" dirty="0"/>
              <a:t>establishment </a:t>
            </a:r>
            <a:r>
              <a:rPr lang="en-US" dirty="0" smtClean="0"/>
              <a:t>of </a:t>
            </a:r>
            <a:r>
              <a:rPr lang="en-US" dirty="0"/>
              <a:t>Social Cooperative </a:t>
            </a:r>
            <a:r>
              <a:rPr lang="en-US" dirty="0" smtClean="0"/>
              <a:t>Businesses, </a:t>
            </a:r>
            <a:r>
              <a:rPr lang="en-US" dirty="0"/>
              <a:t>which is a new body of the aforementioned Social Economy. </a:t>
            </a:r>
            <a:r>
              <a:rPr lang="en-US" dirty="0" smtClean="0"/>
              <a:t>Basically, </a:t>
            </a:r>
            <a:r>
              <a:rPr lang="en-US" dirty="0"/>
              <a:t>it is an </a:t>
            </a:r>
            <a:r>
              <a:rPr lang="en-US" dirty="0" smtClean="0"/>
              <a:t>enterprise </a:t>
            </a:r>
            <a:r>
              <a:rPr lang="en-US" dirty="0"/>
              <a:t>with a social purpose and legally a commercial property</a:t>
            </a:r>
            <a:r>
              <a:rPr lang="en-US" dirty="0" smtClean="0"/>
              <a:t>.</a:t>
            </a:r>
          </a:p>
          <a:p>
            <a:pPr algn="just"/>
            <a:r>
              <a:rPr lang="en-US" dirty="0" smtClean="0"/>
              <a:t>The </a:t>
            </a:r>
            <a:r>
              <a:rPr lang="en-US" dirty="0"/>
              <a:t>Social Cooperative Businesses is equally owned by its members and its function is based on the pursuit of collective benefit while its profit derives from actions that serve exclusively the social interest.</a:t>
            </a:r>
            <a:endParaRPr lang="en-US" dirty="0" smtClean="0"/>
          </a:p>
          <a:p>
            <a:pPr algn="just"/>
            <a:r>
              <a:rPr lang="en-US" dirty="0"/>
              <a:t>I</a:t>
            </a:r>
            <a:r>
              <a:rPr lang="en-US" dirty="0" smtClean="0"/>
              <a:t>n </a:t>
            </a:r>
            <a:r>
              <a:rPr lang="en-US" dirty="0"/>
              <a:t>2016, Law 4430/2016 was </a:t>
            </a:r>
            <a:r>
              <a:rPr lang="en-US" dirty="0" smtClean="0"/>
              <a:t>introduced. Attempts </a:t>
            </a:r>
            <a:r>
              <a:rPr lang="en-US" dirty="0"/>
              <a:t>to regulate </a:t>
            </a:r>
            <a:r>
              <a:rPr lang="en-US" dirty="0" smtClean="0"/>
              <a:t>the </a:t>
            </a:r>
            <a:r>
              <a:rPr lang="en-US" dirty="0"/>
              <a:t>operation of the Social and Solidarity Economy in the </a:t>
            </a:r>
            <a:r>
              <a:rPr lang="en-US" dirty="0" smtClean="0"/>
              <a:t>country. Aims </a:t>
            </a:r>
            <a:r>
              <a:rPr lang="en-US" dirty="0"/>
              <a:t>at </a:t>
            </a:r>
            <a:r>
              <a:rPr lang="en-US" dirty="0" smtClean="0"/>
              <a:t>an institutional </a:t>
            </a:r>
            <a:r>
              <a:rPr lang="en-US" dirty="0"/>
              <a:t>reconstruction and </a:t>
            </a:r>
            <a:r>
              <a:rPr lang="en-US" dirty="0" smtClean="0"/>
              <a:t>a creation </a:t>
            </a:r>
            <a:r>
              <a:rPr lang="en-US" dirty="0"/>
              <a:t>of collective and social </a:t>
            </a:r>
            <a:r>
              <a:rPr lang="en-US" dirty="0" smtClean="0"/>
              <a:t>benefits.</a:t>
            </a:r>
          </a:p>
          <a:p>
            <a:pPr algn="just"/>
            <a:endParaRPr lang="el-GR" dirty="0"/>
          </a:p>
        </p:txBody>
      </p:sp>
      <p:sp>
        <p:nvSpPr>
          <p:cNvPr id="4" name="Slide Number Placeholder 3"/>
          <p:cNvSpPr>
            <a:spLocks noGrp="1"/>
          </p:cNvSpPr>
          <p:nvPr>
            <p:ph type="sldNum" sz="quarter" idx="12"/>
          </p:nvPr>
        </p:nvSpPr>
        <p:spPr/>
        <p:txBody>
          <a:bodyPr/>
          <a:lstStyle/>
          <a:p>
            <a:fld id="{B40E0B68-1307-4108-BD15-D5DBC6FF42F8}" type="slidenum">
              <a:rPr lang="el-GR" smtClean="0"/>
              <a:pPr/>
              <a:t>4</a:t>
            </a:fld>
            <a:endParaRPr lang="el-GR"/>
          </a:p>
        </p:txBody>
      </p:sp>
    </p:spTree>
    <p:extLst>
      <p:ext uri="{BB962C8B-B14F-4D97-AF65-F5344CB8AC3E}">
        <p14:creationId xmlns:p14="http://schemas.microsoft.com/office/powerpoint/2010/main" val="209614440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Culture and Social Economy</a:t>
            </a:r>
            <a:endParaRPr lang="el-GR" dirty="0"/>
          </a:p>
        </p:txBody>
      </p:sp>
      <p:sp>
        <p:nvSpPr>
          <p:cNvPr id="3" name="Content Placeholder 2"/>
          <p:cNvSpPr>
            <a:spLocks noGrp="1"/>
          </p:cNvSpPr>
          <p:nvPr>
            <p:ph idx="1"/>
          </p:nvPr>
        </p:nvSpPr>
        <p:spPr/>
        <p:txBody>
          <a:bodyPr>
            <a:normAutofit lnSpcReduction="10000"/>
          </a:bodyPr>
          <a:lstStyle/>
          <a:p>
            <a:pPr algn="just"/>
            <a:r>
              <a:rPr lang="en-US" dirty="0"/>
              <a:t>Culture is at the heart of sustainable development policies, </a:t>
            </a:r>
            <a:r>
              <a:rPr lang="en-US" dirty="0" smtClean="0"/>
              <a:t>whether this is </a:t>
            </a:r>
            <a:r>
              <a:rPr lang="en-US" dirty="0"/>
              <a:t>economic, environmental or social, as it offers </a:t>
            </a:r>
            <a:r>
              <a:rPr lang="en-US" dirty="0" smtClean="0"/>
              <a:t>to European societies the ability to develop solutions to economic</a:t>
            </a:r>
            <a:r>
              <a:rPr lang="en-US" dirty="0"/>
              <a:t>, immigration, </a:t>
            </a:r>
            <a:r>
              <a:rPr lang="en-US" dirty="0" smtClean="0"/>
              <a:t>environmental and </a:t>
            </a:r>
            <a:r>
              <a:rPr lang="en-US" dirty="0"/>
              <a:t>demographic </a:t>
            </a:r>
            <a:r>
              <a:rPr lang="en-US" dirty="0" smtClean="0"/>
              <a:t>problems.</a:t>
            </a:r>
          </a:p>
          <a:p>
            <a:pPr algn="just"/>
            <a:r>
              <a:rPr lang="en-US" dirty="0"/>
              <a:t>Culture c</a:t>
            </a:r>
            <a:r>
              <a:rPr lang="en-US" dirty="0" smtClean="0"/>
              <a:t>ontributes </a:t>
            </a:r>
            <a:r>
              <a:rPr lang="en-US" dirty="0"/>
              <a:t>substantially to increasing employment, investing in research and innovation, saving energy resources, improving education, combating poverty and social exclusion. It creates networks because of its interconnection with a variety of industries and services, including cultural-creative industries and cultural tourism.</a:t>
            </a:r>
            <a:endParaRPr lang="el-GR" dirty="0"/>
          </a:p>
        </p:txBody>
      </p:sp>
      <p:sp>
        <p:nvSpPr>
          <p:cNvPr id="4" name="Slide Number Placeholder 3"/>
          <p:cNvSpPr>
            <a:spLocks noGrp="1"/>
          </p:cNvSpPr>
          <p:nvPr>
            <p:ph type="sldNum" sz="quarter" idx="12"/>
          </p:nvPr>
        </p:nvSpPr>
        <p:spPr/>
        <p:txBody>
          <a:bodyPr/>
          <a:lstStyle/>
          <a:p>
            <a:fld id="{B40E0B68-1307-4108-BD15-D5DBC6FF42F8}" type="slidenum">
              <a:rPr lang="el-GR" smtClean="0"/>
              <a:pPr/>
              <a:t>5</a:t>
            </a:fld>
            <a:endParaRPr lang="el-GR"/>
          </a:p>
        </p:txBody>
      </p:sp>
    </p:spTree>
    <p:extLst>
      <p:ext uri="{BB962C8B-B14F-4D97-AF65-F5344CB8AC3E}">
        <p14:creationId xmlns:p14="http://schemas.microsoft.com/office/powerpoint/2010/main" val="241973469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Culture and Social </a:t>
            </a:r>
            <a:r>
              <a:rPr lang="en-US" dirty="0" smtClean="0"/>
              <a:t>Economy-2</a:t>
            </a:r>
            <a:endParaRPr lang="el-GR" dirty="0"/>
          </a:p>
        </p:txBody>
      </p:sp>
      <p:sp>
        <p:nvSpPr>
          <p:cNvPr id="3" name="Content Placeholder 2"/>
          <p:cNvSpPr>
            <a:spLocks noGrp="1"/>
          </p:cNvSpPr>
          <p:nvPr>
            <p:ph idx="1"/>
          </p:nvPr>
        </p:nvSpPr>
        <p:spPr/>
        <p:txBody>
          <a:bodyPr>
            <a:normAutofit lnSpcReduction="10000"/>
          </a:bodyPr>
          <a:lstStyle/>
          <a:p>
            <a:pPr algn="just"/>
            <a:r>
              <a:rPr lang="en-US" dirty="0"/>
              <a:t>The use of cultural goods also affects the real economy. A dynamic is created in the treatment of cultural goods, stemming from a holistic and balanced view of the natural and cultural environment, supporting a sustainable development model</a:t>
            </a:r>
            <a:r>
              <a:rPr lang="en-US" dirty="0" smtClean="0"/>
              <a:t>.</a:t>
            </a:r>
            <a:endParaRPr lang="el-GR" dirty="0" smtClean="0"/>
          </a:p>
          <a:p>
            <a:pPr algn="just"/>
            <a:endParaRPr lang="en-US" dirty="0"/>
          </a:p>
          <a:p>
            <a:pPr algn="just"/>
            <a:r>
              <a:rPr lang="en-US" dirty="0"/>
              <a:t> </a:t>
            </a:r>
            <a:r>
              <a:rPr lang="en-US" dirty="0" smtClean="0"/>
              <a:t>In general, </a:t>
            </a:r>
            <a:r>
              <a:rPr lang="en-US" dirty="0"/>
              <a:t>culture is a pillar of a strategic cultural development in connection with the promotion of entrepreneurship with a social dimension. The contribution of culture to the social economy, </a:t>
            </a:r>
            <a:r>
              <a:rPr lang="en-US" dirty="0" smtClean="0"/>
              <a:t>recruit</a:t>
            </a:r>
            <a:r>
              <a:rPr lang="en-US" dirty="0"/>
              <a:t>s</a:t>
            </a:r>
            <a:r>
              <a:rPr lang="en-US" dirty="0" smtClean="0"/>
              <a:t> </a:t>
            </a:r>
            <a:r>
              <a:rPr lang="en-US" dirty="0"/>
              <a:t>essential characteristics as </a:t>
            </a:r>
            <a:r>
              <a:rPr lang="en-US" dirty="0" smtClean="0"/>
              <a:t>it offers to the social cohesion.</a:t>
            </a:r>
            <a:endParaRPr lang="el-GR" dirty="0"/>
          </a:p>
        </p:txBody>
      </p:sp>
      <p:sp>
        <p:nvSpPr>
          <p:cNvPr id="4" name="Slide Number Placeholder 3"/>
          <p:cNvSpPr>
            <a:spLocks noGrp="1"/>
          </p:cNvSpPr>
          <p:nvPr>
            <p:ph type="sldNum" sz="quarter" idx="12"/>
          </p:nvPr>
        </p:nvSpPr>
        <p:spPr/>
        <p:txBody>
          <a:bodyPr/>
          <a:lstStyle/>
          <a:p>
            <a:fld id="{B40E0B68-1307-4108-BD15-D5DBC6FF42F8}" type="slidenum">
              <a:rPr lang="el-GR" smtClean="0"/>
              <a:pPr/>
              <a:t>6</a:t>
            </a:fld>
            <a:endParaRPr lang="el-GR"/>
          </a:p>
        </p:txBody>
      </p:sp>
    </p:spTree>
    <p:extLst>
      <p:ext uri="{BB962C8B-B14F-4D97-AF65-F5344CB8AC3E}">
        <p14:creationId xmlns:p14="http://schemas.microsoft.com/office/powerpoint/2010/main" val="401391309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Social Exclusion and Culture</a:t>
            </a:r>
            <a:endParaRPr lang="el-GR" dirty="0"/>
          </a:p>
        </p:txBody>
      </p:sp>
      <p:sp>
        <p:nvSpPr>
          <p:cNvPr id="3" name="Content Placeholder 2"/>
          <p:cNvSpPr>
            <a:spLocks noGrp="1"/>
          </p:cNvSpPr>
          <p:nvPr>
            <p:ph idx="1"/>
          </p:nvPr>
        </p:nvSpPr>
        <p:spPr/>
        <p:txBody>
          <a:bodyPr>
            <a:normAutofit fontScale="85000" lnSpcReduction="20000"/>
          </a:bodyPr>
          <a:lstStyle/>
          <a:p>
            <a:pPr algn="just"/>
            <a:r>
              <a:rPr lang="en-US" dirty="0"/>
              <a:t>The European cultural policy against the </a:t>
            </a:r>
            <a:r>
              <a:rPr lang="en-US" dirty="0" smtClean="0"/>
              <a:t>Social Exclusion </a:t>
            </a:r>
            <a:r>
              <a:rPr lang="en-US" dirty="0"/>
              <a:t>is pioneering.</a:t>
            </a:r>
          </a:p>
          <a:p>
            <a:pPr algn="just"/>
            <a:r>
              <a:rPr lang="en-US" dirty="0"/>
              <a:t>Greek cultural policy is inextricably linked to the European one.</a:t>
            </a:r>
          </a:p>
          <a:p>
            <a:pPr algn="just"/>
            <a:r>
              <a:rPr lang="en-US" dirty="0"/>
              <a:t>In times of economic as well as social crisis, culture can be a motive for social development.</a:t>
            </a:r>
          </a:p>
          <a:p>
            <a:pPr algn="just"/>
            <a:r>
              <a:rPr lang="en-US" dirty="0"/>
              <a:t>Ethical contribution to society.</a:t>
            </a:r>
          </a:p>
          <a:p>
            <a:pPr algn="just"/>
            <a:r>
              <a:rPr lang="en-US" dirty="0"/>
              <a:t>Employability that civilization can provide to citizens by creating an entire industry, both at national and regional level.</a:t>
            </a:r>
          </a:p>
          <a:p>
            <a:pPr algn="just"/>
            <a:r>
              <a:rPr lang="en-US" dirty="0"/>
              <a:t>Participating in cultural actions leads citizens to be more active, helps to create a sense of supply and utility, develops volunteerism, and leads groups of people excluded from social action to become part of society. Such activities include sports clubs, local amateur theaters, clubs and local bodies.</a:t>
            </a:r>
            <a:endParaRPr lang="el-GR" dirty="0"/>
          </a:p>
        </p:txBody>
      </p:sp>
      <p:sp>
        <p:nvSpPr>
          <p:cNvPr id="4" name="Slide Number Placeholder 3"/>
          <p:cNvSpPr>
            <a:spLocks noGrp="1"/>
          </p:cNvSpPr>
          <p:nvPr>
            <p:ph type="sldNum" sz="quarter" idx="12"/>
          </p:nvPr>
        </p:nvSpPr>
        <p:spPr/>
        <p:txBody>
          <a:bodyPr/>
          <a:lstStyle/>
          <a:p>
            <a:fld id="{B40E0B68-1307-4108-BD15-D5DBC6FF42F8}" type="slidenum">
              <a:rPr lang="el-GR" smtClean="0"/>
              <a:pPr/>
              <a:t>7</a:t>
            </a:fld>
            <a:endParaRPr lang="el-GR"/>
          </a:p>
        </p:txBody>
      </p:sp>
    </p:spTree>
    <p:extLst>
      <p:ext uri="{BB962C8B-B14F-4D97-AF65-F5344CB8AC3E}">
        <p14:creationId xmlns:p14="http://schemas.microsoft.com/office/powerpoint/2010/main" val="286010890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400" dirty="0"/>
              <a:t>Cultural </a:t>
            </a:r>
            <a:r>
              <a:rPr lang="en-US" sz="4400" dirty="0" smtClean="0"/>
              <a:t>Activities Combating </a:t>
            </a:r>
            <a:r>
              <a:rPr lang="en-US" sz="4400" dirty="0"/>
              <a:t>Social Exclusion in Greece</a:t>
            </a:r>
            <a:endParaRPr lang="el-GR" sz="4400" dirty="0"/>
          </a:p>
        </p:txBody>
      </p:sp>
      <p:sp>
        <p:nvSpPr>
          <p:cNvPr id="3" name="Content Placeholder 2"/>
          <p:cNvSpPr>
            <a:spLocks noGrp="1"/>
          </p:cNvSpPr>
          <p:nvPr>
            <p:ph idx="1"/>
          </p:nvPr>
        </p:nvSpPr>
        <p:spPr/>
        <p:txBody>
          <a:bodyPr>
            <a:normAutofit fontScale="77500" lnSpcReduction="20000"/>
          </a:bodyPr>
          <a:lstStyle/>
          <a:p>
            <a:pPr algn="just"/>
            <a:r>
              <a:rPr lang="en-US" dirty="0"/>
              <a:t>Arts for Social Development - «</a:t>
            </a:r>
            <a:r>
              <a:rPr lang="en-US" dirty="0" err="1" smtClean="0"/>
              <a:t>Atrides</a:t>
            </a:r>
            <a:r>
              <a:rPr lang="en-US" dirty="0"/>
              <a:t>: Book Reviews.</a:t>
            </a:r>
          </a:p>
          <a:p>
            <a:pPr algn="just"/>
            <a:r>
              <a:rPr lang="en-US" dirty="0"/>
              <a:t>Intercultural Program: "Crossroads of Art" was implemented under the 2013 Annual Program of the European Fund for the Integration of Third-Country Nationals ", Action 1.4.a / 13: Crossroads of Art.</a:t>
            </a:r>
          </a:p>
          <a:p>
            <a:pPr algn="just"/>
            <a:r>
              <a:rPr lang="en-US" dirty="0"/>
              <a:t>The project "Video life stories of migrants", which was produced during the two years 2012-2013.</a:t>
            </a:r>
          </a:p>
          <a:p>
            <a:pPr algn="just"/>
            <a:r>
              <a:rPr lang="en-US" dirty="0"/>
              <a:t>From 2011 and for four years, the </a:t>
            </a:r>
            <a:r>
              <a:rPr lang="en-US" dirty="0" err="1"/>
              <a:t>Amaka</a:t>
            </a:r>
            <a:r>
              <a:rPr lang="en-US" dirty="0"/>
              <a:t> NGO, together with POLYPLANITY and the SYNERGY-O theater, have organized the action "STATION ATHENS".</a:t>
            </a:r>
          </a:p>
          <a:p>
            <a:pPr algn="just"/>
            <a:r>
              <a:rPr lang="en-US" dirty="0"/>
              <a:t>The "Schools for Change - Non-Typical Human Rights Education Activities in Primary Schools and High Schools" program took place during the period 2012 - 2013, and continues to this day, voluntarily, in Thessaloniki and in cities of Macedonia, Antigone".</a:t>
            </a:r>
          </a:p>
          <a:p>
            <a:pPr algn="just"/>
            <a:r>
              <a:rPr lang="en-US" dirty="0"/>
              <a:t>The Dialogue Program was developed by the interdisciplinary group "</a:t>
            </a:r>
            <a:r>
              <a:rPr lang="en-US" dirty="0" err="1"/>
              <a:t>Polydromo</a:t>
            </a:r>
            <a:r>
              <a:rPr lang="en-US" dirty="0"/>
              <a:t>" and the TEEPE of the Aristotle University of Thessaloniki.</a:t>
            </a:r>
            <a:endParaRPr lang="el-GR" dirty="0"/>
          </a:p>
        </p:txBody>
      </p:sp>
      <p:sp>
        <p:nvSpPr>
          <p:cNvPr id="4" name="Slide Number Placeholder 3"/>
          <p:cNvSpPr>
            <a:spLocks noGrp="1"/>
          </p:cNvSpPr>
          <p:nvPr>
            <p:ph type="sldNum" sz="quarter" idx="12"/>
          </p:nvPr>
        </p:nvSpPr>
        <p:spPr/>
        <p:txBody>
          <a:bodyPr/>
          <a:lstStyle/>
          <a:p>
            <a:fld id="{B40E0B68-1307-4108-BD15-D5DBC6FF42F8}" type="slidenum">
              <a:rPr lang="el-GR" smtClean="0"/>
              <a:pPr/>
              <a:t>8</a:t>
            </a:fld>
            <a:endParaRPr lang="el-GR"/>
          </a:p>
        </p:txBody>
      </p:sp>
    </p:spTree>
    <p:extLst>
      <p:ext uri="{BB962C8B-B14F-4D97-AF65-F5344CB8AC3E}">
        <p14:creationId xmlns:p14="http://schemas.microsoft.com/office/powerpoint/2010/main" val="231585195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400" dirty="0"/>
              <a:t>Cultural </a:t>
            </a:r>
            <a:r>
              <a:rPr lang="en-US" sz="4400" dirty="0" smtClean="0"/>
              <a:t>Activities Combating </a:t>
            </a:r>
            <a:r>
              <a:rPr lang="en-US" sz="4400" dirty="0"/>
              <a:t>Social Exclusion in </a:t>
            </a:r>
            <a:r>
              <a:rPr lang="en-US" sz="4400" dirty="0" smtClean="0"/>
              <a:t>Greece-2</a:t>
            </a:r>
            <a:endParaRPr lang="el-GR" sz="4400" dirty="0"/>
          </a:p>
        </p:txBody>
      </p:sp>
      <p:sp>
        <p:nvSpPr>
          <p:cNvPr id="3" name="Content Placeholder 2"/>
          <p:cNvSpPr>
            <a:spLocks noGrp="1"/>
          </p:cNvSpPr>
          <p:nvPr>
            <p:ph idx="1"/>
          </p:nvPr>
        </p:nvSpPr>
        <p:spPr/>
        <p:txBody>
          <a:bodyPr>
            <a:normAutofit fontScale="92500" lnSpcReduction="10000"/>
          </a:bodyPr>
          <a:lstStyle/>
          <a:p>
            <a:pPr algn="just"/>
            <a:r>
              <a:rPr lang="en-US" dirty="0"/>
              <a:t>The Greek-Arabic project (2011) promoted contact between the two cultures, Greek and Arabic, and their languages ​​in Greece, with the aim of rebuilding knowledge about Arabic language and culture and the elimination of stereotypes of young learners.</a:t>
            </a:r>
          </a:p>
          <a:p>
            <a:pPr algn="just"/>
            <a:r>
              <a:rPr lang="en-US" dirty="0"/>
              <a:t>Through the "VIEW N'ACT" project, several organizations from different countries, </a:t>
            </a:r>
            <a:r>
              <a:rPr lang="en-US" dirty="0" err="1"/>
              <a:t>co-ordinated</a:t>
            </a:r>
            <a:r>
              <a:rPr lang="en-US" dirty="0"/>
              <a:t> by CYCLISIS, have developed a framework that deals with the film as a pedagogical tool in Adult Education.</a:t>
            </a:r>
          </a:p>
          <a:p>
            <a:pPr algn="just"/>
            <a:r>
              <a:rPr lang="en-US" dirty="0"/>
              <a:t>The program "Training of teachers and members of the educational community" lasted for five years, from 2010 until 2014. This period supported schools with multicultural composition of student population.</a:t>
            </a:r>
            <a:endParaRPr lang="el-GR" dirty="0"/>
          </a:p>
        </p:txBody>
      </p:sp>
      <p:sp>
        <p:nvSpPr>
          <p:cNvPr id="4" name="Slide Number Placeholder 3"/>
          <p:cNvSpPr>
            <a:spLocks noGrp="1"/>
          </p:cNvSpPr>
          <p:nvPr>
            <p:ph type="sldNum" sz="quarter" idx="12"/>
          </p:nvPr>
        </p:nvSpPr>
        <p:spPr/>
        <p:txBody>
          <a:bodyPr/>
          <a:lstStyle/>
          <a:p>
            <a:fld id="{B40E0B68-1307-4108-BD15-D5DBC6FF42F8}" type="slidenum">
              <a:rPr lang="el-GR" smtClean="0"/>
              <a:pPr/>
              <a:t>9</a:t>
            </a:fld>
            <a:endParaRPr lang="el-GR"/>
          </a:p>
        </p:txBody>
      </p:sp>
    </p:spTree>
    <p:extLst>
      <p:ext uri="{BB962C8B-B14F-4D97-AF65-F5344CB8AC3E}">
        <p14:creationId xmlns:p14="http://schemas.microsoft.com/office/powerpoint/2010/main" val="3849786149"/>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xecutive">
  <a:themeElements>
    <a:clrScheme name="Executive">
      <a:dk1>
        <a:sysClr val="windowText" lastClr="000000"/>
      </a:dk1>
      <a:lt1>
        <a:sysClr val="window" lastClr="FFFFFF"/>
      </a:lt1>
      <a:dk2>
        <a:srgbClr val="2F5897"/>
      </a:dk2>
      <a:lt2>
        <a:srgbClr val="E4E9EF"/>
      </a:lt2>
      <a:accent1>
        <a:srgbClr val="6076B4"/>
      </a:accent1>
      <a:accent2>
        <a:srgbClr val="9C5252"/>
      </a:accent2>
      <a:accent3>
        <a:srgbClr val="E68422"/>
      </a:accent3>
      <a:accent4>
        <a:srgbClr val="846648"/>
      </a:accent4>
      <a:accent5>
        <a:srgbClr val="63891F"/>
      </a:accent5>
      <a:accent6>
        <a:srgbClr val="758085"/>
      </a:accent6>
      <a:hlink>
        <a:srgbClr val="3399FF"/>
      </a:hlink>
      <a:folHlink>
        <a:srgbClr val="B2B2B2"/>
      </a:folHlink>
    </a:clrScheme>
    <a:fontScheme name="Executive">
      <a:majorFont>
        <a:latin typeface="Century Gothic"/>
        <a:ea typeface=""/>
        <a:cs typeface=""/>
        <a:font script="Jpan" typeface="HGｺﾞｼｯｸM"/>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Palatino Linotype"/>
        <a:ea typeface=""/>
        <a:cs typeface=""/>
        <a:font script="Jpan" typeface="HGS明朝E"/>
        <a:font script="Hang" typeface="맑은 고딕"/>
        <a:font script="Hans" typeface="宋体"/>
        <a:font script="Hant" typeface="新細明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Executiv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8575" cap="flat" cmpd="sng" algn="ctr">
          <a:solidFill>
            <a:schemeClr val="phClr"/>
          </a:solidFill>
          <a:prstDash val="solid"/>
        </a:ln>
        <a:ln w="508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50000">
              <a:schemeClr val="phClr">
                <a:tint val="80000"/>
                <a:satMod val="250000"/>
              </a:schemeClr>
            </a:gs>
            <a:gs pos="76000">
              <a:schemeClr val="phClr">
                <a:tint val="90000"/>
                <a:shade val="90000"/>
                <a:satMod val="200000"/>
              </a:schemeClr>
            </a:gs>
            <a:gs pos="92000">
              <a:schemeClr val="phClr">
                <a:tint val="90000"/>
                <a:shade val="70000"/>
                <a:satMod val="250000"/>
              </a:schemeClr>
            </a:gs>
          </a:gsLst>
          <a:path path="circle">
            <a:fillToRect l="50000" t="50000" r="50000" b="50000"/>
          </a:path>
        </a:gradFill>
        <a:blipFill>
          <a:blip xmlns:r="http://schemas.openxmlformats.org/officeDocument/2006/relationships" r:embed="rId1">
            <a:duotone>
              <a:schemeClr val="phClr">
                <a:tint val="95000"/>
              </a:schemeClr>
              <a:schemeClr val="phClr">
                <a:shade val="9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Executive</Template>
  <TotalTime>151</TotalTime>
  <Words>1728</Words>
  <Application>Microsoft Office PowerPoint</Application>
  <PresentationFormat>Προβολή στην οθόνη (4:3)</PresentationFormat>
  <Paragraphs>104</Paragraphs>
  <Slides>17</Slides>
  <Notes>0</Notes>
  <HiddenSlides>0</HiddenSlides>
  <MMClips>0</MMClips>
  <ScaleCrop>false</ScaleCrop>
  <HeadingPairs>
    <vt:vector size="6" baseType="variant">
      <vt:variant>
        <vt:lpstr>Γραμματοσειρές που χρησιμοποιούνται</vt:lpstr>
      </vt:variant>
      <vt:variant>
        <vt:i4>5</vt:i4>
      </vt:variant>
      <vt:variant>
        <vt:lpstr>Θέμα</vt:lpstr>
      </vt:variant>
      <vt:variant>
        <vt:i4>1</vt:i4>
      </vt:variant>
      <vt:variant>
        <vt:lpstr>Τίτλοι διαφανειών</vt:lpstr>
      </vt:variant>
      <vt:variant>
        <vt:i4>17</vt:i4>
      </vt:variant>
    </vt:vector>
  </HeadingPairs>
  <TitlesOfParts>
    <vt:vector size="23" baseType="lpstr">
      <vt:lpstr>Arial</vt:lpstr>
      <vt:lpstr>Calibri</vt:lpstr>
      <vt:lpstr>Century Gothic</vt:lpstr>
      <vt:lpstr>Courier New</vt:lpstr>
      <vt:lpstr>Palatino Linotype</vt:lpstr>
      <vt:lpstr>Executive</vt:lpstr>
      <vt:lpstr>The Culture as the main sector of Social economy / Social Entrepreneurship against social Exclusion. Case Study: The cultural activities of  Athens’ Municipality</vt:lpstr>
      <vt:lpstr>Questions to be answered</vt:lpstr>
      <vt:lpstr>Definitions</vt:lpstr>
      <vt:lpstr>Social Economy and entrepreneurship in Greece</vt:lpstr>
      <vt:lpstr>Culture and Social Economy</vt:lpstr>
      <vt:lpstr>Culture and Social Economy-2</vt:lpstr>
      <vt:lpstr>Social Exclusion and Culture</vt:lpstr>
      <vt:lpstr>Cultural Activities Combating Social Exclusion in Greece</vt:lpstr>
      <vt:lpstr>Cultural Activities Combating Social Exclusion in Greece-2</vt:lpstr>
      <vt:lpstr>Best Practices from EU</vt:lpstr>
      <vt:lpstr>Cultural activities combating Social Exclusion from the Municipality of Athens</vt:lpstr>
      <vt:lpstr>Cultural activities combating Social Exclusion from the Municipality of Athens-2</vt:lpstr>
      <vt:lpstr>Cultural activities combating Social Exclusion from the Municipality of Athens-3</vt:lpstr>
      <vt:lpstr>Cultural activities combating Social Exclusion from the Municipality of Athens-4</vt:lpstr>
      <vt:lpstr> Conclusions</vt:lpstr>
      <vt:lpstr>Conclusions-2</vt:lpstr>
      <vt:lpstr>Conclusions-3</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Social Economy and Culture: the Greek experience</dc:title>
  <dc:creator>Stavros</dc:creator>
  <cp:lastModifiedBy>Eugenia</cp:lastModifiedBy>
  <cp:revision>37</cp:revision>
  <dcterms:created xsi:type="dcterms:W3CDTF">2017-10-01T08:33:39Z</dcterms:created>
  <dcterms:modified xsi:type="dcterms:W3CDTF">2017-10-03T20:42:45Z</dcterms:modified>
</cp:coreProperties>
</file>