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2"/>
  </p:notesMasterIdLst>
  <p:sldIdLst>
    <p:sldId id="320" r:id="rId2"/>
    <p:sldId id="323" r:id="rId3"/>
    <p:sldId id="324" r:id="rId4"/>
    <p:sldId id="325" r:id="rId5"/>
    <p:sldId id="312" r:id="rId6"/>
    <p:sldId id="264" r:id="rId7"/>
    <p:sldId id="305" r:id="rId8"/>
    <p:sldId id="315" r:id="rId9"/>
    <p:sldId id="266" r:id="rId10"/>
    <p:sldId id="267" r:id="rId11"/>
    <p:sldId id="268" r:id="rId12"/>
    <p:sldId id="270" r:id="rId13"/>
    <p:sldId id="271" r:id="rId14"/>
    <p:sldId id="272" r:id="rId15"/>
    <p:sldId id="273" r:id="rId16"/>
    <p:sldId id="274" r:id="rId17"/>
    <p:sldId id="275" r:id="rId18"/>
    <p:sldId id="277" r:id="rId19"/>
    <p:sldId id="278" r:id="rId20"/>
    <p:sldId id="279" r:id="rId21"/>
    <p:sldId id="318" r:id="rId22"/>
    <p:sldId id="319" r:id="rId23"/>
    <p:sldId id="280" r:id="rId24"/>
    <p:sldId id="281" r:id="rId25"/>
    <p:sldId id="282" r:id="rId26"/>
    <p:sldId id="283" r:id="rId27"/>
    <p:sldId id="306" r:id="rId28"/>
    <p:sldId id="307" r:id="rId29"/>
    <p:sldId id="308" r:id="rId30"/>
    <p:sldId id="294" r:id="rId31"/>
    <p:sldId id="295" r:id="rId32"/>
    <p:sldId id="296" r:id="rId33"/>
    <p:sldId id="297" r:id="rId34"/>
    <p:sldId id="298" r:id="rId35"/>
    <p:sldId id="299" r:id="rId36"/>
    <p:sldId id="300" r:id="rId37"/>
    <p:sldId id="301" r:id="rId38"/>
    <p:sldId id="302" r:id="rId39"/>
    <p:sldId id="303" r:id="rId40"/>
    <p:sldId id="256" r:id="rId41"/>
    <p:sldId id="257" r:id="rId42"/>
    <p:sldId id="258" r:id="rId43"/>
    <p:sldId id="261" r:id="rId44"/>
    <p:sldId id="262" r:id="rId45"/>
    <p:sldId id="263" r:id="rId46"/>
    <p:sldId id="311" r:id="rId47"/>
    <p:sldId id="260" r:id="rId48"/>
    <p:sldId id="259" r:id="rId49"/>
    <p:sldId id="309" r:id="rId50"/>
    <p:sldId id="310"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p:cViewPr varScale="1">
        <p:scale>
          <a:sx n="77" d="100"/>
          <a:sy n="77" d="100"/>
        </p:scale>
        <p:origin x="177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186D8-8260-4C6A-B761-FACE4C3776E1}"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l-GR"/>
        </a:p>
      </dgm:t>
    </dgm:pt>
    <dgm:pt modelId="{8C597D96-DE92-4763-B91B-01DF0C5B8D76}">
      <dgm:prSet phldrT="[Κείμενο]" custT="1"/>
      <dgm:spPr/>
      <dgm:t>
        <a:bodyPr/>
        <a:lstStyle/>
        <a:p>
          <a:r>
            <a:rPr lang="el-GR" sz="2800" dirty="0">
              <a:latin typeface="Calibri" pitchFamily="34" charset="0"/>
            </a:rPr>
            <a:t>Μινιμαλιστική προσέγγιση.</a:t>
          </a:r>
        </a:p>
      </dgm:t>
    </dgm:pt>
    <dgm:pt modelId="{177FCF80-3EBD-43D4-A4FD-601E0B0D5306}" type="parTrans" cxnId="{2507B271-5875-46DD-B92F-5A3C046D25ED}">
      <dgm:prSet/>
      <dgm:spPr/>
      <dgm:t>
        <a:bodyPr/>
        <a:lstStyle/>
        <a:p>
          <a:endParaRPr lang="el-GR">
            <a:latin typeface="Calibri" pitchFamily="34" charset="0"/>
          </a:endParaRPr>
        </a:p>
      </dgm:t>
    </dgm:pt>
    <dgm:pt modelId="{0B858D41-D29B-4143-A935-BA9D29F45812}" type="sibTrans" cxnId="{2507B271-5875-46DD-B92F-5A3C046D25ED}">
      <dgm:prSet/>
      <dgm:spPr/>
      <dgm:t>
        <a:bodyPr/>
        <a:lstStyle/>
        <a:p>
          <a:endParaRPr lang="el-GR">
            <a:latin typeface="Calibri" pitchFamily="34" charset="0"/>
          </a:endParaRPr>
        </a:p>
      </dgm:t>
    </dgm:pt>
    <dgm:pt modelId="{5CC4546A-CEE6-413D-AB3D-E1067D852673}">
      <dgm:prSet phldrT="[Κείμενο]" custT="1"/>
      <dgm:spPr/>
      <dgm:t>
        <a:bodyPr/>
        <a:lstStyle/>
        <a:p>
          <a:pPr algn="ctr"/>
          <a:r>
            <a:rPr lang="el-GR" sz="2200" dirty="0">
              <a:latin typeface="Calibri" pitchFamily="34" charset="0"/>
            </a:rPr>
            <a:t>Τα συναισθήματα </a:t>
          </a:r>
          <a:r>
            <a:rPr lang="el-GR" sz="2200" dirty="0" err="1" smtClean="0">
              <a:latin typeface="Calibri" pitchFamily="34" charset="0"/>
            </a:rPr>
            <a:t>κατ’ουσίαν</a:t>
          </a:r>
          <a:r>
            <a:rPr lang="el-GR" sz="2200" dirty="0" smtClean="0">
              <a:latin typeface="Calibri" pitchFamily="34" charset="0"/>
            </a:rPr>
            <a:t> </a:t>
          </a:r>
          <a:r>
            <a:rPr lang="el-GR" sz="2200" dirty="0">
              <a:latin typeface="Calibri" pitchFamily="34" charset="0"/>
            </a:rPr>
            <a:t>παραμένουν ίδια στις διάφορες περιόδους.</a:t>
          </a:r>
        </a:p>
      </dgm:t>
    </dgm:pt>
    <dgm:pt modelId="{2FFBB879-088D-4920-905B-143D9089F05E}" type="parTrans" cxnId="{E9245488-4387-482A-8821-8A9C4587BEE1}">
      <dgm:prSet/>
      <dgm:spPr/>
      <dgm:t>
        <a:bodyPr/>
        <a:lstStyle/>
        <a:p>
          <a:endParaRPr lang="el-GR" dirty="0">
            <a:latin typeface="Calibri" pitchFamily="34" charset="0"/>
          </a:endParaRPr>
        </a:p>
      </dgm:t>
    </dgm:pt>
    <dgm:pt modelId="{0D69208D-FEB6-4324-9771-78199C390977}" type="sibTrans" cxnId="{E9245488-4387-482A-8821-8A9C4587BEE1}">
      <dgm:prSet/>
      <dgm:spPr/>
      <dgm:t>
        <a:bodyPr/>
        <a:lstStyle/>
        <a:p>
          <a:endParaRPr lang="el-GR">
            <a:latin typeface="Calibri" pitchFamily="34" charset="0"/>
          </a:endParaRPr>
        </a:p>
      </dgm:t>
    </dgm:pt>
    <dgm:pt modelId="{FF7873A4-AF74-4854-95CB-C9AB625B7B86}">
      <dgm:prSet phldrT="[Κείμενο]" custT="1"/>
      <dgm:spPr/>
      <dgm:t>
        <a:bodyPr/>
        <a:lstStyle/>
        <a:p>
          <a:pPr algn="ctr"/>
          <a:r>
            <a:rPr lang="el-GR" sz="2200" dirty="0">
              <a:latin typeface="Calibri" pitchFamily="34" charset="0"/>
            </a:rPr>
            <a:t>Αναγκάζονται να περιοριστούν στην μελέτη συνειδητών στάσεων και αντιλήψεων ως προς τα συναισθήματα. Η ιστορία που γράφουν είναι ακριβής και διανοητική αλλά δεν είναι ιστορία των συναισθημάτων αυτών κάθε αυτών.</a:t>
          </a:r>
        </a:p>
      </dgm:t>
    </dgm:pt>
    <dgm:pt modelId="{4D845B27-7686-43EF-97CA-3A85DCFC025F}" type="parTrans" cxnId="{181C157E-3ECF-4750-98C7-F15C8A8A31BB}">
      <dgm:prSet/>
      <dgm:spPr/>
      <dgm:t>
        <a:bodyPr/>
        <a:lstStyle/>
        <a:p>
          <a:endParaRPr lang="el-GR">
            <a:latin typeface="Calibri" pitchFamily="34" charset="0"/>
          </a:endParaRPr>
        </a:p>
      </dgm:t>
    </dgm:pt>
    <dgm:pt modelId="{3A7BCA96-E76F-4CEC-80EE-70B01B54B41F}" type="sibTrans" cxnId="{181C157E-3ECF-4750-98C7-F15C8A8A31BB}">
      <dgm:prSet/>
      <dgm:spPr/>
      <dgm:t>
        <a:bodyPr/>
        <a:lstStyle/>
        <a:p>
          <a:endParaRPr lang="el-GR">
            <a:latin typeface="Calibri" pitchFamily="34" charset="0"/>
          </a:endParaRPr>
        </a:p>
      </dgm:t>
    </dgm:pt>
    <dgm:pt modelId="{B8B9D63E-C2CF-43E7-B0B5-09F63005FBD2}">
      <dgm:prSet phldrT="[Κείμενο]" custT="1"/>
      <dgm:spPr/>
      <dgm:t>
        <a:bodyPr/>
        <a:lstStyle/>
        <a:p>
          <a:r>
            <a:rPr lang="el-GR" sz="2800" dirty="0">
              <a:latin typeface="Calibri" pitchFamily="34" charset="0"/>
            </a:rPr>
            <a:t>Μαξιμαλιστική προσέγγιση</a:t>
          </a:r>
        </a:p>
      </dgm:t>
    </dgm:pt>
    <dgm:pt modelId="{0A50C73B-3B3A-4596-A962-DE3BCE275EE6}" type="parTrans" cxnId="{776564D8-6630-4C6B-B54F-1F46F7F51852}">
      <dgm:prSet/>
      <dgm:spPr/>
      <dgm:t>
        <a:bodyPr/>
        <a:lstStyle/>
        <a:p>
          <a:endParaRPr lang="el-GR">
            <a:latin typeface="Calibri" pitchFamily="34" charset="0"/>
          </a:endParaRPr>
        </a:p>
      </dgm:t>
    </dgm:pt>
    <dgm:pt modelId="{2A14253F-0834-4B43-BEE1-0250230B0950}" type="sibTrans" cxnId="{776564D8-6630-4C6B-B54F-1F46F7F51852}">
      <dgm:prSet/>
      <dgm:spPr/>
      <dgm:t>
        <a:bodyPr/>
        <a:lstStyle/>
        <a:p>
          <a:endParaRPr lang="el-GR">
            <a:latin typeface="Calibri" pitchFamily="34" charset="0"/>
          </a:endParaRPr>
        </a:p>
      </dgm:t>
    </dgm:pt>
    <dgm:pt modelId="{2BBFD394-EBBE-4478-9EEF-86A5550BE64D}">
      <dgm:prSet phldrT="[Κείμενο]" custT="1"/>
      <dgm:spPr/>
      <dgm:t>
        <a:bodyPr/>
        <a:lstStyle/>
        <a:p>
          <a:pPr algn="ctr"/>
          <a:r>
            <a:rPr lang="el-GR" sz="2200" dirty="0">
              <a:latin typeface="Calibri" pitchFamily="34" charset="0"/>
            </a:rPr>
            <a:t>Συγκεκριμένα συναισθήματα ή ολόκληρο το εύρος των συναισθημάτων σε δεδομένη κουλτούρα υφίστανται θεμελιώδεις αλλαγές με την πάροδο του χρόνου. </a:t>
          </a:r>
        </a:p>
      </dgm:t>
    </dgm:pt>
    <dgm:pt modelId="{848101D1-B649-4656-BE20-583EB49D7461}" type="parTrans" cxnId="{F5242C56-67E4-4B1F-A534-E6C56A7A17BB}">
      <dgm:prSet/>
      <dgm:spPr/>
      <dgm:t>
        <a:bodyPr/>
        <a:lstStyle/>
        <a:p>
          <a:endParaRPr lang="el-GR">
            <a:latin typeface="Calibri" pitchFamily="34" charset="0"/>
          </a:endParaRPr>
        </a:p>
      </dgm:t>
    </dgm:pt>
    <dgm:pt modelId="{567841F1-7C08-4042-9269-9A31981933C6}" type="sibTrans" cxnId="{F5242C56-67E4-4B1F-A534-E6C56A7A17BB}">
      <dgm:prSet/>
      <dgm:spPr/>
      <dgm:t>
        <a:bodyPr/>
        <a:lstStyle/>
        <a:p>
          <a:endParaRPr lang="el-GR">
            <a:latin typeface="Calibri" pitchFamily="34" charset="0"/>
          </a:endParaRPr>
        </a:p>
      </dgm:t>
    </dgm:pt>
    <dgm:pt modelId="{3CD55D68-E205-4E06-9DE9-A6C32B103EF3}">
      <dgm:prSet phldrT="[Κείμενο]" custT="1"/>
      <dgm:spPr/>
      <dgm:t>
        <a:bodyPr/>
        <a:lstStyle/>
        <a:p>
          <a:pPr algn="ctr"/>
          <a:r>
            <a:rPr lang="el-GR" sz="2200" dirty="0">
              <a:latin typeface="Calibri" pitchFamily="34" charset="0"/>
            </a:rPr>
            <a:t>Είναι πιο καινοτόμοι. Τα συμπεράσματα τους υποστηρίζονται δυσκολότερα γιατί βασίζονται πολύ περισσότερο σε υποθέσεις και εκτιμήσεις.</a:t>
          </a:r>
        </a:p>
      </dgm:t>
    </dgm:pt>
    <dgm:pt modelId="{D7C197D1-3B1E-4347-A842-882CCDC1198F}" type="parTrans" cxnId="{DC2AB6EA-0199-45E0-99AD-8D03260EBEA0}">
      <dgm:prSet/>
      <dgm:spPr/>
      <dgm:t>
        <a:bodyPr/>
        <a:lstStyle/>
        <a:p>
          <a:endParaRPr lang="el-GR">
            <a:latin typeface="Calibri" pitchFamily="34" charset="0"/>
          </a:endParaRPr>
        </a:p>
      </dgm:t>
    </dgm:pt>
    <dgm:pt modelId="{D3B32C7F-2FD8-4CA1-AA5D-7A265ADA7ABE}" type="sibTrans" cxnId="{DC2AB6EA-0199-45E0-99AD-8D03260EBEA0}">
      <dgm:prSet/>
      <dgm:spPr/>
      <dgm:t>
        <a:bodyPr/>
        <a:lstStyle/>
        <a:p>
          <a:endParaRPr lang="el-GR">
            <a:latin typeface="Calibri" pitchFamily="34" charset="0"/>
          </a:endParaRPr>
        </a:p>
      </dgm:t>
    </dgm:pt>
    <dgm:pt modelId="{9FFFEF56-756A-47E8-8F20-CEB5DB1C20B4}" type="pres">
      <dgm:prSet presAssocID="{53A186D8-8260-4C6A-B761-FACE4C3776E1}" presName="diagram" presStyleCnt="0">
        <dgm:presLayoutVars>
          <dgm:chPref val="1"/>
          <dgm:dir/>
          <dgm:animOne val="branch"/>
          <dgm:animLvl val="lvl"/>
          <dgm:resizeHandles/>
        </dgm:presLayoutVars>
      </dgm:prSet>
      <dgm:spPr/>
      <dgm:t>
        <a:bodyPr/>
        <a:lstStyle/>
        <a:p>
          <a:endParaRPr lang="el-GR"/>
        </a:p>
      </dgm:t>
    </dgm:pt>
    <dgm:pt modelId="{EC08812E-427D-4A91-B35A-E84CA898CA1A}" type="pres">
      <dgm:prSet presAssocID="{8C597D96-DE92-4763-B91B-01DF0C5B8D76}" presName="root" presStyleCnt="0"/>
      <dgm:spPr/>
      <dgm:t>
        <a:bodyPr/>
        <a:lstStyle/>
        <a:p>
          <a:endParaRPr lang="el-GR"/>
        </a:p>
      </dgm:t>
    </dgm:pt>
    <dgm:pt modelId="{E9E2510B-DABB-4F97-84BD-B0BB07131806}" type="pres">
      <dgm:prSet presAssocID="{8C597D96-DE92-4763-B91B-01DF0C5B8D76}" presName="rootComposite" presStyleCnt="0"/>
      <dgm:spPr/>
      <dgm:t>
        <a:bodyPr/>
        <a:lstStyle/>
        <a:p>
          <a:endParaRPr lang="el-GR"/>
        </a:p>
      </dgm:t>
    </dgm:pt>
    <dgm:pt modelId="{F6301DA8-4EAD-4AB2-BA75-F66F852554FC}" type="pres">
      <dgm:prSet presAssocID="{8C597D96-DE92-4763-B91B-01DF0C5B8D76}" presName="rootText" presStyleLbl="node1" presStyleIdx="0" presStyleCnt="2" custScaleX="112991" custScaleY="132610" custLinFactNeighborX="-173" custLinFactNeighborY="-40651"/>
      <dgm:spPr/>
      <dgm:t>
        <a:bodyPr/>
        <a:lstStyle/>
        <a:p>
          <a:endParaRPr lang="el-GR"/>
        </a:p>
      </dgm:t>
    </dgm:pt>
    <dgm:pt modelId="{2BB0E208-EB3A-4CC2-9A21-FA1FEA3CDE85}" type="pres">
      <dgm:prSet presAssocID="{8C597D96-DE92-4763-B91B-01DF0C5B8D76}" presName="rootConnector" presStyleLbl="node1" presStyleIdx="0" presStyleCnt="2"/>
      <dgm:spPr/>
      <dgm:t>
        <a:bodyPr/>
        <a:lstStyle/>
        <a:p>
          <a:endParaRPr lang="el-GR"/>
        </a:p>
      </dgm:t>
    </dgm:pt>
    <dgm:pt modelId="{EE3D0CD9-2B5B-4188-893D-64832952E4DB}" type="pres">
      <dgm:prSet presAssocID="{8C597D96-DE92-4763-B91B-01DF0C5B8D76}" presName="childShape" presStyleCnt="0"/>
      <dgm:spPr/>
      <dgm:t>
        <a:bodyPr/>
        <a:lstStyle/>
        <a:p>
          <a:endParaRPr lang="el-GR"/>
        </a:p>
      </dgm:t>
    </dgm:pt>
    <dgm:pt modelId="{AF0CDDD5-BE84-457F-A74B-BFD22613244D}" type="pres">
      <dgm:prSet presAssocID="{2FFBB879-088D-4920-905B-143D9089F05E}" presName="Name13" presStyleLbl="parChTrans1D2" presStyleIdx="0" presStyleCnt="4"/>
      <dgm:spPr/>
      <dgm:t>
        <a:bodyPr/>
        <a:lstStyle/>
        <a:p>
          <a:endParaRPr lang="el-GR"/>
        </a:p>
      </dgm:t>
    </dgm:pt>
    <dgm:pt modelId="{BF42647A-077A-4EA9-9F62-E910B60E7EE7}" type="pres">
      <dgm:prSet presAssocID="{5CC4546A-CEE6-413D-AB3D-E1067D852673}" presName="childText" presStyleLbl="bgAcc1" presStyleIdx="0" presStyleCnt="4" custScaleX="194398" custScaleY="131226" custLinFactNeighborX="-9071" custLinFactNeighborY="-19440">
        <dgm:presLayoutVars>
          <dgm:bulletEnabled val="1"/>
        </dgm:presLayoutVars>
      </dgm:prSet>
      <dgm:spPr/>
      <dgm:t>
        <a:bodyPr/>
        <a:lstStyle/>
        <a:p>
          <a:endParaRPr lang="el-GR"/>
        </a:p>
      </dgm:t>
    </dgm:pt>
    <dgm:pt modelId="{05905B28-3C62-40C0-BEE7-93F4AFB84124}" type="pres">
      <dgm:prSet presAssocID="{4D845B27-7686-43EF-97CA-3A85DCFC025F}" presName="Name13" presStyleLbl="parChTrans1D2" presStyleIdx="1" presStyleCnt="4"/>
      <dgm:spPr/>
      <dgm:t>
        <a:bodyPr/>
        <a:lstStyle/>
        <a:p>
          <a:endParaRPr lang="el-GR"/>
        </a:p>
      </dgm:t>
    </dgm:pt>
    <dgm:pt modelId="{2CADB0A2-DF5E-4195-9A08-745D3F80461E}" type="pres">
      <dgm:prSet presAssocID="{FF7873A4-AF74-4854-95CB-C9AB625B7B86}" presName="childText" presStyleLbl="bgAcc1" presStyleIdx="1" presStyleCnt="4" custScaleX="252509" custScaleY="269803" custLinFactNeighborX="-5630" custLinFactNeighborY="-23526">
        <dgm:presLayoutVars>
          <dgm:bulletEnabled val="1"/>
        </dgm:presLayoutVars>
      </dgm:prSet>
      <dgm:spPr/>
      <dgm:t>
        <a:bodyPr/>
        <a:lstStyle/>
        <a:p>
          <a:endParaRPr lang="el-GR"/>
        </a:p>
      </dgm:t>
    </dgm:pt>
    <dgm:pt modelId="{8924CEDB-625B-4C7B-AFCA-962FEB5B8423}" type="pres">
      <dgm:prSet presAssocID="{B8B9D63E-C2CF-43E7-B0B5-09F63005FBD2}" presName="root" presStyleCnt="0"/>
      <dgm:spPr/>
      <dgm:t>
        <a:bodyPr/>
        <a:lstStyle/>
        <a:p>
          <a:endParaRPr lang="el-GR"/>
        </a:p>
      </dgm:t>
    </dgm:pt>
    <dgm:pt modelId="{0DD044A8-4CF6-4E77-88E4-373CB3142FAB}" type="pres">
      <dgm:prSet presAssocID="{B8B9D63E-C2CF-43E7-B0B5-09F63005FBD2}" presName="rootComposite" presStyleCnt="0"/>
      <dgm:spPr/>
      <dgm:t>
        <a:bodyPr/>
        <a:lstStyle/>
        <a:p>
          <a:endParaRPr lang="el-GR"/>
        </a:p>
      </dgm:t>
    </dgm:pt>
    <dgm:pt modelId="{21F8B001-AE7F-4D6B-9622-230EC00F5100}" type="pres">
      <dgm:prSet presAssocID="{B8B9D63E-C2CF-43E7-B0B5-09F63005FBD2}" presName="rootText" presStyleLbl="node1" presStyleIdx="1" presStyleCnt="2" custScaleX="120061" custScaleY="126665" custLinFactNeighborX="5889" custLinFactNeighborY="-40651"/>
      <dgm:spPr/>
      <dgm:t>
        <a:bodyPr/>
        <a:lstStyle/>
        <a:p>
          <a:endParaRPr lang="el-GR"/>
        </a:p>
      </dgm:t>
    </dgm:pt>
    <dgm:pt modelId="{D1FAFCCC-8D2F-4A78-B042-22E8F94DDD45}" type="pres">
      <dgm:prSet presAssocID="{B8B9D63E-C2CF-43E7-B0B5-09F63005FBD2}" presName="rootConnector" presStyleLbl="node1" presStyleIdx="1" presStyleCnt="2"/>
      <dgm:spPr/>
      <dgm:t>
        <a:bodyPr/>
        <a:lstStyle/>
        <a:p>
          <a:endParaRPr lang="el-GR"/>
        </a:p>
      </dgm:t>
    </dgm:pt>
    <dgm:pt modelId="{7B98E416-A3BF-4105-9B74-31A92CB0EC59}" type="pres">
      <dgm:prSet presAssocID="{B8B9D63E-C2CF-43E7-B0B5-09F63005FBD2}" presName="childShape" presStyleCnt="0"/>
      <dgm:spPr/>
      <dgm:t>
        <a:bodyPr/>
        <a:lstStyle/>
        <a:p>
          <a:endParaRPr lang="el-GR"/>
        </a:p>
      </dgm:t>
    </dgm:pt>
    <dgm:pt modelId="{DFF4BDA1-F936-47ED-9529-5EEBB55A8D43}" type="pres">
      <dgm:prSet presAssocID="{848101D1-B649-4656-BE20-583EB49D7461}" presName="Name13" presStyleLbl="parChTrans1D2" presStyleIdx="2" presStyleCnt="4"/>
      <dgm:spPr/>
      <dgm:t>
        <a:bodyPr/>
        <a:lstStyle/>
        <a:p>
          <a:endParaRPr lang="el-GR"/>
        </a:p>
      </dgm:t>
    </dgm:pt>
    <dgm:pt modelId="{DA8C4B1D-B57B-4228-A337-726EDABBBAFC}" type="pres">
      <dgm:prSet presAssocID="{2BBFD394-EBBE-4478-9EEF-86A5550BE64D}" presName="childText" presStyleLbl="bgAcc1" presStyleIdx="2" presStyleCnt="4" custScaleX="216086" custScaleY="194160" custLinFactNeighborX="1832" custLinFactNeighborY="-13495">
        <dgm:presLayoutVars>
          <dgm:bulletEnabled val="1"/>
        </dgm:presLayoutVars>
      </dgm:prSet>
      <dgm:spPr/>
      <dgm:t>
        <a:bodyPr/>
        <a:lstStyle/>
        <a:p>
          <a:endParaRPr lang="el-GR"/>
        </a:p>
      </dgm:t>
    </dgm:pt>
    <dgm:pt modelId="{57942070-067E-4C3D-8FCC-B0DA428D8FD3}" type="pres">
      <dgm:prSet presAssocID="{D7C197D1-3B1E-4347-A842-882CCDC1198F}" presName="Name13" presStyleLbl="parChTrans1D2" presStyleIdx="3" presStyleCnt="4"/>
      <dgm:spPr/>
      <dgm:t>
        <a:bodyPr/>
        <a:lstStyle/>
        <a:p>
          <a:endParaRPr lang="el-GR"/>
        </a:p>
      </dgm:t>
    </dgm:pt>
    <dgm:pt modelId="{C26E423B-8118-487E-A089-3A19181866E3}" type="pres">
      <dgm:prSet presAssocID="{3CD55D68-E205-4E06-9DE9-A6C32B103EF3}" presName="childText" presStyleLbl="bgAcc1" presStyleIdx="3" presStyleCnt="4" custScaleX="224661" custScaleY="184319" custLinFactNeighborX="5610" custLinFactNeighborY="-20841">
        <dgm:presLayoutVars>
          <dgm:bulletEnabled val="1"/>
        </dgm:presLayoutVars>
      </dgm:prSet>
      <dgm:spPr/>
      <dgm:t>
        <a:bodyPr/>
        <a:lstStyle/>
        <a:p>
          <a:endParaRPr lang="el-GR"/>
        </a:p>
      </dgm:t>
    </dgm:pt>
  </dgm:ptLst>
  <dgm:cxnLst>
    <dgm:cxn modelId="{132BB1A3-CAA6-428D-82AC-B15738022884}" type="presOf" srcId="{8C597D96-DE92-4763-B91B-01DF0C5B8D76}" destId="{F6301DA8-4EAD-4AB2-BA75-F66F852554FC}" srcOrd="0" destOrd="0" presId="urn:microsoft.com/office/officeart/2005/8/layout/hierarchy3"/>
    <dgm:cxn modelId="{181C157E-3ECF-4750-98C7-F15C8A8A31BB}" srcId="{8C597D96-DE92-4763-B91B-01DF0C5B8D76}" destId="{FF7873A4-AF74-4854-95CB-C9AB625B7B86}" srcOrd="1" destOrd="0" parTransId="{4D845B27-7686-43EF-97CA-3A85DCFC025F}" sibTransId="{3A7BCA96-E76F-4CEC-80EE-70B01B54B41F}"/>
    <dgm:cxn modelId="{48EB3EED-42B3-4AD4-B690-EB0A907F45BA}" type="presOf" srcId="{B8B9D63E-C2CF-43E7-B0B5-09F63005FBD2}" destId="{21F8B001-AE7F-4D6B-9622-230EC00F5100}" srcOrd="0" destOrd="0" presId="urn:microsoft.com/office/officeart/2005/8/layout/hierarchy3"/>
    <dgm:cxn modelId="{E79A1E88-3AED-4F0A-ADDF-AC6360E1B1C5}" type="presOf" srcId="{848101D1-B649-4656-BE20-583EB49D7461}" destId="{DFF4BDA1-F936-47ED-9529-5EEBB55A8D43}" srcOrd="0" destOrd="0" presId="urn:microsoft.com/office/officeart/2005/8/layout/hierarchy3"/>
    <dgm:cxn modelId="{2507B271-5875-46DD-B92F-5A3C046D25ED}" srcId="{53A186D8-8260-4C6A-B761-FACE4C3776E1}" destId="{8C597D96-DE92-4763-B91B-01DF0C5B8D76}" srcOrd="0" destOrd="0" parTransId="{177FCF80-3EBD-43D4-A4FD-601E0B0D5306}" sibTransId="{0B858D41-D29B-4143-A935-BA9D29F45812}"/>
    <dgm:cxn modelId="{091CD1D4-1453-4A06-8F45-CEF4C87DE0A4}" type="presOf" srcId="{2BBFD394-EBBE-4478-9EEF-86A5550BE64D}" destId="{DA8C4B1D-B57B-4228-A337-726EDABBBAFC}" srcOrd="0" destOrd="0" presId="urn:microsoft.com/office/officeart/2005/8/layout/hierarchy3"/>
    <dgm:cxn modelId="{683DDA01-5E55-4F0F-91E8-BBAE095AE9B8}" type="presOf" srcId="{D7C197D1-3B1E-4347-A842-882CCDC1198F}" destId="{57942070-067E-4C3D-8FCC-B0DA428D8FD3}" srcOrd="0" destOrd="0" presId="urn:microsoft.com/office/officeart/2005/8/layout/hierarchy3"/>
    <dgm:cxn modelId="{E9245488-4387-482A-8821-8A9C4587BEE1}" srcId="{8C597D96-DE92-4763-B91B-01DF0C5B8D76}" destId="{5CC4546A-CEE6-413D-AB3D-E1067D852673}" srcOrd="0" destOrd="0" parTransId="{2FFBB879-088D-4920-905B-143D9089F05E}" sibTransId="{0D69208D-FEB6-4324-9771-78199C390977}"/>
    <dgm:cxn modelId="{E2D7AC13-E994-428F-9216-F86D0C3C0987}" type="presOf" srcId="{B8B9D63E-C2CF-43E7-B0B5-09F63005FBD2}" destId="{D1FAFCCC-8D2F-4A78-B042-22E8F94DDD45}" srcOrd="1" destOrd="0" presId="urn:microsoft.com/office/officeart/2005/8/layout/hierarchy3"/>
    <dgm:cxn modelId="{A89A2ABE-14F1-47FD-90F4-783C2B9B218D}" type="presOf" srcId="{3CD55D68-E205-4E06-9DE9-A6C32B103EF3}" destId="{C26E423B-8118-487E-A089-3A19181866E3}" srcOrd="0" destOrd="0" presId="urn:microsoft.com/office/officeart/2005/8/layout/hierarchy3"/>
    <dgm:cxn modelId="{25EF83E4-09A5-4BEF-A500-A9E03AAD7289}" type="presOf" srcId="{53A186D8-8260-4C6A-B761-FACE4C3776E1}" destId="{9FFFEF56-756A-47E8-8F20-CEB5DB1C20B4}" srcOrd="0" destOrd="0" presId="urn:microsoft.com/office/officeart/2005/8/layout/hierarchy3"/>
    <dgm:cxn modelId="{D78E15BC-8693-4B15-AB18-8FCB931E749A}" type="presOf" srcId="{2FFBB879-088D-4920-905B-143D9089F05E}" destId="{AF0CDDD5-BE84-457F-A74B-BFD22613244D}" srcOrd="0" destOrd="0" presId="urn:microsoft.com/office/officeart/2005/8/layout/hierarchy3"/>
    <dgm:cxn modelId="{776564D8-6630-4C6B-B54F-1F46F7F51852}" srcId="{53A186D8-8260-4C6A-B761-FACE4C3776E1}" destId="{B8B9D63E-C2CF-43E7-B0B5-09F63005FBD2}" srcOrd="1" destOrd="0" parTransId="{0A50C73B-3B3A-4596-A962-DE3BCE275EE6}" sibTransId="{2A14253F-0834-4B43-BEE1-0250230B0950}"/>
    <dgm:cxn modelId="{F5242C56-67E4-4B1F-A534-E6C56A7A17BB}" srcId="{B8B9D63E-C2CF-43E7-B0B5-09F63005FBD2}" destId="{2BBFD394-EBBE-4478-9EEF-86A5550BE64D}" srcOrd="0" destOrd="0" parTransId="{848101D1-B649-4656-BE20-583EB49D7461}" sibTransId="{567841F1-7C08-4042-9269-9A31981933C6}"/>
    <dgm:cxn modelId="{0F1D0B8F-0A88-4B92-AB03-BB570DCF32A4}" type="presOf" srcId="{5CC4546A-CEE6-413D-AB3D-E1067D852673}" destId="{BF42647A-077A-4EA9-9F62-E910B60E7EE7}" srcOrd="0" destOrd="0" presId="urn:microsoft.com/office/officeart/2005/8/layout/hierarchy3"/>
    <dgm:cxn modelId="{F4EF2FDB-2F48-4C4A-AB28-E451D3A34E3B}" type="presOf" srcId="{8C597D96-DE92-4763-B91B-01DF0C5B8D76}" destId="{2BB0E208-EB3A-4CC2-9A21-FA1FEA3CDE85}" srcOrd="1" destOrd="0" presId="urn:microsoft.com/office/officeart/2005/8/layout/hierarchy3"/>
    <dgm:cxn modelId="{97FAF888-979D-48CF-A3BB-9D83B3397389}" type="presOf" srcId="{4D845B27-7686-43EF-97CA-3A85DCFC025F}" destId="{05905B28-3C62-40C0-BEE7-93F4AFB84124}" srcOrd="0" destOrd="0" presId="urn:microsoft.com/office/officeart/2005/8/layout/hierarchy3"/>
    <dgm:cxn modelId="{A19391A5-38F4-4175-A75A-EE25DC95156A}" type="presOf" srcId="{FF7873A4-AF74-4854-95CB-C9AB625B7B86}" destId="{2CADB0A2-DF5E-4195-9A08-745D3F80461E}" srcOrd="0" destOrd="0" presId="urn:microsoft.com/office/officeart/2005/8/layout/hierarchy3"/>
    <dgm:cxn modelId="{DC2AB6EA-0199-45E0-99AD-8D03260EBEA0}" srcId="{B8B9D63E-C2CF-43E7-B0B5-09F63005FBD2}" destId="{3CD55D68-E205-4E06-9DE9-A6C32B103EF3}" srcOrd="1" destOrd="0" parTransId="{D7C197D1-3B1E-4347-A842-882CCDC1198F}" sibTransId="{D3B32C7F-2FD8-4CA1-AA5D-7A265ADA7ABE}"/>
    <dgm:cxn modelId="{587C0A8C-55BE-4DA5-8EB1-CBDB9B9431E8}" type="presParOf" srcId="{9FFFEF56-756A-47E8-8F20-CEB5DB1C20B4}" destId="{EC08812E-427D-4A91-B35A-E84CA898CA1A}" srcOrd="0" destOrd="0" presId="urn:microsoft.com/office/officeart/2005/8/layout/hierarchy3"/>
    <dgm:cxn modelId="{933BACFB-FDFA-4D94-A208-0B6AA7EA37F2}" type="presParOf" srcId="{EC08812E-427D-4A91-B35A-E84CA898CA1A}" destId="{E9E2510B-DABB-4F97-84BD-B0BB07131806}" srcOrd="0" destOrd="0" presId="urn:microsoft.com/office/officeart/2005/8/layout/hierarchy3"/>
    <dgm:cxn modelId="{68F94C96-B428-4B4D-A8D2-5EF82D4D78FC}" type="presParOf" srcId="{E9E2510B-DABB-4F97-84BD-B0BB07131806}" destId="{F6301DA8-4EAD-4AB2-BA75-F66F852554FC}" srcOrd="0" destOrd="0" presId="urn:microsoft.com/office/officeart/2005/8/layout/hierarchy3"/>
    <dgm:cxn modelId="{12DBEDF0-4926-4C55-904B-402A8479C72F}" type="presParOf" srcId="{E9E2510B-DABB-4F97-84BD-B0BB07131806}" destId="{2BB0E208-EB3A-4CC2-9A21-FA1FEA3CDE85}" srcOrd="1" destOrd="0" presId="urn:microsoft.com/office/officeart/2005/8/layout/hierarchy3"/>
    <dgm:cxn modelId="{0F146889-2627-4BA3-95AF-2DD5A03754AD}" type="presParOf" srcId="{EC08812E-427D-4A91-B35A-E84CA898CA1A}" destId="{EE3D0CD9-2B5B-4188-893D-64832952E4DB}" srcOrd="1" destOrd="0" presId="urn:microsoft.com/office/officeart/2005/8/layout/hierarchy3"/>
    <dgm:cxn modelId="{A4700C98-6016-402D-868D-41CB444C078A}" type="presParOf" srcId="{EE3D0CD9-2B5B-4188-893D-64832952E4DB}" destId="{AF0CDDD5-BE84-457F-A74B-BFD22613244D}" srcOrd="0" destOrd="0" presId="urn:microsoft.com/office/officeart/2005/8/layout/hierarchy3"/>
    <dgm:cxn modelId="{0A997AC9-1595-4B09-8F4E-2A78DD0738E3}" type="presParOf" srcId="{EE3D0CD9-2B5B-4188-893D-64832952E4DB}" destId="{BF42647A-077A-4EA9-9F62-E910B60E7EE7}" srcOrd="1" destOrd="0" presId="urn:microsoft.com/office/officeart/2005/8/layout/hierarchy3"/>
    <dgm:cxn modelId="{4044DA36-8259-48F5-A418-4DE86D6A0710}" type="presParOf" srcId="{EE3D0CD9-2B5B-4188-893D-64832952E4DB}" destId="{05905B28-3C62-40C0-BEE7-93F4AFB84124}" srcOrd="2" destOrd="0" presId="urn:microsoft.com/office/officeart/2005/8/layout/hierarchy3"/>
    <dgm:cxn modelId="{9D1588FB-B286-4DFC-8ADD-02497EBBB44B}" type="presParOf" srcId="{EE3D0CD9-2B5B-4188-893D-64832952E4DB}" destId="{2CADB0A2-DF5E-4195-9A08-745D3F80461E}" srcOrd="3" destOrd="0" presId="urn:microsoft.com/office/officeart/2005/8/layout/hierarchy3"/>
    <dgm:cxn modelId="{F8FEAB56-E533-43B6-9EEA-986C8A914A88}" type="presParOf" srcId="{9FFFEF56-756A-47E8-8F20-CEB5DB1C20B4}" destId="{8924CEDB-625B-4C7B-AFCA-962FEB5B8423}" srcOrd="1" destOrd="0" presId="urn:microsoft.com/office/officeart/2005/8/layout/hierarchy3"/>
    <dgm:cxn modelId="{F9E79D74-76F4-4773-99CA-FB4C3E20972E}" type="presParOf" srcId="{8924CEDB-625B-4C7B-AFCA-962FEB5B8423}" destId="{0DD044A8-4CF6-4E77-88E4-373CB3142FAB}" srcOrd="0" destOrd="0" presId="urn:microsoft.com/office/officeart/2005/8/layout/hierarchy3"/>
    <dgm:cxn modelId="{B06413C7-3DB1-4B93-9CF8-CFD500DEE9A3}" type="presParOf" srcId="{0DD044A8-4CF6-4E77-88E4-373CB3142FAB}" destId="{21F8B001-AE7F-4D6B-9622-230EC00F5100}" srcOrd="0" destOrd="0" presId="urn:microsoft.com/office/officeart/2005/8/layout/hierarchy3"/>
    <dgm:cxn modelId="{9E0AA5CE-FF12-41A5-A623-4B468B98C907}" type="presParOf" srcId="{0DD044A8-4CF6-4E77-88E4-373CB3142FAB}" destId="{D1FAFCCC-8D2F-4A78-B042-22E8F94DDD45}" srcOrd="1" destOrd="0" presId="urn:microsoft.com/office/officeart/2005/8/layout/hierarchy3"/>
    <dgm:cxn modelId="{50710C3F-4FFA-4EDD-BCEA-B658463BC0AE}" type="presParOf" srcId="{8924CEDB-625B-4C7B-AFCA-962FEB5B8423}" destId="{7B98E416-A3BF-4105-9B74-31A92CB0EC59}" srcOrd="1" destOrd="0" presId="urn:microsoft.com/office/officeart/2005/8/layout/hierarchy3"/>
    <dgm:cxn modelId="{D3FCC0DE-5370-4C40-A531-B560B99D85BE}" type="presParOf" srcId="{7B98E416-A3BF-4105-9B74-31A92CB0EC59}" destId="{DFF4BDA1-F936-47ED-9529-5EEBB55A8D43}" srcOrd="0" destOrd="0" presId="urn:microsoft.com/office/officeart/2005/8/layout/hierarchy3"/>
    <dgm:cxn modelId="{FF44DA56-067C-4753-AF2B-A472DF2DB85F}" type="presParOf" srcId="{7B98E416-A3BF-4105-9B74-31A92CB0EC59}" destId="{DA8C4B1D-B57B-4228-A337-726EDABBBAFC}" srcOrd="1" destOrd="0" presId="urn:microsoft.com/office/officeart/2005/8/layout/hierarchy3"/>
    <dgm:cxn modelId="{97DBF342-63F7-47BC-937C-98DCF56F13BF}" type="presParOf" srcId="{7B98E416-A3BF-4105-9B74-31A92CB0EC59}" destId="{57942070-067E-4C3D-8FCC-B0DA428D8FD3}" srcOrd="2" destOrd="0" presId="urn:microsoft.com/office/officeart/2005/8/layout/hierarchy3"/>
    <dgm:cxn modelId="{AFF641CA-3BF0-4A5F-86B8-58AB0A6357D5}" type="presParOf" srcId="{7B98E416-A3BF-4105-9B74-31A92CB0EC59}" destId="{C26E423B-8118-487E-A089-3A19181866E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6B25C-1AC8-4EA2-A1AE-7DF9337AAF8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l-GR"/>
        </a:p>
      </dgm:t>
    </dgm:pt>
    <dgm:pt modelId="{AE2EBC20-C698-4802-90BC-2A1EB6274DF6}">
      <dgm:prSet phldrT="[Κείμενο]" custT="1"/>
      <dgm:spPr>
        <a:solidFill>
          <a:srgbClr val="002060"/>
        </a:solidFill>
      </dgm:spPr>
      <dgm:t>
        <a:bodyPr/>
        <a:lstStyle/>
        <a:p>
          <a:r>
            <a:rPr lang="el-GR" sz="2400" dirty="0" smtClean="0"/>
            <a:t>Εκδίκηση της κοινωνικής ιστορίας</a:t>
          </a:r>
          <a:endParaRPr lang="el-GR" sz="2400" dirty="0"/>
        </a:p>
      </dgm:t>
    </dgm:pt>
    <dgm:pt modelId="{345A7B02-2557-4D02-897B-27956245E08A}" type="parTrans" cxnId="{0E72B3C9-7146-4D26-A936-A08F682328F9}">
      <dgm:prSet/>
      <dgm:spPr/>
      <dgm:t>
        <a:bodyPr/>
        <a:lstStyle/>
        <a:p>
          <a:endParaRPr lang="el-GR"/>
        </a:p>
      </dgm:t>
    </dgm:pt>
    <dgm:pt modelId="{D57EE1D2-DB60-48D7-A4F9-2F750C8AC66B}" type="sibTrans" cxnId="{0E72B3C9-7146-4D26-A936-A08F682328F9}">
      <dgm:prSet/>
      <dgm:spPr/>
      <dgm:t>
        <a:bodyPr/>
        <a:lstStyle/>
        <a:p>
          <a:endParaRPr lang="el-GR"/>
        </a:p>
      </dgm:t>
    </dgm:pt>
    <dgm:pt modelId="{973BA589-6CB4-43C9-BE88-26E06049846E}">
      <dgm:prSet phldrT="[Κείμενο]" custT="1"/>
      <dgm:spPr/>
      <dgm:t>
        <a:bodyPr/>
        <a:lstStyle/>
        <a:p>
          <a:r>
            <a:rPr lang="el-GR" sz="2400" dirty="0" smtClean="0"/>
            <a:t>Ορισμός της κουλτούρας</a:t>
          </a:r>
          <a:endParaRPr lang="el-GR" sz="2400" dirty="0"/>
        </a:p>
      </dgm:t>
    </dgm:pt>
    <dgm:pt modelId="{2443F1BE-EC62-444C-A99E-BF13C963133A}" type="parTrans" cxnId="{B65C7FC2-8A06-41B8-AF20-D682026AEDB6}">
      <dgm:prSet/>
      <dgm:spPr/>
      <dgm:t>
        <a:bodyPr/>
        <a:lstStyle/>
        <a:p>
          <a:endParaRPr lang="el-GR"/>
        </a:p>
      </dgm:t>
    </dgm:pt>
    <dgm:pt modelId="{28BC6767-D3EE-49FB-B72F-D90831202532}" type="sibTrans" cxnId="{B65C7FC2-8A06-41B8-AF20-D682026AEDB6}">
      <dgm:prSet/>
      <dgm:spPr/>
      <dgm:t>
        <a:bodyPr/>
        <a:lstStyle/>
        <a:p>
          <a:endParaRPr lang="el-GR"/>
        </a:p>
      </dgm:t>
    </dgm:pt>
    <dgm:pt modelId="{FEF55D86-9831-487B-BF9E-D17806F09B3A}">
      <dgm:prSet phldrT="[Κείμενο]" custT="1"/>
      <dgm:spPr/>
      <dgm:t>
        <a:bodyPr/>
        <a:lstStyle/>
        <a:p>
          <a:r>
            <a:rPr lang="el-GR" sz="2400" dirty="0" smtClean="0"/>
            <a:t>Μέθοδοι</a:t>
          </a:r>
          <a:r>
            <a:rPr lang="el-GR" sz="2800" dirty="0" smtClean="0"/>
            <a:t> της ΝΠΙ</a:t>
          </a:r>
          <a:endParaRPr lang="el-GR" sz="2800" dirty="0"/>
        </a:p>
      </dgm:t>
    </dgm:pt>
    <dgm:pt modelId="{94529864-74FA-4684-BA9F-EEB33302294E}" type="parTrans" cxnId="{3D49EA8B-D636-4F16-8045-8E07119C17D5}">
      <dgm:prSet/>
      <dgm:spPr/>
      <dgm:t>
        <a:bodyPr/>
        <a:lstStyle/>
        <a:p>
          <a:endParaRPr lang="el-GR"/>
        </a:p>
      </dgm:t>
    </dgm:pt>
    <dgm:pt modelId="{DA210545-B328-48BE-9D8F-C29E75B84042}" type="sibTrans" cxnId="{3D49EA8B-D636-4F16-8045-8E07119C17D5}">
      <dgm:prSet/>
      <dgm:spPr/>
      <dgm:t>
        <a:bodyPr/>
        <a:lstStyle/>
        <a:p>
          <a:endParaRPr lang="el-GR"/>
        </a:p>
      </dgm:t>
    </dgm:pt>
    <dgm:pt modelId="{2D5D06C5-C541-474D-B0BD-B5DBE2D97BC3}">
      <dgm:prSet phldrT="[Κείμενο]" custT="1"/>
      <dgm:spPr/>
      <dgm:t>
        <a:bodyPr/>
        <a:lstStyle/>
        <a:p>
          <a:r>
            <a:rPr lang="el-GR" sz="2400" dirty="0" smtClean="0"/>
            <a:t>Κίνδυνος κατακερματισμού</a:t>
          </a:r>
          <a:endParaRPr lang="el-GR" sz="2400" dirty="0"/>
        </a:p>
      </dgm:t>
    </dgm:pt>
    <dgm:pt modelId="{DE34534B-FFE0-47FA-B873-1C4D6B1917CA}" type="parTrans" cxnId="{F557571D-91FF-4425-BF9C-D06F3682B4C6}">
      <dgm:prSet/>
      <dgm:spPr/>
      <dgm:t>
        <a:bodyPr/>
        <a:lstStyle/>
        <a:p>
          <a:endParaRPr lang="el-GR"/>
        </a:p>
      </dgm:t>
    </dgm:pt>
    <dgm:pt modelId="{A9FC20CF-8BD8-40B8-A125-6F924C906E6A}" type="sibTrans" cxnId="{F557571D-91FF-4425-BF9C-D06F3682B4C6}">
      <dgm:prSet/>
      <dgm:spPr/>
      <dgm:t>
        <a:bodyPr/>
        <a:lstStyle/>
        <a:p>
          <a:endParaRPr lang="el-GR"/>
        </a:p>
      </dgm:t>
    </dgm:pt>
    <dgm:pt modelId="{DB41A8BF-B011-4BD6-ADFD-15766863AF24}">
      <dgm:prSet/>
      <dgm:spPr/>
      <dgm:t>
        <a:bodyPr/>
        <a:lstStyle/>
        <a:p>
          <a:endParaRPr lang="el-GR" dirty="0"/>
        </a:p>
      </dgm:t>
    </dgm:pt>
    <dgm:pt modelId="{DCDFE55B-3EE9-4985-845D-ACC21C58D6A8}" type="parTrans" cxnId="{BD525FEC-DAED-4AC3-8A8C-49685FBDBAC6}">
      <dgm:prSet/>
      <dgm:spPr/>
      <dgm:t>
        <a:bodyPr/>
        <a:lstStyle/>
        <a:p>
          <a:endParaRPr lang="el-GR"/>
        </a:p>
      </dgm:t>
    </dgm:pt>
    <dgm:pt modelId="{82B57050-32AC-409C-9DF8-D59FF313730C}" type="sibTrans" cxnId="{BD525FEC-DAED-4AC3-8A8C-49685FBDBAC6}">
      <dgm:prSet/>
      <dgm:spPr/>
      <dgm:t>
        <a:bodyPr/>
        <a:lstStyle/>
        <a:p>
          <a:endParaRPr lang="el-GR"/>
        </a:p>
      </dgm:t>
    </dgm:pt>
    <dgm:pt modelId="{80E0D211-952B-4B27-943B-D7DED2AA5359}" type="pres">
      <dgm:prSet presAssocID="{DA56B25C-1AC8-4EA2-A1AE-7DF9337AAF83}" presName="cycle" presStyleCnt="0">
        <dgm:presLayoutVars>
          <dgm:chMax val="1"/>
          <dgm:dir/>
          <dgm:animLvl val="ctr"/>
          <dgm:resizeHandles val="exact"/>
        </dgm:presLayoutVars>
      </dgm:prSet>
      <dgm:spPr/>
      <dgm:t>
        <a:bodyPr/>
        <a:lstStyle/>
        <a:p>
          <a:endParaRPr lang="el-GR"/>
        </a:p>
      </dgm:t>
    </dgm:pt>
    <dgm:pt modelId="{9D2B059B-0753-40FD-8144-F0FD0BD714B5}" type="pres">
      <dgm:prSet presAssocID="{AE2EBC20-C698-4802-90BC-2A1EB6274DF6}" presName="centerShape" presStyleLbl="node0" presStyleIdx="0" presStyleCnt="1"/>
      <dgm:spPr/>
      <dgm:t>
        <a:bodyPr/>
        <a:lstStyle/>
        <a:p>
          <a:endParaRPr lang="el-GR"/>
        </a:p>
      </dgm:t>
    </dgm:pt>
    <dgm:pt modelId="{5E7FCD63-CA3B-4EB2-B1BA-9AEA3EBE245A}" type="pres">
      <dgm:prSet presAssocID="{2443F1BE-EC62-444C-A99E-BF13C963133A}" presName="parTrans" presStyleLbl="bgSibTrans2D1" presStyleIdx="0" presStyleCnt="3"/>
      <dgm:spPr/>
      <dgm:t>
        <a:bodyPr/>
        <a:lstStyle/>
        <a:p>
          <a:endParaRPr lang="el-GR"/>
        </a:p>
      </dgm:t>
    </dgm:pt>
    <dgm:pt modelId="{8E114567-3446-4AE6-AC18-4575283739F1}" type="pres">
      <dgm:prSet presAssocID="{973BA589-6CB4-43C9-BE88-26E06049846E}" presName="node" presStyleLbl="node1" presStyleIdx="0" presStyleCnt="3">
        <dgm:presLayoutVars>
          <dgm:bulletEnabled val="1"/>
        </dgm:presLayoutVars>
      </dgm:prSet>
      <dgm:spPr/>
      <dgm:t>
        <a:bodyPr/>
        <a:lstStyle/>
        <a:p>
          <a:endParaRPr lang="el-GR"/>
        </a:p>
      </dgm:t>
    </dgm:pt>
    <dgm:pt modelId="{313C582B-A19F-4EA2-AE7C-8FA24FABC88C}" type="pres">
      <dgm:prSet presAssocID="{94529864-74FA-4684-BA9F-EEB33302294E}" presName="parTrans" presStyleLbl="bgSibTrans2D1" presStyleIdx="1" presStyleCnt="3"/>
      <dgm:spPr/>
      <dgm:t>
        <a:bodyPr/>
        <a:lstStyle/>
        <a:p>
          <a:endParaRPr lang="el-GR"/>
        </a:p>
      </dgm:t>
    </dgm:pt>
    <dgm:pt modelId="{7C388D83-9B14-44A7-9EFD-4FC3A3F1B58C}" type="pres">
      <dgm:prSet presAssocID="{FEF55D86-9831-487B-BF9E-D17806F09B3A}" presName="node" presStyleLbl="node1" presStyleIdx="1" presStyleCnt="3">
        <dgm:presLayoutVars>
          <dgm:bulletEnabled val="1"/>
        </dgm:presLayoutVars>
      </dgm:prSet>
      <dgm:spPr/>
      <dgm:t>
        <a:bodyPr/>
        <a:lstStyle/>
        <a:p>
          <a:endParaRPr lang="el-GR"/>
        </a:p>
      </dgm:t>
    </dgm:pt>
    <dgm:pt modelId="{ED4FA669-7D5C-4829-94D2-A880C36F3D47}" type="pres">
      <dgm:prSet presAssocID="{DE34534B-FFE0-47FA-B873-1C4D6B1917CA}" presName="parTrans" presStyleLbl="bgSibTrans2D1" presStyleIdx="2" presStyleCnt="3"/>
      <dgm:spPr/>
      <dgm:t>
        <a:bodyPr/>
        <a:lstStyle/>
        <a:p>
          <a:endParaRPr lang="el-GR"/>
        </a:p>
      </dgm:t>
    </dgm:pt>
    <dgm:pt modelId="{0869BC26-6DD7-4976-9BCD-E1B8FE5B27DD}" type="pres">
      <dgm:prSet presAssocID="{2D5D06C5-C541-474D-B0BD-B5DBE2D97BC3}" presName="node" presStyleLbl="node1" presStyleIdx="2" presStyleCnt="3" custScaleX="111201">
        <dgm:presLayoutVars>
          <dgm:bulletEnabled val="1"/>
        </dgm:presLayoutVars>
      </dgm:prSet>
      <dgm:spPr/>
      <dgm:t>
        <a:bodyPr/>
        <a:lstStyle/>
        <a:p>
          <a:endParaRPr lang="el-GR"/>
        </a:p>
      </dgm:t>
    </dgm:pt>
  </dgm:ptLst>
  <dgm:cxnLst>
    <dgm:cxn modelId="{C4EB7503-FFC4-4096-8B90-AB5B41520222}" type="presOf" srcId="{973BA589-6CB4-43C9-BE88-26E06049846E}" destId="{8E114567-3446-4AE6-AC18-4575283739F1}" srcOrd="0" destOrd="0" presId="urn:microsoft.com/office/officeart/2005/8/layout/radial4"/>
    <dgm:cxn modelId="{6E9F00CD-2324-4369-BB03-97630CB3BED0}" type="presOf" srcId="{DE34534B-FFE0-47FA-B873-1C4D6B1917CA}" destId="{ED4FA669-7D5C-4829-94D2-A880C36F3D47}" srcOrd="0" destOrd="0" presId="urn:microsoft.com/office/officeart/2005/8/layout/radial4"/>
    <dgm:cxn modelId="{5C70964E-EE05-41F0-91A0-8A23968ED504}" type="presOf" srcId="{FEF55D86-9831-487B-BF9E-D17806F09B3A}" destId="{7C388D83-9B14-44A7-9EFD-4FC3A3F1B58C}" srcOrd="0" destOrd="0" presId="urn:microsoft.com/office/officeart/2005/8/layout/radial4"/>
    <dgm:cxn modelId="{F557571D-91FF-4425-BF9C-D06F3682B4C6}" srcId="{AE2EBC20-C698-4802-90BC-2A1EB6274DF6}" destId="{2D5D06C5-C541-474D-B0BD-B5DBE2D97BC3}" srcOrd="2" destOrd="0" parTransId="{DE34534B-FFE0-47FA-B873-1C4D6B1917CA}" sibTransId="{A9FC20CF-8BD8-40B8-A125-6F924C906E6A}"/>
    <dgm:cxn modelId="{82D207E2-1B44-4D51-BE47-27DDDAB08B03}" type="presOf" srcId="{2D5D06C5-C541-474D-B0BD-B5DBE2D97BC3}" destId="{0869BC26-6DD7-4976-9BCD-E1B8FE5B27DD}" srcOrd="0" destOrd="0" presId="urn:microsoft.com/office/officeart/2005/8/layout/radial4"/>
    <dgm:cxn modelId="{B65C7FC2-8A06-41B8-AF20-D682026AEDB6}" srcId="{AE2EBC20-C698-4802-90BC-2A1EB6274DF6}" destId="{973BA589-6CB4-43C9-BE88-26E06049846E}" srcOrd="0" destOrd="0" parTransId="{2443F1BE-EC62-444C-A99E-BF13C963133A}" sibTransId="{28BC6767-D3EE-49FB-B72F-D90831202532}"/>
    <dgm:cxn modelId="{2E9BB01C-427F-4554-9C64-33FCF57AA399}" type="presOf" srcId="{2443F1BE-EC62-444C-A99E-BF13C963133A}" destId="{5E7FCD63-CA3B-4EB2-B1BA-9AEA3EBE245A}" srcOrd="0" destOrd="0" presId="urn:microsoft.com/office/officeart/2005/8/layout/radial4"/>
    <dgm:cxn modelId="{0E72B3C9-7146-4D26-A936-A08F682328F9}" srcId="{DA56B25C-1AC8-4EA2-A1AE-7DF9337AAF83}" destId="{AE2EBC20-C698-4802-90BC-2A1EB6274DF6}" srcOrd="0" destOrd="0" parTransId="{345A7B02-2557-4D02-897B-27956245E08A}" sibTransId="{D57EE1D2-DB60-48D7-A4F9-2F750C8AC66B}"/>
    <dgm:cxn modelId="{BD525FEC-DAED-4AC3-8A8C-49685FBDBAC6}" srcId="{DA56B25C-1AC8-4EA2-A1AE-7DF9337AAF83}" destId="{DB41A8BF-B011-4BD6-ADFD-15766863AF24}" srcOrd="1" destOrd="0" parTransId="{DCDFE55B-3EE9-4985-845D-ACC21C58D6A8}" sibTransId="{82B57050-32AC-409C-9DF8-D59FF313730C}"/>
    <dgm:cxn modelId="{930EC0C3-7152-4605-BA42-FE88CFA6AADA}" type="presOf" srcId="{DA56B25C-1AC8-4EA2-A1AE-7DF9337AAF83}" destId="{80E0D211-952B-4B27-943B-D7DED2AA5359}" srcOrd="0" destOrd="0" presId="urn:microsoft.com/office/officeart/2005/8/layout/radial4"/>
    <dgm:cxn modelId="{C9E63B0E-A32B-4934-A02C-DDFA1A79ACFF}" type="presOf" srcId="{AE2EBC20-C698-4802-90BC-2A1EB6274DF6}" destId="{9D2B059B-0753-40FD-8144-F0FD0BD714B5}" srcOrd="0" destOrd="0" presId="urn:microsoft.com/office/officeart/2005/8/layout/radial4"/>
    <dgm:cxn modelId="{63C1DF17-484B-4D85-BA6B-3F6EED4FCE7A}" type="presOf" srcId="{94529864-74FA-4684-BA9F-EEB33302294E}" destId="{313C582B-A19F-4EA2-AE7C-8FA24FABC88C}" srcOrd="0" destOrd="0" presId="urn:microsoft.com/office/officeart/2005/8/layout/radial4"/>
    <dgm:cxn modelId="{3D49EA8B-D636-4F16-8045-8E07119C17D5}" srcId="{AE2EBC20-C698-4802-90BC-2A1EB6274DF6}" destId="{FEF55D86-9831-487B-BF9E-D17806F09B3A}" srcOrd="1" destOrd="0" parTransId="{94529864-74FA-4684-BA9F-EEB33302294E}" sibTransId="{DA210545-B328-48BE-9D8F-C29E75B84042}"/>
    <dgm:cxn modelId="{158082DB-4CC8-420F-BC72-DA5DAEA7B1B3}" type="presParOf" srcId="{80E0D211-952B-4B27-943B-D7DED2AA5359}" destId="{9D2B059B-0753-40FD-8144-F0FD0BD714B5}" srcOrd="0" destOrd="0" presId="urn:microsoft.com/office/officeart/2005/8/layout/radial4"/>
    <dgm:cxn modelId="{802B8974-BB72-4650-A943-7ADA99D9DF41}" type="presParOf" srcId="{80E0D211-952B-4B27-943B-D7DED2AA5359}" destId="{5E7FCD63-CA3B-4EB2-B1BA-9AEA3EBE245A}" srcOrd="1" destOrd="0" presId="urn:microsoft.com/office/officeart/2005/8/layout/radial4"/>
    <dgm:cxn modelId="{10E955B8-7ABD-4A5A-8448-768AEB6524A5}" type="presParOf" srcId="{80E0D211-952B-4B27-943B-D7DED2AA5359}" destId="{8E114567-3446-4AE6-AC18-4575283739F1}" srcOrd="2" destOrd="0" presId="urn:microsoft.com/office/officeart/2005/8/layout/radial4"/>
    <dgm:cxn modelId="{9108314B-5ABA-437D-9826-3B4165214939}" type="presParOf" srcId="{80E0D211-952B-4B27-943B-D7DED2AA5359}" destId="{313C582B-A19F-4EA2-AE7C-8FA24FABC88C}" srcOrd="3" destOrd="0" presId="urn:microsoft.com/office/officeart/2005/8/layout/radial4"/>
    <dgm:cxn modelId="{122138A3-15C3-4556-B721-CD1727858460}" type="presParOf" srcId="{80E0D211-952B-4B27-943B-D7DED2AA5359}" destId="{7C388D83-9B14-44A7-9EFD-4FC3A3F1B58C}" srcOrd="4" destOrd="0" presId="urn:microsoft.com/office/officeart/2005/8/layout/radial4"/>
    <dgm:cxn modelId="{0F01173D-B38F-4368-906A-998DB73F0353}" type="presParOf" srcId="{80E0D211-952B-4B27-943B-D7DED2AA5359}" destId="{ED4FA669-7D5C-4829-94D2-A880C36F3D47}" srcOrd="5" destOrd="0" presId="urn:microsoft.com/office/officeart/2005/8/layout/radial4"/>
    <dgm:cxn modelId="{33A1F524-19BF-4891-BE13-B03F5D7D5C76}" type="presParOf" srcId="{80E0D211-952B-4B27-943B-D7DED2AA5359}" destId="{0869BC26-6DD7-4976-9BCD-E1B8FE5B27D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EECAF-F537-4526-B6A9-5C87CDDC6548}"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el-GR"/>
        </a:p>
      </dgm:t>
    </dgm:pt>
    <dgm:pt modelId="{685D9205-D77E-4688-B9AC-DBC5F9B93751}">
      <dgm:prSet phldrT="[Κείμενο]" custT="1"/>
      <dgm:spPr/>
      <dgm:t>
        <a:bodyPr/>
        <a:lstStyle/>
        <a:p>
          <a:pPr algn="ctr"/>
          <a:r>
            <a:rPr lang="el-GR" sz="2200" dirty="0" smtClean="0">
              <a:latin typeface="Calibri" pitchFamily="34" charset="0"/>
            </a:rPr>
            <a:t>Διάκριση</a:t>
          </a:r>
          <a:endParaRPr lang="el-GR" sz="2200" dirty="0">
            <a:latin typeface="Calibri" pitchFamily="34" charset="0"/>
          </a:endParaRPr>
        </a:p>
      </dgm:t>
    </dgm:pt>
    <dgm:pt modelId="{7189A26E-33DB-4751-8345-72D47537006F}" type="parTrans" cxnId="{6218E101-EFA9-41E6-B064-31565E102CF9}">
      <dgm:prSet/>
      <dgm:spPr/>
      <dgm:t>
        <a:bodyPr/>
        <a:lstStyle/>
        <a:p>
          <a:endParaRPr lang="el-GR"/>
        </a:p>
      </dgm:t>
    </dgm:pt>
    <dgm:pt modelId="{E182C899-2961-4E09-9807-1D6AC9418964}" type="sibTrans" cxnId="{6218E101-EFA9-41E6-B064-31565E102CF9}">
      <dgm:prSet/>
      <dgm:spPr/>
      <dgm:t>
        <a:bodyPr/>
        <a:lstStyle/>
        <a:p>
          <a:endParaRPr lang="el-GR"/>
        </a:p>
      </dgm:t>
    </dgm:pt>
    <dgm:pt modelId="{BCA84CD2-1310-4F32-AABE-5F7E225C14DD}">
      <dgm:prSet phldrT="[Κείμενο]" custT="1"/>
      <dgm:spPr/>
      <dgm:t>
        <a:bodyPr/>
        <a:lstStyle/>
        <a:p>
          <a:pPr algn="ctr"/>
          <a:r>
            <a:rPr lang="el-GR" sz="2200" dirty="0" smtClean="0">
              <a:latin typeface="Calibri" pitchFamily="34" charset="0"/>
            </a:rPr>
            <a:t>Λειτουργίας των πολιτισμικών συνόρων</a:t>
          </a:r>
          <a:endParaRPr lang="el-GR" sz="2200" dirty="0">
            <a:latin typeface="Calibri" pitchFamily="34" charset="0"/>
          </a:endParaRPr>
        </a:p>
      </dgm:t>
    </dgm:pt>
    <dgm:pt modelId="{F3134A5C-D1EF-4307-BE2B-A489E6003462}" type="parTrans" cxnId="{418657AA-6125-4567-8B1B-28876D30A167}">
      <dgm:prSet/>
      <dgm:spPr/>
      <dgm:t>
        <a:bodyPr/>
        <a:lstStyle/>
        <a:p>
          <a:endParaRPr lang="el-GR"/>
        </a:p>
      </dgm:t>
    </dgm:pt>
    <dgm:pt modelId="{2DDC1F98-3F8F-4CAB-AD87-4E682E0FE690}" type="sibTrans" cxnId="{418657AA-6125-4567-8B1B-28876D30A167}">
      <dgm:prSet/>
      <dgm:spPr/>
      <dgm:t>
        <a:bodyPr/>
        <a:lstStyle/>
        <a:p>
          <a:endParaRPr lang="el-GR"/>
        </a:p>
      </dgm:t>
    </dgm:pt>
    <dgm:pt modelId="{9030CEB1-1CD5-412D-B4EA-AFE070249F89}">
      <dgm:prSet phldrT="[Κείμενο]" custT="1"/>
      <dgm:spPr/>
      <dgm:t>
        <a:bodyPr/>
        <a:lstStyle/>
        <a:p>
          <a:pPr algn="ctr"/>
          <a:r>
            <a:rPr lang="el-GR" sz="2200" dirty="0" smtClean="0">
              <a:latin typeface="Calibri" pitchFamily="34" charset="0"/>
            </a:rPr>
            <a:t>Φράγματα </a:t>
          </a:r>
          <a:endParaRPr lang="el-GR" sz="2200" dirty="0">
            <a:latin typeface="Calibri" pitchFamily="34" charset="0"/>
          </a:endParaRPr>
        </a:p>
      </dgm:t>
    </dgm:pt>
    <dgm:pt modelId="{F49A22B4-E6BE-40E7-AD12-FA8237BEE15A}" type="parTrans" cxnId="{7614CC2B-5154-4E87-B3E2-4928D804EFD5}">
      <dgm:prSet/>
      <dgm:spPr/>
      <dgm:t>
        <a:bodyPr/>
        <a:lstStyle/>
        <a:p>
          <a:endParaRPr lang="el-GR"/>
        </a:p>
      </dgm:t>
    </dgm:pt>
    <dgm:pt modelId="{788E5C05-044B-4121-B3BF-8454AB422781}" type="sibTrans" cxnId="{7614CC2B-5154-4E87-B3E2-4928D804EFD5}">
      <dgm:prSet/>
      <dgm:spPr/>
      <dgm:t>
        <a:bodyPr/>
        <a:lstStyle/>
        <a:p>
          <a:endParaRPr lang="el-GR"/>
        </a:p>
      </dgm:t>
    </dgm:pt>
    <dgm:pt modelId="{1C7240C3-4EF7-4EC2-8201-2BB042DDD84B}">
      <dgm:prSet phldrT="[Κείμενο]" custT="1"/>
      <dgm:spPr/>
      <dgm:t>
        <a:bodyPr/>
        <a:lstStyle/>
        <a:p>
          <a:pPr algn="ctr"/>
          <a:r>
            <a:rPr lang="el-GR" sz="2200" dirty="0" smtClean="0">
              <a:latin typeface="Calibri" pitchFamily="34" charset="0"/>
            </a:rPr>
            <a:t>Τόποι συνάντησης</a:t>
          </a:r>
          <a:endParaRPr lang="el-GR" sz="2200" dirty="0">
            <a:latin typeface="Calibri" pitchFamily="34" charset="0"/>
          </a:endParaRPr>
        </a:p>
      </dgm:t>
    </dgm:pt>
    <dgm:pt modelId="{94277352-2F1D-4D59-BD9B-73CEA6583A4B}" type="parTrans" cxnId="{D5180115-E17F-4787-B986-844B6029F021}">
      <dgm:prSet/>
      <dgm:spPr/>
      <dgm:t>
        <a:bodyPr/>
        <a:lstStyle/>
        <a:p>
          <a:endParaRPr lang="el-GR"/>
        </a:p>
      </dgm:t>
    </dgm:pt>
    <dgm:pt modelId="{F58AEA9D-A2C1-4250-BB48-481950A38F17}" type="sibTrans" cxnId="{D5180115-E17F-4787-B986-844B6029F021}">
      <dgm:prSet/>
      <dgm:spPr/>
      <dgm:t>
        <a:bodyPr/>
        <a:lstStyle/>
        <a:p>
          <a:endParaRPr lang="el-GR"/>
        </a:p>
      </dgm:t>
    </dgm:pt>
    <dgm:pt modelId="{AA038602-E254-4950-9723-B9F43CB394C2}">
      <dgm:prSet phldrT="[Κείμενο]" custT="1"/>
      <dgm:spPr/>
      <dgm:t>
        <a:bodyPr/>
        <a:lstStyle/>
        <a:p>
          <a:pPr algn="ctr"/>
          <a:r>
            <a:rPr lang="el-GR" sz="2200" dirty="0" smtClean="0">
              <a:latin typeface="Calibri" pitchFamily="34" charset="0"/>
            </a:rPr>
            <a:t>Συνόρων μεταξύ των μέσα και των έξω</a:t>
          </a:r>
          <a:endParaRPr lang="el-GR" sz="2200" dirty="0">
            <a:latin typeface="Calibri" pitchFamily="34" charset="0"/>
          </a:endParaRPr>
        </a:p>
      </dgm:t>
    </dgm:pt>
    <dgm:pt modelId="{F0FAF968-BD5C-4F29-B4FB-0761FBB4095B}" type="parTrans" cxnId="{D0B0784E-A3DC-47CA-9245-08F7B7323DA8}">
      <dgm:prSet/>
      <dgm:spPr/>
      <dgm:t>
        <a:bodyPr/>
        <a:lstStyle/>
        <a:p>
          <a:endParaRPr lang="el-GR"/>
        </a:p>
      </dgm:t>
    </dgm:pt>
    <dgm:pt modelId="{2270856B-6DBA-48AF-A383-DF7A21701615}" type="sibTrans" cxnId="{D0B0784E-A3DC-47CA-9245-08F7B7323DA8}">
      <dgm:prSet/>
      <dgm:spPr/>
      <dgm:t>
        <a:bodyPr/>
        <a:lstStyle/>
        <a:p>
          <a:endParaRPr lang="el-GR"/>
        </a:p>
      </dgm:t>
    </dgm:pt>
    <dgm:pt modelId="{E149CA3A-C5BF-414E-A6A8-96174E5ED5B2}" type="pres">
      <dgm:prSet presAssocID="{956EECAF-F537-4526-B6A9-5C87CDDC6548}" presName="mainComposite" presStyleCnt="0">
        <dgm:presLayoutVars>
          <dgm:chPref val="1"/>
          <dgm:dir/>
          <dgm:animOne val="branch"/>
          <dgm:animLvl val="lvl"/>
          <dgm:resizeHandles val="exact"/>
        </dgm:presLayoutVars>
      </dgm:prSet>
      <dgm:spPr/>
      <dgm:t>
        <a:bodyPr/>
        <a:lstStyle/>
        <a:p>
          <a:endParaRPr lang="el-GR"/>
        </a:p>
      </dgm:t>
    </dgm:pt>
    <dgm:pt modelId="{17B35CBD-DB23-4A04-A474-2800EF3D3E30}" type="pres">
      <dgm:prSet presAssocID="{956EECAF-F537-4526-B6A9-5C87CDDC6548}" presName="hierFlow" presStyleCnt="0"/>
      <dgm:spPr/>
      <dgm:t>
        <a:bodyPr/>
        <a:lstStyle/>
        <a:p>
          <a:endParaRPr lang="el-GR"/>
        </a:p>
      </dgm:t>
    </dgm:pt>
    <dgm:pt modelId="{FD794FF9-C9D6-4BAB-9752-492605DBE723}" type="pres">
      <dgm:prSet presAssocID="{956EECAF-F537-4526-B6A9-5C87CDDC6548}" presName="hierChild1" presStyleCnt="0">
        <dgm:presLayoutVars>
          <dgm:chPref val="1"/>
          <dgm:animOne val="branch"/>
          <dgm:animLvl val="lvl"/>
        </dgm:presLayoutVars>
      </dgm:prSet>
      <dgm:spPr/>
      <dgm:t>
        <a:bodyPr/>
        <a:lstStyle/>
        <a:p>
          <a:endParaRPr lang="el-GR"/>
        </a:p>
      </dgm:t>
    </dgm:pt>
    <dgm:pt modelId="{C2941260-7725-454B-ADDB-06BF3667AFB3}" type="pres">
      <dgm:prSet presAssocID="{685D9205-D77E-4688-B9AC-DBC5F9B93751}" presName="Name14" presStyleCnt="0"/>
      <dgm:spPr/>
      <dgm:t>
        <a:bodyPr/>
        <a:lstStyle/>
        <a:p>
          <a:endParaRPr lang="el-GR"/>
        </a:p>
      </dgm:t>
    </dgm:pt>
    <dgm:pt modelId="{3852746F-1060-4342-8FEA-0572562155E0}" type="pres">
      <dgm:prSet presAssocID="{685D9205-D77E-4688-B9AC-DBC5F9B93751}" presName="level1Shape" presStyleLbl="node0" presStyleIdx="0" presStyleCnt="1" custScaleX="88389" custScaleY="73321" custLinFactY="-9688" custLinFactNeighborX="-1573" custLinFactNeighborY="-100000">
        <dgm:presLayoutVars>
          <dgm:chPref val="3"/>
        </dgm:presLayoutVars>
      </dgm:prSet>
      <dgm:spPr/>
      <dgm:t>
        <a:bodyPr/>
        <a:lstStyle/>
        <a:p>
          <a:endParaRPr lang="el-GR"/>
        </a:p>
      </dgm:t>
    </dgm:pt>
    <dgm:pt modelId="{0B0F4EA8-2B49-424E-A433-D9166BA913AC}" type="pres">
      <dgm:prSet presAssocID="{685D9205-D77E-4688-B9AC-DBC5F9B93751}" presName="hierChild2" presStyleCnt="0"/>
      <dgm:spPr/>
      <dgm:t>
        <a:bodyPr/>
        <a:lstStyle/>
        <a:p>
          <a:endParaRPr lang="el-GR"/>
        </a:p>
      </dgm:t>
    </dgm:pt>
    <dgm:pt modelId="{21EEFD36-AA0C-4047-A587-ED9E7A983193}" type="pres">
      <dgm:prSet presAssocID="{F3134A5C-D1EF-4307-BE2B-A489E6003462}" presName="Name19" presStyleLbl="parChTrans1D2" presStyleIdx="0" presStyleCnt="2"/>
      <dgm:spPr/>
      <dgm:t>
        <a:bodyPr/>
        <a:lstStyle/>
        <a:p>
          <a:endParaRPr lang="el-GR"/>
        </a:p>
      </dgm:t>
    </dgm:pt>
    <dgm:pt modelId="{74BD9F1D-F6C4-45DA-8CAB-61A8CA204DFE}" type="pres">
      <dgm:prSet presAssocID="{BCA84CD2-1310-4F32-AABE-5F7E225C14DD}" presName="Name21" presStyleCnt="0"/>
      <dgm:spPr/>
      <dgm:t>
        <a:bodyPr/>
        <a:lstStyle/>
        <a:p>
          <a:endParaRPr lang="el-GR"/>
        </a:p>
      </dgm:t>
    </dgm:pt>
    <dgm:pt modelId="{7B10F462-D553-4481-9D09-E0696F5D5A6B}" type="pres">
      <dgm:prSet presAssocID="{BCA84CD2-1310-4F32-AABE-5F7E225C14DD}" presName="level2Shape" presStyleLbl="node2" presStyleIdx="0" presStyleCnt="2" custScaleX="90356" custScaleY="75644"/>
      <dgm:spPr/>
      <dgm:t>
        <a:bodyPr/>
        <a:lstStyle/>
        <a:p>
          <a:endParaRPr lang="el-GR"/>
        </a:p>
      </dgm:t>
    </dgm:pt>
    <dgm:pt modelId="{FFCA6628-B594-439B-8F3C-FAE82098C4E2}" type="pres">
      <dgm:prSet presAssocID="{BCA84CD2-1310-4F32-AABE-5F7E225C14DD}" presName="hierChild3" presStyleCnt="0"/>
      <dgm:spPr/>
      <dgm:t>
        <a:bodyPr/>
        <a:lstStyle/>
        <a:p>
          <a:endParaRPr lang="el-GR"/>
        </a:p>
      </dgm:t>
    </dgm:pt>
    <dgm:pt modelId="{B51F197F-2D81-4161-9F39-258FA0CBAF0A}" type="pres">
      <dgm:prSet presAssocID="{F49A22B4-E6BE-40E7-AD12-FA8237BEE15A}" presName="Name19" presStyleLbl="parChTrans1D3" presStyleIdx="0" presStyleCnt="2"/>
      <dgm:spPr/>
      <dgm:t>
        <a:bodyPr/>
        <a:lstStyle/>
        <a:p>
          <a:endParaRPr lang="el-GR"/>
        </a:p>
      </dgm:t>
    </dgm:pt>
    <dgm:pt modelId="{3E52ED3B-18A6-4EBF-84AD-116018A7E6D6}" type="pres">
      <dgm:prSet presAssocID="{9030CEB1-1CD5-412D-B4EA-AFE070249F89}" presName="Name21" presStyleCnt="0"/>
      <dgm:spPr/>
      <dgm:t>
        <a:bodyPr/>
        <a:lstStyle/>
        <a:p>
          <a:endParaRPr lang="el-GR"/>
        </a:p>
      </dgm:t>
    </dgm:pt>
    <dgm:pt modelId="{B73AD2F5-E9C9-4191-B335-F13C05ABF899}" type="pres">
      <dgm:prSet presAssocID="{9030CEB1-1CD5-412D-B4EA-AFE070249F89}" presName="level2Shape" presStyleLbl="node3" presStyleIdx="0" presStyleCnt="2" custScaleX="95414" custScaleY="75270"/>
      <dgm:spPr/>
      <dgm:t>
        <a:bodyPr/>
        <a:lstStyle/>
        <a:p>
          <a:endParaRPr lang="el-GR"/>
        </a:p>
      </dgm:t>
    </dgm:pt>
    <dgm:pt modelId="{8E6E1235-DCF6-4F9F-8057-4A93F4D5EE7D}" type="pres">
      <dgm:prSet presAssocID="{9030CEB1-1CD5-412D-B4EA-AFE070249F89}" presName="hierChild3" presStyleCnt="0"/>
      <dgm:spPr/>
      <dgm:t>
        <a:bodyPr/>
        <a:lstStyle/>
        <a:p>
          <a:endParaRPr lang="el-GR"/>
        </a:p>
      </dgm:t>
    </dgm:pt>
    <dgm:pt modelId="{7FB55D29-7E2C-4926-94BE-D0A807B19DAC}" type="pres">
      <dgm:prSet presAssocID="{94277352-2F1D-4D59-BD9B-73CEA6583A4B}" presName="Name19" presStyleLbl="parChTrans1D3" presStyleIdx="1" presStyleCnt="2"/>
      <dgm:spPr/>
      <dgm:t>
        <a:bodyPr/>
        <a:lstStyle/>
        <a:p>
          <a:endParaRPr lang="el-GR"/>
        </a:p>
      </dgm:t>
    </dgm:pt>
    <dgm:pt modelId="{20A48F23-8AA1-4D8A-82F9-4D5E60D8EE2D}" type="pres">
      <dgm:prSet presAssocID="{1C7240C3-4EF7-4EC2-8201-2BB042DDD84B}" presName="Name21" presStyleCnt="0"/>
      <dgm:spPr/>
      <dgm:t>
        <a:bodyPr/>
        <a:lstStyle/>
        <a:p>
          <a:endParaRPr lang="el-GR"/>
        </a:p>
      </dgm:t>
    </dgm:pt>
    <dgm:pt modelId="{5E9F9315-458B-4A47-8D29-B55928083341}" type="pres">
      <dgm:prSet presAssocID="{1C7240C3-4EF7-4EC2-8201-2BB042DDD84B}" presName="level2Shape" presStyleLbl="node3" presStyleIdx="1" presStyleCnt="2" custScaleX="91831" custScaleY="77153" custLinFactNeighborX="3008" custLinFactNeighborY="644"/>
      <dgm:spPr/>
      <dgm:t>
        <a:bodyPr/>
        <a:lstStyle/>
        <a:p>
          <a:endParaRPr lang="el-GR"/>
        </a:p>
      </dgm:t>
    </dgm:pt>
    <dgm:pt modelId="{F1502712-91C3-466D-8382-8410CA7E920C}" type="pres">
      <dgm:prSet presAssocID="{1C7240C3-4EF7-4EC2-8201-2BB042DDD84B}" presName="hierChild3" presStyleCnt="0"/>
      <dgm:spPr/>
      <dgm:t>
        <a:bodyPr/>
        <a:lstStyle/>
        <a:p>
          <a:endParaRPr lang="el-GR"/>
        </a:p>
      </dgm:t>
    </dgm:pt>
    <dgm:pt modelId="{5809812D-D771-4B1F-A4A5-97563C525E06}" type="pres">
      <dgm:prSet presAssocID="{F0FAF968-BD5C-4F29-B4FB-0761FBB4095B}" presName="Name19" presStyleLbl="parChTrans1D2" presStyleIdx="1" presStyleCnt="2"/>
      <dgm:spPr/>
      <dgm:t>
        <a:bodyPr/>
        <a:lstStyle/>
        <a:p>
          <a:endParaRPr lang="el-GR"/>
        </a:p>
      </dgm:t>
    </dgm:pt>
    <dgm:pt modelId="{A4BD87E2-2224-46CC-98BF-1A2E5AF33804}" type="pres">
      <dgm:prSet presAssocID="{AA038602-E254-4950-9723-B9F43CB394C2}" presName="Name21" presStyleCnt="0"/>
      <dgm:spPr/>
      <dgm:t>
        <a:bodyPr/>
        <a:lstStyle/>
        <a:p>
          <a:endParaRPr lang="el-GR"/>
        </a:p>
      </dgm:t>
    </dgm:pt>
    <dgm:pt modelId="{D6012ADB-B1DC-43C8-99A2-C530E3B5FFBE}" type="pres">
      <dgm:prSet presAssocID="{AA038602-E254-4950-9723-B9F43CB394C2}" presName="level2Shape" presStyleLbl="node2" presStyleIdx="1" presStyleCnt="2" custScaleX="98671" custScaleY="73131"/>
      <dgm:spPr/>
      <dgm:t>
        <a:bodyPr/>
        <a:lstStyle/>
        <a:p>
          <a:endParaRPr lang="el-GR"/>
        </a:p>
      </dgm:t>
    </dgm:pt>
    <dgm:pt modelId="{3B160C10-969B-469A-B5BE-0C9376440608}" type="pres">
      <dgm:prSet presAssocID="{AA038602-E254-4950-9723-B9F43CB394C2}" presName="hierChild3" presStyleCnt="0"/>
      <dgm:spPr/>
      <dgm:t>
        <a:bodyPr/>
        <a:lstStyle/>
        <a:p>
          <a:endParaRPr lang="el-GR"/>
        </a:p>
      </dgm:t>
    </dgm:pt>
    <dgm:pt modelId="{351C9397-9C88-4251-9602-73BCEE7169D4}" type="pres">
      <dgm:prSet presAssocID="{956EECAF-F537-4526-B6A9-5C87CDDC6548}" presName="bgShapesFlow" presStyleCnt="0"/>
      <dgm:spPr/>
      <dgm:t>
        <a:bodyPr/>
        <a:lstStyle/>
        <a:p>
          <a:endParaRPr lang="el-GR"/>
        </a:p>
      </dgm:t>
    </dgm:pt>
  </dgm:ptLst>
  <dgm:cxnLst>
    <dgm:cxn modelId="{D5180115-E17F-4787-B986-844B6029F021}" srcId="{BCA84CD2-1310-4F32-AABE-5F7E225C14DD}" destId="{1C7240C3-4EF7-4EC2-8201-2BB042DDD84B}" srcOrd="1" destOrd="0" parTransId="{94277352-2F1D-4D59-BD9B-73CEA6583A4B}" sibTransId="{F58AEA9D-A2C1-4250-BB48-481950A38F17}"/>
    <dgm:cxn modelId="{D93A4BC6-DA09-49C8-8B10-3F405BEC12C7}" type="presOf" srcId="{9030CEB1-1CD5-412D-B4EA-AFE070249F89}" destId="{B73AD2F5-E9C9-4191-B335-F13C05ABF899}" srcOrd="0" destOrd="0" presId="urn:microsoft.com/office/officeart/2005/8/layout/hierarchy6"/>
    <dgm:cxn modelId="{2352C9E8-D5BA-4B01-A911-52172547D452}" type="presOf" srcId="{BCA84CD2-1310-4F32-AABE-5F7E225C14DD}" destId="{7B10F462-D553-4481-9D09-E0696F5D5A6B}" srcOrd="0" destOrd="0" presId="urn:microsoft.com/office/officeart/2005/8/layout/hierarchy6"/>
    <dgm:cxn modelId="{641D88E9-5C0D-438A-A375-2558B780C197}" type="presOf" srcId="{F0FAF968-BD5C-4F29-B4FB-0761FBB4095B}" destId="{5809812D-D771-4B1F-A4A5-97563C525E06}" srcOrd="0" destOrd="0" presId="urn:microsoft.com/office/officeart/2005/8/layout/hierarchy6"/>
    <dgm:cxn modelId="{418657AA-6125-4567-8B1B-28876D30A167}" srcId="{685D9205-D77E-4688-B9AC-DBC5F9B93751}" destId="{BCA84CD2-1310-4F32-AABE-5F7E225C14DD}" srcOrd="0" destOrd="0" parTransId="{F3134A5C-D1EF-4307-BE2B-A489E6003462}" sibTransId="{2DDC1F98-3F8F-4CAB-AD87-4E682E0FE690}"/>
    <dgm:cxn modelId="{395B4AFF-1818-49FA-B4FC-9681A98DECAF}" type="presOf" srcId="{F3134A5C-D1EF-4307-BE2B-A489E6003462}" destId="{21EEFD36-AA0C-4047-A587-ED9E7A983193}" srcOrd="0" destOrd="0" presId="urn:microsoft.com/office/officeart/2005/8/layout/hierarchy6"/>
    <dgm:cxn modelId="{EBCC850F-7F11-42DE-B43E-49C32A6ED96D}" type="presOf" srcId="{F49A22B4-E6BE-40E7-AD12-FA8237BEE15A}" destId="{B51F197F-2D81-4161-9F39-258FA0CBAF0A}" srcOrd="0" destOrd="0" presId="urn:microsoft.com/office/officeart/2005/8/layout/hierarchy6"/>
    <dgm:cxn modelId="{7614CC2B-5154-4E87-B3E2-4928D804EFD5}" srcId="{BCA84CD2-1310-4F32-AABE-5F7E225C14DD}" destId="{9030CEB1-1CD5-412D-B4EA-AFE070249F89}" srcOrd="0" destOrd="0" parTransId="{F49A22B4-E6BE-40E7-AD12-FA8237BEE15A}" sibTransId="{788E5C05-044B-4121-B3BF-8454AB422781}"/>
    <dgm:cxn modelId="{B9901AA1-188E-4FB7-8FC2-ECBD9FB75B38}" type="presOf" srcId="{1C7240C3-4EF7-4EC2-8201-2BB042DDD84B}" destId="{5E9F9315-458B-4A47-8D29-B55928083341}" srcOrd="0" destOrd="0" presId="urn:microsoft.com/office/officeart/2005/8/layout/hierarchy6"/>
    <dgm:cxn modelId="{6218E101-EFA9-41E6-B064-31565E102CF9}" srcId="{956EECAF-F537-4526-B6A9-5C87CDDC6548}" destId="{685D9205-D77E-4688-B9AC-DBC5F9B93751}" srcOrd="0" destOrd="0" parTransId="{7189A26E-33DB-4751-8345-72D47537006F}" sibTransId="{E182C899-2961-4E09-9807-1D6AC9418964}"/>
    <dgm:cxn modelId="{A7031AF0-4665-4942-879D-9D65FF814707}" type="presOf" srcId="{94277352-2F1D-4D59-BD9B-73CEA6583A4B}" destId="{7FB55D29-7E2C-4926-94BE-D0A807B19DAC}" srcOrd="0" destOrd="0" presId="urn:microsoft.com/office/officeart/2005/8/layout/hierarchy6"/>
    <dgm:cxn modelId="{B2FC9F21-78B0-4E01-B7F5-C0CB1726B029}" type="presOf" srcId="{685D9205-D77E-4688-B9AC-DBC5F9B93751}" destId="{3852746F-1060-4342-8FEA-0572562155E0}" srcOrd="0" destOrd="0" presId="urn:microsoft.com/office/officeart/2005/8/layout/hierarchy6"/>
    <dgm:cxn modelId="{F2B1E705-E88B-4F14-AB51-6DACAA8D5229}" type="presOf" srcId="{AA038602-E254-4950-9723-B9F43CB394C2}" destId="{D6012ADB-B1DC-43C8-99A2-C530E3B5FFBE}" srcOrd="0" destOrd="0" presId="urn:microsoft.com/office/officeart/2005/8/layout/hierarchy6"/>
    <dgm:cxn modelId="{D0B0784E-A3DC-47CA-9245-08F7B7323DA8}" srcId="{685D9205-D77E-4688-B9AC-DBC5F9B93751}" destId="{AA038602-E254-4950-9723-B9F43CB394C2}" srcOrd="1" destOrd="0" parTransId="{F0FAF968-BD5C-4F29-B4FB-0761FBB4095B}" sibTransId="{2270856B-6DBA-48AF-A383-DF7A21701615}"/>
    <dgm:cxn modelId="{EDD91248-1D5B-45EA-A122-66E8C37CC913}" type="presOf" srcId="{956EECAF-F537-4526-B6A9-5C87CDDC6548}" destId="{E149CA3A-C5BF-414E-A6A8-96174E5ED5B2}" srcOrd="0" destOrd="0" presId="urn:microsoft.com/office/officeart/2005/8/layout/hierarchy6"/>
    <dgm:cxn modelId="{DD979A28-A2E1-4C7F-BBF9-C365A711F58F}" type="presParOf" srcId="{E149CA3A-C5BF-414E-A6A8-96174E5ED5B2}" destId="{17B35CBD-DB23-4A04-A474-2800EF3D3E30}" srcOrd="0" destOrd="0" presId="urn:microsoft.com/office/officeart/2005/8/layout/hierarchy6"/>
    <dgm:cxn modelId="{D05EE08B-29B7-4A1C-A20B-2FC5D3452159}" type="presParOf" srcId="{17B35CBD-DB23-4A04-A474-2800EF3D3E30}" destId="{FD794FF9-C9D6-4BAB-9752-492605DBE723}" srcOrd="0" destOrd="0" presId="urn:microsoft.com/office/officeart/2005/8/layout/hierarchy6"/>
    <dgm:cxn modelId="{A853A593-8ACB-4DE7-B2ED-6477C4AC074C}" type="presParOf" srcId="{FD794FF9-C9D6-4BAB-9752-492605DBE723}" destId="{C2941260-7725-454B-ADDB-06BF3667AFB3}" srcOrd="0" destOrd="0" presId="urn:microsoft.com/office/officeart/2005/8/layout/hierarchy6"/>
    <dgm:cxn modelId="{1328E3DA-3111-4B1D-B00A-C3EACC93FCB4}" type="presParOf" srcId="{C2941260-7725-454B-ADDB-06BF3667AFB3}" destId="{3852746F-1060-4342-8FEA-0572562155E0}" srcOrd="0" destOrd="0" presId="urn:microsoft.com/office/officeart/2005/8/layout/hierarchy6"/>
    <dgm:cxn modelId="{40C9BFD4-F57E-4CC1-8B81-7F619E9FAE3F}" type="presParOf" srcId="{C2941260-7725-454B-ADDB-06BF3667AFB3}" destId="{0B0F4EA8-2B49-424E-A433-D9166BA913AC}" srcOrd="1" destOrd="0" presId="urn:microsoft.com/office/officeart/2005/8/layout/hierarchy6"/>
    <dgm:cxn modelId="{32459A09-516F-48B6-99AE-D0B3DB13D580}" type="presParOf" srcId="{0B0F4EA8-2B49-424E-A433-D9166BA913AC}" destId="{21EEFD36-AA0C-4047-A587-ED9E7A983193}" srcOrd="0" destOrd="0" presId="urn:microsoft.com/office/officeart/2005/8/layout/hierarchy6"/>
    <dgm:cxn modelId="{D1BF0956-6CF8-4682-A3D8-5E2672D693F2}" type="presParOf" srcId="{0B0F4EA8-2B49-424E-A433-D9166BA913AC}" destId="{74BD9F1D-F6C4-45DA-8CAB-61A8CA204DFE}" srcOrd="1" destOrd="0" presId="urn:microsoft.com/office/officeart/2005/8/layout/hierarchy6"/>
    <dgm:cxn modelId="{2D2DB34E-8B57-48B3-A61F-50EAD5E2BFF9}" type="presParOf" srcId="{74BD9F1D-F6C4-45DA-8CAB-61A8CA204DFE}" destId="{7B10F462-D553-4481-9D09-E0696F5D5A6B}" srcOrd="0" destOrd="0" presId="urn:microsoft.com/office/officeart/2005/8/layout/hierarchy6"/>
    <dgm:cxn modelId="{557637B7-BBE8-435D-9523-DAC480460100}" type="presParOf" srcId="{74BD9F1D-F6C4-45DA-8CAB-61A8CA204DFE}" destId="{FFCA6628-B594-439B-8F3C-FAE82098C4E2}" srcOrd="1" destOrd="0" presId="urn:microsoft.com/office/officeart/2005/8/layout/hierarchy6"/>
    <dgm:cxn modelId="{C21E61BD-65BE-4BF7-B94E-0CAAB59A8369}" type="presParOf" srcId="{FFCA6628-B594-439B-8F3C-FAE82098C4E2}" destId="{B51F197F-2D81-4161-9F39-258FA0CBAF0A}" srcOrd="0" destOrd="0" presId="urn:microsoft.com/office/officeart/2005/8/layout/hierarchy6"/>
    <dgm:cxn modelId="{8A899CEC-DAFD-4789-823A-3E90E52431C7}" type="presParOf" srcId="{FFCA6628-B594-439B-8F3C-FAE82098C4E2}" destId="{3E52ED3B-18A6-4EBF-84AD-116018A7E6D6}" srcOrd="1" destOrd="0" presId="urn:microsoft.com/office/officeart/2005/8/layout/hierarchy6"/>
    <dgm:cxn modelId="{971E405E-8126-4DE5-9222-9E921473E1D3}" type="presParOf" srcId="{3E52ED3B-18A6-4EBF-84AD-116018A7E6D6}" destId="{B73AD2F5-E9C9-4191-B335-F13C05ABF899}" srcOrd="0" destOrd="0" presId="urn:microsoft.com/office/officeart/2005/8/layout/hierarchy6"/>
    <dgm:cxn modelId="{C9A6A8B7-92E2-4A01-A60F-943EC68BF264}" type="presParOf" srcId="{3E52ED3B-18A6-4EBF-84AD-116018A7E6D6}" destId="{8E6E1235-DCF6-4F9F-8057-4A93F4D5EE7D}" srcOrd="1" destOrd="0" presId="urn:microsoft.com/office/officeart/2005/8/layout/hierarchy6"/>
    <dgm:cxn modelId="{9C5CFC6F-5033-48FD-8426-8535037A3A2F}" type="presParOf" srcId="{FFCA6628-B594-439B-8F3C-FAE82098C4E2}" destId="{7FB55D29-7E2C-4926-94BE-D0A807B19DAC}" srcOrd="2" destOrd="0" presId="urn:microsoft.com/office/officeart/2005/8/layout/hierarchy6"/>
    <dgm:cxn modelId="{F5CE96E4-7C3C-4323-B17A-8541C6546532}" type="presParOf" srcId="{FFCA6628-B594-439B-8F3C-FAE82098C4E2}" destId="{20A48F23-8AA1-4D8A-82F9-4D5E60D8EE2D}" srcOrd="3" destOrd="0" presId="urn:microsoft.com/office/officeart/2005/8/layout/hierarchy6"/>
    <dgm:cxn modelId="{FD900E78-ECB4-4312-95BF-57667E86E913}" type="presParOf" srcId="{20A48F23-8AA1-4D8A-82F9-4D5E60D8EE2D}" destId="{5E9F9315-458B-4A47-8D29-B55928083341}" srcOrd="0" destOrd="0" presId="urn:microsoft.com/office/officeart/2005/8/layout/hierarchy6"/>
    <dgm:cxn modelId="{8AFD266E-B7F0-4252-BDF0-CFDB518F2773}" type="presParOf" srcId="{20A48F23-8AA1-4D8A-82F9-4D5E60D8EE2D}" destId="{F1502712-91C3-466D-8382-8410CA7E920C}" srcOrd="1" destOrd="0" presId="urn:microsoft.com/office/officeart/2005/8/layout/hierarchy6"/>
    <dgm:cxn modelId="{079FA394-30CB-473F-B429-9A35F2B76ED0}" type="presParOf" srcId="{0B0F4EA8-2B49-424E-A433-D9166BA913AC}" destId="{5809812D-D771-4B1F-A4A5-97563C525E06}" srcOrd="2" destOrd="0" presId="urn:microsoft.com/office/officeart/2005/8/layout/hierarchy6"/>
    <dgm:cxn modelId="{85A69CA5-E02F-40A7-82E4-9309986772A2}" type="presParOf" srcId="{0B0F4EA8-2B49-424E-A433-D9166BA913AC}" destId="{A4BD87E2-2224-46CC-98BF-1A2E5AF33804}" srcOrd="3" destOrd="0" presId="urn:microsoft.com/office/officeart/2005/8/layout/hierarchy6"/>
    <dgm:cxn modelId="{675FF939-E9FF-450D-B82B-C66F1F876701}" type="presParOf" srcId="{A4BD87E2-2224-46CC-98BF-1A2E5AF33804}" destId="{D6012ADB-B1DC-43C8-99A2-C530E3B5FFBE}" srcOrd="0" destOrd="0" presId="urn:microsoft.com/office/officeart/2005/8/layout/hierarchy6"/>
    <dgm:cxn modelId="{A11702D9-7C0C-4DE0-AF75-D67FD1FA46ED}" type="presParOf" srcId="{A4BD87E2-2224-46CC-98BF-1A2E5AF33804}" destId="{3B160C10-969B-469A-B5BE-0C9376440608}" srcOrd="1" destOrd="0" presId="urn:microsoft.com/office/officeart/2005/8/layout/hierarchy6"/>
    <dgm:cxn modelId="{6968450C-1619-4C62-AE24-B7DC3E1B418D}" type="presParOf" srcId="{E149CA3A-C5BF-414E-A6A8-96174E5ED5B2}" destId="{351C9397-9C88-4251-9602-73BCEE7169D4}"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C412E8-6163-4E01-A5A5-F3E5EEAD249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D3F95D0-D14D-40CB-BB5B-FC539B20236C}">
      <dgm:prSet phldrT="[Κείμενο]"/>
      <dgm:spPr/>
      <dgm:t>
        <a:bodyPr/>
        <a:lstStyle/>
        <a:p>
          <a:r>
            <a:rPr lang="el-GR" dirty="0" smtClean="0"/>
            <a:t>Πολιτισμικές επαφές</a:t>
          </a:r>
          <a:endParaRPr lang="el-GR" dirty="0"/>
        </a:p>
      </dgm:t>
    </dgm:pt>
    <dgm:pt modelId="{E721BA54-640D-4AA3-8CE9-1E42A0C631ED}" type="parTrans" cxnId="{9A4A48D5-BED6-4A44-8575-101D7F629F3D}">
      <dgm:prSet/>
      <dgm:spPr/>
      <dgm:t>
        <a:bodyPr/>
        <a:lstStyle/>
        <a:p>
          <a:endParaRPr lang="el-GR"/>
        </a:p>
      </dgm:t>
    </dgm:pt>
    <dgm:pt modelId="{106DDDEA-0525-4995-87C9-44FFF5B59415}" type="sibTrans" cxnId="{9A4A48D5-BED6-4A44-8575-101D7F629F3D}">
      <dgm:prSet/>
      <dgm:spPr/>
      <dgm:t>
        <a:bodyPr/>
        <a:lstStyle/>
        <a:p>
          <a:endParaRPr lang="el-GR"/>
        </a:p>
      </dgm:t>
    </dgm:pt>
    <dgm:pt modelId="{A898C97F-3800-4EA3-9593-423948B6E3CC}">
      <dgm:prSet phldrT="[Κείμενο]"/>
      <dgm:spPr/>
      <dgm:t>
        <a:bodyPr/>
        <a:lstStyle/>
        <a:p>
          <a:r>
            <a:rPr lang="el-GR" dirty="0" smtClean="0"/>
            <a:t>μετάφραση</a:t>
          </a:r>
          <a:endParaRPr lang="el-GR" dirty="0"/>
        </a:p>
      </dgm:t>
    </dgm:pt>
    <dgm:pt modelId="{3B9A01A2-2639-4A40-813F-951072E8E087}" type="parTrans" cxnId="{43B3A1D6-063A-4B5E-A1DB-D258AD05D410}">
      <dgm:prSet/>
      <dgm:spPr/>
      <dgm:t>
        <a:bodyPr/>
        <a:lstStyle/>
        <a:p>
          <a:endParaRPr lang="el-GR"/>
        </a:p>
      </dgm:t>
    </dgm:pt>
    <dgm:pt modelId="{9DFFA83E-5B7F-466E-89B7-4F3E97E5A200}" type="sibTrans" cxnId="{43B3A1D6-063A-4B5E-A1DB-D258AD05D410}">
      <dgm:prSet/>
      <dgm:spPr/>
      <dgm:t>
        <a:bodyPr/>
        <a:lstStyle/>
        <a:p>
          <a:endParaRPr lang="el-GR"/>
        </a:p>
      </dgm:t>
    </dgm:pt>
    <dgm:pt modelId="{382D591D-76C6-4255-B3B0-BB9B8C27359E}">
      <dgm:prSet phldrT="[Κείμενο]"/>
      <dgm:spPr/>
      <dgm:t>
        <a:bodyPr/>
        <a:lstStyle/>
        <a:p>
          <a:r>
            <a:rPr lang="el-GR" dirty="0" smtClean="0"/>
            <a:t>υβριδικότητα</a:t>
          </a:r>
          <a:endParaRPr lang="el-GR" dirty="0"/>
        </a:p>
      </dgm:t>
    </dgm:pt>
    <dgm:pt modelId="{13ECA36B-3FBB-44C9-BFD6-085697893C19}" type="parTrans" cxnId="{71F66427-DEA8-47E2-8F80-15403EADF992}">
      <dgm:prSet/>
      <dgm:spPr/>
      <dgm:t>
        <a:bodyPr/>
        <a:lstStyle/>
        <a:p>
          <a:endParaRPr lang="el-GR"/>
        </a:p>
      </dgm:t>
    </dgm:pt>
    <dgm:pt modelId="{2A5E0E05-6733-4ED9-80A8-C795D333AD1C}" type="sibTrans" cxnId="{71F66427-DEA8-47E2-8F80-15403EADF992}">
      <dgm:prSet/>
      <dgm:spPr/>
      <dgm:t>
        <a:bodyPr/>
        <a:lstStyle/>
        <a:p>
          <a:endParaRPr lang="el-GR"/>
        </a:p>
      </dgm:t>
    </dgm:pt>
    <dgm:pt modelId="{46611F81-C8D7-449D-951B-B17B037A964C}">
      <dgm:prSet/>
      <dgm:spPr/>
      <dgm:t>
        <a:bodyPr/>
        <a:lstStyle/>
        <a:p>
          <a:endParaRPr lang="el-GR" dirty="0"/>
        </a:p>
      </dgm:t>
    </dgm:pt>
    <dgm:pt modelId="{9A6E8D56-754F-472F-89DB-4B630B88D7A7}" type="parTrans" cxnId="{C2D857AE-4140-4605-AF18-003482B3FBA3}">
      <dgm:prSet/>
      <dgm:spPr/>
      <dgm:t>
        <a:bodyPr/>
        <a:lstStyle/>
        <a:p>
          <a:endParaRPr lang="el-GR"/>
        </a:p>
      </dgm:t>
    </dgm:pt>
    <dgm:pt modelId="{17A31A60-5EF6-447F-BE9E-EFF44703DBD5}" type="sibTrans" cxnId="{C2D857AE-4140-4605-AF18-003482B3FBA3}">
      <dgm:prSet/>
      <dgm:spPr/>
      <dgm:t>
        <a:bodyPr/>
        <a:lstStyle/>
        <a:p>
          <a:endParaRPr lang="el-GR"/>
        </a:p>
      </dgm:t>
    </dgm:pt>
    <dgm:pt modelId="{703308AB-2C98-49F3-B442-28CC3C7BAEEC}" type="pres">
      <dgm:prSet presAssocID="{C2C412E8-6163-4E01-A5A5-F3E5EEAD249C}" presName="hierChild1" presStyleCnt="0">
        <dgm:presLayoutVars>
          <dgm:chPref val="1"/>
          <dgm:dir/>
          <dgm:animOne val="branch"/>
          <dgm:animLvl val="lvl"/>
          <dgm:resizeHandles/>
        </dgm:presLayoutVars>
      </dgm:prSet>
      <dgm:spPr/>
      <dgm:t>
        <a:bodyPr/>
        <a:lstStyle/>
        <a:p>
          <a:endParaRPr lang="el-GR"/>
        </a:p>
      </dgm:t>
    </dgm:pt>
    <dgm:pt modelId="{7FF9C056-62C1-43B6-BCB6-314C0F68BE75}" type="pres">
      <dgm:prSet presAssocID="{7D3F95D0-D14D-40CB-BB5B-FC539B20236C}" presName="hierRoot1" presStyleCnt="0"/>
      <dgm:spPr/>
      <dgm:t>
        <a:bodyPr/>
        <a:lstStyle/>
        <a:p>
          <a:endParaRPr lang="el-GR"/>
        </a:p>
      </dgm:t>
    </dgm:pt>
    <dgm:pt modelId="{6AD9D9E1-8B5E-4ED1-A86F-33BF82825948}" type="pres">
      <dgm:prSet presAssocID="{7D3F95D0-D14D-40CB-BB5B-FC539B20236C}" presName="composite" presStyleCnt="0"/>
      <dgm:spPr/>
      <dgm:t>
        <a:bodyPr/>
        <a:lstStyle/>
        <a:p>
          <a:endParaRPr lang="el-GR"/>
        </a:p>
      </dgm:t>
    </dgm:pt>
    <dgm:pt modelId="{1F54FDEC-06B3-4BEC-AF45-5ABEFE653B6D}" type="pres">
      <dgm:prSet presAssocID="{7D3F95D0-D14D-40CB-BB5B-FC539B20236C}" presName="background" presStyleLbl="node0" presStyleIdx="0" presStyleCnt="1"/>
      <dgm:spPr/>
      <dgm:t>
        <a:bodyPr/>
        <a:lstStyle/>
        <a:p>
          <a:endParaRPr lang="el-GR"/>
        </a:p>
      </dgm:t>
    </dgm:pt>
    <dgm:pt modelId="{DE6C4199-A094-4303-96D9-AC8C82A46CE0}" type="pres">
      <dgm:prSet presAssocID="{7D3F95D0-D14D-40CB-BB5B-FC539B20236C}" presName="text" presStyleLbl="fgAcc0" presStyleIdx="0" presStyleCnt="1">
        <dgm:presLayoutVars>
          <dgm:chPref val="3"/>
        </dgm:presLayoutVars>
      </dgm:prSet>
      <dgm:spPr/>
      <dgm:t>
        <a:bodyPr/>
        <a:lstStyle/>
        <a:p>
          <a:endParaRPr lang="el-GR"/>
        </a:p>
      </dgm:t>
    </dgm:pt>
    <dgm:pt modelId="{4ABBB5DD-32F0-4DAC-97A6-EA6AF7979796}" type="pres">
      <dgm:prSet presAssocID="{7D3F95D0-D14D-40CB-BB5B-FC539B20236C}" presName="hierChild2" presStyleCnt="0"/>
      <dgm:spPr/>
      <dgm:t>
        <a:bodyPr/>
        <a:lstStyle/>
        <a:p>
          <a:endParaRPr lang="el-GR"/>
        </a:p>
      </dgm:t>
    </dgm:pt>
    <dgm:pt modelId="{3A265AE0-4A2B-4B82-AF59-C356B28D82FE}" type="pres">
      <dgm:prSet presAssocID="{3B9A01A2-2639-4A40-813F-951072E8E087}" presName="Name10" presStyleLbl="parChTrans1D2" presStyleIdx="0" presStyleCnt="3"/>
      <dgm:spPr/>
      <dgm:t>
        <a:bodyPr/>
        <a:lstStyle/>
        <a:p>
          <a:endParaRPr lang="el-GR"/>
        </a:p>
      </dgm:t>
    </dgm:pt>
    <dgm:pt modelId="{E8C2456E-2FE3-4DB6-88B9-48007E328D79}" type="pres">
      <dgm:prSet presAssocID="{A898C97F-3800-4EA3-9593-423948B6E3CC}" presName="hierRoot2" presStyleCnt="0"/>
      <dgm:spPr/>
      <dgm:t>
        <a:bodyPr/>
        <a:lstStyle/>
        <a:p>
          <a:endParaRPr lang="el-GR"/>
        </a:p>
      </dgm:t>
    </dgm:pt>
    <dgm:pt modelId="{54F875BF-EAAB-4986-A8CB-ACD76995967B}" type="pres">
      <dgm:prSet presAssocID="{A898C97F-3800-4EA3-9593-423948B6E3CC}" presName="composite2" presStyleCnt="0"/>
      <dgm:spPr/>
      <dgm:t>
        <a:bodyPr/>
        <a:lstStyle/>
        <a:p>
          <a:endParaRPr lang="el-GR"/>
        </a:p>
      </dgm:t>
    </dgm:pt>
    <dgm:pt modelId="{9AFC9152-13B8-433A-9D0C-84E18D210942}" type="pres">
      <dgm:prSet presAssocID="{A898C97F-3800-4EA3-9593-423948B6E3CC}" presName="background2" presStyleLbl="node2" presStyleIdx="0" presStyleCnt="3"/>
      <dgm:spPr/>
      <dgm:t>
        <a:bodyPr/>
        <a:lstStyle/>
        <a:p>
          <a:endParaRPr lang="el-GR"/>
        </a:p>
      </dgm:t>
    </dgm:pt>
    <dgm:pt modelId="{EB7EED9B-0640-4452-A46F-B701054EED90}" type="pres">
      <dgm:prSet presAssocID="{A898C97F-3800-4EA3-9593-423948B6E3CC}" presName="text2" presStyleLbl="fgAcc2" presStyleIdx="0" presStyleCnt="3">
        <dgm:presLayoutVars>
          <dgm:chPref val="3"/>
        </dgm:presLayoutVars>
      </dgm:prSet>
      <dgm:spPr/>
      <dgm:t>
        <a:bodyPr/>
        <a:lstStyle/>
        <a:p>
          <a:endParaRPr lang="el-GR"/>
        </a:p>
      </dgm:t>
    </dgm:pt>
    <dgm:pt modelId="{E56F44A5-6D1C-4146-8792-38FE16FDFCF4}" type="pres">
      <dgm:prSet presAssocID="{A898C97F-3800-4EA3-9593-423948B6E3CC}" presName="hierChild3" presStyleCnt="0"/>
      <dgm:spPr/>
      <dgm:t>
        <a:bodyPr/>
        <a:lstStyle/>
        <a:p>
          <a:endParaRPr lang="el-GR"/>
        </a:p>
      </dgm:t>
    </dgm:pt>
    <dgm:pt modelId="{1CF672CD-A9CE-414D-A3CA-16335EC8AB81}" type="pres">
      <dgm:prSet presAssocID="{13ECA36B-3FBB-44C9-BFD6-085697893C19}" presName="Name10" presStyleLbl="parChTrans1D2" presStyleIdx="1" presStyleCnt="3"/>
      <dgm:spPr/>
      <dgm:t>
        <a:bodyPr/>
        <a:lstStyle/>
        <a:p>
          <a:endParaRPr lang="el-GR"/>
        </a:p>
      </dgm:t>
    </dgm:pt>
    <dgm:pt modelId="{4EEAFB12-DC91-4686-B88F-41A49F402D78}" type="pres">
      <dgm:prSet presAssocID="{382D591D-76C6-4255-B3B0-BB9B8C27359E}" presName="hierRoot2" presStyleCnt="0"/>
      <dgm:spPr/>
      <dgm:t>
        <a:bodyPr/>
        <a:lstStyle/>
        <a:p>
          <a:endParaRPr lang="el-GR"/>
        </a:p>
      </dgm:t>
    </dgm:pt>
    <dgm:pt modelId="{D6CA1A7D-19C4-47F7-869C-E78FD5564CD3}" type="pres">
      <dgm:prSet presAssocID="{382D591D-76C6-4255-B3B0-BB9B8C27359E}" presName="composite2" presStyleCnt="0"/>
      <dgm:spPr/>
      <dgm:t>
        <a:bodyPr/>
        <a:lstStyle/>
        <a:p>
          <a:endParaRPr lang="el-GR"/>
        </a:p>
      </dgm:t>
    </dgm:pt>
    <dgm:pt modelId="{363BEE51-BD24-4B2F-BA54-2EF62DA2E99A}" type="pres">
      <dgm:prSet presAssocID="{382D591D-76C6-4255-B3B0-BB9B8C27359E}" presName="background2" presStyleLbl="node2" presStyleIdx="1" presStyleCnt="3"/>
      <dgm:spPr/>
      <dgm:t>
        <a:bodyPr/>
        <a:lstStyle/>
        <a:p>
          <a:endParaRPr lang="el-GR"/>
        </a:p>
      </dgm:t>
    </dgm:pt>
    <dgm:pt modelId="{CDF20D2B-7F8C-4901-AF79-A2125AD3A8FF}" type="pres">
      <dgm:prSet presAssocID="{382D591D-76C6-4255-B3B0-BB9B8C27359E}" presName="text2" presStyleLbl="fgAcc2" presStyleIdx="1" presStyleCnt="3">
        <dgm:presLayoutVars>
          <dgm:chPref val="3"/>
        </dgm:presLayoutVars>
      </dgm:prSet>
      <dgm:spPr/>
      <dgm:t>
        <a:bodyPr/>
        <a:lstStyle/>
        <a:p>
          <a:endParaRPr lang="el-GR"/>
        </a:p>
      </dgm:t>
    </dgm:pt>
    <dgm:pt modelId="{8C367E70-6CD8-4A70-B02A-EDF5056B1AC5}" type="pres">
      <dgm:prSet presAssocID="{382D591D-76C6-4255-B3B0-BB9B8C27359E}" presName="hierChild3" presStyleCnt="0"/>
      <dgm:spPr/>
      <dgm:t>
        <a:bodyPr/>
        <a:lstStyle/>
        <a:p>
          <a:endParaRPr lang="el-GR"/>
        </a:p>
      </dgm:t>
    </dgm:pt>
    <dgm:pt modelId="{90162917-DE62-4D34-ABE7-C8F9FEB41799}" type="pres">
      <dgm:prSet presAssocID="{9A6E8D56-754F-472F-89DB-4B630B88D7A7}" presName="Name10" presStyleLbl="parChTrans1D2" presStyleIdx="2" presStyleCnt="3"/>
      <dgm:spPr/>
      <dgm:t>
        <a:bodyPr/>
        <a:lstStyle/>
        <a:p>
          <a:endParaRPr lang="el-GR"/>
        </a:p>
      </dgm:t>
    </dgm:pt>
    <dgm:pt modelId="{FA9A2820-6156-4B9F-9755-39CCAD0CA1EC}" type="pres">
      <dgm:prSet presAssocID="{46611F81-C8D7-449D-951B-B17B037A964C}" presName="hierRoot2" presStyleCnt="0"/>
      <dgm:spPr/>
      <dgm:t>
        <a:bodyPr/>
        <a:lstStyle/>
        <a:p>
          <a:endParaRPr lang="el-GR"/>
        </a:p>
      </dgm:t>
    </dgm:pt>
    <dgm:pt modelId="{B6E127BA-B248-4AEE-B69E-816FD86C57F4}" type="pres">
      <dgm:prSet presAssocID="{46611F81-C8D7-449D-951B-B17B037A964C}" presName="composite2" presStyleCnt="0"/>
      <dgm:spPr/>
      <dgm:t>
        <a:bodyPr/>
        <a:lstStyle/>
        <a:p>
          <a:endParaRPr lang="el-GR"/>
        </a:p>
      </dgm:t>
    </dgm:pt>
    <dgm:pt modelId="{1F6E89AD-F490-42CE-AC20-FF32D3D52FD3}" type="pres">
      <dgm:prSet presAssocID="{46611F81-C8D7-449D-951B-B17B037A964C}" presName="background2" presStyleLbl="node2" presStyleIdx="2" presStyleCnt="3"/>
      <dgm:spPr/>
      <dgm:t>
        <a:bodyPr/>
        <a:lstStyle/>
        <a:p>
          <a:endParaRPr lang="el-GR"/>
        </a:p>
      </dgm:t>
    </dgm:pt>
    <dgm:pt modelId="{10F80880-1D15-4C09-9431-EA90DF12C46C}" type="pres">
      <dgm:prSet presAssocID="{46611F81-C8D7-449D-951B-B17B037A964C}" presName="text2" presStyleLbl="fgAcc2" presStyleIdx="2" presStyleCnt="3">
        <dgm:presLayoutVars>
          <dgm:chPref val="3"/>
        </dgm:presLayoutVars>
      </dgm:prSet>
      <dgm:spPr/>
      <dgm:t>
        <a:bodyPr/>
        <a:lstStyle/>
        <a:p>
          <a:endParaRPr lang="el-GR"/>
        </a:p>
      </dgm:t>
    </dgm:pt>
    <dgm:pt modelId="{A5170910-32B1-4E10-BB60-DDCA83DEAD2E}" type="pres">
      <dgm:prSet presAssocID="{46611F81-C8D7-449D-951B-B17B037A964C}" presName="hierChild3" presStyleCnt="0"/>
      <dgm:spPr/>
      <dgm:t>
        <a:bodyPr/>
        <a:lstStyle/>
        <a:p>
          <a:endParaRPr lang="el-GR"/>
        </a:p>
      </dgm:t>
    </dgm:pt>
  </dgm:ptLst>
  <dgm:cxnLst>
    <dgm:cxn modelId="{C2D857AE-4140-4605-AF18-003482B3FBA3}" srcId="{7D3F95D0-D14D-40CB-BB5B-FC539B20236C}" destId="{46611F81-C8D7-449D-951B-B17B037A964C}" srcOrd="2" destOrd="0" parTransId="{9A6E8D56-754F-472F-89DB-4B630B88D7A7}" sibTransId="{17A31A60-5EF6-447F-BE9E-EFF44703DBD5}"/>
    <dgm:cxn modelId="{0F1C945A-D1D3-4B9D-96AE-4869D1C19BBD}" type="presOf" srcId="{7D3F95D0-D14D-40CB-BB5B-FC539B20236C}" destId="{DE6C4199-A094-4303-96D9-AC8C82A46CE0}" srcOrd="0" destOrd="0" presId="urn:microsoft.com/office/officeart/2005/8/layout/hierarchy1"/>
    <dgm:cxn modelId="{71F66427-DEA8-47E2-8F80-15403EADF992}" srcId="{7D3F95D0-D14D-40CB-BB5B-FC539B20236C}" destId="{382D591D-76C6-4255-B3B0-BB9B8C27359E}" srcOrd="1" destOrd="0" parTransId="{13ECA36B-3FBB-44C9-BFD6-085697893C19}" sibTransId="{2A5E0E05-6733-4ED9-80A8-C795D333AD1C}"/>
    <dgm:cxn modelId="{73FBB71D-7CE4-4619-B8F7-987B5B133E02}" type="presOf" srcId="{C2C412E8-6163-4E01-A5A5-F3E5EEAD249C}" destId="{703308AB-2C98-49F3-B442-28CC3C7BAEEC}" srcOrd="0" destOrd="0" presId="urn:microsoft.com/office/officeart/2005/8/layout/hierarchy1"/>
    <dgm:cxn modelId="{F34BD640-FC75-434F-B0FC-EEE0F3FFC682}" type="presOf" srcId="{A898C97F-3800-4EA3-9593-423948B6E3CC}" destId="{EB7EED9B-0640-4452-A46F-B701054EED90}" srcOrd="0" destOrd="0" presId="urn:microsoft.com/office/officeart/2005/8/layout/hierarchy1"/>
    <dgm:cxn modelId="{0B42135F-3019-43EA-8250-D05E815BBDAC}" type="presOf" srcId="{46611F81-C8D7-449D-951B-B17B037A964C}" destId="{10F80880-1D15-4C09-9431-EA90DF12C46C}" srcOrd="0" destOrd="0" presId="urn:microsoft.com/office/officeart/2005/8/layout/hierarchy1"/>
    <dgm:cxn modelId="{6E5D9DF8-B8AC-4CA5-BB9D-8D093C95F7FA}" type="presOf" srcId="{3B9A01A2-2639-4A40-813F-951072E8E087}" destId="{3A265AE0-4A2B-4B82-AF59-C356B28D82FE}" srcOrd="0" destOrd="0" presId="urn:microsoft.com/office/officeart/2005/8/layout/hierarchy1"/>
    <dgm:cxn modelId="{43B3A1D6-063A-4B5E-A1DB-D258AD05D410}" srcId="{7D3F95D0-D14D-40CB-BB5B-FC539B20236C}" destId="{A898C97F-3800-4EA3-9593-423948B6E3CC}" srcOrd="0" destOrd="0" parTransId="{3B9A01A2-2639-4A40-813F-951072E8E087}" sibTransId="{9DFFA83E-5B7F-466E-89B7-4F3E97E5A200}"/>
    <dgm:cxn modelId="{6D2946BD-774D-443D-A672-65F509EDAAA6}" type="presOf" srcId="{9A6E8D56-754F-472F-89DB-4B630B88D7A7}" destId="{90162917-DE62-4D34-ABE7-C8F9FEB41799}" srcOrd="0" destOrd="0" presId="urn:microsoft.com/office/officeart/2005/8/layout/hierarchy1"/>
    <dgm:cxn modelId="{B7F38AF3-08E3-47AD-8A6E-BE076C525A20}" type="presOf" srcId="{13ECA36B-3FBB-44C9-BFD6-085697893C19}" destId="{1CF672CD-A9CE-414D-A3CA-16335EC8AB81}" srcOrd="0" destOrd="0" presId="urn:microsoft.com/office/officeart/2005/8/layout/hierarchy1"/>
    <dgm:cxn modelId="{289DECF3-176E-478A-AC3D-234446664B04}" type="presOf" srcId="{382D591D-76C6-4255-B3B0-BB9B8C27359E}" destId="{CDF20D2B-7F8C-4901-AF79-A2125AD3A8FF}" srcOrd="0" destOrd="0" presId="urn:microsoft.com/office/officeart/2005/8/layout/hierarchy1"/>
    <dgm:cxn modelId="{9A4A48D5-BED6-4A44-8575-101D7F629F3D}" srcId="{C2C412E8-6163-4E01-A5A5-F3E5EEAD249C}" destId="{7D3F95D0-D14D-40CB-BB5B-FC539B20236C}" srcOrd="0" destOrd="0" parTransId="{E721BA54-640D-4AA3-8CE9-1E42A0C631ED}" sibTransId="{106DDDEA-0525-4995-87C9-44FFF5B59415}"/>
    <dgm:cxn modelId="{26B20289-0160-4DF6-99EB-423EA558EB5A}" type="presParOf" srcId="{703308AB-2C98-49F3-B442-28CC3C7BAEEC}" destId="{7FF9C056-62C1-43B6-BCB6-314C0F68BE75}" srcOrd="0" destOrd="0" presId="urn:microsoft.com/office/officeart/2005/8/layout/hierarchy1"/>
    <dgm:cxn modelId="{0153DD96-0E6E-489F-9CE9-69374FBE2B06}" type="presParOf" srcId="{7FF9C056-62C1-43B6-BCB6-314C0F68BE75}" destId="{6AD9D9E1-8B5E-4ED1-A86F-33BF82825948}" srcOrd="0" destOrd="0" presId="urn:microsoft.com/office/officeart/2005/8/layout/hierarchy1"/>
    <dgm:cxn modelId="{A6DB1510-E300-46F8-94F9-7992543427AD}" type="presParOf" srcId="{6AD9D9E1-8B5E-4ED1-A86F-33BF82825948}" destId="{1F54FDEC-06B3-4BEC-AF45-5ABEFE653B6D}" srcOrd="0" destOrd="0" presId="urn:microsoft.com/office/officeart/2005/8/layout/hierarchy1"/>
    <dgm:cxn modelId="{77333EF9-7D59-4FEC-A569-2F7DB47158BF}" type="presParOf" srcId="{6AD9D9E1-8B5E-4ED1-A86F-33BF82825948}" destId="{DE6C4199-A094-4303-96D9-AC8C82A46CE0}" srcOrd="1" destOrd="0" presId="urn:microsoft.com/office/officeart/2005/8/layout/hierarchy1"/>
    <dgm:cxn modelId="{F4F480C4-0302-4E25-846F-2CD6E514E088}" type="presParOf" srcId="{7FF9C056-62C1-43B6-BCB6-314C0F68BE75}" destId="{4ABBB5DD-32F0-4DAC-97A6-EA6AF7979796}" srcOrd="1" destOrd="0" presId="urn:microsoft.com/office/officeart/2005/8/layout/hierarchy1"/>
    <dgm:cxn modelId="{981875C9-9B8D-4E25-A616-FB1D9FF0B9B6}" type="presParOf" srcId="{4ABBB5DD-32F0-4DAC-97A6-EA6AF7979796}" destId="{3A265AE0-4A2B-4B82-AF59-C356B28D82FE}" srcOrd="0" destOrd="0" presId="urn:microsoft.com/office/officeart/2005/8/layout/hierarchy1"/>
    <dgm:cxn modelId="{5B65852C-F238-4B89-AF96-4E62B6EC02C3}" type="presParOf" srcId="{4ABBB5DD-32F0-4DAC-97A6-EA6AF7979796}" destId="{E8C2456E-2FE3-4DB6-88B9-48007E328D79}" srcOrd="1" destOrd="0" presId="urn:microsoft.com/office/officeart/2005/8/layout/hierarchy1"/>
    <dgm:cxn modelId="{A20BAEBA-FC70-4F0A-A0CC-E52B420C83C0}" type="presParOf" srcId="{E8C2456E-2FE3-4DB6-88B9-48007E328D79}" destId="{54F875BF-EAAB-4986-A8CB-ACD76995967B}" srcOrd="0" destOrd="0" presId="urn:microsoft.com/office/officeart/2005/8/layout/hierarchy1"/>
    <dgm:cxn modelId="{FE372579-F35E-4E14-A017-9DF8E6F60D67}" type="presParOf" srcId="{54F875BF-EAAB-4986-A8CB-ACD76995967B}" destId="{9AFC9152-13B8-433A-9D0C-84E18D210942}" srcOrd="0" destOrd="0" presId="urn:microsoft.com/office/officeart/2005/8/layout/hierarchy1"/>
    <dgm:cxn modelId="{D6EAC987-F395-4869-83A1-6A066013D2E1}" type="presParOf" srcId="{54F875BF-EAAB-4986-A8CB-ACD76995967B}" destId="{EB7EED9B-0640-4452-A46F-B701054EED90}" srcOrd="1" destOrd="0" presId="urn:microsoft.com/office/officeart/2005/8/layout/hierarchy1"/>
    <dgm:cxn modelId="{5D743B6E-D0D0-43FE-B797-9878DB6285C6}" type="presParOf" srcId="{E8C2456E-2FE3-4DB6-88B9-48007E328D79}" destId="{E56F44A5-6D1C-4146-8792-38FE16FDFCF4}" srcOrd="1" destOrd="0" presId="urn:microsoft.com/office/officeart/2005/8/layout/hierarchy1"/>
    <dgm:cxn modelId="{5A6A969D-840F-4A7B-B8C2-092D815A0AB2}" type="presParOf" srcId="{4ABBB5DD-32F0-4DAC-97A6-EA6AF7979796}" destId="{1CF672CD-A9CE-414D-A3CA-16335EC8AB81}" srcOrd="2" destOrd="0" presId="urn:microsoft.com/office/officeart/2005/8/layout/hierarchy1"/>
    <dgm:cxn modelId="{67CD31D4-5F01-41AE-955D-D30ABDCBD523}" type="presParOf" srcId="{4ABBB5DD-32F0-4DAC-97A6-EA6AF7979796}" destId="{4EEAFB12-DC91-4686-B88F-41A49F402D78}" srcOrd="3" destOrd="0" presId="urn:microsoft.com/office/officeart/2005/8/layout/hierarchy1"/>
    <dgm:cxn modelId="{609B873D-747B-489E-AE36-39DC93B8D2BD}" type="presParOf" srcId="{4EEAFB12-DC91-4686-B88F-41A49F402D78}" destId="{D6CA1A7D-19C4-47F7-869C-E78FD5564CD3}" srcOrd="0" destOrd="0" presId="urn:microsoft.com/office/officeart/2005/8/layout/hierarchy1"/>
    <dgm:cxn modelId="{237F44BD-D984-4F43-9135-DB85925CB612}" type="presParOf" srcId="{D6CA1A7D-19C4-47F7-869C-E78FD5564CD3}" destId="{363BEE51-BD24-4B2F-BA54-2EF62DA2E99A}" srcOrd="0" destOrd="0" presId="urn:microsoft.com/office/officeart/2005/8/layout/hierarchy1"/>
    <dgm:cxn modelId="{1AF043AC-E783-4C55-B0E4-787E31A1FB23}" type="presParOf" srcId="{D6CA1A7D-19C4-47F7-869C-E78FD5564CD3}" destId="{CDF20D2B-7F8C-4901-AF79-A2125AD3A8FF}" srcOrd="1" destOrd="0" presId="urn:microsoft.com/office/officeart/2005/8/layout/hierarchy1"/>
    <dgm:cxn modelId="{CDC84111-9287-4EF3-988F-1F50600C7F75}" type="presParOf" srcId="{4EEAFB12-DC91-4686-B88F-41A49F402D78}" destId="{8C367E70-6CD8-4A70-B02A-EDF5056B1AC5}" srcOrd="1" destOrd="0" presId="urn:microsoft.com/office/officeart/2005/8/layout/hierarchy1"/>
    <dgm:cxn modelId="{D38A92B3-CB75-48AE-81C9-5A172CE0AAD2}" type="presParOf" srcId="{4ABBB5DD-32F0-4DAC-97A6-EA6AF7979796}" destId="{90162917-DE62-4D34-ABE7-C8F9FEB41799}" srcOrd="4" destOrd="0" presId="urn:microsoft.com/office/officeart/2005/8/layout/hierarchy1"/>
    <dgm:cxn modelId="{25C92E22-0B4B-4624-8230-58CE631E07E5}" type="presParOf" srcId="{4ABBB5DD-32F0-4DAC-97A6-EA6AF7979796}" destId="{FA9A2820-6156-4B9F-9755-39CCAD0CA1EC}" srcOrd="5" destOrd="0" presId="urn:microsoft.com/office/officeart/2005/8/layout/hierarchy1"/>
    <dgm:cxn modelId="{488661A4-DB38-4E89-9AA3-8F994F1C80C6}" type="presParOf" srcId="{FA9A2820-6156-4B9F-9755-39CCAD0CA1EC}" destId="{B6E127BA-B248-4AEE-B69E-816FD86C57F4}" srcOrd="0" destOrd="0" presId="urn:microsoft.com/office/officeart/2005/8/layout/hierarchy1"/>
    <dgm:cxn modelId="{C9D53E43-F87A-4B23-BD2D-30E2E93E789A}" type="presParOf" srcId="{B6E127BA-B248-4AEE-B69E-816FD86C57F4}" destId="{1F6E89AD-F490-42CE-AC20-FF32D3D52FD3}" srcOrd="0" destOrd="0" presId="urn:microsoft.com/office/officeart/2005/8/layout/hierarchy1"/>
    <dgm:cxn modelId="{F17BD497-F47B-45BF-9C4D-95D0372DE7AE}" type="presParOf" srcId="{B6E127BA-B248-4AEE-B69E-816FD86C57F4}" destId="{10F80880-1D15-4C09-9431-EA90DF12C46C}" srcOrd="1" destOrd="0" presId="urn:microsoft.com/office/officeart/2005/8/layout/hierarchy1"/>
    <dgm:cxn modelId="{A9464066-7EDD-4F1A-842B-B6886FC3446B}" type="presParOf" srcId="{FA9A2820-6156-4B9F-9755-39CCAD0CA1EC}" destId="{A5170910-32B1-4E10-BB60-DDCA83DEAD2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770B63-DCD6-4F93-825D-2F43CA3D368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l-GR"/>
        </a:p>
      </dgm:t>
    </dgm:pt>
    <dgm:pt modelId="{3535D665-5319-4E5A-8354-E73F04B12957}">
      <dgm:prSet phldrT="[Κείμενο]" custT="1"/>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l-GR" sz="2100" b="1" dirty="0" smtClean="0">
              <a:latin typeface="Calibri" pitchFamily="34" charset="0"/>
            </a:rPr>
            <a:t>Συναφείς</a:t>
          </a:r>
        </a:p>
        <a:p>
          <a:pPr algn="ctr"/>
          <a:r>
            <a:rPr lang="el-GR" sz="2100" b="1" dirty="0" smtClean="0">
              <a:latin typeface="Calibri" pitchFamily="34" charset="0"/>
            </a:rPr>
            <a:t>Κλάδοι</a:t>
          </a:r>
        </a:p>
        <a:p>
          <a:pPr algn="ctr"/>
          <a:r>
            <a:rPr lang="el-GR" sz="2100" b="1" dirty="0" smtClean="0">
              <a:latin typeface="Calibri" pitchFamily="34" charset="0"/>
            </a:rPr>
            <a:t>Πολιτισμικής  Ιστορίας</a:t>
          </a:r>
          <a:endParaRPr lang="el-GR" sz="2100" b="1" dirty="0">
            <a:latin typeface="Calibri" pitchFamily="34" charset="0"/>
          </a:endParaRPr>
        </a:p>
      </dgm:t>
    </dgm:pt>
    <dgm:pt modelId="{D78260CB-8E21-462D-A885-67E1ACF7B430}" type="parTrans" cxnId="{5875AA8C-2297-4B71-A3A0-675B6C45CAB2}">
      <dgm:prSet/>
      <dgm:spPr/>
      <dgm:t>
        <a:bodyPr/>
        <a:lstStyle/>
        <a:p>
          <a:endParaRPr lang="el-GR" sz="2400">
            <a:solidFill>
              <a:schemeClr val="bg1"/>
            </a:solidFill>
            <a:latin typeface="Calibri" pitchFamily="34" charset="0"/>
          </a:endParaRPr>
        </a:p>
      </dgm:t>
    </dgm:pt>
    <dgm:pt modelId="{E0B11EFE-758F-49F0-A97B-2C7B6A9E1E52}" type="sibTrans" cxnId="{5875AA8C-2297-4B71-A3A0-675B6C45CAB2}">
      <dgm:prSet/>
      <dgm:spPr/>
      <dgm:t>
        <a:bodyPr/>
        <a:lstStyle/>
        <a:p>
          <a:endParaRPr lang="el-GR" sz="2400">
            <a:solidFill>
              <a:schemeClr val="bg1"/>
            </a:solidFill>
            <a:latin typeface="Calibri" pitchFamily="34" charset="0"/>
          </a:endParaRPr>
        </a:p>
      </dgm:t>
    </dgm:pt>
    <dgm:pt modelId="{CD4E3245-C937-4550-A798-588FCEE6ED14}">
      <dgm:prSet phldrT="[Κείμενο]"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Ανθρωπολογία</a:t>
          </a:r>
          <a:endParaRPr lang="el-GR" sz="2400" dirty="0">
            <a:latin typeface="Calibri" pitchFamily="34" charset="0"/>
          </a:endParaRPr>
        </a:p>
      </dgm:t>
    </dgm:pt>
    <dgm:pt modelId="{2E708217-F79F-47BB-8E48-E99646AB057E}" type="parTrans" cxnId="{ED51E7A9-4FC5-4096-8FEB-0E2AA4102C26}">
      <dgm:prSet custT="1"/>
      <dgm:spPr/>
      <dgm:t>
        <a:bodyPr/>
        <a:lstStyle/>
        <a:p>
          <a:endParaRPr lang="el-GR" sz="2400">
            <a:solidFill>
              <a:schemeClr val="bg1"/>
            </a:solidFill>
            <a:latin typeface="Calibri" pitchFamily="34" charset="0"/>
          </a:endParaRPr>
        </a:p>
      </dgm:t>
    </dgm:pt>
    <dgm:pt modelId="{C340690B-ACAB-4DD5-A5FB-F68F8D8A162B}" type="sibTrans" cxnId="{ED51E7A9-4FC5-4096-8FEB-0E2AA4102C26}">
      <dgm:prSet/>
      <dgm:spPr/>
      <dgm:t>
        <a:bodyPr/>
        <a:lstStyle/>
        <a:p>
          <a:endParaRPr lang="el-GR" sz="2400">
            <a:solidFill>
              <a:schemeClr val="bg1"/>
            </a:solidFill>
            <a:latin typeface="Calibri" pitchFamily="34" charset="0"/>
          </a:endParaRPr>
        </a:p>
      </dgm:t>
    </dgm:pt>
    <dgm:pt modelId="{CF701EA4-1EAF-4821-9E01-3000EBC01095}">
      <dgm:prSet phldrT="[Κείμενο]"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Λογοτεχνική ιστορία</a:t>
          </a:r>
          <a:endParaRPr lang="el-GR" sz="2400" dirty="0">
            <a:latin typeface="Calibri" pitchFamily="34" charset="0"/>
          </a:endParaRPr>
        </a:p>
      </dgm:t>
    </dgm:pt>
    <dgm:pt modelId="{4A62A3F2-62B8-4A80-8069-C295516167A7}" type="parTrans" cxnId="{F2609DB9-9024-4CE3-91AC-3BAC5FE572F9}">
      <dgm:prSet custT="1"/>
      <dgm:spPr/>
      <dgm:t>
        <a:bodyPr/>
        <a:lstStyle/>
        <a:p>
          <a:endParaRPr lang="el-GR" sz="2400">
            <a:solidFill>
              <a:schemeClr val="bg1"/>
            </a:solidFill>
            <a:latin typeface="Calibri" pitchFamily="34" charset="0"/>
          </a:endParaRPr>
        </a:p>
      </dgm:t>
    </dgm:pt>
    <dgm:pt modelId="{BAFAF4EF-3F41-4707-B296-09449C7B6326}" type="sibTrans" cxnId="{F2609DB9-9024-4CE3-91AC-3BAC5FE572F9}">
      <dgm:prSet/>
      <dgm:spPr/>
      <dgm:t>
        <a:bodyPr/>
        <a:lstStyle/>
        <a:p>
          <a:endParaRPr lang="el-GR" sz="2400">
            <a:solidFill>
              <a:schemeClr val="bg1"/>
            </a:solidFill>
            <a:latin typeface="Calibri" pitchFamily="34" charset="0"/>
          </a:endParaRPr>
        </a:p>
      </dgm:t>
    </dgm:pt>
    <dgm:pt modelId="{0CE579B1-CFD1-4ADB-BB8E-A51032369D44}">
      <dgm:prSet phldrT="[Κείμενο]"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Ιστορία της τέχνης</a:t>
          </a:r>
          <a:endParaRPr lang="el-GR" sz="2400" dirty="0">
            <a:latin typeface="Calibri" pitchFamily="34" charset="0"/>
          </a:endParaRPr>
        </a:p>
      </dgm:t>
    </dgm:pt>
    <dgm:pt modelId="{D11365BE-B304-4082-B8C6-AC0C38604A36}" type="parTrans" cxnId="{85E8CFCB-6F42-420B-A914-84DF2AF06E9C}">
      <dgm:prSet custT="1"/>
      <dgm:spPr/>
      <dgm:t>
        <a:bodyPr/>
        <a:lstStyle/>
        <a:p>
          <a:endParaRPr lang="el-GR" sz="2400">
            <a:solidFill>
              <a:schemeClr val="bg1"/>
            </a:solidFill>
            <a:latin typeface="Calibri" pitchFamily="34" charset="0"/>
          </a:endParaRPr>
        </a:p>
      </dgm:t>
    </dgm:pt>
    <dgm:pt modelId="{2F5F996B-F676-4A0D-B571-8B336701B491}" type="sibTrans" cxnId="{85E8CFCB-6F42-420B-A914-84DF2AF06E9C}">
      <dgm:prSet/>
      <dgm:spPr/>
      <dgm:t>
        <a:bodyPr/>
        <a:lstStyle/>
        <a:p>
          <a:endParaRPr lang="el-GR" sz="2400">
            <a:solidFill>
              <a:schemeClr val="bg1"/>
            </a:solidFill>
            <a:latin typeface="Calibri" pitchFamily="34" charset="0"/>
          </a:endParaRPr>
        </a:p>
      </dgm:t>
    </dgm:pt>
    <dgm:pt modelId="{49B0B7C5-F634-465F-99FA-0D8507CF2985}">
      <dgm:prSet phldrT="[Κείμενο]"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Κοινωνιολογία</a:t>
          </a:r>
          <a:endParaRPr lang="el-GR" sz="2400" dirty="0">
            <a:latin typeface="Calibri" pitchFamily="34" charset="0"/>
          </a:endParaRPr>
        </a:p>
      </dgm:t>
    </dgm:pt>
    <dgm:pt modelId="{70F2B814-145E-4EE3-9A12-D044A02A59DF}" type="parTrans" cxnId="{2D88FBAE-608E-460A-8AA0-7C123E7024AB}">
      <dgm:prSet custT="1"/>
      <dgm:spPr/>
      <dgm:t>
        <a:bodyPr/>
        <a:lstStyle/>
        <a:p>
          <a:endParaRPr lang="el-GR" sz="2400">
            <a:solidFill>
              <a:schemeClr val="bg1"/>
            </a:solidFill>
            <a:latin typeface="Calibri" pitchFamily="34" charset="0"/>
          </a:endParaRPr>
        </a:p>
      </dgm:t>
    </dgm:pt>
    <dgm:pt modelId="{7E894F26-14FD-468F-B82C-24AAB66CE4F8}" type="sibTrans" cxnId="{2D88FBAE-608E-460A-8AA0-7C123E7024AB}">
      <dgm:prSet/>
      <dgm:spPr/>
      <dgm:t>
        <a:bodyPr/>
        <a:lstStyle/>
        <a:p>
          <a:endParaRPr lang="el-GR" sz="2400">
            <a:solidFill>
              <a:schemeClr val="bg1"/>
            </a:solidFill>
            <a:latin typeface="Calibri" pitchFamily="34" charset="0"/>
          </a:endParaRPr>
        </a:p>
      </dgm:t>
    </dgm:pt>
    <dgm:pt modelId="{B261A3CA-3197-43D5-B097-884B0BBB3B61}">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Λαογραφία</a:t>
          </a:r>
          <a:endParaRPr lang="el-GR" sz="2400" dirty="0">
            <a:latin typeface="Calibri" pitchFamily="34" charset="0"/>
          </a:endParaRPr>
        </a:p>
      </dgm:t>
    </dgm:pt>
    <dgm:pt modelId="{0DB8058B-9706-443E-99FF-05482C942D03}" type="parTrans" cxnId="{2DA6A8AB-29AD-4B08-9CA4-B09249C72293}">
      <dgm:prSet custT="1"/>
      <dgm:spPr/>
      <dgm:t>
        <a:bodyPr/>
        <a:lstStyle/>
        <a:p>
          <a:endParaRPr lang="el-GR" sz="2400">
            <a:solidFill>
              <a:schemeClr val="bg1"/>
            </a:solidFill>
            <a:latin typeface="Calibri" pitchFamily="34" charset="0"/>
          </a:endParaRPr>
        </a:p>
      </dgm:t>
    </dgm:pt>
    <dgm:pt modelId="{336F29D6-3F7B-4F43-A5A6-736451265518}" type="sibTrans" cxnId="{2DA6A8AB-29AD-4B08-9CA4-B09249C72293}">
      <dgm:prSet/>
      <dgm:spPr/>
      <dgm:t>
        <a:bodyPr/>
        <a:lstStyle/>
        <a:p>
          <a:endParaRPr lang="el-GR" sz="2400">
            <a:solidFill>
              <a:schemeClr val="bg1"/>
            </a:solidFill>
            <a:latin typeface="Calibri" pitchFamily="34" charset="0"/>
          </a:endParaRPr>
        </a:p>
      </dgm:t>
    </dgm:pt>
    <dgm:pt modelId="{B006F9A2-ED3B-4D22-BE64-E9E316D46D58}">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Βιβλιογραφία</a:t>
          </a:r>
          <a:endParaRPr lang="el-GR" sz="2400" dirty="0">
            <a:latin typeface="Calibri" pitchFamily="34" charset="0"/>
          </a:endParaRPr>
        </a:p>
      </dgm:t>
    </dgm:pt>
    <dgm:pt modelId="{8F12B836-CF50-4312-8AB8-457F52ABE881}" type="parTrans" cxnId="{A114BF3B-C003-4235-8A9C-EC47A93B40E1}">
      <dgm:prSet custT="1"/>
      <dgm:spPr/>
      <dgm:t>
        <a:bodyPr/>
        <a:lstStyle/>
        <a:p>
          <a:endParaRPr lang="el-GR" sz="2400">
            <a:solidFill>
              <a:schemeClr val="bg1"/>
            </a:solidFill>
            <a:latin typeface="Calibri" pitchFamily="34" charset="0"/>
          </a:endParaRPr>
        </a:p>
      </dgm:t>
    </dgm:pt>
    <dgm:pt modelId="{98B8155C-7980-48C9-9FBB-9DBCA81366DF}" type="sibTrans" cxnId="{A114BF3B-C003-4235-8A9C-EC47A93B40E1}">
      <dgm:prSet/>
      <dgm:spPr/>
      <dgm:t>
        <a:bodyPr/>
        <a:lstStyle/>
        <a:p>
          <a:endParaRPr lang="el-GR" sz="2400">
            <a:solidFill>
              <a:schemeClr val="bg1"/>
            </a:solidFill>
            <a:latin typeface="Calibri" pitchFamily="34" charset="0"/>
          </a:endParaRPr>
        </a:p>
      </dgm:t>
    </dgm:pt>
    <dgm:pt modelId="{5EA98EDC-BFD4-440E-B3C8-EA027D5E60AF}">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Γεωγραφία</a:t>
          </a:r>
          <a:endParaRPr lang="el-GR" sz="2400" dirty="0">
            <a:latin typeface="Calibri" pitchFamily="34" charset="0"/>
          </a:endParaRPr>
        </a:p>
      </dgm:t>
    </dgm:pt>
    <dgm:pt modelId="{910D0EBD-A720-4A00-9B2E-D4EAB06E3B93}" type="parTrans" cxnId="{01D24B38-2F72-4EBC-B325-022A61E8F9F1}">
      <dgm:prSet custT="1"/>
      <dgm:spPr/>
      <dgm:t>
        <a:bodyPr/>
        <a:lstStyle/>
        <a:p>
          <a:endParaRPr lang="el-GR" sz="2400">
            <a:solidFill>
              <a:schemeClr val="bg1"/>
            </a:solidFill>
            <a:latin typeface="Calibri" pitchFamily="34" charset="0"/>
          </a:endParaRPr>
        </a:p>
      </dgm:t>
    </dgm:pt>
    <dgm:pt modelId="{92912069-3B00-4ECD-89BE-1FE587AF13F3}" type="sibTrans" cxnId="{01D24B38-2F72-4EBC-B325-022A61E8F9F1}">
      <dgm:prSet/>
      <dgm:spPr/>
      <dgm:t>
        <a:bodyPr/>
        <a:lstStyle/>
        <a:p>
          <a:endParaRPr lang="el-GR" sz="2400">
            <a:solidFill>
              <a:schemeClr val="bg1"/>
            </a:solidFill>
            <a:latin typeface="Calibri" pitchFamily="34" charset="0"/>
          </a:endParaRPr>
        </a:p>
      </dgm:t>
    </dgm:pt>
    <dgm:pt modelId="{3A321B41-BAFB-47C3-81B0-5903F420FD40}">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Αρχαιολογία</a:t>
          </a:r>
          <a:endParaRPr lang="el-GR" sz="2400" dirty="0">
            <a:latin typeface="Calibri" pitchFamily="34" charset="0"/>
          </a:endParaRPr>
        </a:p>
      </dgm:t>
    </dgm:pt>
    <dgm:pt modelId="{241FDB38-A649-40B3-98F5-9CE4D200F3B7}" type="parTrans" cxnId="{AC0AC407-0721-44F0-8F48-363C0805A019}">
      <dgm:prSet custT="1"/>
      <dgm:spPr/>
      <dgm:t>
        <a:bodyPr/>
        <a:lstStyle/>
        <a:p>
          <a:endParaRPr lang="el-GR" sz="2400">
            <a:solidFill>
              <a:schemeClr val="bg1"/>
            </a:solidFill>
            <a:latin typeface="Calibri" pitchFamily="34" charset="0"/>
          </a:endParaRPr>
        </a:p>
      </dgm:t>
    </dgm:pt>
    <dgm:pt modelId="{A1613BBF-0D01-49BB-A243-4E79C8EBD8A4}" type="sibTrans" cxnId="{AC0AC407-0721-44F0-8F48-363C0805A019}">
      <dgm:prSet/>
      <dgm:spPr/>
      <dgm:t>
        <a:bodyPr/>
        <a:lstStyle/>
        <a:p>
          <a:endParaRPr lang="el-GR" sz="2400">
            <a:solidFill>
              <a:schemeClr val="bg1"/>
            </a:solidFill>
            <a:latin typeface="Calibri" pitchFamily="34" charset="0"/>
          </a:endParaRPr>
        </a:p>
      </dgm:t>
    </dgm:pt>
    <dgm:pt modelId="{0A28967F-3175-4FA4-A889-F26EDD142046}">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dirty="0" smtClean="0">
              <a:latin typeface="Calibri" pitchFamily="34" charset="0"/>
            </a:rPr>
            <a:t>Οικολογία</a:t>
          </a:r>
          <a:endParaRPr lang="el-GR" sz="2400" dirty="0">
            <a:latin typeface="Calibri" pitchFamily="34" charset="0"/>
          </a:endParaRPr>
        </a:p>
      </dgm:t>
    </dgm:pt>
    <dgm:pt modelId="{6593115B-514D-4289-A772-72939B2E8473}" type="parTrans" cxnId="{26428062-F8EA-4A29-BCB4-FDF9CD8528B9}">
      <dgm:prSet custT="1"/>
      <dgm:spPr/>
      <dgm:t>
        <a:bodyPr/>
        <a:lstStyle/>
        <a:p>
          <a:endParaRPr lang="el-GR" sz="2400">
            <a:solidFill>
              <a:schemeClr val="bg1"/>
            </a:solidFill>
            <a:latin typeface="Calibri" pitchFamily="34" charset="0"/>
          </a:endParaRPr>
        </a:p>
      </dgm:t>
    </dgm:pt>
    <dgm:pt modelId="{9FEB40B2-5238-4E34-865C-CCE5F9B38891}" type="sibTrans" cxnId="{26428062-F8EA-4A29-BCB4-FDF9CD8528B9}">
      <dgm:prSet/>
      <dgm:spPr/>
      <dgm:t>
        <a:bodyPr/>
        <a:lstStyle/>
        <a:p>
          <a:endParaRPr lang="el-GR" sz="2400">
            <a:solidFill>
              <a:schemeClr val="bg1"/>
            </a:solidFill>
            <a:latin typeface="Calibri" pitchFamily="34" charset="0"/>
          </a:endParaRPr>
        </a:p>
      </dgm:t>
    </dgm:pt>
    <dgm:pt modelId="{958B6737-E3C6-43C9-9753-9948252612C4}">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smtClean="0">
              <a:latin typeface="Calibri" pitchFamily="34" charset="0"/>
            </a:rPr>
            <a:t>Βιολογία</a:t>
          </a:r>
          <a:endParaRPr lang="el-GR" sz="2400" dirty="0">
            <a:latin typeface="Calibri" pitchFamily="34" charset="0"/>
          </a:endParaRPr>
        </a:p>
      </dgm:t>
    </dgm:pt>
    <dgm:pt modelId="{24AC79AA-19AD-42B2-AEA6-ADB85D1E3667}" type="parTrans" cxnId="{9E1306C9-8F40-42F0-9ECC-521E04E40C8F}">
      <dgm:prSet custT="1"/>
      <dgm:spPr/>
      <dgm:t>
        <a:bodyPr/>
        <a:lstStyle/>
        <a:p>
          <a:endParaRPr lang="el-GR" sz="2400">
            <a:solidFill>
              <a:schemeClr val="bg1"/>
            </a:solidFill>
            <a:latin typeface="Calibri" pitchFamily="34" charset="0"/>
          </a:endParaRPr>
        </a:p>
      </dgm:t>
    </dgm:pt>
    <dgm:pt modelId="{EBC309CC-B35E-4F93-82A8-80526F5CDA05}" type="sibTrans" cxnId="{9E1306C9-8F40-42F0-9ECC-521E04E40C8F}">
      <dgm:prSet/>
      <dgm:spPr/>
      <dgm:t>
        <a:bodyPr/>
        <a:lstStyle/>
        <a:p>
          <a:endParaRPr lang="el-GR" sz="2400">
            <a:solidFill>
              <a:schemeClr val="bg1"/>
            </a:solidFill>
            <a:latin typeface="Calibri" pitchFamily="34" charset="0"/>
          </a:endParaRPr>
        </a:p>
      </dgm:t>
    </dgm:pt>
    <dgm:pt modelId="{4E0D45B4-12CC-4DFA-8967-9358FBA1A5FE}" type="pres">
      <dgm:prSet presAssocID="{46770B63-DCD6-4F93-825D-2F43CA3D368C}" presName="cycle" presStyleCnt="0">
        <dgm:presLayoutVars>
          <dgm:chMax val="1"/>
          <dgm:dir/>
          <dgm:animLvl val="ctr"/>
          <dgm:resizeHandles val="exact"/>
        </dgm:presLayoutVars>
      </dgm:prSet>
      <dgm:spPr/>
      <dgm:t>
        <a:bodyPr/>
        <a:lstStyle/>
        <a:p>
          <a:endParaRPr lang="el-GR"/>
        </a:p>
      </dgm:t>
    </dgm:pt>
    <dgm:pt modelId="{BBCFCF3D-2E3A-432C-A55B-9E39A172E418}" type="pres">
      <dgm:prSet presAssocID="{3535D665-5319-4E5A-8354-E73F04B12957}" presName="centerShape" presStyleLbl="node0" presStyleIdx="0" presStyleCnt="1" custScaleX="165584" custScaleY="154544"/>
      <dgm:spPr/>
      <dgm:t>
        <a:bodyPr/>
        <a:lstStyle/>
        <a:p>
          <a:endParaRPr lang="el-GR"/>
        </a:p>
      </dgm:t>
    </dgm:pt>
    <dgm:pt modelId="{9B2A554E-16BF-4C4F-810B-55A2633F1D62}" type="pres">
      <dgm:prSet presAssocID="{2E708217-F79F-47BB-8E48-E99646AB057E}" presName="Name9" presStyleLbl="parChTrans1D2" presStyleIdx="0" presStyleCnt="10"/>
      <dgm:spPr/>
      <dgm:t>
        <a:bodyPr/>
        <a:lstStyle/>
        <a:p>
          <a:endParaRPr lang="el-GR"/>
        </a:p>
      </dgm:t>
    </dgm:pt>
    <dgm:pt modelId="{035177D5-468A-4841-B6B2-1500771DE7FB}" type="pres">
      <dgm:prSet presAssocID="{2E708217-F79F-47BB-8E48-E99646AB057E}" presName="connTx" presStyleLbl="parChTrans1D2" presStyleIdx="0" presStyleCnt="10"/>
      <dgm:spPr/>
      <dgm:t>
        <a:bodyPr/>
        <a:lstStyle/>
        <a:p>
          <a:endParaRPr lang="el-GR"/>
        </a:p>
      </dgm:t>
    </dgm:pt>
    <dgm:pt modelId="{7E3D412A-7626-4E84-9DDE-E33CBA1E2F24}" type="pres">
      <dgm:prSet presAssocID="{CD4E3245-C937-4550-A798-588FCEE6ED14}" presName="node" presStyleLbl="node1" presStyleIdx="0" presStyleCnt="10" custScaleX="168939" custScaleY="52942" custRadScaleRad="100914" custRadScaleInc="1100">
        <dgm:presLayoutVars>
          <dgm:bulletEnabled val="1"/>
        </dgm:presLayoutVars>
      </dgm:prSet>
      <dgm:spPr>
        <a:prstGeom prst="roundRect">
          <a:avLst/>
        </a:prstGeom>
      </dgm:spPr>
      <dgm:t>
        <a:bodyPr/>
        <a:lstStyle/>
        <a:p>
          <a:endParaRPr lang="el-GR"/>
        </a:p>
      </dgm:t>
    </dgm:pt>
    <dgm:pt modelId="{0EB7A5FC-3319-4B0D-93B5-7411366E705A}" type="pres">
      <dgm:prSet presAssocID="{4A62A3F2-62B8-4A80-8069-C295516167A7}" presName="Name9" presStyleLbl="parChTrans1D2" presStyleIdx="1" presStyleCnt="10"/>
      <dgm:spPr/>
      <dgm:t>
        <a:bodyPr/>
        <a:lstStyle/>
        <a:p>
          <a:endParaRPr lang="el-GR"/>
        </a:p>
      </dgm:t>
    </dgm:pt>
    <dgm:pt modelId="{C7A2A6EB-3BD7-42E8-8739-4B781C3D2C4F}" type="pres">
      <dgm:prSet presAssocID="{4A62A3F2-62B8-4A80-8069-C295516167A7}" presName="connTx" presStyleLbl="parChTrans1D2" presStyleIdx="1" presStyleCnt="10"/>
      <dgm:spPr/>
      <dgm:t>
        <a:bodyPr/>
        <a:lstStyle/>
        <a:p>
          <a:endParaRPr lang="el-GR"/>
        </a:p>
      </dgm:t>
    </dgm:pt>
    <dgm:pt modelId="{D42D0552-E9F0-473D-9CB2-F85B63F4704B}" type="pres">
      <dgm:prSet presAssocID="{CF701EA4-1EAF-4821-9E01-3000EBC01095}" presName="node" presStyleLbl="node1" presStyleIdx="1" presStyleCnt="10" custScaleX="168939" custScaleY="52942" custRadScaleRad="110383" custRadScaleInc="66567">
        <dgm:presLayoutVars>
          <dgm:bulletEnabled val="1"/>
        </dgm:presLayoutVars>
      </dgm:prSet>
      <dgm:spPr>
        <a:prstGeom prst="roundRect">
          <a:avLst/>
        </a:prstGeom>
      </dgm:spPr>
      <dgm:t>
        <a:bodyPr/>
        <a:lstStyle/>
        <a:p>
          <a:endParaRPr lang="el-GR"/>
        </a:p>
      </dgm:t>
    </dgm:pt>
    <dgm:pt modelId="{8E7E860C-3AB2-4590-844E-7D1142952041}" type="pres">
      <dgm:prSet presAssocID="{D11365BE-B304-4082-B8C6-AC0C38604A36}" presName="Name9" presStyleLbl="parChTrans1D2" presStyleIdx="2" presStyleCnt="10"/>
      <dgm:spPr/>
      <dgm:t>
        <a:bodyPr/>
        <a:lstStyle/>
        <a:p>
          <a:endParaRPr lang="el-GR"/>
        </a:p>
      </dgm:t>
    </dgm:pt>
    <dgm:pt modelId="{AFCF0F5F-A6C5-440B-BBEF-4C2C7C081C7E}" type="pres">
      <dgm:prSet presAssocID="{D11365BE-B304-4082-B8C6-AC0C38604A36}" presName="connTx" presStyleLbl="parChTrans1D2" presStyleIdx="2" presStyleCnt="10"/>
      <dgm:spPr/>
      <dgm:t>
        <a:bodyPr/>
        <a:lstStyle/>
        <a:p>
          <a:endParaRPr lang="el-GR"/>
        </a:p>
      </dgm:t>
    </dgm:pt>
    <dgm:pt modelId="{24DF62ED-B7C4-4C76-93B8-0F79AA3E84A1}" type="pres">
      <dgm:prSet presAssocID="{0CE579B1-CFD1-4ADB-BB8E-A51032369D44}" presName="node" presStyleLbl="node1" presStyleIdx="2" presStyleCnt="10" custScaleX="168939" custScaleY="52942" custRadScaleRad="100617" custRadScaleInc="-2406">
        <dgm:presLayoutVars>
          <dgm:bulletEnabled val="1"/>
        </dgm:presLayoutVars>
      </dgm:prSet>
      <dgm:spPr>
        <a:prstGeom prst="roundRect">
          <a:avLst/>
        </a:prstGeom>
      </dgm:spPr>
      <dgm:t>
        <a:bodyPr/>
        <a:lstStyle/>
        <a:p>
          <a:endParaRPr lang="el-GR"/>
        </a:p>
      </dgm:t>
    </dgm:pt>
    <dgm:pt modelId="{3F19CA79-1E6A-46AA-8324-8773C4244CDE}" type="pres">
      <dgm:prSet presAssocID="{70F2B814-145E-4EE3-9A12-D044A02A59DF}" presName="Name9" presStyleLbl="parChTrans1D2" presStyleIdx="3" presStyleCnt="10"/>
      <dgm:spPr/>
      <dgm:t>
        <a:bodyPr/>
        <a:lstStyle/>
        <a:p>
          <a:endParaRPr lang="el-GR"/>
        </a:p>
      </dgm:t>
    </dgm:pt>
    <dgm:pt modelId="{2E1B80C2-7CCC-42B2-8E86-C23CB4C167B5}" type="pres">
      <dgm:prSet presAssocID="{70F2B814-145E-4EE3-9A12-D044A02A59DF}" presName="connTx" presStyleLbl="parChTrans1D2" presStyleIdx="3" presStyleCnt="10"/>
      <dgm:spPr/>
      <dgm:t>
        <a:bodyPr/>
        <a:lstStyle/>
        <a:p>
          <a:endParaRPr lang="el-GR"/>
        </a:p>
      </dgm:t>
    </dgm:pt>
    <dgm:pt modelId="{011A8972-6E2F-49E2-997C-0CB473803013}" type="pres">
      <dgm:prSet presAssocID="{49B0B7C5-F634-465F-99FA-0D8507CF2985}" presName="node" presStyleLbl="node1" presStyleIdx="3" presStyleCnt="10" custScaleX="168939" custScaleY="52942" custRadScaleRad="101039" custRadScaleInc="-18258">
        <dgm:presLayoutVars>
          <dgm:bulletEnabled val="1"/>
        </dgm:presLayoutVars>
      </dgm:prSet>
      <dgm:spPr>
        <a:prstGeom prst="roundRect">
          <a:avLst/>
        </a:prstGeom>
      </dgm:spPr>
      <dgm:t>
        <a:bodyPr/>
        <a:lstStyle/>
        <a:p>
          <a:endParaRPr lang="el-GR"/>
        </a:p>
      </dgm:t>
    </dgm:pt>
    <dgm:pt modelId="{96FE61D5-55AB-49B4-BE39-5458CAB32014}" type="pres">
      <dgm:prSet presAssocID="{0DB8058B-9706-443E-99FF-05482C942D03}" presName="Name9" presStyleLbl="parChTrans1D2" presStyleIdx="4" presStyleCnt="10"/>
      <dgm:spPr/>
      <dgm:t>
        <a:bodyPr/>
        <a:lstStyle/>
        <a:p>
          <a:endParaRPr lang="el-GR"/>
        </a:p>
      </dgm:t>
    </dgm:pt>
    <dgm:pt modelId="{28870835-FCC3-4C1D-9B36-FC3C25DF3F28}" type="pres">
      <dgm:prSet presAssocID="{0DB8058B-9706-443E-99FF-05482C942D03}" presName="connTx" presStyleLbl="parChTrans1D2" presStyleIdx="4" presStyleCnt="10"/>
      <dgm:spPr/>
      <dgm:t>
        <a:bodyPr/>
        <a:lstStyle/>
        <a:p>
          <a:endParaRPr lang="el-GR"/>
        </a:p>
      </dgm:t>
    </dgm:pt>
    <dgm:pt modelId="{C14080AE-CAB3-4D48-A8EB-39A8E1116030}" type="pres">
      <dgm:prSet presAssocID="{B261A3CA-3197-43D5-B097-884B0BBB3B61}" presName="node" presStyleLbl="node1" presStyleIdx="4" presStyleCnt="10" custScaleX="168939" custScaleY="52942" custRadScaleRad="107948" custRadScaleInc="-74649">
        <dgm:presLayoutVars>
          <dgm:bulletEnabled val="1"/>
        </dgm:presLayoutVars>
      </dgm:prSet>
      <dgm:spPr>
        <a:prstGeom prst="roundRect">
          <a:avLst/>
        </a:prstGeom>
      </dgm:spPr>
      <dgm:t>
        <a:bodyPr/>
        <a:lstStyle/>
        <a:p>
          <a:endParaRPr lang="el-GR"/>
        </a:p>
      </dgm:t>
    </dgm:pt>
    <dgm:pt modelId="{E42EFE60-D287-40D2-85B2-204BC4BF91FE}" type="pres">
      <dgm:prSet presAssocID="{8F12B836-CF50-4312-8AB8-457F52ABE881}" presName="Name9" presStyleLbl="parChTrans1D2" presStyleIdx="5" presStyleCnt="10"/>
      <dgm:spPr/>
      <dgm:t>
        <a:bodyPr/>
        <a:lstStyle/>
        <a:p>
          <a:endParaRPr lang="el-GR"/>
        </a:p>
      </dgm:t>
    </dgm:pt>
    <dgm:pt modelId="{B51BA420-2435-449C-9A29-BBE57547DD46}" type="pres">
      <dgm:prSet presAssocID="{8F12B836-CF50-4312-8AB8-457F52ABE881}" presName="connTx" presStyleLbl="parChTrans1D2" presStyleIdx="5" presStyleCnt="10"/>
      <dgm:spPr/>
      <dgm:t>
        <a:bodyPr/>
        <a:lstStyle/>
        <a:p>
          <a:endParaRPr lang="el-GR"/>
        </a:p>
      </dgm:t>
    </dgm:pt>
    <dgm:pt modelId="{E55568AF-268B-4630-9547-4F0AC1CBFCBE}" type="pres">
      <dgm:prSet presAssocID="{B006F9A2-ED3B-4D22-BE64-E9E316D46D58}" presName="node" presStyleLbl="node1" presStyleIdx="5" presStyleCnt="10" custScaleX="168939" custScaleY="52942" custRadScaleRad="99088" custRadScaleInc="-1120">
        <dgm:presLayoutVars>
          <dgm:bulletEnabled val="1"/>
        </dgm:presLayoutVars>
      </dgm:prSet>
      <dgm:spPr>
        <a:prstGeom prst="roundRect">
          <a:avLst/>
        </a:prstGeom>
      </dgm:spPr>
      <dgm:t>
        <a:bodyPr/>
        <a:lstStyle/>
        <a:p>
          <a:endParaRPr lang="el-GR"/>
        </a:p>
      </dgm:t>
    </dgm:pt>
    <dgm:pt modelId="{4C124F7E-A415-4608-BEAD-1A4A24971D44}" type="pres">
      <dgm:prSet presAssocID="{910D0EBD-A720-4A00-9B2E-D4EAB06E3B93}" presName="Name9" presStyleLbl="parChTrans1D2" presStyleIdx="6" presStyleCnt="10"/>
      <dgm:spPr/>
      <dgm:t>
        <a:bodyPr/>
        <a:lstStyle/>
        <a:p>
          <a:endParaRPr lang="el-GR"/>
        </a:p>
      </dgm:t>
    </dgm:pt>
    <dgm:pt modelId="{83FFFFC2-99D6-4E8A-A1BF-CE568F0B2780}" type="pres">
      <dgm:prSet presAssocID="{910D0EBD-A720-4A00-9B2E-D4EAB06E3B93}" presName="connTx" presStyleLbl="parChTrans1D2" presStyleIdx="6" presStyleCnt="10"/>
      <dgm:spPr/>
      <dgm:t>
        <a:bodyPr/>
        <a:lstStyle/>
        <a:p>
          <a:endParaRPr lang="el-GR"/>
        </a:p>
      </dgm:t>
    </dgm:pt>
    <dgm:pt modelId="{6901625E-C98C-4DE8-9620-6482B056E27B}" type="pres">
      <dgm:prSet presAssocID="{5EA98EDC-BFD4-440E-B3C8-EA027D5E60AF}" presName="node" presStyleLbl="node1" presStyleIdx="6" presStyleCnt="10" custScaleX="168939" custScaleY="52942" custRadScaleRad="104784" custRadScaleInc="66326">
        <dgm:presLayoutVars>
          <dgm:bulletEnabled val="1"/>
        </dgm:presLayoutVars>
      </dgm:prSet>
      <dgm:spPr>
        <a:prstGeom prst="roundRect">
          <a:avLst/>
        </a:prstGeom>
      </dgm:spPr>
      <dgm:t>
        <a:bodyPr/>
        <a:lstStyle/>
        <a:p>
          <a:endParaRPr lang="el-GR"/>
        </a:p>
      </dgm:t>
    </dgm:pt>
    <dgm:pt modelId="{CF77A959-DECD-49EC-B4AE-1EBE775703B1}" type="pres">
      <dgm:prSet presAssocID="{241FDB38-A649-40B3-98F5-9CE4D200F3B7}" presName="Name9" presStyleLbl="parChTrans1D2" presStyleIdx="7" presStyleCnt="10"/>
      <dgm:spPr/>
      <dgm:t>
        <a:bodyPr/>
        <a:lstStyle/>
        <a:p>
          <a:endParaRPr lang="el-GR"/>
        </a:p>
      </dgm:t>
    </dgm:pt>
    <dgm:pt modelId="{A694ABC2-D451-43EE-8D7A-69403C2A03A2}" type="pres">
      <dgm:prSet presAssocID="{241FDB38-A649-40B3-98F5-9CE4D200F3B7}" presName="connTx" presStyleLbl="parChTrans1D2" presStyleIdx="7" presStyleCnt="10"/>
      <dgm:spPr/>
      <dgm:t>
        <a:bodyPr/>
        <a:lstStyle/>
        <a:p>
          <a:endParaRPr lang="el-GR"/>
        </a:p>
      </dgm:t>
    </dgm:pt>
    <dgm:pt modelId="{5C3BD39C-9011-41C3-9EEC-A87492B17F8F}" type="pres">
      <dgm:prSet presAssocID="{3A321B41-BAFB-47C3-81B0-5903F420FD40}" presName="node" presStyleLbl="node1" presStyleIdx="7" presStyleCnt="10" custScaleX="168939" custScaleY="52942" custRadScaleRad="96970" custRadScaleInc="14746">
        <dgm:presLayoutVars>
          <dgm:bulletEnabled val="1"/>
        </dgm:presLayoutVars>
      </dgm:prSet>
      <dgm:spPr>
        <a:prstGeom prst="roundRect">
          <a:avLst/>
        </a:prstGeom>
      </dgm:spPr>
      <dgm:t>
        <a:bodyPr/>
        <a:lstStyle/>
        <a:p>
          <a:endParaRPr lang="el-GR"/>
        </a:p>
      </dgm:t>
    </dgm:pt>
    <dgm:pt modelId="{00DAEF37-6BA3-4876-A8B5-B869633A18CF}" type="pres">
      <dgm:prSet presAssocID="{6593115B-514D-4289-A772-72939B2E8473}" presName="Name9" presStyleLbl="parChTrans1D2" presStyleIdx="8" presStyleCnt="10"/>
      <dgm:spPr/>
      <dgm:t>
        <a:bodyPr/>
        <a:lstStyle/>
        <a:p>
          <a:endParaRPr lang="el-GR"/>
        </a:p>
      </dgm:t>
    </dgm:pt>
    <dgm:pt modelId="{D6ED268F-3C6F-41AE-B293-A4CB2F48E352}" type="pres">
      <dgm:prSet presAssocID="{6593115B-514D-4289-A772-72939B2E8473}" presName="connTx" presStyleLbl="parChTrans1D2" presStyleIdx="8" presStyleCnt="10"/>
      <dgm:spPr/>
      <dgm:t>
        <a:bodyPr/>
        <a:lstStyle/>
        <a:p>
          <a:endParaRPr lang="el-GR"/>
        </a:p>
      </dgm:t>
    </dgm:pt>
    <dgm:pt modelId="{D9A77D05-B932-4FFD-B145-3F90CA72366A}" type="pres">
      <dgm:prSet presAssocID="{0A28967F-3175-4FA4-A889-F26EDD142046}" presName="node" presStyleLbl="node1" presStyleIdx="8" presStyleCnt="10" custScaleX="168939" custScaleY="52942" custRadScaleRad="99955" custRadScaleInc="3108">
        <dgm:presLayoutVars>
          <dgm:bulletEnabled val="1"/>
        </dgm:presLayoutVars>
      </dgm:prSet>
      <dgm:spPr>
        <a:prstGeom prst="roundRect">
          <a:avLst/>
        </a:prstGeom>
      </dgm:spPr>
      <dgm:t>
        <a:bodyPr/>
        <a:lstStyle/>
        <a:p>
          <a:endParaRPr lang="el-GR"/>
        </a:p>
      </dgm:t>
    </dgm:pt>
    <dgm:pt modelId="{037168D4-9CAD-467F-883A-2F51B97BCCED}" type="pres">
      <dgm:prSet presAssocID="{24AC79AA-19AD-42B2-AEA6-ADB85D1E3667}" presName="Name9" presStyleLbl="parChTrans1D2" presStyleIdx="9" presStyleCnt="10"/>
      <dgm:spPr/>
      <dgm:t>
        <a:bodyPr/>
        <a:lstStyle/>
        <a:p>
          <a:endParaRPr lang="el-GR"/>
        </a:p>
      </dgm:t>
    </dgm:pt>
    <dgm:pt modelId="{F77B3778-B0AD-4147-93F9-2E8000DF354D}" type="pres">
      <dgm:prSet presAssocID="{24AC79AA-19AD-42B2-AEA6-ADB85D1E3667}" presName="connTx" presStyleLbl="parChTrans1D2" presStyleIdx="9" presStyleCnt="10"/>
      <dgm:spPr/>
      <dgm:t>
        <a:bodyPr/>
        <a:lstStyle/>
        <a:p>
          <a:endParaRPr lang="el-GR"/>
        </a:p>
      </dgm:t>
    </dgm:pt>
    <dgm:pt modelId="{FBCAD60D-B345-4053-825B-F65BC07D70B2}" type="pres">
      <dgm:prSet presAssocID="{958B6737-E3C6-43C9-9753-9948252612C4}" presName="node" presStyleLbl="node1" presStyleIdx="9" presStyleCnt="10" custScaleX="168939" custScaleY="52942" custRadScaleRad="112906" custRadScaleInc="-63018">
        <dgm:presLayoutVars>
          <dgm:bulletEnabled val="1"/>
        </dgm:presLayoutVars>
      </dgm:prSet>
      <dgm:spPr>
        <a:prstGeom prst="roundRect">
          <a:avLst/>
        </a:prstGeom>
      </dgm:spPr>
      <dgm:t>
        <a:bodyPr/>
        <a:lstStyle/>
        <a:p>
          <a:endParaRPr lang="el-GR"/>
        </a:p>
      </dgm:t>
    </dgm:pt>
  </dgm:ptLst>
  <dgm:cxnLst>
    <dgm:cxn modelId="{9855FB48-AB00-49D7-8188-916E2229F331}" type="presOf" srcId="{241FDB38-A649-40B3-98F5-9CE4D200F3B7}" destId="{A694ABC2-D451-43EE-8D7A-69403C2A03A2}" srcOrd="1" destOrd="0" presId="urn:microsoft.com/office/officeart/2005/8/layout/radial1"/>
    <dgm:cxn modelId="{3CB01AB1-1AC1-4973-97AA-84A1F45698CE}" type="presOf" srcId="{0CE579B1-CFD1-4ADB-BB8E-A51032369D44}" destId="{24DF62ED-B7C4-4C76-93B8-0F79AA3E84A1}" srcOrd="0" destOrd="0" presId="urn:microsoft.com/office/officeart/2005/8/layout/radial1"/>
    <dgm:cxn modelId="{ED51E7A9-4FC5-4096-8FEB-0E2AA4102C26}" srcId="{3535D665-5319-4E5A-8354-E73F04B12957}" destId="{CD4E3245-C937-4550-A798-588FCEE6ED14}" srcOrd="0" destOrd="0" parTransId="{2E708217-F79F-47BB-8E48-E99646AB057E}" sibTransId="{C340690B-ACAB-4DD5-A5FB-F68F8D8A162B}"/>
    <dgm:cxn modelId="{5875AA8C-2297-4B71-A3A0-675B6C45CAB2}" srcId="{46770B63-DCD6-4F93-825D-2F43CA3D368C}" destId="{3535D665-5319-4E5A-8354-E73F04B12957}" srcOrd="0" destOrd="0" parTransId="{D78260CB-8E21-462D-A885-67E1ACF7B430}" sibTransId="{E0B11EFE-758F-49F0-A97B-2C7B6A9E1E52}"/>
    <dgm:cxn modelId="{A797F13A-F2DC-46FA-93AE-34E3DF0BB92F}" type="presOf" srcId="{0DB8058B-9706-443E-99FF-05482C942D03}" destId="{96FE61D5-55AB-49B4-BE39-5458CAB32014}" srcOrd="0" destOrd="0" presId="urn:microsoft.com/office/officeart/2005/8/layout/radial1"/>
    <dgm:cxn modelId="{F2F2CE8C-0DBE-4373-8B21-F4565ED14E6C}" type="presOf" srcId="{24AC79AA-19AD-42B2-AEA6-ADB85D1E3667}" destId="{037168D4-9CAD-467F-883A-2F51B97BCCED}" srcOrd="0" destOrd="0" presId="urn:microsoft.com/office/officeart/2005/8/layout/radial1"/>
    <dgm:cxn modelId="{6678C7CD-9F4C-46E5-B2D1-EC09656AABDC}" type="presOf" srcId="{24AC79AA-19AD-42B2-AEA6-ADB85D1E3667}" destId="{F77B3778-B0AD-4147-93F9-2E8000DF354D}" srcOrd="1" destOrd="0" presId="urn:microsoft.com/office/officeart/2005/8/layout/radial1"/>
    <dgm:cxn modelId="{FEA59151-1563-4C27-AC64-FDCB07D713BD}" type="presOf" srcId="{910D0EBD-A720-4A00-9B2E-D4EAB06E3B93}" destId="{83FFFFC2-99D6-4E8A-A1BF-CE568F0B2780}" srcOrd="1" destOrd="0" presId="urn:microsoft.com/office/officeart/2005/8/layout/radial1"/>
    <dgm:cxn modelId="{41F3BA35-C111-419C-9E6A-DF4E62DD1075}" type="presOf" srcId="{70F2B814-145E-4EE3-9A12-D044A02A59DF}" destId="{3F19CA79-1E6A-46AA-8324-8773C4244CDE}" srcOrd="0" destOrd="0" presId="urn:microsoft.com/office/officeart/2005/8/layout/radial1"/>
    <dgm:cxn modelId="{AB8EE4A2-F23F-44D7-82DC-3A7458E1DB4E}" type="presOf" srcId="{B006F9A2-ED3B-4D22-BE64-E9E316D46D58}" destId="{E55568AF-268B-4630-9547-4F0AC1CBFCBE}" srcOrd="0" destOrd="0" presId="urn:microsoft.com/office/officeart/2005/8/layout/radial1"/>
    <dgm:cxn modelId="{19745E54-1E2D-43E6-B1B6-A864527CA688}" type="presOf" srcId="{2E708217-F79F-47BB-8E48-E99646AB057E}" destId="{9B2A554E-16BF-4C4F-810B-55A2633F1D62}" srcOrd="0" destOrd="0" presId="urn:microsoft.com/office/officeart/2005/8/layout/radial1"/>
    <dgm:cxn modelId="{61B51A21-9E95-4B74-AF24-45239C7DD480}" type="presOf" srcId="{4A62A3F2-62B8-4A80-8069-C295516167A7}" destId="{C7A2A6EB-3BD7-42E8-8739-4B781C3D2C4F}" srcOrd="1" destOrd="0" presId="urn:microsoft.com/office/officeart/2005/8/layout/radial1"/>
    <dgm:cxn modelId="{7D95F0FB-BE69-48B0-852A-42BE553562AA}" type="presOf" srcId="{3A321B41-BAFB-47C3-81B0-5903F420FD40}" destId="{5C3BD39C-9011-41C3-9EEC-A87492B17F8F}" srcOrd="0" destOrd="0" presId="urn:microsoft.com/office/officeart/2005/8/layout/radial1"/>
    <dgm:cxn modelId="{A4CA418B-C4FA-4CAF-A31D-E249CA290CC5}" type="presOf" srcId="{B261A3CA-3197-43D5-B097-884B0BBB3B61}" destId="{C14080AE-CAB3-4D48-A8EB-39A8E1116030}" srcOrd="0" destOrd="0" presId="urn:microsoft.com/office/officeart/2005/8/layout/radial1"/>
    <dgm:cxn modelId="{01D24B38-2F72-4EBC-B325-022A61E8F9F1}" srcId="{3535D665-5319-4E5A-8354-E73F04B12957}" destId="{5EA98EDC-BFD4-440E-B3C8-EA027D5E60AF}" srcOrd="6" destOrd="0" parTransId="{910D0EBD-A720-4A00-9B2E-D4EAB06E3B93}" sibTransId="{92912069-3B00-4ECD-89BE-1FE587AF13F3}"/>
    <dgm:cxn modelId="{6485ECDB-1DF9-45A4-9828-AE9F4FA2CD4E}" type="presOf" srcId="{3535D665-5319-4E5A-8354-E73F04B12957}" destId="{BBCFCF3D-2E3A-432C-A55B-9E39A172E418}" srcOrd="0" destOrd="0" presId="urn:microsoft.com/office/officeart/2005/8/layout/radial1"/>
    <dgm:cxn modelId="{9E1306C9-8F40-42F0-9ECC-521E04E40C8F}" srcId="{3535D665-5319-4E5A-8354-E73F04B12957}" destId="{958B6737-E3C6-43C9-9753-9948252612C4}" srcOrd="9" destOrd="0" parTransId="{24AC79AA-19AD-42B2-AEA6-ADB85D1E3667}" sibTransId="{EBC309CC-B35E-4F93-82A8-80526F5CDA05}"/>
    <dgm:cxn modelId="{A114BF3B-C003-4235-8A9C-EC47A93B40E1}" srcId="{3535D665-5319-4E5A-8354-E73F04B12957}" destId="{B006F9A2-ED3B-4D22-BE64-E9E316D46D58}" srcOrd="5" destOrd="0" parTransId="{8F12B836-CF50-4312-8AB8-457F52ABE881}" sibTransId="{98B8155C-7980-48C9-9FBB-9DBCA81366DF}"/>
    <dgm:cxn modelId="{96D8B7D3-D082-4B5C-8E88-2C638090A9F4}" type="presOf" srcId="{8F12B836-CF50-4312-8AB8-457F52ABE881}" destId="{E42EFE60-D287-40D2-85B2-204BC4BF91FE}" srcOrd="0" destOrd="0" presId="urn:microsoft.com/office/officeart/2005/8/layout/radial1"/>
    <dgm:cxn modelId="{F2609DB9-9024-4CE3-91AC-3BAC5FE572F9}" srcId="{3535D665-5319-4E5A-8354-E73F04B12957}" destId="{CF701EA4-1EAF-4821-9E01-3000EBC01095}" srcOrd="1" destOrd="0" parTransId="{4A62A3F2-62B8-4A80-8069-C295516167A7}" sibTransId="{BAFAF4EF-3F41-4707-B296-09449C7B6326}"/>
    <dgm:cxn modelId="{2793681A-4C17-4858-B721-F0CA851B3E6E}" type="presOf" srcId="{2E708217-F79F-47BB-8E48-E99646AB057E}" destId="{035177D5-468A-4841-B6B2-1500771DE7FB}" srcOrd="1" destOrd="0" presId="urn:microsoft.com/office/officeart/2005/8/layout/radial1"/>
    <dgm:cxn modelId="{869FCDB6-0C8C-450E-957A-5A1986B9C3E6}" type="presOf" srcId="{4A62A3F2-62B8-4A80-8069-C295516167A7}" destId="{0EB7A5FC-3319-4B0D-93B5-7411366E705A}" srcOrd="0" destOrd="0" presId="urn:microsoft.com/office/officeart/2005/8/layout/radial1"/>
    <dgm:cxn modelId="{7C46C154-EFD2-4DC6-B43C-AB9BA1015C21}" type="presOf" srcId="{CF701EA4-1EAF-4821-9E01-3000EBC01095}" destId="{D42D0552-E9F0-473D-9CB2-F85B63F4704B}" srcOrd="0" destOrd="0" presId="urn:microsoft.com/office/officeart/2005/8/layout/radial1"/>
    <dgm:cxn modelId="{7E951864-F8CA-482C-B58A-1D8B3B073A16}" type="presOf" srcId="{241FDB38-A649-40B3-98F5-9CE4D200F3B7}" destId="{CF77A959-DECD-49EC-B4AE-1EBE775703B1}" srcOrd="0" destOrd="0" presId="urn:microsoft.com/office/officeart/2005/8/layout/radial1"/>
    <dgm:cxn modelId="{019DB417-9D9D-48D4-8EF6-992352BA7035}" type="presOf" srcId="{0A28967F-3175-4FA4-A889-F26EDD142046}" destId="{D9A77D05-B932-4FFD-B145-3F90CA72366A}" srcOrd="0" destOrd="0" presId="urn:microsoft.com/office/officeart/2005/8/layout/radial1"/>
    <dgm:cxn modelId="{85E8CFCB-6F42-420B-A914-84DF2AF06E9C}" srcId="{3535D665-5319-4E5A-8354-E73F04B12957}" destId="{0CE579B1-CFD1-4ADB-BB8E-A51032369D44}" srcOrd="2" destOrd="0" parTransId="{D11365BE-B304-4082-B8C6-AC0C38604A36}" sibTransId="{2F5F996B-F676-4A0D-B571-8B336701B491}"/>
    <dgm:cxn modelId="{7D662288-6EB5-4C03-8D75-F1A84EAF5D17}" type="presOf" srcId="{D11365BE-B304-4082-B8C6-AC0C38604A36}" destId="{AFCF0F5F-A6C5-440B-BBEF-4C2C7C081C7E}" srcOrd="1" destOrd="0" presId="urn:microsoft.com/office/officeart/2005/8/layout/radial1"/>
    <dgm:cxn modelId="{AC0AC407-0721-44F0-8F48-363C0805A019}" srcId="{3535D665-5319-4E5A-8354-E73F04B12957}" destId="{3A321B41-BAFB-47C3-81B0-5903F420FD40}" srcOrd="7" destOrd="0" parTransId="{241FDB38-A649-40B3-98F5-9CE4D200F3B7}" sibTransId="{A1613BBF-0D01-49BB-A243-4E79C8EBD8A4}"/>
    <dgm:cxn modelId="{20E8DD65-5829-4D79-984D-BC44BB7E1888}" type="presOf" srcId="{CD4E3245-C937-4550-A798-588FCEE6ED14}" destId="{7E3D412A-7626-4E84-9DDE-E33CBA1E2F24}" srcOrd="0" destOrd="0" presId="urn:microsoft.com/office/officeart/2005/8/layout/radial1"/>
    <dgm:cxn modelId="{73C1634E-9948-423B-9353-F130561F21B2}" type="presOf" srcId="{0DB8058B-9706-443E-99FF-05482C942D03}" destId="{28870835-FCC3-4C1D-9B36-FC3C25DF3F28}" srcOrd="1" destOrd="0" presId="urn:microsoft.com/office/officeart/2005/8/layout/radial1"/>
    <dgm:cxn modelId="{D86A77B1-6D12-4A9E-AFFD-F54572C94A0A}" type="presOf" srcId="{5EA98EDC-BFD4-440E-B3C8-EA027D5E60AF}" destId="{6901625E-C98C-4DE8-9620-6482B056E27B}" srcOrd="0" destOrd="0" presId="urn:microsoft.com/office/officeart/2005/8/layout/radial1"/>
    <dgm:cxn modelId="{6DB89211-5091-4DFB-A8BB-449476E8F3BD}" type="presOf" srcId="{6593115B-514D-4289-A772-72939B2E8473}" destId="{00DAEF37-6BA3-4876-A8B5-B869633A18CF}" srcOrd="0" destOrd="0" presId="urn:microsoft.com/office/officeart/2005/8/layout/radial1"/>
    <dgm:cxn modelId="{2DA6A8AB-29AD-4B08-9CA4-B09249C72293}" srcId="{3535D665-5319-4E5A-8354-E73F04B12957}" destId="{B261A3CA-3197-43D5-B097-884B0BBB3B61}" srcOrd="4" destOrd="0" parTransId="{0DB8058B-9706-443E-99FF-05482C942D03}" sibTransId="{336F29D6-3F7B-4F43-A5A6-736451265518}"/>
    <dgm:cxn modelId="{8ABE3631-7904-4941-BFF6-98BA5A9B1BE8}" type="presOf" srcId="{46770B63-DCD6-4F93-825D-2F43CA3D368C}" destId="{4E0D45B4-12CC-4DFA-8967-9358FBA1A5FE}" srcOrd="0" destOrd="0" presId="urn:microsoft.com/office/officeart/2005/8/layout/radial1"/>
    <dgm:cxn modelId="{2D88FBAE-608E-460A-8AA0-7C123E7024AB}" srcId="{3535D665-5319-4E5A-8354-E73F04B12957}" destId="{49B0B7C5-F634-465F-99FA-0D8507CF2985}" srcOrd="3" destOrd="0" parTransId="{70F2B814-145E-4EE3-9A12-D044A02A59DF}" sibTransId="{7E894F26-14FD-468F-B82C-24AAB66CE4F8}"/>
    <dgm:cxn modelId="{1B988E06-83E8-4471-AAFD-D78109B1F87A}" type="presOf" srcId="{958B6737-E3C6-43C9-9753-9948252612C4}" destId="{FBCAD60D-B345-4053-825B-F65BC07D70B2}" srcOrd="0" destOrd="0" presId="urn:microsoft.com/office/officeart/2005/8/layout/radial1"/>
    <dgm:cxn modelId="{02DA0283-7FD8-4A54-9F24-EFB6E974DC9E}" type="presOf" srcId="{8F12B836-CF50-4312-8AB8-457F52ABE881}" destId="{B51BA420-2435-449C-9A29-BBE57547DD46}" srcOrd="1" destOrd="0" presId="urn:microsoft.com/office/officeart/2005/8/layout/radial1"/>
    <dgm:cxn modelId="{419AA6DD-7767-433F-A133-F971F4FDF42E}" type="presOf" srcId="{70F2B814-145E-4EE3-9A12-D044A02A59DF}" destId="{2E1B80C2-7CCC-42B2-8E86-C23CB4C167B5}" srcOrd="1" destOrd="0" presId="urn:microsoft.com/office/officeart/2005/8/layout/radial1"/>
    <dgm:cxn modelId="{31799163-2A50-4BD4-BE49-D27D95B642A8}" type="presOf" srcId="{D11365BE-B304-4082-B8C6-AC0C38604A36}" destId="{8E7E860C-3AB2-4590-844E-7D1142952041}" srcOrd="0" destOrd="0" presId="urn:microsoft.com/office/officeart/2005/8/layout/radial1"/>
    <dgm:cxn modelId="{26428062-F8EA-4A29-BCB4-FDF9CD8528B9}" srcId="{3535D665-5319-4E5A-8354-E73F04B12957}" destId="{0A28967F-3175-4FA4-A889-F26EDD142046}" srcOrd="8" destOrd="0" parTransId="{6593115B-514D-4289-A772-72939B2E8473}" sibTransId="{9FEB40B2-5238-4E34-865C-CCE5F9B38891}"/>
    <dgm:cxn modelId="{BF735D02-2FE5-4016-9426-21BDF9B175FD}" type="presOf" srcId="{910D0EBD-A720-4A00-9B2E-D4EAB06E3B93}" destId="{4C124F7E-A415-4608-BEAD-1A4A24971D44}" srcOrd="0" destOrd="0" presId="urn:microsoft.com/office/officeart/2005/8/layout/radial1"/>
    <dgm:cxn modelId="{1018979B-51A8-4D2A-8299-D794AE2003EE}" type="presOf" srcId="{49B0B7C5-F634-465F-99FA-0D8507CF2985}" destId="{011A8972-6E2F-49E2-997C-0CB473803013}" srcOrd="0" destOrd="0" presId="urn:microsoft.com/office/officeart/2005/8/layout/radial1"/>
    <dgm:cxn modelId="{89D96893-D466-48D3-BBFE-AFDBF45EED43}" type="presOf" srcId="{6593115B-514D-4289-A772-72939B2E8473}" destId="{D6ED268F-3C6F-41AE-B293-A4CB2F48E352}" srcOrd="1" destOrd="0" presId="urn:microsoft.com/office/officeart/2005/8/layout/radial1"/>
    <dgm:cxn modelId="{6142827E-1EF2-4E47-9BD8-37C2A1D4ABDA}" type="presParOf" srcId="{4E0D45B4-12CC-4DFA-8967-9358FBA1A5FE}" destId="{BBCFCF3D-2E3A-432C-A55B-9E39A172E418}" srcOrd="0" destOrd="0" presId="urn:microsoft.com/office/officeart/2005/8/layout/radial1"/>
    <dgm:cxn modelId="{D24E8DB9-9B17-4134-99E6-11CF59814732}" type="presParOf" srcId="{4E0D45B4-12CC-4DFA-8967-9358FBA1A5FE}" destId="{9B2A554E-16BF-4C4F-810B-55A2633F1D62}" srcOrd="1" destOrd="0" presId="urn:microsoft.com/office/officeart/2005/8/layout/radial1"/>
    <dgm:cxn modelId="{9B41E29C-F2DB-4BDD-845A-74D346F0590F}" type="presParOf" srcId="{9B2A554E-16BF-4C4F-810B-55A2633F1D62}" destId="{035177D5-468A-4841-B6B2-1500771DE7FB}" srcOrd="0" destOrd="0" presId="urn:microsoft.com/office/officeart/2005/8/layout/radial1"/>
    <dgm:cxn modelId="{32332690-E466-4657-9C92-80D6D02CABD6}" type="presParOf" srcId="{4E0D45B4-12CC-4DFA-8967-9358FBA1A5FE}" destId="{7E3D412A-7626-4E84-9DDE-E33CBA1E2F24}" srcOrd="2" destOrd="0" presId="urn:microsoft.com/office/officeart/2005/8/layout/radial1"/>
    <dgm:cxn modelId="{9954A4EF-655B-478D-8E25-07E8029216FE}" type="presParOf" srcId="{4E0D45B4-12CC-4DFA-8967-9358FBA1A5FE}" destId="{0EB7A5FC-3319-4B0D-93B5-7411366E705A}" srcOrd="3" destOrd="0" presId="urn:microsoft.com/office/officeart/2005/8/layout/radial1"/>
    <dgm:cxn modelId="{EB79B67E-E7D1-4C2B-9621-36B6D5CCB254}" type="presParOf" srcId="{0EB7A5FC-3319-4B0D-93B5-7411366E705A}" destId="{C7A2A6EB-3BD7-42E8-8739-4B781C3D2C4F}" srcOrd="0" destOrd="0" presId="urn:microsoft.com/office/officeart/2005/8/layout/radial1"/>
    <dgm:cxn modelId="{C74C45F9-0A8D-4132-8CF3-D60AE09CB640}" type="presParOf" srcId="{4E0D45B4-12CC-4DFA-8967-9358FBA1A5FE}" destId="{D42D0552-E9F0-473D-9CB2-F85B63F4704B}" srcOrd="4" destOrd="0" presId="urn:microsoft.com/office/officeart/2005/8/layout/radial1"/>
    <dgm:cxn modelId="{D14D6B3F-B396-4F45-8589-4A33AE36F698}" type="presParOf" srcId="{4E0D45B4-12CC-4DFA-8967-9358FBA1A5FE}" destId="{8E7E860C-3AB2-4590-844E-7D1142952041}" srcOrd="5" destOrd="0" presId="urn:microsoft.com/office/officeart/2005/8/layout/radial1"/>
    <dgm:cxn modelId="{F6682D2F-A55B-421F-B591-D8E31B696249}" type="presParOf" srcId="{8E7E860C-3AB2-4590-844E-7D1142952041}" destId="{AFCF0F5F-A6C5-440B-BBEF-4C2C7C081C7E}" srcOrd="0" destOrd="0" presId="urn:microsoft.com/office/officeart/2005/8/layout/radial1"/>
    <dgm:cxn modelId="{972E8AB8-97C9-4E32-B6D2-041F4CB31F11}" type="presParOf" srcId="{4E0D45B4-12CC-4DFA-8967-9358FBA1A5FE}" destId="{24DF62ED-B7C4-4C76-93B8-0F79AA3E84A1}" srcOrd="6" destOrd="0" presId="urn:microsoft.com/office/officeart/2005/8/layout/radial1"/>
    <dgm:cxn modelId="{4B12E94B-1A05-4C9D-A087-63BA835949EE}" type="presParOf" srcId="{4E0D45B4-12CC-4DFA-8967-9358FBA1A5FE}" destId="{3F19CA79-1E6A-46AA-8324-8773C4244CDE}" srcOrd="7" destOrd="0" presId="urn:microsoft.com/office/officeart/2005/8/layout/radial1"/>
    <dgm:cxn modelId="{E26F273C-8A7B-4991-AEA1-552B5E1B6FAA}" type="presParOf" srcId="{3F19CA79-1E6A-46AA-8324-8773C4244CDE}" destId="{2E1B80C2-7CCC-42B2-8E86-C23CB4C167B5}" srcOrd="0" destOrd="0" presId="urn:microsoft.com/office/officeart/2005/8/layout/radial1"/>
    <dgm:cxn modelId="{0CC49E34-4D55-4E17-96E9-F928376AE024}" type="presParOf" srcId="{4E0D45B4-12CC-4DFA-8967-9358FBA1A5FE}" destId="{011A8972-6E2F-49E2-997C-0CB473803013}" srcOrd="8" destOrd="0" presId="urn:microsoft.com/office/officeart/2005/8/layout/radial1"/>
    <dgm:cxn modelId="{A33FCD3A-5F00-4156-B5DC-6E669C2B1A13}" type="presParOf" srcId="{4E0D45B4-12CC-4DFA-8967-9358FBA1A5FE}" destId="{96FE61D5-55AB-49B4-BE39-5458CAB32014}" srcOrd="9" destOrd="0" presId="urn:microsoft.com/office/officeart/2005/8/layout/radial1"/>
    <dgm:cxn modelId="{B414AF6F-8670-4385-A14F-7038EABA7EBE}" type="presParOf" srcId="{96FE61D5-55AB-49B4-BE39-5458CAB32014}" destId="{28870835-FCC3-4C1D-9B36-FC3C25DF3F28}" srcOrd="0" destOrd="0" presId="urn:microsoft.com/office/officeart/2005/8/layout/radial1"/>
    <dgm:cxn modelId="{B3A66728-03C9-44BD-BFE1-000108FA07CC}" type="presParOf" srcId="{4E0D45B4-12CC-4DFA-8967-9358FBA1A5FE}" destId="{C14080AE-CAB3-4D48-A8EB-39A8E1116030}" srcOrd="10" destOrd="0" presId="urn:microsoft.com/office/officeart/2005/8/layout/radial1"/>
    <dgm:cxn modelId="{AE0E16E9-DD80-4094-99B0-A7E53FCBE889}" type="presParOf" srcId="{4E0D45B4-12CC-4DFA-8967-9358FBA1A5FE}" destId="{E42EFE60-D287-40D2-85B2-204BC4BF91FE}" srcOrd="11" destOrd="0" presId="urn:microsoft.com/office/officeart/2005/8/layout/radial1"/>
    <dgm:cxn modelId="{95E6E4F2-1AE7-4BC6-8B83-1CCCFC330AF9}" type="presParOf" srcId="{E42EFE60-D287-40D2-85B2-204BC4BF91FE}" destId="{B51BA420-2435-449C-9A29-BBE57547DD46}" srcOrd="0" destOrd="0" presId="urn:microsoft.com/office/officeart/2005/8/layout/radial1"/>
    <dgm:cxn modelId="{B250C468-3D74-4C52-A20C-A5DB4FE8A1EA}" type="presParOf" srcId="{4E0D45B4-12CC-4DFA-8967-9358FBA1A5FE}" destId="{E55568AF-268B-4630-9547-4F0AC1CBFCBE}" srcOrd="12" destOrd="0" presId="urn:microsoft.com/office/officeart/2005/8/layout/radial1"/>
    <dgm:cxn modelId="{403AC9D3-0431-457E-8CB0-1DEFCEDC1AB0}" type="presParOf" srcId="{4E0D45B4-12CC-4DFA-8967-9358FBA1A5FE}" destId="{4C124F7E-A415-4608-BEAD-1A4A24971D44}" srcOrd="13" destOrd="0" presId="urn:microsoft.com/office/officeart/2005/8/layout/radial1"/>
    <dgm:cxn modelId="{7A653128-811E-4F25-B78E-D2BE5AE037BD}" type="presParOf" srcId="{4C124F7E-A415-4608-BEAD-1A4A24971D44}" destId="{83FFFFC2-99D6-4E8A-A1BF-CE568F0B2780}" srcOrd="0" destOrd="0" presId="urn:microsoft.com/office/officeart/2005/8/layout/radial1"/>
    <dgm:cxn modelId="{85FD39EA-E429-409B-911F-09ADFC05276E}" type="presParOf" srcId="{4E0D45B4-12CC-4DFA-8967-9358FBA1A5FE}" destId="{6901625E-C98C-4DE8-9620-6482B056E27B}" srcOrd="14" destOrd="0" presId="urn:microsoft.com/office/officeart/2005/8/layout/radial1"/>
    <dgm:cxn modelId="{8EE71296-5510-4BED-A64F-7B84C91B93D5}" type="presParOf" srcId="{4E0D45B4-12CC-4DFA-8967-9358FBA1A5FE}" destId="{CF77A959-DECD-49EC-B4AE-1EBE775703B1}" srcOrd="15" destOrd="0" presId="urn:microsoft.com/office/officeart/2005/8/layout/radial1"/>
    <dgm:cxn modelId="{94A7DED1-73D6-41BD-B28C-9A054BC0DD83}" type="presParOf" srcId="{CF77A959-DECD-49EC-B4AE-1EBE775703B1}" destId="{A694ABC2-D451-43EE-8D7A-69403C2A03A2}" srcOrd="0" destOrd="0" presId="urn:microsoft.com/office/officeart/2005/8/layout/radial1"/>
    <dgm:cxn modelId="{599531FE-ACD0-4948-AEB0-6AB69604FF66}" type="presParOf" srcId="{4E0D45B4-12CC-4DFA-8967-9358FBA1A5FE}" destId="{5C3BD39C-9011-41C3-9EEC-A87492B17F8F}" srcOrd="16" destOrd="0" presId="urn:microsoft.com/office/officeart/2005/8/layout/radial1"/>
    <dgm:cxn modelId="{95562875-2D7A-4D05-81D0-74A79C22DB9D}" type="presParOf" srcId="{4E0D45B4-12CC-4DFA-8967-9358FBA1A5FE}" destId="{00DAEF37-6BA3-4876-A8B5-B869633A18CF}" srcOrd="17" destOrd="0" presId="urn:microsoft.com/office/officeart/2005/8/layout/radial1"/>
    <dgm:cxn modelId="{9AC31F66-57A3-423D-8B26-1E82331FD0BC}" type="presParOf" srcId="{00DAEF37-6BA3-4876-A8B5-B869633A18CF}" destId="{D6ED268F-3C6F-41AE-B293-A4CB2F48E352}" srcOrd="0" destOrd="0" presId="urn:microsoft.com/office/officeart/2005/8/layout/radial1"/>
    <dgm:cxn modelId="{C24B90C7-1D1A-451A-8363-B10BB05A47DC}" type="presParOf" srcId="{4E0D45B4-12CC-4DFA-8967-9358FBA1A5FE}" destId="{D9A77D05-B932-4FFD-B145-3F90CA72366A}" srcOrd="18" destOrd="0" presId="urn:microsoft.com/office/officeart/2005/8/layout/radial1"/>
    <dgm:cxn modelId="{549D393C-9230-4432-8FC1-E4462A342EAA}" type="presParOf" srcId="{4E0D45B4-12CC-4DFA-8967-9358FBA1A5FE}" destId="{037168D4-9CAD-467F-883A-2F51B97BCCED}" srcOrd="19" destOrd="0" presId="urn:microsoft.com/office/officeart/2005/8/layout/radial1"/>
    <dgm:cxn modelId="{F8AA354F-CAAD-4603-AC7C-46B786312339}" type="presParOf" srcId="{037168D4-9CAD-467F-883A-2F51B97BCCED}" destId="{F77B3778-B0AD-4147-93F9-2E8000DF354D}" srcOrd="0" destOrd="0" presId="urn:microsoft.com/office/officeart/2005/8/layout/radial1"/>
    <dgm:cxn modelId="{5E2A0886-C92C-474C-B57A-2A0D5BB096DE}" type="presParOf" srcId="{4E0D45B4-12CC-4DFA-8967-9358FBA1A5FE}" destId="{FBCAD60D-B345-4053-825B-F65BC07D70B2}" srcOrd="20" destOrd="0" presId="urn:microsoft.com/office/officeart/2005/8/layout/radial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2C3469-54AC-40B4-A4F7-B3575F5870EF}" type="doc">
      <dgm:prSet loTypeId="urn:microsoft.com/office/officeart/2005/8/layout/process2" loCatId="process" qsTypeId="urn:microsoft.com/office/officeart/2005/8/quickstyle/simple5" qsCatId="simple" csTypeId="urn:microsoft.com/office/officeart/2005/8/colors/accent1_2" csCatId="accent1" phldr="1"/>
      <dgm:spPr/>
    </dgm:pt>
    <dgm:pt modelId="{60126D37-47A7-4F64-ACB7-A18C87A8D09A}">
      <dgm:prSet phldrT="[Κείμενο]" custT="1"/>
      <dgm:spPr>
        <a:solidFill>
          <a:schemeClr val="accent1">
            <a:lumMod val="60000"/>
            <a:lumOff val="40000"/>
          </a:schemeClr>
        </a:solidFill>
      </dgm:spPr>
      <dgm:t>
        <a:bodyPr/>
        <a:lstStyle/>
        <a:p>
          <a:pPr algn="ctr">
            <a:lnSpc>
              <a:spcPct val="100000"/>
            </a:lnSpc>
          </a:pPr>
          <a:r>
            <a:rPr lang="el-GR" sz="2400" b="1" dirty="0" smtClean="0">
              <a:solidFill>
                <a:schemeClr val="tx1"/>
              </a:solidFill>
            </a:rPr>
            <a:t>Απειλούν:</a:t>
          </a:r>
        </a:p>
        <a:p>
          <a:pPr algn="ctr">
            <a:lnSpc>
              <a:spcPct val="100000"/>
            </a:lnSpc>
          </a:pPr>
          <a:r>
            <a:rPr lang="el-GR" sz="2000" dirty="0" smtClean="0">
              <a:solidFill>
                <a:schemeClr val="tx1"/>
              </a:solidFill>
            </a:rPr>
            <a:t>1. Λογοτεχνία                                                                           2. Ιστορία της τέχνης                                                               3. Ανθρωπολογία</a:t>
          </a:r>
        </a:p>
      </dgm:t>
    </dgm:pt>
    <dgm:pt modelId="{F0BF75E9-3096-419A-AD89-7027A0F47D4D}" type="parTrans" cxnId="{567BD74E-2915-4CB3-BC70-9E1A75BBF026}">
      <dgm:prSet/>
      <dgm:spPr/>
      <dgm:t>
        <a:bodyPr/>
        <a:lstStyle/>
        <a:p>
          <a:pPr algn="ctr"/>
          <a:endParaRPr lang="el-GR"/>
        </a:p>
      </dgm:t>
    </dgm:pt>
    <dgm:pt modelId="{4BDFD1C3-29B6-460B-8600-462CE73DD8B9}" type="sibTrans" cxnId="{567BD74E-2915-4CB3-BC70-9E1A75BBF026}">
      <dgm:prSet/>
      <dgm:spPr/>
      <dgm:t>
        <a:bodyPr/>
        <a:lstStyle/>
        <a:p>
          <a:pPr algn="ctr"/>
          <a:endParaRPr lang="el-GR"/>
        </a:p>
      </dgm:t>
    </dgm:pt>
    <dgm:pt modelId="{E39265BE-F3E8-4E1E-9E2D-9816DCE08EDE}">
      <dgm:prSet phldrT="[Κείμενο]" custT="1"/>
      <dgm:spPr>
        <a:solidFill>
          <a:schemeClr val="accent3"/>
        </a:solidFill>
      </dgm:spPr>
      <dgm:t>
        <a:bodyPr/>
        <a:lstStyle/>
        <a:p>
          <a:pPr algn="ctr"/>
          <a:r>
            <a:rPr lang="el-GR" sz="2800" b="1" dirty="0" smtClean="0"/>
            <a:t>Πολιτισμικές Σπουδές</a:t>
          </a:r>
          <a:endParaRPr lang="el-GR" sz="2800" b="1" dirty="0"/>
        </a:p>
      </dgm:t>
    </dgm:pt>
    <dgm:pt modelId="{2504B7BC-605C-4D5B-8A37-BF002D1642A2}" type="parTrans" cxnId="{3DAE08F4-AC03-4D71-96FA-24850564135C}">
      <dgm:prSet/>
      <dgm:spPr/>
      <dgm:t>
        <a:bodyPr/>
        <a:lstStyle/>
        <a:p>
          <a:pPr algn="ctr"/>
          <a:endParaRPr lang="el-GR"/>
        </a:p>
      </dgm:t>
    </dgm:pt>
    <dgm:pt modelId="{8EF9C961-4730-43D9-911D-99DCAC6BCE0E}" type="sibTrans" cxnId="{3DAE08F4-AC03-4D71-96FA-24850564135C}">
      <dgm:prSet/>
      <dgm:spPr/>
      <dgm:t>
        <a:bodyPr/>
        <a:lstStyle/>
        <a:p>
          <a:pPr algn="ctr"/>
          <a:endParaRPr lang="el-GR"/>
        </a:p>
      </dgm:t>
    </dgm:pt>
    <dgm:pt modelId="{89A1B497-7389-4466-8075-704F8928E630}">
      <dgm:prSet phldrT="[Κείμενο]" custT="1"/>
      <dgm:spPr>
        <a:solidFill>
          <a:schemeClr val="accent1">
            <a:lumMod val="60000"/>
            <a:lumOff val="40000"/>
          </a:schemeClr>
        </a:solidFill>
      </dgm:spPr>
      <dgm:t>
        <a:bodyPr/>
        <a:lstStyle/>
        <a:p>
          <a:pPr algn="ctr"/>
          <a:endParaRPr lang="el-GR" sz="1800" b="1" dirty="0" smtClean="0"/>
        </a:p>
        <a:p>
          <a:pPr algn="ctr"/>
          <a:r>
            <a:rPr lang="el-GR" sz="2400" b="1" dirty="0" smtClean="0">
              <a:solidFill>
                <a:schemeClr val="tx1"/>
              </a:solidFill>
            </a:rPr>
            <a:t>Απειλούνται και ενισχύονται από:</a:t>
          </a:r>
        </a:p>
        <a:p>
          <a:pPr algn="ctr"/>
          <a:r>
            <a:rPr lang="el-GR" sz="2000" dirty="0" smtClean="0">
              <a:solidFill>
                <a:schemeClr val="tx1"/>
              </a:solidFill>
            </a:rPr>
            <a:t>Την αύξηση των απογόνων τους:                      Σπουδών: 1. φύλου 2. μετά-αποικιακών               3. μνήμης 4. μεταφραστικών 5. μόδας</a:t>
          </a:r>
          <a:endParaRPr lang="el-GR" sz="1800" dirty="0" smtClean="0">
            <a:solidFill>
              <a:schemeClr val="tx1"/>
            </a:solidFill>
          </a:endParaRPr>
        </a:p>
        <a:p>
          <a:pPr algn="ctr"/>
          <a:endParaRPr lang="el-GR" sz="1800" dirty="0" smtClean="0"/>
        </a:p>
      </dgm:t>
    </dgm:pt>
    <dgm:pt modelId="{41FB73BB-98D9-4AB3-810E-0E97FDB044A6}" type="parTrans" cxnId="{0EB92564-8D3C-4056-A6F3-0363AFB5DE99}">
      <dgm:prSet/>
      <dgm:spPr/>
      <dgm:t>
        <a:bodyPr/>
        <a:lstStyle/>
        <a:p>
          <a:pPr algn="ctr"/>
          <a:endParaRPr lang="el-GR"/>
        </a:p>
      </dgm:t>
    </dgm:pt>
    <dgm:pt modelId="{DFA9D956-516B-4C8E-B87A-E61C71D60FDE}" type="sibTrans" cxnId="{0EB92564-8D3C-4056-A6F3-0363AFB5DE99}">
      <dgm:prSet/>
      <dgm:spPr/>
      <dgm:t>
        <a:bodyPr/>
        <a:lstStyle/>
        <a:p>
          <a:pPr algn="ctr"/>
          <a:endParaRPr lang="el-GR"/>
        </a:p>
      </dgm:t>
    </dgm:pt>
    <dgm:pt modelId="{AB80B62D-F7FF-4880-B37A-46C8AACCF842}" type="pres">
      <dgm:prSet presAssocID="{6F2C3469-54AC-40B4-A4F7-B3575F5870EF}" presName="linearFlow" presStyleCnt="0">
        <dgm:presLayoutVars>
          <dgm:resizeHandles val="exact"/>
        </dgm:presLayoutVars>
      </dgm:prSet>
      <dgm:spPr/>
    </dgm:pt>
    <dgm:pt modelId="{38801917-A8F5-4871-8A13-F1B927457330}" type="pres">
      <dgm:prSet presAssocID="{60126D37-47A7-4F64-ACB7-A18C87A8D09A}" presName="node" presStyleLbl="node1" presStyleIdx="0" presStyleCnt="3" custScaleX="65378" custScaleY="73215">
        <dgm:presLayoutVars>
          <dgm:bulletEnabled val="1"/>
        </dgm:presLayoutVars>
      </dgm:prSet>
      <dgm:spPr/>
      <dgm:t>
        <a:bodyPr/>
        <a:lstStyle/>
        <a:p>
          <a:endParaRPr lang="el-GR"/>
        </a:p>
      </dgm:t>
    </dgm:pt>
    <dgm:pt modelId="{07AA8894-B07D-4D2B-BD12-CAF2ABEFB8AA}" type="pres">
      <dgm:prSet presAssocID="{4BDFD1C3-29B6-460B-8600-462CE73DD8B9}" presName="sibTrans" presStyleLbl="sibTrans2D1" presStyleIdx="0" presStyleCnt="2" custAng="10800000"/>
      <dgm:spPr/>
      <dgm:t>
        <a:bodyPr/>
        <a:lstStyle/>
        <a:p>
          <a:endParaRPr lang="el-GR"/>
        </a:p>
      </dgm:t>
    </dgm:pt>
    <dgm:pt modelId="{15B81757-175A-4F16-B5EC-D99A991CCEEC}" type="pres">
      <dgm:prSet presAssocID="{4BDFD1C3-29B6-460B-8600-462CE73DD8B9}" presName="connectorText" presStyleLbl="sibTrans2D1" presStyleIdx="0" presStyleCnt="2"/>
      <dgm:spPr/>
      <dgm:t>
        <a:bodyPr/>
        <a:lstStyle/>
        <a:p>
          <a:endParaRPr lang="el-GR"/>
        </a:p>
      </dgm:t>
    </dgm:pt>
    <dgm:pt modelId="{3AAFCF6B-203A-4584-92AC-4666E246DBDA}" type="pres">
      <dgm:prSet presAssocID="{E39265BE-F3E8-4E1E-9E2D-9816DCE08EDE}" presName="node" presStyleLbl="node1" presStyleIdx="1" presStyleCnt="3" custScaleX="45179" custScaleY="60681">
        <dgm:presLayoutVars>
          <dgm:bulletEnabled val="1"/>
        </dgm:presLayoutVars>
      </dgm:prSet>
      <dgm:spPr/>
      <dgm:t>
        <a:bodyPr/>
        <a:lstStyle/>
        <a:p>
          <a:endParaRPr lang="el-GR"/>
        </a:p>
      </dgm:t>
    </dgm:pt>
    <dgm:pt modelId="{8F0EABF2-B02F-4B76-93B9-5A3A18A5EA97}" type="pres">
      <dgm:prSet presAssocID="{8EF9C961-4730-43D9-911D-99DCAC6BCE0E}" presName="sibTrans" presStyleLbl="sibTrans2D1" presStyleIdx="1" presStyleCnt="2"/>
      <dgm:spPr/>
      <dgm:t>
        <a:bodyPr/>
        <a:lstStyle/>
        <a:p>
          <a:endParaRPr lang="el-GR"/>
        </a:p>
      </dgm:t>
    </dgm:pt>
    <dgm:pt modelId="{890B97CC-1C7C-4522-80F2-4C7CB134F884}" type="pres">
      <dgm:prSet presAssocID="{8EF9C961-4730-43D9-911D-99DCAC6BCE0E}" presName="connectorText" presStyleLbl="sibTrans2D1" presStyleIdx="1" presStyleCnt="2"/>
      <dgm:spPr/>
      <dgm:t>
        <a:bodyPr/>
        <a:lstStyle/>
        <a:p>
          <a:endParaRPr lang="el-GR"/>
        </a:p>
      </dgm:t>
    </dgm:pt>
    <dgm:pt modelId="{D8215C0C-9D30-46AC-8597-7221DFB94D83}" type="pres">
      <dgm:prSet presAssocID="{89A1B497-7389-4466-8075-704F8928E630}" presName="node" presStyleLbl="node1" presStyleIdx="2" presStyleCnt="3" custScaleX="67194" custScaleY="73152">
        <dgm:presLayoutVars>
          <dgm:bulletEnabled val="1"/>
        </dgm:presLayoutVars>
      </dgm:prSet>
      <dgm:spPr/>
      <dgm:t>
        <a:bodyPr/>
        <a:lstStyle/>
        <a:p>
          <a:endParaRPr lang="el-GR"/>
        </a:p>
      </dgm:t>
    </dgm:pt>
  </dgm:ptLst>
  <dgm:cxnLst>
    <dgm:cxn modelId="{3DAE08F4-AC03-4D71-96FA-24850564135C}" srcId="{6F2C3469-54AC-40B4-A4F7-B3575F5870EF}" destId="{E39265BE-F3E8-4E1E-9E2D-9816DCE08EDE}" srcOrd="1" destOrd="0" parTransId="{2504B7BC-605C-4D5B-8A37-BF002D1642A2}" sibTransId="{8EF9C961-4730-43D9-911D-99DCAC6BCE0E}"/>
    <dgm:cxn modelId="{0EB92564-8D3C-4056-A6F3-0363AFB5DE99}" srcId="{6F2C3469-54AC-40B4-A4F7-B3575F5870EF}" destId="{89A1B497-7389-4466-8075-704F8928E630}" srcOrd="2" destOrd="0" parTransId="{41FB73BB-98D9-4AB3-810E-0E97FDB044A6}" sibTransId="{DFA9D956-516B-4C8E-B87A-E61C71D60FDE}"/>
    <dgm:cxn modelId="{7A23AC85-33E5-4A4B-8DE9-5DA34AD4DA46}" type="presOf" srcId="{89A1B497-7389-4466-8075-704F8928E630}" destId="{D8215C0C-9D30-46AC-8597-7221DFB94D83}" srcOrd="0" destOrd="0" presId="urn:microsoft.com/office/officeart/2005/8/layout/process2"/>
    <dgm:cxn modelId="{0F5253BE-36B9-464C-BA56-BAA571E834C0}" type="presOf" srcId="{4BDFD1C3-29B6-460B-8600-462CE73DD8B9}" destId="{07AA8894-B07D-4D2B-BD12-CAF2ABEFB8AA}" srcOrd="0" destOrd="0" presId="urn:microsoft.com/office/officeart/2005/8/layout/process2"/>
    <dgm:cxn modelId="{34AE6383-5DCB-4CFC-BCAB-681D7BD5F06F}" type="presOf" srcId="{8EF9C961-4730-43D9-911D-99DCAC6BCE0E}" destId="{8F0EABF2-B02F-4B76-93B9-5A3A18A5EA97}" srcOrd="0" destOrd="0" presId="urn:microsoft.com/office/officeart/2005/8/layout/process2"/>
    <dgm:cxn modelId="{436E1726-ECC7-497B-B22C-0F7278082E58}" type="presOf" srcId="{E39265BE-F3E8-4E1E-9E2D-9816DCE08EDE}" destId="{3AAFCF6B-203A-4584-92AC-4666E246DBDA}" srcOrd="0" destOrd="0" presId="urn:microsoft.com/office/officeart/2005/8/layout/process2"/>
    <dgm:cxn modelId="{9C80B346-02D4-497A-A85B-E2F3CDD213EF}" type="presOf" srcId="{6F2C3469-54AC-40B4-A4F7-B3575F5870EF}" destId="{AB80B62D-F7FF-4880-B37A-46C8AACCF842}" srcOrd="0" destOrd="0" presId="urn:microsoft.com/office/officeart/2005/8/layout/process2"/>
    <dgm:cxn modelId="{7EA8CCE7-1033-41D7-A370-299ED3B351E8}" type="presOf" srcId="{8EF9C961-4730-43D9-911D-99DCAC6BCE0E}" destId="{890B97CC-1C7C-4522-80F2-4C7CB134F884}" srcOrd="1" destOrd="0" presId="urn:microsoft.com/office/officeart/2005/8/layout/process2"/>
    <dgm:cxn modelId="{0C988C83-DE56-4A02-9221-088ACA24F446}" type="presOf" srcId="{4BDFD1C3-29B6-460B-8600-462CE73DD8B9}" destId="{15B81757-175A-4F16-B5EC-D99A991CCEEC}" srcOrd="1" destOrd="0" presId="urn:microsoft.com/office/officeart/2005/8/layout/process2"/>
    <dgm:cxn modelId="{567BD74E-2915-4CB3-BC70-9E1A75BBF026}" srcId="{6F2C3469-54AC-40B4-A4F7-B3575F5870EF}" destId="{60126D37-47A7-4F64-ACB7-A18C87A8D09A}" srcOrd="0" destOrd="0" parTransId="{F0BF75E9-3096-419A-AD89-7027A0F47D4D}" sibTransId="{4BDFD1C3-29B6-460B-8600-462CE73DD8B9}"/>
    <dgm:cxn modelId="{59ED9F6B-AFC6-4EAD-9C8F-E6AE23B3EFF8}" type="presOf" srcId="{60126D37-47A7-4F64-ACB7-A18C87A8D09A}" destId="{38801917-A8F5-4871-8A13-F1B927457330}" srcOrd="0" destOrd="0" presId="urn:microsoft.com/office/officeart/2005/8/layout/process2"/>
    <dgm:cxn modelId="{8BBF1FDD-609C-40B7-8648-593BDD311600}" type="presParOf" srcId="{AB80B62D-F7FF-4880-B37A-46C8AACCF842}" destId="{38801917-A8F5-4871-8A13-F1B927457330}" srcOrd="0" destOrd="0" presId="urn:microsoft.com/office/officeart/2005/8/layout/process2"/>
    <dgm:cxn modelId="{2D5BB099-424E-4773-B1FC-7365F33338CF}" type="presParOf" srcId="{AB80B62D-F7FF-4880-B37A-46C8AACCF842}" destId="{07AA8894-B07D-4D2B-BD12-CAF2ABEFB8AA}" srcOrd="1" destOrd="0" presId="urn:microsoft.com/office/officeart/2005/8/layout/process2"/>
    <dgm:cxn modelId="{25D2D705-C0EB-430C-B0B7-BFBBE6996427}" type="presParOf" srcId="{07AA8894-B07D-4D2B-BD12-CAF2ABEFB8AA}" destId="{15B81757-175A-4F16-B5EC-D99A991CCEEC}" srcOrd="0" destOrd="0" presId="urn:microsoft.com/office/officeart/2005/8/layout/process2"/>
    <dgm:cxn modelId="{B787E3CF-BD37-4D2D-9B25-D661571BAFEE}" type="presParOf" srcId="{AB80B62D-F7FF-4880-B37A-46C8AACCF842}" destId="{3AAFCF6B-203A-4584-92AC-4666E246DBDA}" srcOrd="2" destOrd="0" presId="urn:microsoft.com/office/officeart/2005/8/layout/process2"/>
    <dgm:cxn modelId="{43771B6B-4EBC-4C4D-A4B3-6BDB8507982B}" type="presParOf" srcId="{AB80B62D-F7FF-4880-B37A-46C8AACCF842}" destId="{8F0EABF2-B02F-4B76-93B9-5A3A18A5EA97}" srcOrd="3" destOrd="0" presId="urn:microsoft.com/office/officeart/2005/8/layout/process2"/>
    <dgm:cxn modelId="{A8E0580B-E6A1-463A-8F09-F376695C449D}" type="presParOf" srcId="{8F0EABF2-B02F-4B76-93B9-5A3A18A5EA97}" destId="{890B97CC-1C7C-4522-80F2-4C7CB134F884}" srcOrd="0" destOrd="0" presId="urn:microsoft.com/office/officeart/2005/8/layout/process2"/>
    <dgm:cxn modelId="{B2717773-79B0-402D-AF1E-4B66ACBCC6DA}" type="presParOf" srcId="{AB80B62D-F7FF-4880-B37A-46C8AACCF842}" destId="{D8215C0C-9D30-46AC-8597-7221DFB94D83}"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D2424B-D309-46B9-9490-18CE11BC45FF}" type="datetimeFigureOut">
              <a:rPr lang="el-GR" smtClean="0"/>
              <a:pPr/>
              <a:t>16/11/2021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E9BED-6193-44CC-808C-2BB285AF3E21}" type="slidenum">
              <a:rPr lang="el-GR" smtClean="0"/>
              <a:pPr/>
              <a:t>‹#›</a:t>
            </a:fld>
            <a:endParaRPr lang="el-GR"/>
          </a:p>
        </p:txBody>
      </p:sp>
    </p:spTree>
    <p:extLst>
      <p:ext uri="{BB962C8B-B14F-4D97-AF65-F5344CB8AC3E}">
        <p14:creationId xmlns:p14="http://schemas.microsoft.com/office/powerpoint/2010/main" val="73544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Δεν πρέπει να επιστρέψουμε το μέλλον της ιστορικής μελέτης και αναζήτησης στην ακριβολογία</a:t>
            </a:r>
            <a:endParaRPr lang="el-GR" dirty="0"/>
          </a:p>
        </p:txBody>
      </p:sp>
      <p:sp>
        <p:nvSpPr>
          <p:cNvPr id="4" name="3 - Θέση αριθμού διαφάνειας"/>
          <p:cNvSpPr>
            <a:spLocks noGrp="1"/>
          </p:cNvSpPr>
          <p:nvPr>
            <p:ph type="sldNum" sz="quarter" idx="10"/>
          </p:nvPr>
        </p:nvSpPr>
        <p:spPr/>
        <p:txBody>
          <a:bodyPr/>
          <a:lstStyle/>
          <a:p>
            <a:fld id="{5B203052-914A-490C-ACB0-7C9883473E5B}" type="slidenum">
              <a:rPr lang="el-GR" smtClean="0"/>
              <a:pPr/>
              <a:t>30</a:t>
            </a:fld>
            <a:endParaRPr lang="el-GR"/>
          </a:p>
        </p:txBody>
      </p:sp>
    </p:spTree>
    <p:extLst>
      <p:ext uri="{BB962C8B-B14F-4D97-AF65-F5344CB8AC3E}">
        <p14:creationId xmlns:p14="http://schemas.microsoft.com/office/powerpoint/2010/main" val="191209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Αντίθεση </a:t>
            </a:r>
            <a:r>
              <a:rPr lang="el-GR" dirty="0" err="1" smtClean="0"/>
              <a:t>Βορειομαερικανικής</a:t>
            </a:r>
            <a:r>
              <a:rPr lang="el-GR" dirty="0" smtClean="0"/>
              <a:t> έμφασης στην κουλτούρα και της βρετανικής έμφασης στην κοινωνία συνδέοντας με την αμερικανική</a:t>
            </a:r>
            <a:r>
              <a:rPr lang="el-GR" baseline="0" dirty="0" smtClean="0"/>
              <a:t> τάση με τη ρευστότητα και την αστάθεια μιας κοινωνίας μεταναστών στην οποία η γεωγραφική και κοινωνική κινητικότητα είναι υψηλές και σχετίζονται με τη </a:t>
            </a:r>
            <a:r>
              <a:rPr lang="el-GR" baseline="0" dirty="0" err="1" smtClean="0"/>
              <a:t>βρατανική</a:t>
            </a:r>
            <a:r>
              <a:rPr lang="el-GR" baseline="0" dirty="0" smtClean="0"/>
              <a:t> </a:t>
            </a:r>
            <a:r>
              <a:rPr lang="el-GR" baseline="0" dirty="0" err="1" smtClean="0"/>
              <a:t>τάσξ</a:t>
            </a:r>
            <a:r>
              <a:rPr lang="el-GR" baseline="0" dirty="0" smtClean="0"/>
              <a:t> με μια πιο σταθερή κοινωνία και με μια κουλτούρα που θα την ονομάζαμε «κουλτούρα της εμπειριοκρατίας»</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5B203052-914A-490C-ACB0-7C9883473E5B}" type="slidenum">
              <a:rPr lang="el-GR" smtClean="0"/>
              <a:pPr/>
              <a:t>31</a:t>
            </a:fld>
            <a:endParaRPr lang="el-GR"/>
          </a:p>
        </p:txBody>
      </p:sp>
    </p:spTree>
    <p:extLst>
      <p:ext uri="{BB962C8B-B14F-4D97-AF65-F5344CB8AC3E}">
        <p14:creationId xmlns:p14="http://schemas.microsoft.com/office/powerpoint/2010/main" val="131325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Οι </a:t>
            </a:r>
            <a:r>
              <a:rPr lang="el-GR" dirty="0" err="1" smtClean="0"/>
              <a:t>μεσοαστές</a:t>
            </a:r>
            <a:r>
              <a:rPr lang="el-GR" dirty="0" smtClean="0"/>
              <a:t> Αμερικανίδες</a:t>
            </a:r>
            <a:r>
              <a:rPr lang="el-GR" baseline="0" dirty="0" smtClean="0"/>
              <a:t> δίδαξαν τα δικά τους πρότυπα καθαριότητας σε ιταλούς ή πολωνούς μετανάστες ως μέρος του αμερικάνικου τρόπου ζωής..</a:t>
            </a:r>
            <a:endParaRPr lang="el-GR" dirty="0"/>
          </a:p>
        </p:txBody>
      </p:sp>
      <p:sp>
        <p:nvSpPr>
          <p:cNvPr id="4" name="3 - Θέση αριθμού διαφάνειας"/>
          <p:cNvSpPr>
            <a:spLocks noGrp="1"/>
          </p:cNvSpPr>
          <p:nvPr>
            <p:ph type="sldNum" sz="quarter" idx="10"/>
          </p:nvPr>
        </p:nvSpPr>
        <p:spPr/>
        <p:txBody>
          <a:bodyPr/>
          <a:lstStyle/>
          <a:p>
            <a:fld id="{5B203052-914A-490C-ACB0-7C9883473E5B}" type="slidenum">
              <a:rPr lang="el-GR" smtClean="0"/>
              <a:pPr/>
              <a:t>33</a:t>
            </a:fld>
            <a:endParaRPr lang="el-GR"/>
          </a:p>
        </p:txBody>
      </p:sp>
    </p:spTree>
    <p:extLst>
      <p:ext uri="{BB962C8B-B14F-4D97-AF65-F5344CB8AC3E}">
        <p14:creationId xmlns:p14="http://schemas.microsoft.com/office/powerpoint/2010/main" val="269391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5606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74716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smtClean="0"/>
              <a:t>Στυλ κύριου τίτλου</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296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59188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112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l-GR" smtClean="0"/>
              <a:t>Στυλ κύριου τίτλου</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4057252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7631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74700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l-GR" smtClean="0"/>
              <a:t>Στυλ κύριου τίτλου</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69861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7503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49368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8" name="Footer Placeholder 7"/>
          <p:cNvSpPr>
            <a:spLocks noGrp="1"/>
          </p:cNvSpPr>
          <p:nvPr>
            <p:ph type="ftr" sz="quarter" idx="11"/>
          </p:nvPr>
        </p:nvSpPr>
        <p:spPr/>
        <p:txBody>
          <a:bodyPr/>
          <a:lstStyle/>
          <a:p>
            <a:endParaRPr lang="el-G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54702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4" name="Footer Placeholder 3"/>
          <p:cNvSpPr>
            <a:spLocks noGrp="1"/>
          </p:cNvSpPr>
          <p:nvPr>
            <p:ph type="ftr" sz="quarter" idx="11"/>
          </p:nvPr>
        </p:nvSpPr>
        <p:spPr/>
        <p:txBody>
          <a:bodyPr/>
          <a:lstStyle/>
          <a:p>
            <a:endParaRPr lang="el-G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214850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903398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l-GR" smtClean="0"/>
              <a:t>Στυλ κύριου τίτλου</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377188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342CEA3-3058-4D43-AE35-B3DA76CB4003}" type="datetimeFigureOut">
              <a:rPr lang="el-GR" smtClean="0"/>
              <a:pPr/>
              <a:t>16/11/2021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3F1D1C4-C2D9-4231-9FB2-B2D9D97AA41D}" type="slidenum">
              <a:rPr lang="el-GR" smtClean="0"/>
              <a:pPr/>
              <a:t>‹#›</a:t>
            </a:fld>
            <a:endParaRPr lang="el-GR"/>
          </a:p>
        </p:txBody>
      </p:sp>
    </p:spTree>
    <p:extLst>
      <p:ext uri="{BB962C8B-B14F-4D97-AF65-F5344CB8AC3E}">
        <p14:creationId xmlns:p14="http://schemas.microsoft.com/office/powerpoint/2010/main" val="165561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342CEA3-3058-4D43-AE35-B3DA76CB4003}" type="datetimeFigureOut">
              <a:rPr lang="el-GR" smtClean="0"/>
              <a:pPr/>
              <a:t>16/11/2021</a:t>
            </a:fld>
            <a:endParaRPr lang="el-G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3F1D1C4-C2D9-4231-9FB2-B2D9D97AA41D}" type="slidenum">
              <a:rPr lang="el-GR" smtClean="0"/>
              <a:pPr/>
              <a:t>‹#›</a:t>
            </a:fld>
            <a:endParaRPr lang="el-GR"/>
          </a:p>
        </p:txBody>
      </p:sp>
    </p:spTree>
    <p:extLst>
      <p:ext uri="{BB962C8B-B14F-4D97-AF65-F5344CB8AC3E}">
        <p14:creationId xmlns:p14="http://schemas.microsoft.com/office/powerpoint/2010/main" val="1124724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eguardian.com/artanddesign/jonathanjonesblog/2018/may/30/meet-jacob-burckhardt-the-thinker-who-invented-culture"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9" y="624110"/>
            <a:ext cx="7850832" cy="1004690"/>
          </a:xfrm>
        </p:spPr>
        <p:txBody>
          <a:bodyPr>
            <a:normAutofit/>
          </a:bodyPr>
          <a:lstStyle/>
          <a:p>
            <a:r>
              <a:rPr lang="el-GR" sz="2800" b="1" dirty="0" smtClean="0"/>
              <a:t>ΝΕΩΤΕΡΙΚΟΤΗΤΑ –ΜΕΤΑΝΕΩΤΕΡΙΚΟΤΗΤΑ –ΜΕΤΑΜΟΝΤΕΡΝΙΣΜΟΣ : ΟΡΙΣΜΟΙ</a:t>
            </a:r>
            <a:endParaRPr lang="el-GR" sz="2800" b="1" dirty="0"/>
          </a:p>
        </p:txBody>
      </p:sp>
      <p:sp>
        <p:nvSpPr>
          <p:cNvPr id="9" name="Θέση περιεχομένου 8"/>
          <p:cNvSpPr>
            <a:spLocks noGrp="1"/>
          </p:cNvSpPr>
          <p:nvPr>
            <p:ph idx="1"/>
          </p:nvPr>
        </p:nvSpPr>
        <p:spPr>
          <a:xfrm>
            <a:off x="899593" y="2133600"/>
            <a:ext cx="7634808" cy="3693319"/>
          </a:xfrm>
          <a:prstGeom prst="rect">
            <a:avLst/>
          </a:prstGeom>
        </p:spPr>
        <p:txBody>
          <a:bodyPr wrap="square">
            <a:spAutoFit/>
          </a:bodyPr>
          <a:lstStyle/>
          <a:p>
            <a:pPr marL="0" lvl="0" indent="0" defTabSz="914400">
              <a:spcBef>
                <a:spcPts val="0"/>
              </a:spcBef>
              <a:buClrTx/>
              <a:buNone/>
            </a:pPr>
            <a:r>
              <a:rPr lang="el-GR" dirty="0" smtClean="0">
                <a:solidFill>
                  <a:srgbClr val="202122"/>
                </a:solidFill>
              </a:rPr>
              <a:t>Ο </a:t>
            </a:r>
            <a:r>
              <a:rPr lang="el-GR" dirty="0">
                <a:solidFill>
                  <a:srgbClr val="202122"/>
                </a:solidFill>
              </a:rPr>
              <a:t>όρος «μεταμοντέρνος» ορίζεται από το Λεξικό της Νέας Ελληνικής Γλώσσας (Γ. </a:t>
            </a:r>
            <a:r>
              <a:rPr lang="el-GR" dirty="0" err="1">
                <a:solidFill>
                  <a:srgbClr val="202122"/>
                </a:solidFill>
              </a:rPr>
              <a:t>Μπαμπινιώτη</a:t>
            </a:r>
            <a:r>
              <a:rPr lang="el-GR" dirty="0">
                <a:solidFill>
                  <a:srgbClr val="202122"/>
                </a:solidFill>
              </a:rPr>
              <a:t>) ως «αυτός που σχετίζεται με το </a:t>
            </a:r>
            <a:r>
              <a:rPr lang="el-GR" dirty="0" err="1">
                <a:solidFill>
                  <a:srgbClr val="202122"/>
                </a:solidFill>
              </a:rPr>
              <a:t>σύγχρονορεύμα</a:t>
            </a:r>
            <a:r>
              <a:rPr lang="el-GR" dirty="0">
                <a:solidFill>
                  <a:srgbClr val="202122"/>
                </a:solidFill>
              </a:rPr>
              <a:t> της τέχνης (αρχικώς της αρχιτεκτονικής) που αντιδρά στις φόρμες του μοντερνισμού και χρησιμοποιεί ποικιλία παραδοσιακών στοιχείων σε πρωτότυπες συνθέσεις», καθώς επίσης αυτός που «ακολουθεί αδιάκοπα τις εκάστοτε τάσεις χωρίς αρχές και σταθερά σημεία αναφοράς» και επίσης «(κατ' επέκταση στις κοινωνικές επιστήμες) ο ακραίος σχετικισμός στις αξίες και στην επιστημονική μέθοδο και η απόρριψη της αντικειμενικότητας». Ο Μεταμοντερνισμός αναφέρεται χρονολογικά από το 1920 και εντάσσεται στο πλαίσιο της Κριτικής Θεωρίας ενώ η </a:t>
            </a:r>
            <a:r>
              <a:rPr lang="el-GR" dirty="0" err="1">
                <a:solidFill>
                  <a:srgbClr val="202122"/>
                </a:solidFill>
              </a:rPr>
              <a:t>μετανεωτερικότητα</a:t>
            </a:r>
            <a:r>
              <a:rPr lang="el-GR" dirty="0">
                <a:solidFill>
                  <a:srgbClr val="202122"/>
                </a:solidFill>
              </a:rPr>
              <a:t> </a:t>
            </a:r>
            <a:r>
              <a:rPr lang="el-GR" dirty="0" smtClean="0">
                <a:solidFill>
                  <a:srgbClr val="202122"/>
                </a:solidFill>
              </a:rPr>
              <a:t> αναφέρεται χρονικά από </a:t>
            </a:r>
            <a:r>
              <a:rPr lang="el-GR" dirty="0">
                <a:solidFill>
                  <a:srgbClr val="202122"/>
                </a:solidFill>
              </a:rPr>
              <a:t>το 1960 και </a:t>
            </a:r>
            <a:r>
              <a:rPr lang="el-GR" dirty="0" smtClean="0">
                <a:solidFill>
                  <a:srgbClr val="202122"/>
                </a:solidFill>
              </a:rPr>
              <a:t>μετά. Σήμερα εν πολλοίς από πολλούς μελετητές ταυτίζονται</a:t>
            </a:r>
            <a:endParaRPr lang="el-GR" dirty="0">
              <a:solidFill>
                <a:prstClr val="black"/>
              </a:solidFill>
            </a:endParaRPr>
          </a:p>
        </p:txBody>
      </p:sp>
    </p:spTree>
    <p:extLst>
      <p:ext uri="{BB962C8B-B14F-4D97-AF65-F5344CB8AC3E}">
        <p14:creationId xmlns:p14="http://schemas.microsoft.com/office/powerpoint/2010/main" val="3329538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3" y="0"/>
            <a:ext cx="7344815" cy="1066110"/>
          </a:xfrm>
        </p:spPr>
        <p:txBody>
          <a:bodyPr>
            <a:normAutofit fontScale="90000"/>
          </a:bodyPr>
          <a:lstStyle/>
          <a:p>
            <a:pPr algn="ctr"/>
            <a:r>
              <a:rPr lang="el-GR" sz="3600" dirty="0"/>
              <a:t>Επέκταση της ΝΠΙ σε άλλες περιοχές.</a:t>
            </a:r>
          </a:p>
        </p:txBody>
      </p:sp>
      <p:sp>
        <p:nvSpPr>
          <p:cNvPr id="3" name="Θέση περιεχομένου 2"/>
          <p:cNvSpPr>
            <a:spLocks noGrp="1"/>
          </p:cNvSpPr>
          <p:nvPr>
            <p:ph idx="1"/>
          </p:nvPr>
        </p:nvSpPr>
        <p:spPr>
          <a:xfrm>
            <a:off x="1115616" y="1351992"/>
            <a:ext cx="7839541" cy="4154016"/>
          </a:xfrm>
        </p:spPr>
        <p:txBody>
          <a:bodyPr>
            <a:normAutofit fontScale="92500" lnSpcReduction="20000"/>
          </a:bodyPr>
          <a:lstStyle/>
          <a:p>
            <a:pPr marL="0" indent="0">
              <a:buNone/>
            </a:pPr>
            <a:r>
              <a:rPr lang="el-GR" sz="3000" b="1" dirty="0"/>
              <a:t>Η πολιτισμική ιστορία της </a:t>
            </a:r>
            <a:r>
              <a:rPr lang="el-GR" sz="3000" b="1" dirty="0" smtClean="0"/>
              <a:t>πολιτικής</a:t>
            </a:r>
            <a:endParaRPr lang="el-GR" sz="3000" b="1" dirty="0"/>
          </a:p>
          <a:p>
            <a:pPr marL="0" indent="0">
              <a:buNone/>
            </a:pPr>
            <a:r>
              <a:rPr lang="el-GR" sz="2800" dirty="0"/>
              <a:t>Σύνδεση πολιτικής και κουλτούρας.</a:t>
            </a:r>
          </a:p>
          <a:p>
            <a:pPr marL="0" indent="0">
              <a:buNone/>
            </a:pPr>
            <a:r>
              <a:rPr lang="el-GR" sz="2800" dirty="0"/>
              <a:t>Προσεγγίζει την πολιτική μέσα από πολιτισμικό πλαίσιο.</a:t>
            </a:r>
          </a:p>
          <a:p>
            <a:r>
              <a:rPr lang="el-GR" sz="2800" dirty="0"/>
              <a:t>Η δημοσιότητα που δίνεται στις συλλογές των ηγετών θεωρούνται ένδειξη μεγαλείου και πλούτου.</a:t>
            </a:r>
          </a:p>
          <a:p>
            <a:r>
              <a:rPr lang="el-GR" sz="2800" dirty="0"/>
              <a:t>Παρουσιάζει τους εθνικιστικούς λόγους ίδρυσης μουσείων.</a:t>
            </a:r>
          </a:p>
          <a:p>
            <a:pPr marL="0" indent="0">
              <a:buNone/>
            </a:pPr>
            <a:r>
              <a:rPr lang="el-GR" dirty="0" smtClean="0"/>
              <a:t> </a:t>
            </a:r>
            <a:endParaRPr lang="el-GR" dirty="0"/>
          </a:p>
          <a:p>
            <a:pPr marL="0" indent="0">
              <a:buNone/>
            </a:pPr>
            <a:endParaRPr lang="el-GR" dirty="0"/>
          </a:p>
        </p:txBody>
      </p:sp>
    </p:spTree>
    <p:extLst>
      <p:ext uri="{BB962C8B-B14F-4D97-AF65-F5344CB8AC3E}">
        <p14:creationId xmlns:p14="http://schemas.microsoft.com/office/powerpoint/2010/main" val="3803186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2134" y="0"/>
            <a:ext cx="8199732" cy="809328"/>
          </a:xfrm>
        </p:spPr>
        <p:txBody>
          <a:bodyPr>
            <a:noAutofit/>
          </a:bodyPr>
          <a:lstStyle/>
          <a:p>
            <a:pPr algn="ctr"/>
            <a:r>
              <a:rPr lang="el-GR" sz="3600" dirty="0" smtClean="0">
                <a:effectLst>
                  <a:outerShdw blurRad="38100" dist="38100" dir="2700000" algn="tl">
                    <a:srgbClr val="000000">
                      <a:alpha val="43137"/>
                    </a:srgbClr>
                  </a:outerShdw>
                </a:effectLst>
              </a:rPr>
              <a:t>Η πολιτισμική </a:t>
            </a:r>
            <a:r>
              <a:rPr lang="el-GR" sz="3600" dirty="0">
                <a:effectLst>
                  <a:outerShdw blurRad="38100" dist="38100" dir="2700000" algn="tl">
                    <a:srgbClr val="000000">
                      <a:alpha val="43137"/>
                    </a:srgbClr>
                  </a:outerShdw>
                </a:effectLst>
              </a:rPr>
              <a:t>ιστορία της </a:t>
            </a:r>
            <a:r>
              <a:rPr lang="el-GR" sz="3600" dirty="0" smtClean="0">
                <a:effectLst>
                  <a:outerShdw blurRad="38100" dist="38100" dir="2700000" algn="tl">
                    <a:srgbClr val="000000">
                      <a:alpha val="43137"/>
                    </a:srgbClr>
                  </a:outerShdw>
                </a:effectLst>
              </a:rPr>
              <a:t>πολιτικής</a:t>
            </a:r>
            <a:endParaRPr lang="el-GR" sz="3600" dirty="0"/>
          </a:p>
        </p:txBody>
      </p:sp>
      <p:sp>
        <p:nvSpPr>
          <p:cNvPr id="3" name="Θέση περιεχομένου 2"/>
          <p:cNvSpPr>
            <a:spLocks noGrp="1"/>
          </p:cNvSpPr>
          <p:nvPr>
            <p:ph idx="1"/>
          </p:nvPr>
        </p:nvSpPr>
        <p:spPr>
          <a:xfrm>
            <a:off x="395535" y="848139"/>
            <a:ext cx="8559621" cy="5830957"/>
          </a:xfrm>
        </p:spPr>
        <p:txBody>
          <a:bodyPr>
            <a:normAutofit fontScale="92500" lnSpcReduction="10000"/>
          </a:bodyPr>
          <a:lstStyle/>
          <a:p>
            <a:pPr marL="0" indent="0">
              <a:buNone/>
            </a:pPr>
            <a:r>
              <a:rPr lang="el-GR" sz="2800" b="1" dirty="0" smtClean="0"/>
              <a:t>Κουλτούρα της πολιτικής</a:t>
            </a:r>
          </a:p>
          <a:p>
            <a:pPr marL="367200" indent="-284400"/>
            <a:r>
              <a:rPr lang="el-GR" sz="3000" dirty="0" smtClean="0"/>
              <a:t>Η πολιτική πάντα είχε θέση στην παραδοσιακή πολιτισμική ιστορία.</a:t>
            </a:r>
          </a:p>
          <a:p>
            <a:pPr marL="367200" indent="-284400"/>
            <a:r>
              <a:rPr lang="el-GR" sz="3000" dirty="0" smtClean="0"/>
              <a:t>Πολλοί μελετητές παρουσίασαν στα έργα τους διάφορα πολιτικά τελετουργικά (στέψεις, επίσημες εισόδους πολιτικών, κηδείες πολιτικών).</a:t>
            </a:r>
            <a:r>
              <a:rPr lang="el-GR" dirty="0" smtClean="0"/>
              <a:t> </a:t>
            </a:r>
          </a:p>
          <a:p>
            <a:pPr marL="0" indent="0">
              <a:buNone/>
            </a:pPr>
            <a:r>
              <a:rPr lang="el-GR" sz="2800" b="1" dirty="0" smtClean="0"/>
              <a:t>Πολιτική κουλτούρα</a:t>
            </a:r>
            <a:endParaRPr lang="el-GR" sz="2800" b="1" dirty="0"/>
          </a:p>
          <a:p>
            <a:r>
              <a:rPr lang="el-GR" sz="3000" dirty="0"/>
              <a:t>Η φράση χρησιμοποιήθηκε από πολιτικούς επιστήμονες τη δεκαετία του 1960 και στα τέλη του 1980.</a:t>
            </a:r>
          </a:p>
          <a:p>
            <a:r>
              <a:rPr lang="el-GR" sz="3000" dirty="0"/>
              <a:t>Εστιάζει στις πολιτικές στάσεις ή εικασίες διαφόρων κοινωνικών ομάδων.</a:t>
            </a:r>
          </a:p>
          <a:p>
            <a:pPr marL="0" indent="0">
              <a:buNone/>
            </a:pPr>
            <a:endParaRPr lang="el-GR" dirty="0"/>
          </a:p>
        </p:txBody>
      </p:sp>
    </p:spTree>
    <p:extLst>
      <p:ext uri="{BB962C8B-B14F-4D97-AF65-F5344CB8AC3E}">
        <p14:creationId xmlns:p14="http://schemas.microsoft.com/office/powerpoint/2010/main" val="189609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00083"/>
            <a:ext cx="7886700" cy="880645"/>
          </a:xfrm>
        </p:spPr>
        <p:txBody>
          <a:bodyPr>
            <a:normAutofit/>
          </a:bodyPr>
          <a:lstStyle/>
          <a:p>
            <a:pPr algn="ctr"/>
            <a:r>
              <a:rPr lang="el-GR" dirty="0"/>
              <a:t>Η πολιτισμική ιστορία της </a:t>
            </a:r>
            <a:r>
              <a:rPr lang="el-GR" dirty="0" smtClean="0"/>
              <a:t>βίας</a:t>
            </a:r>
            <a:endParaRPr lang="el-GR" dirty="0"/>
          </a:p>
        </p:txBody>
      </p:sp>
      <p:sp>
        <p:nvSpPr>
          <p:cNvPr id="3" name="Θέση περιεχομένου 2"/>
          <p:cNvSpPr>
            <a:spLocks noGrp="1"/>
          </p:cNvSpPr>
          <p:nvPr>
            <p:ph idx="1"/>
          </p:nvPr>
        </p:nvSpPr>
        <p:spPr>
          <a:xfrm>
            <a:off x="628650" y="1126435"/>
            <a:ext cx="8335838" cy="5050528"/>
          </a:xfrm>
        </p:spPr>
        <p:txBody>
          <a:bodyPr>
            <a:noAutofit/>
          </a:bodyPr>
          <a:lstStyle/>
          <a:p>
            <a:pPr indent="0">
              <a:buNone/>
            </a:pPr>
            <a:r>
              <a:rPr lang="en-US" sz="2800" i="1" dirty="0"/>
              <a:t>John Keegan:</a:t>
            </a:r>
            <a:r>
              <a:rPr lang="el-GR" sz="2800" i="1" dirty="0"/>
              <a:t> </a:t>
            </a:r>
            <a:r>
              <a:rPr lang="el-GR" sz="2800" dirty="0"/>
              <a:t>Στρατιωτικός ιστορικός που υποστηρίζει ότι ο πόλεμος είναι πολιτισμικό φαινόμενο.</a:t>
            </a:r>
          </a:p>
          <a:p>
            <a:pPr marL="0" indent="0">
              <a:buNone/>
            </a:pPr>
            <a:r>
              <a:rPr lang="el-GR" sz="2800" dirty="0"/>
              <a:t>Ο πόλεμος ως </a:t>
            </a:r>
            <a:r>
              <a:rPr lang="el-GR" sz="2800" dirty="0" smtClean="0"/>
              <a:t>πολιτισμικό </a:t>
            </a:r>
            <a:r>
              <a:rPr lang="el-GR" sz="2800" dirty="0"/>
              <a:t>φαινόμενο:</a:t>
            </a:r>
          </a:p>
          <a:p>
            <a:r>
              <a:rPr lang="el-GR" sz="2800" dirty="0"/>
              <a:t>Μπορούμε να προσεγγίσουμε τον πόλεμο από την πλευρά της καθημερινής ζωής των απλών ανθρώπων.</a:t>
            </a:r>
          </a:p>
          <a:p>
            <a:r>
              <a:rPr lang="el-GR" sz="2800" dirty="0"/>
              <a:t>Μπορούμε να αναγνωρίσουμε πως η απειλή του πολέμου διαμορφώνει τη γενιά της εποχής. </a:t>
            </a:r>
          </a:p>
          <a:p>
            <a:r>
              <a:rPr lang="el-GR" sz="2800" dirty="0"/>
              <a:t>Σκοπός είναι να ανακαλύψει το νόημα της </a:t>
            </a:r>
            <a:r>
              <a:rPr lang="el-GR" sz="2800" dirty="0" smtClean="0"/>
              <a:t>«άσκοπης» </a:t>
            </a:r>
            <a:r>
              <a:rPr lang="el-GR" sz="2800" dirty="0"/>
              <a:t>βίας και τους κανόνες που διέπουν την άσκηση βίας. </a:t>
            </a:r>
          </a:p>
        </p:txBody>
      </p:sp>
    </p:spTree>
    <p:extLst>
      <p:ext uri="{BB962C8B-B14F-4D97-AF65-F5344CB8AC3E}">
        <p14:creationId xmlns:p14="http://schemas.microsoft.com/office/powerpoint/2010/main" val="2985224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
            <a:ext cx="7886700" cy="1052735"/>
          </a:xfrm>
        </p:spPr>
        <p:txBody>
          <a:bodyPr>
            <a:normAutofit/>
          </a:bodyPr>
          <a:lstStyle/>
          <a:p>
            <a:pPr algn="ctr"/>
            <a:r>
              <a:rPr lang="el-GR" dirty="0"/>
              <a:t>Η πολιτισμική ιστορία της </a:t>
            </a:r>
            <a:r>
              <a:rPr lang="el-GR" dirty="0" smtClean="0"/>
              <a:t>βίας</a:t>
            </a:r>
            <a:endParaRPr lang="el-GR" dirty="0"/>
          </a:p>
        </p:txBody>
      </p:sp>
      <p:sp>
        <p:nvSpPr>
          <p:cNvPr id="3" name="Θέση περιεχομένου 2"/>
          <p:cNvSpPr>
            <a:spLocks noGrp="1"/>
          </p:cNvSpPr>
          <p:nvPr>
            <p:ph idx="1"/>
          </p:nvPr>
        </p:nvSpPr>
        <p:spPr>
          <a:xfrm>
            <a:off x="628650" y="1099931"/>
            <a:ext cx="8263830" cy="5077033"/>
          </a:xfrm>
        </p:spPr>
        <p:txBody>
          <a:bodyPr/>
          <a:lstStyle/>
          <a:p>
            <a:pPr marL="0" indent="0">
              <a:buNone/>
            </a:pPr>
            <a:r>
              <a:rPr lang="el-GR" sz="2800" b="1" dirty="0"/>
              <a:t>Ιστορικοί των </a:t>
            </a:r>
            <a:r>
              <a:rPr lang="el-GR" sz="2800" b="1" dirty="0" smtClean="0"/>
              <a:t>κάστρων</a:t>
            </a:r>
            <a:endParaRPr lang="el-GR" sz="2800" b="1" dirty="0"/>
          </a:p>
          <a:p>
            <a:r>
              <a:rPr lang="el-GR" sz="2800" dirty="0"/>
              <a:t>Ενδιαφέρονται για την κουλτούρα.</a:t>
            </a:r>
          </a:p>
          <a:p>
            <a:r>
              <a:rPr lang="el-GR" sz="2800" dirty="0"/>
              <a:t>Δεν δίνουν σημασία στην στρατιωτική αιτιολογία του κτισίματος ενός κάστρου για άμυνα αλλά στην σημασία επίδειξης του πλούτου και της φιλοξενίας.</a:t>
            </a:r>
          </a:p>
          <a:p>
            <a:pPr marL="0" indent="0">
              <a:buNone/>
            </a:pPr>
            <a:endParaRPr lang="en-US" sz="2800" i="1" dirty="0" smtClean="0"/>
          </a:p>
          <a:p>
            <a:pPr marL="0" indent="0">
              <a:buNone/>
            </a:pPr>
            <a:r>
              <a:rPr lang="en-US" sz="2800" i="1" dirty="0" smtClean="0"/>
              <a:t>Davis </a:t>
            </a:r>
            <a:r>
              <a:rPr lang="en-US" sz="2800" i="1" dirty="0"/>
              <a:t>– Crouzet</a:t>
            </a:r>
          </a:p>
          <a:p>
            <a:r>
              <a:rPr lang="el-GR" sz="2800" dirty="0"/>
              <a:t>Εξετάζουν τη θρησκευτική σημασία των γεγονότων βίας.</a:t>
            </a:r>
          </a:p>
          <a:p>
            <a:pPr marL="0" indent="0">
              <a:buNone/>
            </a:pPr>
            <a:endParaRPr lang="el-GR" dirty="0"/>
          </a:p>
        </p:txBody>
      </p:sp>
    </p:spTree>
    <p:extLst>
      <p:ext uri="{BB962C8B-B14F-4D97-AF65-F5344CB8AC3E}">
        <p14:creationId xmlns:p14="http://schemas.microsoft.com/office/powerpoint/2010/main" val="1231576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9144000" cy="980728"/>
          </a:xfrm>
        </p:spPr>
        <p:txBody>
          <a:bodyPr>
            <a:normAutofit fontScale="90000"/>
          </a:bodyPr>
          <a:lstStyle/>
          <a:p>
            <a:pPr algn="ctr"/>
            <a:r>
              <a:rPr lang="el-GR" dirty="0"/>
              <a:t>Η πολιτισμική ιστορία των </a:t>
            </a:r>
            <a:r>
              <a:rPr lang="el-GR" dirty="0" smtClean="0"/>
              <a:t>συναισθημάτων</a:t>
            </a:r>
            <a:endParaRPr lang="el-GR" dirty="0"/>
          </a:p>
        </p:txBody>
      </p:sp>
      <p:sp>
        <p:nvSpPr>
          <p:cNvPr id="3" name="Θέση περιεχομένου 2"/>
          <p:cNvSpPr>
            <a:spLocks noGrp="1"/>
          </p:cNvSpPr>
          <p:nvPr>
            <p:ph idx="1"/>
          </p:nvPr>
        </p:nvSpPr>
        <p:spPr>
          <a:xfrm>
            <a:off x="251520" y="1124744"/>
            <a:ext cx="8712968" cy="5537343"/>
          </a:xfrm>
        </p:spPr>
        <p:txBody>
          <a:bodyPr>
            <a:normAutofit lnSpcReduction="10000"/>
          </a:bodyPr>
          <a:lstStyle/>
          <a:p>
            <a:r>
              <a:rPr lang="el-GR" sz="2800" dirty="0"/>
              <a:t>Ο </a:t>
            </a:r>
            <a:r>
              <a:rPr lang="en-US" sz="2800" i="1" dirty="0"/>
              <a:t>Burckhardt</a:t>
            </a:r>
            <a:r>
              <a:rPr lang="en-US" sz="2800" dirty="0"/>
              <a:t> </a:t>
            </a:r>
            <a:r>
              <a:rPr lang="el-GR" sz="2800" dirty="0"/>
              <a:t>έκανε αναφορές στη ζήλια, το θυμό και στην αγάπη</a:t>
            </a:r>
            <a:r>
              <a:rPr lang="el-GR" sz="2800" dirty="0" smtClean="0"/>
              <a:t>.</a:t>
            </a:r>
            <a:endParaRPr lang="en-US" sz="2800" dirty="0" smtClean="0"/>
          </a:p>
          <a:p>
            <a:pPr>
              <a:buNone/>
            </a:pPr>
            <a:endParaRPr lang="el-GR" sz="2800" dirty="0"/>
          </a:p>
          <a:p>
            <a:r>
              <a:rPr lang="el-GR" sz="2800" i="1" dirty="0"/>
              <a:t>Ιστορία των δακρύων: </a:t>
            </a:r>
            <a:r>
              <a:rPr lang="el-GR" sz="2800" dirty="0"/>
              <a:t>Συγκινησιακή επανάσταση του ύστερου 18</a:t>
            </a:r>
            <a:r>
              <a:rPr lang="el-GR" sz="2800" baseline="30000" dirty="0"/>
              <a:t>ου</a:t>
            </a:r>
            <a:r>
              <a:rPr lang="el-GR" sz="2800" dirty="0"/>
              <a:t> αιώνα που ήταν και το περιβάλλον των δακρυσμένων αναγνωστών του Ρουσσώ</a:t>
            </a:r>
            <a:r>
              <a:rPr lang="el-GR" sz="2800" dirty="0" smtClean="0"/>
              <a:t>.</a:t>
            </a:r>
            <a:endParaRPr lang="en-US" sz="2800" dirty="0" smtClean="0"/>
          </a:p>
          <a:p>
            <a:pPr>
              <a:buNone/>
            </a:pPr>
            <a:endParaRPr lang="el-GR" sz="2800" dirty="0"/>
          </a:p>
          <a:p>
            <a:r>
              <a:rPr lang="en-US" sz="2800" i="1" dirty="0"/>
              <a:t>Carol</a:t>
            </a:r>
            <a:r>
              <a:rPr lang="en-US" sz="2800" dirty="0"/>
              <a:t> </a:t>
            </a:r>
            <a:r>
              <a:rPr lang="el-GR" sz="2800" dirty="0"/>
              <a:t>και </a:t>
            </a:r>
            <a:r>
              <a:rPr lang="en-US" sz="2800" i="1" dirty="0"/>
              <a:t>Peter Stearns </a:t>
            </a:r>
            <a:r>
              <a:rPr lang="el-GR" sz="2800" dirty="0"/>
              <a:t>και </a:t>
            </a:r>
            <a:r>
              <a:rPr lang="en-US" sz="2800" i="1" dirty="0"/>
              <a:t>Reddy</a:t>
            </a:r>
            <a:r>
              <a:rPr lang="en-US" sz="2800" dirty="0"/>
              <a:t>: </a:t>
            </a:r>
            <a:r>
              <a:rPr lang="el-GR" sz="2800" dirty="0"/>
              <a:t>δίνουν έμφαση στη διαχείριση των συναισθημάτων ή όπως την αποκαλούσε ο </a:t>
            </a:r>
            <a:r>
              <a:rPr lang="en-US" sz="2800" i="1" dirty="0"/>
              <a:t>Reddy</a:t>
            </a:r>
            <a:r>
              <a:rPr lang="en-US" sz="2800" dirty="0"/>
              <a:t> </a:t>
            </a:r>
            <a:r>
              <a:rPr lang="el-GR" sz="2800" dirty="0" smtClean="0"/>
              <a:t>«πλοήγηση» </a:t>
            </a:r>
            <a:r>
              <a:rPr lang="el-GR" sz="2800" dirty="0"/>
              <a:t>σε ατομικό και κοινωνικό επίπεδο. </a:t>
            </a:r>
            <a:endParaRPr lang="en-US" sz="2800" dirty="0"/>
          </a:p>
        </p:txBody>
      </p:sp>
    </p:spTree>
    <p:extLst>
      <p:ext uri="{BB962C8B-B14F-4D97-AF65-F5344CB8AC3E}">
        <p14:creationId xmlns:p14="http://schemas.microsoft.com/office/powerpoint/2010/main" val="3703052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9144000" cy="742122"/>
          </a:xfrm>
        </p:spPr>
        <p:txBody>
          <a:bodyPr>
            <a:normAutofit/>
          </a:bodyPr>
          <a:lstStyle/>
          <a:p>
            <a:pPr algn="ctr"/>
            <a:r>
              <a:rPr lang="el-GR" sz="3600" dirty="0"/>
              <a:t>Ιστορικοί των </a:t>
            </a:r>
            <a:r>
              <a:rPr lang="el-GR" sz="3600" dirty="0" smtClean="0"/>
              <a:t>συναισθημάτων</a:t>
            </a:r>
            <a:endParaRPr lang="el-GR" sz="3600" dirty="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2487523212"/>
              </p:ext>
            </p:extLst>
          </p:nvPr>
        </p:nvGraphicFramePr>
        <p:xfrm>
          <a:off x="0" y="742123"/>
          <a:ext cx="9049578" cy="6308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732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3185"/>
            <a:ext cx="7704856" cy="859552"/>
          </a:xfrm>
        </p:spPr>
        <p:txBody>
          <a:bodyPr>
            <a:normAutofit/>
          </a:bodyPr>
          <a:lstStyle/>
          <a:p>
            <a:pPr algn="ctr"/>
            <a:r>
              <a:rPr lang="el-GR" sz="3600" dirty="0"/>
              <a:t>Πολιτική ιστορία της αντίληψης</a:t>
            </a:r>
          </a:p>
        </p:txBody>
      </p:sp>
      <p:sp>
        <p:nvSpPr>
          <p:cNvPr id="3" name="Θέση περιεχομένου 2"/>
          <p:cNvSpPr>
            <a:spLocks noGrp="1"/>
          </p:cNvSpPr>
          <p:nvPr>
            <p:ph idx="1"/>
          </p:nvPr>
        </p:nvSpPr>
        <p:spPr>
          <a:xfrm>
            <a:off x="683568" y="1268760"/>
            <a:ext cx="8250120" cy="4752528"/>
          </a:xfrm>
        </p:spPr>
        <p:txBody>
          <a:bodyPr>
            <a:noAutofit/>
          </a:bodyPr>
          <a:lstStyle/>
          <a:p>
            <a:r>
              <a:rPr lang="el-GR" sz="2600" dirty="0"/>
              <a:t>Το ενδιαφέρον για την </a:t>
            </a:r>
            <a:r>
              <a:rPr lang="el-GR" sz="2600" dirty="0" smtClean="0"/>
              <a:t>ιστορία της αντίληψης </a:t>
            </a:r>
            <a:r>
              <a:rPr lang="el-GR" sz="2600" dirty="0"/>
              <a:t>εκδηλώνεται παράλληλα με αυτό των συναισθημάτων.</a:t>
            </a:r>
          </a:p>
          <a:p>
            <a:r>
              <a:rPr lang="el-GR" sz="2600" dirty="0"/>
              <a:t>Ιδιαίτερη σημασία έχει η ιστορία που γράφεται να είναι των αισθήσεων.</a:t>
            </a:r>
          </a:p>
          <a:p>
            <a:r>
              <a:rPr lang="el-GR" sz="2600" dirty="0"/>
              <a:t>Σήμερα γίνονται προσπάθειες γραφής που αναφέρονται με κάποια λεπτομέρεια σε όλες τις αισθήσεις</a:t>
            </a:r>
            <a:r>
              <a:rPr lang="el-GR" sz="2600" dirty="0" smtClean="0"/>
              <a:t>.</a:t>
            </a:r>
          </a:p>
          <a:p>
            <a:r>
              <a:rPr lang="el-GR" sz="2600" dirty="0" smtClean="0"/>
              <a:t>Βλ. Σερεμετάκη Ν. Η ανθρωπολογία των Αισθήσεων</a:t>
            </a:r>
            <a:endParaRPr lang="el-GR" sz="2600" dirty="0"/>
          </a:p>
        </p:txBody>
      </p:sp>
    </p:spTree>
    <p:extLst>
      <p:ext uri="{BB962C8B-B14F-4D97-AF65-F5344CB8AC3E}">
        <p14:creationId xmlns:p14="http://schemas.microsoft.com/office/powerpoint/2010/main" val="83117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1143000"/>
          </a:xfrm>
        </p:spPr>
        <p:txBody>
          <a:bodyPr>
            <a:normAutofit fontScale="90000"/>
          </a:bodyPr>
          <a:lstStyle/>
          <a:p>
            <a:pPr algn="ctr"/>
            <a:r>
              <a:rPr lang="el-GR" dirty="0" smtClean="0"/>
              <a:t>Εναλλακτικό σενάριο </a:t>
            </a:r>
            <a:br>
              <a:rPr lang="el-GR" dirty="0" smtClean="0"/>
            </a:br>
            <a:r>
              <a:rPr lang="el-GR" dirty="0" smtClean="0"/>
              <a:t>στην επέκταση της ΠΙ</a:t>
            </a:r>
            <a:endParaRPr lang="el-GR" dirty="0"/>
          </a:p>
        </p:txBody>
      </p:sp>
      <p:sp>
        <p:nvSpPr>
          <p:cNvPr id="3" name="Θέση περιεχομένου 2"/>
          <p:cNvSpPr>
            <a:spLocks noGrp="1"/>
          </p:cNvSpPr>
          <p:nvPr>
            <p:ph idx="1"/>
          </p:nvPr>
        </p:nvSpPr>
        <p:spPr>
          <a:xfrm>
            <a:off x="755576" y="1447800"/>
            <a:ext cx="8178112" cy="4800600"/>
          </a:xfrm>
        </p:spPr>
        <p:txBody>
          <a:bodyPr>
            <a:normAutofit/>
          </a:bodyPr>
          <a:lstStyle/>
          <a:p>
            <a:pPr marL="0" indent="0" algn="ctr">
              <a:buNone/>
            </a:pPr>
            <a:endParaRPr lang="el-GR" sz="2800" dirty="0" smtClean="0"/>
          </a:p>
          <a:p>
            <a:r>
              <a:rPr lang="el-GR" sz="2800" dirty="0" smtClean="0"/>
              <a:t>Πρόσφατη μελέτη υποστηρίζει την ανάπτυξη μιας </a:t>
            </a:r>
            <a:r>
              <a:rPr lang="el-GR" sz="2800" dirty="0" err="1" smtClean="0"/>
              <a:t>μετακοινωνικής</a:t>
            </a:r>
            <a:r>
              <a:rPr lang="el-GR" sz="2800" dirty="0" smtClean="0"/>
              <a:t> ιστορίας με επίκεντρο τις πολιτισμικές σπουδές / ΝΠΙ</a:t>
            </a:r>
          </a:p>
          <a:p>
            <a:endParaRPr lang="el-GR" sz="2800" dirty="0" smtClean="0"/>
          </a:p>
          <a:p>
            <a:pPr marL="0" indent="0">
              <a:buNone/>
            </a:pPr>
            <a:endParaRPr lang="el-GR" sz="2800" dirty="0"/>
          </a:p>
        </p:txBody>
      </p:sp>
    </p:spTree>
    <p:extLst>
      <p:ext uri="{BB962C8B-B14F-4D97-AF65-F5344CB8AC3E}">
        <p14:creationId xmlns:p14="http://schemas.microsoft.com/office/powerpoint/2010/main" val="2426169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0"/>
            <a:ext cx="7692347" cy="662781"/>
          </a:xfrm>
        </p:spPr>
        <p:txBody>
          <a:bodyPr>
            <a:noAutofit/>
          </a:bodyPr>
          <a:lstStyle/>
          <a:p>
            <a:pPr algn="ctr"/>
            <a:r>
              <a:rPr lang="el-GR" sz="4000" dirty="0" smtClean="0"/>
              <a:t>Εναλλακτικό σενάριο</a:t>
            </a:r>
            <a:endParaRPr lang="el-GR" sz="40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79338727"/>
              </p:ext>
            </p:extLst>
          </p:nvPr>
        </p:nvGraphicFramePr>
        <p:xfrm>
          <a:off x="683568" y="764704"/>
          <a:ext cx="8117782"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923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74638"/>
            <a:ext cx="7498080" cy="706090"/>
          </a:xfrm>
        </p:spPr>
        <p:txBody>
          <a:bodyPr>
            <a:noAutofit/>
          </a:bodyPr>
          <a:lstStyle/>
          <a:p>
            <a:pPr algn="ctr"/>
            <a:r>
              <a:rPr lang="el-GR" sz="4400" dirty="0"/>
              <a:t>Α) Ορισμός της </a:t>
            </a:r>
            <a:r>
              <a:rPr lang="el-GR" sz="4400" dirty="0" smtClean="0"/>
              <a:t>κουλτούρας</a:t>
            </a:r>
            <a:endParaRPr lang="el-GR" sz="4400" dirty="0"/>
          </a:p>
        </p:txBody>
      </p:sp>
      <p:sp>
        <p:nvSpPr>
          <p:cNvPr id="3" name="Θέση περιεχομένου 2"/>
          <p:cNvSpPr>
            <a:spLocks noGrp="1"/>
          </p:cNvSpPr>
          <p:nvPr>
            <p:ph idx="1"/>
          </p:nvPr>
        </p:nvSpPr>
        <p:spPr>
          <a:xfrm>
            <a:off x="683568" y="1268760"/>
            <a:ext cx="8280920" cy="5184576"/>
          </a:xfrm>
        </p:spPr>
        <p:txBody>
          <a:bodyPr>
            <a:noAutofit/>
          </a:bodyPr>
          <a:lstStyle/>
          <a:p>
            <a:pPr marL="367200" indent="-284400"/>
            <a:r>
              <a:rPr lang="el-GR" sz="2600" dirty="0" smtClean="0"/>
              <a:t>Σήμερα </a:t>
            </a:r>
            <a:r>
              <a:rPr lang="el-GR" sz="2600" dirty="0"/>
              <a:t>ο ορισμός είναι ευρύς και περιεκτικός. </a:t>
            </a:r>
            <a:endParaRPr lang="el-GR" sz="2600" dirty="0" smtClean="0"/>
          </a:p>
          <a:p>
            <a:pPr marL="367200" indent="-284400"/>
            <a:r>
              <a:rPr lang="el-GR" sz="2600" dirty="0" smtClean="0"/>
              <a:t>Υπάρχει </a:t>
            </a:r>
            <a:r>
              <a:rPr lang="el-GR" sz="2600" dirty="0"/>
              <a:t>μια προβληματική σχέση μεταξύ κοινωνικής και πολιτισμικής ιστορίας. Αποτελεί όμως κοινή αξία η φράση </a:t>
            </a:r>
            <a:r>
              <a:rPr lang="el-GR" sz="2600" dirty="0" err="1"/>
              <a:t>κοινωνικο</a:t>
            </a:r>
            <a:r>
              <a:rPr lang="el-GR" sz="2600" dirty="0"/>
              <a:t>-πολιτισμική </a:t>
            </a:r>
            <a:r>
              <a:rPr lang="el-GR" sz="2600" dirty="0" smtClean="0"/>
              <a:t>ιστορία και </a:t>
            </a:r>
            <a:r>
              <a:rPr lang="el-GR" sz="2600" dirty="0" err="1" smtClean="0"/>
              <a:t>κοινωνικο</a:t>
            </a:r>
            <a:r>
              <a:rPr lang="el-GR" sz="2600" dirty="0" smtClean="0"/>
              <a:t>/πολιτισμικό γίγνεσθαι. </a:t>
            </a:r>
          </a:p>
          <a:p>
            <a:pPr marL="367200" indent="-284400"/>
            <a:r>
              <a:rPr lang="el-GR" sz="2600" dirty="0" smtClean="0"/>
              <a:t>Ο </a:t>
            </a:r>
            <a:r>
              <a:rPr lang="el-GR" sz="2600" dirty="0"/>
              <a:t>Σύλλογος  Κοινωνικής Ιστορίας  στη Βρετανία αναδιατύπωσε τον ορισμό των ενδιαφερόντων προκειμένου να συμπεριλάβει και την κουλτούρα. </a:t>
            </a:r>
            <a:endParaRPr lang="el-GR" sz="2600" dirty="0" smtClean="0"/>
          </a:p>
          <a:p>
            <a:pPr marL="367200" indent="-284400"/>
            <a:r>
              <a:rPr lang="el-GR" sz="2600" dirty="0" smtClean="0"/>
              <a:t>Το </a:t>
            </a:r>
            <a:r>
              <a:rPr lang="el-GR" sz="2600" dirty="0"/>
              <a:t>υβριδικό είδος </a:t>
            </a:r>
            <a:r>
              <a:rPr lang="el-GR" sz="2600" dirty="0" smtClean="0"/>
              <a:t>ιστορίας και πολιτισμικής ανάλυσης υπηρετείται </a:t>
            </a:r>
            <a:r>
              <a:rPr lang="el-GR" sz="2600" dirty="0"/>
              <a:t>με διαφορετικό </a:t>
            </a:r>
            <a:r>
              <a:rPr lang="el-GR" sz="2600" dirty="0" smtClean="0"/>
              <a:t>τρόπο. Οι </a:t>
            </a:r>
            <a:r>
              <a:rPr lang="el-GR" sz="2600" dirty="0"/>
              <a:t>ιστορικοί δίνουν έμφαση σε αυτό που τους ενδιαφέρει.</a:t>
            </a:r>
          </a:p>
          <a:p>
            <a:endParaRPr lang="el-GR" sz="2600" dirty="0"/>
          </a:p>
        </p:txBody>
      </p:sp>
    </p:spTree>
    <p:extLst>
      <p:ext uri="{BB962C8B-B14F-4D97-AF65-F5344CB8AC3E}">
        <p14:creationId xmlns:p14="http://schemas.microsoft.com/office/powerpoint/2010/main" val="390113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971600" y="1340768"/>
            <a:ext cx="7344816" cy="3693319"/>
          </a:xfrm>
          <a:prstGeom prst="rect">
            <a:avLst/>
          </a:prstGeom>
        </p:spPr>
        <p:txBody>
          <a:bodyPr wrap="square">
            <a:spAutoFit/>
          </a:bodyPr>
          <a:lstStyle/>
          <a:p>
            <a:r>
              <a:rPr lang="el-GR" b="1" u="sng" dirty="0">
                <a:solidFill>
                  <a:srgbClr val="222222"/>
                </a:solidFill>
              </a:rPr>
              <a:t>1)</a:t>
            </a:r>
            <a:r>
              <a:rPr lang="el-GR" b="1" dirty="0">
                <a:solidFill>
                  <a:srgbClr val="222222"/>
                </a:solidFill>
              </a:rPr>
              <a:t> </a:t>
            </a:r>
            <a:r>
              <a:rPr lang="el-GR" b="1" u="sng" dirty="0">
                <a:solidFill>
                  <a:srgbClr val="222222"/>
                </a:solidFill>
              </a:rPr>
              <a:t>Η </a:t>
            </a:r>
            <a:r>
              <a:rPr lang="el-GR" b="1" u="sng" dirty="0" err="1">
                <a:solidFill>
                  <a:srgbClr val="222222"/>
                </a:solidFill>
              </a:rPr>
              <a:t>προνεωτερικότητα</a:t>
            </a:r>
            <a:r>
              <a:rPr lang="el-GR" b="1" u="sng" dirty="0">
                <a:solidFill>
                  <a:srgbClr val="222222"/>
                </a:solidFill>
              </a:rPr>
              <a:t> (</a:t>
            </a:r>
            <a:r>
              <a:rPr lang="el-GR" b="1" u="sng" dirty="0" err="1">
                <a:solidFill>
                  <a:srgbClr val="222222"/>
                </a:solidFill>
              </a:rPr>
              <a:t>promodernité</a:t>
            </a:r>
            <a:r>
              <a:rPr lang="el-GR" b="1" u="sng" dirty="0">
                <a:solidFill>
                  <a:srgbClr val="222222"/>
                </a:solidFill>
              </a:rPr>
              <a:t>)</a:t>
            </a:r>
            <a:r>
              <a:rPr lang="el-GR" dirty="0">
                <a:solidFill>
                  <a:srgbClr val="222222"/>
                </a:solidFill>
              </a:rPr>
              <a:t> είναι η περίοδος που τερματίζεται με την Γαλλική Επανάσταση, η οποία αποτελεί ορόσημο από πολιτικής, κοινωνικής, οικονομικής, φιλοσοφικής πλευράς. (</a:t>
            </a:r>
            <a:r>
              <a:rPr lang="el-GR" dirty="0" err="1">
                <a:solidFill>
                  <a:srgbClr val="222222"/>
                </a:solidFill>
              </a:rPr>
              <a:t>l’ancien</a:t>
            </a:r>
            <a:r>
              <a:rPr lang="el-GR" dirty="0">
                <a:solidFill>
                  <a:srgbClr val="222222"/>
                </a:solidFill>
              </a:rPr>
              <a:t> </a:t>
            </a:r>
            <a:r>
              <a:rPr lang="el-GR" dirty="0" err="1">
                <a:solidFill>
                  <a:srgbClr val="222222"/>
                </a:solidFill>
              </a:rPr>
              <a:t>régime</a:t>
            </a:r>
            <a:r>
              <a:rPr lang="el-GR" dirty="0">
                <a:solidFill>
                  <a:srgbClr val="222222"/>
                </a:solidFill>
              </a:rPr>
              <a:t>, </a:t>
            </a:r>
            <a:r>
              <a:rPr lang="el-GR" dirty="0" err="1">
                <a:solidFill>
                  <a:srgbClr val="222222"/>
                </a:solidFill>
              </a:rPr>
              <a:t>l’état</a:t>
            </a:r>
            <a:r>
              <a:rPr lang="el-GR" dirty="0">
                <a:solidFill>
                  <a:srgbClr val="222222"/>
                </a:solidFill>
              </a:rPr>
              <a:t> </a:t>
            </a:r>
            <a:r>
              <a:rPr lang="el-GR" dirty="0" err="1">
                <a:solidFill>
                  <a:srgbClr val="222222"/>
                </a:solidFill>
              </a:rPr>
              <a:t>c’est</a:t>
            </a:r>
            <a:r>
              <a:rPr lang="el-GR" dirty="0">
                <a:solidFill>
                  <a:srgbClr val="222222"/>
                </a:solidFill>
              </a:rPr>
              <a:t> </a:t>
            </a:r>
            <a:r>
              <a:rPr lang="el-GR" dirty="0" err="1">
                <a:solidFill>
                  <a:srgbClr val="222222"/>
                </a:solidFill>
              </a:rPr>
              <a:t>moi</a:t>
            </a:r>
            <a:r>
              <a:rPr lang="el-GR" dirty="0">
                <a:solidFill>
                  <a:srgbClr val="222222"/>
                </a:solidFill>
              </a:rPr>
              <a:t>). </a:t>
            </a:r>
            <a:r>
              <a:rPr lang="el-GR" dirty="0" err="1">
                <a:solidFill>
                  <a:srgbClr val="222222"/>
                </a:solidFill>
              </a:rPr>
              <a:t>Σ’αυτήν</a:t>
            </a:r>
            <a:r>
              <a:rPr lang="el-GR" dirty="0">
                <a:solidFill>
                  <a:srgbClr val="222222"/>
                </a:solidFill>
              </a:rPr>
              <a:t> υπήρχε το άτομο της φεουδαρχίας, του μεσαίωνα, το υποταγμένο στον Θεό και τη θρησκεία (καθολικισμός), η αναγκαστική πίστη στο γεωκεντρικό σύστημα του Πτολεμαίου και στην </a:t>
            </a:r>
            <a:r>
              <a:rPr lang="el-GR" dirty="0" err="1">
                <a:solidFill>
                  <a:srgbClr val="222222"/>
                </a:solidFill>
              </a:rPr>
              <a:t>προκρούστεια</a:t>
            </a:r>
            <a:r>
              <a:rPr lang="el-GR" dirty="0">
                <a:solidFill>
                  <a:srgbClr val="222222"/>
                </a:solidFill>
              </a:rPr>
              <a:t> δυτική πρόσληψη του Αριστοτέλη</a:t>
            </a:r>
            <a:r>
              <a:rPr lang="el-GR" dirty="0">
                <a:solidFill>
                  <a:srgbClr val="333333"/>
                </a:solidFill>
              </a:rPr>
              <a:t>. Η μεσαιωνική ιστορία ήταν περιστρεφόμενη γύρω από τον Θεό, ο άνθρωπος ήταν απών, δεν ήταν υπεύθυνος για το πεπρωμένο του, ήταν πλήρως υποταγμένος στα φεουδαλικά και αυταρχικά θρησκευτικά συστήματα. Ο Πάπας, ο Βασιλιάς, ο εκάστοτε Ηγεμόνας ήταν αυτοί που όριζαν την ζωή του.</a:t>
            </a:r>
            <a:endParaRPr lang="el-GR" dirty="0"/>
          </a:p>
        </p:txBody>
      </p:sp>
    </p:spTree>
    <p:extLst>
      <p:ext uri="{BB962C8B-B14F-4D97-AF65-F5344CB8AC3E}">
        <p14:creationId xmlns:p14="http://schemas.microsoft.com/office/powerpoint/2010/main" val="1889298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822960" y="274638"/>
            <a:ext cx="7498080" cy="850106"/>
          </a:xfrm>
        </p:spPr>
        <p:txBody>
          <a:bodyPr>
            <a:normAutofit fontScale="90000"/>
          </a:bodyPr>
          <a:lstStyle/>
          <a:p>
            <a:pPr algn="ctr"/>
            <a:r>
              <a:rPr lang="el-GR" sz="4400" dirty="0" smtClean="0"/>
              <a:t>Α) Ορισμός της κουλτούρας</a:t>
            </a:r>
            <a:endParaRPr lang="el-GR" dirty="0"/>
          </a:p>
        </p:txBody>
      </p:sp>
      <p:sp>
        <p:nvSpPr>
          <p:cNvPr id="3" name="Θέση περιεχομένου 2"/>
          <p:cNvSpPr>
            <a:spLocks noGrp="1"/>
          </p:cNvSpPr>
          <p:nvPr>
            <p:ph idx="1"/>
          </p:nvPr>
        </p:nvSpPr>
        <p:spPr>
          <a:xfrm>
            <a:off x="971600" y="1412776"/>
            <a:ext cx="8172400" cy="5040560"/>
          </a:xfrm>
        </p:spPr>
        <p:txBody>
          <a:bodyPr>
            <a:noAutofit/>
          </a:bodyPr>
          <a:lstStyle/>
          <a:p>
            <a:pPr marL="0" indent="0">
              <a:buNone/>
            </a:pPr>
            <a:r>
              <a:rPr lang="el-GR" sz="2400" dirty="0" smtClean="0"/>
              <a:t>Ο </a:t>
            </a:r>
            <a:r>
              <a:rPr lang="en-US" sz="2400" i="1" dirty="0" smtClean="0"/>
              <a:t>P.</a:t>
            </a:r>
            <a:r>
              <a:rPr lang="el-GR" sz="2400" i="1" dirty="0"/>
              <a:t> </a:t>
            </a:r>
            <a:r>
              <a:rPr lang="en-US" sz="2400" i="1" dirty="0" smtClean="0"/>
              <a:t>Burke  </a:t>
            </a:r>
            <a:r>
              <a:rPr lang="el-GR" sz="2400" dirty="0" smtClean="0"/>
              <a:t>χρησιμοποιεί τον όρο πολιτισμική για την ιστορία φαινομένων που μοιάζουν φυσικά όπως όνειρα, μνήμη, χρόνος. Η γλώσσα, το χιούμορ είναι πολιτισμικά τεχνήματα. Φαίνεται όμως πιο ορθό να χρησιμοποιηθεί ο όρος κοινωνικός αναφερόμενοι σε μια συγκεκριμένη προσέγγιση στην ιστορία τους.</a:t>
            </a:r>
          </a:p>
          <a:p>
            <a:pPr marL="0" indent="0">
              <a:buNone/>
            </a:pPr>
            <a:endParaRPr lang="el-GR" sz="2400" dirty="0" smtClean="0"/>
          </a:p>
          <a:p>
            <a:pPr marL="0" indent="0">
              <a:buNone/>
            </a:pPr>
            <a:r>
              <a:rPr lang="el-GR" sz="2400" dirty="0" smtClean="0"/>
              <a:t>Η κονστρουκτιβιστική μελέτη στην πολιτισμική ιστορία της κοινωνίας είναι σημαντική αλλά όχι υποκατάστατο της κοινωνικής ιστορίας της κουλτούρας. Η </a:t>
            </a:r>
            <a:r>
              <a:rPr lang="en-US" sz="2400" i="1" dirty="0" smtClean="0"/>
              <a:t>Victoria Bonnell </a:t>
            </a:r>
            <a:r>
              <a:rPr lang="el-GR" sz="2400" dirty="0" smtClean="0"/>
              <a:t>και η </a:t>
            </a:r>
            <a:r>
              <a:rPr lang="en-US" sz="2400" i="1" dirty="0" smtClean="0"/>
              <a:t>Lynn Hunt</a:t>
            </a:r>
            <a:r>
              <a:rPr lang="en-US" sz="2400" dirty="0" smtClean="0"/>
              <a:t> </a:t>
            </a:r>
            <a:r>
              <a:rPr lang="el-GR" sz="2400" dirty="0" smtClean="0"/>
              <a:t>υποστηρίζουν ότι η ιδέα του κοινωνικού δεν πρέπει να εγκαταλείπεται αλλά να αναδιαμορφώνεται και να αναδιατυπώνεται.</a:t>
            </a:r>
          </a:p>
          <a:p>
            <a:pPr marL="0" indent="0">
              <a:buNone/>
            </a:pPr>
            <a:endParaRPr lang="el-GR" sz="2400" dirty="0"/>
          </a:p>
        </p:txBody>
      </p:sp>
    </p:spTree>
    <p:extLst>
      <p:ext uri="{BB962C8B-B14F-4D97-AF65-F5344CB8AC3E}">
        <p14:creationId xmlns:p14="http://schemas.microsoft.com/office/powerpoint/2010/main" val="196527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Κουλτούρα </a:t>
            </a:r>
            <a:endParaRPr lang="el-GR" dirty="0"/>
          </a:p>
        </p:txBody>
      </p:sp>
      <p:sp>
        <p:nvSpPr>
          <p:cNvPr id="6" name="Θέση περιεχομένου 5"/>
          <p:cNvSpPr>
            <a:spLocks noGrp="1"/>
          </p:cNvSpPr>
          <p:nvPr>
            <p:ph idx="1"/>
          </p:nvPr>
        </p:nvSpPr>
        <p:spPr/>
        <p:txBody>
          <a:bodyPr>
            <a:normAutofit fontScale="92500" lnSpcReduction="20000"/>
          </a:bodyPr>
          <a:lstStyle/>
          <a:p>
            <a:r>
              <a:rPr lang="el-GR" dirty="0"/>
              <a:t>Που έχουμε σήμερα καταλήξει σχετικά με τον προσδιορισμό της έννοιας κουλτούρα;</a:t>
            </a:r>
          </a:p>
          <a:p>
            <a:r>
              <a:rPr lang="el-GR" dirty="0"/>
              <a:t>Βασικές συνιστώσες</a:t>
            </a:r>
          </a:p>
          <a:p>
            <a:r>
              <a:rPr lang="el-GR" dirty="0"/>
              <a:t>συνήθως αντιδιαστέλλεται από την υλική, τεχνολογική και κοινωνική δομή</a:t>
            </a:r>
          </a:p>
          <a:p>
            <a:r>
              <a:rPr lang="el-GR" dirty="0"/>
              <a:t>αντιμετωπίζεται ως το βασίλειο του ιδεώδους, του πνευματικού και του μη υλικού</a:t>
            </a:r>
          </a:p>
          <a:p>
            <a:r>
              <a:rPr lang="el-GR" dirty="0"/>
              <a:t>δίνεται έμφαση στην έννοια της αυτονομίας της κουλτούρας (σχετική ευελιξία απέναντι στην κυρίαρχο ρεύμα)</a:t>
            </a:r>
          </a:p>
          <a:p>
            <a:r>
              <a:rPr lang="el-GR" dirty="0"/>
              <a:t>τονίζεται η αξιολογική της ουδετερότητα</a:t>
            </a:r>
          </a:p>
          <a:p>
            <a:r>
              <a:rPr lang="el-GR" dirty="0"/>
              <a:t>Συμπερασματικά: (</a:t>
            </a:r>
            <a:r>
              <a:rPr lang="el-GR" dirty="0" err="1"/>
              <a:t>αντι</a:t>
            </a:r>
            <a:r>
              <a:rPr lang="el-GR" dirty="0"/>
              <a:t>-ελιτισμός, σχετικισμός, ουδετερότητα )</a:t>
            </a:r>
          </a:p>
          <a:p>
            <a:endParaRPr lang="el-GR" dirty="0"/>
          </a:p>
        </p:txBody>
      </p:sp>
    </p:spTree>
    <p:extLst>
      <p:ext uri="{BB962C8B-B14F-4D97-AF65-F5344CB8AC3E}">
        <p14:creationId xmlns:p14="http://schemas.microsoft.com/office/powerpoint/2010/main" val="32673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Μαζική κουλτούρα</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 </a:t>
            </a:r>
            <a:r>
              <a:rPr lang="el-GR" sz="2000" dirty="0"/>
              <a:t>η έννοια της μαζικής κουλτούρας εδράζεται στην ιδέα ενός ιδιαίτερου πολιτισμού τον οποίο παράγει η «μάζα», ή παράγεται για λογαριασμό της μάζας από συγκεκριμένα κέντρα, τα οποία ακολουθούν τον κανόνα μιας μονομερούς, επικοινωνίας προς τον αποδέκτη του πολιτιστικού προϊόντος.</a:t>
            </a:r>
          </a:p>
          <a:p>
            <a:r>
              <a:rPr lang="el-GR" sz="2000" dirty="0"/>
              <a:t>ο μαζικός πολιτισμός - αποτελεί παράγωγο της εκβιομηχάνισης των δυτικών κοινωνιών και σύμφωνα με την κριτική που του έχει ασκηθεί, είναι υπεύθυνος για την αλλοτρίωση και τη χειραγώγηση των κοινωνικών ομάδων</a:t>
            </a:r>
          </a:p>
          <a:p>
            <a:r>
              <a:rPr lang="el-GR" sz="2000" dirty="0"/>
              <a:t>η κριτική θεωρία υποστηρίζει ότι ο μαζικός πολιτισμός, με τον τρόπο που έχει εδραιωθεί στο σύγχρονο καπιταλισμό, διαχωρίζεται από την παραδοσιακή λαϊκή κουλτούρα αφού πρόκειται για πολιτιστική παραγωγή με καθαρά εμπορευματικό χαρακτήρα και κυρίως χαμηλή ποιότητα: προϊόν ενός πολιτισμικού ιμπεριαλισμού.</a:t>
            </a:r>
          </a:p>
          <a:p>
            <a:r>
              <a:rPr lang="el-GR" sz="2000" dirty="0"/>
              <a:t>ο αντίλογος σε αυτές τις θέσεις έρχεται μέσω της </a:t>
            </a:r>
            <a:r>
              <a:rPr lang="el-GR" sz="2000" dirty="0" err="1"/>
              <a:t>πλουραλιστικήςπροσέγγισης</a:t>
            </a:r>
            <a:r>
              <a:rPr lang="el-GR" sz="2000" dirty="0"/>
              <a:t>, σύμφωνα με την οποία η ακριβέστερη ονομασία για τούτη την έννοια θα έπρεπε να είναι «δημοφιλής κουλτούρα», καθώς διαφορετικές ομάδες προσεγγίζουν διαφορετικές κατηγορίες κουλτούρας, ετεροβαρείς πιθανώς, αλλά ουσιαστικά ισότιμες, εφόσον ικανοποιούν τις ανάγκες του κοινού τους.</a:t>
            </a:r>
          </a:p>
        </p:txBody>
      </p:sp>
    </p:spTree>
    <p:extLst>
      <p:ext uri="{BB962C8B-B14F-4D97-AF65-F5344CB8AC3E}">
        <p14:creationId xmlns:p14="http://schemas.microsoft.com/office/powerpoint/2010/main" val="2078478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274638"/>
            <a:ext cx="7498080" cy="706090"/>
          </a:xfrm>
        </p:spPr>
        <p:txBody>
          <a:bodyPr>
            <a:noAutofit/>
          </a:bodyPr>
          <a:lstStyle/>
          <a:p>
            <a:pPr algn="ctr"/>
            <a:r>
              <a:rPr lang="el-GR" sz="4400" dirty="0" smtClean="0"/>
              <a:t>Β) Μέθοδοι της ΝΠΙ</a:t>
            </a:r>
            <a:endParaRPr lang="el-GR" sz="4400" dirty="0"/>
          </a:p>
        </p:txBody>
      </p:sp>
      <p:sp>
        <p:nvSpPr>
          <p:cNvPr id="3" name="Θέση περιεχομένου 2"/>
          <p:cNvSpPr>
            <a:spLocks noGrp="1"/>
          </p:cNvSpPr>
          <p:nvPr>
            <p:ph idx="1"/>
          </p:nvPr>
        </p:nvSpPr>
        <p:spPr>
          <a:xfrm>
            <a:off x="971600" y="1268760"/>
            <a:ext cx="7962088" cy="4979640"/>
          </a:xfrm>
        </p:spPr>
        <p:txBody>
          <a:bodyPr>
            <a:normAutofit/>
          </a:bodyPr>
          <a:lstStyle/>
          <a:p>
            <a:pPr marL="0" indent="0">
              <a:buNone/>
            </a:pPr>
            <a:endParaRPr lang="el-GR" sz="2400" dirty="0" smtClean="0"/>
          </a:p>
          <a:p>
            <a:pPr marL="0" indent="0">
              <a:buNone/>
            </a:pPr>
            <a:r>
              <a:rPr lang="el-GR" sz="2400" dirty="0" smtClean="0"/>
              <a:t>Οι αντιπαραθέσεις σχετικά με τους ορισμούς συνδέονται με αντιπαραθέσεις στο επίπεδου της μεθόδου. Δεν μπορεί να υπάρξει μόνο μια μέθοδος  για την πολιτισμική ιστορία. </a:t>
            </a:r>
          </a:p>
          <a:p>
            <a:pPr marL="0" indent="0">
              <a:buNone/>
            </a:pPr>
            <a:endParaRPr lang="el-GR" sz="2400" dirty="0" smtClean="0"/>
          </a:p>
          <a:p>
            <a:pPr marL="0" indent="0">
              <a:buNone/>
            </a:pPr>
            <a:r>
              <a:rPr lang="el-GR" sz="2400" dirty="0" smtClean="0"/>
              <a:t>Οι παραδοσιακές πηγές δεν είναι επαρκείς. Χρειάζονται νέα είδη πηγών από πεζογραφία μέχρι εικόνες. Οι νέες πηγές όμως απαιτούν ιδιαίτερες μορφές κριτικής και αξιολόγησης</a:t>
            </a:r>
            <a:r>
              <a:rPr lang="en-US" sz="2400" dirty="0" smtClean="0"/>
              <a:t>.</a:t>
            </a:r>
            <a:endParaRPr lang="el-GR" sz="2400" dirty="0"/>
          </a:p>
        </p:txBody>
      </p:sp>
    </p:spTree>
    <p:extLst>
      <p:ext uri="{BB962C8B-B14F-4D97-AF65-F5344CB8AC3E}">
        <p14:creationId xmlns:p14="http://schemas.microsoft.com/office/powerpoint/2010/main" val="84885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2960" y="188640"/>
            <a:ext cx="7498080" cy="1143000"/>
          </a:xfrm>
        </p:spPr>
        <p:txBody>
          <a:bodyPr>
            <a:normAutofit fontScale="90000"/>
          </a:bodyPr>
          <a:lstStyle/>
          <a:p>
            <a:pPr algn="ctr"/>
            <a:r>
              <a:rPr lang="el-GR" sz="4400" dirty="0" smtClean="0"/>
              <a:t>Γ)Κίνδυνος κατακερματισμού</a:t>
            </a:r>
            <a:endParaRPr lang="el-GR" sz="4400" dirty="0"/>
          </a:p>
        </p:txBody>
      </p:sp>
      <p:sp>
        <p:nvSpPr>
          <p:cNvPr id="3" name="Θέση περιεχομένου 2"/>
          <p:cNvSpPr>
            <a:spLocks noGrp="1"/>
          </p:cNvSpPr>
          <p:nvPr>
            <p:ph idx="1"/>
          </p:nvPr>
        </p:nvSpPr>
        <p:spPr>
          <a:xfrm>
            <a:off x="1043608" y="1447800"/>
            <a:ext cx="8100392" cy="4800600"/>
          </a:xfrm>
        </p:spPr>
        <p:txBody>
          <a:bodyPr>
            <a:noAutofit/>
          </a:bodyPr>
          <a:lstStyle/>
          <a:p>
            <a:pPr marL="0" indent="0">
              <a:buNone/>
            </a:pPr>
            <a:r>
              <a:rPr lang="el-GR" sz="2600" dirty="0" smtClean="0"/>
              <a:t>Η κουλτούρα φαίνεται να δρα ως δύναμη που προάγει τον κατακερματισμό είτε στις ΗΠΑ είτε στην Ιρλανδία είτε στα Βαλκάνια. </a:t>
            </a:r>
          </a:p>
          <a:p>
            <a:pPr marL="0" indent="0">
              <a:buNone/>
            </a:pPr>
            <a:endParaRPr lang="el-GR" sz="2600" dirty="0" smtClean="0"/>
          </a:p>
          <a:p>
            <a:pPr marL="0" indent="0">
              <a:buNone/>
            </a:pPr>
            <a:r>
              <a:rPr lang="el-GR" sz="2600" dirty="0" smtClean="0"/>
              <a:t>Αντίθετα μερικοί διακεκριμένοι πολιτισμικοί ιστορικοί υποστήριξαν ότι η πολιτισμική προσέγγιση αποτελεί μέσο αντιμετώπισης του κατακερματισμού. </a:t>
            </a:r>
          </a:p>
          <a:p>
            <a:pPr marL="0" indent="0">
              <a:buNone/>
            </a:pPr>
            <a:endParaRPr lang="el-GR" sz="2600" dirty="0" smtClean="0"/>
          </a:p>
          <a:p>
            <a:pPr marL="0" indent="0">
              <a:buNone/>
            </a:pPr>
            <a:endParaRPr lang="el-GR" sz="2600" dirty="0"/>
          </a:p>
          <a:p>
            <a:pPr marL="0" indent="0">
              <a:buNone/>
            </a:pPr>
            <a:endParaRPr lang="el-GR" sz="2600" dirty="0" smtClean="0"/>
          </a:p>
        </p:txBody>
      </p:sp>
    </p:spTree>
    <p:extLst>
      <p:ext uri="{BB962C8B-B14F-4D97-AF65-F5344CB8AC3E}">
        <p14:creationId xmlns:p14="http://schemas.microsoft.com/office/powerpoint/2010/main" val="168949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sz="4400" dirty="0" smtClean="0"/>
              <a:t>Σύνορα και αντιπαραθέσεις</a:t>
            </a:r>
            <a:endParaRPr lang="el-GR" sz="4400" dirty="0"/>
          </a:p>
        </p:txBody>
      </p:sp>
      <p:sp>
        <p:nvSpPr>
          <p:cNvPr id="3" name="Θέση περιεχομένου 2"/>
          <p:cNvSpPr>
            <a:spLocks noGrp="1"/>
          </p:cNvSpPr>
          <p:nvPr>
            <p:ph idx="1"/>
          </p:nvPr>
        </p:nvSpPr>
        <p:spPr>
          <a:xfrm>
            <a:off x="899592" y="1447800"/>
            <a:ext cx="8034096" cy="4800600"/>
          </a:xfrm>
        </p:spPr>
        <p:txBody>
          <a:bodyPr>
            <a:normAutofit fontScale="92500"/>
          </a:bodyPr>
          <a:lstStyle/>
          <a:p>
            <a:pPr marL="0" indent="0">
              <a:buNone/>
            </a:pPr>
            <a:endParaRPr lang="el-GR" sz="2400" dirty="0" smtClean="0"/>
          </a:p>
          <a:p>
            <a:pPr marL="0" indent="0">
              <a:buNone/>
            </a:pPr>
            <a:r>
              <a:rPr lang="el-GR" sz="2400" dirty="0"/>
              <a:t>«Τα τείχη και τα αγκαθωτά συρματοπλέγματα δεν μπορούν να φράξουν το δρόμο των ιδεών, όμως αυτό δεν σημαίνει ότι δεν υπάρχουν πολιτιστικοί φραγμοί.» </a:t>
            </a:r>
            <a:endParaRPr lang="el-GR" sz="2400" dirty="0" smtClean="0"/>
          </a:p>
          <a:p>
            <a:pPr marL="0" indent="0">
              <a:buNone/>
            </a:pPr>
            <a:r>
              <a:rPr lang="en-US" sz="2400" dirty="0" smtClean="0"/>
              <a:t>O </a:t>
            </a:r>
            <a:r>
              <a:rPr lang="el-GR" sz="2400" dirty="0" smtClean="0"/>
              <a:t>όρος πολιτισμικά σύνορα διαδόθηκε πρόσφατα στις διάφορες γλώσσες ίσως επειδή παρέχει ένα μέσο αντιμετώπισης του κατακερματισμού στις </a:t>
            </a:r>
            <a:r>
              <a:rPr lang="el-GR" sz="2400" dirty="0" err="1" smtClean="0"/>
              <a:t>πολ</a:t>
            </a:r>
            <a:r>
              <a:rPr lang="el-GR" sz="2400" dirty="0" smtClean="0"/>
              <a:t>/</a:t>
            </a:r>
            <a:r>
              <a:rPr lang="el-GR" sz="2400" dirty="0" err="1" smtClean="0"/>
              <a:t>κες</a:t>
            </a:r>
            <a:r>
              <a:rPr lang="el-GR" sz="2400" dirty="0" smtClean="0"/>
              <a:t> σπουδές. </a:t>
            </a:r>
          </a:p>
          <a:p>
            <a:pPr marL="0" indent="0">
              <a:buNone/>
            </a:pPr>
            <a:endParaRPr lang="el-GR" sz="2400" dirty="0" smtClean="0"/>
          </a:p>
          <a:p>
            <a:pPr marL="0" indent="0">
              <a:buNone/>
            </a:pPr>
            <a:r>
              <a:rPr lang="el-GR" sz="2400" dirty="0" smtClean="0"/>
              <a:t>Η ιδέα ενός πολιτισμικού συνόρου είναι ελκυστική γιατί μπορεί να ωθεί τους χρήστες να περάσουν από κυριολεκτικές σε μεταφορικές χρήσεις του όρου.</a:t>
            </a:r>
            <a:endParaRPr lang="el-GR" sz="2400" dirty="0"/>
          </a:p>
        </p:txBody>
      </p:sp>
    </p:spTree>
    <p:extLst>
      <p:ext uri="{BB962C8B-B14F-4D97-AF65-F5344CB8AC3E}">
        <p14:creationId xmlns:p14="http://schemas.microsoft.com/office/powerpoint/2010/main" val="1343655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1403648" y="0"/>
            <a:ext cx="7498080" cy="778098"/>
          </a:xfrm>
        </p:spPr>
        <p:txBody>
          <a:bodyPr>
            <a:normAutofit/>
          </a:bodyPr>
          <a:lstStyle/>
          <a:p>
            <a:pPr algn="ctr"/>
            <a:r>
              <a:rPr lang="el-GR" sz="4000" dirty="0" smtClean="0"/>
              <a:t>Σύνορα και αντιπαραθέσεις</a:t>
            </a:r>
            <a:endParaRPr lang="el-GR" sz="40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092299040"/>
              </p:ext>
            </p:extLst>
          </p:nvPr>
        </p:nvGraphicFramePr>
        <p:xfrm>
          <a:off x="683568" y="908720"/>
          <a:ext cx="846043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366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278864649"/>
              </p:ext>
            </p:extLst>
          </p:nvPr>
        </p:nvGraphicFramePr>
        <p:xfrm>
          <a:off x="1043608" y="404664"/>
          <a:ext cx="8011824" cy="598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6892816" y="4293096"/>
            <a:ext cx="2251184" cy="507831"/>
          </a:xfrm>
          <a:prstGeom prst="rect">
            <a:avLst/>
          </a:prstGeom>
          <a:noFill/>
        </p:spPr>
        <p:txBody>
          <a:bodyPr wrap="square" rtlCol="0">
            <a:spAutoFit/>
          </a:bodyPr>
          <a:lstStyle/>
          <a:p>
            <a:r>
              <a:rPr lang="el-GR" sz="2700" dirty="0"/>
              <a:t>γ</a:t>
            </a:r>
            <a:r>
              <a:rPr lang="el-GR" sz="2700" dirty="0" smtClean="0"/>
              <a:t>λωσσολογία</a:t>
            </a:r>
            <a:endParaRPr lang="el-GR" sz="2700" dirty="0"/>
          </a:p>
        </p:txBody>
      </p:sp>
      <p:pic>
        <p:nvPicPr>
          <p:cNvPr id="3" name="Εικόνα 2"/>
          <p:cNvPicPr>
            <a:picLocks noChangeAspect="1"/>
          </p:cNvPicPr>
          <p:nvPr/>
        </p:nvPicPr>
        <p:blipFill>
          <a:blip r:embed="rId7" cstate="print"/>
          <a:stretch>
            <a:fillRect/>
          </a:stretch>
        </p:blipFill>
        <p:spPr>
          <a:xfrm>
            <a:off x="699647" y="116632"/>
            <a:ext cx="8699746" cy="1140051"/>
          </a:xfrm>
          <a:prstGeom prst="rect">
            <a:avLst/>
          </a:prstGeom>
        </p:spPr>
      </p:pic>
    </p:spTree>
    <p:extLst>
      <p:ext uri="{BB962C8B-B14F-4D97-AF65-F5344CB8AC3E}">
        <p14:creationId xmlns:p14="http://schemas.microsoft.com/office/powerpoint/2010/main" val="1054763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3880" y="188640"/>
            <a:ext cx="8250120" cy="864096"/>
          </a:xfrm>
        </p:spPr>
        <p:txBody>
          <a:bodyPr>
            <a:noAutofit/>
          </a:bodyPr>
          <a:lstStyle/>
          <a:p>
            <a:pPr algn="ctr"/>
            <a:r>
              <a:rPr lang="el-GR" sz="4000" dirty="0" smtClean="0"/>
              <a:t>Ερμηνεύοντας τις πολιτισμικές επαφές</a:t>
            </a:r>
            <a:endParaRPr lang="el-GR" sz="4000" dirty="0"/>
          </a:p>
        </p:txBody>
      </p:sp>
      <p:sp>
        <p:nvSpPr>
          <p:cNvPr id="3" name="Θέση περιεχομένου 2"/>
          <p:cNvSpPr>
            <a:spLocks noGrp="1"/>
          </p:cNvSpPr>
          <p:nvPr>
            <p:ph idx="1"/>
          </p:nvPr>
        </p:nvSpPr>
        <p:spPr/>
        <p:txBody>
          <a:bodyPr>
            <a:normAutofit fontScale="92500"/>
          </a:bodyPr>
          <a:lstStyle/>
          <a:p>
            <a:pPr marL="0" indent="0">
              <a:buNone/>
            </a:pPr>
            <a:r>
              <a:rPr lang="el-GR" sz="2400" dirty="0" smtClean="0"/>
              <a:t>Ο λόγος επιβίωσης της πολιτισμικής ιστορίας είναι η σημασία των πολιτισμικών επαφών της εποχής μας και η ανάγκη κατανόησης στο παρελθόν. Ο όρος σχετίζεται με τις νέες αντιλήψεις στην ιστορία.</a:t>
            </a:r>
          </a:p>
          <a:p>
            <a:pPr marL="0" indent="0">
              <a:buNone/>
            </a:pPr>
            <a:endParaRPr lang="el-GR" sz="2400" dirty="0" smtClean="0"/>
          </a:p>
          <a:p>
            <a:pPr marL="0" indent="0">
              <a:buNone/>
            </a:pPr>
            <a:r>
              <a:rPr lang="el-GR" sz="2400" dirty="0" smtClean="0"/>
              <a:t>Ιστορικές μελέτες κεντρίζουν το ενδιαφέρον τους στην πολιτισμική μετάφραση. Η </a:t>
            </a:r>
            <a:r>
              <a:rPr lang="el-GR" sz="2400" dirty="0"/>
              <a:t>διαδικασία της μετάφρασης απαιτούσε τόσο παραλήπτες όσο δότες.</a:t>
            </a:r>
          </a:p>
        </p:txBody>
      </p:sp>
    </p:spTree>
    <p:extLst>
      <p:ext uri="{BB962C8B-B14F-4D97-AF65-F5344CB8AC3E}">
        <p14:creationId xmlns:p14="http://schemas.microsoft.com/office/powerpoint/2010/main" val="3394880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15616" y="1190713"/>
            <a:ext cx="7886700" cy="5832648"/>
          </a:xfrm>
        </p:spPr>
        <p:txBody>
          <a:bodyPr>
            <a:normAutofit/>
          </a:bodyPr>
          <a:lstStyle/>
          <a:p>
            <a:pPr marL="0" indent="0">
              <a:buNone/>
            </a:pPr>
            <a:r>
              <a:rPr lang="el-GR" sz="2400" dirty="0" smtClean="0"/>
              <a:t>Η πολιτισμική υβριδικότητα αποτελεί υπολογίσιμη διάδοση τις τελευταίες δύο δεκαετίες.</a:t>
            </a:r>
          </a:p>
          <a:p>
            <a:pPr marL="0" indent="0">
              <a:buNone/>
            </a:pPr>
            <a:endParaRPr lang="el-GR" sz="2400" dirty="0"/>
          </a:p>
          <a:p>
            <a:pPr marL="0" indent="0">
              <a:buNone/>
            </a:pPr>
            <a:r>
              <a:rPr lang="el-GR" sz="2400" dirty="0" smtClean="0"/>
              <a:t>Οι γλωσσολόγοι εκδηλώνουν το ενδιαφέρον τους για την σύγκλιση δύο γλωσσών που δημιουργούν μια τρίτη γλώσσα. Οι πολιτισμικοί ιστορικοί βρίσκουν χρήσιμη αυτή την ιδέα καθώς αναλύουν τις συνέπειες των επαφών στις περιοχές της θρησκείας, μουσικής, κουζίνας κ.τ.λ.</a:t>
            </a:r>
            <a:endParaRPr lang="el-GR" sz="2400" dirty="0"/>
          </a:p>
          <a:p>
            <a:pPr marL="0" indent="0">
              <a:buNone/>
            </a:pPr>
            <a:endParaRPr lang="el-GR" sz="2400" dirty="0" smtClean="0"/>
          </a:p>
        </p:txBody>
      </p:sp>
      <p:pic>
        <p:nvPicPr>
          <p:cNvPr id="2" name="Εικόνα 1"/>
          <p:cNvPicPr>
            <a:picLocks noChangeAspect="1"/>
          </p:cNvPicPr>
          <p:nvPr/>
        </p:nvPicPr>
        <p:blipFill>
          <a:blip r:embed="rId2" cstate="print"/>
          <a:stretch>
            <a:fillRect/>
          </a:stretch>
        </p:blipFill>
        <p:spPr>
          <a:xfrm>
            <a:off x="709093" y="50662"/>
            <a:ext cx="8699746" cy="1140051"/>
          </a:xfrm>
          <a:prstGeom prst="rect">
            <a:avLst/>
          </a:prstGeom>
        </p:spPr>
      </p:pic>
    </p:spTree>
    <p:extLst>
      <p:ext uri="{BB962C8B-B14F-4D97-AF65-F5344CB8AC3E}">
        <p14:creationId xmlns:p14="http://schemas.microsoft.com/office/powerpoint/2010/main" val="2454988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31640" y="1772816"/>
            <a:ext cx="7200800" cy="3139321"/>
          </a:xfrm>
          <a:prstGeom prst="rect">
            <a:avLst/>
          </a:prstGeom>
        </p:spPr>
        <p:txBody>
          <a:bodyPr wrap="square">
            <a:spAutoFit/>
          </a:bodyPr>
          <a:lstStyle/>
          <a:p>
            <a:r>
              <a:rPr lang="el-GR" b="1" u="sng" dirty="0">
                <a:solidFill>
                  <a:srgbClr val="333333"/>
                </a:solidFill>
              </a:rPr>
              <a:t>2</a:t>
            </a:r>
            <a:r>
              <a:rPr lang="el-GR" b="1" dirty="0">
                <a:solidFill>
                  <a:srgbClr val="333333"/>
                </a:solidFill>
              </a:rPr>
              <a:t>) </a:t>
            </a:r>
            <a:r>
              <a:rPr lang="el-GR" b="1" u="sng" dirty="0">
                <a:solidFill>
                  <a:srgbClr val="333333"/>
                </a:solidFill>
              </a:rPr>
              <a:t>Η </a:t>
            </a:r>
            <a:r>
              <a:rPr lang="el-GR" b="1" u="sng" dirty="0" err="1">
                <a:solidFill>
                  <a:srgbClr val="333333"/>
                </a:solidFill>
              </a:rPr>
              <a:t>νεωτερικότητα</a:t>
            </a:r>
            <a:r>
              <a:rPr lang="el-GR" b="1" u="sng" dirty="0">
                <a:solidFill>
                  <a:srgbClr val="333333"/>
                </a:solidFill>
              </a:rPr>
              <a:t> ( </a:t>
            </a:r>
            <a:r>
              <a:rPr lang="el-GR" b="1" u="sng" dirty="0" err="1">
                <a:solidFill>
                  <a:srgbClr val="333333"/>
                </a:solidFill>
              </a:rPr>
              <a:t>modernité</a:t>
            </a:r>
            <a:r>
              <a:rPr lang="el-GR" b="1" u="sng" dirty="0">
                <a:solidFill>
                  <a:srgbClr val="333333"/>
                </a:solidFill>
              </a:rPr>
              <a:t>)</a:t>
            </a:r>
            <a:r>
              <a:rPr lang="el-GR" b="1" dirty="0">
                <a:solidFill>
                  <a:srgbClr val="333333"/>
                </a:solidFill>
              </a:rPr>
              <a:t> </a:t>
            </a:r>
            <a:r>
              <a:rPr lang="el-GR" dirty="0">
                <a:solidFill>
                  <a:srgbClr val="333333"/>
                </a:solidFill>
              </a:rPr>
              <a:t>είναι η περίοδος μέχρι την δεκαετία του 1960 </a:t>
            </a:r>
            <a:r>
              <a:rPr lang="el-GR" dirty="0" smtClean="0">
                <a:solidFill>
                  <a:srgbClr val="333333"/>
                </a:solidFill>
              </a:rPr>
              <a:t>ως </a:t>
            </a:r>
            <a:r>
              <a:rPr lang="el-GR" dirty="0">
                <a:solidFill>
                  <a:srgbClr val="333333"/>
                </a:solidFill>
              </a:rPr>
              <a:t>η αλλαγή του </a:t>
            </a:r>
            <a:r>
              <a:rPr lang="el-GR" dirty="0" err="1">
                <a:solidFill>
                  <a:srgbClr val="333333"/>
                </a:solidFill>
              </a:rPr>
              <a:t>ταυτοτικού</a:t>
            </a:r>
            <a:r>
              <a:rPr lang="el-GR" dirty="0">
                <a:solidFill>
                  <a:srgbClr val="333333"/>
                </a:solidFill>
              </a:rPr>
              <a:t>-ατομικού, </a:t>
            </a:r>
            <a:r>
              <a:rPr lang="el-GR" dirty="0" err="1">
                <a:solidFill>
                  <a:srgbClr val="333333"/>
                </a:solidFill>
              </a:rPr>
              <a:t>ταυτοτικού</a:t>
            </a:r>
            <a:r>
              <a:rPr lang="el-GR" dirty="0">
                <a:solidFill>
                  <a:srgbClr val="333333"/>
                </a:solidFill>
              </a:rPr>
              <a:t>-συλλογικού και θεσμικού προτύπου. Ο άνθρωπος από δούλος έγινε Άτομο, κατοχυρωμένο νομικά, ατομικά προστατευμένα δικαιώματα, κοινοβουλευτική-αντιπροσωπευτική δημοκρατία, </a:t>
            </a:r>
            <a:r>
              <a:rPr lang="el-GR" dirty="0" err="1">
                <a:solidFill>
                  <a:srgbClr val="333333"/>
                </a:solidFill>
              </a:rPr>
              <a:t>αυτοδιαχειριζόμενο</a:t>
            </a:r>
            <a:r>
              <a:rPr lang="el-GR" dirty="0">
                <a:solidFill>
                  <a:srgbClr val="333333"/>
                </a:solidFill>
              </a:rPr>
              <a:t>, υπεύθυνο, τώρα πια είναι το κέντρο αναφοράς, εκείνο τροφοδοτεί και </a:t>
            </a:r>
            <a:r>
              <a:rPr lang="el-GR" dirty="0" err="1">
                <a:solidFill>
                  <a:srgbClr val="333333"/>
                </a:solidFill>
              </a:rPr>
              <a:t>νοηματοδοτεί</a:t>
            </a:r>
            <a:r>
              <a:rPr lang="el-GR" dirty="0">
                <a:solidFill>
                  <a:srgbClr val="333333"/>
                </a:solidFill>
              </a:rPr>
              <a:t> την ιστορία. Είναι ο πρωταγωνιστής, ο Δημιουργός. Ο νεωτερικός άνθρωπος εκθρόνισε τον μεσαιωνικό Θεό. Έγινε κυρίαρχο, αυτεξούσιο ον.</a:t>
            </a:r>
            <a:r>
              <a:rPr lang="el-GR" dirty="0">
                <a:solidFill>
                  <a:srgbClr val="222222"/>
                </a:solidFill>
              </a:rPr>
              <a:t> Η Λογική</a:t>
            </a:r>
            <a:r>
              <a:rPr lang="el-GR" dirty="0">
                <a:solidFill>
                  <a:srgbClr val="000000"/>
                </a:solidFill>
              </a:rPr>
              <a:t> και η Επιστήμη κατευθύνουν </a:t>
            </a:r>
            <a:r>
              <a:rPr lang="el-GR" dirty="0" smtClean="0">
                <a:solidFill>
                  <a:srgbClr val="000000"/>
                </a:solidFill>
              </a:rPr>
              <a:t>την πορεία και εξέλιξη της κοινωνίας</a:t>
            </a:r>
            <a:r>
              <a:rPr lang="el-GR" dirty="0" smtClean="0">
                <a:solidFill>
                  <a:srgbClr val="000000"/>
                </a:solidFill>
                <a:latin typeface="Verdana" panose="020B0604030504040204" pitchFamily="34" charset="0"/>
              </a:rPr>
              <a:t>. </a:t>
            </a:r>
            <a:endParaRPr lang="el-GR" dirty="0"/>
          </a:p>
        </p:txBody>
      </p:sp>
    </p:spTree>
    <p:extLst>
      <p:ext uri="{BB962C8B-B14F-4D97-AF65-F5344CB8AC3E}">
        <p14:creationId xmlns:p14="http://schemas.microsoft.com/office/powerpoint/2010/main" val="104510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0364" y="0"/>
            <a:ext cx="8363272" cy="692696"/>
          </a:xfrm>
        </p:spPr>
        <p:txBody>
          <a:bodyPr>
            <a:noAutofit/>
          </a:bodyPr>
          <a:lstStyle/>
          <a:p>
            <a:pPr algn="ctr"/>
            <a:r>
              <a:rPr lang="el-GR" sz="4000" dirty="0" smtClean="0"/>
              <a:t>Συμπέρασμα</a:t>
            </a:r>
            <a:endParaRPr lang="el-GR" sz="4000" dirty="0"/>
          </a:p>
        </p:txBody>
      </p:sp>
      <p:sp>
        <p:nvSpPr>
          <p:cNvPr id="3" name="2 - Θέση περιεχομένου"/>
          <p:cNvSpPr>
            <a:spLocks noGrp="1"/>
          </p:cNvSpPr>
          <p:nvPr>
            <p:ph idx="1"/>
          </p:nvPr>
        </p:nvSpPr>
        <p:spPr>
          <a:xfrm>
            <a:off x="0" y="764704"/>
            <a:ext cx="9144000" cy="6093296"/>
          </a:xfrm>
        </p:spPr>
        <p:txBody>
          <a:bodyPr>
            <a:normAutofit/>
          </a:bodyPr>
          <a:lstStyle/>
          <a:p>
            <a:r>
              <a:rPr lang="el-GR" sz="2600" dirty="0" smtClean="0"/>
              <a:t>ΝΠΙ  βρίσκεται σε εξέλιξη.</a:t>
            </a:r>
          </a:p>
          <a:p>
            <a:r>
              <a:rPr lang="el-GR" sz="2600" dirty="0" smtClean="0"/>
              <a:t>Πολιτισμική ιστορία της γλώσσας βρίσκεται σε εξέλιξη.</a:t>
            </a:r>
          </a:p>
          <a:p>
            <a:r>
              <a:rPr lang="el-GR" sz="2600" dirty="0" smtClean="0"/>
              <a:t>Υπάρχουν ζητήματα άλυτα.</a:t>
            </a:r>
          </a:p>
          <a:p>
            <a:pPr marL="514350" indent="-514350">
              <a:buNone/>
            </a:pPr>
            <a:r>
              <a:rPr lang="el-GR" sz="2600" b="1" dirty="0" smtClean="0"/>
              <a:t>Πολιτισμική ιστορία</a:t>
            </a:r>
            <a:r>
              <a:rPr lang="el-GR" sz="2600" dirty="0" smtClean="0"/>
              <a:t>: </a:t>
            </a:r>
          </a:p>
          <a:p>
            <a:pPr marL="514350" indent="-514350">
              <a:buFont typeface="+mj-lt"/>
              <a:buAutoNum type="arabicPeriod"/>
            </a:pPr>
            <a:r>
              <a:rPr lang="el-GR" sz="2600" dirty="0" smtClean="0"/>
              <a:t>έδωσε κάποιο περιεχόμενο με τις διάφορες έννοιες του όρου στην ιστορική μέθοδο </a:t>
            </a:r>
            <a:r>
              <a:rPr lang="el-GR" sz="2600" b="1" dirty="0" smtClean="0"/>
              <a:t>όμως</a:t>
            </a:r>
            <a:r>
              <a:rPr lang="el-GR" sz="2600" dirty="0" smtClean="0"/>
              <a:t> δεν είναι μια σημαντική μορφή ιστορίας αλλά ένα απαραίτητο τμήμα συλλογικού εγχειρήματος.</a:t>
            </a:r>
          </a:p>
          <a:p>
            <a:pPr marL="514350" indent="-514350">
              <a:buFont typeface="+mj-lt"/>
              <a:buAutoNum type="arabicPeriod"/>
            </a:pPr>
            <a:r>
              <a:rPr lang="el-GR" sz="2600" dirty="0" smtClean="0"/>
              <a:t>Μια μόδα η οποία κάποια στιγμή φθίνει.</a:t>
            </a:r>
          </a:p>
          <a:p>
            <a:pPr marL="514350" indent="-514350">
              <a:buFont typeface="+mj-lt"/>
              <a:buAutoNum type="arabicPeriod"/>
            </a:pPr>
            <a:r>
              <a:rPr lang="el-GR" sz="2600" dirty="0" smtClean="0"/>
              <a:t>Αντίδραση εναντίον της «κουλτούρας».</a:t>
            </a:r>
          </a:p>
          <a:p>
            <a:pPr marL="514350" indent="-514350">
              <a:buFont typeface="+mj-lt"/>
              <a:buAutoNum type="arabicPeriod"/>
            </a:pPr>
            <a:r>
              <a:rPr lang="el-GR" sz="2600" dirty="0" smtClean="0"/>
              <a:t>Ιστορικοί, εμπειρικοί ή θετικιστές: μεταχειρίστηκαν τα ιστορικά ντοκουμέντα ως κάτι προφανές </a:t>
            </a:r>
          </a:p>
          <a:p>
            <a:pPr marL="514350" indent="-514350">
              <a:buNone/>
            </a:pPr>
            <a:endParaRPr lang="el-GR" sz="2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2372" y="0"/>
            <a:ext cx="8219256" cy="692696"/>
          </a:xfrm>
        </p:spPr>
        <p:txBody>
          <a:bodyPr>
            <a:noAutofit/>
          </a:bodyPr>
          <a:lstStyle/>
          <a:p>
            <a:pPr algn="ctr"/>
            <a:r>
              <a:rPr lang="el-GR" sz="4000" dirty="0" smtClean="0"/>
              <a:t>Επίλογος</a:t>
            </a:r>
            <a:endParaRPr lang="el-GR" sz="4000" dirty="0"/>
          </a:p>
        </p:txBody>
      </p:sp>
      <p:sp>
        <p:nvSpPr>
          <p:cNvPr id="3" name="2 - Θέση περιεχομένου"/>
          <p:cNvSpPr>
            <a:spLocks noGrp="1"/>
          </p:cNvSpPr>
          <p:nvPr>
            <p:ph idx="1"/>
          </p:nvPr>
        </p:nvSpPr>
        <p:spPr>
          <a:xfrm>
            <a:off x="179512" y="764704"/>
            <a:ext cx="8784976" cy="5832648"/>
          </a:xfrm>
        </p:spPr>
        <p:txBody>
          <a:bodyPr>
            <a:normAutofit lnSpcReduction="10000"/>
          </a:bodyPr>
          <a:lstStyle/>
          <a:p>
            <a:pPr marL="514350" indent="-514350"/>
            <a:r>
              <a:rPr lang="el-GR" sz="2600" b="1" dirty="0" smtClean="0"/>
              <a:t>Παραδόσεις πολιτισμικής ιστορίας</a:t>
            </a:r>
          </a:p>
          <a:p>
            <a:pPr marL="514350" indent="-514350">
              <a:buFont typeface="+mj-lt"/>
              <a:buAutoNum type="arabicPeriod"/>
            </a:pPr>
            <a:r>
              <a:rPr lang="el-GR" sz="2600" dirty="0" smtClean="0"/>
              <a:t>Ολλανδία, Γερμανία, Γαλλία</a:t>
            </a:r>
          </a:p>
          <a:p>
            <a:pPr marL="514350" indent="-514350">
              <a:buFont typeface="+mj-lt"/>
              <a:buAutoNum type="arabicPeriod"/>
            </a:pPr>
            <a:r>
              <a:rPr lang="el-GR" sz="2600" dirty="0" smtClean="0"/>
              <a:t>Αγγλία: αντίσταση κατά της πολιτισμικής ιστορίας, ασύμβατη με τα αντικειμενικά γεγονότα</a:t>
            </a:r>
            <a:r>
              <a:rPr lang="en-US" sz="2600" dirty="0" smtClean="0"/>
              <a:t>.</a:t>
            </a:r>
            <a:endParaRPr lang="el-GR" sz="2600" dirty="0" smtClean="0"/>
          </a:p>
          <a:p>
            <a:pPr marL="514350" indent="-514350">
              <a:buFont typeface="+mj-lt"/>
              <a:buAutoNum type="arabicPeriod"/>
            </a:pPr>
            <a:r>
              <a:rPr lang="el-GR" sz="2600" dirty="0" smtClean="0"/>
              <a:t>Δανία: παρόμοια κατάσταση με την Αγγλία παρά την συμβολή του </a:t>
            </a:r>
            <a:r>
              <a:rPr lang="en-US" sz="2600" i="1" dirty="0" err="1" smtClean="0"/>
              <a:t>Troels</a:t>
            </a:r>
            <a:r>
              <a:rPr lang="en-US" sz="2600" i="1" dirty="0" smtClean="0"/>
              <a:t>-Lund.</a:t>
            </a:r>
            <a:endParaRPr lang="el-GR" sz="2600" i="1" dirty="0" smtClean="0"/>
          </a:p>
          <a:p>
            <a:pPr marL="514350" indent="-514350">
              <a:buFont typeface="+mj-lt"/>
              <a:buAutoNum type="arabicPeriod"/>
            </a:pPr>
            <a:r>
              <a:rPr lang="el-GR" sz="2600" dirty="0" smtClean="0"/>
              <a:t>ΗΠΑ: ευδοκίμηση πολιτισμικής ιστορίας, γεωγραφίας και ανθρωπολογίας.</a:t>
            </a:r>
          </a:p>
          <a:p>
            <a:pPr marL="514350" indent="-514350">
              <a:buNone/>
            </a:pPr>
            <a:endParaRPr lang="el-GR" sz="2600" dirty="0" smtClean="0"/>
          </a:p>
          <a:p>
            <a:pPr marL="514350" indent="-514350"/>
            <a:r>
              <a:rPr lang="el-GR" sz="2600" b="1" dirty="0" smtClean="0"/>
              <a:t>Αντίθεση </a:t>
            </a:r>
            <a:r>
              <a:rPr lang="el-GR" sz="2600" b="1" dirty="0" err="1" smtClean="0"/>
              <a:t>Βορειομαερικανικής</a:t>
            </a:r>
            <a:r>
              <a:rPr lang="el-GR" sz="2600" b="1" dirty="0" smtClean="0"/>
              <a:t> έμφασης στην κουλτούρα και της βρετανικής έμφασης στην κοινωνία</a:t>
            </a:r>
          </a:p>
          <a:p>
            <a:pPr marL="514350" indent="-514350">
              <a:buNone/>
            </a:pPr>
            <a:r>
              <a:rPr lang="el-GR" sz="2600" dirty="0" smtClean="0"/>
              <a:t>                     «Κουλτούρα της εμπειριοκρατίας»</a:t>
            </a:r>
          </a:p>
          <a:p>
            <a:endParaRPr lang="el-GR" sz="2600" dirty="0" smtClean="0"/>
          </a:p>
          <a:p>
            <a:pPr>
              <a:buNone/>
            </a:pPr>
            <a:endParaRPr lang="el-GR" sz="2600" dirty="0"/>
          </a:p>
        </p:txBody>
      </p:sp>
      <p:cxnSp>
        <p:nvCxnSpPr>
          <p:cNvPr id="4" name="3 - Ευθύγραμμο βέλος σύνδεσης"/>
          <p:cNvCxnSpPr/>
          <p:nvPr/>
        </p:nvCxnSpPr>
        <p:spPr>
          <a:xfrm>
            <a:off x="1115616" y="5949280"/>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1/8</a:t>
            </a:r>
            <a:endParaRPr lang="el-GR" sz="4000" dirty="0"/>
          </a:p>
        </p:txBody>
      </p:sp>
      <p:sp>
        <p:nvSpPr>
          <p:cNvPr id="5" name="4 - Ορθογώνιο"/>
          <p:cNvSpPr/>
          <p:nvPr/>
        </p:nvSpPr>
        <p:spPr>
          <a:xfrm>
            <a:off x="1799692" y="908720"/>
            <a:ext cx="5544616" cy="1512168"/>
          </a:xfrm>
          <a:prstGeom prst="rect">
            <a:avLst/>
          </a:prstGeom>
          <a:ln>
            <a:noFill/>
          </a:ln>
          <a:effectLst>
            <a:glow rad="63500">
              <a:schemeClr val="accent1">
                <a:satMod val="175000"/>
                <a:alpha val="40000"/>
              </a:schemeClr>
            </a:glow>
            <a:outerShdw blurRad="63500" dist="25400" dir="5400000" rotWithShape="0">
              <a:srgbClr val="000000">
                <a:alpha val="43137"/>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800" dirty="0" smtClean="0">
                <a:latin typeface="Calibri" pitchFamily="34" charset="0"/>
              </a:rPr>
              <a:t>Η </a:t>
            </a:r>
            <a:r>
              <a:rPr lang="el-GR" sz="2800" b="1" dirty="0" smtClean="0">
                <a:latin typeface="Calibri" pitchFamily="34" charset="0"/>
              </a:rPr>
              <a:t>πολιτισμική ιστορία </a:t>
            </a:r>
            <a:r>
              <a:rPr lang="el-GR" sz="2800" dirty="0" smtClean="0">
                <a:latin typeface="Calibri" pitchFamily="34" charset="0"/>
              </a:rPr>
              <a:t>δείχνει ενδιαφέρον σε ορισμένες θεματικές περιοχές</a:t>
            </a:r>
            <a:endParaRPr lang="el-GR" sz="2800" dirty="0">
              <a:latin typeface="Calibri" pitchFamily="34" charset="0"/>
            </a:endParaRPr>
          </a:p>
        </p:txBody>
      </p:sp>
      <p:sp>
        <p:nvSpPr>
          <p:cNvPr id="7" name="6 - Έλλειψη"/>
          <p:cNvSpPr/>
          <p:nvPr/>
        </p:nvSpPr>
        <p:spPr>
          <a:xfrm>
            <a:off x="179512" y="3789040"/>
            <a:ext cx="2699792" cy="1332000"/>
          </a:xfrm>
          <a:prstGeom prst="ellipse">
            <a:avLst/>
          </a:prstGeom>
          <a:ln>
            <a:noFill/>
          </a:ln>
          <a:effectLst>
            <a:glow rad="63500">
              <a:schemeClr val="accent1">
                <a:satMod val="175000"/>
                <a:alpha val="40000"/>
              </a:schemeClr>
            </a:glow>
            <a:outerShdw blurRad="63500" dist="25400" dir="5400000" rotWithShape="0">
              <a:srgbClr val="000000">
                <a:alpha val="43137"/>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2600" dirty="0" smtClean="0">
                <a:latin typeface="Calibri" pitchFamily="34" charset="0"/>
              </a:rPr>
              <a:t>Το σώμα</a:t>
            </a:r>
            <a:endParaRPr lang="el-GR" sz="2600" dirty="0">
              <a:latin typeface="Calibri" pitchFamily="34" charset="0"/>
            </a:endParaRPr>
          </a:p>
        </p:txBody>
      </p:sp>
      <p:sp>
        <p:nvSpPr>
          <p:cNvPr id="8" name="7 - Έλλειψη"/>
          <p:cNvSpPr/>
          <p:nvPr/>
        </p:nvSpPr>
        <p:spPr>
          <a:xfrm>
            <a:off x="3167844" y="3717032"/>
            <a:ext cx="2808312" cy="1332000"/>
          </a:xfrm>
          <a:prstGeom prst="ellipse">
            <a:avLst/>
          </a:prstGeom>
          <a:ln>
            <a:noFill/>
          </a:ln>
          <a:effectLst>
            <a:glow rad="63500">
              <a:schemeClr val="accent1">
                <a:satMod val="175000"/>
                <a:alpha val="40000"/>
              </a:schemeClr>
            </a:glow>
            <a:outerShdw blurRad="63500" dist="25400" dir="5400000" rotWithShape="0">
              <a:srgbClr val="000000">
                <a:alpha val="43137"/>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600" dirty="0" smtClean="0">
                <a:latin typeface="Calibri" pitchFamily="34" charset="0"/>
              </a:rPr>
              <a:t>Η εθνική ταυτότητα</a:t>
            </a:r>
            <a:endParaRPr lang="el-GR" sz="2600" dirty="0">
              <a:latin typeface="Calibri" pitchFamily="34" charset="0"/>
            </a:endParaRPr>
          </a:p>
        </p:txBody>
      </p:sp>
      <p:sp>
        <p:nvSpPr>
          <p:cNvPr id="9" name="8 - Έλλειψη"/>
          <p:cNvSpPr/>
          <p:nvPr/>
        </p:nvSpPr>
        <p:spPr>
          <a:xfrm>
            <a:off x="6156176" y="3789040"/>
            <a:ext cx="2987824" cy="1332000"/>
          </a:xfrm>
          <a:prstGeom prst="ellipse">
            <a:avLst/>
          </a:prstGeom>
          <a:ln>
            <a:noFill/>
          </a:ln>
          <a:effectLst>
            <a:glow rad="63500">
              <a:schemeClr val="accent1">
                <a:satMod val="175000"/>
                <a:alpha val="40000"/>
              </a:schemeClr>
            </a:glow>
            <a:outerShdw blurRad="63500" dist="25400" dir="5400000" rotWithShape="0">
              <a:srgbClr val="000000">
                <a:alpha val="43137"/>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2600" dirty="0" smtClean="0">
                <a:latin typeface="Calibri" pitchFamily="34" charset="0"/>
              </a:rPr>
              <a:t>Πολιτισμική ιστορία των ιδεών</a:t>
            </a:r>
            <a:endParaRPr lang="el-GR" sz="2600" dirty="0">
              <a:latin typeface="Calibri" pitchFamily="34" charset="0"/>
            </a:endParaRPr>
          </a:p>
        </p:txBody>
      </p:sp>
      <p:cxnSp>
        <p:nvCxnSpPr>
          <p:cNvPr id="11" name="10 - Ευθύγραμμο βέλος σύνδεσης"/>
          <p:cNvCxnSpPr>
            <a:stCxn id="5" idx="2"/>
            <a:endCxn id="7" idx="0"/>
          </p:cNvCxnSpPr>
          <p:nvPr/>
        </p:nvCxnSpPr>
        <p:spPr>
          <a:xfrm flipH="1">
            <a:off x="1529408" y="2420888"/>
            <a:ext cx="3042592"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a:stCxn id="5" idx="2"/>
            <a:endCxn id="8" idx="0"/>
          </p:cNvCxnSpPr>
          <p:nvPr/>
        </p:nvCxnSpPr>
        <p:spPr>
          <a:xfrm>
            <a:off x="4572000" y="2420888"/>
            <a:ext cx="0" cy="12961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a:stCxn id="5" idx="2"/>
            <a:endCxn id="9" idx="0"/>
          </p:cNvCxnSpPr>
          <p:nvPr/>
        </p:nvCxnSpPr>
        <p:spPr>
          <a:xfrm>
            <a:off x="4572000" y="2420888"/>
            <a:ext cx="3078088" cy="13681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2/8</a:t>
            </a:r>
            <a:endParaRPr lang="el-GR" sz="4000" dirty="0"/>
          </a:p>
        </p:txBody>
      </p:sp>
      <p:sp>
        <p:nvSpPr>
          <p:cNvPr id="3" name="2 - Θέση περιεχομένου"/>
          <p:cNvSpPr>
            <a:spLocks noGrp="1"/>
          </p:cNvSpPr>
          <p:nvPr>
            <p:ph idx="1"/>
          </p:nvPr>
        </p:nvSpPr>
        <p:spPr>
          <a:xfrm>
            <a:off x="179512" y="836712"/>
            <a:ext cx="8712968" cy="5616624"/>
          </a:xfrm>
        </p:spPr>
        <p:txBody>
          <a:bodyPr>
            <a:normAutofit fontScale="92500" lnSpcReduction="10000"/>
          </a:bodyPr>
          <a:lstStyle/>
          <a:p>
            <a:pPr marL="514350" indent="-514350">
              <a:buNone/>
            </a:pPr>
            <a:endParaRPr lang="el-GR" sz="2600" dirty="0" smtClean="0"/>
          </a:p>
          <a:p>
            <a:pPr marL="514350" indent="-514350">
              <a:buNone/>
            </a:pPr>
            <a:r>
              <a:rPr lang="el-GR" sz="2600" dirty="0" smtClean="0"/>
              <a:t>1.  Η </a:t>
            </a:r>
            <a:r>
              <a:rPr lang="el-GR" sz="2600" b="1" dirty="0" smtClean="0"/>
              <a:t>ιστορία του σώματος </a:t>
            </a:r>
            <a:r>
              <a:rPr lang="el-GR" sz="2600" dirty="0" smtClean="0"/>
              <a:t>είναι κομμάτι της ΝΠΙ.</a:t>
            </a:r>
          </a:p>
          <a:p>
            <a:pPr marL="514350" indent="-514350">
              <a:buNone/>
            </a:pPr>
            <a:endParaRPr lang="el-GR" sz="2600" b="1" dirty="0" smtClean="0"/>
          </a:p>
          <a:p>
            <a:pPr marL="514350" indent="-514350">
              <a:buNone/>
            </a:pPr>
            <a:r>
              <a:rPr lang="el-GR" sz="2600" b="1" dirty="0" smtClean="0"/>
              <a:t>Θέματα</a:t>
            </a:r>
            <a:r>
              <a:rPr lang="el-GR" sz="2600" dirty="0" smtClean="0"/>
              <a:t> είναι:</a:t>
            </a:r>
          </a:p>
          <a:p>
            <a:pPr marL="514350" indent="-514350"/>
            <a:r>
              <a:rPr lang="el-GR" sz="2600" dirty="0" smtClean="0"/>
              <a:t>η «ιστορία της καθαριότητας».</a:t>
            </a:r>
          </a:p>
          <a:p>
            <a:pPr marL="514350" indent="-514350">
              <a:buNone/>
            </a:pPr>
            <a:endParaRPr lang="el-GR" sz="2600" i="1" dirty="0" smtClean="0"/>
          </a:p>
          <a:p>
            <a:pPr marL="514350" indent="-514350">
              <a:buNone/>
            </a:pPr>
            <a:r>
              <a:rPr lang="en-US" sz="2600" i="1" dirty="0" smtClean="0"/>
              <a:t>Mary Douglas</a:t>
            </a:r>
            <a:r>
              <a:rPr lang="el-GR" sz="2600" dirty="0" smtClean="0"/>
              <a:t>: κώδικες καθαριότητας που ποικίλουν από κουλτούρα σε κουλτούρα.</a:t>
            </a:r>
          </a:p>
          <a:p>
            <a:pPr marL="514350" indent="-514350"/>
            <a:r>
              <a:rPr lang="el-GR" sz="2600" dirty="0" smtClean="0"/>
              <a:t>Πολυχρησιμοποιημένη μεταφορά καθαριότητας ή αγνότητας-πνευματική αγνότητα, εθνική κάθαρση, καθαρότητα της γλώσσας.</a:t>
            </a:r>
          </a:p>
          <a:p>
            <a:pPr marL="514350" indent="-514350"/>
            <a:r>
              <a:rPr lang="el-GR" sz="2600" dirty="0" smtClean="0"/>
              <a:t>Σύνδεση εννοιών καθαριότητας με εθνική ταυτότητα</a:t>
            </a:r>
          </a:p>
          <a:p>
            <a:pPr marL="514350" indent="-514350">
              <a:buNone/>
            </a:pPr>
            <a:r>
              <a:rPr lang="el-GR" sz="2600" dirty="0" smtClean="0"/>
              <a:t>π.χ. </a:t>
            </a:r>
            <a:r>
              <a:rPr lang="el-GR" sz="2600" dirty="0" err="1" smtClean="0"/>
              <a:t>μεσοαστές</a:t>
            </a:r>
            <a:r>
              <a:rPr lang="el-GR" sz="2600" dirty="0" smtClean="0"/>
              <a:t> Αμερικανίδες.</a:t>
            </a:r>
            <a:endParaRPr lang="el-GR" sz="2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3/8</a:t>
            </a:r>
            <a:endParaRPr lang="el-GR" sz="4000" dirty="0"/>
          </a:p>
        </p:txBody>
      </p:sp>
      <p:sp>
        <p:nvSpPr>
          <p:cNvPr id="3" name="2 - Θέση περιεχομένου"/>
          <p:cNvSpPr>
            <a:spLocks noGrp="1"/>
          </p:cNvSpPr>
          <p:nvPr>
            <p:ph idx="1"/>
          </p:nvPr>
        </p:nvSpPr>
        <p:spPr>
          <a:xfrm>
            <a:off x="251520" y="764704"/>
            <a:ext cx="8892480" cy="6093296"/>
          </a:xfrm>
        </p:spPr>
        <p:txBody>
          <a:bodyPr>
            <a:normAutofit/>
          </a:bodyPr>
          <a:lstStyle/>
          <a:p>
            <a:pPr marL="514350" indent="-514350">
              <a:buNone/>
            </a:pPr>
            <a:endParaRPr lang="el-GR" sz="2600" dirty="0" smtClean="0"/>
          </a:p>
          <a:p>
            <a:pPr marL="514350" indent="-514350">
              <a:buNone/>
            </a:pPr>
            <a:r>
              <a:rPr lang="el-GR" sz="2600" dirty="0" smtClean="0"/>
              <a:t>2. Η </a:t>
            </a:r>
            <a:r>
              <a:rPr lang="el-GR" sz="2600" b="1" dirty="0" smtClean="0"/>
              <a:t>εθνική ταυτότητα </a:t>
            </a:r>
            <a:r>
              <a:rPr lang="el-GR" sz="2600" dirty="0" smtClean="0"/>
              <a:t>αποτελεί κεντρικό θέμα στις μελέτες της πολιτισμικής ιστορίας.</a:t>
            </a:r>
          </a:p>
          <a:p>
            <a:pPr marL="514350" indent="-514350">
              <a:buNone/>
            </a:pPr>
            <a:endParaRPr lang="el-GR" sz="2600" dirty="0" smtClean="0"/>
          </a:p>
          <a:p>
            <a:pPr marL="514350" indent="-514350">
              <a:buNone/>
            </a:pPr>
            <a:r>
              <a:rPr lang="el-GR" sz="2600" dirty="0" smtClean="0"/>
              <a:t>π.χ. «έκρηξη» μελετών συλλογικής μνήμης: τονίζει την εθνική μνήμη που μεταδίδεται από γενιά σε γενιά.</a:t>
            </a:r>
          </a:p>
          <a:p>
            <a:pPr marL="514350" indent="-514350"/>
            <a:r>
              <a:rPr lang="en-US" sz="2600" i="1" dirty="0" smtClean="0"/>
              <a:t>Maurice </a:t>
            </a:r>
            <a:r>
              <a:rPr lang="en-US" sz="2600" i="1" dirty="0" err="1" smtClean="0"/>
              <a:t>Agulhon</a:t>
            </a:r>
            <a:r>
              <a:rPr lang="el-GR" sz="2600" i="1" dirty="0" smtClean="0"/>
              <a:t> </a:t>
            </a:r>
            <a:r>
              <a:rPr lang="el-GR" sz="2600" dirty="0" smtClean="0"/>
              <a:t>(Γάλλος ιστορικός,</a:t>
            </a:r>
            <a:r>
              <a:rPr lang="en-US" sz="2600" dirty="0" smtClean="0"/>
              <a:t> </a:t>
            </a:r>
            <a:r>
              <a:rPr lang="en-US" sz="2600" i="1" dirty="0" smtClean="0"/>
              <a:t>Marianne 1979</a:t>
            </a:r>
            <a:r>
              <a:rPr lang="el-GR" sz="2600" i="1" dirty="0" smtClean="0"/>
              <a:t> </a:t>
            </a:r>
            <a:r>
              <a:rPr lang="el-GR" sz="2600" dirty="0" smtClean="0"/>
              <a:t>): μελέτη εθνικών συμβόλων όπως μνημεία, σημαίες ή παρθένες</a:t>
            </a:r>
            <a:r>
              <a:rPr lang="en-US" sz="2600" dirty="0" smtClean="0"/>
              <a:t>.</a:t>
            </a:r>
          </a:p>
          <a:p>
            <a:pPr marL="514350" indent="-514350"/>
            <a:r>
              <a:rPr lang="en-US" sz="2600" i="1" dirty="0" smtClean="0"/>
              <a:t>Benedict Anderson </a:t>
            </a:r>
            <a:r>
              <a:rPr lang="el-GR" sz="2600" dirty="0" smtClean="0"/>
              <a:t>και </a:t>
            </a:r>
            <a:r>
              <a:rPr lang="en-US" sz="2600" i="1" dirty="0" smtClean="0"/>
              <a:t>Eric </a:t>
            </a:r>
            <a:r>
              <a:rPr lang="en-US" sz="2600" i="1" dirty="0" err="1" smtClean="0"/>
              <a:t>Hobsbawm</a:t>
            </a:r>
            <a:r>
              <a:rPr lang="el-GR" sz="2600" dirty="0" smtClean="0"/>
              <a:t>: παραγωγή σειράς βιβλίων με θέμα την επινόηση των εθνών.</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7544" y="0"/>
            <a:ext cx="8208912" cy="692696"/>
          </a:xfrm>
        </p:spPr>
        <p:txBody>
          <a:bodyPr>
            <a:noAutofit/>
          </a:bodyPr>
          <a:lstStyle/>
          <a:p>
            <a:r>
              <a:rPr lang="el-GR" sz="4000" dirty="0" smtClean="0"/>
              <a:t>      Μια μεταβαλλόμενη σκηνή 4/8</a:t>
            </a:r>
            <a:endParaRPr lang="el-GR" sz="4000" dirty="0"/>
          </a:p>
        </p:txBody>
      </p:sp>
      <p:sp>
        <p:nvSpPr>
          <p:cNvPr id="3" name="2 - Θέση περιεχομένου"/>
          <p:cNvSpPr>
            <a:spLocks noGrp="1"/>
          </p:cNvSpPr>
          <p:nvPr>
            <p:ph idx="1"/>
          </p:nvPr>
        </p:nvSpPr>
        <p:spPr>
          <a:xfrm>
            <a:off x="179512" y="1340768"/>
            <a:ext cx="8964488" cy="4968552"/>
          </a:xfrm>
        </p:spPr>
        <p:txBody>
          <a:bodyPr>
            <a:normAutofit/>
          </a:bodyPr>
          <a:lstStyle/>
          <a:p>
            <a:pPr marL="514350" indent="-514350"/>
            <a:r>
              <a:rPr lang="el-GR" sz="2800" dirty="0" smtClean="0"/>
              <a:t>Μελέτες με θέμα την </a:t>
            </a:r>
            <a:r>
              <a:rPr lang="el-GR" sz="2800" i="1" dirty="0" smtClean="0"/>
              <a:t>ιστορία της γλώσσας</a:t>
            </a:r>
            <a:r>
              <a:rPr lang="el-GR" sz="2800" dirty="0" smtClean="0"/>
              <a:t>, ειδικότερα τη «κατασκευή εθνικών γλωσσών»: προκάλεσε ενδιαφέρον για τους ιστορικούς πίνακες ζωγραφικής τον 19</a:t>
            </a:r>
            <a:r>
              <a:rPr lang="el-GR" sz="2800" baseline="30000" dirty="0" smtClean="0"/>
              <a:t>ο</a:t>
            </a:r>
            <a:r>
              <a:rPr lang="el-GR" sz="2800" dirty="0" smtClean="0"/>
              <a:t> αι.</a:t>
            </a:r>
          </a:p>
          <a:p>
            <a:pPr marL="514350" indent="-514350"/>
            <a:r>
              <a:rPr lang="en-US" sz="2800" dirty="0" smtClean="0"/>
              <a:t>Giuseppe Mazzini</a:t>
            </a:r>
            <a:r>
              <a:rPr lang="el-GR" sz="2800" dirty="0" smtClean="0"/>
              <a:t>: οι ιστορικοί πίνακες ζωγραφικής συνέβαλαν στο χτίσιμο του έθνους. </a:t>
            </a:r>
          </a:p>
          <a:p>
            <a:pPr marL="514350" indent="-514350"/>
            <a:r>
              <a:rPr lang="el-GR" sz="2800" dirty="0" smtClean="0"/>
              <a:t>Οι πίνακες ζωγραφικής ήταν μια διαδικασία που ονομάζεται «</a:t>
            </a:r>
            <a:r>
              <a:rPr lang="el-GR" sz="2800" b="1" dirty="0" smtClean="0"/>
              <a:t>εθνικοποίηση του παρελθόντος</a:t>
            </a:r>
            <a:r>
              <a:rPr lang="el-GR" sz="2800" dirty="0" smtClean="0"/>
              <a:t>».</a:t>
            </a:r>
          </a:p>
          <a:p>
            <a:endParaRPr lang="el-GR"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5/8</a:t>
            </a:r>
            <a:endParaRPr lang="el-GR" sz="4000" dirty="0"/>
          </a:p>
        </p:txBody>
      </p:sp>
      <p:sp>
        <p:nvSpPr>
          <p:cNvPr id="3" name="2 - Θέση περιεχομένου"/>
          <p:cNvSpPr>
            <a:spLocks noGrp="1"/>
          </p:cNvSpPr>
          <p:nvPr>
            <p:ph idx="1"/>
          </p:nvPr>
        </p:nvSpPr>
        <p:spPr>
          <a:xfrm>
            <a:off x="251520" y="1124744"/>
            <a:ext cx="8892480" cy="5544616"/>
          </a:xfrm>
        </p:spPr>
        <p:txBody>
          <a:bodyPr>
            <a:normAutofit fontScale="92500" lnSpcReduction="10000"/>
          </a:bodyPr>
          <a:lstStyle/>
          <a:p>
            <a:pPr>
              <a:buNone/>
            </a:pPr>
            <a:r>
              <a:rPr lang="el-GR" sz="2600" dirty="0" smtClean="0"/>
              <a:t>3. Η πολιτισμική ιστορία των εθνών είναι παράδειγμα της «</a:t>
            </a:r>
            <a:r>
              <a:rPr lang="el-GR" sz="2600" b="1" dirty="0" smtClean="0"/>
              <a:t>πολιτισμικής ιστορίας των ιδεών».</a:t>
            </a:r>
          </a:p>
          <a:p>
            <a:pPr>
              <a:buNone/>
            </a:pPr>
            <a:endParaRPr lang="el-GR" sz="2600" b="1" dirty="0" smtClean="0"/>
          </a:p>
          <a:p>
            <a:r>
              <a:rPr lang="el-GR" sz="2600" dirty="0" smtClean="0"/>
              <a:t>Η ιστορία των ιδεών και η πολιτισμική ιστορία έχουν διαφορετικές κατευθύνσεις αλλά τα σύνορα τους παραβιάζονται. π.χ. υβριδική πολιτισμική ιστορία των ιδεών.</a:t>
            </a:r>
          </a:p>
          <a:p>
            <a:r>
              <a:rPr lang="el-GR" sz="2600" dirty="0" smtClean="0"/>
              <a:t>3 ακαδημαϊκοί: </a:t>
            </a:r>
            <a:r>
              <a:rPr lang="en-US" sz="2600" dirty="0" smtClean="0"/>
              <a:t>Francoise </a:t>
            </a:r>
            <a:r>
              <a:rPr lang="en-US" sz="2600" dirty="0" err="1" smtClean="0"/>
              <a:t>Waquet</a:t>
            </a:r>
            <a:r>
              <a:rPr lang="en-US" sz="2600" dirty="0" smtClean="0"/>
              <a:t> (</a:t>
            </a:r>
            <a:r>
              <a:rPr lang="el-GR" sz="2600" dirty="0"/>
              <a:t>Γ</a:t>
            </a:r>
            <a:r>
              <a:rPr lang="el-GR" sz="2600" dirty="0" smtClean="0"/>
              <a:t>αλλία), </a:t>
            </a:r>
            <a:r>
              <a:rPr lang="en-US" sz="2600" dirty="0" smtClean="0"/>
              <a:t>Martin </a:t>
            </a:r>
            <a:r>
              <a:rPr lang="en-US" sz="2600" dirty="0" err="1" smtClean="0"/>
              <a:t>Mulsow</a:t>
            </a:r>
            <a:r>
              <a:rPr lang="en-US" sz="2600" dirty="0" smtClean="0"/>
              <a:t> (</a:t>
            </a:r>
            <a:r>
              <a:rPr lang="el-GR" sz="2600" dirty="0"/>
              <a:t>Γ</a:t>
            </a:r>
            <a:r>
              <a:rPr lang="el-GR" sz="2600" dirty="0" smtClean="0"/>
              <a:t>ερμανία), </a:t>
            </a:r>
            <a:r>
              <a:rPr lang="en-US" sz="2600" dirty="0" smtClean="0"/>
              <a:t>William Clark (</a:t>
            </a:r>
            <a:r>
              <a:rPr lang="el-GR" sz="2600" dirty="0" smtClean="0"/>
              <a:t>ΗΠΑ)</a:t>
            </a:r>
          </a:p>
          <a:p>
            <a:pPr>
              <a:buNone/>
            </a:pPr>
            <a:r>
              <a:rPr lang="el-GR" sz="2600" dirty="0"/>
              <a:t> </a:t>
            </a:r>
            <a:r>
              <a:rPr lang="el-GR" sz="2600" dirty="0" smtClean="0"/>
              <a:t>       </a:t>
            </a:r>
          </a:p>
          <a:p>
            <a:pPr>
              <a:buNone/>
            </a:pPr>
            <a:r>
              <a:rPr lang="el-GR" sz="2600" dirty="0" smtClean="0"/>
              <a:t>		Επιδίωξη σύνδεσης της ιστορίας των ιδεών με τις πολιτισμικές εξελίξεις συμπεριλαμβάνοντας μεταβολές στα μέσα επικοινωνίας.</a:t>
            </a:r>
          </a:p>
          <a:p>
            <a:pPr>
              <a:buNone/>
            </a:pPr>
            <a:r>
              <a:rPr lang="el-GR" sz="2600" dirty="0"/>
              <a:t> </a:t>
            </a:r>
            <a:r>
              <a:rPr lang="el-GR" sz="2600" dirty="0" smtClean="0"/>
              <a:t>                                </a:t>
            </a:r>
          </a:p>
        </p:txBody>
      </p:sp>
      <p:cxnSp>
        <p:nvCxnSpPr>
          <p:cNvPr id="5" name="4 - Ευθύγραμμο βέλος σύνδεσης"/>
          <p:cNvCxnSpPr/>
          <p:nvPr/>
        </p:nvCxnSpPr>
        <p:spPr>
          <a:xfrm>
            <a:off x="611560" y="4941168"/>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6/8</a:t>
            </a:r>
            <a:endParaRPr lang="el-GR" sz="4000" dirty="0"/>
          </a:p>
        </p:txBody>
      </p:sp>
      <p:sp>
        <p:nvSpPr>
          <p:cNvPr id="3" name="2 - Θέση περιεχομένου"/>
          <p:cNvSpPr>
            <a:spLocks noGrp="1"/>
          </p:cNvSpPr>
          <p:nvPr>
            <p:ph idx="1"/>
          </p:nvPr>
        </p:nvSpPr>
        <p:spPr>
          <a:xfrm>
            <a:off x="323528" y="1196752"/>
            <a:ext cx="8820472" cy="5184576"/>
          </a:xfrm>
        </p:spPr>
        <p:txBody>
          <a:bodyPr>
            <a:normAutofit fontScale="92500"/>
          </a:bodyPr>
          <a:lstStyle/>
          <a:p>
            <a:r>
              <a:rPr lang="el-GR" sz="2600" dirty="0" smtClean="0"/>
              <a:t>«</a:t>
            </a:r>
            <a:r>
              <a:rPr lang="el-GR" sz="2600" b="1" dirty="0" smtClean="0"/>
              <a:t>Κουλτούρα γνώσης</a:t>
            </a:r>
            <a:r>
              <a:rPr lang="el-GR" sz="2600" dirty="0" smtClean="0"/>
              <a:t>»: ιστορία πολιτισμικών πρακτικών, ιστορία ακαδημαϊκών ιεροτελεστιών μετάβασης και ιστορία υλικής κουλτούρας της εκπαίδευσης.</a:t>
            </a:r>
          </a:p>
          <a:p>
            <a:endParaRPr lang="el-GR" sz="2600" dirty="0" smtClean="0"/>
          </a:p>
          <a:p>
            <a:pPr>
              <a:buNone/>
            </a:pPr>
            <a:r>
              <a:rPr lang="el-GR" sz="2600" dirty="0" smtClean="0"/>
              <a:t>        3 μελέτες: επιβίωση προφορικής κουλτούρας με τη μορφή διαλέξεων, σεμιναρίων και προφορικών εξετάσεων.</a:t>
            </a:r>
          </a:p>
          <a:p>
            <a:pPr>
              <a:buNone/>
            </a:pPr>
            <a:endParaRPr lang="el-GR" sz="2600" dirty="0" smtClean="0"/>
          </a:p>
          <a:p>
            <a:r>
              <a:rPr lang="el-GR" sz="2600" dirty="0" smtClean="0"/>
              <a:t>«</a:t>
            </a:r>
            <a:r>
              <a:rPr lang="el-GR" sz="2600" b="1" dirty="0" smtClean="0"/>
              <a:t>Κουλτούρα του βιβλίου</a:t>
            </a:r>
            <a:r>
              <a:rPr lang="el-GR" sz="2600" dirty="0" smtClean="0"/>
              <a:t>»: έρχεται σε συγκριτική άποψη με τις πρακτικές ανάγνωσης καθώς και την αντίθεση μεταξύ συστημάτων γραφής και τεχνολογιών εκτύπωσης στην Ευρώπη και Ανατολική Ασία.</a:t>
            </a:r>
            <a:endParaRPr lang="el-GR" sz="2600" dirty="0"/>
          </a:p>
        </p:txBody>
      </p:sp>
      <p:cxnSp>
        <p:nvCxnSpPr>
          <p:cNvPr id="5" name="4 - Ευθύγραμμο βέλος σύνδεσης"/>
          <p:cNvCxnSpPr/>
          <p:nvPr/>
        </p:nvCxnSpPr>
        <p:spPr>
          <a:xfrm>
            <a:off x="539552" y="3212976"/>
            <a:ext cx="43204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Autofit/>
          </a:bodyPr>
          <a:lstStyle/>
          <a:p>
            <a:pPr algn="ctr"/>
            <a:r>
              <a:rPr lang="el-GR" sz="4000" dirty="0" smtClean="0"/>
              <a:t>Μια μεταβαλλόμενη σκηνή 7/8</a:t>
            </a:r>
            <a:endParaRPr lang="el-GR" sz="4000" dirty="0"/>
          </a:p>
        </p:txBody>
      </p:sp>
      <p:sp>
        <p:nvSpPr>
          <p:cNvPr id="3" name="2 - Θέση περιεχομένου"/>
          <p:cNvSpPr>
            <a:spLocks noGrp="1"/>
          </p:cNvSpPr>
          <p:nvPr>
            <p:ph idx="1"/>
          </p:nvPr>
        </p:nvSpPr>
        <p:spPr>
          <a:xfrm>
            <a:off x="395536" y="908720"/>
            <a:ext cx="8568952" cy="5688632"/>
          </a:xfrm>
        </p:spPr>
        <p:txBody>
          <a:bodyPr>
            <a:normAutofit/>
          </a:bodyPr>
          <a:lstStyle/>
          <a:p>
            <a:endParaRPr lang="el-GR" sz="2600" dirty="0" smtClean="0"/>
          </a:p>
          <a:p>
            <a:endParaRPr lang="el-GR" sz="2600" dirty="0" smtClean="0"/>
          </a:p>
          <a:p>
            <a:r>
              <a:rPr lang="el-GR" sz="2600" dirty="0" smtClean="0"/>
              <a:t>Θέμα στην ιστορία της «</a:t>
            </a:r>
            <a:r>
              <a:rPr lang="el-GR" sz="2600" b="1" dirty="0" smtClean="0"/>
              <a:t>επικοινωνιακής ή ερμηνευτικής λήψης</a:t>
            </a:r>
            <a:r>
              <a:rPr lang="el-GR" sz="2600" dirty="0" smtClean="0"/>
              <a:t>» </a:t>
            </a:r>
          </a:p>
          <a:p>
            <a:pPr>
              <a:buNone/>
            </a:pPr>
            <a:endParaRPr lang="el-GR" sz="2600" dirty="0" smtClean="0"/>
          </a:p>
          <a:p>
            <a:pPr indent="0">
              <a:buNone/>
            </a:pPr>
            <a:r>
              <a:rPr lang="el-GR" sz="2600" b="1" dirty="0" smtClean="0"/>
              <a:t>«</a:t>
            </a:r>
            <a:r>
              <a:rPr lang="el-GR" sz="2600" b="1" i="1" dirty="0" smtClean="0"/>
              <a:t>Διπλή επαφή</a:t>
            </a:r>
            <a:r>
              <a:rPr lang="el-GR" sz="2600" b="1" dirty="0" smtClean="0"/>
              <a:t>»: </a:t>
            </a:r>
            <a:r>
              <a:rPr lang="el-GR" sz="2600" dirty="0" smtClean="0"/>
              <a:t>μία κυκλική κίνηση, δηλαδή αυτό που αρχικά μεταμορφώθηκε και έγινε αντικείμενο ιδιοποίησης και σφετερισμού τώρα επιστρέφει στην χώρα από την οποία κατάγεται.</a:t>
            </a:r>
            <a:endParaRPr lang="el-GR" sz="2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354360" y="0"/>
            <a:ext cx="8435280" cy="692696"/>
          </a:xfrm>
        </p:spPr>
        <p:txBody>
          <a:bodyPr>
            <a:normAutofit/>
          </a:bodyPr>
          <a:lstStyle/>
          <a:p>
            <a:pPr algn="ctr"/>
            <a:r>
              <a:rPr lang="el-GR" sz="3600" dirty="0" smtClean="0"/>
              <a:t>Μια μεταβαλλόμενη σκηνή 8/8</a:t>
            </a:r>
            <a:endParaRPr lang="el-GR" sz="3600" dirty="0"/>
          </a:p>
        </p:txBody>
      </p:sp>
      <p:sp>
        <p:nvSpPr>
          <p:cNvPr id="3" name="2 - Θέση περιεχομένου"/>
          <p:cNvSpPr>
            <a:spLocks noGrp="1"/>
          </p:cNvSpPr>
          <p:nvPr>
            <p:ph idx="1"/>
          </p:nvPr>
        </p:nvSpPr>
        <p:spPr>
          <a:xfrm>
            <a:off x="395536" y="980728"/>
            <a:ext cx="8496944" cy="5472608"/>
          </a:xfrm>
        </p:spPr>
        <p:txBody>
          <a:bodyPr>
            <a:normAutofit lnSpcReduction="10000"/>
          </a:bodyPr>
          <a:lstStyle/>
          <a:p>
            <a:r>
              <a:rPr lang="el-GR" sz="2600" dirty="0" smtClean="0"/>
              <a:t>Μελέτη του </a:t>
            </a:r>
            <a:r>
              <a:rPr lang="el-GR" sz="2600" b="1" dirty="0" smtClean="0"/>
              <a:t>κενού</a:t>
            </a:r>
            <a:r>
              <a:rPr lang="el-GR" sz="2600" dirty="0" smtClean="0"/>
              <a:t> ανάμεσα στη επικοινωνιακή μετάδοση και λήψη: ανάλυση μεταφράσεων και τον τρόπο που θεμελιώδεις ιδέες άλλαξαν τη διαδικασία μετάφρασης τους σε άλλες γλώσσες. π.χ. βιβλίο</a:t>
            </a:r>
            <a:r>
              <a:rPr lang="en-US" sz="2600" dirty="0" smtClean="0"/>
              <a:t> John Stuart Mill </a:t>
            </a:r>
            <a:r>
              <a:rPr lang="el-GR" sz="2600" dirty="0" smtClean="0"/>
              <a:t>με τίτλο </a:t>
            </a:r>
            <a:r>
              <a:rPr lang="en-US" sz="2600" dirty="0" smtClean="0"/>
              <a:t>On Liberty (</a:t>
            </a:r>
            <a:r>
              <a:rPr lang="el-GR" sz="2600" dirty="0" smtClean="0"/>
              <a:t>Περί ελευθερίας).</a:t>
            </a:r>
          </a:p>
          <a:p>
            <a:endParaRPr lang="el-GR" sz="2600" dirty="0" smtClean="0"/>
          </a:p>
          <a:p>
            <a:r>
              <a:rPr lang="el-GR" sz="2600" dirty="0" smtClean="0"/>
              <a:t>Ιστορία της «</a:t>
            </a:r>
            <a:r>
              <a:rPr lang="el-GR" sz="2600" b="1" dirty="0" smtClean="0"/>
              <a:t>πολιτισμική μετάφρασης</a:t>
            </a:r>
            <a:r>
              <a:rPr lang="el-GR" sz="2600" dirty="0" smtClean="0"/>
              <a:t>»</a:t>
            </a:r>
          </a:p>
          <a:p>
            <a:pPr>
              <a:buNone/>
            </a:pPr>
            <a:r>
              <a:rPr lang="el-GR" sz="2600" dirty="0" smtClean="0"/>
              <a:t>        Είναι χρήσιμη για τους πολιτισμικούς ανθρώπους και για τους ανθρωπολόγους οι οποίοι την επινόησαν και την πρωτοχρησιμοποίησαν γιατί προσαρμόζεται το δανεισμένο αντικείμενο στις ανάγκες και τους στόχους της κάθε κουλτούρας.</a:t>
            </a:r>
            <a:endParaRPr lang="el-GR" sz="2600" dirty="0"/>
          </a:p>
        </p:txBody>
      </p:sp>
      <p:cxnSp>
        <p:nvCxnSpPr>
          <p:cNvPr id="5" name="4 - Ευθύγραμμο βέλος σύνδεσης"/>
          <p:cNvCxnSpPr/>
          <p:nvPr/>
        </p:nvCxnSpPr>
        <p:spPr>
          <a:xfrm>
            <a:off x="467544" y="4221088"/>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115616" y="1196752"/>
            <a:ext cx="6912768" cy="4462760"/>
          </a:xfrm>
          <a:prstGeom prst="rect">
            <a:avLst/>
          </a:prstGeom>
        </p:spPr>
        <p:txBody>
          <a:bodyPr wrap="square">
            <a:spAutoFit/>
          </a:bodyPr>
          <a:lstStyle/>
          <a:p>
            <a:pPr indent="457200"/>
            <a:r>
              <a:rPr lang="el-GR" sz="1600" b="1" u="sng" dirty="0" smtClean="0">
                <a:solidFill>
                  <a:srgbClr val="222222"/>
                </a:solidFill>
              </a:rPr>
              <a:t>3.Η </a:t>
            </a:r>
            <a:r>
              <a:rPr lang="el-GR" sz="1600" b="1" u="sng" dirty="0" err="1">
                <a:solidFill>
                  <a:srgbClr val="222222"/>
                </a:solidFill>
              </a:rPr>
              <a:t>μετανεωτερική</a:t>
            </a:r>
            <a:r>
              <a:rPr lang="el-GR" sz="1600" b="1" u="sng" dirty="0">
                <a:solidFill>
                  <a:srgbClr val="222222"/>
                </a:solidFill>
              </a:rPr>
              <a:t> εποχή-</a:t>
            </a:r>
            <a:r>
              <a:rPr lang="el-GR" sz="1600" b="1" u="sng" dirty="0" err="1">
                <a:solidFill>
                  <a:srgbClr val="222222"/>
                </a:solidFill>
              </a:rPr>
              <a:t>μετανεωτερικότητα</a:t>
            </a:r>
            <a:r>
              <a:rPr lang="el-GR" sz="1600" b="1" u="sng" dirty="0">
                <a:solidFill>
                  <a:srgbClr val="222222"/>
                </a:solidFill>
              </a:rPr>
              <a:t> (</a:t>
            </a:r>
            <a:r>
              <a:rPr lang="el-GR" sz="1600" b="1" u="sng" dirty="0" err="1">
                <a:solidFill>
                  <a:srgbClr val="222222"/>
                </a:solidFill>
              </a:rPr>
              <a:t>postmodernité</a:t>
            </a:r>
            <a:r>
              <a:rPr lang="el-GR" sz="1600" b="1" u="sng" dirty="0" smtClean="0">
                <a:solidFill>
                  <a:srgbClr val="222222"/>
                </a:solidFill>
              </a:rPr>
              <a:t>):</a:t>
            </a:r>
            <a:endParaRPr lang="el-GR" sz="1600" b="1" dirty="0" smtClean="0">
              <a:solidFill>
                <a:srgbClr val="222222"/>
              </a:solidFill>
            </a:endParaRPr>
          </a:p>
          <a:p>
            <a:pPr indent="457200"/>
            <a:r>
              <a:rPr lang="el-GR" sz="1600" dirty="0" smtClean="0">
                <a:solidFill>
                  <a:srgbClr val="222222"/>
                </a:solidFill>
              </a:rPr>
              <a:t>Η </a:t>
            </a:r>
            <a:r>
              <a:rPr lang="el-GR" sz="1600" dirty="0" err="1">
                <a:solidFill>
                  <a:srgbClr val="222222"/>
                </a:solidFill>
              </a:rPr>
              <a:t>μετανεωτερικότητα</a:t>
            </a:r>
            <a:r>
              <a:rPr lang="el-GR" sz="1600" dirty="0">
                <a:solidFill>
                  <a:srgbClr val="222222"/>
                </a:solidFill>
              </a:rPr>
              <a:t> </a:t>
            </a:r>
            <a:r>
              <a:rPr lang="el-GR" sz="1600" dirty="0" smtClean="0">
                <a:solidFill>
                  <a:srgbClr val="222222"/>
                </a:solidFill>
              </a:rPr>
              <a:t>γνωστή ως ρευστή κοινωνία, ορίζεται, </a:t>
            </a:r>
            <a:r>
              <a:rPr lang="el-GR" sz="1600" dirty="0">
                <a:solidFill>
                  <a:srgbClr val="222222"/>
                </a:solidFill>
              </a:rPr>
              <a:t>μετά την δεκαετία του 1960, Μάης </a:t>
            </a:r>
            <a:r>
              <a:rPr lang="el-GR" sz="1600" dirty="0" smtClean="0">
                <a:solidFill>
                  <a:srgbClr val="222222"/>
                </a:solidFill>
              </a:rPr>
              <a:t>1968. </a:t>
            </a:r>
          </a:p>
          <a:p>
            <a:pPr indent="457200"/>
            <a:r>
              <a:rPr lang="el-GR" sz="1600" dirty="0">
                <a:solidFill>
                  <a:srgbClr val="222222"/>
                </a:solidFill>
              </a:rPr>
              <a:t>Η </a:t>
            </a:r>
            <a:r>
              <a:rPr lang="el-GR" sz="1600" dirty="0" err="1">
                <a:solidFill>
                  <a:srgbClr val="222222"/>
                </a:solidFill>
              </a:rPr>
              <a:t>μετανεωτερικότητα</a:t>
            </a:r>
            <a:r>
              <a:rPr lang="el-GR" sz="1600" dirty="0">
                <a:solidFill>
                  <a:srgbClr val="222222"/>
                </a:solidFill>
              </a:rPr>
              <a:t>, ως παράγωγο του μεταμοντερνισμού, αναφέρεται στις μη καλλιτεχνικές ιστορικές εξελίξεις οι οποίες επηρεάστηκαν από το μεταμοντέρνο κίνημα, σε τομείς όπως ο κοινωνικός, ο οικονομικός και ο </a:t>
            </a:r>
            <a:r>
              <a:rPr lang="el-GR" sz="1600" dirty="0" smtClean="0">
                <a:solidFill>
                  <a:srgbClr val="222222"/>
                </a:solidFill>
              </a:rPr>
              <a:t>πολιτισμικός </a:t>
            </a:r>
            <a:r>
              <a:rPr lang="el-GR" sz="1600" dirty="0">
                <a:solidFill>
                  <a:srgbClr val="222222"/>
                </a:solidFill>
              </a:rPr>
              <a:t>από το 1960 και μετά</a:t>
            </a:r>
            <a:r>
              <a:rPr lang="el-GR" sz="1600" dirty="0" smtClean="0">
                <a:solidFill>
                  <a:srgbClr val="222222"/>
                </a:solidFill>
              </a:rPr>
              <a:t>. </a:t>
            </a:r>
            <a:r>
              <a:rPr lang="el-GR" sz="1600" dirty="0">
                <a:solidFill>
                  <a:srgbClr val="222222"/>
                </a:solidFill>
              </a:rPr>
              <a:t>Από την στιγμή που η ιδέα της αντίστασης ή αντίδρασης προς τον μοντερνισμό εξαπλώθηκε, μετατράπηκε σε συνώνυμο της </a:t>
            </a:r>
            <a:r>
              <a:rPr lang="el-GR" sz="1600" dirty="0" err="1">
                <a:solidFill>
                  <a:srgbClr val="222222"/>
                </a:solidFill>
              </a:rPr>
              <a:t>μετανεωτερικότητας</a:t>
            </a:r>
            <a:r>
              <a:rPr lang="el-GR" sz="1600" dirty="0">
                <a:solidFill>
                  <a:srgbClr val="222222"/>
                </a:solidFill>
              </a:rPr>
              <a:t>. Ο όρος αυτός συνδέεται στενά με τον </a:t>
            </a:r>
            <a:r>
              <a:rPr lang="el-GR" sz="1600" dirty="0" err="1">
                <a:solidFill>
                  <a:srgbClr val="222222"/>
                </a:solidFill>
              </a:rPr>
              <a:t>μεταστρουκτουραλισμό</a:t>
            </a:r>
            <a:r>
              <a:rPr lang="el-GR" sz="1600" dirty="0">
                <a:solidFill>
                  <a:srgbClr val="222222"/>
                </a:solidFill>
              </a:rPr>
              <a:t> (βλ. Ζακ </a:t>
            </a:r>
            <a:r>
              <a:rPr lang="el-GR" sz="1600" dirty="0" err="1">
                <a:solidFill>
                  <a:srgbClr val="222222"/>
                </a:solidFill>
              </a:rPr>
              <a:t>Ντεριντά</a:t>
            </a:r>
            <a:r>
              <a:rPr lang="el-GR" sz="1600" dirty="0">
                <a:solidFill>
                  <a:srgbClr val="222222"/>
                </a:solidFill>
              </a:rPr>
              <a:t>) και </a:t>
            </a:r>
            <a:r>
              <a:rPr lang="el-GR" sz="1600">
                <a:solidFill>
                  <a:srgbClr val="222222"/>
                </a:solidFill>
              </a:rPr>
              <a:t>τον </a:t>
            </a:r>
            <a:r>
              <a:rPr lang="el-GR" sz="1600" smtClean="0">
                <a:solidFill>
                  <a:srgbClr val="222222"/>
                </a:solidFill>
              </a:rPr>
              <a:t>μεταμοντερνισμό</a:t>
            </a:r>
            <a:r>
              <a:rPr lang="el-GR" sz="1600" dirty="0">
                <a:solidFill>
                  <a:srgbClr val="222222"/>
                </a:solidFill>
              </a:rPr>
              <a:t>, σε ό,τι αφορά την απόρριψη της αστικής, ελιτιστικής κουλτούρας</a:t>
            </a:r>
            <a:r>
              <a:rPr lang="el-GR" sz="1600" dirty="0" smtClean="0">
                <a:solidFill>
                  <a:srgbClr val="222222"/>
                </a:solidFill>
              </a:rPr>
              <a:t>.</a:t>
            </a:r>
            <a:r>
              <a:rPr lang="el-GR" sz="1600" dirty="0">
                <a:solidFill>
                  <a:srgbClr val="222222"/>
                </a:solidFill>
              </a:rPr>
              <a:t> «Η ‘αλήθεια’ συνδέεται με μια κυκλική σχέση με συστήματα εξουσίας που την παράγουν και την υποστηρίζουν και με αποτελέσματα εξουσίας τα οποία παράγει και επεκτείνει</a:t>
            </a:r>
            <a:r>
              <a:rPr lang="el-GR" dirty="0">
                <a:solidFill>
                  <a:srgbClr val="222222"/>
                </a:solidFill>
                <a:latin typeface="verdana" panose="020B0604030504040204" pitchFamily="34" charset="0"/>
              </a:rPr>
              <a:t>.». </a:t>
            </a:r>
            <a:r>
              <a:rPr lang="el-GR" sz="1400" dirty="0" err="1">
                <a:solidFill>
                  <a:srgbClr val="222222"/>
                </a:solidFill>
              </a:rPr>
              <a:t>Μ.Φουκώ</a:t>
            </a:r>
            <a:r>
              <a:rPr lang="el-GR" sz="1400" dirty="0">
                <a:solidFill>
                  <a:srgbClr val="222222"/>
                </a:solidFill>
              </a:rPr>
              <a:t>, «Αλήθεια και εξουσία», </a:t>
            </a:r>
            <a:r>
              <a:rPr lang="el-GR" sz="1400" dirty="0" smtClean="0">
                <a:solidFill>
                  <a:srgbClr val="222222"/>
                </a:solidFill>
              </a:rPr>
              <a:t>στο: </a:t>
            </a:r>
          </a:p>
          <a:p>
            <a:pPr indent="457200"/>
            <a:r>
              <a:rPr lang="el-GR" sz="1400" dirty="0" err="1" smtClean="0">
                <a:solidFill>
                  <a:srgbClr val="222222"/>
                </a:solidFill>
              </a:rPr>
              <a:t>Μ.Φουκώ</a:t>
            </a:r>
            <a:r>
              <a:rPr lang="el-GR" sz="1400" dirty="0">
                <a:solidFill>
                  <a:srgbClr val="222222"/>
                </a:solidFill>
              </a:rPr>
              <a:t>,  </a:t>
            </a:r>
            <a:r>
              <a:rPr lang="el-GR" sz="1400" i="1" dirty="0">
                <a:solidFill>
                  <a:srgbClr val="222222"/>
                </a:solidFill>
              </a:rPr>
              <a:t>Εξουσία, γνώση και </a:t>
            </a:r>
            <a:r>
              <a:rPr lang="el-GR" sz="1400" i="1" dirty="0" smtClean="0">
                <a:solidFill>
                  <a:srgbClr val="222222"/>
                </a:solidFill>
              </a:rPr>
              <a:t>ηθική</a:t>
            </a:r>
            <a:r>
              <a:rPr lang="el-GR" sz="1400" dirty="0" smtClean="0">
                <a:solidFill>
                  <a:srgbClr val="222222"/>
                </a:solidFill>
              </a:rPr>
              <a:t>,  </a:t>
            </a:r>
            <a:r>
              <a:rPr lang="el-GR" sz="1400" dirty="0" err="1" smtClean="0">
                <a:solidFill>
                  <a:srgbClr val="222222"/>
                </a:solidFill>
              </a:rPr>
              <a:t>μτφ.Ζ.Σαρίκα</a:t>
            </a:r>
            <a:r>
              <a:rPr lang="el-GR" sz="1400" dirty="0" smtClean="0">
                <a:solidFill>
                  <a:srgbClr val="222222"/>
                </a:solidFill>
              </a:rPr>
              <a:t>,</a:t>
            </a:r>
            <a:r>
              <a:rPr lang="el-GR" sz="1400" dirty="0">
                <a:solidFill>
                  <a:srgbClr val="222222"/>
                </a:solidFill>
              </a:rPr>
              <a:t> ύψιλον/βιβλία, Αθήνα 1987, σ.36.</a:t>
            </a:r>
            <a:endParaRPr lang="el-GR" sz="1400" b="0" i="0" dirty="0">
              <a:solidFill>
                <a:srgbClr val="222222"/>
              </a:solidFill>
              <a:effectLst/>
            </a:endParaRPr>
          </a:p>
          <a:p>
            <a:pPr indent="457200"/>
            <a:endParaRPr lang="el-GR" sz="1400" b="0" i="0" dirty="0">
              <a:solidFill>
                <a:srgbClr val="222222"/>
              </a:solidFill>
              <a:effectLst/>
            </a:endParaRPr>
          </a:p>
        </p:txBody>
      </p:sp>
    </p:spTree>
    <p:extLst>
      <p:ext uri="{BB962C8B-B14F-4D97-AF65-F5344CB8AC3E}">
        <p14:creationId xmlns:p14="http://schemas.microsoft.com/office/powerpoint/2010/main" val="202368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0"/>
            <a:ext cx="7498080" cy="836712"/>
          </a:xfrm>
        </p:spPr>
        <p:txBody>
          <a:bodyPr>
            <a:normAutofit/>
          </a:bodyPr>
          <a:lstStyle/>
          <a:p>
            <a:pPr algn="ctr"/>
            <a:r>
              <a:rPr lang="el-GR" sz="4000" dirty="0" smtClean="0"/>
              <a:t>Πολιτισμική ιστορία</a:t>
            </a:r>
            <a:endParaRPr lang="el-GR" sz="4000" dirty="0"/>
          </a:p>
        </p:txBody>
      </p:sp>
      <p:sp>
        <p:nvSpPr>
          <p:cNvPr id="3" name="2 - Θέση περιεχομένου"/>
          <p:cNvSpPr>
            <a:spLocks noGrp="1"/>
          </p:cNvSpPr>
          <p:nvPr>
            <p:ph idx="1"/>
          </p:nvPr>
        </p:nvSpPr>
        <p:spPr>
          <a:xfrm>
            <a:off x="539552" y="980728"/>
            <a:ext cx="8394136" cy="5616624"/>
          </a:xfrm>
        </p:spPr>
        <p:txBody>
          <a:bodyPr>
            <a:noAutofit/>
          </a:bodyPr>
          <a:lstStyle/>
          <a:p>
            <a:r>
              <a:rPr lang="el-GR" sz="2600" dirty="0" smtClean="0"/>
              <a:t>Πολυεπιστημονική και διεπιστημονική</a:t>
            </a:r>
          </a:p>
          <a:p>
            <a:r>
              <a:rPr lang="el-GR" sz="2600" dirty="0" smtClean="0"/>
              <a:t>Εκκινεί από διαφορετικούς τόπους, διαφορετικές πανεπιστημιακές σχολές, οι μελετητές της δραστηριοποιούνται και εκτός της ακαδημαϊκής κοινότητας.</a:t>
            </a:r>
          </a:p>
          <a:p>
            <a:endParaRPr lang="el-GR" sz="2600" dirty="0" smtClean="0"/>
          </a:p>
          <a:p>
            <a:r>
              <a:rPr lang="el-GR" sz="2600" i="1" dirty="0" smtClean="0"/>
              <a:t>Αναπάντητο ερώτημα: </a:t>
            </a:r>
            <a:r>
              <a:rPr lang="el-GR" sz="2600" dirty="0" smtClean="0"/>
              <a:t>Τι είναι πολιτισμική ιστορία;</a:t>
            </a:r>
          </a:p>
          <a:p>
            <a:r>
              <a:rPr lang="el-GR" sz="2600" dirty="0" smtClean="0"/>
              <a:t>Η διεπιστημονική περιοχή που ορίζει το γνωστικό αντικείμενο των πολιτισμικών/</a:t>
            </a:r>
            <a:r>
              <a:rPr lang="el-GR" sz="2600" dirty="0" err="1" smtClean="0"/>
              <a:t>στικών</a:t>
            </a:r>
            <a:r>
              <a:rPr lang="el-GR" sz="2600" dirty="0" smtClean="0"/>
              <a:t> σπουδών </a:t>
            </a:r>
          </a:p>
          <a:p>
            <a:endParaRPr lang="el-GR" sz="2600" dirty="0" smtClean="0"/>
          </a:p>
          <a:p>
            <a:pPr>
              <a:buFont typeface="Wingdings" pitchFamily="2" charset="2"/>
              <a:buChar char="ü"/>
            </a:pPr>
            <a:r>
              <a:rPr lang="el-GR" sz="2600" dirty="0" smtClean="0"/>
              <a:t>Ο τρόπος για να ορίσει κανείς την </a:t>
            </a:r>
            <a:r>
              <a:rPr lang="el-GR" sz="2600" b="1" dirty="0" smtClean="0"/>
              <a:t>ταυτότητα</a:t>
            </a:r>
            <a:r>
              <a:rPr lang="el-GR" sz="2600" dirty="0" smtClean="0"/>
              <a:t> του είναι σε αντιπαράθεση με τους άλλους στην προκειμένη περίπτωση με τους συναφείς κλάδους.</a:t>
            </a:r>
            <a:endParaRPr lang="el-GR" sz="2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0"/>
            <a:ext cx="7498080" cy="922114"/>
          </a:xfrm>
        </p:spPr>
        <p:txBody>
          <a:bodyPr>
            <a:normAutofit/>
          </a:bodyPr>
          <a:lstStyle/>
          <a:p>
            <a:pPr algn="ctr"/>
            <a:r>
              <a:rPr lang="el-GR" sz="4000" dirty="0" smtClean="0"/>
              <a:t>Συναφείς κλάδοι</a:t>
            </a:r>
            <a:endParaRPr lang="el-GR" sz="4000" dirty="0"/>
          </a:p>
        </p:txBody>
      </p:sp>
      <p:sp>
        <p:nvSpPr>
          <p:cNvPr id="3" name="2 - Θέση περιεχομένου"/>
          <p:cNvSpPr>
            <a:spLocks noGrp="1"/>
          </p:cNvSpPr>
          <p:nvPr>
            <p:ph idx="1"/>
          </p:nvPr>
        </p:nvSpPr>
        <p:spPr>
          <a:xfrm>
            <a:off x="395536" y="1447800"/>
            <a:ext cx="8538152" cy="4800600"/>
          </a:xfrm>
        </p:spPr>
        <p:txBody>
          <a:bodyPr>
            <a:normAutofit/>
          </a:bodyPr>
          <a:lstStyle/>
          <a:p>
            <a:r>
              <a:rPr lang="el-GR" sz="2800" dirty="0" smtClean="0"/>
              <a:t>Οι πολιτισμικοί ιστορικοί και κοινωνιολόγοι μαθαίνουν από τον κάθε κλάδο και κάτι διαφορετικό:</a:t>
            </a:r>
          </a:p>
          <a:p>
            <a:pPr>
              <a:buNone/>
            </a:pPr>
            <a:endParaRPr lang="el-GR" sz="2800" dirty="0" smtClean="0"/>
          </a:p>
          <a:p>
            <a:pPr marL="514350" indent="-514350">
              <a:buFont typeface="+mj-lt"/>
              <a:buAutoNum type="arabicPeriod"/>
            </a:pPr>
            <a:r>
              <a:rPr lang="el-GR" sz="2400" dirty="0" smtClean="0"/>
              <a:t>Οι </a:t>
            </a:r>
            <a:r>
              <a:rPr lang="el-GR" sz="2400" b="1" dirty="0" smtClean="0"/>
              <a:t>ανθρωπολόγοι</a:t>
            </a:r>
            <a:r>
              <a:rPr lang="el-GR" sz="2400" dirty="0" smtClean="0"/>
              <a:t> βοηθούν τους ιστορικούς να «διαβάζουν» ολόκληρους πολιτισμούς.</a:t>
            </a:r>
          </a:p>
          <a:p>
            <a:pPr marL="514350" indent="-514350">
              <a:buFont typeface="+mj-lt"/>
              <a:buAutoNum type="arabicPeriod"/>
            </a:pPr>
            <a:r>
              <a:rPr lang="el-GR" sz="2400" dirty="0" smtClean="0"/>
              <a:t>Οι </a:t>
            </a:r>
            <a:r>
              <a:rPr lang="el-GR" sz="2400" b="1" dirty="0" smtClean="0"/>
              <a:t>λογοτεχνικοί κριτικοί </a:t>
            </a:r>
            <a:r>
              <a:rPr lang="el-GR" sz="2400" dirty="0" smtClean="0"/>
              <a:t>τους μαθαίνουν  τη «στενή ανάγνωση» των κειμένων.</a:t>
            </a:r>
          </a:p>
          <a:p>
            <a:pPr marL="514350" indent="-514350">
              <a:buFont typeface="+mj-lt"/>
              <a:buAutoNum type="arabicPeriod"/>
            </a:pPr>
            <a:r>
              <a:rPr lang="el-GR" sz="2400" dirty="0" smtClean="0"/>
              <a:t>Οι </a:t>
            </a:r>
            <a:r>
              <a:rPr lang="el-GR" sz="2400" b="1" dirty="0" smtClean="0"/>
              <a:t>ιστορικοί τέχνης </a:t>
            </a:r>
            <a:r>
              <a:rPr lang="el-GR" sz="2400" dirty="0" smtClean="0"/>
              <a:t>τους μαθαίνουν την «ανάγνωση των εικόνων».</a:t>
            </a:r>
          </a:p>
          <a:p>
            <a:pPr marL="514350" indent="-514350">
              <a:buNone/>
            </a:pPr>
            <a:endParaRPr lang="el-GR"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498080" cy="980728"/>
          </a:xfrm>
        </p:spPr>
        <p:txBody>
          <a:bodyPr>
            <a:normAutofit/>
          </a:bodyPr>
          <a:lstStyle/>
          <a:p>
            <a:pPr algn="ctr"/>
            <a:r>
              <a:rPr lang="el-GR" sz="4000" dirty="0" smtClean="0"/>
              <a:t>Συναφείς κλάδοι</a:t>
            </a:r>
            <a:endParaRPr lang="el-GR" sz="4000" dirty="0"/>
          </a:p>
        </p:txBody>
      </p:sp>
      <p:sp>
        <p:nvSpPr>
          <p:cNvPr id="3" name="2 - Θέση περιεχομένου"/>
          <p:cNvSpPr>
            <a:spLocks noGrp="1"/>
          </p:cNvSpPr>
          <p:nvPr>
            <p:ph idx="1"/>
          </p:nvPr>
        </p:nvSpPr>
        <p:spPr>
          <a:xfrm>
            <a:off x="0" y="1268760"/>
            <a:ext cx="9144000" cy="5589240"/>
          </a:xfrm>
        </p:spPr>
        <p:txBody>
          <a:bodyPr>
            <a:normAutofit/>
          </a:bodyPr>
          <a:lstStyle/>
          <a:p>
            <a:r>
              <a:rPr lang="el-GR" sz="2400" b="1" dirty="0" smtClean="0"/>
              <a:t>Πολιτισμική κοινωνιολογία: </a:t>
            </a:r>
            <a:r>
              <a:rPr lang="el-GR" sz="2400" dirty="0" smtClean="0"/>
              <a:t>φέρνει πιο κοντά τους κοινωνιολόγους με τους ανθρωπολόγους δίνοντας έμφαση στα νοήματα, στη συμβολική δράση και στην πολιτισμική πραγματολογία (μελέτη των πρακτικών).</a:t>
            </a:r>
          </a:p>
          <a:p>
            <a:pPr>
              <a:buNone/>
            </a:pPr>
            <a:endParaRPr lang="el-GR" sz="2400" dirty="0" smtClean="0"/>
          </a:p>
          <a:p>
            <a:r>
              <a:rPr lang="el-GR" sz="2400" b="1" dirty="0" smtClean="0"/>
              <a:t>Λαογραφία: </a:t>
            </a:r>
            <a:r>
              <a:rPr lang="el-GR" sz="2400" dirty="0" smtClean="0"/>
              <a:t>η σχέση της με την πολιτισμική ιστορία είχε σκαμπανεβάσματα. Ύστερα από μια περίοδο αρμονίας και μια καχυποψίας, έφτασε στη σημερινή εποχή της επαναπροσέγγισης και της αποκατάστασης όπου έλαβε ώθηση από την ανακάλυψη της λαϊκής κουλτούρας από τους ιστορικούς.</a:t>
            </a:r>
          </a:p>
          <a:p>
            <a:pPr>
              <a:buNone/>
            </a:pPr>
            <a:r>
              <a:rPr lang="el-GR" sz="2400" dirty="0" smtClean="0"/>
              <a:t>	Οι λαογράφοι χρησιμοποίησαν την έννοια της παράδοσης ή της κληρονομιάς.</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498080" cy="1143000"/>
          </a:xfrm>
        </p:spPr>
        <p:txBody>
          <a:bodyPr>
            <a:normAutofit/>
          </a:bodyPr>
          <a:lstStyle/>
          <a:p>
            <a:pPr algn="ctr"/>
            <a:r>
              <a:rPr lang="el-GR" sz="4000" dirty="0" smtClean="0"/>
              <a:t>Συναφείς κλάδοι</a:t>
            </a:r>
            <a:endParaRPr lang="el-GR" sz="4000" dirty="0"/>
          </a:p>
        </p:txBody>
      </p:sp>
      <p:sp>
        <p:nvSpPr>
          <p:cNvPr id="3" name="2 - Θέση περιεχομένου"/>
          <p:cNvSpPr>
            <a:spLocks noGrp="1"/>
          </p:cNvSpPr>
          <p:nvPr>
            <p:ph idx="1"/>
          </p:nvPr>
        </p:nvSpPr>
        <p:spPr>
          <a:xfrm>
            <a:off x="0" y="1196752"/>
            <a:ext cx="9144000" cy="5661248"/>
          </a:xfrm>
        </p:spPr>
        <p:txBody>
          <a:bodyPr>
            <a:normAutofit lnSpcReduction="10000"/>
          </a:bodyPr>
          <a:lstStyle/>
          <a:p>
            <a:r>
              <a:rPr lang="el-GR" sz="2400" b="1" dirty="0" smtClean="0"/>
              <a:t>Βιβλιογραφία: </a:t>
            </a:r>
            <a:r>
              <a:rPr lang="el-GR" sz="2400" dirty="0" smtClean="0"/>
              <a:t>εστίαση σε βιβλία και όχι σε ανθρώπους και επικέντρωση στην ιστορία του βιβλίου αυτή καθαυτή και όχι ως μέσο.</a:t>
            </a:r>
          </a:p>
          <a:p>
            <a:pPr>
              <a:buNone/>
            </a:pPr>
            <a:endParaRPr lang="el-GR" sz="2400" dirty="0" smtClean="0"/>
          </a:p>
          <a:p>
            <a:r>
              <a:rPr lang="el-GR" sz="2400" b="1" dirty="0" smtClean="0"/>
              <a:t>Γεωγραφία:</a:t>
            </a:r>
            <a:r>
              <a:rPr lang="el-GR" sz="2400" dirty="0" smtClean="0"/>
              <a:t> οι νέοι πολιτισμικοί γεωγράφοι ασχολούνται με:</a:t>
            </a:r>
          </a:p>
          <a:p>
            <a:pPr marL="539496" indent="-457200">
              <a:buFont typeface="+mj-lt"/>
              <a:buAutoNum type="arabicPeriod"/>
            </a:pPr>
            <a:r>
              <a:rPr lang="el-GR" sz="2400" dirty="0" smtClean="0"/>
              <a:t>τις πρακτικές χώρου (πως η ανθρώπινη κατοχή αλλάζει ένα τοπίο)</a:t>
            </a:r>
          </a:p>
          <a:p>
            <a:pPr marL="539496" indent="-457200">
              <a:buFont typeface="+mj-lt"/>
              <a:buAutoNum type="arabicPeriod"/>
            </a:pPr>
            <a:r>
              <a:rPr lang="el-GR" sz="2400" dirty="0" smtClean="0"/>
              <a:t> τη φαντασιακή γεωγραφία (πίνακες, ταινίες κτλ).</a:t>
            </a:r>
          </a:p>
          <a:p>
            <a:pPr>
              <a:buNone/>
            </a:pPr>
            <a:endParaRPr lang="el-GR" sz="2400" dirty="0" smtClean="0"/>
          </a:p>
          <a:p>
            <a:r>
              <a:rPr lang="el-GR" sz="2400" b="1" dirty="0" smtClean="0"/>
              <a:t>Αρχαιολογία:</a:t>
            </a:r>
            <a:r>
              <a:rPr lang="el-GR" sz="2400" dirty="0" smtClean="0"/>
              <a:t> 21</a:t>
            </a:r>
            <a:r>
              <a:rPr lang="el-GR" sz="2400" baseline="30000" dirty="0" smtClean="0"/>
              <a:t>ος</a:t>
            </a:r>
            <a:r>
              <a:rPr lang="el-GR" sz="2400" dirty="0" smtClean="0"/>
              <a:t> αιώνας: ενασχόληση με την πολιτισμική θεωρία. Η νέα τάση είναι η «πολιτισμική αρχαιολογία» να ενημερώνεται και να εμπλουτίζεται από τις αντιπαραθέσεις των πολιτισμικών ιστορικών.</a:t>
            </a:r>
            <a:endParaRPr lang="el-G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960" y="274638"/>
            <a:ext cx="7498080" cy="1143000"/>
          </a:xfrm>
        </p:spPr>
        <p:txBody>
          <a:bodyPr/>
          <a:lstStyle/>
          <a:p>
            <a:pPr algn="ctr"/>
            <a:r>
              <a:rPr lang="el-GR" dirty="0" smtClean="0"/>
              <a:t>Συναφείς </a:t>
            </a:r>
            <a:r>
              <a:rPr lang="el-GR" sz="4000" dirty="0" smtClean="0"/>
              <a:t>κλάδοι</a:t>
            </a:r>
            <a:endParaRPr lang="el-GR" dirty="0"/>
          </a:p>
        </p:txBody>
      </p:sp>
      <p:sp>
        <p:nvSpPr>
          <p:cNvPr id="3" name="2 - Θέση περιεχομένου"/>
          <p:cNvSpPr>
            <a:spLocks noGrp="1"/>
          </p:cNvSpPr>
          <p:nvPr>
            <p:ph idx="1"/>
          </p:nvPr>
        </p:nvSpPr>
        <p:spPr>
          <a:xfrm>
            <a:off x="323528" y="1412776"/>
            <a:ext cx="8496944" cy="4800600"/>
          </a:xfrm>
        </p:spPr>
        <p:txBody>
          <a:bodyPr>
            <a:normAutofit/>
          </a:bodyPr>
          <a:lstStyle/>
          <a:p>
            <a:r>
              <a:rPr lang="el-GR" sz="2400" b="1" dirty="0" smtClean="0"/>
              <a:t>Βιολογία: </a:t>
            </a:r>
            <a:r>
              <a:rPr lang="el-GR" sz="2400" dirty="0" smtClean="0"/>
              <a:t>είναι συναφής κλάδος με την πολιτισμική ιστορία: α) λόγω της κουλτούρας των ζώων που μοιράζονται πράγματα μέσω της εκμάθησης, β) αναλογίες μεταξύ της βιολογικής και κοινωνικό-πολιτισμικής εξέλιξης.</a:t>
            </a:r>
          </a:p>
          <a:p>
            <a:pPr>
              <a:buNone/>
            </a:pPr>
            <a:endParaRPr lang="el-GR" sz="2400" dirty="0" smtClean="0"/>
          </a:p>
          <a:p>
            <a:r>
              <a:rPr lang="el-GR" sz="2400" b="1" dirty="0" smtClean="0"/>
              <a:t>Οικολογία: </a:t>
            </a:r>
            <a:r>
              <a:rPr lang="el-GR" sz="2400" dirty="0" smtClean="0"/>
              <a:t>είναι κλάδος διότι το περιβάλλον διαμορφώνει την κουλτούρα κάποιου και οι ιστορικοί ιδιοποιούνται λέξεις τις οικολογίας.</a:t>
            </a:r>
            <a:endParaRPr lang="el-G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682168" cy="980728"/>
          </a:xfrm>
        </p:spPr>
        <p:txBody>
          <a:bodyPr>
            <a:normAutofit/>
          </a:bodyPr>
          <a:lstStyle/>
          <a:p>
            <a:pPr algn="ctr"/>
            <a:r>
              <a:rPr lang="el-GR" sz="4000" dirty="0" smtClean="0"/>
              <a:t>Πολιτισμικές σπουδές</a:t>
            </a:r>
            <a:endParaRPr lang="el-GR" sz="4000" dirty="0"/>
          </a:p>
        </p:txBody>
      </p:sp>
      <p:sp>
        <p:nvSpPr>
          <p:cNvPr id="3" name="2 - Θέση περιεχομένου"/>
          <p:cNvSpPr>
            <a:spLocks noGrp="1"/>
          </p:cNvSpPr>
          <p:nvPr>
            <p:ph idx="1"/>
          </p:nvPr>
        </p:nvSpPr>
        <p:spPr>
          <a:xfrm>
            <a:off x="251520" y="1268760"/>
            <a:ext cx="8568952" cy="4979640"/>
          </a:xfrm>
        </p:spPr>
        <p:txBody>
          <a:bodyPr>
            <a:normAutofit fontScale="92500"/>
          </a:bodyPr>
          <a:lstStyle/>
          <a:p>
            <a:r>
              <a:rPr lang="el-GR" sz="2400" dirty="0" smtClean="0"/>
              <a:t>Η ανάπτυξη των πολιτισμικών σπουδών εμφανίστηκε στη </a:t>
            </a:r>
            <a:r>
              <a:rPr lang="el-GR" sz="2400" i="1" dirty="0" smtClean="0"/>
              <a:t>Βρετανία</a:t>
            </a:r>
            <a:r>
              <a:rPr lang="el-GR" sz="2400" dirty="0" smtClean="0"/>
              <a:t> με κύριο συνεργάτη της τη λογοτεχνία, μοντέλο που ακολούθησε η </a:t>
            </a:r>
            <a:r>
              <a:rPr lang="el-GR" sz="2400" i="1" dirty="0" smtClean="0"/>
              <a:t>Αυστραλία</a:t>
            </a:r>
            <a:r>
              <a:rPr lang="el-GR" sz="2400" dirty="0" smtClean="0"/>
              <a:t> αργότερα. Ένα παρόμοιο κίνημα εμφανίστηκε μια δεκαετία πριν στις </a:t>
            </a:r>
            <a:r>
              <a:rPr lang="el-GR" sz="2400" i="1" dirty="0" smtClean="0"/>
              <a:t>ΗΠΑ</a:t>
            </a:r>
            <a:r>
              <a:rPr lang="el-GR" sz="2400" dirty="0" smtClean="0"/>
              <a:t>. Στη </a:t>
            </a:r>
            <a:r>
              <a:rPr lang="el-GR" sz="2400" i="1" dirty="0" smtClean="0"/>
              <a:t>Γερμανία</a:t>
            </a:r>
            <a:r>
              <a:rPr lang="el-GR" sz="2400" dirty="0" smtClean="0"/>
              <a:t> πραγματοποιείται μέσω των τοπικών παραδόσεων ενώ στη </a:t>
            </a:r>
            <a:r>
              <a:rPr lang="el-GR" sz="2400" i="1" dirty="0" smtClean="0"/>
              <a:t>Γαλλία</a:t>
            </a:r>
            <a:r>
              <a:rPr lang="el-GR" sz="2400" dirty="0" smtClean="0"/>
              <a:t> είναι ακόμα ξένη έννοια.</a:t>
            </a:r>
          </a:p>
          <a:p>
            <a:pPr>
              <a:buNone/>
            </a:pPr>
            <a:endParaRPr lang="el-GR" sz="2400" dirty="0" smtClean="0"/>
          </a:p>
          <a:p>
            <a:r>
              <a:rPr lang="el-GR" sz="2400" dirty="0" smtClean="0"/>
              <a:t>Ύστερα από σχετικά ερωτήματα για τις ΠΣ της Βρετανίας συμπεραίνεται ότι είναι αρκετά απομονωμένες αφού χρειάζονται επίμονες συγκρίσεις με άλλες κουλτούρες για να οριστεί τι είναι βρετανικό, δεν είναι αρκετά ιστορικές και είναι υπερβολικά περιορισμένες καθιστώντας ειρωνικό ότι εμφανίστηκαν ως διαμαρτυρία εναντίον ενός αποκλεισμού.</a:t>
            </a:r>
            <a:endParaRPr lang="el-G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fontScale="90000"/>
          </a:bodyPr>
          <a:lstStyle/>
          <a:p>
            <a:pPr algn="ctr"/>
            <a:r>
              <a:rPr lang="el-GR" sz="4000" dirty="0" smtClean="0"/>
              <a:t>Λόγοι ίδρυσης των πολιτισμικών σπουδών</a:t>
            </a:r>
            <a:endParaRPr lang="el-GR" sz="4000" dirty="0"/>
          </a:p>
        </p:txBody>
      </p:sp>
      <p:sp>
        <p:nvSpPr>
          <p:cNvPr id="3" name="2 - Θέση περιεχομένου"/>
          <p:cNvSpPr>
            <a:spLocks noGrp="1"/>
          </p:cNvSpPr>
          <p:nvPr>
            <p:ph idx="1"/>
          </p:nvPr>
        </p:nvSpPr>
        <p:spPr>
          <a:xfrm>
            <a:off x="611560" y="1447800"/>
            <a:ext cx="8322128" cy="4800600"/>
          </a:xfrm>
        </p:spPr>
        <p:txBody>
          <a:bodyPr>
            <a:normAutofit/>
          </a:bodyPr>
          <a:lstStyle/>
          <a:p>
            <a:pPr marL="514350" indent="-514350">
              <a:buFont typeface="+mj-lt"/>
              <a:buAutoNum type="arabicPeriod"/>
            </a:pPr>
            <a:r>
              <a:rPr lang="el-GR" sz="3000" dirty="0" smtClean="0"/>
              <a:t>Άσκηση κριτικής στην έμφαση που έδιναν στα σχολεία και στα πανεπιστήμια στην παραδοσιακή υψηλή κουλτούρα.</a:t>
            </a:r>
          </a:p>
          <a:p>
            <a:pPr marL="514350" indent="-514350">
              <a:buFont typeface="+mj-lt"/>
              <a:buAutoNum type="arabicPeriod"/>
            </a:pPr>
            <a:endParaRPr lang="el-GR" sz="3000" dirty="0" smtClean="0"/>
          </a:p>
          <a:p>
            <a:pPr marL="514350" indent="-514350">
              <a:buFont typeface="+mj-lt"/>
              <a:buAutoNum type="arabicPeriod"/>
            </a:pPr>
            <a:r>
              <a:rPr lang="el-GR" sz="3000" dirty="0" smtClean="0"/>
              <a:t>Ανάγκη κατανόησης κουλτούρων και υποκουλτούρων εφήβων και των μεταναστών, καθώς και του κόσμου, των εμπορευμάτων, της διαφήμισης και της τηλεόρασης.</a:t>
            </a:r>
            <a:endParaRPr lang="el-GR" sz="3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0"/>
          <a:ext cx="9144000"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389604" y="6211669"/>
            <a:ext cx="8364790" cy="707886"/>
          </a:xfrm>
          <a:prstGeom prst="rect">
            <a:avLst/>
          </a:prstGeom>
          <a:noFill/>
        </p:spPr>
        <p:txBody>
          <a:bodyPr wrap="none" rtlCol="0">
            <a:spAutoFit/>
          </a:bodyPr>
          <a:lstStyle/>
          <a:p>
            <a:pPr algn="ctr"/>
            <a:r>
              <a:rPr lang="el-GR" sz="2000" dirty="0" smtClean="0"/>
              <a:t>Κλάδοι και Πολιτισμικές σπουδές: συμπληρωματικές - πνευματικής άποψης</a:t>
            </a:r>
          </a:p>
          <a:p>
            <a:pPr algn="ctr"/>
            <a:r>
              <a:rPr lang="el-GR" sz="2000" dirty="0" smtClean="0"/>
              <a:t>                                                              ανταγωνίστριες – κοινωνικής άποψης</a:t>
            </a:r>
            <a:endParaRPr lang="el-GR"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74932" y="274638"/>
            <a:ext cx="8394136" cy="778098"/>
          </a:xfrm>
        </p:spPr>
        <p:txBody>
          <a:bodyPr>
            <a:normAutofit/>
          </a:bodyPr>
          <a:lstStyle/>
          <a:p>
            <a:pPr algn="ctr"/>
            <a:r>
              <a:rPr lang="el-GR" sz="4000" dirty="0" smtClean="0"/>
              <a:t>Η κουλτούρα υπό αμφισβήτηση</a:t>
            </a:r>
            <a:endParaRPr lang="el-GR" sz="4000" dirty="0"/>
          </a:p>
        </p:txBody>
      </p:sp>
      <p:sp>
        <p:nvSpPr>
          <p:cNvPr id="3" name="2 - Θέση περιεχομένου"/>
          <p:cNvSpPr>
            <a:spLocks noGrp="1"/>
          </p:cNvSpPr>
          <p:nvPr>
            <p:ph idx="1"/>
          </p:nvPr>
        </p:nvSpPr>
        <p:spPr>
          <a:xfrm>
            <a:off x="467544" y="1447800"/>
            <a:ext cx="8676456" cy="5410200"/>
          </a:xfrm>
        </p:spPr>
        <p:txBody>
          <a:bodyPr>
            <a:normAutofit/>
          </a:bodyPr>
          <a:lstStyle/>
          <a:p>
            <a:r>
              <a:rPr lang="el-GR" sz="2400" dirty="0" smtClean="0"/>
              <a:t>Κανόνας= κουλτούρα (υψηλή ή κλασσική) </a:t>
            </a:r>
          </a:p>
          <a:p>
            <a:r>
              <a:rPr lang="el-GR" sz="2400" i="1" dirty="0" smtClean="0"/>
              <a:t>Πολυπολιτισμικότητα</a:t>
            </a:r>
          </a:p>
          <a:p>
            <a:pPr marL="596646" indent="-514350">
              <a:buFont typeface="+mj-lt"/>
              <a:buAutoNum type="arabicPeriod"/>
            </a:pPr>
            <a:r>
              <a:rPr lang="el-GR" sz="2400" dirty="0" smtClean="0"/>
              <a:t>Περιγραφική έννοια: η αναφορά στη συνύπαρξη των ανθρώπων από διαφορετικές κουλτούρες στον ίδιο χώρο έχει αποκτήσει ιδιαίτερη σημασία.</a:t>
            </a:r>
          </a:p>
          <a:p>
            <a:pPr marL="596646" indent="-514350">
              <a:buFont typeface="+mj-lt"/>
              <a:buAutoNum type="arabicPeriod"/>
            </a:pPr>
            <a:r>
              <a:rPr lang="el-GR" sz="2400" dirty="0" smtClean="0"/>
              <a:t>Κανονιστική έννοια: ο όρος αναφέρεται στην πολιτική που ενθαρρύνει τους νεοφερμένους να διατηρήσουν τις πολιτισμικές τους ταυτότητες αντί να ενσωματωθούν στην νέα κουλτούρα.</a:t>
            </a:r>
            <a:endParaRPr lang="el-G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1966378" y="220907"/>
            <a:ext cx="6589200" cy="1428328"/>
          </a:xfrm>
        </p:spPr>
        <p:txBody>
          <a:bodyPr>
            <a:normAutofit/>
          </a:bodyPr>
          <a:lstStyle/>
          <a:p>
            <a:r>
              <a:rPr lang="el-GR" sz="2000" b="1" dirty="0" smtClean="0"/>
              <a:t/>
            </a:r>
            <a:br>
              <a:rPr lang="el-GR" sz="2000" b="1" dirty="0" smtClean="0"/>
            </a:br>
            <a:r>
              <a:rPr lang="el-GR" sz="2000" b="1" dirty="0" smtClean="0"/>
              <a:t>Πολιτισμική Ιστορία-Πολιτιστικές/</a:t>
            </a:r>
            <a:r>
              <a:rPr lang="el-GR" sz="2000" b="1" dirty="0" err="1" smtClean="0"/>
              <a:t>σμικές</a:t>
            </a:r>
            <a:r>
              <a:rPr lang="el-GR" sz="2000" b="1" dirty="0" smtClean="0"/>
              <a:t> Σπουδές /Πολιτισμική Κοινωνιολογία</a:t>
            </a:r>
            <a:endParaRPr lang="el-GR" sz="2000" b="1" dirty="0"/>
          </a:p>
        </p:txBody>
      </p:sp>
      <p:sp>
        <p:nvSpPr>
          <p:cNvPr id="5" name="4 - Υπότιτλος"/>
          <p:cNvSpPr>
            <a:spLocks noGrp="1"/>
          </p:cNvSpPr>
          <p:nvPr>
            <p:ph sz="half" idx="1"/>
          </p:nvPr>
        </p:nvSpPr>
        <p:spPr>
          <a:xfrm>
            <a:off x="1435608" y="1500809"/>
            <a:ext cx="3657600" cy="4686631"/>
          </a:xfrm>
        </p:spPr>
        <p:txBody>
          <a:bodyPr>
            <a:normAutofit fontScale="70000" lnSpcReduction="20000"/>
          </a:bodyPr>
          <a:lstStyle/>
          <a:p>
            <a:endParaRPr lang="el-GR" dirty="0" smtClean="0"/>
          </a:p>
          <a:p>
            <a:endParaRPr lang="el-GR" dirty="0"/>
          </a:p>
        </p:txBody>
      </p:sp>
      <p:sp>
        <p:nvSpPr>
          <p:cNvPr id="3" name="Θέση περιεχομένου 2"/>
          <p:cNvSpPr>
            <a:spLocks noGrp="1"/>
          </p:cNvSpPr>
          <p:nvPr>
            <p:ph sz="half" idx="2"/>
          </p:nvPr>
        </p:nvSpPr>
        <p:spPr/>
        <p:txBody>
          <a:bodyPr>
            <a:normAutofit fontScale="70000" lnSpcReduction="20000"/>
          </a:bodyPr>
          <a:lstStyle/>
          <a:p>
            <a:r>
              <a:rPr lang="el-GR" sz="1800" dirty="0">
                <a:solidFill>
                  <a:prstClr val="black"/>
                </a:solidFill>
                <a:latin typeface="Corbel" panose="020B0503020204020204" pitchFamily="34" charset="0"/>
              </a:rPr>
              <a:t>Ο </a:t>
            </a:r>
            <a:r>
              <a:rPr lang="el-GR" sz="1800" dirty="0" err="1">
                <a:solidFill>
                  <a:prstClr val="black"/>
                </a:solidFill>
                <a:latin typeface="Corbel" panose="020B0503020204020204" pitchFamily="34" charset="0"/>
              </a:rPr>
              <a:t>Burke</a:t>
            </a:r>
            <a:r>
              <a:rPr lang="el-GR" sz="1800" dirty="0">
                <a:solidFill>
                  <a:prstClr val="black"/>
                </a:solidFill>
                <a:latin typeface="Corbel" panose="020B0503020204020204" pitchFamily="34" charset="0"/>
              </a:rPr>
              <a:t> αναδεικνύει τον κοινό παρονομαστή αλλά, προπάντων, τις μεγάλες τομές στη διαδρομή κατανόησης της </a:t>
            </a:r>
            <a:r>
              <a:rPr lang="el-GR" sz="1800" dirty="0" smtClean="0">
                <a:solidFill>
                  <a:prstClr val="black"/>
                </a:solidFill>
                <a:latin typeface="Corbel" panose="020B0503020204020204" pitchFamily="34" charset="0"/>
              </a:rPr>
              <a:t>σχέσης </a:t>
            </a:r>
            <a:r>
              <a:rPr lang="el-GR" sz="1800" dirty="0">
                <a:solidFill>
                  <a:prstClr val="black"/>
                </a:solidFill>
                <a:latin typeface="Corbel" panose="020B0503020204020204" pitchFamily="34" charset="0"/>
              </a:rPr>
              <a:t>κουλτούρας </a:t>
            </a:r>
            <a:r>
              <a:rPr lang="el-GR" sz="1800" dirty="0" smtClean="0">
                <a:solidFill>
                  <a:prstClr val="black"/>
                </a:solidFill>
                <a:latin typeface="Corbel" panose="020B0503020204020204" pitchFamily="34" charset="0"/>
              </a:rPr>
              <a:t>– κοινωνίας</a:t>
            </a:r>
          </a:p>
          <a:p>
            <a:pPr marL="0" lvl="0" indent="0">
              <a:spcBef>
                <a:spcPts val="0"/>
              </a:spcBef>
              <a:buClrTx/>
              <a:buSzTx/>
              <a:buNone/>
            </a:pPr>
            <a:r>
              <a:rPr lang="el-GR" sz="1800" dirty="0">
                <a:solidFill>
                  <a:prstClr val="black"/>
                </a:solidFill>
                <a:latin typeface="Corbel" panose="020B0503020204020204" pitchFamily="34" charset="0"/>
              </a:rPr>
              <a:t>Ο </a:t>
            </a:r>
            <a:r>
              <a:rPr lang="el-GR" sz="1800" dirty="0" err="1">
                <a:solidFill>
                  <a:prstClr val="black"/>
                </a:solidFill>
                <a:latin typeface="Corbel" panose="020B0503020204020204" pitchFamily="34" charset="0"/>
              </a:rPr>
              <a:t>Burke</a:t>
            </a:r>
            <a:r>
              <a:rPr lang="el-GR" sz="1800" dirty="0">
                <a:solidFill>
                  <a:prstClr val="black"/>
                </a:solidFill>
                <a:latin typeface="Corbel" panose="020B0503020204020204" pitchFamily="34" charset="0"/>
              </a:rPr>
              <a:t> φτάνοντας στο σήμερα σχολιάζει τα νέα κέντρα πολιτισμικού ενδιαφέροντος: το σώμα, το φύλο, τις ταυτότητες, τη βία, την οικονομία των συναισθημάτων και των αισθήσεων, τις υβριδικές κουλτούρες και, τέλος, πολύ σημαντικό, τη διαχείριση και την πολιτική της κουλτούρας. Στη διάρκεια αυτής της ιστορικής διαδρομής δεν παύει να θέτει το ερώτημα: ποιοι; Δηλαδή ποιες κατηγορίες ανθρώπων παράγουν, χρησιμοποιούν, αντιστέκονται, διαχειρίζονται όλο αυτό το πολιτισμικό κεφάλαιο που παράγεται στις κοινωνίες μας. Ποιοι και πώς ελέγχουν τους πόρους και την πολιτική οικονομία της κουλτούρας των κοινωνιών μας;</a:t>
            </a:r>
          </a:p>
          <a:p>
            <a:endParaRPr lang="el-GR" dirty="0"/>
          </a:p>
        </p:txBody>
      </p:sp>
      <p:pic>
        <p:nvPicPr>
          <p:cNvPr id="6" name="5 - Εικόνα" descr="uowm-logo_1.png"/>
          <p:cNvPicPr>
            <a:picLocks noChangeAspect="1"/>
          </p:cNvPicPr>
          <p:nvPr/>
        </p:nvPicPr>
        <p:blipFill>
          <a:blip r:embed="rId2" cstate="print"/>
          <a:srcRect l="26058" r="25254" b="32865"/>
          <a:stretch>
            <a:fillRect/>
          </a:stretch>
        </p:blipFill>
        <p:spPr>
          <a:xfrm>
            <a:off x="179512" y="0"/>
            <a:ext cx="860075" cy="836712"/>
          </a:xfrm>
          <a:prstGeom prst="rect">
            <a:avLst/>
          </a:prstGeom>
        </p:spPr>
      </p:pic>
      <p:sp>
        <p:nvSpPr>
          <p:cNvPr id="7" name="6 - TextBox"/>
          <p:cNvSpPr txBox="1"/>
          <p:nvPr/>
        </p:nvSpPr>
        <p:spPr>
          <a:xfrm>
            <a:off x="1043608" y="0"/>
            <a:ext cx="6264696" cy="369332"/>
          </a:xfrm>
          <a:prstGeom prst="rect">
            <a:avLst/>
          </a:prstGeom>
          <a:noFill/>
        </p:spPr>
        <p:txBody>
          <a:bodyPr wrap="square" rtlCol="0">
            <a:spAutoFit/>
          </a:bodyPr>
          <a:lstStyle/>
          <a:p>
            <a:r>
              <a:rPr lang="el-GR" b="1" dirty="0" smtClean="0">
                <a:latin typeface="Calibri" pitchFamily="34" charset="0"/>
              </a:rPr>
              <a:t>ΠΜΣ ΔΔΤΑ: ΒΙΟΠΟΛΙΤΙΣΜΙΚΗ ΑΝΑΠΤΥΞΗ ΚΑΙ ΤΟΠΙΚΗ ΚΟΙΝΩΝΙΑ</a:t>
            </a:r>
            <a:endParaRPr lang="el-GR" b="1" dirty="0">
              <a:latin typeface="Calibri" pitchFamily="34" charset="0"/>
            </a:endParaRPr>
          </a:p>
        </p:txBody>
      </p:sp>
      <p:pic>
        <p:nvPicPr>
          <p:cNvPr id="11" name="Εικόνα 10"/>
          <p:cNvPicPr>
            <a:picLocks noChangeAspect="1"/>
          </p:cNvPicPr>
          <p:nvPr/>
        </p:nvPicPr>
        <p:blipFill>
          <a:blip r:embed="rId3"/>
          <a:stretch>
            <a:fillRect/>
          </a:stretch>
        </p:blipFill>
        <p:spPr>
          <a:xfrm>
            <a:off x="1364203" y="1500809"/>
            <a:ext cx="3820445" cy="4557179"/>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38928" y="0"/>
            <a:ext cx="8466144" cy="908720"/>
          </a:xfrm>
        </p:spPr>
        <p:txBody>
          <a:bodyPr>
            <a:normAutofit/>
          </a:bodyPr>
          <a:lstStyle/>
          <a:p>
            <a:pPr algn="ctr"/>
            <a:r>
              <a:rPr lang="el-GR" sz="4000" dirty="0" smtClean="0"/>
              <a:t>Η κουλτούρα υπό αμφισβήτηση</a:t>
            </a:r>
            <a:endParaRPr lang="el-GR" sz="4000" dirty="0"/>
          </a:p>
        </p:txBody>
      </p:sp>
      <p:sp>
        <p:nvSpPr>
          <p:cNvPr id="3" name="2 - Θέση περιεχομένου"/>
          <p:cNvSpPr>
            <a:spLocks noGrp="1"/>
          </p:cNvSpPr>
          <p:nvPr>
            <p:ph idx="1"/>
          </p:nvPr>
        </p:nvSpPr>
        <p:spPr>
          <a:xfrm>
            <a:off x="0" y="836712"/>
            <a:ext cx="9144000" cy="6021288"/>
          </a:xfrm>
        </p:spPr>
        <p:txBody>
          <a:bodyPr>
            <a:normAutofit lnSpcReduction="10000"/>
          </a:bodyPr>
          <a:lstStyle/>
          <a:p>
            <a:pPr>
              <a:buNone/>
            </a:pPr>
            <a:r>
              <a:rPr lang="el-GR" sz="2600" i="1" dirty="0" smtClean="0"/>
              <a:t>Ερωτήματα:</a:t>
            </a:r>
          </a:p>
          <a:p>
            <a:r>
              <a:rPr lang="el-GR" sz="2400" dirty="0" smtClean="0"/>
              <a:t>Είναι οι κουλτούρες ομοιογενείς ή επιτρέπουν στους κόλπους τους την ποικιλομορφία, την ανομοιότητα, ακόμα και τη σύγκρουση;</a:t>
            </a:r>
          </a:p>
          <a:p>
            <a:r>
              <a:rPr lang="el-GR" sz="2400" dirty="0" smtClean="0"/>
              <a:t>Που βρίσκονται τα σύνορα που διαχωρίζουν τις κουλτούρες και πόσο αποτελεσματικά είναι;</a:t>
            </a:r>
          </a:p>
          <a:p>
            <a:pPr>
              <a:buNone/>
            </a:pPr>
            <a:endParaRPr lang="el-GR" sz="2400" dirty="0" smtClean="0"/>
          </a:p>
          <a:p>
            <a:pPr>
              <a:buFont typeface="Wingdings" pitchFamily="2" charset="2"/>
              <a:buChar char="ü"/>
            </a:pPr>
            <a:r>
              <a:rPr lang="el-GR" sz="2400" dirty="0" smtClean="0"/>
              <a:t>Συνετή προσέγγιση τέτοιων ερωτημάτων στη βάση του λίγο ή πολύ και όχι στη βάση του έτσι ή αλλιώς.</a:t>
            </a:r>
          </a:p>
          <a:p>
            <a:pPr>
              <a:buNone/>
            </a:pPr>
            <a:endParaRPr lang="el-GR" sz="2400" dirty="0" smtClean="0"/>
          </a:p>
          <a:p>
            <a:pPr>
              <a:buNone/>
            </a:pPr>
            <a:r>
              <a:rPr lang="el-GR" sz="2500" i="1" dirty="0" smtClean="0"/>
              <a:t>Συμπέρασμα αντιπαράθεσης κανόνων και πολυπολιτισμικότητας: </a:t>
            </a:r>
          </a:p>
          <a:p>
            <a:pPr indent="0">
              <a:buNone/>
            </a:pPr>
            <a:r>
              <a:rPr lang="el-GR" sz="2400" dirty="0" smtClean="0"/>
              <a:t>η μελέτη των πολιτισμικών σπουδών μπορεί να βοηθήσει ώστε οι άνθρωποι να δουν καθαρότερα → ένας τρόπος να συμφιλιωθούν οι άνθρωποι και οι κοινωνίες.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1" y="132521"/>
            <a:ext cx="7275443" cy="978798"/>
          </a:xfrm>
        </p:spPr>
        <p:txBody>
          <a:bodyPr>
            <a:normAutofit/>
          </a:bodyPr>
          <a:lstStyle/>
          <a:p>
            <a:r>
              <a:rPr lang="el-GR" dirty="0" smtClean="0"/>
              <a:t> ΠΟΛΙΤΙΣΤΙΚΗ </a:t>
            </a:r>
            <a:r>
              <a:rPr lang="el-GR" dirty="0"/>
              <a:t>ΙΣΤΟΡΙΑ</a:t>
            </a:r>
          </a:p>
        </p:txBody>
      </p:sp>
      <p:sp>
        <p:nvSpPr>
          <p:cNvPr id="3" name="Υπότιτλος 2"/>
          <p:cNvSpPr>
            <a:spLocks noGrp="1"/>
          </p:cNvSpPr>
          <p:nvPr>
            <p:ph type="subTitle" idx="1"/>
          </p:nvPr>
        </p:nvSpPr>
        <p:spPr>
          <a:xfrm>
            <a:off x="827584" y="1412777"/>
            <a:ext cx="8064896" cy="4948266"/>
          </a:xfrm>
        </p:spPr>
        <p:txBody>
          <a:bodyPr>
            <a:normAutofit/>
          </a:bodyPr>
          <a:lstStyle/>
          <a:p>
            <a:pPr marL="342900" indent="-342900">
              <a:buFont typeface="Arial" panose="020B0604020202020204" pitchFamily="34" charset="0"/>
              <a:buChar char="•"/>
            </a:pPr>
            <a:r>
              <a:rPr lang="el-GR" dirty="0"/>
              <a:t>Ο </a:t>
            </a:r>
            <a:r>
              <a:rPr lang="el-GR" dirty="0" err="1"/>
              <a:t>Peter</a:t>
            </a:r>
            <a:r>
              <a:rPr lang="el-GR" dirty="0"/>
              <a:t> </a:t>
            </a:r>
            <a:r>
              <a:rPr lang="el-GR" dirty="0" err="1"/>
              <a:t>Burke</a:t>
            </a:r>
            <a:r>
              <a:rPr lang="el-GR" dirty="0"/>
              <a:t> με το βιβλίο του Τι είναι πολιτισμική ιστορία, μας οδηγεί σταθερά και γοητευτικά στον πυρήνα της σχέσης κοινωνίας και πολιτισμού, μιας σχέσης που από το 1960 και μετά αναλύουν οι πολιτισμικές σπουδές. Επιπλέον, ο </a:t>
            </a:r>
            <a:r>
              <a:rPr lang="el-GR" dirty="0" err="1"/>
              <a:t>Burke</a:t>
            </a:r>
            <a:r>
              <a:rPr lang="el-GR" dirty="0"/>
              <a:t> δείχνει πόσο αποκαλυπτική και αποφασιστικής σημασίας είναι η σχέση αυτή όχι μόνο για την κουλτούρα μας αλλά και για τις πιο σκληρές ακόμη ανάγκες μας, την οικονομία και την πολιτική. Μας παρέχει τα διανοητικά εργαλεία που φέρνουν στο φως τις κρυφές και προβεβλημένες, γραμμένες και άγραφες ιστορίες που συνθέτουν τη μικρή και μεγάλη πραγματικότητά μας και που προκύπτουν όχι μόνο από γεγονότα αλλά και από πολιτισμικές εμπειρίες, βιώματα, συναισθήματα.</a:t>
            </a:r>
          </a:p>
        </p:txBody>
      </p:sp>
    </p:spTree>
    <p:extLst>
      <p:ext uri="{BB962C8B-B14F-4D97-AF65-F5344CB8AC3E}">
        <p14:creationId xmlns:p14="http://schemas.microsoft.com/office/powerpoint/2010/main" val="350623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print"/>
          <a:stretch>
            <a:fillRect/>
          </a:stretch>
        </p:blipFill>
        <p:spPr>
          <a:xfrm>
            <a:off x="323528" y="206229"/>
            <a:ext cx="8640960" cy="6560803"/>
          </a:xfrm>
          <a:prstGeom prst="rect">
            <a:avLst/>
          </a:prstGeom>
        </p:spPr>
      </p:pic>
    </p:spTree>
    <p:extLst>
      <p:ext uri="{BB962C8B-B14F-4D97-AF65-F5344CB8AC3E}">
        <p14:creationId xmlns:p14="http://schemas.microsoft.com/office/powerpoint/2010/main" val="165213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J</a:t>
            </a:r>
            <a:r>
              <a:rPr lang="en-US" dirty="0"/>
              <a:t>. </a:t>
            </a:r>
            <a:r>
              <a:rPr lang="en-US" dirty="0" smtClean="0"/>
              <a:t>Burckhardt</a:t>
            </a:r>
            <a:r>
              <a:rPr lang="el-GR" dirty="0" smtClean="0"/>
              <a:t> </a:t>
            </a:r>
            <a:r>
              <a:rPr lang="el-GR" sz="2700" dirty="0" smtClean="0"/>
              <a:t>ο Ιστορικός /στοχαστής που εφηύρε την «Κουλτούρα»</a:t>
            </a:r>
            <a:endParaRPr lang="el-GR" sz="2700" dirty="0"/>
          </a:p>
        </p:txBody>
      </p:sp>
      <p:pic>
        <p:nvPicPr>
          <p:cNvPr id="5" name="Θέση περιεχομένου 4"/>
          <p:cNvPicPr>
            <a:picLocks noGrp="1" noChangeAspect="1"/>
          </p:cNvPicPr>
          <p:nvPr>
            <p:ph sz="half" idx="1"/>
          </p:nvPr>
        </p:nvPicPr>
        <p:blipFill>
          <a:blip r:embed="rId2"/>
          <a:stretch>
            <a:fillRect/>
          </a:stretch>
        </p:blipFill>
        <p:spPr>
          <a:xfrm>
            <a:off x="1047867" y="1988840"/>
            <a:ext cx="2986350" cy="4353272"/>
          </a:xfrm>
          <a:prstGeom prst="rect">
            <a:avLst/>
          </a:prstGeom>
        </p:spPr>
      </p:pic>
      <p:sp>
        <p:nvSpPr>
          <p:cNvPr id="4" name="Θέση περιεχομένου 3"/>
          <p:cNvSpPr>
            <a:spLocks noGrp="1"/>
          </p:cNvSpPr>
          <p:nvPr>
            <p:ph sz="half" idx="2"/>
          </p:nvPr>
        </p:nvSpPr>
        <p:spPr>
          <a:xfrm>
            <a:off x="4029958" y="1417320"/>
            <a:ext cx="4812899" cy="5400601"/>
          </a:xfrm>
        </p:spPr>
        <p:txBody>
          <a:bodyPr>
            <a:noAutofit/>
          </a:bodyPr>
          <a:lstStyle/>
          <a:p>
            <a:r>
              <a:rPr lang="el-GR" sz="1400" dirty="0"/>
              <a:t>Το έργο του </a:t>
            </a:r>
            <a:r>
              <a:rPr lang="el-GR" sz="1400" dirty="0" err="1"/>
              <a:t>Jacob</a:t>
            </a:r>
            <a:r>
              <a:rPr lang="el-GR" sz="1400" dirty="0"/>
              <a:t> </a:t>
            </a:r>
            <a:r>
              <a:rPr lang="el-GR" sz="1400" dirty="0" err="1"/>
              <a:t>Burckhardt</a:t>
            </a:r>
            <a:r>
              <a:rPr lang="el-GR" sz="1400" dirty="0"/>
              <a:t> ανήκει </a:t>
            </a:r>
            <a:r>
              <a:rPr lang="el-GR" sz="1400" dirty="0" smtClean="0"/>
              <a:t>στα αναγνωρισμένα </a:t>
            </a:r>
            <a:r>
              <a:rPr lang="el-GR" sz="1400" dirty="0"/>
              <a:t>και </a:t>
            </a:r>
            <a:r>
              <a:rPr lang="el-GR" sz="1400" dirty="0" err="1"/>
              <a:t>πολυμεταφρασμένα</a:t>
            </a:r>
            <a:r>
              <a:rPr lang="el-GR" sz="1400" dirty="0"/>
              <a:t> αριστουργήματα της ιστοριογραφίας. Η αξία του είναι διπλή. Αποτελεί πρότυπο ανασυγκρότησης ενός συγκεκριμένου πολιτισμού, έτσι ώστε να καταφαίνεται πως οι διάφορες πλευρές του συνδέονται μεταξύ τους από την ίδια θεώρηση του κόσμου και από την ίδια πρακτική στάση ζωής. Η ιστοριογραφία του πολιτισμού, αλλά και γενικότερα η κοινωνική ιστορία μπήκαν έτσι σε νέο δρόμο κάτω απ' την επίδραση αυτού του βιβλίου. Από την άλλη πλευρά, η επικαιρότητά του παραμένει ακέραια και σε ό,τι αφορά τον ιδιαίτερο στόχο του, δηλαδή το φαινόμενο που ονομάζουμε "Αναγέννηση". Μολονότι ο συγγραφέας συγκεντρώνεται στην ανάλυση της Αναγέννησης στην Ιταλία, ωστόσο η πρόθεσή του είναι ευρύτερη. Θέλει να εντοπίσει τα γνωρίσματα, χάρη στα οποία η Αναγέννηση σήμανε τη μεγάλη στροφή στην ιστορία της Ευρώπης και του κόσμου. Στο επίκεντρο έρχεται, έτσι, η γένεση της </a:t>
            </a:r>
            <a:r>
              <a:rPr lang="el-GR" sz="1400" dirty="0" err="1"/>
              <a:t>νεώτερης</a:t>
            </a:r>
            <a:r>
              <a:rPr lang="el-GR" sz="1400" dirty="0"/>
              <a:t> αντίληψης για την προσωπικότητα και την ατομικότητα, η συνάφειά της με την </a:t>
            </a:r>
            <a:r>
              <a:rPr lang="el-GR" sz="1400" dirty="0" err="1"/>
              <a:t>επανανακάλυψη</a:t>
            </a:r>
            <a:r>
              <a:rPr lang="el-GR" sz="1400" dirty="0"/>
              <a:t> της αρχαιότητας και με την καινούργια αξιολόγηση της Φύσης και της εγκόσμιας ζωής. </a:t>
            </a:r>
            <a:r>
              <a:rPr lang="en-US" sz="1400" dirty="0">
                <a:hlinkClick r:id="rId3"/>
              </a:rPr>
              <a:t>https://</a:t>
            </a:r>
            <a:r>
              <a:rPr lang="en-US" sz="1400" dirty="0" smtClean="0">
                <a:hlinkClick r:id="rId3"/>
              </a:rPr>
              <a:t>www.theguardian.com/artanddesign/jonathanjonesblog/2018/may/30/meet-jacob-burckhardt-the-thinker-who-invented-culture</a:t>
            </a:r>
            <a:endParaRPr lang="el-GR" sz="1400" dirty="0" smtClean="0"/>
          </a:p>
          <a:p>
            <a:endParaRPr lang="el-GR" sz="1400" dirty="0" smtClean="0"/>
          </a:p>
          <a:p>
            <a:endParaRPr lang="el-GR" sz="1400" dirty="0"/>
          </a:p>
        </p:txBody>
      </p:sp>
    </p:spTree>
    <p:extLst>
      <p:ext uri="{BB962C8B-B14F-4D97-AF65-F5344CB8AC3E}">
        <p14:creationId xmlns:p14="http://schemas.microsoft.com/office/powerpoint/2010/main" val="308574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08238" y="1"/>
            <a:ext cx="6527524" cy="855801"/>
          </a:xfrm>
        </p:spPr>
        <p:txBody>
          <a:bodyPr>
            <a:normAutofit/>
          </a:bodyPr>
          <a:lstStyle/>
          <a:p>
            <a:pPr marL="742950" indent="-742950" algn="ctr"/>
            <a:r>
              <a:rPr lang="el-GR" dirty="0"/>
              <a:t>Επιστροφή του </a:t>
            </a:r>
            <a:r>
              <a:rPr lang="en-US" dirty="0"/>
              <a:t>Burckhardt</a:t>
            </a:r>
            <a:endParaRPr lang="el-GR" dirty="0"/>
          </a:p>
        </p:txBody>
      </p:sp>
      <p:sp>
        <p:nvSpPr>
          <p:cNvPr id="3" name="Θέση περιεχομένου 2"/>
          <p:cNvSpPr>
            <a:spLocks noGrp="1"/>
          </p:cNvSpPr>
          <p:nvPr>
            <p:ph idx="1"/>
          </p:nvPr>
        </p:nvSpPr>
        <p:spPr>
          <a:xfrm>
            <a:off x="129209" y="715618"/>
            <a:ext cx="8825948" cy="6215269"/>
          </a:xfrm>
        </p:spPr>
        <p:txBody>
          <a:bodyPr>
            <a:normAutofit fontScale="92500" lnSpcReduction="10000"/>
          </a:bodyPr>
          <a:lstStyle/>
          <a:p>
            <a:pPr indent="0">
              <a:buNone/>
            </a:pPr>
            <a:endParaRPr lang="el-GR" sz="2400" dirty="0"/>
          </a:p>
          <a:p>
            <a:pPr marL="0" indent="0">
              <a:buNone/>
            </a:pPr>
            <a:r>
              <a:rPr lang="el-GR" sz="2400" dirty="0"/>
              <a:t>  </a:t>
            </a:r>
            <a:r>
              <a:rPr lang="el-GR" sz="2400" b="1" dirty="0"/>
              <a:t>Υψηλή κουλτούρα:</a:t>
            </a:r>
          </a:p>
          <a:p>
            <a:r>
              <a:rPr lang="el-GR" sz="2400" dirty="0"/>
              <a:t>Έμεινε πίσω στον ανταγωνισμό για ακαδημαϊκούς πόρους.</a:t>
            </a:r>
          </a:p>
          <a:p>
            <a:r>
              <a:rPr lang="el-GR" sz="2400" dirty="0"/>
              <a:t>Δεν έχει μελετηθεί και δεν αποτελεί αντικείμενο διδασκαλίας.</a:t>
            </a:r>
          </a:p>
          <a:p>
            <a:r>
              <a:rPr lang="el-GR" sz="2400" dirty="0"/>
              <a:t>Αν μπορούσε να ειδωθεί από ένα νέο πλαίσιο όπως από διάφορες κοινωνικές ομάδες τότε μπορεί να έχανε και το ενδιαφέρον της.</a:t>
            </a:r>
          </a:p>
          <a:p>
            <a:endParaRPr lang="el-GR" sz="2400" dirty="0"/>
          </a:p>
          <a:p>
            <a:pPr marL="0" indent="0">
              <a:buNone/>
            </a:pPr>
            <a:r>
              <a:rPr lang="el-GR" sz="2400" b="1" dirty="0"/>
              <a:t>Λαϊκή κουλτούρα:</a:t>
            </a:r>
          </a:p>
          <a:p>
            <a:r>
              <a:rPr lang="el-GR" sz="2400" dirty="0"/>
              <a:t>Αναπτύχθηκε στις δεκαετίες του ‘70 και ’80.</a:t>
            </a:r>
          </a:p>
          <a:p>
            <a:r>
              <a:rPr lang="el-GR" sz="2400" dirty="0"/>
              <a:t>Η έννοια είναι πλέον αντικείμενο αμφισβήτησης. </a:t>
            </a:r>
          </a:p>
          <a:p>
            <a:r>
              <a:rPr lang="el-GR" sz="2400" dirty="0"/>
              <a:t>Τα δύο είδη  συνυπάρχουν και αλληλοεπιδρούν.</a:t>
            </a:r>
          </a:p>
          <a:p>
            <a:pPr>
              <a:buFont typeface="Wingdings" panose="05000000000000000000" pitchFamily="2" charset="2"/>
              <a:buChar char="v"/>
            </a:pPr>
            <a:r>
              <a:rPr lang="el-GR" sz="2400" dirty="0" smtClean="0"/>
              <a:t>Αν </a:t>
            </a:r>
            <a:r>
              <a:rPr lang="el-GR" sz="2400" dirty="0"/>
              <a:t>γινόταν  αυτή η προσπάθεια επιστροφής στο παρελθόν τότε θα παρήγαγε κάτι νέο γιατί το συγκείμενο είναι διαφορετικό. </a:t>
            </a:r>
            <a:endParaRPr lang="el-GR" dirty="0"/>
          </a:p>
          <a:p>
            <a:endParaRPr lang="el-GR" dirty="0"/>
          </a:p>
        </p:txBody>
      </p:sp>
    </p:spTree>
    <p:extLst>
      <p:ext uri="{BB962C8B-B14F-4D97-AF65-F5344CB8AC3E}">
        <p14:creationId xmlns:p14="http://schemas.microsoft.com/office/powerpoint/2010/main" val="2954781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2292</TotalTime>
  <Words>3413</Words>
  <Application>Microsoft Office PowerPoint</Application>
  <PresentationFormat>Προβολή στην οθόνη (4:3)</PresentationFormat>
  <Paragraphs>286</Paragraphs>
  <Slides>50</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50</vt:i4>
      </vt:variant>
    </vt:vector>
  </HeadingPairs>
  <TitlesOfParts>
    <vt:vector size="59" baseType="lpstr">
      <vt:lpstr>Arial</vt:lpstr>
      <vt:lpstr>Calibri</vt:lpstr>
      <vt:lpstr>Century Gothic</vt:lpstr>
      <vt:lpstr>Corbel</vt:lpstr>
      <vt:lpstr>Verdana</vt:lpstr>
      <vt:lpstr>Verdana</vt:lpstr>
      <vt:lpstr>Wingdings</vt:lpstr>
      <vt:lpstr>Wingdings 3</vt:lpstr>
      <vt:lpstr>Wisp</vt:lpstr>
      <vt:lpstr>ΝΕΩΤΕΡΙΚΟΤΗΤΑ –ΜΕΤΑΝΕΩΤΕΡΙΚΟΤΗΤΑ –ΜΕΤΑΜΟΝΤΕΡΝΙΣΜΟΣ : ΟΡΙΣΜΟΙ</vt:lpstr>
      <vt:lpstr>Παρουσίαση του PowerPoint</vt:lpstr>
      <vt:lpstr>Παρουσίαση του PowerPoint</vt:lpstr>
      <vt:lpstr>Παρουσίαση του PowerPoint</vt:lpstr>
      <vt:lpstr> Πολιτισμική Ιστορία-Πολιτιστικές/σμικές Σπουδές /Πολιτισμική Κοινωνιολογία</vt:lpstr>
      <vt:lpstr> ΠΟΛΙΤΙΣΤΙΚΗ ΙΣΤΟΡΙΑ</vt:lpstr>
      <vt:lpstr>Παρουσίαση του PowerPoint</vt:lpstr>
      <vt:lpstr>J. Burckhardt ο Ιστορικός /στοχαστής που εφηύρε την «Κουλτούρα»</vt:lpstr>
      <vt:lpstr>Επιστροφή του Burckhardt</vt:lpstr>
      <vt:lpstr>Επέκταση της ΝΠΙ σε άλλες περιοχές.</vt:lpstr>
      <vt:lpstr>Η πολιτισμική ιστορία της πολιτικής</vt:lpstr>
      <vt:lpstr>Η πολιτισμική ιστορία της βίας</vt:lpstr>
      <vt:lpstr>Η πολιτισμική ιστορία της βίας</vt:lpstr>
      <vt:lpstr>Η πολιτισμική ιστορία των συναισθημάτων</vt:lpstr>
      <vt:lpstr>Ιστορικοί των συναισθημάτων</vt:lpstr>
      <vt:lpstr>Πολιτική ιστορία της αντίληψης</vt:lpstr>
      <vt:lpstr>Εναλλακτικό σενάριο  στην επέκταση της ΠΙ</vt:lpstr>
      <vt:lpstr>Εναλλακτικό σενάριο</vt:lpstr>
      <vt:lpstr>Α) Ορισμός της κουλτούρας</vt:lpstr>
      <vt:lpstr>Α) Ορισμός της κουλτούρας</vt:lpstr>
      <vt:lpstr>Κουλτούρα </vt:lpstr>
      <vt:lpstr>Μαζική κουλτούρα</vt:lpstr>
      <vt:lpstr>Β) Μέθοδοι της ΝΠΙ</vt:lpstr>
      <vt:lpstr>Γ)Κίνδυνος κατακερματισμού</vt:lpstr>
      <vt:lpstr>Σύνορα και αντιπαραθέσεις</vt:lpstr>
      <vt:lpstr>Σύνορα και αντιπαραθέσεις</vt:lpstr>
      <vt:lpstr>Παρουσίαση του PowerPoint</vt:lpstr>
      <vt:lpstr>Ερμηνεύοντας τις πολιτισμικές επαφές</vt:lpstr>
      <vt:lpstr>Παρουσίαση του PowerPoint</vt:lpstr>
      <vt:lpstr>Συμπέρασμα</vt:lpstr>
      <vt:lpstr>Επίλογος</vt:lpstr>
      <vt:lpstr>Μια μεταβαλλόμενη σκηνή 1/8</vt:lpstr>
      <vt:lpstr>Μια μεταβαλλόμενη σκηνή 2/8</vt:lpstr>
      <vt:lpstr>Μια μεταβαλλόμενη σκηνή 3/8</vt:lpstr>
      <vt:lpstr>      Μια μεταβαλλόμενη σκηνή 4/8</vt:lpstr>
      <vt:lpstr>Μια μεταβαλλόμενη σκηνή 5/8</vt:lpstr>
      <vt:lpstr>Μια μεταβαλλόμενη σκηνή 6/8</vt:lpstr>
      <vt:lpstr>Μια μεταβαλλόμενη σκηνή 7/8</vt:lpstr>
      <vt:lpstr>Μια μεταβαλλόμενη σκηνή 8/8</vt:lpstr>
      <vt:lpstr>Πολιτισμική ιστορία</vt:lpstr>
      <vt:lpstr>Παρουσίαση του PowerPoint</vt:lpstr>
      <vt:lpstr>Συναφείς κλάδοι</vt:lpstr>
      <vt:lpstr>Συναφείς κλάδοι</vt:lpstr>
      <vt:lpstr>Συναφείς κλάδοι</vt:lpstr>
      <vt:lpstr>Συναφείς κλάδοι</vt:lpstr>
      <vt:lpstr>Πολιτισμικές σπουδές</vt:lpstr>
      <vt:lpstr>Λόγοι ίδρυσης των πολιτισμικών σπουδών</vt:lpstr>
      <vt:lpstr>Παρουσίαση του PowerPoint</vt:lpstr>
      <vt:lpstr>Η κουλτούρα υπό αμφισβήτηση</vt:lpstr>
      <vt:lpstr>Η κουλτούρα υπό αμφισβήτηση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ELENI DAGRE</dc:creator>
  <cp:lastModifiedBy>Λογαριασμός Microsoft</cp:lastModifiedBy>
  <cp:revision>116</cp:revision>
  <dcterms:created xsi:type="dcterms:W3CDTF">2016-12-04T20:30:06Z</dcterms:created>
  <dcterms:modified xsi:type="dcterms:W3CDTF">2021-11-16T20:27:07Z</dcterms:modified>
</cp:coreProperties>
</file>