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1"/>
  </p:notesMasterIdLst>
  <p:sldIdLst>
    <p:sldId id="257" r:id="rId3"/>
    <p:sldId id="304" r:id="rId4"/>
    <p:sldId id="305" r:id="rId5"/>
    <p:sldId id="306" r:id="rId6"/>
    <p:sldId id="307" r:id="rId7"/>
    <p:sldId id="317" r:id="rId8"/>
    <p:sldId id="281" r:id="rId9"/>
    <p:sldId id="282" r:id="rId10"/>
    <p:sldId id="319" r:id="rId11"/>
    <p:sldId id="283" r:id="rId12"/>
    <p:sldId id="320" r:id="rId13"/>
    <p:sldId id="321" r:id="rId14"/>
    <p:sldId id="284" r:id="rId15"/>
    <p:sldId id="322" r:id="rId16"/>
    <p:sldId id="323" r:id="rId17"/>
    <p:sldId id="324" r:id="rId18"/>
    <p:sldId id="325" r:id="rId19"/>
    <p:sldId id="316" r:id="rId20"/>
    <p:sldId id="318" r:id="rId21"/>
    <p:sldId id="308" r:id="rId22"/>
    <p:sldId id="309" r:id="rId23"/>
    <p:sldId id="310" r:id="rId24"/>
    <p:sldId id="311" r:id="rId25"/>
    <p:sldId id="312" r:id="rId26"/>
    <p:sldId id="313" r:id="rId27"/>
    <p:sldId id="314" r:id="rId28"/>
    <p:sldId id="315" r:id="rId29"/>
    <p:sldId id="259" r:id="rId30"/>
    <p:sldId id="260" r:id="rId31"/>
    <p:sldId id="285" r:id="rId32"/>
    <p:sldId id="264" r:id="rId33"/>
    <p:sldId id="263" r:id="rId34"/>
    <p:sldId id="266" r:id="rId35"/>
    <p:sldId id="270" r:id="rId36"/>
    <p:sldId id="265" r:id="rId37"/>
    <p:sldId id="267" r:id="rId38"/>
    <p:sldId id="277" r:id="rId39"/>
    <p:sldId id="271" r:id="rId40"/>
    <p:sldId id="273" r:id="rId41"/>
    <p:sldId id="278"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26"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p:cViewPr>
        <p:scale>
          <a:sx n="87" d="100"/>
          <a:sy n="87" d="100"/>
        </p:scale>
        <p:origin x="1387" y="-3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4439C-7255-4F70-8B13-472766F972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7B4A9FD-F0C5-4FC9-B080-8CF31C98C24B}">
      <dgm:prSet/>
      <dgm:spPr/>
      <dgm:t>
        <a:bodyPr/>
        <a:lstStyle/>
        <a:p>
          <a:r>
            <a:rPr lang="el-GR" dirty="0"/>
            <a:t>Κοινωνιολογία    είναι η επιστήμη που μελετά τα </a:t>
          </a:r>
          <a:r>
            <a:rPr lang="el-GR" b="1" i="1" dirty="0"/>
            <a:t>κοινωνικά φαινόμενα </a:t>
          </a:r>
          <a:r>
            <a:rPr lang="el-GR" dirty="0"/>
            <a:t>, ανθρώπινη συμπεριφορά και κοινωνική δράση μέσα στα  κοινωνικά σύνολα .</a:t>
          </a:r>
        </a:p>
      </dgm:t>
    </dgm:pt>
    <dgm:pt modelId="{B7B163A7-FFB1-48B5-8C24-D7F51B54EB96}" type="parTrans" cxnId="{56F361FE-32A0-4FC7-A49D-6400DB637BAC}">
      <dgm:prSet/>
      <dgm:spPr/>
      <dgm:t>
        <a:bodyPr/>
        <a:lstStyle/>
        <a:p>
          <a:endParaRPr lang="el-GR"/>
        </a:p>
      </dgm:t>
    </dgm:pt>
    <dgm:pt modelId="{9B57A653-FCF2-4285-91A0-79FE9DD07602}" type="sibTrans" cxnId="{56F361FE-32A0-4FC7-A49D-6400DB637BAC}">
      <dgm:prSet/>
      <dgm:spPr/>
      <dgm:t>
        <a:bodyPr/>
        <a:lstStyle/>
        <a:p>
          <a:endParaRPr lang="el-GR"/>
        </a:p>
      </dgm:t>
    </dgm:pt>
    <dgm:pt modelId="{AB8C7561-FFBA-447C-8B44-E5BB9A9283F9}">
      <dgm:prSet/>
      <dgm:spPr/>
      <dgm:t>
        <a:bodyPr/>
        <a:lstStyle/>
        <a:p>
          <a:r>
            <a:rPr lang="el-GR" dirty="0"/>
            <a:t>Ανάλογα με το εύρος των κοινωνικών συνόλων την διακρίνουμε σε </a:t>
          </a:r>
          <a:r>
            <a:rPr lang="el-GR" b="1" dirty="0" err="1">
              <a:solidFill>
                <a:schemeClr val="tx1"/>
              </a:solidFill>
            </a:rPr>
            <a:t>Μακρο</a:t>
          </a:r>
          <a:r>
            <a:rPr lang="el-GR" b="1" dirty="0">
              <a:solidFill>
                <a:schemeClr val="tx1"/>
              </a:solidFill>
            </a:rPr>
            <a:t> κοινωνιολογία (</a:t>
          </a:r>
          <a:r>
            <a:rPr lang="el-GR" dirty="0">
              <a:solidFill>
                <a:schemeClr val="bg1"/>
              </a:solidFill>
            </a:rPr>
            <a:t>Εξετάζει μεγάλα κοινωνικά σύνολα </a:t>
          </a:r>
          <a:r>
            <a:rPr lang="el-GR" dirty="0" err="1">
              <a:solidFill>
                <a:schemeClr val="bg1"/>
              </a:solidFill>
            </a:rPr>
            <a:t>π.χ</a:t>
          </a:r>
          <a:r>
            <a:rPr lang="el-GR" dirty="0">
              <a:solidFill>
                <a:schemeClr val="bg1"/>
              </a:solidFill>
            </a:rPr>
            <a:t> τον ρόλο των ατόμων στο κράτος, στον πολιτισμό)</a:t>
          </a:r>
          <a:endParaRPr lang="el-GR" b="1" dirty="0">
            <a:solidFill>
              <a:schemeClr val="tx1"/>
            </a:solidFill>
          </a:endParaRPr>
        </a:p>
      </dgm:t>
    </dgm:pt>
    <dgm:pt modelId="{1890CC8A-1E80-4984-8969-5DC7D66982B3}" type="parTrans" cxnId="{1BAF9766-B0E4-431B-A3C4-0CF98190BF13}">
      <dgm:prSet/>
      <dgm:spPr/>
      <dgm:t>
        <a:bodyPr/>
        <a:lstStyle/>
        <a:p>
          <a:endParaRPr lang="el-GR"/>
        </a:p>
      </dgm:t>
    </dgm:pt>
    <dgm:pt modelId="{DCCCF7DF-FB79-44B8-96C0-42FFD4C0A11E}" type="sibTrans" cxnId="{1BAF9766-B0E4-431B-A3C4-0CF98190BF13}">
      <dgm:prSet/>
      <dgm:spPr/>
      <dgm:t>
        <a:bodyPr/>
        <a:lstStyle/>
        <a:p>
          <a:endParaRPr lang="el-GR"/>
        </a:p>
      </dgm:t>
    </dgm:pt>
    <dgm:pt modelId="{5D812954-36EF-4D8A-B6BA-46B88BFE9D36}">
      <dgm:prSet/>
      <dgm:spPr/>
      <dgm:t>
        <a:bodyPr/>
        <a:lstStyle/>
        <a:p>
          <a:r>
            <a:rPr lang="el-GR" b="1" dirty="0">
              <a:solidFill>
                <a:schemeClr val="tx1"/>
              </a:solidFill>
            </a:rPr>
            <a:t>Και σε </a:t>
          </a:r>
          <a:r>
            <a:rPr lang="el-GR" b="1" dirty="0" err="1">
              <a:solidFill>
                <a:schemeClr val="tx1"/>
              </a:solidFill>
            </a:rPr>
            <a:t>Μικρο</a:t>
          </a:r>
          <a:r>
            <a:rPr lang="el-GR" b="1" dirty="0">
              <a:solidFill>
                <a:schemeClr val="tx1"/>
              </a:solidFill>
            </a:rPr>
            <a:t> κοινωνιολογία </a:t>
          </a:r>
          <a:r>
            <a:rPr lang="el-GR" dirty="0"/>
            <a:t>(Εξετάζει μικρά κοινωνικά σύνολα </a:t>
          </a:r>
          <a:r>
            <a:rPr lang="el-GR" dirty="0" err="1"/>
            <a:t>π.χ</a:t>
          </a:r>
          <a:r>
            <a:rPr lang="el-GR" dirty="0"/>
            <a:t> διαπροσωπικές σχέσεις)</a:t>
          </a:r>
        </a:p>
      </dgm:t>
    </dgm:pt>
    <dgm:pt modelId="{D2DFBCB8-30D6-4B0B-8FA3-37970B151F4F}" type="parTrans" cxnId="{47AD685D-1C52-485C-86FB-0ABCC0124C33}">
      <dgm:prSet/>
      <dgm:spPr/>
      <dgm:t>
        <a:bodyPr/>
        <a:lstStyle/>
        <a:p>
          <a:endParaRPr lang="el-GR"/>
        </a:p>
      </dgm:t>
    </dgm:pt>
    <dgm:pt modelId="{56D2E95F-E1C2-439E-BC0A-054027A80B2B}" type="sibTrans" cxnId="{47AD685D-1C52-485C-86FB-0ABCC0124C33}">
      <dgm:prSet/>
      <dgm:spPr/>
      <dgm:t>
        <a:bodyPr/>
        <a:lstStyle/>
        <a:p>
          <a:endParaRPr lang="el-GR"/>
        </a:p>
      </dgm:t>
    </dgm:pt>
    <dgm:pt modelId="{8C9D4129-388A-4042-98B1-9CF9D8CFF245}" type="pres">
      <dgm:prSet presAssocID="{3264439C-7255-4F70-8B13-472766F972DF}" presName="linear" presStyleCnt="0">
        <dgm:presLayoutVars>
          <dgm:animLvl val="lvl"/>
          <dgm:resizeHandles val="exact"/>
        </dgm:presLayoutVars>
      </dgm:prSet>
      <dgm:spPr/>
      <dgm:t>
        <a:bodyPr/>
        <a:lstStyle/>
        <a:p>
          <a:endParaRPr lang="el-GR"/>
        </a:p>
      </dgm:t>
    </dgm:pt>
    <dgm:pt modelId="{73180DE1-6D71-4FF9-9B3C-FB553B436B73}" type="pres">
      <dgm:prSet presAssocID="{17B4A9FD-F0C5-4FC9-B080-8CF31C98C24B}" presName="parentText" presStyleLbl="node1" presStyleIdx="0" presStyleCnt="3" custScaleY="34698" custLinFactY="-43495" custLinFactNeighborX="-2782" custLinFactNeighborY="-100000">
        <dgm:presLayoutVars>
          <dgm:chMax val="0"/>
          <dgm:bulletEnabled val="1"/>
        </dgm:presLayoutVars>
      </dgm:prSet>
      <dgm:spPr/>
      <dgm:t>
        <a:bodyPr/>
        <a:lstStyle/>
        <a:p>
          <a:endParaRPr lang="el-GR"/>
        </a:p>
      </dgm:t>
    </dgm:pt>
    <dgm:pt modelId="{1178D70F-FDC2-4CF0-B8B4-EDFF5DBE0E76}" type="pres">
      <dgm:prSet presAssocID="{9B57A653-FCF2-4285-91A0-79FE9DD07602}" presName="spacer" presStyleCnt="0"/>
      <dgm:spPr/>
    </dgm:pt>
    <dgm:pt modelId="{6CE1F0E5-E344-4B83-A831-D26460D3A7F9}" type="pres">
      <dgm:prSet presAssocID="{AB8C7561-FFBA-447C-8B44-E5BB9A9283F9}" presName="parentText" presStyleLbl="node1" presStyleIdx="1" presStyleCnt="3" custFlipVert="0" custScaleY="22791" custLinFactY="-12772" custLinFactNeighborY="-100000">
        <dgm:presLayoutVars>
          <dgm:chMax val="0"/>
          <dgm:bulletEnabled val="1"/>
        </dgm:presLayoutVars>
      </dgm:prSet>
      <dgm:spPr/>
      <dgm:t>
        <a:bodyPr/>
        <a:lstStyle/>
        <a:p>
          <a:endParaRPr lang="el-GR"/>
        </a:p>
      </dgm:t>
    </dgm:pt>
    <dgm:pt modelId="{E0DFFF58-C16B-4C4F-8DCD-7E84014BD1C6}" type="pres">
      <dgm:prSet presAssocID="{DCCCF7DF-FB79-44B8-96C0-42FFD4C0A11E}" presName="spacer" presStyleCnt="0"/>
      <dgm:spPr/>
    </dgm:pt>
    <dgm:pt modelId="{F526FAFE-327B-4CA3-ACBF-D0F3C1EF8DEC}" type="pres">
      <dgm:prSet presAssocID="{5D812954-36EF-4D8A-B6BA-46B88BFE9D36}" presName="parentText" presStyleLbl="node1" presStyleIdx="2" presStyleCnt="3" custScaleY="18111" custLinFactY="-15114" custLinFactNeighborY="-100000">
        <dgm:presLayoutVars>
          <dgm:chMax val="0"/>
          <dgm:bulletEnabled val="1"/>
        </dgm:presLayoutVars>
      </dgm:prSet>
      <dgm:spPr/>
      <dgm:t>
        <a:bodyPr/>
        <a:lstStyle/>
        <a:p>
          <a:endParaRPr lang="el-GR"/>
        </a:p>
      </dgm:t>
    </dgm:pt>
  </dgm:ptLst>
  <dgm:cxnLst>
    <dgm:cxn modelId="{D313E97A-2A6E-40BA-B013-9A23714E60FE}" type="presOf" srcId="{AB8C7561-FFBA-447C-8B44-E5BB9A9283F9}" destId="{6CE1F0E5-E344-4B83-A831-D26460D3A7F9}" srcOrd="0" destOrd="0" presId="urn:microsoft.com/office/officeart/2005/8/layout/vList2"/>
    <dgm:cxn modelId="{47AD685D-1C52-485C-86FB-0ABCC0124C33}" srcId="{3264439C-7255-4F70-8B13-472766F972DF}" destId="{5D812954-36EF-4D8A-B6BA-46B88BFE9D36}" srcOrd="2" destOrd="0" parTransId="{D2DFBCB8-30D6-4B0B-8FA3-37970B151F4F}" sibTransId="{56D2E95F-E1C2-439E-BC0A-054027A80B2B}"/>
    <dgm:cxn modelId="{56F361FE-32A0-4FC7-A49D-6400DB637BAC}" srcId="{3264439C-7255-4F70-8B13-472766F972DF}" destId="{17B4A9FD-F0C5-4FC9-B080-8CF31C98C24B}" srcOrd="0" destOrd="0" parTransId="{B7B163A7-FFB1-48B5-8C24-D7F51B54EB96}" sibTransId="{9B57A653-FCF2-4285-91A0-79FE9DD07602}"/>
    <dgm:cxn modelId="{44FBC629-97A0-40C2-A603-6FA683700DD0}" type="presOf" srcId="{3264439C-7255-4F70-8B13-472766F972DF}" destId="{8C9D4129-388A-4042-98B1-9CF9D8CFF245}" srcOrd="0" destOrd="0" presId="urn:microsoft.com/office/officeart/2005/8/layout/vList2"/>
    <dgm:cxn modelId="{1BAF9766-B0E4-431B-A3C4-0CF98190BF13}" srcId="{3264439C-7255-4F70-8B13-472766F972DF}" destId="{AB8C7561-FFBA-447C-8B44-E5BB9A9283F9}" srcOrd="1" destOrd="0" parTransId="{1890CC8A-1E80-4984-8969-5DC7D66982B3}" sibTransId="{DCCCF7DF-FB79-44B8-96C0-42FFD4C0A11E}"/>
    <dgm:cxn modelId="{BAEDF542-32D7-43F1-99D3-F00532EC91E1}" type="presOf" srcId="{17B4A9FD-F0C5-4FC9-B080-8CF31C98C24B}" destId="{73180DE1-6D71-4FF9-9B3C-FB553B436B73}" srcOrd="0" destOrd="0" presId="urn:microsoft.com/office/officeart/2005/8/layout/vList2"/>
    <dgm:cxn modelId="{B01E1BC9-A6E5-4836-A279-ABE2FB4B19EE}" type="presOf" srcId="{5D812954-36EF-4D8A-B6BA-46B88BFE9D36}" destId="{F526FAFE-327B-4CA3-ACBF-D0F3C1EF8DEC}" srcOrd="0" destOrd="0" presId="urn:microsoft.com/office/officeart/2005/8/layout/vList2"/>
    <dgm:cxn modelId="{2ECC62E3-B8B3-496A-9D8F-CFE3E58A5891}" type="presParOf" srcId="{8C9D4129-388A-4042-98B1-9CF9D8CFF245}" destId="{73180DE1-6D71-4FF9-9B3C-FB553B436B73}" srcOrd="0" destOrd="0" presId="urn:microsoft.com/office/officeart/2005/8/layout/vList2"/>
    <dgm:cxn modelId="{B41B0ADC-8775-445D-8409-85C785B40FB8}" type="presParOf" srcId="{8C9D4129-388A-4042-98B1-9CF9D8CFF245}" destId="{1178D70F-FDC2-4CF0-B8B4-EDFF5DBE0E76}" srcOrd="1" destOrd="0" presId="urn:microsoft.com/office/officeart/2005/8/layout/vList2"/>
    <dgm:cxn modelId="{45B60991-85EE-49E5-9A9E-EC48716E089E}" type="presParOf" srcId="{8C9D4129-388A-4042-98B1-9CF9D8CFF245}" destId="{6CE1F0E5-E344-4B83-A831-D26460D3A7F9}" srcOrd="2" destOrd="0" presId="urn:microsoft.com/office/officeart/2005/8/layout/vList2"/>
    <dgm:cxn modelId="{CDC8349D-EFD2-4B56-AEA3-7166C08BC015}" type="presParOf" srcId="{8C9D4129-388A-4042-98B1-9CF9D8CFF245}" destId="{E0DFFF58-C16B-4C4F-8DCD-7E84014BD1C6}" srcOrd="3" destOrd="0" presId="urn:microsoft.com/office/officeart/2005/8/layout/vList2"/>
    <dgm:cxn modelId="{C02D9853-5BED-4E59-BEB9-6C8990E47E41}" type="presParOf" srcId="{8C9D4129-388A-4042-98B1-9CF9D8CFF245}" destId="{F526FAFE-327B-4CA3-ACBF-D0F3C1EF8D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6DB65-FCCE-46CE-B1AC-87DB9995E8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126F4C3E-BE67-46A9-9489-E004C4D16822}">
      <dgm:prSet phldrT="[Κείμενο]" custT="1"/>
      <dgm:spPr/>
      <dgm:t>
        <a:bodyPr/>
        <a:lstStyle/>
        <a:p>
          <a:r>
            <a:rPr lang="el-GR" sz="1600" dirty="0"/>
            <a:t>Λειτουργισμού</a:t>
          </a:r>
        </a:p>
        <a:p>
          <a:r>
            <a:rPr lang="el-GR" sz="1600" dirty="0"/>
            <a:t>(</a:t>
          </a:r>
          <a:r>
            <a:rPr lang="el-GR" sz="1600" dirty="0" err="1"/>
            <a:t>Κοντ</a:t>
          </a:r>
          <a:r>
            <a:rPr lang="el-GR" sz="1600" dirty="0"/>
            <a:t>, Σπένσερ κ.α.)</a:t>
          </a:r>
        </a:p>
      </dgm:t>
    </dgm:pt>
    <dgm:pt modelId="{E38E4217-C0CC-4CE4-BB23-588B706016EF}" type="parTrans" cxnId="{D0633A82-9C43-4C82-85AC-042F5852A9CC}">
      <dgm:prSet/>
      <dgm:spPr/>
      <dgm:t>
        <a:bodyPr/>
        <a:lstStyle/>
        <a:p>
          <a:endParaRPr lang="el-GR"/>
        </a:p>
      </dgm:t>
    </dgm:pt>
    <dgm:pt modelId="{ACBAEF7F-C7FF-4349-B00F-52E1484AF723}" type="sibTrans" cxnId="{D0633A82-9C43-4C82-85AC-042F5852A9CC}">
      <dgm:prSet/>
      <dgm:spPr/>
      <dgm:t>
        <a:bodyPr/>
        <a:lstStyle/>
        <a:p>
          <a:endParaRPr lang="el-GR"/>
        </a:p>
      </dgm:t>
    </dgm:pt>
    <dgm:pt modelId="{02D910D1-DFC1-4E7F-8B57-8C49BE9E883A}">
      <dgm:prSet phldrT="[Κείμενο]" custT="1"/>
      <dgm:spPr/>
      <dgm:t>
        <a:bodyPr/>
        <a:lstStyle/>
        <a:p>
          <a:r>
            <a:rPr lang="el-GR" sz="2000" dirty="0">
              <a:solidFill>
                <a:schemeClr val="bg1"/>
              </a:solidFill>
              <a:latin typeface="+mj-lt"/>
            </a:rPr>
            <a:t>Κάθε κοινωνία κοινωνικοποιεί τα μέλη της σε ένα κοινό σύστημα αξιών</a:t>
          </a:r>
        </a:p>
      </dgm:t>
    </dgm:pt>
    <dgm:pt modelId="{5AE4365B-07D9-49FF-BC98-3FDFB94182BD}" type="parTrans" cxnId="{0D42D5A3-F6B4-4D43-BC13-383E3F058B4F}">
      <dgm:prSet/>
      <dgm:spPr/>
      <dgm:t>
        <a:bodyPr/>
        <a:lstStyle/>
        <a:p>
          <a:endParaRPr lang="el-GR"/>
        </a:p>
      </dgm:t>
    </dgm:pt>
    <dgm:pt modelId="{6A1DD417-591A-42FA-AA2D-73AC88532B3F}" type="sibTrans" cxnId="{0D42D5A3-F6B4-4D43-BC13-383E3F058B4F}">
      <dgm:prSet/>
      <dgm:spPr/>
      <dgm:t>
        <a:bodyPr/>
        <a:lstStyle/>
        <a:p>
          <a:endParaRPr lang="el-GR"/>
        </a:p>
      </dgm:t>
    </dgm:pt>
    <dgm:pt modelId="{71A3E02C-449C-4644-832B-91608850FBD1}">
      <dgm:prSet phldrT="[Κείμενο]" custT="1"/>
      <dgm:spPr/>
      <dgm:t>
        <a:bodyPr/>
        <a:lstStyle/>
        <a:p>
          <a:r>
            <a:rPr lang="el-GR" sz="2000" dirty="0">
              <a:solidFill>
                <a:schemeClr val="bg1"/>
              </a:solidFill>
              <a:latin typeface="+mj-lt"/>
            </a:rPr>
            <a:t>Η λειτουργία της κοινωνίας είναι εφικτή εφόσον τα άτομα ασκούν τους διαφορετικούς ρόλους τους</a:t>
          </a:r>
        </a:p>
      </dgm:t>
    </dgm:pt>
    <dgm:pt modelId="{8A66B4A9-FCE8-4458-BD34-D549EAFE9D11}" type="parTrans" cxnId="{9C1DB36D-C876-4B5B-8AE6-D8DEB799F269}">
      <dgm:prSet/>
      <dgm:spPr/>
      <dgm:t>
        <a:bodyPr/>
        <a:lstStyle/>
        <a:p>
          <a:endParaRPr lang="el-GR"/>
        </a:p>
      </dgm:t>
    </dgm:pt>
    <dgm:pt modelId="{A88DA889-79B3-47C7-AEC8-FFBE53D9CE82}" type="sibTrans" cxnId="{9C1DB36D-C876-4B5B-8AE6-D8DEB799F269}">
      <dgm:prSet/>
      <dgm:spPr/>
      <dgm:t>
        <a:bodyPr/>
        <a:lstStyle/>
        <a:p>
          <a:endParaRPr lang="el-GR"/>
        </a:p>
      </dgm:t>
    </dgm:pt>
    <dgm:pt modelId="{B79B25E3-067F-4E9F-AA03-033A6C7756DD}">
      <dgm:prSet phldrT="[Κείμενο]"/>
      <dgm:spPr/>
      <dgm:t>
        <a:bodyPr/>
        <a:lstStyle/>
        <a:p>
          <a:r>
            <a:rPr lang="el-GR" dirty="0"/>
            <a:t>Συγκρούσεων (</a:t>
          </a:r>
          <a:r>
            <a:rPr lang="el-GR" dirty="0" err="1"/>
            <a:t>Μαρξ,Ντάρεντορφ</a:t>
          </a:r>
          <a:r>
            <a:rPr lang="el-GR" dirty="0"/>
            <a:t> κ.α.)</a:t>
          </a:r>
        </a:p>
      </dgm:t>
    </dgm:pt>
    <dgm:pt modelId="{BD15FF05-0B72-480F-BDA1-54468F5768CE}" type="parTrans" cxnId="{A1FB0105-1226-4033-914B-BF017CB2CF27}">
      <dgm:prSet/>
      <dgm:spPr/>
      <dgm:t>
        <a:bodyPr/>
        <a:lstStyle/>
        <a:p>
          <a:endParaRPr lang="el-GR"/>
        </a:p>
      </dgm:t>
    </dgm:pt>
    <dgm:pt modelId="{5EB02D70-C4D8-4D9E-9D70-70F5E032CB59}" type="sibTrans" cxnId="{A1FB0105-1226-4033-914B-BF017CB2CF27}">
      <dgm:prSet/>
      <dgm:spPr/>
      <dgm:t>
        <a:bodyPr/>
        <a:lstStyle/>
        <a:p>
          <a:endParaRPr lang="el-GR"/>
        </a:p>
      </dgm:t>
    </dgm:pt>
    <dgm:pt modelId="{CD020413-867A-4A58-BE44-DA4911CD47E8}">
      <dgm:prSet phldrT="[Κείμενο]" custT="1"/>
      <dgm:spPr/>
      <dgm:t>
        <a:bodyPr/>
        <a:lstStyle/>
        <a:p>
          <a:r>
            <a:rPr lang="el-GR" sz="1600" kern="1200" dirty="0">
              <a:solidFill>
                <a:srgbClr val="000000"/>
              </a:solidFill>
              <a:latin typeface="Corbel" panose="020B0503020204020204" pitchFamily="34" charset="0"/>
              <a:ea typeface="+mn-ea"/>
              <a:cs typeface="+mn-cs"/>
            </a:rPr>
            <a:t>Οι συγκρούσεις στην κοινωνία είναι αναπόφευκτες λόγω της συνεχούς παραγωγής ανισοτήτων</a:t>
          </a:r>
        </a:p>
      </dgm:t>
    </dgm:pt>
    <dgm:pt modelId="{4D7481E1-9E3F-483A-83F8-3C4C99B6D852}" type="parTrans" cxnId="{517D7059-B079-4AAA-9031-B06967B4FA36}">
      <dgm:prSet/>
      <dgm:spPr/>
      <dgm:t>
        <a:bodyPr/>
        <a:lstStyle/>
        <a:p>
          <a:endParaRPr lang="el-GR"/>
        </a:p>
      </dgm:t>
    </dgm:pt>
    <dgm:pt modelId="{E9ED388E-CDCC-4850-801E-EDBA4361CBA2}" type="sibTrans" cxnId="{517D7059-B079-4AAA-9031-B06967B4FA36}">
      <dgm:prSet/>
      <dgm:spPr/>
      <dgm:t>
        <a:bodyPr/>
        <a:lstStyle/>
        <a:p>
          <a:endParaRPr lang="el-GR"/>
        </a:p>
      </dgm:t>
    </dgm:pt>
    <dgm:pt modelId="{38D8DB3F-75AE-46A6-A070-30ADC0CBBC95}">
      <dgm:prSet phldrT="[Κείμενο]" custT="1"/>
      <dgm:spPr/>
      <dgm:t>
        <a:bodyPr/>
        <a:lstStyle/>
        <a:p>
          <a:r>
            <a:rPr lang="el-GR" sz="1600" dirty="0">
              <a:solidFill>
                <a:schemeClr val="tx1"/>
              </a:solidFill>
              <a:latin typeface="+mj-lt"/>
            </a:rPr>
            <a:t>Οι συγκρούσεις στην κοινωνία δε σχετίζονται μόνο με την κατοχή πλούτου αλλά και την κατοχή της κοινωνικής δύναμης</a:t>
          </a:r>
        </a:p>
      </dgm:t>
    </dgm:pt>
    <dgm:pt modelId="{D16ED04B-A0F8-4150-B05A-370C75106C3C}" type="parTrans" cxnId="{E347CAE3-3A9B-4E09-A860-4EA594358C02}">
      <dgm:prSet/>
      <dgm:spPr/>
      <dgm:t>
        <a:bodyPr/>
        <a:lstStyle/>
        <a:p>
          <a:endParaRPr lang="el-GR"/>
        </a:p>
      </dgm:t>
    </dgm:pt>
    <dgm:pt modelId="{EF803548-706E-451B-96E6-621B033B445A}" type="sibTrans" cxnId="{E347CAE3-3A9B-4E09-A860-4EA594358C02}">
      <dgm:prSet/>
      <dgm:spPr/>
      <dgm:t>
        <a:bodyPr/>
        <a:lstStyle/>
        <a:p>
          <a:endParaRPr lang="el-GR"/>
        </a:p>
      </dgm:t>
    </dgm:pt>
    <dgm:pt modelId="{CB5A5155-9EAD-468A-988A-CF1FBB21241A}">
      <dgm:prSet phldrT="[Κείμενο]" custT="1"/>
      <dgm:spPr/>
      <dgm:t>
        <a:bodyPr/>
        <a:lstStyle/>
        <a:p>
          <a:r>
            <a:rPr lang="el-GR" sz="1800" dirty="0"/>
            <a:t>Συμβολικής αλληλεπίδρασης</a:t>
          </a:r>
        </a:p>
        <a:p>
          <a:r>
            <a:rPr lang="el-GR" sz="1800" dirty="0"/>
            <a:t>(</a:t>
          </a:r>
          <a:r>
            <a:rPr lang="el-GR" sz="1800" dirty="0" err="1"/>
            <a:t>Βέμπερ,Κούλεϋ</a:t>
          </a:r>
          <a:r>
            <a:rPr lang="el-GR" sz="1800" dirty="0"/>
            <a:t>, </a:t>
          </a:r>
          <a:r>
            <a:rPr lang="el-GR" sz="1800" dirty="0" err="1"/>
            <a:t>Μιντ</a:t>
          </a:r>
          <a:r>
            <a:rPr lang="el-GR" sz="1800" dirty="0"/>
            <a:t> κ.α.)</a:t>
          </a:r>
        </a:p>
      </dgm:t>
    </dgm:pt>
    <dgm:pt modelId="{BB8C1C66-618C-4950-B89F-D67B0DBA2EE8}" type="parTrans" cxnId="{5126CBE1-C986-425A-B53E-5B06BD533AD7}">
      <dgm:prSet/>
      <dgm:spPr/>
      <dgm:t>
        <a:bodyPr/>
        <a:lstStyle/>
        <a:p>
          <a:endParaRPr lang="el-GR"/>
        </a:p>
      </dgm:t>
    </dgm:pt>
    <dgm:pt modelId="{078AE732-8C1F-4290-A902-91AC6D28F3A7}" type="sibTrans" cxnId="{5126CBE1-C986-425A-B53E-5B06BD533AD7}">
      <dgm:prSet/>
      <dgm:spPr/>
      <dgm:t>
        <a:bodyPr/>
        <a:lstStyle/>
        <a:p>
          <a:endParaRPr lang="el-GR"/>
        </a:p>
      </dgm:t>
    </dgm:pt>
    <dgm:pt modelId="{C8517A2F-579D-49F9-881E-13C5B4B9CEBF}">
      <dgm:prSet phldrT="[Κείμενο]" custT="1"/>
      <dgm:spPr/>
      <dgm:t>
        <a:bodyPr/>
        <a:lstStyle/>
        <a:p>
          <a:r>
            <a:rPr lang="el-GR" sz="1600" dirty="0">
              <a:solidFill>
                <a:schemeClr val="tx1"/>
              </a:solidFill>
            </a:rPr>
            <a:t>Κατά τη διαδικασία αλληλεπίδρασης μεταξύ των ατόμων παράγονται ποίκιλα νοήματα μέσω της γλώσσας που βοηθούν στην κατανόηση του κόσμου.</a:t>
          </a:r>
        </a:p>
      </dgm:t>
    </dgm:pt>
    <dgm:pt modelId="{6887030C-FC9C-43A0-B4EF-587AB1320144}" type="parTrans" cxnId="{B12C1EA8-C5D5-44CD-A249-45223D751E22}">
      <dgm:prSet/>
      <dgm:spPr/>
      <dgm:t>
        <a:bodyPr/>
        <a:lstStyle/>
        <a:p>
          <a:endParaRPr lang="el-GR"/>
        </a:p>
      </dgm:t>
    </dgm:pt>
    <dgm:pt modelId="{DA0100FA-BF0B-4790-A30E-C4F88F9CC600}" type="sibTrans" cxnId="{B12C1EA8-C5D5-44CD-A249-45223D751E22}">
      <dgm:prSet/>
      <dgm:spPr/>
      <dgm:t>
        <a:bodyPr/>
        <a:lstStyle/>
        <a:p>
          <a:endParaRPr lang="el-GR"/>
        </a:p>
      </dgm:t>
    </dgm:pt>
    <dgm:pt modelId="{6DA08FEC-6ADD-40E1-AE5E-45C4B401367C}">
      <dgm:prSet phldrT="[Κείμενο]" custT="1"/>
      <dgm:spPr/>
      <dgm:t>
        <a:bodyPr/>
        <a:lstStyle/>
        <a:p>
          <a:r>
            <a:rPr lang="el-GR" sz="1600" kern="1200" dirty="0">
              <a:solidFill>
                <a:srgbClr val="000000"/>
              </a:solidFill>
              <a:latin typeface="Corbel" panose="020B0503020204020204" pitchFamily="34" charset="0"/>
              <a:ea typeface="+mn-ea"/>
              <a:cs typeface="+mn-cs"/>
            </a:rPr>
            <a:t>Οι γλωσσικές κατηγορίες ποικίλλουν τόσο μεταξύ των κοινωνιών όσο και εντός της ίδιας κοινωνίας.</a:t>
          </a:r>
        </a:p>
      </dgm:t>
    </dgm:pt>
    <dgm:pt modelId="{4A505E23-D60C-4FF7-AD87-663F4E2FE3E9}" type="parTrans" cxnId="{0EE371EE-876B-4F20-8EF9-03B0099970AD}">
      <dgm:prSet/>
      <dgm:spPr/>
      <dgm:t>
        <a:bodyPr/>
        <a:lstStyle/>
        <a:p>
          <a:endParaRPr lang="el-GR"/>
        </a:p>
      </dgm:t>
    </dgm:pt>
    <dgm:pt modelId="{36339D43-516A-4D40-809C-899617E32016}" type="sibTrans" cxnId="{0EE371EE-876B-4F20-8EF9-03B0099970AD}">
      <dgm:prSet/>
      <dgm:spPr/>
      <dgm:t>
        <a:bodyPr/>
        <a:lstStyle/>
        <a:p>
          <a:endParaRPr lang="el-GR"/>
        </a:p>
      </dgm:t>
    </dgm:pt>
    <dgm:pt modelId="{A3D39E98-F44C-4771-94E3-CA26BABF57B8}" type="pres">
      <dgm:prSet presAssocID="{5FC6DB65-FCCE-46CE-B1AC-87DB9995E8C4}" presName="theList" presStyleCnt="0">
        <dgm:presLayoutVars>
          <dgm:dir/>
          <dgm:animLvl val="lvl"/>
          <dgm:resizeHandles val="exact"/>
        </dgm:presLayoutVars>
      </dgm:prSet>
      <dgm:spPr/>
      <dgm:t>
        <a:bodyPr/>
        <a:lstStyle/>
        <a:p>
          <a:endParaRPr lang="el-GR"/>
        </a:p>
      </dgm:t>
    </dgm:pt>
    <dgm:pt modelId="{6F722012-CC27-46FD-93D1-0B4239DE2364}" type="pres">
      <dgm:prSet presAssocID="{126F4C3E-BE67-46A9-9489-E004C4D16822}" presName="compNode" presStyleCnt="0"/>
      <dgm:spPr/>
    </dgm:pt>
    <dgm:pt modelId="{25EAC788-0BD9-4CE7-91F1-9132FD1C1A52}" type="pres">
      <dgm:prSet presAssocID="{126F4C3E-BE67-46A9-9489-E004C4D16822}" presName="aNode" presStyleLbl="bgShp" presStyleIdx="0" presStyleCnt="3"/>
      <dgm:spPr/>
      <dgm:t>
        <a:bodyPr/>
        <a:lstStyle/>
        <a:p>
          <a:endParaRPr lang="el-GR"/>
        </a:p>
      </dgm:t>
    </dgm:pt>
    <dgm:pt modelId="{4E446B3D-2694-4C4C-8D7B-5CD15B127B88}" type="pres">
      <dgm:prSet presAssocID="{126F4C3E-BE67-46A9-9489-E004C4D16822}" presName="textNode" presStyleLbl="bgShp" presStyleIdx="0" presStyleCnt="3"/>
      <dgm:spPr/>
      <dgm:t>
        <a:bodyPr/>
        <a:lstStyle/>
        <a:p>
          <a:endParaRPr lang="el-GR"/>
        </a:p>
      </dgm:t>
    </dgm:pt>
    <dgm:pt modelId="{B728A738-B64D-4EDC-AB3D-5E72BED1615B}" type="pres">
      <dgm:prSet presAssocID="{126F4C3E-BE67-46A9-9489-E004C4D16822}" presName="compChildNode" presStyleCnt="0"/>
      <dgm:spPr/>
    </dgm:pt>
    <dgm:pt modelId="{2386DFE3-35B8-4D92-9C5F-32C00FDD5E4E}" type="pres">
      <dgm:prSet presAssocID="{126F4C3E-BE67-46A9-9489-E004C4D16822}" presName="theInnerList" presStyleCnt="0"/>
      <dgm:spPr/>
    </dgm:pt>
    <dgm:pt modelId="{889019AE-49DA-4541-BE67-B2A37BEA3240}" type="pres">
      <dgm:prSet presAssocID="{02D910D1-DFC1-4E7F-8B57-8C49BE9E883A}" presName="childNode" presStyleLbl="node1" presStyleIdx="0" presStyleCnt="6" custScaleX="114859" custLinFactY="-2105" custLinFactNeighborX="1319" custLinFactNeighborY="-100000">
        <dgm:presLayoutVars>
          <dgm:bulletEnabled val="1"/>
        </dgm:presLayoutVars>
      </dgm:prSet>
      <dgm:spPr/>
      <dgm:t>
        <a:bodyPr/>
        <a:lstStyle/>
        <a:p>
          <a:endParaRPr lang="el-GR"/>
        </a:p>
      </dgm:t>
    </dgm:pt>
    <dgm:pt modelId="{C932FD24-6175-4A7A-AAEC-5B89781C9307}" type="pres">
      <dgm:prSet presAssocID="{02D910D1-DFC1-4E7F-8B57-8C49BE9E883A}" presName="aSpace2" presStyleCnt="0"/>
      <dgm:spPr/>
    </dgm:pt>
    <dgm:pt modelId="{924E1A97-A63D-40D3-9E1A-6F2620C056EA}" type="pres">
      <dgm:prSet presAssocID="{71A3E02C-449C-4644-832B-91608850FBD1}" presName="childNode" presStyleLbl="node1" presStyleIdx="1" presStyleCnt="6" custScaleX="121454" custLinFactY="-941" custLinFactNeighborX="-1319" custLinFactNeighborY="-100000">
        <dgm:presLayoutVars>
          <dgm:bulletEnabled val="1"/>
        </dgm:presLayoutVars>
      </dgm:prSet>
      <dgm:spPr/>
      <dgm:t>
        <a:bodyPr/>
        <a:lstStyle/>
        <a:p>
          <a:endParaRPr lang="el-GR"/>
        </a:p>
      </dgm:t>
    </dgm:pt>
    <dgm:pt modelId="{B71A920B-F3C4-4E07-AED0-2B6053B08B27}" type="pres">
      <dgm:prSet presAssocID="{126F4C3E-BE67-46A9-9489-E004C4D16822}" presName="aSpace" presStyleCnt="0"/>
      <dgm:spPr/>
    </dgm:pt>
    <dgm:pt modelId="{636ADF1D-ABBA-4202-8FA0-BCADD73E9AA2}" type="pres">
      <dgm:prSet presAssocID="{B79B25E3-067F-4E9F-AA03-033A6C7756DD}" presName="compNode" presStyleCnt="0"/>
      <dgm:spPr/>
    </dgm:pt>
    <dgm:pt modelId="{CD090E78-FBB2-49D6-977D-9D29C096A985}" type="pres">
      <dgm:prSet presAssocID="{B79B25E3-067F-4E9F-AA03-033A6C7756DD}" presName="aNode" presStyleLbl="bgShp" presStyleIdx="1" presStyleCnt="3"/>
      <dgm:spPr/>
      <dgm:t>
        <a:bodyPr/>
        <a:lstStyle/>
        <a:p>
          <a:endParaRPr lang="el-GR"/>
        </a:p>
      </dgm:t>
    </dgm:pt>
    <dgm:pt modelId="{9B896FD6-130C-4816-9A0B-5392A16D4869}" type="pres">
      <dgm:prSet presAssocID="{B79B25E3-067F-4E9F-AA03-033A6C7756DD}" presName="textNode" presStyleLbl="bgShp" presStyleIdx="1" presStyleCnt="3"/>
      <dgm:spPr/>
      <dgm:t>
        <a:bodyPr/>
        <a:lstStyle/>
        <a:p>
          <a:endParaRPr lang="el-GR"/>
        </a:p>
      </dgm:t>
    </dgm:pt>
    <dgm:pt modelId="{348515DB-499D-41AA-9F4B-B9FB1C2CAFE8}" type="pres">
      <dgm:prSet presAssocID="{B79B25E3-067F-4E9F-AA03-033A6C7756DD}" presName="compChildNode" presStyleCnt="0"/>
      <dgm:spPr/>
    </dgm:pt>
    <dgm:pt modelId="{007889C5-1339-49DE-9D35-96E411ED77DF}" type="pres">
      <dgm:prSet presAssocID="{B79B25E3-067F-4E9F-AA03-033A6C7756DD}" presName="theInnerList" presStyleCnt="0"/>
      <dgm:spPr/>
    </dgm:pt>
    <dgm:pt modelId="{8EC09C96-E5A6-462F-A179-6494E3CD3883}" type="pres">
      <dgm:prSet presAssocID="{CD020413-867A-4A58-BE44-DA4911CD47E8}" presName="childNode" presStyleLbl="node1" presStyleIdx="2" presStyleCnt="6" custScaleX="116565" custScaleY="267121" custLinFactY="-4999" custLinFactNeighborX="-1979" custLinFactNeighborY="-100000">
        <dgm:presLayoutVars>
          <dgm:bulletEnabled val="1"/>
        </dgm:presLayoutVars>
      </dgm:prSet>
      <dgm:spPr/>
      <dgm:t>
        <a:bodyPr/>
        <a:lstStyle/>
        <a:p>
          <a:endParaRPr lang="el-GR"/>
        </a:p>
      </dgm:t>
    </dgm:pt>
    <dgm:pt modelId="{516243A2-23A3-49E6-A476-8249D61C52EB}" type="pres">
      <dgm:prSet presAssocID="{CD020413-867A-4A58-BE44-DA4911CD47E8}" presName="aSpace2" presStyleCnt="0"/>
      <dgm:spPr/>
    </dgm:pt>
    <dgm:pt modelId="{F4DB8161-F6E9-4C75-82D0-86FF90A49A38}" type="pres">
      <dgm:prSet presAssocID="{38D8DB3F-75AE-46A6-A070-30ADC0CBBC95}" presName="childNode" presStyleLbl="node1" presStyleIdx="3" presStyleCnt="6" custScaleX="117882" custScaleY="278299" custLinFactY="-14375" custLinFactNeighborX="1320" custLinFactNeighborY="-100000">
        <dgm:presLayoutVars>
          <dgm:bulletEnabled val="1"/>
        </dgm:presLayoutVars>
      </dgm:prSet>
      <dgm:spPr/>
      <dgm:t>
        <a:bodyPr/>
        <a:lstStyle/>
        <a:p>
          <a:endParaRPr lang="el-GR"/>
        </a:p>
      </dgm:t>
    </dgm:pt>
    <dgm:pt modelId="{BCDA16F9-B7B0-4651-8B94-C595784E0635}" type="pres">
      <dgm:prSet presAssocID="{B79B25E3-067F-4E9F-AA03-033A6C7756DD}" presName="aSpace" presStyleCnt="0"/>
      <dgm:spPr/>
    </dgm:pt>
    <dgm:pt modelId="{7D57075F-8263-45BA-81A9-4240DFE78D8D}" type="pres">
      <dgm:prSet presAssocID="{CB5A5155-9EAD-468A-988A-CF1FBB21241A}" presName="compNode" presStyleCnt="0"/>
      <dgm:spPr/>
    </dgm:pt>
    <dgm:pt modelId="{CA2446DA-B2DD-4C13-AF7C-37BE0143B051}" type="pres">
      <dgm:prSet presAssocID="{CB5A5155-9EAD-468A-988A-CF1FBB21241A}" presName="aNode" presStyleLbl="bgShp" presStyleIdx="2" presStyleCnt="3"/>
      <dgm:spPr/>
      <dgm:t>
        <a:bodyPr/>
        <a:lstStyle/>
        <a:p>
          <a:endParaRPr lang="el-GR"/>
        </a:p>
      </dgm:t>
    </dgm:pt>
    <dgm:pt modelId="{3C674154-B3C5-4D66-9F92-CB3205AF5623}" type="pres">
      <dgm:prSet presAssocID="{CB5A5155-9EAD-468A-988A-CF1FBB21241A}" presName="textNode" presStyleLbl="bgShp" presStyleIdx="2" presStyleCnt="3"/>
      <dgm:spPr/>
      <dgm:t>
        <a:bodyPr/>
        <a:lstStyle/>
        <a:p>
          <a:endParaRPr lang="el-GR"/>
        </a:p>
      </dgm:t>
    </dgm:pt>
    <dgm:pt modelId="{215C2F53-0DFB-4505-A1AA-FDD3BFA3AF77}" type="pres">
      <dgm:prSet presAssocID="{CB5A5155-9EAD-468A-988A-CF1FBB21241A}" presName="compChildNode" presStyleCnt="0"/>
      <dgm:spPr/>
    </dgm:pt>
    <dgm:pt modelId="{5CFC9037-526B-4EDA-AF76-80FEB1FA3294}" type="pres">
      <dgm:prSet presAssocID="{CB5A5155-9EAD-468A-988A-CF1FBB21241A}" presName="theInnerList" presStyleCnt="0"/>
      <dgm:spPr/>
    </dgm:pt>
    <dgm:pt modelId="{2F519D6D-56C0-451D-B122-292B1BAA0550}" type="pres">
      <dgm:prSet presAssocID="{C8517A2F-579D-49F9-881E-13C5B4B9CEBF}" presName="childNode" presStyleLbl="node1" presStyleIdx="4" presStyleCnt="6" custScaleX="119590" custScaleY="142997" custLinFactNeighborX="-1319" custLinFactNeighborY="-74259">
        <dgm:presLayoutVars>
          <dgm:bulletEnabled val="1"/>
        </dgm:presLayoutVars>
      </dgm:prSet>
      <dgm:spPr/>
      <dgm:t>
        <a:bodyPr/>
        <a:lstStyle/>
        <a:p>
          <a:endParaRPr lang="el-GR"/>
        </a:p>
      </dgm:t>
    </dgm:pt>
    <dgm:pt modelId="{01FDE072-01D9-438B-9CF8-D6347DE8C68D}" type="pres">
      <dgm:prSet presAssocID="{C8517A2F-579D-49F9-881E-13C5B4B9CEBF}" presName="aSpace2" presStyleCnt="0"/>
      <dgm:spPr/>
    </dgm:pt>
    <dgm:pt modelId="{2E2ED2EE-486C-4488-988B-F46165137554}" type="pres">
      <dgm:prSet presAssocID="{6DA08FEC-6ADD-40E1-AE5E-45C4B401367C}" presName="childNode" presStyleLbl="node1" presStyleIdx="5" presStyleCnt="6" custScaleX="116951" custScaleY="112086" custLinFactY="-8005" custLinFactNeighborX="-335" custLinFactNeighborY="-100000">
        <dgm:presLayoutVars>
          <dgm:bulletEnabled val="1"/>
        </dgm:presLayoutVars>
      </dgm:prSet>
      <dgm:spPr/>
      <dgm:t>
        <a:bodyPr/>
        <a:lstStyle/>
        <a:p>
          <a:endParaRPr lang="el-GR"/>
        </a:p>
      </dgm:t>
    </dgm:pt>
  </dgm:ptLst>
  <dgm:cxnLst>
    <dgm:cxn modelId="{121B8A2C-F011-4407-96D4-196E80B8720F}" type="presOf" srcId="{02D910D1-DFC1-4E7F-8B57-8C49BE9E883A}" destId="{889019AE-49DA-4541-BE67-B2A37BEA3240}" srcOrd="0" destOrd="0" presId="urn:microsoft.com/office/officeart/2005/8/layout/lProcess2"/>
    <dgm:cxn modelId="{D0633A82-9C43-4C82-85AC-042F5852A9CC}" srcId="{5FC6DB65-FCCE-46CE-B1AC-87DB9995E8C4}" destId="{126F4C3E-BE67-46A9-9489-E004C4D16822}" srcOrd="0" destOrd="0" parTransId="{E38E4217-C0CC-4CE4-BB23-588B706016EF}" sibTransId="{ACBAEF7F-C7FF-4349-B00F-52E1484AF723}"/>
    <dgm:cxn modelId="{2431C1BF-ACC7-4366-B540-00F6BFAFB297}" type="presOf" srcId="{CB5A5155-9EAD-468A-988A-CF1FBB21241A}" destId="{3C674154-B3C5-4D66-9F92-CB3205AF5623}" srcOrd="1" destOrd="0" presId="urn:microsoft.com/office/officeart/2005/8/layout/lProcess2"/>
    <dgm:cxn modelId="{5029C7F7-9F1B-47CF-A25D-494AF6B1F68C}" type="presOf" srcId="{6DA08FEC-6ADD-40E1-AE5E-45C4B401367C}" destId="{2E2ED2EE-486C-4488-988B-F46165137554}" srcOrd="0" destOrd="0" presId="urn:microsoft.com/office/officeart/2005/8/layout/lProcess2"/>
    <dgm:cxn modelId="{D67F8680-0F5B-4B96-BCE2-037883887C92}" type="presOf" srcId="{B79B25E3-067F-4E9F-AA03-033A6C7756DD}" destId="{CD090E78-FBB2-49D6-977D-9D29C096A985}" srcOrd="0" destOrd="0" presId="urn:microsoft.com/office/officeart/2005/8/layout/lProcess2"/>
    <dgm:cxn modelId="{50675A09-C1CB-42E0-8664-047418051D40}" type="presOf" srcId="{B79B25E3-067F-4E9F-AA03-033A6C7756DD}" destId="{9B896FD6-130C-4816-9A0B-5392A16D4869}" srcOrd="1" destOrd="0" presId="urn:microsoft.com/office/officeart/2005/8/layout/lProcess2"/>
    <dgm:cxn modelId="{C9496FCE-FD78-4ADF-BF96-F0845B9A0ADD}" type="presOf" srcId="{126F4C3E-BE67-46A9-9489-E004C4D16822}" destId="{25EAC788-0BD9-4CE7-91F1-9132FD1C1A52}" srcOrd="0" destOrd="0" presId="urn:microsoft.com/office/officeart/2005/8/layout/lProcess2"/>
    <dgm:cxn modelId="{F51C95D0-D227-49D2-9802-25B0A29586C7}" type="presOf" srcId="{38D8DB3F-75AE-46A6-A070-30ADC0CBBC95}" destId="{F4DB8161-F6E9-4C75-82D0-86FF90A49A38}" srcOrd="0" destOrd="0" presId="urn:microsoft.com/office/officeart/2005/8/layout/lProcess2"/>
    <dgm:cxn modelId="{7B5E3FCD-DFFB-44A3-A45B-01FB07435194}" type="presOf" srcId="{71A3E02C-449C-4644-832B-91608850FBD1}" destId="{924E1A97-A63D-40D3-9E1A-6F2620C056EA}" srcOrd="0" destOrd="0" presId="urn:microsoft.com/office/officeart/2005/8/layout/lProcess2"/>
    <dgm:cxn modelId="{517D7059-B079-4AAA-9031-B06967B4FA36}" srcId="{B79B25E3-067F-4E9F-AA03-033A6C7756DD}" destId="{CD020413-867A-4A58-BE44-DA4911CD47E8}" srcOrd="0" destOrd="0" parTransId="{4D7481E1-9E3F-483A-83F8-3C4C99B6D852}" sibTransId="{E9ED388E-CDCC-4850-801E-EDBA4361CBA2}"/>
    <dgm:cxn modelId="{9BD5ABF2-49E9-4118-9738-1E331D5E086B}" type="presOf" srcId="{CD020413-867A-4A58-BE44-DA4911CD47E8}" destId="{8EC09C96-E5A6-462F-A179-6494E3CD3883}" srcOrd="0" destOrd="0" presId="urn:microsoft.com/office/officeart/2005/8/layout/lProcess2"/>
    <dgm:cxn modelId="{9C1DB36D-C876-4B5B-8AE6-D8DEB799F269}" srcId="{126F4C3E-BE67-46A9-9489-E004C4D16822}" destId="{71A3E02C-449C-4644-832B-91608850FBD1}" srcOrd="1" destOrd="0" parTransId="{8A66B4A9-FCE8-4458-BD34-D549EAFE9D11}" sibTransId="{A88DA889-79B3-47C7-AEC8-FFBE53D9CE82}"/>
    <dgm:cxn modelId="{0D42D5A3-F6B4-4D43-BC13-383E3F058B4F}" srcId="{126F4C3E-BE67-46A9-9489-E004C4D16822}" destId="{02D910D1-DFC1-4E7F-8B57-8C49BE9E883A}" srcOrd="0" destOrd="0" parTransId="{5AE4365B-07D9-49FF-BC98-3FDFB94182BD}" sibTransId="{6A1DD417-591A-42FA-AA2D-73AC88532B3F}"/>
    <dgm:cxn modelId="{396CA5C2-5E82-4717-BE1E-67F411FFE831}" type="presOf" srcId="{126F4C3E-BE67-46A9-9489-E004C4D16822}" destId="{4E446B3D-2694-4C4C-8D7B-5CD15B127B88}" srcOrd="1" destOrd="0" presId="urn:microsoft.com/office/officeart/2005/8/layout/lProcess2"/>
    <dgm:cxn modelId="{A1FB0105-1226-4033-914B-BF017CB2CF27}" srcId="{5FC6DB65-FCCE-46CE-B1AC-87DB9995E8C4}" destId="{B79B25E3-067F-4E9F-AA03-033A6C7756DD}" srcOrd="1" destOrd="0" parTransId="{BD15FF05-0B72-480F-BDA1-54468F5768CE}" sibTransId="{5EB02D70-C4D8-4D9E-9D70-70F5E032CB59}"/>
    <dgm:cxn modelId="{0EE371EE-876B-4F20-8EF9-03B0099970AD}" srcId="{CB5A5155-9EAD-468A-988A-CF1FBB21241A}" destId="{6DA08FEC-6ADD-40E1-AE5E-45C4B401367C}" srcOrd="1" destOrd="0" parTransId="{4A505E23-D60C-4FF7-AD87-663F4E2FE3E9}" sibTransId="{36339D43-516A-4D40-809C-899617E32016}"/>
    <dgm:cxn modelId="{F0B7E518-C8FC-461F-A654-491BD27C746A}" type="presOf" srcId="{CB5A5155-9EAD-468A-988A-CF1FBB21241A}" destId="{CA2446DA-B2DD-4C13-AF7C-37BE0143B051}" srcOrd="0" destOrd="0" presId="urn:microsoft.com/office/officeart/2005/8/layout/lProcess2"/>
    <dgm:cxn modelId="{7F63C149-850D-4794-8A56-98CD7AC570EC}" type="presOf" srcId="{5FC6DB65-FCCE-46CE-B1AC-87DB9995E8C4}" destId="{A3D39E98-F44C-4771-94E3-CA26BABF57B8}" srcOrd="0" destOrd="0" presId="urn:microsoft.com/office/officeart/2005/8/layout/lProcess2"/>
    <dgm:cxn modelId="{5126CBE1-C986-425A-B53E-5B06BD533AD7}" srcId="{5FC6DB65-FCCE-46CE-B1AC-87DB9995E8C4}" destId="{CB5A5155-9EAD-468A-988A-CF1FBB21241A}" srcOrd="2" destOrd="0" parTransId="{BB8C1C66-618C-4950-B89F-D67B0DBA2EE8}" sibTransId="{078AE732-8C1F-4290-A902-91AC6D28F3A7}"/>
    <dgm:cxn modelId="{E347CAE3-3A9B-4E09-A860-4EA594358C02}" srcId="{B79B25E3-067F-4E9F-AA03-033A6C7756DD}" destId="{38D8DB3F-75AE-46A6-A070-30ADC0CBBC95}" srcOrd="1" destOrd="0" parTransId="{D16ED04B-A0F8-4150-B05A-370C75106C3C}" sibTransId="{EF803548-706E-451B-96E6-621B033B445A}"/>
    <dgm:cxn modelId="{B12C1EA8-C5D5-44CD-A249-45223D751E22}" srcId="{CB5A5155-9EAD-468A-988A-CF1FBB21241A}" destId="{C8517A2F-579D-49F9-881E-13C5B4B9CEBF}" srcOrd="0" destOrd="0" parTransId="{6887030C-FC9C-43A0-B4EF-587AB1320144}" sibTransId="{DA0100FA-BF0B-4790-A30E-C4F88F9CC600}"/>
    <dgm:cxn modelId="{41FB3D5F-296C-4227-9E26-54A306D253A1}" type="presOf" srcId="{C8517A2F-579D-49F9-881E-13C5B4B9CEBF}" destId="{2F519D6D-56C0-451D-B122-292B1BAA0550}" srcOrd="0" destOrd="0" presId="urn:microsoft.com/office/officeart/2005/8/layout/lProcess2"/>
    <dgm:cxn modelId="{C10ACE75-254A-4918-9BD5-A1CD77B16C61}" type="presParOf" srcId="{A3D39E98-F44C-4771-94E3-CA26BABF57B8}" destId="{6F722012-CC27-46FD-93D1-0B4239DE2364}" srcOrd="0" destOrd="0" presId="urn:microsoft.com/office/officeart/2005/8/layout/lProcess2"/>
    <dgm:cxn modelId="{64ACB6A3-79C2-4751-80C3-1932D8BCEB56}" type="presParOf" srcId="{6F722012-CC27-46FD-93D1-0B4239DE2364}" destId="{25EAC788-0BD9-4CE7-91F1-9132FD1C1A52}" srcOrd="0" destOrd="0" presId="urn:microsoft.com/office/officeart/2005/8/layout/lProcess2"/>
    <dgm:cxn modelId="{6E4B31EA-91F4-459F-A97F-8D786BED7A49}" type="presParOf" srcId="{6F722012-CC27-46FD-93D1-0B4239DE2364}" destId="{4E446B3D-2694-4C4C-8D7B-5CD15B127B88}" srcOrd="1" destOrd="0" presId="urn:microsoft.com/office/officeart/2005/8/layout/lProcess2"/>
    <dgm:cxn modelId="{55E99EE0-5BD7-4DE4-9160-F82C875E7738}" type="presParOf" srcId="{6F722012-CC27-46FD-93D1-0B4239DE2364}" destId="{B728A738-B64D-4EDC-AB3D-5E72BED1615B}" srcOrd="2" destOrd="0" presId="urn:microsoft.com/office/officeart/2005/8/layout/lProcess2"/>
    <dgm:cxn modelId="{D839378E-CF73-4902-ADC4-7E25D3041C71}" type="presParOf" srcId="{B728A738-B64D-4EDC-AB3D-5E72BED1615B}" destId="{2386DFE3-35B8-4D92-9C5F-32C00FDD5E4E}" srcOrd="0" destOrd="0" presId="urn:microsoft.com/office/officeart/2005/8/layout/lProcess2"/>
    <dgm:cxn modelId="{182D1A68-2D0B-4C76-A14A-C3B0DDAB269C}" type="presParOf" srcId="{2386DFE3-35B8-4D92-9C5F-32C00FDD5E4E}" destId="{889019AE-49DA-4541-BE67-B2A37BEA3240}" srcOrd="0" destOrd="0" presId="urn:microsoft.com/office/officeart/2005/8/layout/lProcess2"/>
    <dgm:cxn modelId="{B97D7708-B618-4151-8AC2-56B71BDF65BE}" type="presParOf" srcId="{2386DFE3-35B8-4D92-9C5F-32C00FDD5E4E}" destId="{C932FD24-6175-4A7A-AAEC-5B89781C9307}" srcOrd="1" destOrd="0" presId="urn:microsoft.com/office/officeart/2005/8/layout/lProcess2"/>
    <dgm:cxn modelId="{1FFBAA14-9899-4DFE-9F43-A3395F958ABD}" type="presParOf" srcId="{2386DFE3-35B8-4D92-9C5F-32C00FDD5E4E}" destId="{924E1A97-A63D-40D3-9E1A-6F2620C056EA}" srcOrd="2" destOrd="0" presId="urn:microsoft.com/office/officeart/2005/8/layout/lProcess2"/>
    <dgm:cxn modelId="{2C1898EF-7E84-4D4C-B43A-BE4471885611}" type="presParOf" srcId="{A3D39E98-F44C-4771-94E3-CA26BABF57B8}" destId="{B71A920B-F3C4-4E07-AED0-2B6053B08B27}" srcOrd="1" destOrd="0" presId="urn:microsoft.com/office/officeart/2005/8/layout/lProcess2"/>
    <dgm:cxn modelId="{91AEB164-3874-47A8-A132-27F2DEDA578F}" type="presParOf" srcId="{A3D39E98-F44C-4771-94E3-CA26BABF57B8}" destId="{636ADF1D-ABBA-4202-8FA0-BCADD73E9AA2}" srcOrd="2" destOrd="0" presId="urn:microsoft.com/office/officeart/2005/8/layout/lProcess2"/>
    <dgm:cxn modelId="{7F90C3C5-3D1E-49F3-9B9C-7ADC24CBD8E4}" type="presParOf" srcId="{636ADF1D-ABBA-4202-8FA0-BCADD73E9AA2}" destId="{CD090E78-FBB2-49D6-977D-9D29C096A985}" srcOrd="0" destOrd="0" presId="urn:microsoft.com/office/officeart/2005/8/layout/lProcess2"/>
    <dgm:cxn modelId="{6C09E742-5462-40EA-A50E-97FBBEFAF9E7}" type="presParOf" srcId="{636ADF1D-ABBA-4202-8FA0-BCADD73E9AA2}" destId="{9B896FD6-130C-4816-9A0B-5392A16D4869}" srcOrd="1" destOrd="0" presId="urn:microsoft.com/office/officeart/2005/8/layout/lProcess2"/>
    <dgm:cxn modelId="{42984BCD-C99F-49F2-B0A0-3573980C6EB5}" type="presParOf" srcId="{636ADF1D-ABBA-4202-8FA0-BCADD73E9AA2}" destId="{348515DB-499D-41AA-9F4B-B9FB1C2CAFE8}" srcOrd="2" destOrd="0" presId="urn:microsoft.com/office/officeart/2005/8/layout/lProcess2"/>
    <dgm:cxn modelId="{F6DEED01-7DCA-400D-8190-12ABE9288CBE}" type="presParOf" srcId="{348515DB-499D-41AA-9F4B-B9FB1C2CAFE8}" destId="{007889C5-1339-49DE-9D35-96E411ED77DF}" srcOrd="0" destOrd="0" presId="urn:microsoft.com/office/officeart/2005/8/layout/lProcess2"/>
    <dgm:cxn modelId="{A777D195-57D6-45E3-A28F-48C49E4D8C76}" type="presParOf" srcId="{007889C5-1339-49DE-9D35-96E411ED77DF}" destId="{8EC09C96-E5A6-462F-A179-6494E3CD3883}" srcOrd="0" destOrd="0" presId="urn:microsoft.com/office/officeart/2005/8/layout/lProcess2"/>
    <dgm:cxn modelId="{C497AC7A-B40D-4F1E-AEBB-4F30D3F73553}" type="presParOf" srcId="{007889C5-1339-49DE-9D35-96E411ED77DF}" destId="{516243A2-23A3-49E6-A476-8249D61C52EB}" srcOrd="1" destOrd="0" presId="urn:microsoft.com/office/officeart/2005/8/layout/lProcess2"/>
    <dgm:cxn modelId="{98607B99-4B54-4FB7-AFF7-FCAA3524A803}" type="presParOf" srcId="{007889C5-1339-49DE-9D35-96E411ED77DF}" destId="{F4DB8161-F6E9-4C75-82D0-86FF90A49A38}" srcOrd="2" destOrd="0" presId="urn:microsoft.com/office/officeart/2005/8/layout/lProcess2"/>
    <dgm:cxn modelId="{CEE1D073-EC31-4058-98F2-781B8033A25D}" type="presParOf" srcId="{A3D39E98-F44C-4771-94E3-CA26BABF57B8}" destId="{BCDA16F9-B7B0-4651-8B94-C595784E0635}" srcOrd="3" destOrd="0" presId="urn:microsoft.com/office/officeart/2005/8/layout/lProcess2"/>
    <dgm:cxn modelId="{EDE6856E-DE9C-4002-BB80-D277FB64BB23}" type="presParOf" srcId="{A3D39E98-F44C-4771-94E3-CA26BABF57B8}" destId="{7D57075F-8263-45BA-81A9-4240DFE78D8D}" srcOrd="4" destOrd="0" presId="urn:microsoft.com/office/officeart/2005/8/layout/lProcess2"/>
    <dgm:cxn modelId="{DF489531-C859-49D4-B0DD-B8307F0ABAF6}" type="presParOf" srcId="{7D57075F-8263-45BA-81A9-4240DFE78D8D}" destId="{CA2446DA-B2DD-4C13-AF7C-37BE0143B051}" srcOrd="0" destOrd="0" presId="urn:microsoft.com/office/officeart/2005/8/layout/lProcess2"/>
    <dgm:cxn modelId="{06B960BA-B243-4DC0-B709-6FE99910FDDE}" type="presParOf" srcId="{7D57075F-8263-45BA-81A9-4240DFE78D8D}" destId="{3C674154-B3C5-4D66-9F92-CB3205AF5623}" srcOrd="1" destOrd="0" presId="urn:microsoft.com/office/officeart/2005/8/layout/lProcess2"/>
    <dgm:cxn modelId="{28DEE27C-7BAB-4195-B53C-828AFCBAFBF7}" type="presParOf" srcId="{7D57075F-8263-45BA-81A9-4240DFE78D8D}" destId="{215C2F53-0DFB-4505-A1AA-FDD3BFA3AF77}" srcOrd="2" destOrd="0" presId="urn:microsoft.com/office/officeart/2005/8/layout/lProcess2"/>
    <dgm:cxn modelId="{233BCD42-6BC4-49BA-8274-66AA5A976A41}" type="presParOf" srcId="{215C2F53-0DFB-4505-A1AA-FDD3BFA3AF77}" destId="{5CFC9037-526B-4EDA-AF76-80FEB1FA3294}" srcOrd="0" destOrd="0" presId="urn:microsoft.com/office/officeart/2005/8/layout/lProcess2"/>
    <dgm:cxn modelId="{5071B665-05FA-4CC8-A678-10E12C008EA0}" type="presParOf" srcId="{5CFC9037-526B-4EDA-AF76-80FEB1FA3294}" destId="{2F519D6D-56C0-451D-B122-292B1BAA0550}" srcOrd="0" destOrd="0" presId="urn:microsoft.com/office/officeart/2005/8/layout/lProcess2"/>
    <dgm:cxn modelId="{C1711267-0C72-48DE-9214-5E92D6120CCA}" type="presParOf" srcId="{5CFC9037-526B-4EDA-AF76-80FEB1FA3294}" destId="{01FDE072-01D9-438B-9CF8-D6347DE8C68D}" srcOrd="1" destOrd="0" presId="urn:microsoft.com/office/officeart/2005/8/layout/lProcess2"/>
    <dgm:cxn modelId="{9ADA2BE8-AA95-48AB-A225-D5DBDA08B27C}" type="presParOf" srcId="{5CFC9037-526B-4EDA-AF76-80FEB1FA3294}" destId="{2E2ED2EE-486C-4488-988B-F4616513755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3C350-40F8-4437-9413-C1A40893F8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84C9331E-C492-4BEE-91FB-A33673A8067A}">
      <dgm:prSet phldrT="[Κείμενο]" custT="1"/>
      <dgm:spPr>
        <a:solidFill>
          <a:schemeClr val="bg2">
            <a:lumMod val="20000"/>
            <a:lumOff val="80000"/>
          </a:schemeClr>
        </a:solidFill>
      </dgm:spPr>
      <dgm:t>
        <a:bodyPr/>
        <a:lstStyle/>
        <a:p>
          <a:r>
            <a:rPr lang="el-GR" sz="2800" dirty="0">
              <a:solidFill>
                <a:schemeClr val="bg1"/>
              </a:solidFill>
            </a:rPr>
            <a:t>ΣΧΟΛΗ ΚΟΙΝΩΝΙΚΗΣ ΚΑΤΑΣΚΕΥΗΣ (ΚΟΝΣΤΡΟΥΚΤΙΒΙΣΜΟΣ)</a:t>
          </a:r>
        </a:p>
      </dgm:t>
    </dgm:pt>
    <dgm:pt modelId="{8C7563B7-1B20-435C-879D-27DAFD85F6F5}" type="parTrans" cxnId="{973E9069-F652-43F5-9EF7-B2BA590EC7C2}">
      <dgm:prSet/>
      <dgm:spPr/>
      <dgm:t>
        <a:bodyPr/>
        <a:lstStyle/>
        <a:p>
          <a:endParaRPr lang="el-GR"/>
        </a:p>
      </dgm:t>
    </dgm:pt>
    <dgm:pt modelId="{07566205-30AD-44E8-B64C-A25F8B9361AE}" type="sibTrans" cxnId="{973E9069-F652-43F5-9EF7-B2BA590EC7C2}">
      <dgm:prSet/>
      <dgm:spPr/>
      <dgm:t>
        <a:bodyPr/>
        <a:lstStyle/>
        <a:p>
          <a:endParaRPr lang="el-GR"/>
        </a:p>
      </dgm:t>
    </dgm:pt>
    <dgm:pt modelId="{474D1DF2-5036-4CC8-925E-F37782F9A955}">
      <dgm:prSet phldrT="[Κείμενο]" custT="1"/>
      <dgm:spPr>
        <a:solidFill>
          <a:schemeClr val="accent1">
            <a:lumMod val="75000"/>
          </a:schemeClr>
        </a:solidFill>
      </dgm:spPr>
      <dgm:t>
        <a:bodyPr/>
        <a:lstStyle/>
        <a:p>
          <a:pPr algn="just"/>
          <a:r>
            <a:rPr lang="el-GR" sz="2000" b="1" kern="1200" dirty="0"/>
            <a:t>Στο πλαίσιο της σχολής της συμβολικής αλληλεπίδρασης αναπτύχθηκε και η άποψη της κοινωνικής κατασκευής ή του κονστρουκτιβισμού. Μεταφράζεται ως </a:t>
          </a:r>
          <a:r>
            <a:rPr lang="el-GR" sz="2000" b="1" kern="1200" dirty="0" err="1"/>
            <a:t>επικοδομητισμός</a:t>
          </a:r>
          <a:r>
            <a:rPr lang="el-GR" sz="2000" b="1" kern="1200" dirty="0"/>
            <a:t> που σημαίνει κάτι που οικοδομείται και εν προκειμένω αφορά την κοινωνική ζωή. Εμπνευστής της Σχολής ο </a:t>
          </a:r>
          <a:r>
            <a:rPr lang="en-US" sz="2000" b="1" kern="1200" dirty="0">
              <a:solidFill>
                <a:srgbClr val="FFFFFF"/>
              </a:solidFill>
              <a:latin typeface="Corbel" panose="020B0503020204020204" pitchFamily="34" charset="0"/>
              <a:ea typeface="+mn-ea"/>
              <a:cs typeface="+mn-cs"/>
            </a:rPr>
            <a:t>Max Weber</a:t>
          </a:r>
          <a:r>
            <a:rPr lang="el-GR" sz="2000" b="1" kern="1200" dirty="0">
              <a:solidFill>
                <a:srgbClr val="FFFFFF"/>
              </a:solidFill>
              <a:latin typeface="Corbel" panose="020B0503020204020204" pitchFamily="34" charset="0"/>
              <a:ea typeface="+mn-ea"/>
              <a:cs typeface="+mn-cs"/>
            </a:rPr>
            <a:t> και εκπρόσωποι οι </a:t>
          </a:r>
          <a:r>
            <a:rPr lang="el-GR" sz="2000" b="1" kern="1200" dirty="0" err="1">
              <a:solidFill>
                <a:srgbClr val="FFFFFF"/>
              </a:solidFill>
              <a:latin typeface="Corbel" panose="020B0503020204020204" pitchFamily="34" charset="0"/>
              <a:ea typeface="+mn-ea"/>
              <a:cs typeface="+mn-cs"/>
            </a:rPr>
            <a:t>Μπέρκερ</a:t>
          </a:r>
          <a:r>
            <a:rPr lang="el-GR" sz="2000" b="1" kern="1200" dirty="0">
              <a:solidFill>
                <a:srgbClr val="FFFFFF"/>
              </a:solidFill>
              <a:latin typeface="Corbel" panose="020B0503020204020204" pitchFamily="34" charset="0"/>
              <a:ea typeface="+mn-ea"/>
              <a:cs typeface="+mn-cs"/>
            </a:rPr>
            <a:t> και </a:t>
          </a:r>
          <a:r>
            <a:rPr lang="el-GR" sz="2000" b="1" kern="1200" dirty="0" err="1">
              <a:solidFill>
                <a:srgbClr val="FFFFFF"/>
              </a:solidFill>
              <a:latin typeface="Corbel" panose="020B0503020204020204" pitchFamily="34" charset="0"/>
              <a:ea typeface="+mn-ea"/>
              <a:cs typeface="+mn-cs"/>
            </a:rPr>
            <a:t>Λούμαν</a:t>
          </a:r>
          <a:endParaRPr lang="el-GR" sz="2000" b="1" kern="1200" dirty="0">
            <a:solidFill>
              <a:srgbClr val="FFFFFF"/>
            </a:solidFill>
            <a:latin typeface="Corbel" panose="020B0503020204020204" pitchFamily="34" charset="0"/>
            <a:ea typeface="+mn-ea"/>
            <a:cs typeface="+mn-cs"/>
          </a:endParaRPr>
        </a:p>
      </dgm:t>
    </dgm:pt>
    <dgm:pt modelId="{F03E26A1-EAD5-45E7-8175-D8F6D9D22A9A}" type="parTrans" cxnId="{B1228AF4-372C-42E2-8819-DB43737AC4BD}">
      <dgm:prSet/>
      <dgm:spPr/>
      <dgm:t>
        <a:bodyPr/>
        <a:lstStyle/>
        <a:p>
          <a:endParaRPr lang="el-GR"/>
        </a:p>
      </dgm:t>
    </dgm:pt>
    <dgm:pt modelId="{90C4EEEC-B8AC-471A-B775-E024CBF3115E}" type="sibTrans" cxnId="{B1228AF4-372C-42E2-8819-DB43737AC4BD}">
      <dgm:prSet/>
      <dgm:spPr/>
      <dgm:t>
        <a:bodyPr/>
        <a:lstStyle/>
        <a:p>
          <a:endParaRPr lang="el-GR"/>
        </a:p>
      </dgm:t>
    </dgm:pt>
    <dgm:pt modelId="{5BC87865-47C1-47A8-9D3A-11FB8EF1CA43}">
      <dgm:prSet phldrT="[Κείμενο]" custT="1"/>
      <dgm:spPr>
        <a:solidFill>
          <a:schemeClr val="accent1">
            <a:lumMod val="75000"/>
          </a:schemeClr>
        </a:solidFill>
      </dgm:spPr>
      <dgm:t>
        <a:bodyPr/>
        <a:lstStyle/>
        <a:p>
          <a:r>
            <a:rPr lang="el-GR" sz="2000" b="1" dirty="0"/>
            <a:t>Η κοινωνική ζωή είναι  ένα ρευστό και διαρκώς </a:t>
          </a:r>
          <a:r>
            <a:rPr lang="el-GR" sz="2000" b="1" dirty="0" err="1"/>
            <a:t>επαναδιαπραγματευόμενο</a:t>
          </a:r>
          <a:r>
            <a:rPr lang="el-GR" sz="2000" b="1" dirty="0"/>
            <a:t> σύνολο από κοινωνικές πρακτικές. Οι πρακτικές και οι αξίες των ανθρώπων δίνουν τον χαρακτήρα της κοινωνίας, ένα οικοδόμημα που αποτελείται από αξίες, πρακτικές, σύμβολα, αντιλήψεις, σχέσεις κτλ.</a:t>
          </a:r>
        </a:p>
      </dgm:t>
    </dgm:pt>
    <dgm:pt modelId="{99EC825E-C8A9-4495-8464-081AA3B60AF8}" type="parTrans" cxnId="{7FF4279E-6FA0-47DF-8230-D28C6247B816}">
      <dgm:prSet/>
      <dgm:spPr/>
      <dgm:t>
        <a:bodyPr/>
        <a:lstStyle/>
        <a:p>
          <a:endParaRPr lang="el-GR"/>
        </a:p>
      </dgm:t>
    </dgm:pt>
    <dgm:pt modelId="{5CDA1544-CB0A-4720-9FAE-E3FB0604753D}" type="sibTrans" cxnId="{7FF4279E-6FA0-47DF-8230-D28C6247B816}">
      <dgm:prSet/>
      <dgm:spPr/>
      <dgm:t>
        <a:bodyPr/>
        <a:lstStyle/>
        <a:p>
          <a:endParaRPr lang="el-GR"/>
        </a:p>
      </dgm:t>
    </dgm:pt>
    <dgm:pt modelId="{5613319D-FCF3-4645-AA1A-92C41DA488C1}">
      <dgm:prSet phldrT="[Κείμενο]" custT="1"/>
      <dgm:spPr>
        <a:solidFill>
          <a:schemeClr val="accent1">
            <a:lumMod val="75000"/>
          </a:schemeClr>
        </a:solidFill>
      </dgm:spPr>
      <dgm:t>
        <a:bodyPr/>
        <a:lstStyle/>
        <a:p>
          <a:r>
            <a:rPr lang="el-GR" sz="2000" b="1" kern="1200" dirty="0">
              <a:solidFill>
                <a:srgbClr val="FFFFFF"/>
              </a:solidFill>
              <a:latin typeface="Corbel" panose="020B0503020204020204" pitchFamily="34" charset="0"/>
              <a:ea typeface="+mn-ea"/>
              <a:cs typeface="+mn-cs"/>
            </a:rPr>
            <a:t>Οι πρακτικές και σκέψεις των ανθρώπων ενδέχεται να επαναλαμβάνονται καθώς πρόκειται για πρακτικές, συμπεριφορές και τρόπους που χρησιμοποιούν για να  λύσουν τα βασικά προβλήματά τους. Οι πρακτικές αυτές μέσα από τη συχνή επανάληψη στον χρόνο σταθεροποιούνται και γίνονται θεσμοί όπως το σχολείο, ο στρατός κ.α.</a:t>
          </a:r>
        </a:p>
      </dgm:t>
    </dgm:pt>
    <dgm:pt modelId="{D0BFA443-7811-41E6-8BB5-950CEE76F0C3}" type="parTrans" cxnId="{96BD6378-74AD-4EF1-A68C-7C29CF2E6467}">
      <dgm:prSet/>
      <dgm:spPr/>
      <dgm:t>
        <a:bodyPr/>
        <a:lstStyle/>
        <a:p>
          <a:endParaRPr lang="el-GR"/>
        </a:p>
      </dgm:t>
    </dgm:pt>
    <dgm:pt modelId="{4AA599F8-C8BF-4889-B7C8-4E628C7E3CA2}" type="sibTrans" cxnId="{96BD6378-74AD-4EF1-A68C-7C29CF2E6467}">
      <dgm:prSet/>
      <dgm:spPr/>
      <dgm:t>
        <a:bodyPr/>
        <a:lstStyle/>
        <a:p>
          <a:endParaRPr lang="el-GR"/>
        </a:p>
      </dgm:t>
    </dgm:pt>
    <dgm:pt modelId="{DED4C200-B29D-4739-977B-8C34DF8C47CD}" type="pres">
      <dgm:prSet presAssocID="{8553C350-40F8-4437-9413-C1A40893F83C}" presName="linear" presStyleCnt="0">
        <dgm:presLayoutVars>
          <dgm:animLvl val="lvl"/>
          <dgm:resizeHandles val="exact"/>
        </dgm:presLayoutVars>
      </dgm:prSet>
      <dgm:spPr/>
      <dgm:t>
        <a:bodyPr/>
        <a:lstStyle/>
        <a:p>
          <a:endParaRPr lang="el-GR"/>
        </a:p>
      </dgm:t>
    </dgm:pt>
    <dgm:pt modelId="{5C57B178-7AE6-4818-A50F-56B44506443D}" type="pres">
      <dgm:prSet presAssocID="{84C9331E-C492-4BEE-91FB-A33673A8067A}" presName="parentText" presStyleLbl="node1" presStyleIdx="0" presStyleCnt="4" custScaleY="57998" custLinFactY="-25560" custLinFactNeighborX="-1200" custLinFactNeighborY="-100000">
        <dgm:presLayoutVars>
          <dgm:chMax val="0"/>
          <dgm:bulletEnabled val="1"/>
        </dgm:presLayoutVars>
      </dgm:prSet>
      <dgm:spPr/>
      <dgm:t>
        <a:bodyPr/>
        <a:lstStyle/>
        <a:p>
          <a:endParaRPr lang="el-GR"/>
        </a:p>
      </dgm:t>
    </dgm:pt>
    <dgm:pt modelId="{5A7D9595-6EE4-42B5-AB31-D329934B6AD4}" type="pres">
      <dgm:prSet presAssocID="{07566205-30AD-44E8-B64C-A25F8B9361AE}" presName="spacer" presStyleCnt="0"/>
      <dgm:spPr/>
    </dgm:pt>
    <dgm:pt modelId="{080D26E0-62C9-4882-A5DA-8496115A2630}" type="pres">
      <dgm:prSet presAssocID="{474D1DF2-5036-4CC8-925E-F37782F9A955}" presName="parentText" presStyleLbl="node1" presStyleIdx="1" presStyleCnt="4" custScaleY="99303">
        <dgm:presLayoutVars>
          <dgm:chMax val="0"/>
          <dgm:bulletEnabled val="1"/>
        </dgm:presLayoutVars>
      </dgm:prSet>
      <dgm:spPr/>
      <dgm:t>
        <a:bodyPr/>
        <a:lstStyle/>
        <a:p>
          <a:endParaRPr lang="el-GR"/>
        </a:p>
      </dgm:t>
    </dgm:pt>
    <dgm:pt modelId="{65E511C6-C4B7-42DB-98AF-DB4732BBFF68}" type="pres">
      <dgm:prSet presAssocID="{90C4EEEC-B8AC-471A-B775-E024CBF3115E}" presName="spacer" presStyleCnt="0"/>
      <dgm:spPr/>
    </dgm:pt>
    <dgm:pt modelId="{66649B78-236B-4835-9ED6-31EFC1B37766}" type="pres">
      <dgm:prSet presAssocID="{5BC87865-47C1-47A8-9D3A-11FB8EF1CA43}" presName="parentText" presStyleLbl="node1" presStyleIdx="2" presStyleCnt="4" custScaleY="78302">
        <dgm:presLayoutVars>
          <dgm:chMax val="0"/>
          <dgm:bulletEnabled val="1"/>
        </dgm:presLayoutVars>
      </dgm:prSet>
      <dgm:spPr/>
      <dgm:t>
        <a:bodyPr/>
        <a:lstStyle/>
        <a:p>
          <a:endParaRPr lang="el-GR"/>
        </a:p>
      </dgm:t>
    </dgm:pt>
    <dgm:pt modelId="{AE5C85A0-7B83-4357-A114-E4A49B0113EF}" type="pres">
      <dgm:prSet presAssocID="{5CDA1544-CB0A-4720-9FAE-E3FB0604753D}" presName="spacer" presStyleCnt="0"/>
      <dgm:spPr/>
    </dgm:pt>
    <dgm:pt modelId="{09F59098-04BA-472A-BA58-B2885D2A2B2E}" type="pres">
      <dgm:prSet presAssocID="{5613319D-FCF3-4645-AA1A-92C41DA488C1}" presName="parentText" presStyleLbl="node1" presStyleIdx="3" presStyleCnt="4" custLinFactY="6536" custLinFactNeighborX="-145" custLinFactNeighborY="100000">
        <dgm:presLayoutVars>
          <dgm:chMax val="0"/>
          <dgm:bulletEnabled val="1"/>
        </dgm:presLayoutVars>
      </dgm:prSet>
      <dgm:spPr/>
      <dgm:t>
        <a:bodyPr/>
        <a:lstStyle/>
        <a:p>
          <a:endParaRPr lang="el-GR"/>
        </a:p>
      </dgm:t>
    </dgm:pt>
  </dgm:ptLst>
  <dgm:cxnLst>
    <dgm:cxn modelId="{56C9049A-B24D-454B-B8D6-E7A51972EEEA}" type="presOf" srcId="{8553C350-40F8-4437-9413-C1A40893F83C}" destId="{DED4C200-B29D-4739-977B-8C34DF8C47CD}" srcOrd="0" destOrd="0" presId="urn:microsoft.com/office/officeart/2005/8/layout/vList2"/>
    <dgm:cxn modelId="{973E9069-F652-43F5-9EF7-B2BA590EC7C2}" srcId="{8553C350-40F8-4437-9413-C1A40893F83C}" destId="{84C9331E-C492-4BEE-91FB-A33673A8067A}" srcOrd="0" destOrd="0" parTransId="{8C7563B7-1B20-435C-879D-27DAFD85F6F5}" sibTransId="{07566205-30AD-44E8-B64C-A25F8B9361AE}"/>
    <dgm:cxn modelId="{B1228AF4-372C-42E2-8819-DB43737AC4BD}" srcId="{8553C350-40F8-4437-9413-C1A40893F83C}" destId="{474D1DF2-5036-4CC8-925E-F37782F9A955}" srcOrd="1" destOrd="0" parTransId="{F03E26A1-EAD5-45E7-8175-D8F6D9D22A9A}" sibTransId="{90C4EEEC-B8AC-471A-B775-E024CBF3115E}"/>
    <dgm:cxn modelId="{F64EE21F-E7DF-4A8B-BAA3-7233867BB7D2}" type="presOf" srcId="{5613319D-FCF3-4645-AA1A-92C41DA488C1}" destId="{09F59098-04BA-472A-BA58-B2885D2A2B2E}" srcOrd="0" destOrd="0" presId="urn:microsoft.com/office/officeart/2005/8/layout/vList2"/>
    <dgm:cxn modelId="{8A4BB92F-248B-4534-B489-3361C158F2C8}" type="presOf" srcId="{5BC87865-47C1-47A8-9D3A-11FB8EF1CA43}" destId="{66649B78-236B-4835-9ED6-31EFC1B37766}" srcOrd="0" destOrd="0" presId="urn:microsoft.com/office/officeart/2005/8/layout/vList2"/>
    <dgm:cxn modelId="{387E0143-E8E4-4EFE-A6AA-D3FB0F32A7DC}" type="presOf" srcId="{84C9331E-C492-4BEE-91FB-A33673A8067A}" destId="{5C57B178-7AE6-4818-A50F-56B44506443D}" srcOrd="0" destOrd="0" presId="urn:microsoft.com/office/officeart/2005/8/layout/vList2"/>
    <dgm:cxn modelId="{96BD6378-74AD-4EF1-A68C-7C29CF2E6467}" srcId="{8553C350-40F8-4437-9413-C1A40893F83C}" destId="{5613319D-FCF3-4645-AA1A-92C41DA488C1}" srcOrd="3" destOrd="0" parTransId="{D0BFA443-7811-41E6-8BB5-950CEE76F0C3}" sibTransId="{4AA599F8-C8BF-4889-B7C8-4E628C7E3CA2}"/>
    <dgm:cxn modelId="{7FF4279E-6FA0-47DF-8230-D28C6247B816}" srcId="{8553C350-40F8-4437-9413-C1A40893F83C}" destId="{5BC87865-47C1-47A8-9D3A-11FB8EF1CA43}" srcOrd="2" destOrd="0" parTransId="{99EC825E-C8A9-4495-8464-081AA3B60AF8}" sibTransId="{5CDA1544-CB0A-4720-9FAE-E3FB0604753D}"/>
    <dgm:cxn modelId="{CC61C604-E907-4E73-A3E3-BA5B8E1A9FBE}" type="presOf" srcId="{474D1DF2-5036-4CC8-925E-F37782F9A955}" destId="{080D26E0-62C9-4882-A5DA-8496115A2630}" srcOrd="0" destOrd="0" presId="urn:microsoft.com/office/officeart/2005/8/layout/vList2"/>
    <dgm:cxn modelId="{92D9D2E9-9C12-4B74-9A0D-5C5234823FE9}" type="presParOf" srcId="{DED4C200-B29D-4739-977B-8C34DF8C47CD}" destId="{5C57B178-7AE6-4818-A50F-56B44506443D}" srcOrd="0" destOrd="0" presId="urn:microsoft.com/office/officeart/2005/8/layout/vList2"/>
    <dgm:cxn modelId="{67507E83-73E1-4527-9CE9-94B47AB8F4D6}" type="presParOf" srcId="{DED4C200-B29D-4739-977B-8C34DF8C47CD}" destId="{5A7D9595-6EE4-42B5-AB31-D329934B6AD4}" srcOrd="1" destOrd="0" presId="urn:microsoft.com/office/officeart/2005/8/layout/vList2"/>
    <dgm:cxn modelId="{08C4F9D8-C7AB-4D42-95CB-3AF4A34CB82D}" type="presParOf" srcId="{DED4C200-B29D-4739-977B-8C34DF8C47CD}" destId="{080D26E0-62C9-4882-A5DA-8496115A2630}" srcOrd="2" destOrd="0" presId="urn:microsoft.com/office/officeart/2005/8/layout/vList2"/>
    <dgm:cxn modelId="{98A878FE-F013-4171-B9A3-A4A650D1CC48}" type="presParOf" srcId="{DED4C200-B29D-4739-977B-8C34DF8C47CD}" destId="{65E511C6-C4B7-42DB-98AF-DB4732BBFF68}" srcOrd="3" destOrd="0" presId="urn:microsoft.com/office/officeart/2005/8/layout/vList2"/>
    <dgm:cxn modelId="{0B4D0295-ABDA-46F0-98F2-22914BA981A1}" type="presParOf" srcId="{DED4C200-B29D-4739-977B-8C34DF8C47CD}" destId="{66649B78-236B-4835-9ED6-31EFC1B37766}" srcOrd="4" destOrd="0" presId="urn:microsoft.com/office/officeart/2005/8/layout/vList2"/>
    <dgm:cxn modelId="{FEC3F1D5-66CC-4879-9050-17C91565DF2E}" type="presParOf" srcId="{DED4C200-B29D-4739-977B-8C34DF8C47CD}" destId="{AE5C85A0-7B83-4357-A114-E4A49B0113EF}" srcOrd="5" destOrd="0" presId="urn:microsoft.com/office/officeart/2005/8/layout/vList2"/>
    <dgm:cxn modelId="{EA23240D-0EFC-436C-B320-2A59672C54E9}" type="presParOf" srcId="{DED4C200-B29D-4739-977B-8C34DF8C47CD}" destId="{09F59098-04BA-472A-BA58-B2885D2A2B2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8A91CE-B2EF-4394-8C13-3D18838797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41BF1B9B-2B72-4A47-B0A2-B7F279209D0E}">
      <dgm:prSet/>
      <dgm:spPr/>
      <dgm:t>
        <a:bodyPr/>
        <a:lstStyle/>
        <a:p>
          <a:r>
            <a:rPr lang="el-GR"/>
            <a:t>Δυνάμεις παραγωγής-μεσα και τροπος</a:t>
          </a:r>
        </a:p>
      </dgm:t>
    </dgm:pt>
    <dgm:pt modelId="{055D3383-4E40-46A3-A85E-86248153E782}" type="parTrans" cxnId="{63931E04-D3F2-4BA2-8FC4-7ADAE535A166}">
      <dgm:prSet/>
      <dgm:spPr/>
      <dgm:t>
        <a:bodyPr/>
        <a:lstStyle/>
        <a:p>
          <a:endParaRPr lang="el-GR"/>
        </a:p>
      </dgm:t>
    </dgm:pt>
    <dgm:pt modelId="{530DCC65-52F3-43C9-A1F6-B9D5D62AEBDF}" type="sibTrans" cxnId="{63931E04-D3F2-4BA2-8FC4-7ADAE535A166}">
      <dgm:prSet/>
      <dgm:spPr/>
      <dgm:t>
        <a:bodyPr/>
        <a:lstStyle/>
        <a:p>
          <a:endParaRPr lang="el-GR"/>
        </a:p>
      </dgm:t>
    </dgm:pt>
    <dgm:pt modelId="{855379DB-1834-44D8-BA18-FCEB606D7D5F}" type="pres">
      <dgm:prSet presAssocID="{8B8A91CE-B2EF-4394-8C13-3D18838797F6}" presName="linear" presStyleCnt="0">
        <dgm:presLayoutVars>
          <dgm:animLvl val="lvl"/>
          <dgm:resizeHandles val="exact"/>
        </dgm:presLayoutVars>
      </dgm:prSet>
      <dgm:spPr/>
      <dgm:t>
        <a:bodyPr/>
        <a:lstStyle/>
        <a:p>
          <a:endParaRPr lang="el-GR"/>
        </a:p>
      </dgm:t>
    </dgm:pt>
    <dgm:pt modelId="{7E15F286-1A61-4846-9F01-F60836FC278E}" type="pres">
      <dgm:prSet presAssocID="{41BF1B9B-2B72-4A47-B0A2-B7F279209D0E}" presName="parentText" presStyleLbl="node1" presStyleIdx="0" presStyleCnt="1">
        <dgm:presLayoutVars>
          <dgm:chMax val="0"/>
          <dgm:bulletEnabled val="1"/>
        </dgm:presLayoutVars>
      </dgm:prSet>
      <dgm:spPr/>
      <dgm:t>
        <a:bodyPr/>
        <a:lstStyle/>
        <a:p>
          <a:endParaRPr lang="el-GR"/>
        </a:p>
      </dgm:t>
    </dgm:pt>
  </dgm:ptLst>
  <dgm:cxnLst>
    <dgm:cxn modelId="{5F639424-862E-4B28-994B-F29DC8BE0827}" type="presOf" srcId="{8B8A91CE-B2EF-4394-8C13-3D18838797F6}" destId="{855379DB-1834-44D8-BA18-FCEB606D7D5F}" srcOrd="0" destOrd="0" presId="urn:microsoft.com/office/officeart/2005/8/layout/vList2"/>
    <dgm:cxn modelId="{63931E04-D3F2-4BA2-8FC4-7ADAE535A166}" srcId="{8B8A91CE-B2EF-4394-8C13-3D18838797F6}" destId="{41BF1B9B-2B72-4A47-B0A2-B7F279209D0E}" srcOrd="0" destOrd="0" parTransId="{055D3383-4E40-46A3-A85E-86248153E782}" sibTransId="{530DCC65-52F3-43C9-A1F6-B9D5D62AEBDF}"/>
    <dgm:cxn modelId="{50059FBE-7001-4AB6-A55D-3ABC42ECB994}" type="presOf" srcId="{41BF1B9B-2B72-4A47-B0A2-B7F279209D0E}" destId="{7E15F286-1A61-4846-9F01-F60836FC278E}" srcOrd="0" destOrd="0" presId="urn:microsoft.com/office/officeart/2005/8/layout/vList2"/>
    <dgm:cxn modelId="{09302316-A151-4BBE-950F-E5B6B3668CC1}" type="presParOf" srcId="{855379DB-1834-44D8-BA18-FCEB606D7D5F}" destId="{7E15F286-1A61-4846-9F01-F60836FC278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D53AA7-A1C7-4606-A553-CDF9F42E64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777AA110-6F5F-4B6F-B538-C7F5F728E75C}">
      <dgm:prSet/>
      <dgm:spPr/>
      <dgm:t>
        <a:bodyPr/>
        <a:lstStyle/>
        <a:p>
          <a:r>
            <a:rPr lang="el-GR"/>
            <a:t>Οι πολιτικές και πνευματικές διαδικασίες της κοινωνίας</a:t>
          </a:r>
        </a:p>
      </dgm:t>
    </dgm:pt>
    <dgm:pt modelId="{C71BA578-6088-40D1-988A-A8BE3234FC0C}" type="parTrans" cxnId="{2E88A39D-F238-465E-A480-000BB76B5444}">
      <dgm:prSet/>
      <dgm:spPr/>
      <dgm:t>
        <a:bodyPr/>
        <a:lstStyle/>
        <a:p>
          <a:endParaRPr lang="el-GR"/>
        </a:p>
      </dgm:t>
    </dgm:pt>
    <dgm:pt modelId="{A4C07024-6205-490A-B2C9-D0AB2F2D3896}" type="sibTrans" cxnId="{2E88A39D-F238-465E-A480-000BB76B5444}">
      <dgm:prSet/>
      <dgm:spPr/>
      <dgm:t>
        <a:bodyPr/>
        <a:lstStyle/>
        <a:p>
          <a:endParaRPr lang="el-GR"/>
        </a:p>
      </dgm:t>
    </dgm:pt>
    <dgm:pt modelId="{89BBD678-05D0-4607-9E92-D6928970CA48}" type="pres">
      <dgm:prSet presAssocID="{D3D53AA7-A1C7-4606-A553-CDF9F42E643A}" presName="linear" presStyleCnt="0">
        <dgm:presLayoutVars>
          <dgm:animLvl val="lvl"/>
          <dgm:resizeHandles val="exact"/>
        </dgm:presLayoutVars>
      </dgm:prSet>
      <dgm:spPr/>
      <dgm:t>
        <a:bodyPr/>
        <a:lstStyle/>
        <a:p>
          <a:endParaRPr lang="el-GR"/>
        </a:p>
      </dgm:t>
    </dgm:pt>
    <dgm:pt modelId="{7B352D86-E7B0-4D31-A4BF-E8409719E9DA}" type="pres">
      <dgm:prSet presAssocID="{777AA110-6F5F-4B6F-B538-C7F5F728E75C}" presName="parentText" presStyleLbl="node1" presStyleIdx="0" presStyleCnt="1">
        <dgm:presLayoutVars>
          <dgm:chMax val="0"/>
          <dgm:bulletEnabled val="1"/>
        </dgm:presLayoutVars>
      </dgm:prSet>
      <dgm:spPr/>
      <dgm:t>
        <a:bodyPr/>
        <a:lstStyle/>
        <a:p>
          <a:endParaRPr lang="el-GR"/>
        </a:p>
      </dgm:t>
    </dgm:pt>
  </dgm:ptLst>
  <dgm:cxnLst>
    <dgm:cxn modelId="{2E88A39D-F238-465E-A480-000BB76B5444}" srcId="{D3D53AA7-A1C7-4606-A553-CDF9F42E643A}" destId="{777AA110-6F5F-4B6F-B538-C7F5F728E75C}" srcOrd="0" destOrd="0" parTransId="{C71BA578-6088-40D1-988A-A8BE3234FC0C}" sibTransId="{A4C07024-6205-490A-B2C9-D0AB2F2D3896}"/>
    <dgm:cxn modelId="{215EE9C0-28B5-49F9-91A7-85AE68684E34}" type="presOf" srcId="{D3D53AA7-A1C7-4606-A553-CDF9F42E643A}" destId="{89BBD678-05D0-4607-9E92-D6928970CA48}" srcOrd="0" destOrd="0" presId="urn:microsoft.com/office/officeart/2005/8/layout/vList2"/>
    <dgm:cxn modelId="{F1B3D50B-4889-443D-BB9C-3A4D97ABF862}" type="presOf" srcId="{777AA110-6F5F-4B6F-B538-C7F5F728E75C}" destId="{7B352D86-E7B0-4D31-A4BF-E8409719E9DA}" srcOrd="0" destOrd="0" presId="urn:microsoft.com/office/officeart/2005/8/layout/vList2"/>
    <dgm:cxn modelId="{9B0F3C61-1181-4D16-A34E-3DE201FDB216}" type="presParOf" srcId="{89BBD678-05D0-4607-9E92-D6928970CA48}" destId="{7B352D86-E7B0-4D31-A4BF-E8409719E9D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783AD-3D6D-4AA2-805A-9BBADF0C71A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l-GR"/>
        </a:p>
      </dgm:t>
    </dgm:pt>
    <dgm:pt modelId="{1AAC29A3-03FD-4735-8012-D653EDA85900}">
      <dgm:prSet phldrT="[Κείμενο]"/>
      <dgm:spPr/>
      <dgm:t>
        <a:bodyPr/>
        <a:lstStyle/>
        <a:p>
          <a:r>
            <a:rPr lang="el-GR" dirty="0"/>
            <a:t>Ο ΚΑΠΙΤΑΛΙΣΜΟΣ ΓΕΝΝΑ </a:t>
          </a:r>
        </a:p>
      </dgm:t>
    </dgm:pt>
    <dgm:pt modelId="{B86A78C8-9F5E-4188-8580-C15CADDDA1EB}" type="parTrans" cxnId="{2A457A96-8E45-4446-BAE9-3F09FE1ADD47}">
      <dgm:prSet/>
      <dgm:spPr/>
      <dgm:t>
        <a:bodyPr/>
        <a:lstStyle/>
        <a:p>
          <a:endParaRPr lang="el-GR"/>
        </a:p>
      </dgm:t>
    </dgm:pt>
    <dgm:pt modelId="{36B70516-E06B-4FBC-9899-EED7FF8093D5}" type="sibTrans" cxnId="{2A457A96-8E45-4446-BAE9-3F09FE1ADD47}">
      <dgm:prSet/>
      <dgm:spPr/>
      <dgm:t>
        <a:bodyPr/>
        <a:lstStyle/>
        <a:p>
          <a:endParaRPr lang="el-GR"/>
        </a:p>
      </dgm:t>
    </dgm:pt>
    <dgm:pt modelId="{007B5273-9A34-47F6-9FC5-CE5E72603B81}">
      <dgm:prSet/>
      <dgm:spPr/>
      <dgm:t>
        <a:bodyPr/>
        <a:lstStyle/>
        <a:p>
          <a:r>
            <a:rPr lang="el-GR" dirty="0"/>
            <a:t>Κοινωνικές ανισότητες</a:t>
          </a:r>
        </a:p>
      </dgm:t>
    </dgm:pt>
    <dgm:pt modelId="{665862A7-A5C1-4DC7-A8E4-7B3711D4F381}" type="parTrans" cxnId="{D52A91E9-0AD2-4973-A7AE-2C462553C335}">
      <dgm:prSet/>
      <dgm:spPr/>
      <dgm:t>
        <a:bodyPr/>
        <a:lstStyle/>
        <a:p>
          <a:endParaRPr lang="el-GR"/>
        </a:p>
      </dgm:t>
    </dgm:pt>
    <dgm:pt modelId="{C6B2A296-4912-467A-A1BD-C0BB09384A66}" type="sibTrans" cxnId="{D52A91E9-0AD2-4973-A7AE-2C462553C335}">
      <dgm:prSet/>
      <dgm:spPr/>
      <dgm:t>
        <a:bodyPr/>
        <a:lstStyle/>
        <a:p>
          <a:endParaRPr lang="el-GR"/>
        </a:p>
      </dgm:t>
    </dgm:pt>
    <dgm:pt modelId="{D0D4FD0C-3AD2-4F6D-AE66-145C77B5043B}">
      <dgm:prSet/>
      <dgm:spPr/>
      <dgm:t>
        <a:bodyPr/>
        <a:lstStyle/>
        <a:p>
          <a:r>
            <a:rPr lang="el-GR" dirty="0"/>
            <a:t>Έλλειψη ελευθερίας</a:t>
          </a:r>
        </a:p>
      </dgm:t>
    </dgm:pt>
    <dgm:pt modelId="{6EAED561-142D-4DED-8EBE-5ACACF0CF048}" type="parTrans" cxnId="{F7D40BC1-EE97-42C6-A0D8-797E38BBC5D2}">
      <dgm:prSet/>
      <dgm:spPr/>
      <dgm:t>
        <a:bodyPr/>
        <a:lstStyle/>
        <a:p>
          <a:endParaRPr lang="el-GR"/>
        </a:p>
      </dgm:t>
    </dgm:pt>
    <dgm:pt modelId="{78696B5D-41E9-4D9F-82B0-35EFFA1EFCCE}" type="sibTrans" cxnId="{F7D40BC1-EE97-42C6-A0D8-797E38BBC5D2}">
      <dgm:prSet/>
      <dgm:spPr/>
      <dgm:t>
        <a:bodyPr/>
        <a:lstStyle/>
        <a:p>
          <a:endParaRPr lang="el-GR"/>
        </a:p>
      </dgm:t>
    </dgm:pt>
    <dgm:pt modelId="{D9153F0B-7935-46F0-AC17-E01397276B74}">
      <dgm:prSet/>
      <dgm:spPr/>
      <dgm:t>
        <a:bodyPr/>
        <a:lstStyle/>
        <a:p>
          <a:r>
            <a:rPr lang="el-GR" dirty="0"/>
            <a:t>Υπεραξία </a:t>
          </a:r>
        </a:p>
      </dgm:t>
    </dgm:pt>
    <dgm:pt modelId="{A9EAC005-9091-401C-9411-523CBF6C2B35}" type="parTrans" cxnId="{C98B44C3-0AB2-4230-8DD9-E590D904991B}">
      <dgm:prSet/>
      <dgm:spPr/>
      <dgm:t>
        <a:bodyPr/>
        <a:lstStyle/>
        <a:p>
          <a:endParaRPr lang="el-GR"/>
        </a:p>
      </dgm:t>
    </dgm:pt>
    <dgm:pt modelId="{435BC8FD-035C-4344-9C7B-66BDA700E29E}" type="sibTrans" cxnId="{C98B44C3-0AB2-4230-8DD9-E590D904991B}">
      <dgm:prSet/>
      <dgm:spPr/>
      <dgm:t>
        <a:bodyPr/>
        <a:lstStyle/>
        <a:p>
          <a:endParaRPr lang="el-GR"/>
        </a:p>
      </dgm:t>
    </dgm:pt>
    <dgm:pt modelId="{0B94A169-48E5-454A-A4B7-40A87B159A13}">
      <dgm:prSet/>
      <dgm:spPr/>
      <dgm:t>
        <a:bodyPr/>
        <a:lstStyle/>
        <a:p>
          <a:r>
            <a:rPr lang="el-GR" dirty="0"/>
            <a:t>Αλλοτρίωση</a:t>
          </a:r>
        </a:p>
      </dgm:t>
    </dgm:pt>
    <dgm:pt modelId="{2C93DD57-FE8E-4BAF-BE8A-6911E039E533}" type="parTrans" cxnId="{A78D1625-AF10-43C1-B3D3-C4ED301FF403}">
      <dgm:prSet/>
      <dgm:spPr/>
    </dgm:pt>
    <dgm:pt modelId="{00F96D5B-09C6-468A-AB05-777B50410F94}" type="sibTrans" cxnId="{A78D1625-AF10-43C1-B3D3-C4ED301FF403}">
      <dgm:prSet/>
      <dgm:spPr/>
    </dgm:pt>
    <dgm:pt modelId="{034FEA4D-4C6A-4E1E-97F3-D0687DD41604}" type="pres">
      <dgm:prSet presAssocID="{BF2783AD-3D6D-4AA2-805A-9BBADF0C71AE}" presName="Name0" presStyleCnt="0">
        <dgm:presLayoutVars>
          <dgm:dir/>
          <dgm:animLvl val="lvl"/>
          <dgm:resizeHandles/>
        </dgm:presLayoutVars>
      </dgm:prSet>
      <dgm:spPr/>
      <dgm:t>
        <a:bodyPr/>
        <a:lstStyle/>
        <a:p>
          <a:endParaRPr lang="el-GR"/>
        </a:p>
      </dgm:t>
    </dgm:pt>
    <dgm:pt modelId="{A79B52D6-CF69-4055-9E04-72ACA9378F32}" type="pres">
      <dgm:prSet presAssocID="{1AAC29A3-03FD-4735-8012-D653EDA85900}" presName="linNode" presStyleCnt="0"/>
      <dgm:spPr/>
    </dgm:pt>
    <dgm:pt modelId="{B53F7537-7746-4560-97AD-CAFD0C2A7CC2}" type="pres">
      <dgm:prSet presAssocID="{1AAC29A3-03FD-4735-8012-D653EDA85900}" presName="parentShp" presStyleLbl="node1" presStyleIdx="0" presStyleCnt="1" custLinFactNeighborX="-1222" custLinFactNeighborY="0">
        <dgm:presLayoutVars>
          <dgm:bulletEnabled val="1"/>
        </dgm:presLayoutVars>
      </dgm:prSet>
      <dgm:spPr/>
      <dgm:t>
        <a:bodyPr/>
        <a:lstStyle/>
        <a:p>
          <a:endParaRPr lang="el-GR"/>
        </a:p>
      </dgm:t>
    </dgm:pt>
    <dgm:pt modelId="{6276B5AA-32C1-47D6-8DB2-EB49D41A62A6}" type="pres">
      <dgm:prSet presAssocID="{1AAC29A3-03FD-4735-8012-D653EDA85900}" presName="childShp" presStyleLbl="bgAccFollowNode1" presStyleIdx="0" presStyleCnt="1" custScaleX="92822" custLinFactNeighborX="5347" custLinFactNeighborY="0">
        <dgm:presLayoutVars>
          <dgm:bulletEnabled val="1"/>
        </dgm:presLayoutVars>
      </dgm:prSet>
      <dgm:spPr/>
      <dgm:t>
        <a:bodyPr/>
        <a:lstStyle/>
        <a:p>
          <a:endParaRPr lang="el-GR"/>
        </a:p>
      </dgm:t>
    </dgm:pt>
  </dgm:ptLst>
  <dgm:cxnLst>
    <dgm:cxn modelId="{D52A91E9-0AD2-4973-A7AE-2C462553C335}" srcId="{1AAC29A3-03FD-4735-8012-D653EDA85900}" destId="{007B5273-9A34-47F6-9FC5-CE5E72603B81}" srcOrd="0" destOrd="0" parTransId="{665862A7-A5C1-4DC7-A8E4-7B3711D4F381}" sibTransId="{C6B2A296-4912-467A-A1BD-C0BB09384A66}"/>
    <dgm:cxn modelId="{A78D1625-AF10-43C1-B3D3-C4ED301FF403}" srcId="{1AAC29A3-03FD-4735-8012-D653EDA85900}" destId="{0B94A169-48E5-454A-A4B7-40A87B159A13}" srcOrd="2" destOrd="0" parTransId="{2C93DD57-FE8E-4BAF-BE8A-6911E039E533}" sibTransId="{00F96D5B-09C6-468A-AB05-777B50410F94}"/>
    <dgm:cxn modelId="{9C463581-258F-47F3-9074-4D0B80955FC5}" type="presOf" srcId="{0B94A169-48E5-454A-A4B7-40A87B159A13}" destId="{6276B5AA-32C1-47D6-8DB2-EB49D41A62A6}" srcOrd="0" destOrd="2" presId="urn:microsoft.com/office/officeart/2005/8/layout/vList6"/>
    <dgm:cxn modelId="{5370969D-DBA4-40D9-B561-B75AB51D936E}" type="presOf" srcId="{BF2783AD-3D6D-4AA2-805A-9BBADF0C71AE}" destId="{034FEA4D-4C6A-4E1E-97F3-D0687DD41604}" srcOrd="0" destOrd="0" presId="urn:microsoft.com/office/officeart/2005/8/layout/vList6"/>
    <dgm:cxn modelId="{C98B44C3-0AB2-4230-8DD9-E590D904991B}" srcId="{1AAC29A3-03FD-4735-8012-D653EDA85900}" destId="{D9153F0B-7935-46F0-AC17-E01397276B74}" srcOrd="3" destOrd="0" parTransId="{A9EAC005-9091-401C-9411-523CBF6C2B35}" sibTransId="{435BC8FD-035C-4344-9C7B-66BDA700E29E}"/>
    <dgm:cxn modelId="{2A457A96-8E45-4446-BAE9-3F09FE1ADD47}" srcId="{BF2783AD-3D6D-4AA2-805A-9BBADF0C71AE}" destId="{1AAC29A3-03FD-4735-8012-D653EDA85900}" srcOrd="0" destOrd="0" parTransId="{B86A78C8-9F5E-4188-8580-C15CADDDA1EB}" sibTransId="{36B70516-E06B-4FBC-9899-EED7FF8093D5}"/>
    <dgm:cxn modelId="{47D948CB-1E2D-4D68-86EF-207C0E65A27B}" type="presOf" srcId="{D0D4FD0C-3AD2-4F6D-AE66-145C77B5043B}" destId="{6276B5AA-32C1-47D6-8DB2-EB49D41A62A6}" srcOrd="0" destOrd="1" presId="urn:microsoft.com/office/officeart/2005/8/layout/vList6"/>
    <dgm:cxn modelId="{09920C4F-1BDE-42CB-A1A5-83B6FC6D5C6F}" type="presOf" srcId="{007B5273-9A34-47F6-9FC5-CE5E72603B81}" destId="{6276B5AA-32C1-47D6-8DB2-EB49D41A62A6}" srcOrd="0" destOrd="0" presId="urn:microsoft.com/office/officeart/2005/8/layout/vList6"/>
    <dgm:cxn modelId="{E4D815E8-24F2-42C7-BE0F-2E5CEC4EBACD}" type="presOf" srcId="{1AAC29A3-03FD-4735-8012-D653EDA85900}" destId="{B53F7537-7746-4560-97AD-CAFD0C2A7CC2}" srcOrd="0" destOrd="0" presId="urn:microsoft.com/office/officeart/2005/8/layout/vList6"/>
    <dgm:cxn modelId="{04C417B0-B967-4A10-9A43-D69C47897751}" type="presOf" srcId="{D9153F0B-7935-46F0-AC17-E01397276B74}" destId="{6276B5AA-32C1-47D6-8DB2-EB49D41A62A6}" srcOrd="0" destOrd="3" presId="urn:microsoft.com/office/officeart/2005/8/layout/vList6"/>
    <dgm:cxn modelId="{F7D40BC1-EE97-42C6-A0D8-797E38BBC5D2}" srcId="{1AAC29A3-03FD-4735-8012-D653EDA85900}" destId="{D0D4FD0C-3AD2-4F6D-AE66-145C77B5043B}" srcOrd="1" destOrd="0" parTransId="{6EAED561-142D-4DED-8EBE-5ACACF0CF048}" sibTransId="{78696B5D-41E9-4D9F-82B0-35EFFA1EFCCE}"/>
    <dgm:cxn modelId="{791EF5F4-1E43-4CCB-834D-057C0154E61A}" type="presParOf" srcId="{034FEA4D-4C6A-4E1E-97F3-D0687DD41604}" destId="{A79B52D6-CF69-4055-9E04-72ACA9378F32}" srcOrd="0" destOrd="0" presId="urn:microsoft.com/office/officeart/2005/8/layout/vList6"/>
    <dgm:cxn modelId="{2BC6D190-B797-43D9-AD2A-7E450701F1F8}" type="presParOf" srcId="{A79B52D6-CF69-4055-9E04-72ACA9378F32}" destId="{B53F7537-7746-4560-97AD-CAFD0C2A7CC2}" srcOrd="0" destOrd="0" presId="urn:microsoft.com/office/officeart/2005/8/layout/vList6"/>
    <dgm:cxn modelId="{4343CCC6-FE1E-4B57-AB38-072A42B8C391}" type="presParOf" srcId="{A79B52D6-CF69-4055-9E04-72ACA9378F32}" destId="{6276B5AA-32C1-47D6-8DB2-EB49D41A62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0C7494-EA30-4693-B8CB-BA87CD2246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B23DBD0B-51D2-4DDF-A0A4-3253ACE1BCFB}">
      <dgm:prSet phldrT="[Κείμενο]" custT="1"/>
      <dgm:spPr/>
      <dgm:t>
        <a:bodyPr/>
        <a:lstStyle/>
        <a:p>
          <a:pPr algn="just"/>
          <a:r>
            <a:rPr lang="el-GR" sz="1000" dirty="0">
              <a:latin typeface="Times New Roman" panose="02020603050405020304" pitchFamily="18" charset="0"/>
              <a:cs typeface="Times New Roman" panose="02020603050405020304" pitchFamily="18" charset="0"/>
            </a:rPr>
            <a:t>Ιδεότυπος</a:t>
          </a:r>
        </a:p>
      </dgm:t>
    </dgm:pt>
    <dgm:pt modelId="{9D5CC187-8668-4FA4-B8CC-89A9B9786452}" type="parTrans" cxnId="{4CA625AE-2F06-40DF-9741-4C2CC5FB2E1E}">
      <dgm:prSet/>
      <dgm:spPr/>
      <dgm:t>
        <a:bodyPr/>
        <a:lstStyle/>
        <a:p>
          <a:pPr algn="just"/>
          <a:endParaRPr lang="el-GR" sz="1000"/>
        </a:p>
      </dgm:t>
    </dgm:pt>
    <dgm:pt modelId="{A78EBE1C-1873-464D-AF43-FF41EA398FDF}" type="sibTrans" cxnId="{4CA625AE-2F06-40DF-9741-4C2CC5FB2E1E}">
      <dgm:prSet/>
      <dgm:spPr/>
      <dgm:t>
        <a:bodyPr/>
        <a:lstStyle/>
        <a:p>
          <a:pPr algn="just"/>
          <a:endParaRPr lang="el-GR" sz="1000"/>
        </a:p>
      </dgm:t>
    </dgm:pt>
    <dgm:pt modelId="{39BC5E7C-07F5-4E55-AD19-24CB9F933F43}">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Αποτελεί μία διαδικασία απλούστευσης της πραγματικότητας</a:t>
          </a:r>
        </a:p>
      </dgm:t>
    </dgm:pt>
    <dgm:pt modelId="{B7C207B1-3204-4820-A9C8-A88971C98EA6}" type="parTrans" cxnId="{FE60DEA2-678A-4D95-8CB0-A4DBB483B3B6}">
      <dgm:prSet/>
      <dgm:spPr/>
      <dgm:t>
        <a:bodyPr/>
        <a:lstStyle/>
        <a:p>
          <a:pPr algn="just"/>
          <a:endParaRPr lang="el-GR" sz="1000"/>
        </a:p>
      </dgm:t>
    </dgm:pt>
    <dgm:pt modelId="{0F389499-B9D9-41F1-858C-DBE01BC09E43}" type="sibTrans" cxnId="{FE60DEA2-678A-4D95-8CB0-A4DBB483B3B6}">
      <dgm:prSet/>
      <dgm:spPr/>
      <dgm:t>
        <a:bodyPr/>
        <a:lstStyle/>
        <a:p>
          <a:pPr algn="just"/>
          <a:endParaRPr lang="el-GR" sz="1000"/>
        </a:p>
      </dgm:t>
    </dgm:pt>
    <dgm:pt modelId="{AC57F452-33B0-4FB3-9495-BE8F2F5848BB}">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Είναι ένα </a:t>
          </a:r>
          <a:r>
            <a:rPr lang="el-GR" sz="1000" b="1" dirty="0" err="1">
              <a:latin typeface="Times New Roman" panose="02020603050405020304" pitchFamily="18" charset="0"/>
              <a:cs typeface="Times New Roman" panose="02020603050405020304" pitchFamily="18" charset="0"/>
            </a:rPr>
            <a:t>ευρετικό</a:t>
          </a:r>
          <a:r>
            <a:rPr lang="el-GR" sz="1000" b="1" dirty="0">
              <a:latin typeface="Times New Roman" panose="02020603050405020304" pitchFamily="18" charset="0"/>
              <a:cs typeface="Times New Roman" panose="02020603050405020304" pitchFamily="18" charset="0"/>
            </a:rPr>
            <a:t> εργαλείο που διευκολύνει την οικοδόμηση των υποθέσεων μέσω της σύγκρισης</a:t>
          </a:r>
        </a:p>
      </dgm:t>
    </dgm:pt>
    <dgm:pt modelId="{62685822-F74F-4C35-8DDA-10D078D300DA}" type="parTrans" cxnId="{2E761E01-853E-4AC6-9BD0-9513A754A5ED}">
      <dgm:prSet/>
      <dgm:spPr/>
      <dgm:t>
        <a:bodyPr/>
        <a:lstStyle/>
        <a:p>
          <a:pPr algn="just"/>
          <a:endParaRPr lang="el-GR" sz="1000"/>
        </a:p>
      </dgm:t>
    </dgm:pt>
    <dgm:pt modelId="{67D50EB4-5957-4237-8E67-2109B8E787DC}" type="sibTrans" cxnId="{2E761E01-853E-4AC6-9BD0-9513A754A5ED}">
      <dgm:prSet/>
      <dgm:spPr/>
      <dgm:t>
        <a:bodyPr/>
        <a:lstStyle/>
        <a:p>
          <a:pPr algn="just"/>
          <a:endParaRPr lang="el-GR" sz="1000"/>
        </a:p>
      </dgm:t>
    </dgm:pt>
    <dgm:pt modelId="{3F3265FA-5D72-4E55-91B6-7AABDED0B343}">
      <dgm:prSet phldrT="[Κείμενο]" custT="1"/>
      <dgm:spPr/>
      <dgm:t>
        <a:bodyPr/>
        <a:lstStyle/>
        <a:p>
          <a:pPr algn="just"/>
          <a:r>
            <a:rPr lang="el-GR" sz="1000" dirty="0">
              <a:latin typeface="Times New Roman" panose="02020603050405020304" pitchFamily="18" charset="0"/>
              <a:cs typeface="Times New Roman" panose="02020603050405020304" pitchFamily="18" charset="0"/>
            </a:rPr>
            <a:t>Γραφειοκρατία</a:t>
          </a:r>
        </a:p>
      </dgm:t>
    </dgm:pt>
    <dgm:pt modelId="{3F8DE94A-1539-42F0-BF8C-F3E8656AD130}" type="parTrans" cxnId="{333C0C5D-60E8-44F4-B6EF-21C2F085B00F}">
      <dgm:prSet/>
      <dgm:spPr/>
      <dgm:t>
        <a:bodyPr/>
        <a:lstStyle/>
        <a:p>
          <a:pPr algn="just"/>
          <a:endParaRPr lang="el-GR" sz="1000"/>
        </a:p>
      </dgm:t>
    </dgm:pt>
    <dgm:pt modelId="{104454CA-BE94-46F0-BE10-8641CB2937B9}" type="sibTrans" cxnId="{333C0C5D-60E8-44F4-B6EF-21C2F085B00F}">
      <dgm:prSet/>
      <dgm:spPr/>
      <dgm:t>
        <a:bodyPr/>
        <a:lstStyle/>
        <a:p>
          <a:pPr algn="just"/>
          <a:endParaRPr lang="el-GR" sz="1000"/>
        </a:p>
      </dgm:t>
    </dgm:pt>
    <dgm:pt modelId="{6D4E68DA-F4EA-4860-BC47-A70787A2BACF}">
      <dgm:prSet phldrT="[Κείμενο]" custT="1"/>
      <dgm:spPr/>
      <dgm:t>
        <a:bodyPr/>
        <a:lstStyle/>
        <a:p>
          <a:pPr algn="just"/>
          <a:r>
            <a:rPr lang="el-GR" sz="1000" dirty="0">
              <a:latin typeface="Times New Roman" panose="02020603050405020304" pitchFamily="18" charset="0"/>
              <a:cs typeface="Times New Roman" panose="02020603050405020304" pitchFamily="18" charset="0"/>
            </a:rPr>
            <a:t>Παράδοξο μη αναμενόμενων αποτελεσμάτων της κοινωνικής δράσης</a:t>
          </a:r>
        </a:p>
      </dgm:t>
    </dgm:pt>
    <dgm:pt modelId="{37AE931B-E310-4D74-889A-C64192EF8E52}" type="parTrans" cxnId="{884B9292-68EF-4E88-BE14-AF79F0B2D4F8}">
      <dgm:prSet/>
      <dgm:spPr/>
      <dgm:t>
        <a:bodyPr/>
        <a:lstStyle/>
        <a:p>
          <a:pPr algn="just"/>
          <a:endParaRPr lang="el-GR" sz="1000"/>
        </a:p>
      </dgm:t>
    </dgm:pt>
    <dgm:pt modelId="{2D350249-A452-4282-9F11-3F54638BF269}" type="sibTrans" cxnId="{884B9292-68EF-4E88-BE14-AF79F0B2D4F8}">
      <dgm:prSet/>
      <dgm:spPr/>
      <dgm:t>
        <a:bodyPr/>
        <a:lstStyle/>
        <a:p>
          <a:pPr algn="just"/>
          <a:endParaRPr lang="el-GR" sz="1000"/>
        </a:p>
      </dgm:t>
    </dgm:pt>
    <dgm:pt modelId="{5488B0FD-A953-446A-BB58-0B20DDCE0C03}">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Στις κοινωνικές σχέσεις υπεισέρχεται η υποκειμενική αποτίμηση του δρώντος</a:t>
          </a:r>
        </a:p>
      </dgm:t>
    </dgm:pt>
    <dgm:pt modelId="{DBDCC982-5E38-47C7-969D-11CC01B6AE0D}" type="parTrans" cxnId="{05F79A5A-20E8-4554-9884-9FA7A3A8B9F5}">
      <dgm:prSet/>
      <dgm:spPr/>
      <dgm:t>
        <a:bodyPr/>
        <a:lstStyle/>
        <a:p>
          <a:pPr algn="just"/>
          <a:endParaRPr lang="el-GR" sz="1000"/>
        </a:p>
      </dgm:t>
    </dgm:pt>
    <dgm:pt modelId="{D3DA508E-2142-49E3-878E-4A7BE7F64FB1}" type="sibTrans" cxnId="{05F79A5A-20E8-4554-9884-9FA7A3A8B9F5}">
      <dgm:prSet/>
      <dgm:spPr/>
      <dgm:t>
        <a:bodyPr/>
        <a:lstStyle/>
        <a:p>
          <a:pPr algn="just"/>
          <a:endParaRPr lang="el-GR" sz="1000"/>
        </a:p>
      </dgm:t>
    </dgm:pt>
    <dgm:pt modelId="{9B9CF805-6831-49E8-B164-8DD128F44A67}">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Όταν η κοινωνική δράση δεν είναι αυστηρά ορθολογική και το στοιχείο του υπολογισμού είναι μειωμένο, τότε το αποτέλεσμα των ενεργειών του δρώντος είναι διαφορετικό από αυτό που αρχικά είχε σχεδιάσει (παράδοξο)</a:t>
          </a:r>
        </a:p>
      </dgm:t>
    </dgm:pt>
    <dgm:pt modelId="{5ED058FA-25A7-4B06-9CD4-6C12E4123C50}" type="parTrans" cxnId="{EF79DDBA-3E79-4199-AFB8-ABD33AEF614A}">
      <dgm:prSet/>
      <dgm:spPr/>
      <dgm:t>
        <a:bodyPr/>
        <a:lstStyle/>
        <a:p>
          <a:pPr algn="just"/>
          <a:endParaRPr lang="el-GR" sz="1000"/>
        </a:p>
      </dgm:t>
    </dgm:pt>
    <dgm:pt modelId="{1310CCC8-0F09-48B6-94B1-D888A1B5FE35}" type="sibTrans" cxnId="{EF79DDBA-3E79-4199-AFB8-ABD33AEF614A}">
      <dgm:prSet/>
      <dgm:spPr/>
      <dgm:t>
        <a:bodyPr/>
        <a:lstStyle/>
        <a:p>
          <a:pPr algn="just"/>
          <a:endParaRPr lang="el-GR" sz="1000"/>
        </a:p>
      </dgm:t>
    </dgm:pt>
    <dgm:pt modelId="{790F11CE-3FC5-4237-8EE0-635DEFF3C452}">
      <dgm:prSet custT="1"/>
      <dgm:spPr/>
      <dgm:t>
        <a:bodyPr/>
        <a:lstStyle/>
        <a:p>
          <a:pPr algn="just"/>
          <a:r>
            <a:rPr lang="el-GR" sz="1000" dirty="0">
              <a:latin typeface="Times New Roman" panose="02020603050405020304" pitchFamily="18" charset="0"/>
              <a:cs typeface="Times New Roman" panose="02020603050405020304" pitchFamily="18" charset="0"/>
            </a:rPr>
            <a:t>Εκλεκτική συγγένεια</a:t>
          </a:r>
        </a:p>
      </dgm:t>
    </dgm:pt>
    <dgm:pt modelId="{89B396D0-7011-43B0-80E5-41FCC3F4271C}" type="parTrans" cxnId="{01B015DA-A1B1-4693-8D4F-C002A51187A7}">
      <dgm:prSet/>
      <dgm:spPr/>
      <dgm:t>
        <a:bodyPr/>
        <a:lstStyle/>
        <a:p>
          <a:pPr algn="just"/>
          <a:endParaRPr lang="el-GR" sz="1000"/>
        </a:p>
      </dgm:t>
    </dgm:pt>
    <dgm:pt modelId="{1519FB2F-2958-4A4F-8FEE-C72AB3EE8E21}" type="sibTrans" cxnId="{01B015DA-A1B1-4693-8D4F-C002A51187A7}">
      <dgm:prSet/>
      <dgm:spPr/>
      <dgm:t>
        <a:bodyPr/>
        <a:lstStyle/>
        <a:p>
          <a:pPr algn="just"/>
          <a:endParaRPr lang="el-GR" sz="1000"/>
        </a:p>
      </dgm:t>
    </dgm:pt>
    <dgm:pt modelId="{9768E064-3733-4850-85FD-8C035A008164}">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Χαρακτηρίζεται από μεγαλύτερη συνοχή σε σχέση με το υπό μελέτη φαινόμενο</a:t>
          </a:r>
        </a:p>
      </dgm:t>
    </dgm:pt>
    <dgm:pt modelId="{D5011D84-7692-4092-8638-AA041D6995DA}" type="parTrans" cxnId="{11C9BC45-B83E-4765-8BDF-D5A926761318}">
      <dgm:prSet/>
      <dgm:spPr/>
      <dgm:t>
        <a:bodyPr/>
        <a:lstStyle/>
        <a:p>
          <a:pPr algn="just"/>
          <a:endParaRPr lang="el-GR" sz="1000"/>
        </a:p>
      </dgm:t>
    </dgm:pt>
    <dgm:pt modelId="{29971925-FABF-4C41-86D3-DBC773D56AD7}" type="sibTrans" cxnId="{11C9BC45-B83E-4765-8BDF-D5A926761318}">
      <dgm:prSet/>
      <dgm:spPr/>
      <dgm:t>
        <a:bodyPr/>
        <a:lstStyle/>
        <a:p>
          <a:pPr algn="just"/>
          <a:endParaRPr lang="el-GR" sz="1000"/>
        </a:p>
      </dgm:t>
    </dgm:pt>
    <dgm:pt modelId="{DA6D5B16-D95D-45AC-B872-F2946C9E15F6}">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Γραφειοκρατία και καπιταλισμός είναι δύο έννοιες διακριτές με παράλληλη όμως πορεία</a:t>
          </a:r>
        </a:p>
      </dgm:t>
    </dgm:pt>
    <dgm:pt modelId="{FB970560-E69C-47D8-AA59-EF11818D84FB}" type="sibTrans" cxnId="{99EE2B0C-30AE-41D2-9D11-4C666D9A7080}">
      <dgm:prSet/>
      <dgm:spPr/>
      <dgm:t>
        <a:bodyPr/>
        <a:lstStyle/>
        <a:p>
          <a:pPr algn="just"/>
          <a:endParaRPr lang="el-GR" sz="1000"/>
        </a:p>
      </dgm:t>
    </dgm:pt>
    <dgm:pt modelId="{549AD6EA-4D2A-4013-9673-5B7C0FB2BE46}" type="parTrans" cxnId="{99EE2B0C-30AE-41D2-9D11-4C666D9A7080}">
      <dgm:prSet/>
      <dgm:spPr/>
      <dgm:t>
        <a:bodyPr/>
        <a:lstStyle/>
        <a:p>
          <a:pPr algn="just"/>
          <a:endParaRPr lang="el-GR" sz="1000"/>
        </a:p>
      </dgm:t>
    </dgm:pt>
    <dgm:pt modelId="{5FC56062-5F9E-4DA1-88F9-B3A9C793E2F4}">
      <dgm:prSet phldrT="[Κείμενο]" custT="1"/>
      <dgm:spPr/>
      <dgm:t>
        <a:bodyPr/>
        <a:lstStyle/>
        <a:p>
          <a:pPr algn="just"/>
          <a:r>
            <a:rPr lang="el-GR" sz="1000" b="1" dirty="0">
              <a:latin typeface="Times New Roman" panose="02020603050405020304" pitchFamily="18" charset="0"/>
              <a:cs typeface="Times New Roman" panose="02020603050405020304" pitchFamily="18" charset="0"/>
            </a:rPr>
            <a:t>Αποτελεί τη συνηθέστερη μορφή οργάνωσης και χαρακτηρίζεται από συγκεντρωτισμό, καταμερισμό της εργασίας, πειθαρχία κ.α.</a:t>
          </a:r>
        </a:p>
      </dgm:t>
    </dgm:pt>
    <dgm:pt modelId="{F1CD6091-B618-49DB-90BA-A92349C2A4F1}" type="sibTrans" cxnId="{DD117698-F735-4670-986A-2882F81BC0B1}">
      <dgm:prSet/>
      <dgm:spPr/>
      <dgm:t>
        <a:bodyPr/>
        <a:lstStyle/>
        <a:p>
          <a:pPr algn="just"/>
          <a:endParaRPr lang="el-GR" sz="1000"/>
        </a:p>
      </dgm:t>
    </dgm:pt>
    <dgm:pt modelId="{5B5965E8-6F17-46FD-8322-18E9DF9C5A34}" type="parTrans" cxnId="{DD117698-F735-4670-986A-2882F81BC0B1}">
      <dgm:prSet/>
      <dgm:spPr/>
      <dgm:t>
        <a:bodyPr/>
        <a:lstStyle/>
        <a:p>
          <a:pPr algn="just"/>
          <a:endParaRPr lang="el-GR" sz="1000"/>
        </a:p>
      </dgm:t>
    </dgm:pt>
    <dgm:pt modelId="{693E0C23-6A9A-4392-A008-08713028F4C2}">
      <dgm:prSet phldrT="[Κείμενο]" custT="1"/>
      <dgm:spPr/>
      <dgm:t>
        <a:bodyPr/>
        <a:lstStyle/>
        <a:p>
          <a:pPr algn="just"/>
          <a:endParaRPr lang="el-GR" sz="1000" dirty="0"/>
        </a:p>
      </dgm:t>
    </dgm:pt>
    <dgm:pt modelId="{8D1E4C71-180D-4307-B82E-4234A31E4007}" type="sibTrans" cxnId="{6D20255E-B0AB-4FCE-9AB7-915541CB7950}">
      <dgm:prSet/>
      <dgm:spPr/>
      <dgm:t>
        <a:bodyPr/>
        <a:lstStyle/>
        <a:p>
          <a:pPr algn="just"/>
          <a:endParaRPr lang="el-GR" sz="1000"/>
        </a:p>
      </dgm:t>
    </dgm:pt>
    <dgm:pt modelId="{680B7B79-CC73-4BB3-B77E-620E5FEF4178}" type="parTrans" cxnId="{6D20255E-B0AB-4FCE-9AB7-915541CB7950}">
      <dgm:prSet/>
      <dgm:spPr/>
      <dgm:t>
        <a:bodyPr/>
        <a:lstStyle/>
        <a:p>
          <a:pPr algn="just"/>
          <a:endParaRPr lang="el-GR" sz="1000"/>
        </a:p>
      </dgm:t>
    </dgm:pt>
    <dgm:pt modelId="{97D00775-1E07-4AB9-9FC4-A2BF31FC30A3}">
      <dgm:prSet phldrT="[Κείμενο]" custT="1"/>
      <dgm:spPr/>
      <dgm:t>
        <a:bodyPr/>
        <a:lstStyle/>
        <a:p>
          <a:pPr algn="just"/>
          <a:endParaRPr lang="el-GR" sz="1000" dirty="0"/>
        </a:p>
      </dgm:t>
    </dgm:pt>
    <dgm:pt modelId="{55ACC988-538F-45E9-BEFA-DE4AF5833C84}" type="sibTrans" cxnId="{1252B5B2-0DA4-48E5-8A55-C50700A41AA0}">
      <dgm:prSet/>
      <dgm:spPr/>
      <dgm:t>
        <a:bodyPr/>
        <a:lstStyle/>
        <a:p>
          <a:pPr algn="just"/>
          <a:endParaRPr lang="el-GR" sz="1000"/>
        </a:p>
      </dgm:t>
    </dgm:pt>
    <dgm:pt modelId="{21A9DAA5-563F-44E9-A063-8869B4817DB1}" type="parTrans" cxnId="{1252B5B2-0DA4-48E5-8A55-C50700A41AA0}">
      <dgm:prSet/>
      <dgm:spPr/>
      <dgm:t>
        <a:bodyPr/>
        <a:lstStyle/>
        <a:p>
          <a:pPr algn="just"/>
          <a:endParaRPr lang="el-GR" sz="1000"/>
        </a:p>
      </dgm:t>
    </dgm:pt>
    <dgm:pt modelId="{D2AE2423-5D44-49B1-9C7E-2D13A4052F48}">
      <dgm:prSet phldrT="[Κείμενο]" custT="1"/>
      <dgm:spPr/>
      <dgm:t>
        <a:bodyPr/>
        <a:lstStyle/>
        <a:p>
          <a:pPr algn="just"/>
          <a:endParaRPr lang="el-GR" sz="1000" dirty="0"/>
        </a:p>
      </dgm:t>
    </dgm:pt>
    <dgm:pt modelId="{37C69E79-6A8C-41FA-85E2-412C701A71D9}" type="sibTrans" cxnId="{44714F76-04A0-41AC-93DA-FBEB0ED38A2D}">
      <dgm:prSet/>
      <dgm:spPr/>
      <dgm:t>
        <a:bodyPr/>
        <a:lstStyle/>
        <a:p>
          <a:pPr algn="just"/>
          <a:endParaRPr lang="el-GR" sz="1000"/>
        </a:p>
      </dgm:t>
    </dgm:pt>
    <dgm:pt modelId="{9E5C8A97-9590-4BB8-9EB7-5813731A9E03}" type="parTrans" cxnId="{44714F76-04A0-41AC-93DA-FBEB0ED38A2D}">
      <dgm:prSet/>
      <dgm:spPr/>
      <dgm:t>
        <a:bodyPr/>
        <a:lstStyle/>
        <a:p>
          <a:pPr algn="just"/>
          <a:endParaRPr lang="el-GR" sz="1000"/>
        </a:p>
      </dgm:t>
    </dgm:pt>
    <dgm:pt modelId="{26395738-77BF-485C-88FF-C7EBD7311CAE}">
      <dgm:prSet phldrT="[Κείμενο]" custT="1"/>
      <dgm:spPr/>
      <dgm:t>
        <a:bodyPr/>
        <a:lstStyle/>
        <a:p>
          <a:pPr algn="just"/>
          <a:endParaRPr lang="el-GR" sz="1000" dirty="0"/>
        </a:p>
      </dgm:t>
    </dgm:pt>
    <dgm:pt modelId="{C46096F8-454C-4641-BE07-3BBAF46C390E}" type="sibTrans" cxnId="{7E29DECA-E867-486B-AA07-37EB58F0D6E1}">
      <dgm:prSet/>
      <dgm:spPr/>
      <dgm:t>
        <a:bodyPr/>
        <a:lstStyle/>
        <a:p>
          <a:pPr algn="just"/>
          <a:endParaRPr lang="el-GR" sz="1000"/>
        </a:p>
      </dgm:t>
    </dgm:pt>
    <dgm:pt modelId="{723FABDF-C679-4301-8E5C-FB8559723285}" type="parTrans" cxnId="{7E29DECA-E867-486B-AA07-37EB58F0D6E1}">
      <dgm:prSet/>
      <dgm:spPr/>
      <dgm:t>
        <a:bodyPr/>
        <a:lstStyle/>
        <a:p>
          <a:pPr algn="just"/>
          <a:endParaRPr lang="el-GR" sz="1000"/>
        </a:p>
      </dgm:t>
    </dgm:pt>
    <dgm:pt modelId="{948A71FF-812B-4AA7-BC8C-3C16875AF40F}">
      <dgm:prSet custT="1"/>
      <dgm:spPr/>
      <dgm:t>
        <a:bodyPr/>
        <a:lstStyle/>
        <a:p>
          <a:pPr algn="just"/>
          <a:r>
            <a:rPr lang="el-GR" sz="1000" b="1" dirty="0">
              <a:latin typeface="Times New Roman" panose="02020603050405020304" pitchFamily="18" charset="0"/>
              <a:cs typeface="Times New Roman" panose="02020603050405020304" pitchFamily="18" charset="0"/>
            </a:rPr>
            <a:t>Αφορά τη σχέση δύο φαινομένων αλλά όχι απαραίτητα την ταυτόχρονη μεταβολή τους</a:t>
          </a:r>
        </a:p>
      </dgm:t>
    </dgm:pt>
    <dgm:pt modelId="{F6C387C2-F1D5-4E07-8968-2A0D0669FB17}" type="parTrans" cxnId="{86806521-F852-4B1D-A09D-B20C8857A581}">
      <dgm:prSet/>
      <dgm:spPr/>
      <dgm:t>
        <a:bodyPr/>
        <a:lstStyle/>
        <a:p>
          <a:pPr algn="just"/>
          <a:endParaRPr lang="el-GR" sz="1000"/>
        </a:p>
      </dgm:t>
    </dgm:pt>
    <dgm:pt modelId="{0DE9E07F-FF60-48D8-AE2F-877DBD68FE07}" type="sibTrans" cxnId="{86806521-F852-4B1D-A09D-B20C8857A581}">
      <dgm:prSet/>
      <dgm:spPr/>
      <dgm:t>
        <a:bodyPr/>
        <a:lstStyle/>
        <a:p>
          <a:pPr algn="just"/>
          <a:endParaRPr lang="el-GR" sz="1000"/>
        </a:p>
      </dgm:t>
    </dgm:pt>
    <dgm:pt modelId="{6870DB14-5EF5-465C-8C27-01B0CFB5A27F}">
      <dgm:prSet custT="1"/>
      <dgm:spPr/>
      <dgm:t>
        <a:bodyPr/>
        <a:lstStyle/>
        <a:p>
          <a:pPr algn="just"/>
          <a:r>
            <a:rPr lang="el-GR" sz="1000" b="1" dirty="0">
              <a:latin typeface="Times New Roman" panose="02020603050405020304" pitchFamily="18" charset="0"/>
              <a:cs typeface="Times New Roman" panose="02020603050405020304" pitchFamily="18" charset="0"/>
            </a:rPr>
            <a:t>Αφορά δύο μεταβλητές που ενώ έχουν συνάφεια, δεν έχει εξακριβωθεί η ακριβής σχέση τους</a:t>
          </a:r>
        </a:p>
      </dgm:t>
    </dgm:pt>
    <dgm:pt modelId="{BCD6A3BB-FEB0-4E5D-A763-2292A45141A7}" type="parTrans" cxnId="{FB427403-330D-4005-8D75-CDDD84D6A77B}">
      <dgm:prSet/>
      <dgm:spPr/>
      <dgm:t>
        <a:bodyPr/>
        <a:lstStyle/>
        <a:p>
          <a:pPr algn="just"/>
          <a:endParaRPr lang="el-GR" sz="1000"/>
        </a:p>
      </dgm:t>
    </dgm:pt>
    <dgm:pt modelId="{5A0E9D06-E6EB-4682-9A03-C54F866D93A2}" type="sibTrans" cxnId="{FB427403-330D-4005-8D75-CDDD84D6A77B}">
      <dgm:prSet/>
      <dgm:spPr/>
      <dgm:t>
        <a:bodyPr/>
        <a:lstStyle/>
        <a:p>
          <a:pPr algn="just"/>
          <a:endParaRPr lang="el-GR" sz="1000"/>
        </a:p>
      </dgm:t>
    </dgm:pt>
    <dgm:pt modelId="{549E5DDD-3573-4492-998F-AAB9893CC7D8}">
      <dgm:prSet custT="1"/>
      <dgm:spPr/>
      <dgm:t>
        <a:bodyPr/>
        <a:lstStyle/>
        <a:p>
          <a:pPr algn="just"/>
          <a:r>
            <a:rPr lang="el-GR" sz="1000" b="1" dirty="0">
              <a:latin typeface="Times New Roman" panose="02020603050405020304" pitchFamily="18" charset="0"/>
              <a:cs typeface="Times New Roman" panose="02020603050405020304" pitchFamily="18" charset="0"/>
            </a:rPr>
            <a:t>Η αδυναμία αυτή οφείλεται στην πολυπλοκότητα των κοινωνικών φαινομένων</a:t>
          </a:r>
        </a:p>
      </dgm:t>
    </dgm:pt>
    <dgm:pt modelId="{41171431-C862-45A8-92B0-77F7738A79AC}" type="parTrans" cxnId="{AC449552-9988-4FEA-BBB8-895A3AD5D103}">
      <dgm:prSet/>
      <dgm:spPr/>
      <dgm:t>
        <a:bodyPr/>
        <a:lstStyle/>
        <a:p>
          <a:pPr algn="just"/>
          <a:endParaRPr lang="el-GR" sz="1000"/>
        </a:p>
      </dgm:t>
    </dgm:pt>
    <dgm:pt modelId="{ADCF4020-6322-4DC5-9842-C7213438622C}" type="sibTrans" cxnId="{AC449552-9988-4FEA-BBB8-895A3AD5D103}">
      <dgm:prSet/>
      <dgm:spPr/>
      <dgm:t>
        <a:bodyPr/>
        <a:lstStyle/>
        <a:p>
          <a:pPr algn="just"/>
          <a:endParaRPr lang="el-GR" sz="1000"/>
        </a:p>
      </dgm:t>
    </dgm:pt>
    <dgm:pt modelId="{162A6903-82EE-47B6-8B83-39F2CE011249}" type="pres">
      <dgm:prSet presAssocID="{170C7494-EA30-4693-B8CB-BA87CD224639}" presName="Name0" presStyleCnt="0">
        <dgm:presLayoutVars>
          <dgm:dir/>
          <dgm:animLvl val="lvl"/>
          <dgm:resizeHandles val="exact"/>
        </dgm:presLayoutVars>
      </dgm:prSet>
      <dgm:spPr/>
      <dgm:t>
        <a:bodyPr/>
        <a:lstStyle/>
        <a:p>
          <a:endParaRPr lang="el-GR"/>
        </a:p>
      </dgm:t>
    </dgm:pt>
    <dgm:pt modelId="{122CAA49-A2D7-4B9F-B097-AAD2D36F68CE}" type="pres">
      <dgm:prSet presAssocID="{B23DBD0B-51D2-4DDF-A0A4-3253ACE1BCFB}" presName="composite" presStyleCnt="0"/>
      <dgm:spPr/>
    </dgm:pt>
    <dgm:pt modelId="{A8FD6BE1-0A74-438A-982E-96F185776B27}" type="pres">
      <dgm:prSet presAssocID="{B23DBD0B-51D2-4DDF-A0A4-3253ACE1BCFB}" presName="parTx" presStyleLbl="alignNode1" presStyleIdx="0" presStyleCnt="4" custLinFactNeighborX="1139" custLinFactNeighborY="-43419">
        <dgm:presLayoutVars>
          <dgm:chMax val="0"/>
          <dgm:chPref val="0"/>
          <dgm:bulletEnabled val="1"/>
        </dgm:presLayoutVars>
      </dgm:prSet>
      <dgm:spPr/>
      <dgm:t>
        <a:bodyPr/>
        <a:lstStyle/>
        <a:p>
          <a:endParaRPr lang="el-GR"/>
        </a:p>
      </dgm:t>
    </dgm:pt>
    <dgm:pt modelId="{AAA47CCC-3E32-4AB3-97F7-7AA4EA503558}" type="pres">
      <dgm:prSet presAssocID="{B23DBD0B-51D2-4DDF-A0A4-3253ACE1BCFB}" presName="desTx" presStyleLbl="alignAccFollowNode1" presStyleIdx="0" presStyleCnt="4" custScaleY="91928" custLinFactNeighborX="1709" custLinFactNeighborY="-8788">
        <dgm:presLayoutVars>
          <dgm:bulletEnabled val="1"/>
        </dgm:presLayoutVars>
      </dgm:prSet>
      <dgm:spPr/>
      <dgm:t>
        <a:bodyPr/>
        <a:lstStyle/>
        <a:p>
          <a:endParaRPr lang="el-GR"/>
        </a:p>
      </dgm:t>
    </dgm:pt>
    <dgm:pt modelId="{E06A5430-04B1-4146-90CF-9997B0671959}" type="pres">
      <dgm:prSet presAssocID="{A78EBE1C-1873-464D-AF43-FF41EA398FDF}" presName="space" presStyleCnt="0"/>
      <dgm:spPr/>
    </dgm:pt>
    <dgm:pt modelId="{361250D1-A51A-4C61-88A6-2E0421439E16}" type="pres">
      <dgm:prSet presAssocID="{3F3265FA-5D72-4E55-91B6-7AABDED0B343}" presName="composite" presStyleCnt="0"/>
      <dgm:spPr/>
    </dgm:pt>
    <dgm:pt modelId="{620F51BA-4EFF-40AA-A797-8299D6E4B06F}" type="pres">
      <dgm:prSet presAssocID="{3F3265FA-5D72-4E55-91B6-7AABDED0B343}" presName="parTx" presStyleLbl="alignNode1" presStyleIdx="1" presStyleCnt="4" custLinFactNeighborX="2484" custLinFactNeighborY="-41331">
        <dgm:presLayoutVars>
          <dgm:chMax val="0"/>
          <dgm:chPref val="0"/>
          <dgm:bulletEnabled val="1"/>
        </dgm:presLayoutVars>
      </dgm:prSet>
      <dgm:spPr/>
      <dgm:t>
        <a:bodyPr/>
        <a:lstStyle/>
        <a:p>
          <a:endParaRPr lang="el-GR"/>
        </a:p>
      </dgm:t>
    </dgm:pt>
    <dgm:pt modelId="{33C4EDB7-3947-4AED-BEBB-2BDBBAB4A802}" type="pres">
      <dgm:prSet presAssocID="{3F3265FA-5D72-4E55-91B6-7AABDED0B343}" presName="desTx" presStyleLbl="alignAccFollowNode1" presStyleIdx="1" presStyleCnt="4" custScaleY="89842" custLinFactNeighborX="2484" custLinFactNeighborY="-7899">
        <dgm:presLayoutVars>
          <dgm:bulletEnabled val="1"/>
        </dgm:presLayoutVars>
      </dgm:prSet>
      <dgm:spPr/>
      <dgm:t>
        <a:bodyPr/>
        <a:lstStyle/>
        <a:p>
          <a:endParaRPr lang="el-GR"/>
        </a:p>
      </dgm:t>
    </dgm:pt>
    <dgm:pt modelId="{3917D511-7BD5-4BDE-B4EF-6FDBD138E888}" type="pres">
      <dgm:prSet presAssocID="{104454CA-BE94-46F0-BE10-8641CB2937B9}" presName="space" presStyleCnt="0"/>
      <dgm:spPr/>
    </dgm:pt>
    <dgm:pt modelId="{F1E3A61E-0094-44B0-917D-0D36E00683A0}" type="pres">
      <dgm:prSet presAssocID="{790F11CE-3FC5-4237-8EE0-635DEFF3C452}" presName="composite" presStyleCnt="0"/>
      <dgm:spPr/>
    </dgm:pt>
    <dgm:pt modelId="{D1347BD2-4D9D-42C1-8110-B39F83CBA63C}" type="pres">
      <dgm:prSet presAssocID="{790F11CE-3FC5-4237-8EE0-635DEFF3C452}" presName="parTx" presStyleLbl="alignNode1" presStyleIdx="2" presStyleCnt="4" custLinFactNeighborX="-1711" custLinFactNeighborY="-30170">
        <dgm:presLayoutVars>
          <dgm:chMax val="0"/>
          <dgm:chPref val="0"/>
          <dgm:bulletEnabled val="1"/>
        </dgm:presLayoutVars>
      </dgm:prSet>
      <dgm:spPr/>
      <dgm:t>
        <a:bodyPr/>
        <a:lstStyle/>
        <a:p>
          <a:endParaRPr lang="el-GR"/>
        </a:p>
      </dgm:t>
    </dgm:pt>
    <dgm:pt modelId="{7046166F-1057-462F-A3D0-6CF7ED096566}" type="pres">
      <dgm:prSet presAssocID="{790F11CE-3FC5-4237-8EE0-635DEFF3C452}" presName="desTx" presStyleLbl="alignAccFollowNode1" presStyleIdx="2" presStyleCnt="4" custScaleY="93404" custLinFactNeighborX="-2281" custLinFactNeighborY="-7158">
        <dgm:presLayoutVars>
          <dgm:bulletEnabled val="1"/>
        </dgm:presLayoutVars>
      </dgm:prSet>
      <dgm:spPr/>
      <dgm:t>
        <a:bodyPr/>
        <a:lstStyle/>
        <a:p>
          <a:endParaRPr lang="el-GR"/>
        </a:p>
      </dgm:t>
    </dgm:pt>
    <dgm:pt modelId="{840E4910-04CC-467D-BD7A-273745ABDB7C}" type="pres">
      <dgm:prSet presAssocID="{1519FB2F-2958-4A4F-8FEE-C72AB3EE8E21}" presName="space" presStyleCnt="0"/>
      <dgm:spPr/>
    </dgm:pt>
    <dgm:pt modelId="{C0289AF4-3610-4DF3-8D58-E8CF3156A24C}" type="pres">
      <dgm:prSet presAssocID="{6D4E68DA-F4EA-4860-BC47-A70787A2BACF}" presName="composite" presStyleCnt="0"/>
      <dgm:spPr/>
    </dgm:pt>
    <dgm:pt modelId="{D95AE710-5EF8-4717-9AA7-ADE1CCB2D6D1}" type="pres">
      <dgm:prSet presAssocID="{6D4E68DA-F4EA-4860-BC47-A70787A2BACF}" presName="parTx" presStyleLbl="alignNode1" presStyleIdx="3" presStyleCnt="4" custScaleY="224275" custLinFactNeighborX="2697" custLinFactNeighborY="-24423">
        <dgm:presLayoutVars>
          <dgm:chMax val="0"/>
          <dgm:chPref val="0"/>
          <dgm:bulletEnabled val="1"/>
        </dgm:presLayoutVars>
      </dgm:prSet>
      <dgm:spPr/>
      <dgm:t>
        <a:bodyPr/>
        <a:lstStyle/>
        <a:p>
          <a:endParaRPr lang="el-GR"/>
        </a:p>
      </dgm:t>
    </dgm:pt>
    <dgm:pt modelId="{5E171807-94B8-4051-8851-C2CC3029354C}" type="pres">
      <dgm:prSet presAssocID="{6D4E68DA-F4EA-4860-BC47-A70787A2BACF}" presName="desTx" presStyleLbl="alignAccFollowNode1" presStyleIdx="3" presStyleCnt="4" custScaleY="81399" custLinFactNeighborX="2697" custLinFactNeighborY="-5246">
        <dgm:presLayoutVars>
          <dgm:bulletEnabled val="1"/>
        </dgm:presLayoutVars>
      </dgm:prSet>
      <dgm:spPr/>
      <dgm:t>
        <a:bodyPr/>
        <a:lstStyle/>
        <a:p>
          <a:endParaRPr lang="el-GR"/>
        </a:p>
      </dgm:t>
    </dgm:pt>
  </dgm:ptLst>
  <dgm:cxnLst>
    <dgm:cxn modelId="{33A002AA-106E-46D0-AADA-87318D5D0B6E}" type="presOf" srcId="{39BC5E7C-07F5-4E55-AD19-24CB9F933F43}" destId="{AAA47CCC-3E32-4AB3-97F7-7AA4EA503558}" srcOrd="0" destOrd="0" presId="urn:microsoft.com/office/officeart/2005/8/layout/hList1"/>
    <dgm:cxn modelId="{26903B53-0DBD-40CD-BC8D-8DB1351860CE}" type="presOf" srcId="{26395738-77BF-485C-88FF-C7EBD7311CAE}" destId="{33C4EDB7-3947-4AED-BEBB-2BDBBAB4A802}" srcOrd="0" destOrd="5" presId="urn:microsoft.com/office/officeart/2005/8/layout/hList1"/>
    <dgm:cxn modelId="{01B015DA-A1B1-4693-8D4F-C002A51187A7}" srcId="{170C7494-EA30-4693-B8CB-BA87CD224639}" destId="{790F11CE-3FC5-4237-8EE0-635DEFF3C452}" srcOrd="2" destOrd="0" parTransId="{89B396D0-7011-43B0-80E5-41FCC3F4271C}" sibTransId="{1519FB2F-2958-4A4F-8FEE-C72AB3EE8E21}"/>
    <dgm:cxn modelId="{05F79A5A-20E8-4554-9884-9FA7A3A8B9F5}" srcId="{6D4E68DA-F4EA-4860-BC47-A70787A2BACF}" destId="{5488B0FD-A953-446A-BB58-0B20DDCE0C03}" srcOrd="0" destOrd="0" parTransId="{DBDCC982-5E38-47C7-969D-11CC01B6AE0D}" sibTransId="{D3DA508E-2142-49E3-878E-4A7BE7F64FB1}"/>
    <dgm:cxn modelId="{1B1E4BA8-6498-4F83-903B-6D298CCF4266}" type="presOf" srcId="{97D00775-1E07-4AB9-9FC4-A2BF31FC30A3}" destId="{33C4EDB7-3947-4AED-BEBB-2BDBBAB4A802}" srcOrd="0" destOrd="3" presId="urn:microsoft.com/office/officeart/2005/8/layout/hList1"/>
    <dgm:cxn modelId="{6D20255E-B0AB-4FCE-9AB7-915541CB7950}" srcId="{3F3265FA-5D72-4E55-91B6-7AABDED0B343}" destId="{693E0C23-6A9A-4392-A008-08713028F4C2}" srcOrd="2" destOrd="0" parTransId="{680B7B79-CC73-4BB3-B77E-620E5FEF4178}" sibTransId="{8D1E4C71-180D-4307-B82E-4234A31E4007}"/>
    <dgm:cxn modelId="{FB427403-330D-4005-8D75-CDDD84D6A77B}" srcId="{790F11CE-3FC5-4237-8EE0-635DEFF3C452}" destId="{6870DB14-5EF5-465C-8C27-01B0CFB5A27F}" srcOrd="1" destOrd="0" parTransId="{BCD6A3BB-FEB0-4E5D-A763-2292A45141A7}" sibTransId="{5A0E9D06-E6EB-4682-9A03-C54F866D93A2}"/>
    <dgm:cxn modelId="{B2EF5203-5450-4896-9863-CB8BE2606D11}" type="presOf" srcId="{549E5DDD-3573-4492-998F-AAB9893CC7D8}" destId="{7046166F-1057-462F-A3D0-6CF7ED096566}" srcOrd="0" destOrd="2" presId="urn:microsoft.com/office/officeart/2005/8/layout/hList1"/>
    <dgm:cxn modelId="{11C9BC45-B83E-4765-8BDF-D5A926761318}" srcId="{B23DBD0B-51D2-4DDF-A0A4-3253ACE1BCFB}" destId="{9768E064-3733-4850-85FD-8C035A008164}" srcOrd="2" destOrd="0" parTransId="{D5011D84-7692-4092-8638-AA041D6995DA}" sibTransId="{29971925-FABF-4C41-86D3-DBC773D56AD7}"/>
    <dgm:cxn modelId="{22F83307-3F3A-48C6-8A80-8667642F2498}" type="presOf" srcId="{3F3265FA-5D72-4E55-91B6-7AABDED0B343}" destId="{620F51BA-4EFF-40AA-A797-8299D6E4B06F}" srcOrd="0" destOrd="0" presId="urn:microsoft.com/office/officeart/2005/8/layout/hList1"/>
    <dgm:cxn modelId="{99EE2B0C-30AE-41D2-9D11-4C666D9A7080}" srcId="{3F3265FA-5D72-4E55-91B6-7AABDED0B343}" destId="{DA6D5B16-D95D-45AC-B872-F2946C9E15F6}" srcOrd="0" destOrd="0" parTransId="{549AD6EA-4D2A-4013-9673-5B7C0FB2BE46}" sibTransId="{FB970560-E69C-47D8-AA59-EF11818D84FB}"/>
    <dgm:cxn modelId="{FE60DEA2-678A-4D95-8CB0-A4DBB483B3B6}" srcId="{B23DBD0B-51D2-4DDF-A0A4-3253ACE1BCFB}" destId="{39BC5E7C-07F5-4E55-AD19-24CB9F933F43}" srcOrd="0" destOrd="0" parTransId="{B7C207B1-3204-4820-A9C8-A88971C98EA6}" sibTransId="{0F389499-B9D9-41F1-858C-DBE01BC09E43}"/>
    <dgm:cxn modelId="{1252B5B2-0DA4-48E5-8A55-C50700A41AA0}" srcId="{3F3265FA-5D72-4E55-91B6-7AABDED0B343}" destId="{97D00775-1E07-4AB9-9FC4-A2BF31FC30A3}" srcOrd="3" destOrd="0" parTransId="{21A9DAA5-563F-44E9-A063-8869B4817DB1}" sibTransId="{55ACC988-538F-45E9-BEFA-DE4AF5833C84}"/>
    <dgm:cxn modelId="{25ADA0CB-6D4D-4ABA-9DBC-2AB00ED96840}" type="presOf" srcId="{5FC56062-5F9E-4DA1-88F9-B3A9C793E2F4}" destId="{33C4EDB7-3947-4AED-BEBB-2BDBBAB4A802}" srcOrd="0" destOrd="1" presId="urn:microsoft.com/office/officeart/2005/8/layout/hList1"/>
    <dgm:cxn modelId="{5807417D-A1A4-4251-B320-832C0A892AAD}" type="presOf" srcId="{6D4E68DA-F4EA-4860-BC47-A70787A2BACF}" destId="{D95AE710-5EF8-4717-9AA7-ADE1CCB2D6D1}" srcOrd="0" destOrd="0" presId="urn:microsoft.com/office/officeart/2005/8/layout/hList1"/>
    <dgm:cxn modelId="{73F64F9B-E92F-4118-B3D7-951EA8C54356}" type="presOf" srcId="{948A71FF-812B-4AA7-BC8C-3C16875AF40F}" destId="{7046166F-1057-462F-A3D0-6CF7ED096566}" srcOrd="0" destOrd="0" presId="urn:microsoft.com/office/officeart/2005/8/layout/hList1"/>
    <dgm:cxn modelId="{2C45103B-67ED-477B-9F8E-DC1FA702051C}" type="presOf" srcId="{DA6D5B16-D95D-45AC-B872-F2946C9E15F6}" destId="{33C4EDB7-3947-4AED-BEBB-2BDBBAB4A802}" srcOrd="0" destOrd="0" presId="urn:microsoft.com/office/officeart/2005/8/layout/hList1"/>
    <dgm:cxn modelId="{23C3D14A-5A14-4570-9B1F-29BF54740004}" type="presOf" srcId="{170C7494-EA30-4693-B8CB-BA87CD224639}" destId="{162A6903-82EE-47B6-8B83-39F2CE011249}" srcOrd="0" destOrd="0" presId="urn:microsoft.com/office/officeart/2005/8/layout/hList1"/>
    <dgm:cxn modelId="{9E7BD672-D703-4BA7-AF88-27511D1E8095}" type="presOf" srcId="{9768E064-3733-4850-85FD-8C035A008164}" destId="{AAA47CCC-3E32-4AB3-97F7-7AA4EA503558}" srcOrd="0" destOrd="2" presId="urn:microsoft.com/office/officeart/2005/8/layout/hList1"/>
    <dgm:cxn modelId="{86806521-F852-4B1D-A09D-B20C8857A581}" srcId="{790F11CE-3FC5-4237-8EE0-635DEFF3C452}" destId="{948A71FF-812B-4AA7-BC8C-3C16875AF40F}" srcOrd="0" destOrd="0" parTransId="{F6C387C2-F1D5-4E07-8968-2A0D0669FB17}" sibTransId="{0DE9E07F-FF60-48D8-AE2F-877DBD68FE07}"/>
    <dgm:cxn modelId="{236AC97D-C57E-4852-ADDA-F6B04A2982E8}" type="presOf" srcId="{5488B0FD-A953-446A-BB58-0B20DDCE0C03}" destId="{5E171807-94B8-4051-8851-C2CC3029354C}" srcOrd="0" destOrd="0" presId="urn:microsoft.com/office/officeart/2005/8/layout/hList1"/>
    <dgm:cxn modelId="{B9B751BD-8143-4263-BB0E-CA341B661300}" type="presOf" srcId="{B23DBD0B-51D2-4DDF-A0A4-3253ACE1BCFB}" destId="{A8FD6BE1-0A74-438A-982E-96F185776B27}" srcOrd="0" destOrd="0" presId="urn:microsoft.com/office/officeart/2005/8/layout/hList1"/>
    <dgm:cxn modelId="{9C8B3FE2-5E20-4C9D-B1E4-A1D5BF25D5A7}" type="presOf" srcId="{9B9CF805-6831-49E8-B164-8DD128F44A67}" destId="{5E171807-94B8-4051-8851-C2CC3029354C}" srcOrd="0" destOrd="1" presId="urn:microsoft.com/office/officeart/2005/8/layout/hList1"/>
    <dgm:cxn modelId="{E5DE94FF-B611-4767-9679-9076BFEB662B}" type="presOf" srcId="{693E0C23-6A9A-4392-A008-08713028F4C2}" destId="{33C4EDB7-3947-4AED-BEBB-2BDBBAB4A802}" srcOrd="0" destOrd="2" presId="urn:microsoft.com/office/officeart/2005/8/layout/hList1"/>
    <dgm:cxn modelId="{ED5E3475-222E-4E36-A397-0A8A81F511E5}" type="presOf" srcId="{AC57F452-33B0-4FB3-9495-BE8F2F5848BB}" destId="{AAA47CCC-3E32-4AB3-97F7-7AA4EA503558}" srcOrd="0" destOrd="1" presId="urn:microsoft.com/office/officeart/2005/8/layout/hList1"/>
    <dgm:cxn modelId="{2E761E01-853E-4AC6-9BD0-9513A754A5ED}" srcId="{B23DBD0B-51D2-4DDF-A0A4-3253ACE1BCFB}" destId="{AC57F452-33B0-4FB3-9495-BE8F2F5848BB}" srcOrd="1" destOrd="0" parTransId="{62685822-F74F-4C35-8DDA-10D078D300DA}" sibTransId="{67D50EB4-5957-4237-8E67-2109B8E787DC}"/>
    <dgm:cxn modelId="{884B9292-68EF-4E88-BE14-AF79F0B2D4F8}" srcId="{170C7494-EA30-4693-B8CB-BA87CD224639}" destId="{6D4E68DA-F4EA-4860-BC47-A70787A2BACF}" srcOrd="3" destOrd="0" parTransId="{37AE931B-E310-4D74-889A-C64192EF8E52}" sibTransId="{2D350249-A452-4282-9F11-3F54638BF269}"/>
    <dgm:cxn modelId="{AC449552-9988-4FEA-BBB8-895A3AD5D103}" srcId="{790F11CE-3FC5-4237-8EE0-635DEFF3C452}" destId="{549E5DDD-3573-4492-998F-AAB9893CC7D8}" srcOrd="2" destOrd="0" parTransId="{41171431-C862-45A8-92B0-77F7738A79AC}" sibTransId="{ADCF4020-6322-4DC5-9842-C7213438622C}"/>
    <dgm:cxn modelId="{333C0C5D-60E8-44F4-B6EF-21C2F085B00F}" srcId="{170C7494-EA30-4693-B8CB-BA87CD224639}" destId="{3F3265FA-5D72-4E55-91B6-7AABDED0B343}" srcOrd="1" destOrd="0" parTransId="{3F8DE94A-1539-42F0-BF8C-F3E8656AD130}" sibTransId="{104454CA-BE94-46F0-BE10-8641CB2937B9}"/>
    <dgm:cxn modelId="{9FEE2903-B4E5-413B-BDF6-680861EABDE8}" type="presOf" srcId="{6870DB14-5EF5-465C-8C27-01B0CFB5A27F}" destId="{7046166F-1057-462F-A3D0-6CF7ED096566}" srcOrd="0" destOrd="1" presId="urn:microsoft.com/office/officeart/2005/8/layout/hList1"/>
    <dgm:cxn modelId="{EF79DDBA-3E79-4199-AFB8-ABD33AEF614A}" srcId="{6D4E68DA-F4EA-4860-BC47-A70787A2BACF}" destId="{9B9CF805-6831-49E8-B164-8DD128F44A67}" srcOrd="1" destOrd="0" parTransId="{5ED058FA-25A7-4B06-9CD4-6C12E4123C50}" sibTransId="{1310CCC8-0F09-48B6-94B1-D888A1B5FE35}"/>
    <dgm:cxn modelId="{44714F76-04A0-41AC-93DA-FBEB0ED38A2D}" srcId="{3F3265FA-5D72-4E55-91B6-7AABDED0B343}" destId="{D2AE2423-5D44-49B1-9C7E-2D13A4052F48}" srcOrd="4" destOrd="0" parTransId="{9E5C8A97-9590-4BB8-9EB7-5813731A9E03}" sibTransId="{37C69E79-6A8C-41FA-85E2-412C701A71D9}"/>
    <dgm:cxn modelId="{93232892-07A9-4746-AE78-AAB42C028C40}" type="presOf" srcId="{790F11CE-3FC5-4237-8EE0-635DEFF3C452}" destId="{D1347BD2-4D9D-42C1-8110-B39F83CBA63C}" srcOrd="0" destOrd="0" presId="urn:microsoft.com/office/officeart/2005/8/layout/hList1"/>
    <dgm:cxn modelId="{45BE4FBA-9FCE-4704-80AC-1F101B21884E}" type="presOf" srcId="{D2AE2423-5D44-49B1-9C7E-2D13A4052F48}" destId="{33C4EDB7-3947-4AED-BEBB-2BDBBAB4A802}" srcOrd="0" destOrd="4" presId="urn:microsoft.com/office/officeart/2005/8/layout/hList1"/>
    <dgm:cxn modelId="{DD117698-F735-4670-986A-2882F81BC0B1}" srcId="{3F3265FA-5D72-4E55-91B6-7AABDED0B343}" destId="{5FC56062-5F9E-4DA1-88F9-B3A9C793E2F4}" srcOrd="1" destOrd="0" parTransId="{5B5965E8-6F17-46FD-8322-18E9DF9C5A34}" sibTransId="{F1CD6091-B618-49DB-90BA-A92349C2A4F1}"/>
    <dgm:cxn modelId="{4CA625AE-2F06-40DF-9741-4C2CC5FB2E1E}" srcId="{170C7494-EA30-4693-B8CB-BA87CD224639}" destId="{B23DBD0B-51D2-4DDF-A0A4-3253ACE1BCFB}" srcOrd="0" destOrd="0" parTransId="{9D5CC187-8668-4FA4-B8CC-89A9B9786452}" sibTransId="{A78EBE1C-1873-464D-AF43-FF41EA398FDF}"/>
    <dgm:cxn modelId="{7E29DECA-E867-486B-AA07-37EB58F0D6E1}" srcId="{3F3265FA-5D72-4E55-91B6-7AABDED0B343}" destId="{26395738-77BF-485C-88FF-C7EBD7311CAE}" srcOrd="5" destOrd="0" parTransId="{723FABDF-C679-4301-8E5C-FB8559723285}" sibTransId="{C46096F8-454C-4641-BE07-3BBAF46C390E}"/>
    <dgm:cxn modelId="{C488D1EA-ED69-4BBA-8188-FFDB00CA5B29}" type="presParOf" srcId="{162A6903-82EE-47B6-8B83-39F2CE011249}" destId="{122CAA49-A2D7-4B9F-B097-AAD2D36F68CE}" srcOrd="0" destOrd="0" presId="urn:microsoft.com/office/officeart/2005/8/layout/hList1"/>
    <dgm:cxn modelId="{BF7FB7D1-0485-43FC-831F-AC3807571E43}" type="presParOf" srcId="{122CAA49-A2D7-4B9F-B097-AAD2D36F68CE}" destId="{A8FD6BE1-0A74-438A-982E-96F185776B27}" srcOrd="0" destOrd="0" presId="urn:microsoft.com/office/officeart/2005/8/layout/hList1"/>
    <dgm:cxn modelId="{728FDEAE-1FE8-4C57-AD96-429987546127}" type="presParOf" srcId="{122CAA49-A2D7-4B9F-B097-AAD2D36F68CE}" destId="{AAA47CCC-3E32-4AB3-97F7-7AA4EA503558}" srcOrd="1" destOrd="0" presId="urn:microsoft.com/office/officeart/2005/8/layout/hList1"/>
    <dgm:cxn modelId="{A04BA290-BC9E-4C6A-A8F6-D9A093252E19}" type="presParOf" srcId="{162A6903-82EE-47B6-8B83-39F2CE011249}" destId="{E06A5430-04B1-4146-90CF-9997B0671959}" srcOrd="1" destOrd="0" presId="urn:microsoft.com/office/officeart/2005/8/layout/hList1"/>
    <dgm:cxn modelId="{8B168C87-37B4-4448-B598-7851B630B156}" type="presParOf" srcId="{162A6903-82EE-47B6-8B83-39F2CE011249}" destId="{361250D1-A51A-4C61-88A6-2E0421439E16}" srcOrd="2" destOrd="0" presId="urn:microsoft.com/office/officeart/2005/8/layout/hList1"/>
    <dgm:cxn modelId="{A87A57AD-648F-4890-A916-D6B4CF85F0DE}" type="presParOf" srcId="{361250D1-A51A-4C61-88A6-2E0421439E16}" destId="{620F51BA-4EFF-40AA-A797-8299D6E4B06F}" srcOrd="0" destOrd="0" presId="urn:microsoft.com/office/officeart/2005/8/layout/hList1"/>
    <dgm:cxn modelId="{7A351312-63C8-4E32-A702-A6723BAB956B}" type="presParOf" srcId="{361250D1-A51A-4C61-88A6-2E0421439E16}" destId="{33C4EDB7-3947-4AED-BEBB-2BDBBAB4A802}" srcOrd="1" destOrd="0" presId="urn:microsoft.com/office/officeart/2005/8/layout/hList1"/>
    <dgm:cxn modelId="{0ABE9D72-2447-48EC-B158-5A4EF0FBA65F}" type="presParOf" srcId="{162A6903-82EE-47B6-8B83-39F2CE011249}" destId="{3917D511-7BD5-4BDE-B4EF-6FDBD138E888}" srcOrd="3" destOrd="0" presId="urn:microsoft.com/office/officeart/2005/8/layout/hList1"/>
    <dgm:cxn modelId="{D25CD999-8554-4EF4-897E-034A137B8902}" type="presParOf" srcId="{162A6903-82EE-47B6-8B83-39F2CE011249}" destId="{F1E3A61E-0094-44B0-917D-0D36E00683A0}" srcOrd="4" destOrd="0" presId="urn:microsoft.com/office/officeart/2005/8/layout/hList1"/>
    <dgm:cxn modelId="{F87DB602-CA66-4336-B3A9-C3D01244061C}" type="presParOf" srcId="{F1E3A61E-0094-44B0-917D-0D36E00683A0}" destId="{D1347BD2-4D9D-42C1-8110-B39F83CBA63C}" srcOrd="0" destOrd="0" presId="urn:microsoft.com/office/officeart/2005/8/layout/hList1"/>
    <dgm:cxn modelId="{9C48733C-4070-4DC7-8699-D2C99FBCFC6B}" type="presParOf" srcId="{F1E3A61E-0094-44B0-917D-0D36E00683A0}" destId="{7046166F-1057-462F-A3D0-6CF7ED096566}" srcOrd="1" destOrd="0" presId="urn:microsoft.com/office/officeart/2005/8/layout/hList1"/>
    <dgm:cxn modelId="{367AE57B-4029-44E8-AA6F-F2B66A5E0B7E}" type="presParOf" srcId="{162A6903-82EE-47B6-8B83-39F2CE011249}" destId="{840E4910-04CC-467D-BD7A-273745ABDB7C}" srcOrd="5" destOrd="0" presId="urn:microsoft.com/office/officeart/2005/8/layout/hList1"/>
    <dgm:cxn modelId="{E7B038C3-F748-4A06-AF58-4409C7164C7D}" type="presParOf" srcId="{162A6903-82EE-47B6-8B83-39F2CE011249}" destId="{C0289AF4-3610-4DF3-8D58-E8CF3156A24C}" srcOrd="6" destOrd="0" presId="urn:microsoft.com/office/officeart/2005/8/layout/hList1"/>
    <dgm:cxn modelId="{F524EA82-4F71-4FB2-8656-25DC1FD37B09}" type="presParOf" srcId="{C0289AF4-3610-4DF3-8D58-E8CF3156A24C}" destId="{D95AE710-5EF8-4717-9AA7-ADE1CCB2D6D1}" srcOrd="0" destOrd="0" presId="urn:microsoft.com/office/officeart/2005/8/layout/hList1"/>
    <dgm:cxn modelId="{4C3F555E-03DF-48C1-8294-873C0E9AACDA}" type="presParOf" srcId="{C0289AF4-3610-4DF3-8D58-E8CF3156A24C}" destId="{5E171807-94B8-4051-8851-C2CC302935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BC3D2-75E2-49F2-9356-5E5AF2F45B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EDCDF9BD-167C-4CB2-8F70-A61557AC6679}">
      <dgm:prSet phldrT="[Κείμενο]" custT="1"/>
      <dgm:spPr/>
      <dgm:t>
        <a:bodyPr/>
        <a:lstStyle/>
        <a:p>
          <a:r>
            <a:rPr lang="el-GR" sz="3200" dirty="0" smtClean="0"/>
            <a:t>1</a:t>
          </a:r>
          <a:r>
            <a:rPr lang="el-GR" sz="3200" baseline="30000" dirty="0" smtClean="0"/>
            <a:t>η</a:t>
          </a:r>
          <a:r>
            <a:rPr lang="el-GR" sz="3200" dirty="0" smtClean="0"/>
            <a:t> κατηγορία</a:t>
          </a:r>
          <a:endParaRPr lang="el-GR" sz="3200" dirty="0"/>
        </a:p>
      </dgm:t>
    </dgm:pt>
    <dgm:pt modelId="{38498313-2017-4E3A-B7A7-8E04FA2FD918}" type="parTrans" cxnId="{6FA887E3-8E2A-4B41-AED9-76D5BB8D797C}">
      <dgm:prSet/>
      <dgm:spPr/>
      <dgm:t>
        <a:bodyPr/>
        <a:lstStyle/>
        <a:p>
          <a:endParaRPr lang="el-GR"/>
        </a:p>
      </dgm:t>
    </dgm:pt>
    <dgm:pt modelId="{26D5EBEC-B9D5-4FD6-8A19-FA295E503249}" type="sibTrans" cxnId="{6FA887E3-8E2A-4B41-AED9-76D5BB8D797C}">
      <dgm:prSet/>
      <dgm:spPr/>
      <dgm:t>
        <a:bodyPr/>
        <a:lstStyle/>
        <a:p>
          <a:endParaRPr lang="el-GR"/>
        </a:p>
      </dgm:t>
    </dgm:pt>
    <dgm:pt modelId="{95F344A1-07B2-44B4-B41A-3BDFC1395B3F}">
      <dgm:prSet phldrT="[Κείμενο]" custT="1"/>
      <dgm:spPr/>
      <dgm:t>
        <a:bodyPr/>
        <a:lstStyle/>
        <a:p>
          <a:r>
            <a:rPr lang="el-GR" sz="1800" dirty="0" smtClean="0"/>
            <a:t>μελέτες μεθοδολογίας, κριτικής και φιλοσοφίας </a:t>
          </a:r>
          <a:r>
            <a:rPr lang="en-US" sz="1800" b="1" dirty="0" err="1" smtClean="0"/>
            <a:t>Gesammelte</a:t>
          </a:r>
          <a:r>
            <a:rPr lang="en-US" sz="1800" b="1" dirty="0" smtClean="0"/>
            <a:t> </a:t>
          </a:r>
          <a:r>
            <a:rPr lang="en-US" sz="1800" b="1" dirty="0" err="1" smtClean="0"/>
            <a:t>Aufsaetze</a:t>
          </a:r>
          <a:r>
            <a:rPr lang="en-US" sz="1800" b="1" dirty="0" smtClean="0"/>
            <a:t> </a:t>
          </a:r>
          <a:r>
            <a:rPr lang="en-US" sz="1800" b="1" dirty="0" err="1" smtClean="0"/>
            <a:t>zur</a:t>
          </a:r>
          <a:r>
            <a:rPr lang="en-US" sz="1800" b="1" dirty="0" smtClean="0"/>
            <a:t> </a:t>
          </a:r>
          <a:r>
            <a:rPr lang="en-US" sz="1800" b="1" dirty="0" err="1" smtClean="0"/>
            <a:t>Wissenschaftslehre</a:t>
          </a:r>
          <a:r>
            <a:rPr lang="en-US" sz="1800" b="1" dirty="0" smtClean="0"/>
            <a:t> (</a:t>
          </a:r>
          <a:r>
            <a:rPr lang="el-GR" sz="1800" b="1" dirty="0" smtClean="0"/>
            <a:t>Δοκίμια πάνω στη θεωρία της επιστήμης),  </a:t>
          </a:r>
          <a:endParaRPr lang="el-GR" sz="1800" b="1" dirty="0"/>
        </a:p>
      </dgm:t>
    </dgm:pt>
    <dgm:pt modelId="{C1FD1735-4F83-4FD1-9773-D6BA53D02311}" type="parTrans" cxnId="{E03D2E3B-C292-45B9-9640-459C3232AD4A}">
      <dgm:prSet/>
      <dgm:spPr/>
      <dgm:t>
        <a:bodyPr/>
        <a:lstStyle/>
        <a:p>
          <a:endParaRPr lang="el-GR"/>
        </a:p>
      </dgm:t>
    </dgm:pt>
    <dgm:pt modelId="{9496E452-6219-4E2D-8E62-DF7131FEF327}" type="sibTrans" cxnId="{E03D2E3B-C292-45B9-9640-459C3232AD4A}">
      <dgm:prSet/>
      <dgm:spPr/>
      <dgm:t>
        <a:bodyPr/>
        <a:lstStyle/>
        <a:p>
          <a:endParaRPr lang="el-GR"/>
        </a:p>
      </dgm:t>
    </dgm:pt>
    <dgm:pt modelId="{C931BDEE-06B5-490C-8843-637681EDB10B}">
      <dgm:prSet phldrT="[Κείμενο]" custT="1"/>
      <dgm:spPr/>
      <dgm:t>
        <a:bodyPr/>
        <a:lstStyle/>
        <a:p>
          <a:r>
            <a:rPr lang="el-GR" sz="2800" dirty="0" smtClean="0"/>
            <a:t>2</a:t>
          </a:r>
          <a:r>
            <a:rPr lang="el-GR" sz="2800" baseline="30000" dirty="0" smtClean="0"/>
            <a:t>η</a:t>
          </a:r>
          <a:r>
            <a:rPr lang="el-GR" sz="2800" dirty="0" smtClean="0"/>
            <a:t> κατηγορία </a:t>
          </a:r>
          <a:endParaRPr lang="el-GR" sz="2800" dirty="0"/>
        </a:p>
      </dgm:t>
    </dgm:pt>
    <dgm:pt modelId="{958F203D-3A88-4DAD-AF98-774024465093}" type="parTrans" cxnId="{E05E6044-96E3-421A-BD7D-62F9345372B2}">
      <dgm:prSet/>
      <dgm:spPr/>
      <dgm:t>
        <a:bodyPr/>
        <a:lstStyle/>
        <a:p>
          <a:endParaRPr lang="el-GR"/>
        </a:p>
      </dgm:t>
    </dgm:pt>
    <dgm:pt modelId="{122924B3-41B8-44F8-AEA4-15A8C5116E7F}" type="sibTrans" cxnId="{E05E6044-96E3-421A-BD7D-62F9345372B2}">
      <dgm:prSet/>
      <dgm:spPr/>
      <dgm:t>
        <a:bodyPr/>
        <a:lstStyle/>
        <a:p>
          <a:endParaRPr lang="el-GR"/>
        </a:p>
      </dgm:t>
    </dgm:pt>
    <dgm:pt modelId="{E6BB029D-8486-492B-B5BE-25A55933DA06}">
      <dgm:prSet phldrT="[Κείμενο]" custT="1"/>
      <dgm:spPr/>
      <dgm:t>
        <a:bodyPr/>
        <a:lstStyle/>
        <a:p>
          <a:r>
            <a:rPr lang="el-GR" sz="2000" dirty="0" smtClean="0"/>
            <a:t>τα καθαρά ιστορικά έργα</a:t>
          </a:r>
          <a:endParaRPr lang="el-GR" sz="2000" dirty="0"/>
        </a:p>
      </dgm:t>
    </dgm:pt>
    <dgm:pt modelId="{842E2B18-B1EA-4966-A0C3-DBC28D6091A4}" type="parTrans" cxnId="{AD4B72AD-1498-4467-9CDD-3348FB8E9067}">
      <dgm:prSet/>
      <dgm:spPr/>
      <dgm:t>
        <a:bodyPr/>
        <a:lstStyle/>
        <a:p>
          <a:endParaRPr lang="el-GR"/>
        </a:p>
      </dgm:t>
    </dgm:pt>
    <dgm:pt modelId="{708B5D07-38F0-40EE-A2CB-7B8A1A68CAAC}" type="sibTrans" cxnId="{AD4B72AD-1498-4467-9CDD-3348FB8E9067}">
      <dgm:prSet/>
      <dgm:spPr/>
      <dgm:t>
        <a:bodyPr/>
        <a:lstStyle/>
        <a:p>
          <a:endParaRPr lang="el-GR"/>
        </a:p>
      </dgm:t>
    </dgm:pt>
    <dgm:pt modelId="{2D1B62B9-CD1B-45F9-9545-E8E74CEBC5E6}">
      <dgm:prSet custT="1"/>
      <dgm:spPr/>
      <dgm:t>
        <a:bodyPr/>
        <a:lstStyle/>
        <a:p>
          <a:r>
            <a:rPr lang="el-GR" sz="2800" dirty="0" smtClean="0"/>
            <a:t>3η κατηγορία: Εργασίες κοινωνιολογίας της θρησκείας  </a:t>
          </a:r>
          <a:endParaRPr lang="el-GR" sz="2800" dirty="0"/>
        </a:p>
      </dgm:t>
    </dgm:pt>
    <dgm:pt modelId="{870CDCA3-2D95-4B0F-9138-A81BDCA37641}" type="parTrans" cxnId="{2C7BEC6D-9903-4026-9B6D-71E3A34093E9}">
      <dgm:prSet/>
      <dgm:spPr/>
      <dgm:t>
        <a:bodyPr/>
        <a:lstStyle/>
        <a:p>
          <a:endParaRPr lang="el-GR"/>
        </a:p>
      </dgm:t>
    </dgm:pt>
    <dgm:pt modelId="{B8405E16-ED37-4137-AA2C-EF1AF335FFB7}" type="sibTrans" cxnId="{2C7BEC6D-9903-4026-9B6D-71E3A34093E9}">
      <dgm:prSet/>
      <dgm:spPr/>
      <dgm:t>
        <a:bodyPr/>
        <a:lstStyle/>
        <a:p>
          <a:endParaRPr lang="el-GR"/>
        </a:p>
      </dgm:t>
    </dgm:pt>
    <dgm:pt modelId="{4363ED60-244B-413B-A32D-48B3119A10B6}">
      <dgm:prSet custT="1"/>
      <dgm:spPr/>
      <dgm:t>
        <a:bodyPr/>
        <a:lstStyle/>
        <a:p>
          <a:r>
            <a:rPr lang="el-GR" sz="2800" dirty="0" smtClean="0"/>
            <a:t>4</a:t>
          </a:r>
          <a:r>
            <a:rPr lang="el-GR" sz="2800" baseline="30000" dirty="0" smtClean="0"/>
            <a:t>η</a:t>
          </a:r>
          <a:r>
            <a:rPr lang="el-GR" sz="2800" dirty="0" smtClean="0"/>
            <a:t> κατηγορία </a:t>
          </a:r>
          <a:endParaRPr lang="el-GR" sz="2800" dirty="0"/>
        </a:p>
      </dgm:t>
    </dgm:pt>
    <dgm:pt modelId="{02C6C9E3-F986-413E-AFD8-802F105EBF20}" type="parTrans" cxnId="{8F1F94E0-D9D9-4C44-8485-67747CD53EC0}">
      <dgm:prSet/>
      <dgm:spPr/>
      <dgm:t>
        <a:bodyPr/>
        <a:lstStyle/>
        <a:p>
          <a:endParaRPr lang="el-GR"/>
        </a:p>
      </dgm:t>
    </dgm:pt>
    <dgm:pt modelId="{1CB78E85-7980-481E-8ECE-9E1833503372}" type="sibTrans" cxnId="{8F1F94E0-D9D9-4C44-8485-67747CD53EC0}">
      <dgm:prSet/>
      <dgm:spPr/>
      <dgm:t>
        <a:bodyPr/>
        <a:lstStyle/>
        <a:p>
          <a:endParaRPr lang="el-GR"/>
        </a:p>
      </dgm:t>
    </dgm:pt>
    <dgm:pt modelId="{E2101155-E1B2-467C-9D02-D047AE344DA9}">
      <dgm:prSet custT="1"/>
      <dgm:spPr/>
      <dgm:t>
        <a:bodyPr/>
        <a:lstStyle/>
        <a:p>
          <a:endParaRPr lang="el-GR" sz="2000" dirty="0"/>
        </a:p>
      </dgm:t>
    </dgm:pt>
    <dgm:pt modelId="{7642FDF0-4C8D-4358-8182-A47F6D4EC717}" type="parTrans" cxnId="{CFB79400-A016-45C2-BF0C-44C21ED9FA3D}">
      <dgm:prSet/>
      <dgm:spPr/>
      <dgm:t>
        <a:bodyPr/>
        <a:lstStyle/>
        <a:p>
          <a:endParaRPr lang="el-GR"/>
        </a:p>
      </dgm:t>
    </dgm:pt>
    <dgm:pt modelId="{9E73BDA4-3748-4860-9663-C7AB73F8ADA0}" type="sibTrans" cxnId="{CFB79400-A016-45C2-BF0C-44C21ED9FA3D}">
      <dgm:prSet/>
      <dgm:spPr/>
      <dgm:t>
        <a:bodyPr/>
        <a:lstStyle/>
        <a:p>
          <a:endParaRPr lang="el-GR"/>
        </a:p>
      </dgm:t>
    </dgm:pt>
    <dgm:pt modelId="{D7A79699-35F6-4FB1-8EDA-165C73B7D1CE}">
      <dgm:prSet/>
      <dgm:spPr/>
      <dgm:t>
        <a:bodyPr/>
        <a:lstStyle/>
        <a:p>
          <a:endParaRPr lang="el-GR" sz="500" b="1" dirty="0"/>
        </a:p>
      </dgm:t>
    </dgm:pt>
    <dgm:pt modelId="{2E7656F8-2E11-49D6-B650-5BB35F996580}" type="parTrans" cxnId="{A689ED73-7E58-4F19-8822-0B49224431C1}">
      <dgm:prSet/>
      <dgm:spPr/>
      <dgm:t>
        <a:bodyPr/>
        <a:lstStyle/>
        <a:p>
          <a:endParaRPr lang="el-GR"/>
        </a:p>
      </dgm:t>
    </dgm:pt>
    <dgm:pt modelId="{941166BA-2B29-4AF9-842D-904C3EDCC94C}" type="sibTrans" cxnId="{A689ED73-7E58-4F19-8822-0B49224431C1}">
      <dgm:prSet/>
      <dgm:spPr/>
      <dgm:t>
        <a:bodyPr/>
        <a:lstStyle/>
        <a:p>
          <a:endParaRPr lang="el-GR"/>
        </a:p>
      </dgm:t>
    </dgm:pt>
    <dgm:pt modelId="{3C42EAFB-67CE-4A26-8FDB-883F7ADAF516}">
      <dgm:prSet custT="1"/>
      <dgm:spPr/>
      <dgm:t>
        <a:bodyPr/>
        <a:lstStyle/>
        <a:p>
          <a:r>
            <a:rPr lang="el-GR" sz="1800" b="1" dirty="0" smtClean="0"/>
            <a:t>Προτεσταντική Ηθική και το πνεύμα του καπιταλισμού</a:t>
          </a:r>
          <a:endParaRPr lang="el-GR" sz="1800" b="1" dirty="0"/>
        </a:p>
      </dgm:t>
    </dgm:pt>
    <dgm:pt modelId="{2A2D3986-F7AD-4D70-934F-EE4859D448E0}" type="parTrans" cxnId="{01FC04BF-09EC-4ED0-A915-2FAB572E7BBE}">
      <dgm:prSet/>
      <dgm:spPr/>
      <dgm:t>
        <a:bodyPr/>
        <a:lstStyle/>
        <a:p>
          <a:endParaRPr lang="el-GR"/>
        </a:p>
      </dgm:t>
    </dgm:pt>
    <dgm:pt modelId="{BCBD7400-3BC2-4B4D-B014-733FB05BD7A3}" type="sibTrans" cxnId="{01FC04BF-09EC-4ED0-A915-2FAB572E7BBE}">
      <dgm:prSet/>
      <dgm:spPr/>
      <dgm:t>
        <a:bodyPr/>
        <a:lstStyle/>
        <a:p>
          <a:endParaRPr lang="el-GR"/>
        </a:p>
      </dgm:t>
    </dgm:pt>
    <dgm:pt modelId="{99725561-B12F-4C58-B1BB-94E751BED786}">
      <dgm:prSet custT="1"/>
      <dgm:spPr/>
      <dgm:t>
        <a:bodyPr/>
        <a:lstStyle/>
        <a:p>
          <a:r>
            <a:rPr lang="el-GR" sz="1800" dirty="0" smtClean="0"/>
            <a:t> συγκριτική ανάλυση των μεγάλων θρησκειών και της αλληλεπίδρασης οικονομικών συνθηκών, κοινωνικών καταστάσεων και θρησκευτικών πεποιθήσεων</a:t>
          </a:r>
          <a:endParaRPr lang="el-GR" sz="1800" dirty="0"/>
        </a:p>
      </dgm:t>
    </dgm:pt>
    <dgm:pt modelId="{23CB9251-A846-441A-8AD4-BC90B0A5CF9F}" type="parTrans" cxnId="{432C0230-4F1B-4AE9-9E27-36856E92408F}">
      <dgm:prSet/>
      <dgm:spPr/>
      <dgm:t>
        <a:bodyPr/>
        <a:lstStyle/>
        <a:p>
          <a:endParaRPr lang="el-GR"/>
        </a:p>
      </dgm:t>
    </dgm:pt>
    <dgm:pt modelId="{C57FD57A-34CA-4F95-8C26-FA066EA6DF85}" type="sibTrans" cxnId="{432C0230-4F1B-4AE9-9E27-36856E92408F}">
      <dgm:prSet/>
      <dgm:spPr/>
      <dgm:t>
        <a:bodyPr/>
        <a:lstStyle/>
        <a:p>
          <a:endParaRPr lang="el-GR"/>
        </a:p>
      </dgm:t>
    </dgm:pt>
    <dgm:pt modelId="{BD4CF50F-3DF7-4922-8837-A73FB8C7D80D}">
      <dgm:prSet/>
      <dgm:spPr/>
      <dgm:t>
        <a:bodyPr/>
        <a:lstStyle/>
        <a:p>
          <a:endParaRPr lang="el-GR" sz="1500" dirty="0"/>
        </a:p>
      </dgm:t>
    </dgm:pt>
    <dgm:pt modelId="{887EB1EB-4F0C-4744-AEC4-C0BD1C8D02C9}" type="parTrans" cxnId="{920F82E4-FB9C-4E4C-B463-51F6614B2812}">
      <dgm:prSet/>
      <dgm:spPr/>
      <dgm:t>
        <a:bodyPr/>
        <a:lstStyle/>
        <a:p>
          <a:endParaRPr lang="el-GR"/>
        </a:p>
      </dgm:t>
    </dgm:pt>
    <dgm:pt modelId="{8B499D40-849B-497D-98FA-C2577F07CFF7}" type="sibTrans" cxnId="{920F82E4-FB9C-4E4C-B463-51F6614B2812}">
      <dgm:prSet/>
      <dgm:spPr/>
      <dgm:t>
        <a:bodyPr/>
        <a:lstStyle/>
        <a:p>
          <a:endParaRPr lang="el-GR"/>
        </a:p>
      </dgm:t>
    </dgm:pt>
    <dgm:pt modelId="{A2527022-9DCC-4211-9BFA-3641DED17F8F}">
      <dgm:prSet custT="1"/>
      <dgm:spPr/>
      <dgm:t>
        <a:bodyPr/>
        <a:lstStyle/>
        <a:p>
          <a:r>
            <a:rPr lang="de-DE" sz="2000" b="1" dirty="0" smtClean="0"/>
            <a:t>Οικονομία και κοινωνία (Wirtschaft und Gesellschaft)</a:t>
          </a:r>
          <a:endParaRPr lang="el-GR" sz="2000" b="1" dirty="0"/>
        </a:p>
      </dgm:t>
    </dgm:pt>
    <dgm:pt modelId="{057EB910-70AE-4493-9824-9B2B3924207D}" type="parTrans" cxnId="{2EBF2852-AC15-45C4-8067-DC054BAA1543}">
      <dgm:prSet/>
      <dgm:spPr/>
      <dgm:t>
        <a:bodyPr/>
        <a:lstStyle/>
        <a:p>
          <a:endParaRPr lang="el-GR"/>
        </a:p>
      </dgm:t>
    </dgm:pt>
    <dgm:pt modelId="{58807DCF-1BDC-41E5-A7E5-42E60E26C483}" type="sibTrans" cxnId="{2EBF2852-AC15-45C4-8067-DC054BAA1543}">
      <dgm:prSet/>
      <dgm:spPr/>
      <dgm:t>
        <a:bodyPr/>
        <a:lstStyle/>
        <a:p>
          <a:endParaRPr lang="el-GR"/>
        </a:p>
      </dgm:t>
    </dgm:pt>
    <dgm:pt modelId="{9B94B920-9733-4390-80A4-B745C0B717D4}" type="pres">
      <dgm:prSet presAssocID="{6FBBC3D2-75E2-49F2-9356-5E5AF2F45B50}" presName="linear" presStyleCnt="0">
        <dgm:presLayoutVars>
          <dgm:dir/>
          <dgm:animLvl val="lvl"/>
          <dgm:resizeHandles val="exact"/>
        </dgm:presLayoutVars>
      </dgm:prSet>
      <dgm:spPr/>
      <dgm:t>
        <a:bodyPr/>
        <a:lstStyle/>
        <a:p>
          <a:endParaRPr lang="el-GR"/>
        </a:p>
      </dgm:t>
    </dgm:pt>
    <dgm:pt modelId="{BD8F3C01-FF05-4FCA-9E67-9FCE1FA846B7}" type="pres">
      <dgm:prSet presAssocID="{EDCDF9BD-167C-4CB2-8F70-A61557AC6679}" presName="parentLin" presStyleCnt="0"/>
      <dgm:spPr/>
    </dgm:pt>
    <dgm:pt modelId="{BE129820-0262-4A56-B86E-1A84FC4216B6}" type="pres">
      <dgm:prSet presAssocID="{EDCDF9BD-167C-4CB2-8F70-A61557AC6679}" presName="parentLeftMargin" presStyleLbl="node1" presStyleIdx="0" presStyleCnt="4"/>
      <dgm:spPr/>
      <dgm:t>
        <a:bodyPr/>
        <a:lstStyle/>
        <a:p>
          <a:endParaRPr lang="el-GR"/>
        </a:p>
      </dgm:t>
    </dgm:pt>
    <dgm:pt modelId="{83BE0306-49E5-4BA6-8D86-450D77C57770}" type="pres">
      <dgm:prSet presAssocID="{EDCDF9BD-167C-4CB2-8F70-A61557AC6679}" presName="parentText" presStyleLbl="node1" presStyleIdx="0" presStyleCnt="4">
        <dgm:presLayoutVars>
          <dgm:chMax val="0"/>
          <dgm:bulletEnabled val="1"/>
        </dgm:presLayoutVars>
      </dgm:prSet>
      <dgm:spPr/>
      <dgm:t>
        <a:bodyPr/>
        <a:lstStyle/>
        <a:p>
          <a:endParaRPr lang="el-GR"/>
        </a:p>
      </dgm:t>
    </dgm:pt>
    <dgm:pt modelId="{EEAD552D-9ED5-47C2-BEB8-3E0EA262F0B9}" type="pres">
      <dgm:prSet presAssocID="{EDCDF9BD-167C-4CB2-8F70-A61557AC6679}" presName="negativeSpace" presStyleCnt="0"/>
      <dgm:spPr/>
    </dgm:pt>
    <dgm:pt modelId="{3B8D0C26-9041-4B13-88C0-28FEB94309DF}" type="pres">
      <dgm:prSet presAssocID="{EDCDF9BD-167C-4CB2-8F70-A61557AC6679}" presName="childText" presStyleLbl="conFgAcc1" presStyleIdx="0" presStyleCnt="4" custScaleX="100000" custScaleY="127993" custLinFactY="18384" custLinFactNeighborX="831" custLinFactNeighborY="100000">
        <dgm:presLayoutVars>
          <dgm:bulletEnabled val="1"/>
        </dgm:presLayoutVars>
      </dgm:prSet>
      <dgm:spPr/>
      <dgm:t>
        <a:bodyPr/>
        <a:lstStyle/>
        <a:p>
          <a:endParaRPr lang="el-GR"/>
        </a:p>
      </dgm:t>
    </dgm:pt>
    <dgm:pt modelId="{024BC56B-4012-431A-BCB8-B71BA100A49A}" type="pres">
      <dgm:prSet presAssocID="{26D5EBEC-B9D5-4FD6-8A19-FA295E503249}" presName="spaceBetweenRectangles" presStyleCnt="0"/>
      <dgm:spPr/>
    </dgm:pt>
    <dgm:pt modelId="{5BA01AB1-CE82-4A52-BF55-481469554337}" type="pres">
      <dgm:prSet presAssocID="{C931BDEE-06B5-490C-8843-637681EDB10B}" presName="parentLin" presStyleCnt="0"/>
      <dgm:spPr/>
    </dgm:pt>
    <dgm:pt modelId="{5D7ADFE7-FF76-4BCC-9A7B-2BB0BE42DF3A}" type="pres">
      <dgm:prSet presAssocID="{C931BDEE-06B5-490C-8843-637681EDB10B}" presName="parentLeftMargin" presStyleLbl="node1" presStyleIdx="0" presStyleCnt="4"/>
      <dgm:spPr/>
      <dgm:t>
        <a:bodyPr/>
        <a:lstStyle/>
        <a:p>
          <a:endParaRPr lang="el-GR"/>
        </a:p>
      </dgm:t>
    </dgm:pt>
    <dgm:pt modelId="{377AC8AB-61BD-4C6A-AE8C-69F908B9C2E6}" type="pres">
      <dgm:prSet presAssocID="{C931BDEE-06B5-490C-8843-637681EDB10B}" presName="parentText" presStyleLbl="node1" presStyleIdx="1" presStyleCnt="4">
        <dgm:presLayoutVars>
          <dgm:chMax val="0"/>
          <dgm:bulletEnabled val="1"/>
        </dgm:presLayoutVars>
      </dgm:prSet>
      <dgm:spPr/>
      <dgm:t>
        <a:bodyPr/>
        <a:lstStyle/>
        <a:p>
          <a:endParaRPr lang="el-GR"/>
        </a:p>
      </dgm:t>
    </dgm:pt>
    <dgm:pt modelId="{F7A9D1B2-00D2-4589-AE30-FAA1A9A24831}" type="pres">
      <dgm:prSet presAssocID="{C931BDEE-06B5-490C-8843-637681EDB10B}" presName="negativeSpace" presStyleCnt="0"/>
      <dgm:spPr/>
    </dgm:pt>
    <dgm:pt modelId="{AE9A2C0C-37E1-40DE-824A-3D7413E5097F}" type="pres">
      <dgm:prSet presAssocID="{C931BDEE-06B5-490C-8843-637681EDB10B}" presName="childText" presStyleLbl="conFgAcc1" presStyleIdx="1" presStyleCnt="4" custLinFactY="6870" custLinFactNeighborX="-813" custLinFactNeighborY="100000">
        <dgm:presLayoutVars>
          <dgm:bulletEnabled val="1"/>
        </dgm:presLayoutVars>
      </dgm:prSet>
      <dgm:spPr/>
      <dgm:t>
        <a:bodyPr/>
        <a:lstStyle/>
        <a:p>
          <a:endParaRPr lang="el-GR"/>
        </a:p>
      </dgm:t>
    </dgm:pt>
    <dgm:pt modelId="{0F1C4440-2667-4BBD-9A49-DBEAF1B36892}" type="pres">
      <dgm:prSet presAssocID="{122924B3-41B8-44F8-AEA4-15A8C5116E7F}" presName="spaceBetweenRectangles" presStyleCnt="0"/>
      <dgm:spPr/>
    </dgm:pt>
    <dgm:pt modelId="{636ECC67-9078-4020-8327-614B50A45FB9}" type="pres">
      <dgm:prSet presAssocID="{2D1B62B9-CD1B-45F9-9545-E8E74CEBC5E6}" presName="parentLin" presStyleCnt="0"/>
      <dgm:spPr/>
    </dgm:pt>
    <dgm:pt modelId="{F3DFB7C6-00BA-4CED-B154-978AD0AFB7C2}" type="pres">
      <dgm:prSet presAssocID="{2D1B62B9-CD1B-45F9-9545-E8E74CEBC5E6}" presName="parentLeftMargin" presStyleLbl="node1" presStyleIdx="1" presStyleCnt="4"/>
      <dgm:spPr/>
      <dgm:t>
        <a:bodyPr/>
        <a:lstStyle/>
        <a:p>
          <a:endParaRPr lang="el-GR"/>
        </a:p>
      </dgm:t>
    </dgm:pt>
    <dgm:pt modelId="{B931BE39-885A-4A12-9801-31AAF1EDFB8C}" type="pres">
      <dgm:prSet presAssocID="{2D1B62B9-CD1B-45F9-9545-E8E74CEBC5E6}" presName="parentText" presStyleLbl="node1" presStyleIdx="2" presStyleCnt="4" custScaleX="113078" custScaleY="152334">
        <dgm:presLayoutVars>
          <dgm:chMax val="0"/>
          <dgm:bulletEnabled val="1"/>
        </dgm:presLayoutVars>
      </dgm:prSet>
      <dgm:spPr/>
      <dgm:t>
        <a:bodyPr/>
        <a:lstStyle/>
        <a:p>
          <a:endParaRPr lang="el-GR"/>
        </a:p>
      </dgm:t>
    </dgm:pt>
    <dgm:pt modelId="{E75740FB-D858-4FE4-96C6-22F34B4890BD}" type="pres">
      <dgm:prSet presAssocID="{2D1B62B9-CD1B-45F9-9545-E8E74CEBC5E6}" presName="negativeSpace" presStyleCnt="0"/>
      <dgm:spPr/>
    </dgm:pt>
    <dgm:pt modelId="{37028964-1200-4492-8A23-7F742CE007A2}" type="pres">
      <dgm:prSet presAssocID="{2D1B62B9-CD1B-45F9-9545-E8E74CEBC5E6}" presName="childText" presStyleLbl="conFgAcc1" presStyleIdx="2" presStyleCnt="4" custScaleX="100000" custScaleY="89800" custLinFactY="6544" custLinFactNeighborX="0" custLinFactNeighborY="100000">
        <dgm:presLayoutVars>
          <dgm:bulletEnabled val="1"/>
        </dgm:presLayoutVars>
      </dgm:prSet>
      <dgm:spPr/>
      <dgm:t>
        <a:bodyPr/>
        <a:lstStyle/>
        <a:p>
          <a:endParaRPr lang="el-GR"/>
        </a:p>
      </dgm:t>
    </dgm:pt>
    <dgm:pt modelId="{067386CF-57F4-4158-8BD8-2F7E9FC6BFE2}" type="pres">
      <dgm:prSet presAssocID="{B8405E16-ED37-4137-AA2C-EF1AF335FFB7}" presName="spaceBetweenRectangles" presStyleCnt="0"/>
      <dgm:spPr/>
    </dgm:pt>
    <dgm:pt modelId="{B7017AA9-9010-47F7-83AA-D9C519B87CB7}" type="pres">
      <dgm:prSet presAssocID="{4363ED60-244B-413B-A32D-48B3119A10B6}" presName="parentLin" presStyleCnt="0"/>
      <dgm:spPr/>
    </dgm:pt>
    <dgm:pt modelId="{488AECB2-FE58-4998-B206-D075A4388776}" type="pres">
      <dgm:prSet presAssocID="{4363ED60-244B-413B-A32D-48B3119A10B6}" presName="parentLeftMargin" presStyleLbl="node1" presStyleIdx="2" presStyleCnt="4"/>
      <dgm:spPr/>
      <dgm:t>
        <a:bodyPr/>
        <a:lstStyle/>
        <a:p>
          <a:endParaRPr lang="el-GR"/>
        </a:p>
      </dgm:t>
    </dgm:pt>
    <dgm:pt modelId="{A7B8D8BA-3C8D-46DA-9AD9-D780174DFD04}" type="pres">
      <dgm:prSet presAssocID="{4363ED60-244B-413B-A32D-48B3119A10B6}" presName="parentText" presStyleLbl="node1" presStyleIdx="3" presStyleCnt="4" custLinFactNeighborX="30081" custLinFactNeighborY="40962">
        <dgm:presLayoutVars>
          <dgm:chMax val="0"/>
          <dgm:bulletEnabled val="1"/>
        </dgm:presLayoutVars>
      </dgm:prSet>
      <dgm:spPr/>
      <dgm:t>
        <a:bodyPr/>
        <a:lstStyle/>
        <a:p>
          <a:endParaRPr lang="el-GR"/>
        </a:p>
      </dgm:t>
    </dgm:pt>
    <dgm:pt modelId="{FE3DC822-05DE-4265-8A41-BD7943BDD962}" type="pres">
      <dgm:prSet presAssocID="{4363ED60-244B-413B-A32D-48B3119A10B6}" presName="negativeSpace" presStyleCnt="0"/>
      <dgm:spPr/>
    </dgm:pt>
    <dgm:pt modelId="{C629375C-8FB9-425B-A4E4-68BF6A6DC073}" type="pres">
      <dgm:prSet presAssocID="{4363ED60-244B-413B-A32D-48B3119A10B6}" presName="childText" presStyleLbl="conFgAcc1" presStyleIdx="3" presStyleCnt="4" custLinFactNeighborY="55071">
        <dgm:presLayoutVars>
          <dgm:bulletEnabled val="1"/>
        </dgm:presLayoutVars>
      </dgm:prSet>
      <dgm:spPr/>
      <dgm:t>
        <a:bodyPr/>
        <a:lstStyle/>
        <a:p>
          <a:endParaRPr lang="el-GR"/>
        </a:p>
      </dgm:t>
    </dgm:pt>
  </dgm:ptLst>
  <dgm:cxnLst>
    <dgm:cxn modelId="{2EBF2852-AC15-45C4-8067-DC054BAA1543}" srcId="{4363ED60-244B-413B-A32D-48B3119A10B6}" destId="{A2527022-9DCC-4211-9BFA-3641DED17F8F}" srcOrd="1" destOrd="0" parTransId="{057EB910-70AE-4493-9824-9B2B3924207D}" sibTransId="{58807DCF-1BDC-41E5-A7E5-42E60E26C483}"/>
    <dgm:cxn modelId="{AB69D540-6A28-4C25-9F88-3937F1A5FAEF}" type="presOf" srcId="{2D1B62B9-CD1B-45F9-9545-E8E74CEBC5E6}" destId="{F3DFB7C6-00BA-4CED-B154-978AD0AFB7C2}" srcOrd="0" destOrd="0" presId="urn:microsoft.com/office/officeart/2005/8/layout/list1"/>
    <dgm:cxn modelId="{E05E6044-96E3-421A-BD7D-62F9345372B2}" srcId="{6FBBC3D2-75E2-49F2-9356-5E5AF2F45B50}" destId="{C931BDEE-06B5-490C-8843-637681EDB10B}" srcOrd="1" destOrd="0" parTransId="{958F203D-3A88-4DAD-AF98-774024465093}" sibTransId="{122924B3-41B8-44F8-AEA4-15A8C5116E7F}"/>
    <dgm:cxn modelId="{4D4808A1-4708-4DAC-9362-E8C503F17E21}" type="presOf" srcId="{EDCDF9BD-167C-4CB2-8F70-A61557AC6679}" destId="{83BE0306-49E5-4BA6-8D86-450D77C57770}" srcOrd="1" destOrd="0" presId="urn:microsoft.com/office/officeart/2005/8/layout/list1"/>
    <dgm:cxn modelId="{6D1F0536-631D-4D9C-8354-CC3E4E12E1D7}" type="presOf" srcId="{D7A79699-35F6-4FB1-8EDA-165C73B7D1CE}" destId="{C629375C-8FB9-425B-A4E4-68BF6A6DC073}" srcOrd="0" destOrd="2" presId="urn:microsoft.com/office/officeart/2005/8/layout/list1"/>
    <dgm:cxn modelId="{1F25A0EF-794C-4556-8C6E-BDC5D1225125}" type="presOf" srcId="{A2527022-9DCC-4211-9BFA-3641DED17F8F}" destId="{C629375C-8FB9-425B-A4E4-68BF6A6DC073}" srcOrd="0" destOrd="1" presId="urn:microsoft.com/office/officeart/2005/8/layout/list1"/>
    <dgm:cxn modelId="{51DA1123-C736-4933-8208-9ED381E6D646}" type="presOf" srcId="{E6BB029D-8486-492B-B5BE-25A55933DA06}" destId="{AE9A2C0C-37E1-40DE-824A-3D7413E5097F}" srcOrd="0" destOrd="0" presId="urn:microsoft.com/office/officeart/2005/8/layout/list1"/>
    <dgm:cxn modelId="{D3FCA320-52ED-429D-94FC-19CF97E09391}" type="presOf" srcId="{3C42EAFB-67CE-4A26-8FDB-883F7ADAF516}" destId="{37028964-1200-4492-8A23-7F742CE007A2}" srcOrd="0" destOrd="0" presId="urn:microsoft.com/office/officeart/2005/8/layout/list1"/>
    <dgm:cxn modelId="{A761CD28-92C5-4770-A3EB-42120F3F06CF}" type="presOf" srcId="{C931BDEE-06B5-490C-8843-637681EDB10B}" destId="{5D7ADFE7-FF76-4BCC-9A7B-2BB0BE42DF3A}" srcOrd="0" destOrd="0" presId="urn:microsoft.com/office/officeart/2005/8/layout/list1"/>
    <dgm:cxn modelId="{E03D2E3B-C292-45B9-9640-459C3232AD4A}" srcId="{EDCDF9BD-167C-4CB2-8F70-A61557AC6679}" destId="{95F344A1-07B2-44B4-B41A-3BDFC1395B3F}" srcOrd="0" destOrd="0" parTransId="{C1FD1735-4F83-4FD1-9773-D6BA53D02311}" sibTransId="{9496E452-6219-4E2D-8E62-DF7131FEF327}"/>
    <dgm:cxn modelId="{B4C1A3FA-CB93-4275-A7D7-6FAF31E46071}" type="presOf" srcId="{4363ED60-244B-413B-A32D-48B3119A10B6}" destId="{488AECB2-FE58-4998-B206-D075A4388776}" srcOrd="0" destOrd="0" presId="urn:microsoft.com/office/officeart/2005/8/layout/list1"/>
    <dgm:cxn modelId="{CFB79400-A016-45C2-BF0C-44C21ED9FA3D}" srcId="{4363ED60-244B-413B-A32D-48B3119A10B6}" destId="{E2101155-E1B2-467C-9D02-D047AE344DA9}" srcOrd="0" destOrd="0" parTransId="{7642FDF0-4C8D-4358-8182-A47F6D4EC717}" sibTransId="{9E73BDA4-3748-4860-9663-C7AB73F8ADA0}"/>
    <dgm:cxn modelId="{432C0230-4F1B-4AE9-9E27-36856E92408F}" srcId="{2D1B62B9-CD1B-45F9-9545-E8E74CEBC5E6}" destId="{99725561-B12F-4C58-B1BB-94E751BED786}" srcOrd="1" destOrd="0" parTransId="{23CB9251-A846-441A-8AD4-BC90B0A5CF9F}" sibTransId="{C57FD57A-34CA-4F95-8C26-FA066EA6DF85}"/>
    <dgm:cxn modelId="{3315CB04-655F-4C3E-AFE2-6EB93B999240}" type="presOf" srcId="{E2101155-E1B2-467C-9D02-D047AE344DA9}" destId="{C629375C-8FB9-425B-A4E4-68BF6A6DC073}" srcOrd="0" destOrd="0" presId="urn:microsoft.com/office/officeart/2005/8/layout/list1"/>
    <dgm:cxn modelId="{A689ED73-7E58-4F19-8822-0B49224431C1}" srcId="{4363ED60-244B-413B-A32D-48B3119A10B6}" destId="{D7A79699-35F6-4FB1-8EDA-165C73B7D1CE}" srcOrd="2" destOrd="0" parTransId="{2E7656F8-2E11-49D6-B650-5BB35F996580}" sibTransId="{941166BA-2B29-4AF9-842D-904C3EDCC94C}"/>
    <dgm:cxn modelId="{01FC04BF-09EC-4ED0-A915-2FAB572E7BBE}" srcId="{2D1B62B9-CD1B-45F9-9545-E8E74CEBC5E6}" destId="{3C42EAFB-67CE-4A26-8FDB-883F7ADAF516}" srcOrd="0" destOrd="0" parTransId="{2A2D3986-F7AD-4D70-934F-EE4859D448E0}" sibTransId="{BCBD7400-3BC2-4B4D-B014-733FB05BD7A3}"/>
    <dgm:cxn modelId="{2C7BEC6D-9903-4026-9B6D-71E3A34093E9}" srcId="{6FBBC3D2-75E2-49F2-9356-5E5AF2F45B50}" destId="{2D1B62B9-CD1B-45F9-9545-E8E74CEBC5E6}" srcOrd="2" destOrd="0" parTransId="{870CDCA3-2D95-4B0F-9138-A81BDCA37641}" sibTransId="{B8405E16-ED37-4137-AA2C-EF1AF335FFB7}"/>
    <dgm:cxn modelId="{6BE8BB9E-216D-47BC-BE6C-4E8468A50FE3}" type="presOf" srcId="{6FBBC3D2-75E2-49F2-9356-5E5AF2F45B50}" destId="{9B94B920-9733-4390-80A4-B745C0B717D4}" srcOrd="0" destOrd="0" presId="urn:microsoft.com/office/officeart/2005/8/layout/list1"/>
    <dgm:cxn modelId="{6FA887E3-8E2A-4B41-AED9-76D5BB8D797C}" srcId="{6FBBC3D2-75E2-49F2-9356-5E5AF2F45B50}" destId="{EDCDF9BD-167C-4CB2-8F70-A61557AC6679}" srcOrd="0" destOrd="0" parTransId="{38498313-2017-4E3A-B7A7-8E04FA2FD918}" sibTransId="{26D5EBEC-B9D5-4FD6-8A19-FA295E503249}"/>
    <dgm:cxn modelId="{729D797A-BF56-43E8-A63B-707A8398820B}" type="presOf" srcId="{99725561-B12F-4C58-B1BB-94E751BED786}" destId="{37028964-1200-4492-8A23-7F742CE007A2}" srcOrd="0" destOrd="1" presId="urn:microsoft.com/office/officeart/2005/8/layout/list1"/>
    <dgm:cxn modelId="{6A4B785F-DFA7-4D29-9DCF-EE8BD0432918}" type="presOf" srcId="{BD4CF50F-3DF7-4922-8837-A73FB8C7D80D}" destId="{37028964-1200-4492-8A23-7F742CE007A2}" srcOrd="0" destOrd="2" presId="urn:microsoft.com/office/officeart/2005/8/layout/list1"/>
    <dgm:cxn modelId="{06C41C2F-0AD0-4458-91B0-94D421D31B98}" type="presOf" srcId="{EDCDF9BD-167C-4CB2-8F70-A61557AC6679}" destId="{BE129820-0262-4A56-B86E-1A84FC4216B6}" srcOrd="0" destOrd="0" presId="urn:microsoft.com/office/officeart/2005/8/layout/list1"/>
    <dgm:cxn modelId="{D857A155-0A80-4110-B57F-A774485118DD}" type="presOf" srcId="{95F344A1-07B2-44B4-B41A-3BDFC1395B3F}" destId="{3B8D0C26-9041-4B13-88C0-28FEB94309DF}" srcOrd="0" destOrd="0" presId="urn:microsoft.com/office/officeart/2005/8/layout/list1"/>
    <dgm:cxn modelId="{920F82E4-FB9C-4E4C-B463-51F6614B2812}" srcId="{2D1B62B9-CD1B-45F9-9545-E8E74CEBC5E6}" destId="{BD4CF50F-3DF7-4922-8837-A73FB8C7D80D}" srcOrd="2" destOrd="0" parTransId="{887EB1EB-4F0C-4744-AEC4-C0BD1C8D02C9}" sibTransId="{8B499D40-849B-497D-98FA-C2577F07CFF7}"/>
    <dgm:cxn modelId="{AE1A4968-8530-4DAA-88F6-F6262BA02DE4}" type="presOf" srcId="{2D1B62B9-CD1B-45F9-9545-E8E74CEBC5E6}" destId="{B931BE39-885A-4A12-9801-31AAF1EDFB8C}" srcOrd="1" destOrd="0" presId="urn:microsoft.com/office/officeart/2005/8/layout/list1"/>
    <dgm:cxn modelId="{8F1F94E0-D9D9-4C44-8485-67747CD53EC0}" srcId="{6FBBC3D2-75E2-49F2-9356-5E5AF2F45B50}" destId="{4363ED60-244B-413B-A32D-48B3119A10B6}" srcOrd="3" destOrd="0" parTransId="{02C6C9E3-F986-413E-AFD8-802F105EBF20}" sibTransId="{1CB78E85-7980-481E-8ECE-9E1833503372}"/>
    <dgm:cxn modelId="{3DE95D8B-BDE3-40AA-99BB-83A872E8CA3E}" type="presOf" srcId="{C931BDEE-06B5-490C-8843-637681EDB10B}" destId="{377AC8AB-61BD-4C6A-AE8C-69F908B9C2E6}" srcOrd="1" destOrd="0" presId="urn:microsoft.com/office/officeart/2005/8/layout/list1"/>
    <dgm:cxn modelId="{AD4B72AD-1498-4467-9CDD-3348FB8E9067}" srcId="{C931BDEE-06B5-490C-8843-637681EDB10B}" destId="{E6BB029D-8486-492B-B5BE-25A55933DA06}" srcOrd="0" destOrd="0" parTransId="{842E2B18-B1EA-4966-A0C3-DBC28D6091A4}" sibTransId="{708B5D07-38F0-40EE-A2CB-7B8A1A68CAAC}"/>
    <dgm:cxn modelId="{24FEDF37-0E13-4E87-BB25-B24CF431F056}" type="presOf" srcId="{4363ED60-244B-413B-A32D-48B3119A10B6}" destId="{A7B8D8BA-3C8D-46DA-9AD9-D780174DFD04}" srcOrd="1" destOrd="0" presId="urn:microsoft.com/office/officeart/2005/8/layout/list1"/>
    <dgm:cxn modelId="{40ADDE33-D6F4-4558-A5F5-88738A366F10}" type="presParOf" srcId="{9B94B920-9733-4390-80A4-B745C0B717D4}" destId="{BD8F3C01-FF05-4FCA-9E67-9FCE1FA846B7}" srcOrd="0" destOrd="0" presId="urn:microsoft.com/office/officeart/2005/8/layout/list1"/>
    <dgm:cxn modelId="{7D4F2144-D97A-4D1F-9DCA-527383B3A997}" type="presParOf" srcId="{BD8F3C01-FF05-4FCA-9E67-9FCE1FA846B7}" destId="{BE129820-0262-4A56-B86E-1A84FC4216B6}" srcOrd="0" destOrd="0" presId="urn:microsoft.com/office/officeart/2005/8/layout/list1"/>
    <dgm:cxn modelId="{10FDF650-7FFD-4D90-A653-AF0BB8EFF5AC}" type="presParOf" srcId="{BD8F3C01-FF05-4FCA-9E67-9FCE1FA846B7}" destId="{83BE0306-49E5-4BA6-8D86-450D77C57770}" srcOrd="1" destOrd="0" presId="urn:microsoft.com/office/officeart/2005/8/layout/list1"/>
    <dgm:cxn modelId="{CB0C8040-D2E6-499E-B218-5C47DF16AAB3}" type="presParOf" srcId="{9B94B920-9733-4390-80A4-B745C0B717D4}" destId="{EEAD552D-9ED5-47C2-BEB8-3E0EA262F0B9}" srcOrd="1" destOrd="0" presId="urn:microsoft.com/office/officeart/2005/8/layout/list1"/>
    <dgm:cxn modelId="{B0BB8636-16A5-4A51-8E41-23F84E2B2C63}" type="presParOf" srcId="{9B94B920-9733-4390-80A4-B745C0B717D4}" destId="{3B8D0C26-9041-4B13-88C0-28FEB94309DF}" srcOrd="2" destOrd="0" presId="urn:microsoft.com/office/officeart/2005/8/layout/list1"/>
    <dgm:cxn modelId="{25693600-1539-42BF-A9A4-6A7E2FD2E97A}" type="presParOf" srcId="{9B94B920-9733-4390-80A4-B745C0B717D4}" destId="{024BC56B-4012-431A-BCB8-B71BA100A49A}" srcOrd="3" destOrd="0" presId="urn:microsoft.com/office/officeart/2005/8/layout/list1"/>
    <dgm:cxn modelId="{FC604908-35EC-43CB-AB15-D97F8BC8C04F}" type="presParOf" srcId="{9B94B920-9733-4390-80A4-B745C0B717D4}" destId="{5BA01AB1-CE82-4A52-BF55-481469554337}" srcOrd="4" destOrd="0" presId="urn:microsoft.com/office/officeart/2005/8/layout/list1"/>
    <dgm:cxn modelId="{64C7E9DB-C2A7-404D-AFE3-D157A7C8D550}" type="presParOf" srcId="{5BA01AB1-CE82-4A52-BF55-481469554337}" destId="{5D7ADFE7-FF76-4BCC-9A7B-2BB0BE42DF3A}" srcOrd="0" destOrd="0" presId="urn:microsoft.com/office/officeart/2005/8/layout/list1"/>
    <dgm:cxn modelId="{ECE7F17C-8341-4992-AC4B-ADF28254A6A8}" type="presParOf" srcId="{5BA01AB1-CE82-4A52-BF55-481469554337}" destId="{377AC8AB-61BD-4C6A-AE8C-69F908B9C2E6}" srcOrd="1" destOrd="0" presId="urn:microsoft.com/office/officeart/2005/8/layout/list1"/>
    <dgm:cxn modelId="{AE02C45C-6607-4D66-9B4D-70AAC414F29F}" type="presParOf" srcId="{9B94B920-9733-4390-80A4-B745C0B717D4}" destId="{F7A9D1B2-00D2-4589-AE30-FAA1A9A24831}" srcOrd="5" destOrd="0" presId="urn:microsoft.com/office/officeart/2005/8/layout/list1"/>
    <dgm:cxn modelId="{00475801-BDBA-4F24-9718-B57F5F74D4CC}" type="presParOf" srcId="{9B94B920-9733-4390-80A4-B745C0B717D4}" destId="{AE9A2C0C-37E1-40DE-824A-3D7413E5097F}" srcOrd="6" destOrd="0" presId="urn:microsoft.com/office/officeart/2005/8/layout/list1"/>
    <dgm:cxn modelId="{6C31EC80-94B4-4691-9AF7-B68D1204CB2C}" type="presParOf" srcId="{9B94B920-9733-4390-80A4-B745C0B717D4}" destId="{0F1C4440-2667-4BBD-9A49-DBEAF1B36892}" srcOrd="7" destOrd="0" presId="urn:microsoft.com/office/officeart/2005/8/layout/list1"/>
    <dgm:cxn modelId="{F14B88EC-3E73-438D-BD90-FB0EF5A0E9F7}" type="presParOf" srcId="{9B94B920-9733-4390-80A4-B745C0B717D4}" destId="{636ECC67-9078-4020-8327-614B50A45FB9}" srcOrd="8" destOrd="0" presId="urn:microsoft.com/office/officeart/2005/8/layout/list1"/>
    <dgm:cxn modelId="{12F2FC74-E47D-4CE8-B878-A7A5C387B75B}" type="presParOf" srcId="{636ECC67-9078-4020-8327-614B50A45FB9}" destId="{F3DFB7C6-00BA-4CED-B154-978AD0AFB7C2}" srcOrd="0" destOrd="0" presId="urn:microsoft.com/office/officeart/2005/8/layout/list1"/>
    <dgm:cxn modelId="{4A8A128E-8811-48E5-83D2-E0E1DF8C16B8}" type="presParOf" srcId="{636ECC67-9078-4020-8327-614B50A45FB9}" destId="{B931BE39-885A-4A12-9801-31AAF1EDFB8C}" srcOrd="1" destOrd="0" presId="urn:microsoft.com/office/officeart/2005/8/layout/list1"/>
    <dgm:cxn modelId="{8E266797-9E1B-4F96-BE8C-69E2551D39A7}" type="presParOf" srcId="{9B94B920-9733-4390-80A4-B745C0B717D4}" destId="{E75740FB-D858-4FE4-96C6-22F34B4890BD}" srcOrd="9" destOrd="0" presId="urn:microsoft.com/office/officeart/2005/8/layout/list1"/>
    <dgm:cxn modelId="{A0389A46-AD60-45EF-A63D-BB0DBCE3E9EC}" type="presParOf" srcId="{9B94B920-9733-4390-80A4-B745C0B717D4}" destId="{37028964-1200-4492-8A23-7F742CE007A2}" srcOrd="10" destOrd="0" presId="urn:microsoft.com/office/officeart/2005/8/layout/list1"/>
    <dgm:cxn modelId="{AF8D21EB-FE94-409E-8882-0040BD0AE14E}" type="presParOf" srcId="{9B94B920-9733-4390-80A4-B745C0B717D4}" destId="{067386CF-57F4-4158-8BD8-2F7E9FC6BFE2}" srcOrd="11" destOrd="0" presId="urn:microsoft.com/office/officeart/2005/8/layout/list1"/>
    <dgm:cxn modelId="{3E22FB13-C0D2-4E45-A1F4-EE3651756116}" type="presParOf" srcId="{9B94B920-9733-4390-80A4-B745C0B717D4}" destId="{B7017AA9-9010-47F7-83AA-D9C519B87CB7}" srcOrd="12" destOrd="0" presId="urn:microsoft.com/office/officeart/2005/8/layout/list1"/>
    <dgm:cxn modelId="{8922C7BF-0E38-433F-845D-E50AC8C14527}" type="presParOf" srcId="{B7017AA9-9010-47F7-83AA-D9C519B87CB7}" destId="{488AECB2-FE58-4998-B206-D075A4388776}" srcOrd="0" destOrd="0" presId="urn:microsoft.com/office/officeart/2005/8/layout/list1"/>
    <dgm:cxn modelId="{117C8066-8F00-42A0-8BB2-E42A0BD6DECD}" type="presParOf" srcId="{B7017AA9-9010-47F7-83AA-D9C519B87CB7}" destId="{A7B8D8BA-3C8D-46DA-9AD9-D780174DFD04}" srcOrd="1" destOrd="0" presId="urn:microsoft.com/office/officeart/2005/8/layout/list1"/>
    <dgm:cxn modelId="{5E95C646-F55A-4229-B4BB-9597CD4AA969}" type="presParOf" srcId="{9B94B920-9733-4390-80A4-B745C0B717D4}" destId="{FE3DC822-05DE-4265-8A41-BD7943BDD962}" srcOrd="13" destOrd="0" presId="urn:microsoft.com/office/officeart/2005/8/layout/list1"/>
    <dgm:cxn modelId="{6393C3F3-A147-453C-B711-4C26137863E2}" type="presParOf" srcId="{9B94B920-9733-4390-80A4-B745C0B717D4}" destId="{C629375C-8FB9-425B-A4E4-68BF6A6DC07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80DE1-6D71-4FF9-9B3C-FB553B436B73}">
      <dsp:nvSpPr>
        <dsp:cNvPr id="0" name=""/>
        <dsp:cNvSpPr/>
      </dsp:nvSpPr>
      <dsp:spPr>
        <a:xfrm>
          <a:off x="0" y="0"/>
          <a:ext cx="5777345" cy="29128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a:t>Κοινωνιολογία    είναι η επιστήμη που μελετά τα </a:t>
          </a:r>
          <a:r>
            <a:rPr lang="el-GR" sz="2200" b="1" i="1" kern="1200" dirty="0"/>
            <a:t>κοινωνικά φαινόμενα </a:t>
          </a:r>
          <a:r>
            <a:rPr lang="el-GR" sz="2200" kern="1200" dirty="0"/>
            <a:t>, ανθρώπινη συμπεριφορά και κοινωνική δράση μέσα στα  κοινωνικά σύνολα .</a:t>
          </a:r>
        </a:p>
      </dsp:txBody>
      <dsp:txXfrm>
        <a:off x="142192" y="142192"/>
        <a:ext cx="5492961" cy="2628426"/>
      </dsp:txXfrm>
    </dsp:sp>
    <dsp:sp modelId="{6CE1F0E5-E344-4B83-A831-D26460D3A7F9}">
      <dsp:nvSpPr>
        <dsp:cNvPr id="0" name=""/>
        <dsp:cNvSpPr/>
      </dsp:nvSpPr>
      <dsp:spPr>
        <a:xfrm>
          <a:off x="0" y="1877189"/>
          <a:ext cx="5777345" cy="191324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kern="1200" dirty="0"/>
            <a:t>Ανάλογα με το εύρος των κοινωνικών συνόλων την διακρίνουμε σε </a:t>
          </a:r>
          <a:r>
            <a:rPr lang="el-GR" sz="2200" b="1" kern="1200" dirty="0" err="1">
              <a:solidFill>
                <a:schemeClr val="tx1"/>
              </a:solidFill>
            </a:rPr>
            <a:t>Μακρο</a:t>
          </a:r>
          <a:r>
            <a:rPr lang="el-GR" sz="2200" b="1" kern="1200" dirty="0">
              <a:solidFill>
                <a:schemeClr val="tx1"/>
              </a:solidFill>
            </a:rPr>
            <a:t> κοινωνιολογία (</a:t>
          </a:r>
          <a:r>
            <a:rPr lang="el-GR" sz="2200" kern="1200" dirty="0">
              <a:solidFill>
                <a:schemeClr val="bg1"/>
              </a:solidFill>
            </a:rPr>
            <a:t>Εξετάζει μεγάλα κοινωνικά σύνολα </a:t>
          </a:r>
          <a:r>
            <a:rPr lang="el-GR" sz="2200" kern="1200" dirty="0" err="1">
              <a:solidFill>
                <a:schemeClr val="bg1"/>
              </a:solidFill>
            </a:rPr>
            <a:t>π.χ</a:t>
          </a:r>
          <a:r>
            <a:rPr lang="el-GR" sz="2200" kern="1200" dirty="0">
              <a:solidFill>
                <a:schemeClr val="bg1"/>
              </a:solidFill>
            </a:rPr>
            <a:t> τον ρόλο των ατόμων στο κράτος, στον πολιτισμό)</a:t>
          </a:r>
          <a:endParaRPr lang="el-GR" sz="2200" b="1" kern="1200" dirty="0">
            <a:solidFill>
              <a:schemeClr val="tx1"/>
            </a:solidFill>
          </a:endParaRPr>
        </a:p>
      </dsp:txBody>
      <dsp:txXfrm>
        <a:off x="93397" y="1970586"/>
        <a:ext cx="5590551" cy="1726453"/>
      </dsp:txXfrm>
    </dsp:sp>
    <dsp:sp modelId="{F526FAFE-327B-4CA3-ACBF-D0F3C1EF8DEC}">
      <dsp:nvSpPr>
        <dsp:cNvPr id="0" name=""/>
        <dsp:cNvSpPr/>
      </dsp:nvSpPr>
      <dsp:spPr>
        <a:xfrm>
          <a:off x="0" y="3711912"/>
          <a:ext cx="5777345" cy="15203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a:solidFill>
                <a:schemeClr val="tx1"/>
              </a:solidFill>
            </a:rPr>
            <a:t>Και σε </a:t>
          </a:r>
          <a:r>
            <a:rPr lang="el-GR" sz="2200" b="1" kern="1200" dirty="0" err="1">
              <a:solidFill>
                <a:schemeClr val="tx1"/>
              </a:solidFill>
            </a:rPr>
            <a:t>Μικρο</a:t>
          </a:r>
          <a:r>
            <a:rPr lang="el-GR" sz="2200" b="1" kern="1200" dirty="0">
              <a:solidFill>
                <a:schemeClr val="tx1"/>
              </a:solidFill>
            </a:rPr>
            <a:t> κοινωνιολογία </a:t>
          </a:r>
          <a:r>
            <a:rPr lang="el-GR" sz="2200" kern="1200" dirty="0"/>
            <a:t>(Εξετάζει μικρά κοινωνικά σύνολα </a:t>
          </a:r>
          <a:r>
            <a:rPr lang="el-GR" sz="2200" kern="1200" dirty="0" err="1"/>
            <a:t>π.χ</a:t>
          </a:r>
          <a:r>
            <a:rPr lang="el-GR" sz="2200" kern="1200" dirty="0"/>
            <a:t> διαπροσωπικές σχέσεις)</a:t>
          </a:r>
        </a:p>
      </dsp:txBody>
      <dsp:txXfrm>
        <a:off x="74218" y="3786130"/>
        <a:ext cx="5628909" cy="1371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AC788-0BD9-4CE7-91F1-9132FD1C1A52}">
      <dsp:nvSpPr>
        <dsp:cNvPr id="0" name=""/>
        <dsp:cNvSpPr/>
      </dsp:nvSpPr>
      <dsp:spPr>
        <a:xfrm>
          <a:off x="1031" y="0"/>
          <a:ext cx="2682255" cy="4072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a:t>Λειτουργισμού</a:t>
          </a:r>
        </a:p>
        <a:p>
          <a:pPr lvl="0" algn="ctr" defTabSz="711200">
            <a:lnSpc>
              <a:spcPct val="90000"/>
            </a:lnSpc>
            <a:spcBef>
              <a:spcPct val="0"/>
            </a:spcBef>
            <a:spcAft>
              <a:spcPct val="35000"/>
            </a:spcAft>
          </a:pPr>
          <a:r>
            <a:rPr lang="el-GR" sz="1600" kern="1200" dirty="0"/>
            <a:t>(</a:t>
          </a:r>
          <a:r>
            <a:rPr lang="el-GR" sz="1600" kern="1200" dirty="0" err="1"/>
            <a:t>Κοντ</a:t>
          </a:r>
          <a:r>
            <a:rPr lang="el-GR" sz="1600" kern="1200" dirty="0"/>
            <a:t>, Σπένσερ κ.α.)</a:t>
          </a:r>
        </a:p>
      </dsp:txBody>
      <dsp:txXfrm>
        <a:off x="1031" y="0"/>
        <a:ext cx="2682255" cy="1221779"/>
      </dsp:txXfrm>
    </dsp:sp>
    <dsp:sp modelId="{889019AE-49DA-4541-BE67-B2A37BEA3240}">
      <dsp:nvSpPr>
        <dsp:cNvPr id="0" name=""/>
        <dsp:cNvSpPr/>
      </dsp:nvSpPr>
      <dsp:spPr>
        <a:xfrm>
          <a:off x="138137" y="1008209"/>
          <a:ext cx="2464649" cy="122794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l-GR" sz="2000" kern="1200" dirty="0">
              <a:solidFill>
                <a:schemeClr val="bg1"/>
              </a:solidFill>
              <a:latin typeface="+mj-lt"/>
            </a:rPr>
            <a:t>Κάθε κοινωνία κοινωνικοποιεί τα μέλη της σε ένα κοινό σύστημα αξιών</a:t>
          </a:r>
        </a:p>
      </dsp:txBody>
      <dsp:txXfrm>
        <a:off x="174102" y="1044174"/>
        <a:ext cx="2392719" cy="1156013"/>
      </dsp:txXfrm>
    </dsp:sp>
    <dsp:sp modelId="{924E1A97-A63D-40D3-9E1A-6F2620C056EA}">
      <dsp:nvSpPr>
        <dsp:cNvPr id="0" name=""/>
        <dsp:cNvSpPr/>
      </dsp:nvSpPr>
      <dsp:spPr>
        <a:xfrm>
          <a:off x="10773" y="2439360"/>
          <a:ext cx="2606164" cy="122794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l-GR" sz="2000" kern="1200" dirty="0">
              <a:solidFill>
                <a:schemeClr val="bg1"/>
              </a:solidFill>
              <a:latin typeface="+mj-lt"/>
            </a:rPr>
            <a:t>Η λειτουργία της κοινωνίας είναι εφικτή εφόσον τα άτομα ασκούν τους διαφορετικούς ρόλους τους</a:t>
          </a:r>
        </a:p>
      </dsp:txBody>
      <dsp:txXfrm>
        <a:off x="46738" y="2475325"/>
        <a:ext cx="2534234" cy="1156013"/>
      </dsp:txXfrm>
    </dsp:sp>
    <dsp:sp modelId="{CD090E78-FBB2-49D6-977D-9D29C096A985}">
      <dsp:nvSpPr>
        <dsp:cNvPr id="0" name=""/>
        <dsp:cNvSpPr/>
      </dsp:nvSpPr>
      <dsp:spPr>
        <a:xfrm>
          <a:off x="2884455" y="0"/>
          <a:ext cx="2682255" cy="4072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a:t>Συγκρούσεων (</a:t>
          </a:r>
          <a:r>
            <a:rPr lang="el-GR" sz="2100" kern="1200" dirty="0" err="1"/>
            <a:t>Μαρξ,Ντάρεντορφ</a:t>
          </a:r>
          <a:r>
            <a:rPr lang="el-GR" sz="2100" kern="1200" dirty="0"/>
            <a:t> κ.α.)</a:t>
          </a:r>
        </a:p>
      </dsp:txBody>
      <dsp:txXfrm>
        <a:off x="2884455" y="0"/>
        <a:ext cx="2682255" cy="1221779"/>
      </dsp:txXfrm>
    </dsp:sp>
    <dsp:sp modelId="{8EC09C96-E5A6-462F-A179-6494E3CD3883}">
      <dsp:nvSpPr>
        <dsp:cNvPr id="0" name=""/>
        <dsp:cNvSpPr/>
      </dsp:nvSpPr>
      <dsp:spPr>
        <a:xfrm>
          <a:off x="2932489" y="1126298"/>
          <a:ext cx="2501256" cy="126024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a:solidFill>
                <a:srgbClr val="000000"/>
              </a:solidFill>
              <a:latin typeface="Corbel" panose="020B0503020204020204" pitchFamily="34" charset="0"/>
              <a:ea typeface="+mn-ea"/>
              <a:cs typeface="+mn-cs"/>
            </a:rPr>
            <a:t>Οι συγκρούσεις στην κοινωνία είναι αναπόφευκτες λόγω της συνεχούς παραγωγής ανισοτήτων</a:t>
          </a:r>
        </a:p>
      </dsp:txBody>
      <dsp:txXfrm>
        <a:off x="2969400" y="1163209"/>
        <a:ext cx="2427434" cy="1186425"/>
      </dsp:txXfrm>
    </dsp:sp>
    <dsp:sp modelId="{F4DB8161-F6E9-4C75-82D0-86FF90A49A38}">
      <dsp:nvSpPr>
        <dsp:cNvPr id="0" name=""/>
        <dsp:cNvSpPr/>
      </dsp:nvSpPr>
      <dsp:spPr>
        <a:xfrm>
          <a:off x="2989149" y="2414893"/>
          <a:ext cx="2529516" cy="13129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a:solidFill>
                <a:schemeClr val="tx1"/>
              </a:solidFill>
              <a:latin typeface="+mj-lt"/>
            </a:rPr>
            <a:t>Οι συγκρούσεις στην κοινωνία δε σχετίζονται μόνο με την κατοχή πλούτου αλλά και την κατοχή της κοινωνικής δύναμης</a:t>
          </a:r>
        </a:p>
      </dsp:txBody>
      <dsp:txXfrm>
        <a:off x="3027605" y="2453349"/>
        <a:ext cx="2452604" cy="1236071"/>
      </dsp:txXfrm>
    </dsp:sp>
    <dsp:sp modelId="{CA2446DA-B2DD-4C13-AF7C-37BE0143B051}">
      <dsp:nvSpPr>
        <dsp:cNvPr id="0" name=""/>
        <dsp:cNvSpPr/>
      </dsp:nvSpPr>
      <dsp:spPr>
        <a:xfrm>
          <a:off x="5767880" y="0"/>
          <a:ext cx="2682255" cy="4072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Συμβολικής αλληλεπίδρασης</a:t>
          </a:r>
        </a:p>
        <a:p>
          <a:pPr lvl="0" algn="ctr" defTabSz="800100">
            <a:lnSpc>
              <a:spcPct val="90000"/>
            </a:lnSpc>
            <a:spcBef>
              <a:spcPct val="0"/>
            </a:spcBef>
            <a:spcAft>
              <a:spcPct val="35000"/>
            </a:spcAft>
          </a:pPr>
          <a:r>
            <a:rPr lang="el-GR" sz="1800" kern="1200" dirty="0"/>
            <a:t>(</a:t>
          </a:r>
          <a:r>
            <a:rPr lang="el-GR" sz="1800" kern="1200" dirty="0" err="1"/>
            <a:t>Βέμπερ,Κούλεϋ</a:t>
          </a:r>
          <a:r>
            <a:rPr lang="el-GR" sz="1800" kern="1200" dirty="0"/>
            <a:t>, </a:t>
          </a:r>
          <a:r>
            <a:rPr lang="el-GR" sz="1800" kern="1200" dirty="0" err="1"/>
            <a:t>Μιντ</a:t>
          </a:r>
          <a:r>
            <a:rPr lang="el-GR" sz="1800" kern="1200" dirty="0"/>
            <a:t> κ.α.)</a:t>
          </a:r>
        </a:p>
      </dsp:txBody>
      <dsp:txXfrm>
        <a:off x="5767880" y="0"/>
        <a:ext cx="2682255" cy="1221779"/>
      </dsp:txXfrm>
    </dsp:sp>
    <dsp:sp modelId="{2F519D6D-56C0-451D-B122-292B1BAA0550}">
      <dsp:nvSpPr>
        <dsp:cNvPr id="0" name=""/>
        <dsp:cNvSpPr/>
      </dsp:nvSpPr>
      <dsp:spPr>
        <a:xfrm>
          <a:off x="5797621" y="1110355"/>
          <a:ext cx="2566167" cy="13991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a:solidFill>
                <a:schemeClr val="tx1"/>
              </a:solidFill>
            </a:rPr>
            <a:t>Κατά τη διαδικασία αλληλεπίδρασης μεταξύ των ατόμων παράγονται ποίκιλα νοήματα μέσω της γλώσσας που βοηθούν στην κατανόηση του κόσμου.</a:t>
          </a:r>
        </a:p>
      </dsp:txBody>
      <dsp:txXfrm>
        <a:off x="5838602" y="1151336"/>
        <a:ext cx="2484205" cy="1317231"/>
      </dsp:txXfrm>
    </dsp:sp>
    <dsp:sp modelId="{2E2ED2EE-486C-4488-988B-F46165137554}">
      <dsp:nvSpPr>
        <dsp:cNvPr id="0" name=""/>
        <dsp:cNvSpPr/>
      </dsp:nvSpPr>
      <dsp:spPr>
        <a:xfrm>
          <a:off x="5847049" y="2543007"/>
          <a:ext cx="2509539" cy="10967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a:solidFill>
                <a:srgbClr val="000000"/>
              </a:solidFill>
              <a:latin typeface="Corbel" panose="020B0503020204020204" pitchFamily="34" charset="0"/>
              <a:ea typeface="+mn-ea"/>
              <a:cs typeface="+mn-cs"/>
            </a:rPr>
            <a:t>Οι γλωσσικές κατηγορίες ποικίλλουν τόσο μεταξύ των κοινωνιών όσο και εντός της ίδιας κοινωνίας.</a:t>
          </a:r>
        </a:p>
      </dsp:txBody>
      <dsp:txXfrm>
        <a:off x="5879171" y="2575129"/>
        <a:ext cx="2445295" cy="1032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7B178-7AE6-4818-A50F-56B44506443D}">
      <dsp:nvSpPr>
        <dsp:cNvPr id="0" name=""/>
        <dsp:cNvSpPr/>
      </dsp:nvSpPr>
      <dsp:spPr>
        <a:xfrm>
          <a:off x="0" y="0"/>
          <a:ext cx="8451167" cy="930649"/>
        </a:xfrm>
        <a:prstGeom prst="roundRect">
          <a:avLst/>
        </a:prstGeom>
        <a:solidFill>
          <a:schemeClr val="bg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kern="1200" dirty="0">
              <a:solidFill>
                <a:schemeClr val="bg1"/>
              </a:solidFill>
            </a:rPr>
            <a:t>ΣΧΟΛΗ ΚΟΙΝΩΝΙΚΗΣ ΚΑΤΑΣΚΕΥΗΣ (ΚΟΝΣΤΡΟΥΚΤΙΒΙΣΜΟΣ)</a:t>
          </a:r>
        </a:p>
      </dsp:txBody>
      <dsp:txXfrm>
        <a:off x="45431" y="45431"/>
        <a:ext cx="8360305" cy="839787"/>
      </dsp:txXfrm>
    </dsp:sp>
    <dsp:sp modelId="{080D26E0-62C9-4882-A5DA-8496115A2630}">
      <dsp:nvSpPr>
        <dsp:cNvPr id="0" name=""/>
        <dsp:cNvSpPr/>
      </dsp:nvSpPr>
      <dsp:spPr>
        <a:xfrm>
          <a:off x="0" y="941233"/>
          <a:ext cx="8451167" cy="1593439"/>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l-GR" sz="2000" b="1" kern="1200" dirty="0"/>
            <a:t>Στο πλαίσιο της σχολής της συμβολικής αλληλεπίδρασης αναπτύχθηκε και η άποψη της κοινωνικής κατασκευής ή του κονστρουκτιβισμού. Μεταφράζεται ως </a:t>
          </a:r>
          <a:r>
            <a:rPr lang="el-GR" sz="2000" b="1" kern="1200" dirty="0" err="1"/>
            <a:t>επικοδομητισμός</a:t>
          </a:r>
          <a:r>
            <a:rPr lang="el-GR" sz="2000" b="1" kern="1200" dirty="0"/>
            <a:t> που σημαίνει κάτι που οικοδομείται και εν προκειμένω αφορά την κοινωνική ζωή. Εμπνευστής της Σχολής ο </a:t>
          </a:r>
          <a:r>
            <a:rPr lang="en-US" sz="2000" b="1" kern="1200" dirty="0">
              <a:solidFill>
                <a:srgbClr val="FFFFFF"/>
              </a:solidFill>
              <a:latin typeface="Corbel" panose="020B0503020204020204" pitchFamily="34" charset="0"/>
              <a:ea typeface="+mn-ea"/>
              <a:cs typeface="+mn-cs"/>
            </a:rPr>
            <a:t>Max Weber</a:t>
          </a:r>
          <a:r>
            <a:rPr lang="el-GR" sz="2000" b="1" kern="1200" dirty="0">
              <a:solidFill>
                <a:srgbClr val="FFFFFF"/>
              </a:solidFill>
              <a:latin typeface="Corbel" panose="020B0503020204020204" pitchFamily="34" charset="0"/>
              <a:ea typeface="+mn-ea"/>
              <a:cs typeface="+mn-cs"/>
            </a:rPr>
            <a:t> και εκπρόσωποι οι </a:t>
          </a:r>
          <a:r>
            <a:rPr lang="el-GR" sz="2000" b="1" kern="1200" dirty="0" err="1">
              <a:solidFill>
                <a:srgbClr val="FFFFFF"/>
              </a:solidFill>
              <a:latin typeface="Corbel" panose="020B0503020204020204" pitchFamily="34" charset="0"/>
              <a:ea typeface="+mn-ea"/>
              <a:cs typeface="+mn-cs"/>
            </a:rPr>
            <a:t>Μπέρκερ</a:t>
          </a:r>
          <a:r>
            <a:rPr lang="el-GR" sz="2000" b="1" kern="1200" dirty="0">
              <a:solidFill>
                <a:srgbClr val="FFFFFF"/>
              </a:solidFill>
              <a:latin typeface="Corbel" panose="020B0503020204020204" pitchFamily="34" charset="0"/>
              <a:ea typeface="+mn-ea"/>
              <a:cs typeface="+mn-cs"/>
            </a:rPr>
            <a:t> και </a:t>
          </a:r>
          <a:r>
            <a:rPr lang="el-GR" sz="2000" b="1" kern="1200" dirty="0" err="1">
              <a:solidFill>
                <a:srgbClr val="FFFFFF"/>
              </a:solidFill>
              <a:latin typeface="Corbel" panose="020B0503020204020204" pitchFamily="34" charset="0"/>
              <a:ea typeface="+mn-ea"/>
              <a:cs typeface="+mn-cs"/>
            </a:rPr>
            <a:t>Λούμαν</a:t>
          </a:r>
          <a:endParaRPr lang="el-GR" sz="2000" b="1" kern="1200" dirty="0">
            <a:solidFill>
              <a:srgbClr val="FFFFFF"/>
            </a:solidFill>
            <a:latin typeface="Corbel" panose="020B0503020204020204" pitchFamily="34" charset="0"/>
            <a:ea typeface="+mn-ea"/>
            <a:cs typeface="+mn-cs"/>
          </a:endParaRPr>
        </a:p>
      </dsp:txBody>
      <dsp:txXfrm>
        <a:off x="77785" y="1019018"/>
        <a:ext cx="8295597" cy="1437869"/>
      </dsp:txXfrm>
    </dsp:sp>
    <dsp:sp modelId="{66649B78-236B-4835-9ED6-31EFC1B37766}">
      <dsp:nvSpPr>
        <dsp:cNvPr id="0" name=""/>
        <dsp:cNvSpPr/>
      </dsp:nvSpPr>
      <dsp:spPr>
        <a:xfrm>
          <a:off x="0" y="2545062"/>
          <a:ext cx="8451167" cy="125645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b="1" kern="1200" dirty="0"/>
            <a:t>Η κοινωνική ζωή είναι  ένα ρευστό και διαρκώς </a:t>
          </a:r>
          <a:r>
            <a:rPr lang="el-GR" sz="2000" b="1" kern="1200" dirty="0" err="1"/>
            <a:t>επαναδιαπραγματευόμενο</a:t>
          </a:r>
          <a:r>
            <a:rPr lang="el-GR" sz="2000" b="1" kern="1200" dirty="0"/>
            <a:t> σύνολο από κοινωνικές πρακτικές. Οι πρακτικές και οι αξίες των ανθρώπων δίνουν τον χαρακτήρα της κοινωνίας, ένα οικοδόμημα που αποτελείται από αξίες, πρακτικές, σύμβολα, αντιλήψεις, σχέσεις κτλ.</a:t>
          </a:r>
        </a:p>
      </dsp:txBody>
      <dsp:txXfrm>
        <a:off x="61335" y="2606397"/>
        <a:ext cx="8328497" cy="1133782"/>
      </dsp:txXfrm>
    </dsp:sp>
    <dsp:sp modelId="{09F59098-04BA-472A-BA58-B2885D2A2B2E}">
      <dsp:nvSpPr>
        <dsp:cNvPr id="0" name=""/>
        <dsp:cNvSpPr/>
      </dsp:nvSpPr>
      <dsp:spPr>
        <a:xfrm>
          <a:off x="0" y="3812098"/>
          <a:ext cx="8451167" cy="160462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b="1" kern="1200" dirty="0">
              <a:solidFill>
                <a:srgbClr val="FFFFFF"/>
              </a:solidFill>
              <a:latin typeface="Corbel" panose="020B0503020204020204" pitchFamily="34" charset="0"/>
              <a:ea typeface="+mn-ea"/>
              <a:cs typeface="+mn-cs"/>
            </a:rPr>
            <a:t>Οι πρακτικές και σκέψεις των ανθρώπων ενδέχεται να επαναλαμβάνονται καθώς πρόκειται για πρακτικές, συμπεριφορές και τρόπους που χρησιμοποιούν για να  λύσουν τα βασικά προβλήματά τους. Οι πρακτικές αυτές μέσα από τη συχνή επανάληψη στον χρόνο σταθεροποιούνται και γίνονται θεσμοί όπως το σχολείο, ο στρατός κ.α.</a:t>
          </a:r>
        </a:p>
      </dsp:txBody>
      <dsp:txXfrm>
        <a:off x="78331" y="3890429"/>
        <a:ext cx="8294505" cy="1447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5F286-1A61-4846-9F01-F60836FC278E}">
      <dsp:nvSpPr>
        <dsp:cNvPr id="0" name=""/>
        <dsp:cNvSpPr/>
      </dsp:nvSpPr>
      <dsp:spPr>
        <a:xfrm>
          <a:off x="0" y="6581"/>
          <a:ext cx="3033379" cy="2638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l-GR" sz="1100" kern="1200"/>
            <a:t>Δυνάμεις παραγωγής-μεσα και τροπος</a:t>
          </a:r>
        </a:p>
      </dsp:txBody>
      <dsp:txXfrm>
        <a:off x="12879" y="19460"/>
        <a:ext cx="3007621" cy="238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52D86-E7B0-4D31-A4BF-E8409719E9DA}">
      <dsp:nvSpPr>
        <dsp:cNvPr id="0" name=""/>
        <dsp:cNvSpPr/>
      </dsp:nvSpPr>
      <dsp:spPr>
        <a:xfrm>
          <a:off x="0" y="6581"/>
          <a:ext cx="5168899" cy="26383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l-GR" sz="1100" kern="1200"/>
            <a:t>Οι πολιτικές και πνευματικές διαδικασίες της κοινωνίας</a:t>
          </a:r>
        </a:p>
      </dsp:txBody>
      <dsp:txXfrm>
        <a:off x="12879" y="19460"/>
        <a:ext cx="5143141" cy="238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6B5AA-32C1-47D6-8DB2-EB49D41A62A6}">
      <dsp:nvSpPr>
        <dsp:cNvPr id="0" name=""/>
        <dsp:cNvSpPr/>
      </dsp:nvSpPr>
      <dsp:spPr>
        <a:xfrm>
          <a:off x="3259349" y="0"/>
          <a:ext cx="4098319" cy="4751614"/>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l-GR" sz="2900" kern="1200" dirty="0"/>
            <a:t>Κοινωνικές ανισότητες</a:t>
          </a:r>
        </a:p>
        <a:p>
          <a:pPr marL="285750" lvl="1" indent="-285750" algn="l" defTabSz="1289050">
            <a:lnSpc>
              <a:spcPct val="90000"/>
            </a:lnSpc>
            <a:spcBef>
              <a:spcPct val="0"/>
            </a:spcBef>
            <a:spcAft>
              <a:spcPct val="15000"/>
            </a:spcAft>
            <a:buChar char="••"/>
          </a:pPr>
          <a:r>
            <a:rPr lang="el-GR" sz="2900" kern="1200" dirty="0"/>
            <a:t>Έλλειψη ελευθερίας</a:t>
          </a:r>
        </a:p>
        <a:p>
          <a:pPr marL="285750" lvl="1" indent="-285750" algn="l" defTabSz="1289050">
            <a:lnSpc>
              <a:spcPct val="90000"/>
            </a:lnSpc>
            <a:spcBef>
              <a:spcPct val="0"/>
            </a:spcBef>
            <a:spcAft>
              <a:spcPct val="15000"/>
            </a:spcAft>
            <a:buChar char="••"/>
          </a:pPr>
          <a:r>
            <a:rPr lang="el-GR" sz="2900" kern="1200" dirty="0"/>
            <a:t>Αλλοτρίωση</a:t>
          </a:r>
        </a:p>
        <a:p>
          <a:pPr marL="285750" lvl="1" indent="-285750" algn="l" defTabSz="1289050">
            <a:lnSpc>
              <a:spcPct val="90000"/>
            </a:lnSpc>
            <a:spcBef>
              <a:spcPct val="0"/>
            </a:spcBef>
            <a:spcAft>
              <a:spcPct val="15000"/>
            </a:spcAft>
            <a:buChar char="••"/>
          </a:pPr>
          <a:r>
            <a:rPr lang="el-GR" sz="2900" kern="1200" dirty="0"/>
            <a:t>Υπεραξία </a:t>
          </a:r>
        </a:p>
      </dsp:txBody>
      <dsp:txXfrm>
        <a:off x="3259349" y="593952"/>
        <a:ext cx="2561449" cy="3563710"/>
      </dsp:txXfrm>
    </dsp:sp>
    <dsp:sp modelId="{B53F7537-7746-4560-97AD-CAFD0C2A7CC2}">
      <dsp:nvSpPr>
        <dsp:cNvPr id="0" name=""/>
        <dsp:cNvSpPr/>
      </dsp:nvSpPr>
      <dsp:spPr>
        <a:xfrm>
          <a:off x="104508" y="0"/>
          <a:ext cx="2943497" cy="475161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l-GR" sz="2700" kern="1200" dirty="0"/>
            <a:t>Ο ΚΑΠΙΤΑΛΙΣΜΟΣ ΓΕΝΝΑ </a:t>
          </a:r>
        </a:p>
      </dsp:txBody>
      <dsp:txXfrm>
        <a:off x="248198" y="143690"/>
        <a:ext cx="2656117" cy="4464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D6BE1-0A74-438A-982E-96F185776B27}">
      <dsp:nvSpPr>
        <dsp:cNvPr id="0" name=""/>
        <dsp:cNvSpPr/>
      </dsp:nvSpPr>
      <dsp:spPr>
        <a:xfrm>
          <a:off x="24174" y="1124553"/>
          <a:ext cx="1852031" cy="7408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just" defTabSz="444500">
            <a:lnSpc>
              <a:spcPct val="90000"/>
            </a:lnSpc>
            <a:spcBef>
              <a:spcPct val="0"/>
            </a:spcBef>
            <a:spcAft>
              <a:spcPct val="35000"/>
            </a:spcAft>
          </a:pPr>
          <a:r>
            <a:rPr lang="el-GR" sz="1000" kern="1200" dirty="0">
              <a:latin typeface="Times New Roman" panose="02020603050405020304" pitchFamily="18" charset="0"/>
              <a:cs typeface="Times New Roman" panose="02020603050405020304" pitchFamily="18" charset="0"/>
            </a:rPr>
            <a:t>Ιδεότυπος</a:t>
          </a:r>
        </a:p>
      </dsp:txBody>
      <dsp:txXfrm>
        <a:off x="24174" y="1124553"/>
        <a:ext cx="1852031" cy="740812"/>
      </dsp:txXfrm>
    </dsp:sp>
    <dsp:sp modelId="{AAA47CCC-3E32-4AB3-97F7-7AA4EA503558}">
      <dsp:nvSpPr>
        <dsp:cNvPr id="0" name=""/>
        <dsp:cNvSpPr/>
      </dsp:nvSpPr>
      <dsp:spPr>
        <a:xfrm>
          <a:off x="34731" y="2053446"/>
          <a:ext cx="1852031" cy="258398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Αποτελεί μία διαδικασία απλούστευσης της πραγματικότητας</a:t>
          </a:r>
        </a:p>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Είναι ένα </a:t>
          </a:r>
          <a:r>
            <a:rPr lang="el-GR" sz="1000" b="1" kern="1200" dirty="0" err="1">
              <a:latin typeface="Times New Roman" panose="02020603050405020304" pitchFamily="18" charset="0"/>
              <a:cs typeface="Times New Roman" panose="02020603050405020304" pitchFamily="18" charset="0"/>
            </a:rPr>
            <a:t>ευρετικό</a:t>
          </a:r>
          <a:r>
            <a:rPr lang="el-GR" sz="1000" b="1" kern="1200" dirty="0">
              <a:latin typeface="Times New Roman" panose="02020603050405020304" pitchFamily="18" charset="0"/>
              <a:cs typeface="Times New Roman" panose="02020603050405020304" pitchFamily="18" charset="0"/>
            </a:rPr>
            <a:t> εργαλείο που διευκολύνει την οικοδόμηση των υποθέσεων μέσω της σύγκρισης</a:t>
          </a:r>
        </a:p>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Χαρακτηρίζεται από μεγαλύτερη συνοχή σε σχέση με το υπό μελέτη φαινόμενο</a:t>
          </a:r>
        </a:p>
      </dsp:txBody>
      <dsp:txXfrm>
        <a:off x="34731" y="2053446"/>
        <a:ext cx="1852031" cy="2583985"/>
      </dsp:txXfrm>
    </dsp:sp>
    <dsp:sp modelId="{620F51BA-4EFF-40AA-A797-8299D6E4B06F}">
      <dsp:nvSpPr>
        <dsp:cNvPr id="0" name=""/>
        <dsp:cNvSpPr/>
      </dsp:nvSpPr>
      <dsp:spPr>
        <a:xfrm>
          <a:off x="2160400" y="1154680"/>
          <a:ext cx="1852031" cy="7408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just" defTabSz="444500">
            <a:lnSpc>
              <a:spcPct val="90000"/>
            </a:lnSpc>
            <a:spcBef>
              <a:spcPct val="0"/>
            </a:spcBef>
            <a:spcAft>
              <a:spcPct val="35000"/>
            </a:spcAft>
          </a:pPr>
          <a:r>
            <a:rPr lang="el-GR" sz="1000" kern="1200" dirty="0">
              <a:latin typeface="Times New Roman" panose="02020603050405020304" pitchFamily="18" charset="0"/>
              <a:cs typeface="Times New Roman" panose="02020603050405020304" pitchFamily="18" charset="0"/>
            </a:rPr>
            <a:t>Γραφειοκρατία</a:t>
          </a:r>
        </a:p>
      </dsp:txBody>
      <dsp:txXfrm>
        <a:off x="2160400" y="1154680"/>
        <a:ext cx="1852031" cy="740812"/>
      </dsp:txXfrm>
    </dsp:sp>
    <dsp:sp modelId="{33C4EDB7-3947-4AED-BEBB-2BDBBAB4A802}">
      <dsp:nvSpPr>
        <dsp:cNvPr id="0" name=""/>
        <dsp:cNvSpPr/>
      </dsp:nvSpPr>
      <dsp:spPr>
        <a:xfrm>
          <a:off x="2160400" y="2122411"/>
          <a:ext cx="1852031" cy="252535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Γραφειοκρατία και καπιταλισμός είναι δύο έννοιες διακριτές με παράλληλη όμως πορεία</a:t>
          </a:r>
        </a:p>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Αποτελεί τη συνηθέστερη μορφή οργάνωσης και χαρακτηρίζεται από συγκεντρωτισμό, καταμερισμό της εργασίας, πειθαρχία κ.α.</a:t>
          </a:r>
        </a:p>
        <a:p>
          <a:pPr marL="57150" lvl="1" indent="-57150" algn="just" defTabSz="444500">
            <a:lnSpc>
              <a:spcPct val="90000"/>
            </a:lnSpc>
            <a:spcBef>
              <a:spcPct val="0"/>
            </a:spcBef>
            <a:spcAft>
              <a:spcPct val="15000"/>
            </a:spcAft>
            <a:buChar char="••"/>
          </a:pPr>
          <a:endParaRPr lang="el-GR" sz="1000" kern="1200" dirty="0"/>
        </a:p>
        <a:p>
          <a:pPr marL="57150" lvl="1" indent="-57150" algn="just" defTabSz="444500">
            <a:lnSpc>
              <a:spcPct val="90000"/>
            </a:lnSpc>
            <a:spcBef>
              <a:spcPct val="0"/>
            </a:spcBef>
            <a:spcAft>
              <a:spcPct val="15000"/>
            </a:spcAft>
            <a:buChar char="••"/>
          </a:pPr>
          <a:endParaRPr lang="el-GR" sz="1000" kern="1200" dirty="0"/>
        </a:p>
        <a:p>
          <a:pPr marL="57150" lvl="1" indent="-57150" algn="just" defTabSz="444500">
            <a:lnSpc>
              <a:spcPct val="90000"/>
            </a:lnSpc>
            <a:spcBef>
              <a:spcPct val="0"/>
            </a:spcBef>
            <a:spcAft>
              <a:spcPct val="15000"/>
            </a:spcAft>
            <a:buChar char="••"/>
          </a:pPr>
          <a:endParaRPr lang="el-GR" sz="1000" kern="1200" dirty="0"/>
        </a:p>
        <a:p>
          <a:pPr marL="57150" lvl="1" indent="-57150" algn="just" defTabSz="444500">
            <a:lnSpc>
              <a:spcPct val="90000"/>
            </a:lnSpc>
            <a:spcBef>
              <a:spcPct val="0"/>
            </a:spcBef>
            <a:spcAft>
              <a:spcPct val="15000"/>
            </a:spcAft>
            <a:buChar char="••"/>
          </a:pPr>
          <a:endParaRPr lang="el-GR" sz="1000" kern="1200" dirty="0"/>
        </a:p>
      </dsp:txBody>
      <dsp:txXfrm>
        <a:off x="2160400" y="2122411"/>
        <a:ext cx="1852031" cy="2525350"/>
      </dsp:txXfrm>
    </dsp:sp>
    <dsp:sp modelId="{D1347BD2-4D9D-42C1-8110-B39F83CBA63C}">
      <dsp:nvSpPr>
        <dsp:cNvPr id="0" name=""/>
        <dsp:cNvSpPr/>
      </dsp:nvSpPr>
      <dsp:spPr>
        <a:xfrm>
          <a:off x="4194024" y="1212331"/>
          <a:ext cx="1852031" cy="74081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just" defTabSz="444500">
            <a:lnSpc>
              <a:spcPct val="90000"/>
            </a:lnSpc>
            <a:spcBef>
              <a:spcPct val="0"/>
            </a:spcBef>
            <a:spcAft>
              <a:spcPct val="35000"/>
            </a:spcAft>
          </a:pPr>
          <a:r>
            <a:rPr lang="el-GR" sz="1000" kern="1200" dirty="0">
              <a:latin typeface="Times New Roman" panose="02020603050405020304" pitchFamily="18" charset="0"/>
              <a:cs typeface="Times New Roman" panose="02020603050405020304" pitchFamily="18" charset="0"/>
            </a:rPr>
            <a:t>Εκλεκτική συγγένεια</a:t>
          </a:r>
        </a:p>
      </dsp:txBody>
      <dsp:txXfrm>
        <a:off x="4194024" y="1212331"/>
        <a:ext cx="1852031" cy="740812"/>
      </dsp:txXfrm>
    </dsp:sp>
    <dsp:sp modelId="{7046166F-1057-462F-A3D0-6CF7ED096566}">
      <dsp:nvSpPr>
        <dsp:cNvPr id="0" name=""/>
        <dsp:cNvSpPr/>
      </dsp:nvSpPr>
      <dsp:spPr>
        <a:xfrm>
          <a:off x="4183467" y="2068147"/>
          <a:ext cx="1852031" cy="262547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Αφορά τη σχέση δύο φαινομένων αλλά όχι απαραίτητα την ταυτόχρονη μεταβολή τους</a:t>
          </a:r>
        </a:p>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Αφορά δύο μεταβλητές που ενώ έχουν συνάφεια, δεν έχει εξακριβωθεί η ακριβής σχέση τους</a:t>
          </a:r>
        </a:p>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Η αδυναμία αυτή οφείλεται στην πολυπλοκότητα των κοινωνικών φαινομένων</a:t>
          </a:r>
        </a:p>
      </dsp:txBody>
      <dsp:txXfrm>
        <a:off x="4183467" y="2068147"/>
        <a:ext cx="1852031" cy="2625474"/>
      </dsp:txXfrm>
    </dsp:sp>
    <dsp:sp modelId="{D95AE710-5EF8-4717-9AA7-ADE1CCB2D6D1}">
      <dsp:nvSpPr>
        <dsp:cNvPr id="0" name=""/>
        <dsp:cNvSpPr/>
      </dsp:nvSpPr>
      <dsp:spPr>
        <a:xfrm>
          <a:off x="6340109" y="1109106"/>
          <a:ext cx="1852031" cy="166145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just" defTabSz="444500">
            <a:lnSpc>
              <a:spcPct val="90000"/>
            </a:lnSpc>
            <a:spcBef>
              <a:spcPct val="0"/>
            </a:spcBef>
            <a:spcAft>
              <a:spcPct val="35000"/>
            </a:spcAft>
          </a:pPr>
          <a:r>
            <a:rPr lang="el-GR" sz="1000" kern="1200" dirty="0">
              <a:latin typeface="Times New Roman" panose="02020603050405020304" pitchFamily="18" charset="0"/>
              <a:cs typeface="Times New Roman" panose="02020603050405020304" pitchFamily="18" charset="0"/>
            </a:rPr>
            <a:t>Παράδοξο μη αναμενόμενων αποτελεσμάτων της κοινωνικής δράσης</a:t>
          </a:r>
        </a:p>
      </dsp:txBody>
      <dsp:txXfrm>
        <a:off x="6340109" y="1109106"/>
        <a:ext cx="1852031" cy="1661457"/>
      </dsp:txXfrm>
    </dsp:sp>
    <dsp:sp modelId="{5E171807-94B8-4051-8851-C2CC3029354C}">
      <dsp:nvSpPr>
        <dsp:cNvPr id="0" name=""/>
        <dsp:cNvSpPr/>
      </dsp:nvSpPr>
      <dsp:spPr>
        <a:xfrm>
          <a:off x="6340109" y="2605137"/>
          <a:ext cx="1852031" cy="228802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Στις κοινωνικές σχέσεις υπεισέρχεται η υποκειμενική αποτίμηση του δρώντος</a:t>
          </a:r>
        </a:p>
        <a:p>
          <a:pPr marL="57150" lvl="1" indent="-57150" algn="just" defTabSz="444500">
            <a:lnSpc>
              <a:spcPct val="90000"/>
            </a:lnSpc>
            <a:spcBef>
              <a:spcPct val="0"/>
            </a:spcBef>
            <a:spcAft>
              <a:spcPct val="15000"/>
            </a:spcAft>
            <a:buChar char="••"/>
          </a:pPr>
          <a:r>
            <a:rPr lang="el-GR" sz="1000" b="1" kern="1200" dirty="0">
              <a:latin typeface="Times New Roman" panose="02020603050405020304" pitchFamily="18" charset="0"/>
              <a:cs typeface="Times New Roman" panose="02020603050405020304" pitchFamily="18" charset="0"/>
            </a:rPr>
            <a:t>Όταν η κοινωνική δράση δεν είναι αυστηρά ορθολογική και το στοιχείο του υπολογισμού είναι μειωμένο, τότε το αποτέλεσμα των ενεργειών του δρώντος είναι διαφορετικό από αυτό που αρχικά είχε σχεδιάσει (παράδοξο)</a:t>
          </a:r>
        </a:p>
      </dsp:txBody>
      <dsp:txXfrm>
        <a:off x="6340109" y="2605137"/>
        <a:ext cx="1852031" cy="2288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D0C26-9041-4B13-88C0-28FEB94309DF}">
      <dsp:nvSpPr>
        <dsp:cNvPr id="0" name=""/>
        <dsp:cNvSpPr/>
      </dsp:nvSpPr>
      <dsp:spPr>
        <a:xfrm>
          <a:off x="0" y="637343"/>
          <a:ext cx="8856984" cy="154215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124968" rIns="687400"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μελέτες μεθοδολογίας, κριτικής και φιλοσοφίας </a:t>
          </a:r>
          <a:r>
            <a:rPr lang="en-US" sz="1800" b="1" kern="1200" dirty="0" err="1" smtClean="0"/>
            <a:t>Gesammelte</a:t>
          </a:r>
          <a:r>
            <a:rPr lang="en-US" sz="1800" b="1" kern="1200" dirty="0" smtClean="0"/>
            <a:t> </a:t>
          </a:r>
          <a:r>
            <a:rPr lang="en-US" sz="1800" b="1" kern="1200" dirty="0" err="1" smtClean="0"/>
            <a:t>Aufsaetze</a:t>
          </a:r>
          <a:r>
            <a:rPr lang="en-US" sz="1800" b="1" kern="1200" dirty="0" smtClean="0"/>
            <a:t> </a:t>
          </a:r>
          <a:r>
            <a:rPr lang="en-US" sz="1800" b="1" kern="1200" dirty="0" err="1" smtClean="0"/>
            <a:t>zur</a:t>
          </a:r>
          <a:r>
            <a:rPr lang="en-US" sz="1800" b="1" kern="1200" dirty="0" smtClean="0"/>
            <a:t> </a:t>
          </a:r>
          <a:r>
            <a:rPr lang="en-US" sz="1800" b="1" kern="1200" dirty="0" err="1" smtClean="0"/>
            <a:t>Wissenschaftslehre</a:t>
          </a:r>
          <a:r>
            <a:rPr lang="en-US" sz="1800" b="1" kern="1200" dirty="0" smtClean="0"/>
            <a:t> (</a:t>
          </a:r>
          <a:r>
            <a:rPr lang="el-GR" sz="1800" b="1" kern="1200" dirty="0" smtClean="0"/>
            <a:t>Δοκίμια πάνω στη θεωρία της επιστήμης),  </a:t>
          </a:r>
          <a:endParaRPr lang="el-GR" sz="1800" b="1" kern="1200" dirty="0"/>
        </a:p>
      </dsp:txBody>
      <dsp:txXfrm>
        <a:off x="0" y="637343"/>
        <a:ext cx="8856984" cy="1542155"/>
      </dsp:txXfrm>
    </dsp:sp>
    <dsp:sp modelId="{83BE0306-49E5-4BA6-8D86-450D77C57770}">
      <dsp:nvSpPr>
        <dsp:cNvPr id="0" name=""/>
        <dsp:cNvSpPr/>
      </dsp:nvSpPr>
      <dsp:spPr>
        <a:xfrm>
          <a:off x="442849" y="113439"/>
          <a:ext cx="6199888"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422400">
            <a:lnSpc>
              <a:spcPct val="90000"/>
            </a:lnSpc>
            <a:spcBef>
              <a:spcPct val="0"/>
            </a:spcBef>
            <a:spcAft>
              <a:spcPct val="35000"/>
            </a:spcAft>
          </a:pPr>
          <a:r>
            <a:rPr lang="el-GR" sz="3200" kern="1200" dirty="0" smtClean="0"/>
            <a:t>1</a:t>
          </a:r>
          <a:r>
            <a:rPr lang="el-GR" sz="3200" kern="1200" baseline="30000" dirty="0" smtClean="0"/>
            <a:t>η</a:t>
          </a:r>
          <a:r>
            <a:rPr lang="el-GR" sz="3200" kern="1200" dirty="0" smtClean="0"/>
            <a:t> κατηγορία</a:t>
          </a:r>
          <a:endParaRPr lang="el-GR" sz="3200" kern="1200" dirty="0"/>
        </a:p>
      </dsp:txBody>
      <dsp:txXfrm>
        <a:off x="464465" y="135055"/>
        <a:ext cx="6156656" cy="399568"/>
      </dsp:txXfrm>
    </dsp:sp>
    <dsp:sp modelId="{AE9A2C0C-37E1-40DE-824A-3D7413E5097F}">
      <dsp:nvSpPr>
        <dsp:cNvPr id="0" name=""/>
        <dsp:cNvSpPr/>
      </dsp:nvSpPr>
      <dsp:spPr>
        <a:xfrm>
          <a:off x="0" y="2311521"/>
          <a:ext cx="8856984" cy="74418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124968" rIns="687400"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τα καθαρά ιστορικά έργα</a:t>
          </a:r>
          <a:endParaRPr lang="el-GR" sz="2000" kern="1200" dirty="0"/>
        </a:p>
      </dsp:txBody>
      <dsp:txXfrm>
        <a:off x="0" y="2311521"/>
        <a:ext cx="8856984" cy="744187"/>
      </dsp:txXfrm>
    </dsp:sp>
    <dsp:sp modelId="{377AC8AB-61BD-4C6A-AE8C-69F908B9C2E6}">
      <dsp:nvSpPr>
        <dsp:cNvPr id="0" name=""/>
        <dsp:cNvSpPr/>
      </dsp:nvSpPr>
      <dsp:spPr>
        <a:xfrm>
          <a:off x="442849" y="1957995"/>
          <a:ext cx="6199888"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244600">
            <a:lnSpc>
              <a:spcPct val="90000"/>
            </a:lnSpc>
            <a:spcBef>
              <a:spcPct val="0"/>
            </a:spcBef>
            <a:spcAft>
              <a:spcPct val="35000"/>
            </a:spcAft>
          </a:pPr>
          <a:r>
            <a:rPr lang="el-GR" sz="2800" kern="1200" dirty="0" smtClean="0"/>
            <a:t>2</a:t>
          </a:r>
          <a:r>
            <a:rPr lang="el-GR" sz="2800" kern="1200" baseline="30000" dirty="0" smtClean="0"/>
            <a:t>η</a:t>
          </a:r>
          <a:r>
            <a:rPr lang="el-GR" sz="2800" kern="1200" dirty="0" smtClean="0"/>
            <a:t> κατηγορία </a:t>
          </a:r>
          <a:endParaRPr lang="el-GR" sz="2800" kern="1200" dirty="0"/>
        </a:p>
      </dsp:txBody>
      <dsp:txXfrm>
        <a:off x="464465" y="1979611"/>
        <a:ext cx="6156656" cy="399568"/>
      </dsp:txXfrm>
    </dsp:sp>
    <dsp:sp modelId="{37028964-1200-4492-8A23-7F742CE007A2}">
      <dsp:nvSpPr>
        <dsp:cNvPr id="0" name=""/>
        <dsp:cNvSpPr/>
      </dsp:nvSpPr>
      <dsp:spPr>
        <a:xfrm>
          <a:off x="0" y="3653123"/>
          <a:ext cx="8856984" cy="1569928"/>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124968" rIns="687400" bIns="128016"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smtClean="0"/>
            <a:t>Προτεσταντική Ηθική και το πνεύμα του καπιταλισμού</a:t>
          </a:r>
          <a:endParaRPr lang="el-GR" sz="1800" b="1" kern="1200" dirty="0"/>
        </a:p>
        <a:p>
          <a:pPr marL="171450" lvl="1" indent="-171450" algn="l" defTabSz="800100">
            <a:lnSpc>
              <a:spcPct val="90000"/>
            </a:lnSpc>
            <a:spcBef>
              <a:spcPct val="0"/>
            </a:spcBef>
            <a:spcAft>
              <a:spcPct val="15000"/>
            </a:spcAft>
            <a:buChar char="••"/>
          </a:pPr>
          <a:r>
            <a:rPr lang="el-GR" sz="1800" kern="1200" dirty="0" smtClean="0"/>
            <a:t> συγκριτική ανάλυση των μεγάλων θρησκειών και της αλληλεπίδρασης οικονομικών συνθηκών, κοινωνικών καταστάσεων και θρησκευτικών πεποιθήσεων</a:t>
          </a:r>
          <a:endParaRPr lang="el-GR" sz="1800" kern="1200" dirty="0"/>
        </a:p>
        <a:p>
          <a:pPr marL="114300" lvl="1" indent="-114300" algn="l" defTabSz="666750">
            <a:lnSpc>
              <a:spcPct val="90000"/>
            </a:lnSpc>
            <a:spcBef>
              <a:spcPct val="0"/>
            </a:spcBef>
            <a:spcAft>
              <a:spcPct val="15000"/>
            </a:spcAft>
            <a:buChar char="••"/>
          </a:pPr>
          <a:endParaRPr lang="el-GR" sz="1500" kern="1200" dirty="0"/>
        </a:p>
      </dsp:txBody>
      <dsp:txXfrm>
        <a:off x="0" y="3653123"/>
        <a:ext cx="8856984" cy="1569928"/>
      </dsp:txXfrm>
    </dsp:sp>
    <dsp:sp modelId="{B931BE39-885A-4A12-9801-31AAF1EDFB8C}">
      <dsp:nvSpPr>
        <dsp:cNvPr id="0" name=""/>
        <dsp:cNvSpPr/>
      </dsp:nvSpPr>
      <dsp:spPr>
        <a:xfrm>
          <a:off x="442849" y="3004582"/>
          <a:ext cx="7010710" cy="67453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244600">
            <a:lnSpc>
              <a:spcPct val="90000"/>
            </a:lnSpc>
            <a:spcBef>
              <a:spcPct val="0"/>
            </a:spcBef>
            <a:spcAft>
              <a:spcPct val="35000"/>
            </a:spcAft>
          </a:pPr>
          <a:r>
            <a:rPr lang="el-GR" sz="2800" kern="1200" dirty="0" smtClean="0"/>
            <a:t>3η κατηγορία: Εργασίες κοινωνιολογίας της θρησκείας  </a:t>
          </a:r>
          <a:endParaRPr lang="el-GR" sz="2800" kern="1200" dirty="0"/>
        </a:p>
      </dsp:txBody>
      <dsp:txXfrm>
        <a:off x="475777" y="3037510"/>
        <a:ext cx="6944854" cy="608678"/>
      </dsp:txXfrm>
    </dsp:sp>
    <dsp:sp modelId="{C629375C-8FB9-425B-A4E4-68BF6A6DC073}">
      <dsp:nvSpPr>
        <dsp:cNvPr id="0" name=""/>
        <dsp:cNvSpPr/>
      </dsp:nvSpPr>
      <dsp:spPr>
        <a:xfrm>
          <a:off x="0" y="5443486"/>
          <a:ext cx="8856984" cy="118125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124968" rIns="687400" bIns="142240" numCol="1" spcCol="1270" anchor="t" anchorCtr="0">
          <a:noAutofit/>
        </a:bodyPr>
        <a:lstStyle/>
        <a:p>
          <a:pPr marL="228600" lvl="1" indent="-228600" algn="l" defTabSz="889000">
            <a:lnSpc>
              <a:spcPct val="90000"/>
            </a:lnSpc>
            <a:spcBef>
              <a:spcPct val="0"/>
            </a:spcBef>
            <a:spcAft>
              <a:spcPct val="15000"/>
            </a:spcAft>
            <a:buChar char="••"/>
          </a:pPr>
          <a:endParaRPr lang="el-GR" sz="2000" kern="1200" dirty="0"/>
        </a:p>
        <a:p>
          <a:pPr marL="228600" lvl="1" indent="-228600" algn="l" defTabSz="889000">
            <a:lnSpc>
              <a:spcPct val="90000"/>
            </a:lnSpc>
            <a:spcBef>
              <a:spcPct val="0"/>
            </a:spcBef>
            <a:spcAft>
              <a:spcPct val="15000"/>
            </a:spcAft>
            <a:buChar char="••"/>
          </a:pPr>
          <a:r>
            <a:rPr lang="de-DE" sz="2000" b="1" kern="1200" dirty="0" smtClean="0"/>
            <a:t>Οικονομία και κοινωνία (Wirtschaft und Gesellschaft)</a:t>
          </a:r>
          <a:endParaRPr lang="el-GR" sz="2000" b="1" kern="1200" dirty="0"/>
        </a:p>
        <a:p>
          <a:pPr marL="57150" lvl="1" indent="-57150" algn="l" defTabSz="222250">
            <a:lnSpc>
              <a:spcPct val="90000"/>
            </a:lnSpc>
            <a:spcBef>
              <a:spcPct val="0"/>
            </a:spcBef>
            <a:spcAft>
              <a:spcPct val="15000"/>
            </a:spcAft>
            <a:buChar char="••"/>
          </a:pPr>
          <a:endParaRPr lang="el-GR" sz="500" b="1" kern="1200" dirty="0"/>
        </a:p>
      </dsp:txBody>
      <dsp:txXfrm>
        <a:off x="0" y="5443486"/>
        <a:ext cx="8856984" cy="1181250"/>
      </dsp:txXfrm>
    </dsp:sp>
    <dsp:sp modelId="{A7B8D8BA-3C8D-46DA-9AD9-D780174DFD04}">
      <dsp:nvSpPr>
        <dsp:cNvPr id="0" name=""/>
        <dsp:cNvSpPr/>
      </dsp:nvSpPr>
      <dsp:spPr>
        <a:xfrm>
          <a:off x="576062" y="5290026"/>
          <a:ext cx="6199888"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l" defTabSz="1244600">
            <a:lnSpc>
              <a:spcPct val="90000"/>
            </a:lnSpc>
            <a:spcBef>
              <a:spcPct val="0"/>
            </a:spcBef>
            <a:spcAft>
              <a:spcPct val="35000"/>
            </a:spcAft>
          </a:pPr>
          <a:r>
            <a:rPr lang="el-GR" sz="2800" kern="1200" dirty="0" smtClean="0"/>
            <a:t>4</a:t>
          </a:r>
          <a:r>
            <a:rPr lang="el-GR" sz="2800" kern="1200" baseline="30000" dirty="0" smtClean="0"/>
            <a:t>η</a:t>
          </a:r>
          <a:r>
            <a:rPr lang="el-GR" sz="2800" kern="1200" dirty="0" smtClean="0"/>
            <a:t> κατηγορία </a:t>
          </a:r>
          <a:endParaRPr lang="el-GR" sz="2800" kern="1200" dirty="0"/>
        </a:p>
      </dsp:txBody>
      <dsp:txXfrm>
        <a:off x="597678" y="5311642"/>
        <a:ext cx="615665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919BD-4F8C-4B45-BA74-D46EC8CBAE7E}" type="datetimeFigureOut">
              <a:rPr lang="el-GR" smtClean="0"/>
              <a:pPr/>
              <a:t>1/11/2021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074E5-BB40-4C0C-A3A1-243E3961094A}" type="slidenum">
              <a:rPr lang="el-GR" smtClean="0"/>
              <a:pPr/>
              <a:t>‹#›</a:t>
            </a:fld>
            <a:endParaRPr lang="el-GR"/>
          </a:p>
        </p:txBody>
      </p:sp>
    </p:spTree>
    <p:extLst>
      <p:ext uri="{BB962C8B-B14F-4D97-AF65-F5344CB8AC3E}">
        <p14:creationId xmlns:p14="http://schemas.microsoft.com/office/powerpoint/2010/main" val="218469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F3074E5-BB40-4C0C-A3A1-243E3961094A}" type="slidenum">
              <a:rPr lang="el-GR" smtClean="0"/>
              <a:pPr/>
              <a:t>4</a:t>
            </a:fld>
            <a:endParaRPr lang="el-GR"/>
          </a:p>
        </p:txBody>
      </p:sp>
    </p:spTree>
    <p:extLst>
      <p:ext uri="{BB962C8B-B14F-4D97-AF65-F5344CB8AC3E}">
        <p14:creationId xmlns:p14="http://schemas.microsoft.com/office/powerpoint/2010/main" val="243240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C9024F-AA54-4ADA-A05B-9FFB2B25D0C4}" type="slidenum">
              <a:rPr lang="el-GR" smtClean="0"/>
              <a:t>27</a:t>
            </a:fld>
            <a:endParaRPr lang="el-GR"/>
          </a:p>
        </p:txBody>
      </p:sp>
    </p:spTree>
    <p:extLst>
      <p:ext uri="{BB962C8B-B14F-4D97-AF65-F5344CB8AC3E}">
        <p14:creationId xmlns:p14="http://schemas.microsoft.com/office/powerpoint/2010/main" val="294122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F3074E5-BB40-4C0C-A3A1-243E3961094A}" type="slidenum">
              <a:rPr lang="el-GR" smtClean="0"/>
              <a:pPr/>
              <a:t>37</a:t>
            </a:fld>
            <a:endParaRPr lang="el-GR"/>
          </a:p>
        </p:txBody>
      </p:sp>
    </p:spTree>
    <p:extLst>
      <p:ext uri="{BB962C8B-B14F-4D97-AF65-F5344CB8AC3E}">
        <p14:creationId xmlns:p14="http://schemas.microsoft.com/office/powerpoint/2010/main" val="41771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E9BBC5E9-BD03-4FDE-80D1-7B49AC8B0E01}" type="slidenum">
              <a:rPr lang="el-GR" altLang="el-GR">
                <a:solidFill>
                  <a:prstClr val="black"/>
                </a:solidFill>
              </a:rPr>
              <a:pPr/>
              <a:t>6</a:t>
            </a:fld>
            <a:endParaRPr lang="el-GR" altLang="el-GR">
              <a:solidFill>
                <a:prstClr val="black"/>
              </a:solidFill>
            </a:endParaRPr>
          </a:p>
        </p:txBody>
      </p:sp>
      <p:sp>
        <p:nvSpPr>
          <p:cNvPr id="34817" name="Rectangle 1"/>
          <p:cNvSpPr txBox="1">
            <a:spLocks noChangeArrowheads="1"/>
          </p:cNvSpPr>
          <p:nvPr>
            <p:ph type="sldImg"/>
          </p:nvPr>
        </p:nvSpPr>
        <p:spPr bwMode="auto">
          <a:xfrm>
            <a:off x="1001713" y="728663"/>
            <a:ext cx="4854575" cy="3641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685800" y="4613275"/>
            <a:ext cx="5486400" cy="436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
        <p:nvSpPr>
          <p:cNvPr id="34819" name="Text Box 3"/>
          <p:cNvSpPr txBox="1">
            <a:spLocks noChangeArrowheads="1"/>
          </p:cNvSpPr>
          <p:nvPr/>
        </p:nvSpPr>
        <p:spPr bwMode="auto">
          <a:xfrm>
            <a:off x="3884613" y="9223375"/>
            <a:ext cx="29718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r">
              <a:spcBef>
                <a:spcPct val="0"/>
              </a:spcBef>
              <a:buSzPct val="120000"/>
            </a:pPr>
            <a:fld id="{0575DE61-9FE5-4455-BDA8-222C5A0A6D1D}" type="slidenum">
              <a:rPr lang="el-GR" altLang="el-GR" sz="1200">
                <a:latin typeface="Arial" panose="020B0604020202020204" pitchFamily="34" charset="0"/>
              </a:rPr>
              <a:pPr algn="r">
                <a:spcBef>
                  <a:spcPct val="0"/>
                </a:spcBef>
                <a:buSzPct val="120000"/>
              </a:pPr>
              <a:t>6</a:t>
            </a:fld>
            <a:endParaRPr lang="el-GR" altLang="el-GR" sz="1200">
              <a:latin typeface="Arial" panose="020B0604020202020204" pitchFamily="34" charset="0"/>
            </a:endParaRPr>
          </a:p>
        </p:txBody>
      </p:sp>
    </p:spTree>
    <p:extLst>
      <p:ext uri="{BB962C8B-B14F-4D97-AF65-F5344CB8AC3E}">
        <p14:creationId xmlns:p14="http://schemas.microsoft.com/office/powerpoint/2010/main" val="149572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ln/>
        </p:spPr>
        <p:txBody>
          <a:bodyPr/>
          <a:lstStyle/>
          <a:p>
            <a:fld id="{2C7CD1B8-FF60-4F08-B348-B30D90069C06}" type="slidenum">
              <a:rPr lang="el-GR" altLang="el-GR"/>
              <a:pPr/>
              <a:t>7</a:t>
            </a:fld>
            <a:endParaRPr lang="el-GR" altLang="el-GR"/>
          </a:p>
        </p:txBody>
      </p:sp>
      <p:sp>
        <p:nvSpPr>
          <p:cNvPr id="35841" name="Rectangle 1"/>
          <p:cNvSpPr txBox="1">
            <a:spLocks noChangeArrowheads="1"/>
          </p:cNvSpPr>
          <p:nvPr>
            <p:ph type="sldImg"/>
          </p:nvPr>
        </p:nvSpPr>
        <p:spPr bwMode="auto">
          <a:xfrm>
            <a:off x="1001713" y="728663"/>
            <a:ext cx="4854575" cy="3641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ChangeArrowheads="1"/>
          </p:cNvSpPr>
          <p:nvPr>
            <p:ph type="body" idx="1"/>
          </p:nvPr>
        </p:nvSpPr>
        <p:spPr bwMode="auto">
          <a:xfrm>
            <a:off x="685800" y="4613275"/>
            <a:ext cx="5486400" cy="436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3933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ADD928F3-F366-48E7-9D6E-EF4DB07016C3}" type="slidenum">
              <a:rPr lang="el-GR" altLang="el-GR"/>
              <a:pPr/>
              <a:t>8</a:t>
            </a:fld>
            <a:endParaRPr lang="el-GR" altLang="el-GR"/>
          </a:p>
        </p:txBody>
      </p:sp>
      <p:sp>
        <p:nvSpPr>
          <p:cNvPr id="36865" name="Rectangle 1"/>
          <p:cNvSpPr txBox="1">
            <a:spLocks noChangeArrowheads="1"/>
          </p:cNvSpPr>
          <p:nvPr>
            <p:ph type="sldImg"/>
          </p:nvPr>
        </p:nvSpPr>
        <p:spPr bwMode="auto">
          <a:xfrm>
            <a:off x="1001713" y="728663"/>
            <a:ext cx="4854575" cy="3641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ChangeArrowheads="1"/>
          </p:cNvSpPr>
          <p:nvPr>
            <p:ph type="body" idx="1"/>
          </p:nvPr>
        </p:nvSpPr>
        <p:spPr bwMode="auto">
          <a:xfrm>
            <a:off x="685800" y="4613275"/>
            <a:ext cx="5486400" cy="436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
        <p:nvSpPr>
          <p:cNvPr id="36867" name="Text Box 3"/>
          <p:cNvSpPr txBox="1">
            <a:spLocks noChangeArrowheads="1"/>
          </p:cNvSpPr>
          <p:nvPr/>
        </p:nvSpPr>
        <p:spPr bwMode="auto">
          <a:xfrm>
            <a:off x="3884613" y="9223375"/>
            <a:ext cx="29718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r">
              <a:spcBef>
                <a:spcPct val="0"/>
              </a:spcBef>
              <a:buClrTx/>
              <a:buSzPct val="120000"/>
              <a:buFontTx/>
              <a:buNone/>
            </a:pPr>
            <a:fld id="{12E80A8D-DF6F-44C2-B7B4-CF790A05A176}" type="slidenum">
              <a:rPr lang="el-GR" altLang="el-GR" sz="1200">
                <a:latin typeface="Arial" panose="020B0604020202020204" pitchFamily="34" charset="0"/>
              </a:rPr>
              <a:pPr algn="r">
                <a:spcBef>
                  <a:spcPct val="0"/>
                </a:spcBef>
                <a:buClrTx/>
                <a:buSzPct val="120000"/>
                <a:buFontTx/>
                <a:buNone/>
              </a:pPr>
              <a:t>8</a:t>
            </a:fld>
            <a:endParaRPr lang="el-GR" altLang="el-GR" sz="1200">
              <a:latin typeface="Arial" panose="020B0604020202020204" pitchFamily="34" charset="0"/>
            </a:endParaRPr>
          </a:p>
        </p:txBody>
      </p:sp>
    </p:spTree>
    <p:extLst>
      <p:ext uri="{BB962C8B-B14F-4D97-AF65-F5344CB8AC3E}">
        <p14:creationId xmlns:p14="http://schemas.microsoft.com/office/powerpoint/2010/main" val="387395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ln/>
        </p:spPr>
        <p:txBody>
          <a:bodyPr/>
          <a:lstStyle/>
          <a:p>
            <a:fld id="{122701AA-7874-464C-A5FD-5B4D13B28D1B}" type="slidenum">
              <a:rPr lang="el-GR" altLang="el-GR"/>
              <a:pPr/>
              <a:t>10</a:t>
            </a:fld>
            <a:endParaRPr lang="el-GR" altLang="el-GR"/>
          </a:p>
        </p:txBody>
      </p:sp>
      <p:sp>
        <p:nvSpPr>
          <p:cNvPr id="39937" name="Rectangle 1"/>
          <p:cNvSpPr txBox="1">
            <a:spLocks noChangeArrowheads="1"/>
          </p:cNvSpPr>
          <p:nvPr>
            <p:ph type="sldImg"/>
          </p:nvPr>
        </p:nvSpPr>
        <p:spPr bwMode="auto">
          <a:xfrm>
            <a:off x="1001713" y="728663"/>
            <a:ext cx="4854575" cy="3641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ChangeArrowheads="1"/>
          </p:cNvSpPr>
          <p:nvPr>
            <p:ph type="body" idx="1"/>
          </p:nvPr>
        </p:nvSpPr>
        <p:spPr bwMode="auto">
          <a:xfrm>
            <a:off x="685800" y="4613275"/>
            <a:ext cx="5486400" cy="436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35473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ln/>
        </p:spPr>
        <p:txBody>
          <a:bodyPr/>
          <a:lstStyle/>
          <a:p>
            <a:fld id="{0842628E-1BCF-40EF-9F73-FBF8397038C1}" type="slidenum">
              <a:rPr lang="el-GR" altLang="el-GR"/>
              <a:pPr/>
              <a:t>13</a:t>
            </a:fld>
            <a:endParaRPr lang="el-GR" altLang="el-GR"/>
          </a:p>
        </p:txBody>
      </p:sp>
      <p:sp>
        <p:nvSpPr>
          <p:cNvPr id="40961" name="Rectangle 1"/>
          <p:cNvSpPr txBox="1">
            <a:spLocks noChangeArrowheads="1"/>
          </p:cNvSpPr>
          <p:nvPr>
            <p:ph type="sldImg"/>
          </p:nvPr>
        </p:nvSpPr>
        <p:spPr bwMode="auto">
          <a:xfrm>
            <a:off x="1001713" y="728663"/>
            <a:ext cx="4854575" cy="3641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ChangeArrowheads="1"/>
          </p:cNvSpPr>
          <p:nvPr>
            <p:ph type="body" idx="1"/>
          </p:nvPr>
        </p:nvSpPr>
        <p:spPr bwMode="auto">
          <a:xfrm>
            <a:off x="685800" y="4613275"/>
            <a:ext cx="5486400" cy="436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38828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ln/>
        </p:spPr>
        <p:txBody>
          <a:bodyPr/>
          <a:lstStyle/>
          <a:p>
            <a:fld id="{B361E023-FB4A-4E3D-B527-8E392D2B47FF}" type="slidenum">
              <a:rPr lang="el-GR" altLang="el-GR"/>
              <a:pPr/>
              <a:t>18</a:t>
            </a:fld>
            <a:endParaRPr lang="el-GR" altLang="el-GR"/>
          </a:p>
        </p:txBody>
      </p:sp>
      <p:sp>
        <p:nvSpPr>
          <p:cNvPr id="51201" name="Rectangle 1"/>
          <p:cNvSpPr txBox="1">
            <a:spLocks noChangeArrowheads="1"/>
          </p:cNvSpPr>
          <p:nvPr>
            <p:ph type="sldImg"/>
          </p:nvPr>
        </p:nvSpPr>
        <p:spPr bwMode="auto">
          <a:xfrm>
            <a:off x="1001713" y="728663"/>
            <a:ext cx="4854575" cy="3641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685800" y="4613275"/>
            <a:ext cx="5486400" cy="4368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3769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Όταν μια τάξη ελέγχει τα μέσα παραγωγής που σχετίζονται με τον βιοπορισμό των ανθρώπων ,αποκτά δύναμη ,επιρροή ώστε να επηρεάζει πτυχές στο  εποικοδόμημα με σκοπό να διασφαλίζει την προστασία των συμφερόντων της.</a:t>
            </a:r>
          </a:p>
        </p:txBody>
      </p:sp>
      <p:sp>
        <p:nvSpPr>
          <p:cNvPr id="4" name="Θέση αριθμού διαφάνειας 3"/>
          <p:cNvSpPr>
            <a:spLocks noGrp="1"/>
          </p:cNvSpPr>
          <p:nvPr>
            <p:ph type="sldNum" sz="quarter" idx="5"/>
          </p:nvPr>
        </p:nvSpPr>
        <p:spPr/>
        <p:txBody>
          <a:bodyPr/>
          <a:lstStyle/>
          <a:p>
            <a:fld id="{3FC9024F-AA54-4ADA-A05B-9FFB2B25D0C4}" type="slidenum">
              <a:rPr lang="el-GR" smtClean="0"/>
              <a:t>24</a:t>
            </a:fld>
            <a:endParaRPr lang="el-GR"/>
          </a:p>
        </p:txBody>
      </p:sp>
    </p:spTree>
    <p:extLst>
      <p:ext uri="{BB962C8B-B14F-4D97-AF65-F5344CB8AC3E}">
        <p14:creationId xmlns:p14="http://schemas.microsoft.com/office/powerpoint/2010/main" val="1587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C9024F-AA54-4ADA-A05B-9FFB2B25D0C4}" type="slidenum">
              <a:rPr lang="el-GR" smtClean="0"/>
              <a:t>26</a:t>
            </a:fld>
            <a:endParaRPr lang="el-GR"/>
          </a:p>
        </p:txBody>
      </p:sp>
    </p:spTree>
    <p:extLst>
      <p:ext uri="{BB962C8B-B14F-4D97-AF65-F5344CB8AC3E}">
        <p14:creationId xmlns:p14="http://schemas.microsoft.com/office/powerpoint/2010/main" val="140391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CA9E8BE7-CB90-456F-B5A0-F6A14A8B3336}" type="datetimeFigureOut">
              <a:rPr lang="el-GR" smtClean="0">
                <a:solidFill>
                  <a:srgbClr val="FFFFFF">
                    <a:alpha val="70000"/>
                  </a:srgbClr>
                </a:solidFill>
              </a:rPr>
              <a:pPr/>
              <a:t>1/11/2021</a:t>
            </a:fld>
            <a:endParaRPr lang="el-GR">
              <a:solidFill>
                <a:srgbClr val="FFFFFF">
                  <a:alpha val="70000"/>
                </a:srgbClr>
              </a:solidFill>
            </a:endParaRPr>
          </a:p>
        </p:txBody>
      </p:sp>
      <p:sp>
        <p:nvSpPr>
          <p:cNvPr id="8" name="Footer Placeholder 7"/>
          <p:cNvSpPr>
            <a:spLocks noGrp="1"/>
          </p:cNvSpPr>
          <p:nvPr>
            <p:ph type="ftr" sz="quarter" idx="11"/>
          </p:nvPr>
        </p:nvSpPr>
        <p:spPr/>
        <p:txBody>
          <a:bodyPr/>
          <a:lstStyle/>
          <a:p>
            <a:endParaRPr lang="el-GR">
              <a:solidFill>
                <a:srgbClr val="FFFFFF">
                  <a:alpha val="70000"/>
                </a:srgbClr>
              </a:solidFill>
            </a:endParaRPr>
          </a:p>
        </p:txBody>
      </p:sp>
      <p:sp>
        <p:nvSpPr>
          <p:cNvPr id="9" name="Slide Number Placeholder 8"/>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6670537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5" name="Footer Placeholder 4"/>
          <p:cNvSpPr>
            <a:spLocks noGrp="1"/>
          </p:cNvSpPr>
          <p:nvPr>
            <p:ph type="ftr" sz="quarter" idx="11"/>
          </p:nvPr>
        </p:nvSpPr>
        <p:spPr/>
        <p:txBody>
          <a:bodyPr/>
          <a:lstStyle/>
          <a:p>
            <a:endParaRPr lang="el-GR">
              <a:solidFill>
                <a:srgbClr val="000000">
                  <a:alpha val="70000"/>
                </a:srgbClr>
              </a:solidFill>
            </a:endParaRPr>
          </a:p>
        </p:txBody>
      </p:sp>
      <p:sp>
        <p:nvSpPr>
          <p:cNvPr id="6" name="Slide Number Placeholder 5"/>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20055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5" name="Footer Placeholder 4"/>
          <p:cNvSpPr>
            <a:spLocks noGrp="1"/>
          </p:cNvSpPr>
          <p:nvPr>
            <p:ph type="ftr" sz="quarter" idx="11"/>
          </p:nvPr>
        </p:nvSpPr>
        <p:spPr/>
        <p:txBody>
          <a:bodyPr/>
          <a:lstStyle/>
          <a:p>
            <a:endParaRPr lang="el-GR">
              <a:solidFill>
                <a:srgbClr val="000000">
                  <a:alpha val="70000"/>
                </a:srgbClr>
              </a:solidFill>
            </a:endParaRPr>
          </a:p>
        </p:txBody>
      </p:sp>
      <p:sp>
        <p:nvSpPr>
          <p:cNvPr id="6" name="Slide Number Placeholder 5"/>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312440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216821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377876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379741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B8E10AA-D187-4DD2-A0B7-B1BB515BA511}" type="datetimeFigureOut">
              <a:rPr lang="el-GR" smtClean="0"/>
              <a:pPr/>
              <a:t>1/11/2021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57293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B8E10AA-D187-4DD2-A0B7-B1BB515BA511}" type="datetimeFigureOut">
              <a:rPr lang="el-GR" smtClean="0"/>
              <a:pPr/>
              <a:t>1/11/2021</a:t>
            </a:fld>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4261886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B8E10AA-D187-4DD2-A0B7-B1BB515BA511}" type="datetimeFigureOut">
              <a:rPr lang="el-GR" smtClean="0"/>
              <a:pPr/>
              <a:t>1/11/2021</a:t>
            </a:fld>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385274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E10AA-D187-4DD2-A0B7-B1BB515BA511}" type="datetimeFigureOut">
              <a:rPr lang="el-GR" smtClean="0"/>
              <a:pPr/>
              <a:t>1/11/2021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314091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B8E10AA-D187-4DD2-A0B7-B1BB515BA511}" type="datetimeFigureOut">
              <a:rPr lang="el-GR" smtClean="0"/>
              <a:pPr/>
              <a:t>1/11/2021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15991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8" name="Footer Placeholder 7"/>
          <p:cNvSpPr>
            <a:spLocks noGrp="1"/>
          </p:cNvSpPr>
          <p:nvPr>
            <p:ph type="ftr" sz="quarter" idx="11"/>
          </p:nvPr>
        </p:nvSpPr>
        <p:spPr/>
        <p:txBody>
          <a:bodyPr/>
          <a:lstStyle/>
          <a:p>
            <a:endParaRPr lang="el-GR">
              <a:solidFill>
                <a:srgbClr val="000000">
                  <a:alpha val="70000"/>
                </a:srgbClr>
              </a:solidFill>
            </a:endParaRPr>
          </a:p>
        </p:txBody>
      </p:sp>
      <p:sp>
        <p:nvSpPr>
          <p:cNvPr id="9" name="Slide Number Placeholder 8"/>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3312807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B8E10AA-D187-4DD2-A0B7-B1BB515BA511}" type="datetimeFigureOut">
              <a:rPr lang="el-GR" smtClean="0"/>
              <a:pPr/>
              <a:t>1/11/2021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1421101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122169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20CDC6-4910-4759-9BCD-E436BE17E06E}" type="slidenum">
              <a:rPr lang="el-GR" smtClean="0"/>
              <a:pPr/>
              <a:t>‹#›</a:t>
            </a:fld>
            <a:endParaRPr lang="el-G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0312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CB8E10AA-D187-4DD2-A0B7-B1BB515BA511}" type="datetimeFigureOut">
              <a:rPr lang="el-GR" smtClean="0"/>
              <a:pPr/>
              <a:t>1/11/2021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263553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CB8E10AA-D187-4DD2-A0B7-B1BB515BA511}" type="datetimeFigureOut">
              <a:rPr lang="el-GR" smtClean="0"/>
              <a:pPr/>
              <a:t>1/11/2021</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20CDC6-4910-4759-9BCD-E436BE17E06E}" type="slidenum">
              <a:rPr lang="el-GR" smtClean="0"/>
              <a:pPr/>
              <a:t>‹#›</a:t>
            </a:fld>
            <a:endParaRPr lang="el-G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6743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CB8E10AA-D187-4DD2-A0B7-B1BB515BA511}" type="datetimeFigureOut">
              <a:rPr lang="el-GR" smtClean="0"/>
              <a:pPr/>
              <a:t>1/11/2021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338501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419780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B8E10AA-D187-4DD2-A0B7-B1BB515BA511}" type="datetimeFigureOut">
              <a:rPr lang="el-GR" smtClean="0"/>
              <a:pPr/>
              <a:t>1/11/2021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20CDC6-4910-4759-9BCD-E436BE17E06E}" type="slidenum">
              <a:rPr lang="el-GR" smtClean="0"/>
              <a:pPr/>
              <a:t>‹#›</a:t>
            </a:fld>
            <a:endParaRPr lang="el-GR"/>
          </a:p>
        </p:txBody>
      </p:sp>
    </p:spTree>
    <p:extLst>
      <p:ext uri="{BB962C8B-B14F-4D97-AF65-F5344CB8AC3E}">
        <p14:creationId xmlns:p14="http://schemas.microsoft.com/office/powerpoint/2010/main" val="24646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CA9E8BE7-CB90-456F-B5A0-F6A14A8B3336}" type="datetimeFigureOut">
              <a:rPr lang="el-GR" smtClean="0">
                <a:solidFill>
                  <a:srgbClr val="FFFFFF">
                    <a:alpha val="70000"/>
                  </a:srgbClr>
                </a:solidFill>
              </a:rPr>
              <a:pPr/>
              <a:t>1/11/2021</a:t>
            </a:fld>
            <a:endParaRPr lang="el-GR">
              <a:solidFill>
                <a:srgbClr val="FFFFFF">
                  <a:alpha val="70000"/>
                </a:srgbClr>
              </a:solidFill>
            </a:endParaRPr>
          </a:p>
        </p:txBody>
      </p:sp>
      <p:sp>
        <p:nvSpPr>
          <p:cNvPr id="8" name="Footer Placeholder 7"/>
          <p:cNvSpPr>
            <a:spLocks noGrp="1"/>
          </p:cNvSpPr>
          <p:nvPr>
            <p:ph type="ftr" sz="quarter" idx="11"/>
          </p:nvPr>
        </p:nvSpPr>
        <p:spPr/>
        <p:txBody>
          <a:bodyPr/>
          <a:lstStyle/>
          <a:p>
            <a:endParaRPr lang="el-GR">
              <a:solidFill>
                <a:srgbClr val="FFFFFF">
                  <a:alpha val="70000"/>
                </a:srgbClr>
              </a:solidFill>
            </a:endParaRPr>
          </a:p>
        </p:txBody>
      </p:sp>
      <p:sp>
        <p:nvSpPr>
          <p:cNvPr id="9" name="Slide Number Placeholder 8"/>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19879094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9" name="Footer Placeholder 8"/>
          <p:cNvSpPr>
            <a:spLocks noGrp="1"/>
          </p:cNvSpPr>
          <p:nvPr>
            <p:ph type="ftr" sz="quarter" idx="11"/>
          </p:nvPr>
        </p:nvSpPr>
        <p:spPr/>
        <p:txBody>
          <a:bodyPr/>
          <a:lstStyle/>
          <a:p>
            <a:endParaRPr lang="el-GR">
              <a:solidFill>
                <a:srgbClr val="000000">
                  <a:alpha val="70000"/>
                </a:srgbClr>
              </a:solidFill>
            </a:endParaRPr>
          </a:p>
        </p:txBody>
      </p:sp>
      <p:sp>
        <p:nvSpPr>
          <p:cNvPr id="10" name="Slide Number Placeholder 9"/>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24125291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1187577" y="3143250"/>
            <a:ext cx="3202686"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8" name="Footer Placeholder 7"/>
          <p:cNvSpPr>
            <a:spLocks noGrp="1"/>
          </p:cNvSpPr>
          <p:nvPr>
            <p:ph type="ftr" sz="quarter" idx="11"/>
          </p:nvPr>
        </p:nvSpPr>
        <p:spPr/>
        <p:txBody>
          <a:bodyPr/>
          <a:lstStyle/>
          <a:p>
            <a:endParaRPr lang="el-GR">
              <a:solidFill>
                <a:srgbClr val="000000">
                  <a:alpha val="70000"/>
                </a:srgbClr>
              </a:solidFill>
            </a:endParaRPr>
          </a:p>
        </p:txBody>
      </p:sp>
      <p:sp>
        <p:nvSpPr>
          <p:cNvPr id="9" name="Slide Number Placeholder 8"/>
          <p:cNvSpPr>
            <a:spLocks noGrp="1"/>
          </p:cNvSpPr>
          <p:nvPr>
            <p:ph type="sldNum" sz="quarter" idx="12"/>
          </p:nvPr>
        </p:nvSpPr>
        <p:spPr/>
        <p:txBody>
          <a:bodyPr/>
          <a:lstStyle/>
          <a:p>
            <a:fld id="{CB30B581-4EC9-48F2-9BE6-18645310410D}" type="slidenum">
              <a:rPr lang="el-GR" smtClean="0"/>
              <a:pPr/>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9250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4" name="Footer Placeholder 3"/>
          <p:cNvSpPr>
            <a:spLocks noGrp="1"/>
          </p:cNvSpPr>
          <p:nvPr>
            <p:ph type="ftr" sz="quarter" idx="11"/>
          </p:nvPr>
        </p:nvSpPr>
        <p:spPr/>
        <p:txBody>
          <a:bodyPr/>
          <a:lstStyle/>
          <a:p>
            <a:endParaRPr lang="el-GR">
              <a:solidFill>
                <a:srgbClr val="000000">
                  <a:alpha val="70000"/>
                </a:srgbClr>
              </a:solidFill>
            </a:endParaRPr>
          </a:p>
        </p:txBody>
      </p:sp>
      <p:sp>
        <p:nvSpPr>
          <p:cNvPr id="5" name="Slide Number Placeholder 4"/>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160887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3" name="Footer Placeholder 2"/>
          <p:cNvSpPr>
            <a:spLocks noGrp="1"/>
          </p:cNvSpPr>
          <p:nvPr>
            <p:ph type="ftr" sz="quarter" idx="11"/>
          </p:nvPr>
        </p:nvSpPr>
        <p:spPr/>
        <p:txBody>
          <a:bodyPr/>
          <a:lstStyle/>
          <a:p>
            <a:endParaRPr lang="el-GR">
              <a:solidFill>
                <a:srgbClr val="000000">
                  <a:alpha val="70000"/>
                </a:srgbClr>
              </a:solidFill>
            </a:endParaRPr>
          </a:p>
        </p:txBody>
      </p:sp>
      <p:sp>
        <p:nvSpPr>
          <p:cNvPr id="4" name="Slide Number Placeholder 3"/>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14283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CA9E8BE7-CB90-456F-B5A0-F6A14A8B3336}" type="datetimeFigureOut">
              <a:rPr lang="el-GR" smtClean="0">
                <a:solidFill>
                  <a:srgbClr val="000000">
                    <a:alpha val="70000"/>
                  </a:srgbClr>
                </a:solidFill>
              </a:rPr>
              <a:pPr/>
              <a:t>1/11/2021</a:t>
            </a:fld>
            <a:endParaRPr lang="el-GR">
              <a:solidFill>
                <a:srgbClr val="000000">
                  <a:alpha val="70000"/>
                </a:srgbClr>
              </a:solidFill>
            </a:endParaRPr>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2391471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A9E8BE7-CB90-456F-B5A0-F6A14A8B3336}" type="datetimeFigureOut">
              <a:rPr lang="el-GR" smtClean="0"/>
              <a:pPr/>
              <a:t>1/11/2021</a:t>
            </a:fld>
            <a:endParaRPr lang="el-GR"/>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CB30B581-4EC9-48F2-9BE6-18645310410D}" type="slidenum">
              <a:rPr lang="el-GR" smtClean="0"/>
              <a:pPr/>
              <a:t>‹#›</a:t>
            </a:fld>
            <a:endParaRPr lang="el-GR"/>
          </a:p>
        </p:txBody>
      </p:sp>
    </p:spTree>
    <p:extLst>
      <p:ext uri="{BB962C8B-B14F-4D97-AF65-F5344CB8AC3E}">
        <p14:creationId xmlns:p14="http://schemas.microsoft.com/office/powerpoint/2010/main" val="340083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pPr defTabSz="342900"/>
            <a:fld id="{CA9E8BE7-CB90-456F-B5A0-F6A14A8B3336}" type="datetimeFigureOut">
              <a:rPr lang="el-GR" smtClean="0">
                <a:solidFill>
                  <a:srgbClr val="000000">
                    <a:alpha val="70000"/>
                  </a:srgbClr>
                </a:solidFill>
              </a:rPr>
              <a:pPr defTabSz="342900"/>
              <a:t>1/11/2021</a:t>
            </a:fld>
            <a:endParaRPr lang="el-GR">
              <a:solidFill>
                <a:srgbClr val="000000">
                  <a:alpha val="70000"/>
                </a:srgbClr>
              </a:solidFill>
            </a:endParaRPr>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pPr defTabSz="342900"/>
            <a:endParaRPr lang="el-GR">
              <a:solidFill>
                <a:srgbClr val="000000">
                  <a:alpha val="70000"/>
                </a:srgbClr>
              </a:solidFill>
            </a:endParaRPr>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defTabSz="342900"/>
            <a:fld id="{CB30B581-4EC9-48F2-9BE6-18645310410D}" type="slidenum">
              <a:rPr lang="el-GR" smtClean="0"/>
              <a:pPr defTabSz="342900"/>
              <a:t>‹#›</a:t>
            </a:fld>
            <a:endParaRPr lang="el-GR"/>
          </a:p>
        </p:txBody>
      </p:sp>
    </p:spTree>
    <p:extLst>
      <p:ext uri="{BB962C8B-B14F-4D97-AF65-F5344CB8AC3E}">
        <p14:creationId xmlns:p14="http://schemas.microsoft.com/office/powerpoint/2010/main" val="59687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B8E10AA-D187-4DD2-A0B7-B1BB515BA511}" type="datetimeFigureOut">
              <a:rPr lang="el-GR" smtClean="0"/>
              <a:pPr/>
              <a:t>1/11/2021</a:t>
            </a:fld>
            <a:endParaRPr lang="el-G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320CDC6-4910-4759-9BCD-E436BE17E06E}" type="slidenum">
              <a:rPr lang="el-GR" smtClean="0"/>
              <a:pPr/>
              <a:t>‹#›</a:t>
            </a:fld>
            <a:endParaRPr lang="el-GR"/>
          </a:p>
        </p:txBody>
      </p:sp>
    </p:spTree>
    <p:extLst>
      <p:ext uri="{BB962C8B-B14F-4D97-AF65-F5344CB8AC3E}">
        <p14:creationId xmlns:p14="http://schemas.microsoft.com/office/powerpoint/2010/main" val="874691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nsimera.gr/almanac/0505"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latin typeface="Calibri" panose="020F0502020204030204" pitchFamily="34" charset="0"/>
                <a:cs typeface="Calibri" panose="020F0502020204030204" pitchFamily="34" charset="0"/>
              </a:rPr>
              <a:t>Γέννηση της Κοινωνιολογίας: </a:t>
            </a:r>
            <a:r>
              <a:rPr lang="en-US" sz="2800" b="1" dirty="0" smtClean="0">
                <a:latin typeface="Calibri" panose="020F0502020204030204" pitchFamily="34" charset="0"/>
                <a:cs typeface="Calibri" panose="020F0502020204030204" pitchFamily="34" charset="0"/>
              </a:rPr>
              <a:t/>
            </a:r>
            <a:br>
              <a:rPr lang="en-US" sz="2800" b="1" dirty="0" smtClean="0">
                <a:latin typeface="Calibri" panose="020F0502020204030204" pitchFamily="34" charset="0"/>
                <a:cs typeface="Calibri" panose="020F0502020204030204" pitchFamily="34" charset="0"/>
              </a:rPr>
            </a:br>
            <a:r>
              <a:rPr lang="el-GR" sz="2800" b="1" dirty="0" smtClean="0">
                <a:latin typeface="Calibri" panose="020F0502020204030204" pitchFamily="34" charset="0"/>
                <a:cs typeface="Calibri" panose="020F0502020204030204" pitchFamily="34" charset="0"/>
              </a:rPr>
              <a:t>Το πλαίσιο</a:t>
            </a:r>
            <a:endParaRPr lang="el-GR" sz="2800" b="1" dirty="0">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107504" y="1556792"/>
            <a:ext cx="8579296" cy="5184576"/>
          </a:xfrm>
        </p:spPr>
        <p:txBody>
          <a:bodyPr>
            <a:normAutofit/>
          </a:bodyPr>
          <a:lstStyle/>
          <a:p>
            <a:r>
              <a:rPr lang="el-GR" sz="2800" b="1" dirty="0" smtClean="0">
                <a:latin typeface="Calibri" panose="020F0502020204030204" pitchFamily="34" charset="0"/>
                <a:cs typeface="Calibri" panose="020F0502020204030204" pitchFamily="34" charset="0"/>
              </a:rPr>
              <a:t>Πότε; </a:t>
            </a:r>
            <a:r>
              <a:rPr lang="el-GR" sz="2800" dirty="0">
                <a:latin typeface="Calibri" panose="020F0502020204030204" pitchFamily="34" charset="0"/>
                <a:cs typeface="Calibri" panose="020F0502020204030204" pitchFamily="34" charset="0"/>
              </a:rPr>
              <a:t>Π</a:t>
            </a:r>
            <a:r>
              <a:rPr lang="el-GR" sz="2800" dirty="0" smtClean="0">
                <a:latin typeface="Calibri" panose="020F0502020204030204" pitchFamily="34" charset="0"/>
                <a:cs typeface="Calibri" panose="020F0502020204030204" pitchFamily="34" charset="0"/>
              </a:rPr>
              <a:t>ριν από </a:t>
            </a:r>
            <a:r>
              <a:rPr lang="el-GR" sz="2800" dirty="0" err="1" smtClean="0">
                <a:latin typeface="Calibri" panose="020F0502020204030204" pitchFamily="34" charset="0"/>
                <a:cs typeface="Calibri" panose="020F0502020204030204" pitchFamily="34" charset="0"/>
              </a:rPr>
              <a:t>ενάμισυ</a:t>
            </a:r>
            <a:r>
              <a:rPr lang="el-GR" sz="2800" dirty="0" smtClean="0">
                <a:latin typeface="Calibri" panose="020F0502020204030204" pitchFamily="34" charset="0"/>
                <a:cs typeface="Calibri" panose="020F0502020204030204" pitchFamily="34" charset="0"/>
              </a:rPr>
              <a:t> αιώνα</a:t>
            </a:r>
          </a:p>
          <a:p>
            <a:r>
              <a:rPr lang="el-GR" sz="2800" b="1" dirty="0" smtClean="0">
                <a:latin typeface="Calibri" panose="020F0502020204030204" pitchFamily="34" charset="0"/>
                <a:cs typeface="Calibri" panose="020F0502020204030204" pitchFamily="34" charset="0"/>
              </a:rPr>
              <a:t>Πού;</a:t>
            </a:r>
            <a:r>
              <a:rPr lang="el-GR" sz="2800" dirty="0" smtClean="0">
                <a:latin typeface="Calibri" panose="020F0502020204030204" pitchFamily="34" charset="0"/>
                <a:cs typeface="Calibri" panose="020F0502020204030204" pitchFamily="34" charset="0"/>
              </a:rPr>
              <a:t> </a:t>
            </a:r>
            <a:r>
              <a:rPr lang="el-GR" sz="2800" dirty="0">
                <a:latin typeface="Calibri" panose="020F0502020204030204" pitchFamily="34" charset="0"/>
                <a:cs typeface="Calibri" panose="020F0502020204030204" pitchFamily="34" charset="0"/>
              </a:rPr>
              <a:t>Σ</a:t>
            </a:r>
            <a:r>
              <a:rPr lang="el-GR" sz="2800" dirty="0" smtClean="0">
                <a:latin typeface="Calibri" panose="020F0502020204030204" pitchFamily="34" charset="0"/>
                <a:cs typeface="Calibri" panose="020F0502020204030204" pitchFamily="34" charset="0"/>
              </a:rPr>
              <a:t>τη Δυτική Ευρώπη </a:t>
            </a:r>
            <a:endParaRPr lang="el-GR" sz="2800" dirty="0">
              <a:latin typeface="Calibri" panose="020F0502020204030204" pitchFamily="34" charset="0"/>
              <a:cs typeface="Calibri" panose="020F0502020204030204" pitchFamily="34" charset="0"/>
            </a:endParaRPr>
          </a:p>
          <a:p>
            <a:r>
              <a:rPr lang="el-GR" sz="2800" b="1" dirty="0" smtClean="0">
                <a:latin typeface="Calibri" panose="020F0502020204030204" pitchFamily="34" charset="0"/>
                <a:cs typeface="Calibri" panose="020F0502020204030204" pitchFamily="34" charset="0"/>
              </a:rPr>
              <a:t>Αιτίες:</a:t>
            </a:r>
            <a:r>
              <a:rPr lang="el-GR" sz="28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Σχετίζονται</a:t>
            </a:r>
            <a:r>
              <a:rPr lang="el-GR" sz="2800" dirty="0" smtClean="0">
                <a:latin typeface="Calibri" panose="020F0502020204030204" pitchFamily="34" charset="0"/>
                <a:cs typeface="Calibri" panose="020F0502020204030204" pitchFamily="34" charset="0"/>
              </a:rPr>
              <a:t> </a:t>
            </a:r>
            <a:r>
              <a:rPr lang="el-GR" sz="2800" dirty="0">
                <a:latin typeface="Calibri" panose="020F0502020204030204" pitchFamily="34" charset="0"/>
                <a:cs typeface="Calibri" panose="020F0502020204030204" pitchFamily="34" charset="0"/>
              </a:rPr>
              <a:t>με δύο επαναστάσεις: τη Γαλλική Επανάσταση (1789) και </a:t>
            </a:r>
            <a:r>
              <a:rPr lang="el-GR" sz="2800" dirty="0" smtClean="0">
                <a:latin typeface="Calibri" panose="020F0502020204030204" pitchFamily="34" charset="0"/>
                <a:cs typeface="Calibri" panose="020F0502020204030204" pitchFamily="34" charset="0"/>
              </a:rPr>
              <a:t>την πρώτη </a:t>
            </a:r>
            <a:r>
              <a:rPr lang="el-GR" sz="2800" dirty="0">
                <a:latin typeface="Calibri" panose="020F0502020204030204" pitchFamily="34" charset="0"/>
                <a:cs typeface="Calibri" panose="020F0502020204030204" pitchFamily="34" charset="0"/>
              </a:rPr>
              <a:t>βιομηχανική επανάσταση </a:t>
            </a:r>
            <a:r>
              <a:rPr lang="el-GR" sz="2800" dirty="0" smtClean="0">
                <a:latin typeface="Calibri" panose="020F0502020204030204" pitchFamily="34" charset="0"/>
                <a:cs typeface="Calibri" panose="020F0502020204030204" pitchFamily="34" charset="0"/>
              </a:rPr>
              <a:t>κατά </a:t>
            </a:r>
            <a:r>
              <a:rPr lang="el-GR" sz="2800" dirty="0">
                <a:latin typeface="Calibri" panose="020F0502020204030204" pitchFamily="34" charset="0"/>
                <a:cs typeface="Calibri" panose="020F0502020204030204" pitchFamily="34" charset="0"/>
              </a:rPr>
              <a:t>το 18ο αιώνα, γεγονότα που προκάλεσαν βαθιές αλλαγές στη ζωή των ανθρώπων</a:t>
            </a:r>
            <a:r>
              <a:rPr lang="el-GR" sz="2800" dirty="0" smtClean="0">
                <a:latin typeface="Calibri" panose="020F0502020204030204" pitchFamily="34" charset="0"/>
                <a:cs typeface="Calibri" panose="020F0502020204030204" pitchFamily="34" charset="0"/>
              </a:rPr>
              <a:t>.</a:t>
            </a:r>
          </a:p>
          <a:p>
            <a:pPr algn="just"/>
            <a:r>
              <a:rPr lang="el-GR" sz="2800" b="1" dirty="0" smtClean="0">
                <a:latin typeface="Calibri" panose="020F0502020204030204" pitchFamily="34" charset="0"/>
                <a:cs typeface="Calibri" panose="020F0502020204030204" pitchFamily="34" charset="0"/>
              </a:rPr>
              <a:t>Συνέπεια: </a:t>
            </a:r>
            <a:r>
              <a:rPr lang="el-GR" sz="2800" dirty="0" smtClean="0">
                <a:latin typeface="Calibri" panose="020F0502020204030204" pitchFamily="34" charset="0"/>
                <a:cs typeface="Calibri" panose="020F0502020204030204" pitchFamily="34" charset="0"/>
              </a:rPr>
              <a:t>Δημιουργήθηκε η ανάγκη για επιστημονική διερεύνηση των κοινωνικών μετασχηματισμών και των αιτίων του.</a:t>
            </a:r>
            <a:endParaRPr lang="el-G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52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23850" y="333375"/>
            <a:ext cx="864235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ctr">
              <a:spcBef>
                <a:spcPct val="0"/>
              </a:spcBef>
              <a:buClrTx/>
              <a:buFontTx/>
              <a:buNone/>
            </a:pPr>
            <a:r>
              <a:rPr lang="en-US" altLang="el-GR" sz="2800" b="1">
                <a:solidFill>
                  <a:srgbClr val="00A3D6"/>
                </a:solidFill>
                <a:latin typeface="Arial" panose="020B0604020202020204" pitchFamily="34" charset="0"/>
              </a:rPr>
              <a:t>Νόμος των 3ων σταδίων </a:t>
            </a:r>
            <a:r>
              <a:rPr lang="en-US" altLang="el-GR" sz="1800" b="1">
                <a:solidFill>
                  <a:srgbClr val="00A3D6"/>
                </a:solidFill>
                <a:latin typeface="Arial" panose="020B0604020202020204" pitchFamily="34" charset="0"/>
              </a:rPr>
              <a:t>(2/2)</a:t>
            </a:r>
            <a:r>
              <a:rPr lang="en-US" altLang="el-GR" sz="2800" b="1">
                <a:solidFill>
                  <a:srgbClr val="00A3D6"/>
                </a:solidFill>
                <a:latin typeface="Arial" panose="020B0604020202020204" pitchFamily="34" charset="0"/>
              </a:rPr>
              <a:t> </a:t>
            </a:r>
          </a:p>
        </p:txBody>
      </p:sp>
      <p:sp>
        <p:nvSpPr>
          <p:cNvPr id="20482" name="Text Box 2"/>
          <p:cNvSpPr txBox="1">
            <a:spLocks noChangeArrowheads="1"/>
          </p:cNvSpPr>
          <p:nvPr/>
        </p:nvSpPr>
        <p:spPr bwMode="auto">
          <a:xfrm>
            <a:off x="323850" y="1773238"/>
            <a:ext cx="8405813"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76238" indent="-373063">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1pPr>
            <a:lvl2pPr>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2pPr>
            <a:lvl3pPr>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3pPr>
            <a:lvl4pPr>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4pPr>
            <a:lvl5pPr>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376238" algn="l"/>
                <a:tab pos="823913" algn="l"/>
                <a:tab pos="1273175" algn="l"/>
                <a:tab pos="1722438" algn="l"/>
                <a:tab pos="2171700" algn="l"/>
                <a:tab pos="2620963" algn="l"/>
                <a:tab pos="3070225" algn="l"/>
                <a:tab pos="3519488" algn="l"/>
                <a:tab pos="3968750" algn="l"/>
                <a:tab pos="4418013" algn="l"/>
                <a:tab pos="4867275" algn="l"/>
                <a:tab pos="5316538" algn="l"/>
                <a:tab pos="5765800" algn="l"/>
                <a:tab pos="6215063" algn="l"/>
                <a:tab pos="6664325" algn="l"/>
                <a:tab pos="7113588" algn="l"/>
                <a:tab pos="7562850" algn="l"/>
                <a:tab pos="8012113" algn="l"/>
                <a:tab pos="8461375" algn="l"/>
                <a:tab pos="8910638" algn="l"/>
                <a:tab pos="9359900" algn="l"/>
              </a:tabLst>
              <a:defRPr sz="2400">
                <a:solidFill>
                  <a:srgbClr val="000000"/>
                </a:solidFill>
                <a:latin typeface="Tahoma" panose="020B0604030504040204" pitchFamily="34" charset="0"/>
                <a:ea typeface="Microsoft YaHei" panose="020B0503020204020204" pitchFamily="34" charset="-122"/>
              </a:defRPr>
            </a:lvl9pPr>
          </a:lstStyle>
          <a:p>
            <a:pPr eaLnBrk="0" hangingPunct="0">
              <a:lnSpc>
                <a:spcPct val="105000"/>
              </a:lnSpc>
              <a:spcBef>
                <a:spcPts val="500"/>
              </a:spcBef>
              <a:buClrTx/>
              <a:buSzPct val="85000"/>
              <a:buFontTx/>
              <a:buNone/>
            </a:pPr>
            <a:endParaRPr lang="en-US" altLang="el-GR" sz="2000" b="1">
              <a:latin typeface="Georgia" panose="02040502050405020303" pitchFamily="18" charset="0"/>
              <a:cs typeface="Times New Roman" panose="02020603050405020304" pitchFamily="18" charset="0"/>
            </a:endParaRPr>
          </a:p>
          <a:p>
            <a:pPr marL="379413" algn="just" eaLnBrk="0" hangingPunct="0">
              <a:lnSpc>
                <a:spcPct val="150000"/>
              </a:lnSpc>
              <a:spcAft>
                <a:spcPts val="600"/>
              </a:spcAft>
              <a:buClrTx/>
              <a:buSzPct val="85000"/>
              <a:buFontTx/>
              <a:buNone/>
            </a:pPr>
            <a:endParaRPr lang="en-US" altLang="el-GR" sz="2000">
              <a:latin typeface="Georgia" panose="02040502050405020303" pitchFamily="18" charset="0"/>
            </a:endParaRPr>
          </a:p>
          <a:p>
            <a:pPr marL="379413" algn="just" eaLnBrk="0" hangingPunct="0">
              <a:lnSpc>
                <a:spcPct val="150000"/>
              </a:lnSpc>
              <a:spcAft>
                <a:spcPts val="600"/>
              </a:spcAft>
              <a:buClrTx/>
              <a:buSzPct val="85000"/>
              <a:buFontTx/>
              <a:buNone/>
            </a:pPr>
            <a:endParaRPr lang="en-US" altLang="el-GR" sz="2000">
              <a:latin typeface="Georgia" panose="02040502050405020303" pitchFamily="18" charset="0"/>
            </a:endParaRPr>
          </a:p>
          <a:p>
            <a:pPr marL="381000" algn="just" eaLnBrk="0" hangingPunct="0">
              <a:lnSpc>
                <a:spcPct val="150000"/>
              </a:lnSpc>
              <a:spcAft>
                <a:spcPts val="600"/>
              </a:spcAft>
              <a:buClrTx/>
              <a:buSzPct val="85000"/>
              <a:buFontTx/>
              <a:buNone/>
            </a:pPr>
            <a:endParaRPr lang="en-US" altLang="el-GR" sz="2000">
              <a:latin typeface="Times New Roman" panose="02020603050405020304" pitchFamily="18" charset="0"/>
            </a:endParaRPr>
          </a:p>
          <a:p>
            <a:pPr marL="381000" algn="just" eaLnBrk="0" hangingPunct="0">
              <a:lnSpc>
                <a:spcPct val="150000"/>
              </a:lnSpc>
              <a:spcAft>
                <a:spcPts val="600"/>
              </a:spcAft>
              <a:buClrTx/>
              <a:buSzPct val="85000"/>
              <a:buFontTx/>
              <a:buNone/>
            </a:pPr>
            <a:endParaRPr lang="el-GR" altLang="el-GR" sz="2000">
              <a:latin typeface="Times New Roman" panose="02020603050405020304" pitchFamily="18" charset="0"/>
            </a:endParaRPr>
          </a:p>
          <a:p>
            <a:pPr marL="381000" algn="ctr">
              <a:lnSpc>
                <a:spcPct val="90000"/>
              </a:lnSpc>
              <a:spcBef>
                <a:spcPts val="300"/>
              </a:spcBef>
              <a:buClrTx/>
              <a:buSzPct val="85000"/>
              <a:buFontTx/>
              <a:buNone/>
            </a:pPr>
            <a:endParaRPr lang="en-US" altLang="el-GR" sz="1200">
              <a:latin typeface="Georgia" panose="02040502050405020303" pitchFamily="18" charset="0"/>
            </a:endParaRPr>
          </a:p>
          <a:p>
            <a:pPr marL="381000" algn="ctr">
              <a:lnSpc>
                <a:spcPct val="90000"/>
              </a:lnSpc>
              <a:spcBef>
                <a:spcPts val="300"/>
              </a:spcBef>
              <a:buClrTx/>
              <a:buSzPct val="85000"/>
              <a:buFontTx/>
              <a:buNone/>
            </a:pPr>
            <a:endParaRPr lang="en-US" altLang="el-GR" sz="1200">
              <a:latin typeface="Georgia" panose="02040502050405020303" pitchFamily="18" charset="0"/>
            </a:endParaRPr>
          </a:p>
          <a:p>
            <a:pPr marL="381000" algn="just">
              <a:lnSpc>
                <a:spcPct val="90000"/>
              </a:lnSpc>
              <a:spcBef>
                <a:spcPts val="300"/>
              </a:spcBef>
              <a:buClrTx/>
              <a:buSzPct val="85000"/>
              <a:buFontTx/>
              <a:buNone/>
            </a:pPr>
            <a:endParaRPr lang="en-US" altLang="el-GR" sz="1200">
              <a:latin typeface="Georgia" panose="02040502050405020303" pitchFamily="18" charset="0"/>
            </a:endParaRPr>
          </a:p>
          <a:p>
            <a:pPr marL="381000" algn="just">
              <a:lnSpc>
                <a:spcPct val="90000"/>
              </a:lnSpc>
              <a:spcBef>
                <a:spcPts val="300"/>
              </a:spcBef>
              <a:buClrTx/>
              <a:buSzPct val="85000"/>
              <a:buFontTx/>
              <a:buNone/>
            </a:pPr>
            <a:endParaRPr lang="en-US" altLang="el-GR" sz="1200">
              <a:latin typeface="Georgia" panose="02040502050405020303" pitchFamily="18" charset="0"/>
            </a:endParaRPr>
          </a:p>
        </p:txBody>
      </p:sp>
      <p:graphicFrame>
        <p:nvGraphicFramePr>
          <p:cNvPr id="20484" name="Group 4"/>
          <p:cNvGraphicFramePr>
            <a:graphicFrameLocks noGrp="1"/>
          </p:cNvGraphicFramePr>
          <p:nvPr/>
        </p:nvGraphicFramePr>
        <p:xfrm>
          <a:off x="347663" y="1465263"/>
          <a:ext cx="8583612" cy="2344738"/>
        </p:xfrm>
        <a:graphic>
          <a:graphicData uri="http://schemas.openxmlformats.org/drawingml/2006/table">
            <a:tbl>
              <a:tblPr/>
              <a:tblGrid>
                <a:gridCol w="4056062"/>
                <a:gridCol w="4527550"/>
              </a:tblGrid>
              <a:tr h="349250">
                <a:tc gridSpan="2">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2ο στάδιο: ΜΕΤΑΦΥΣΙΚΟ (ή αφηρημένης σκέψης)</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l-GR"/>
                    </a:p>
                  </a:txBody>
                  <a:tcPr/>
                </a:tc>
              </a:tr>
              <a:tr h="1095375">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Ερμηνεία Κόσμου: </a:t>
                      </a:r>
                    </a:p>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Με προσφυγή σε αφηρημένες</a:t>
                      </a:r>
                    </a:p>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 Ιδέες</a:t>
                      </a:r>
                    </a:p>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 Έννοιες: π.χ. έννοια «φύσης» που αναδεικνύεται σε πρωταρχική οντότητα</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593725">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Ποιοι κυριαρχούν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 Νομικοί και</a:t>
                      </a:r>
                    </a:p>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 Άνθρωποι της Εκκλησίας</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306388">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Κυρίαρχη κοινωνική οντότητα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Το κράτος    (συλλογική οργάνωση κοινωνίας)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graphicFrame>
        <p:nvGraphicFramePr>
          <p:cNvPr id="20512" name="Group 32"/>
          <p:cNvGraphicFramePr>
            <a:graphicFrameLocks noGrp="1"/>
          </p:cNvGraphicFramePr>
          <p:nvPr/>
        </p:nvGraphicFramePr>
        <p:xfrm>
          <a:off x="319088" y="4002088"/>
          <a:ext cx="8610600" cy="2217738"/>
        </p:xfrm>
        <a:graphic>
          <a:graphicData uri="http://schemas.openxmlformats.org/drawingml/2006/table">
            <a:tbl>
              <a:tblPr/>
              <a:tblGrid>
                <a:gridCol w="4068762"/>
                <a:gridCol w="4541838"/>
              </a:tblGrid>
              <a:tr h="349250">
                <a:tc gridSpan="2">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3ο στάδιο: ΘΕΤΙΚΟ</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l-GR"/>
                    </a:p>
                  </a:txBody>
                  <a:tcPr/>
                </a:tc>
              </a:tr>
              <a:tr h="882650">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Ερμηνεία Κόσμου: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Ο άνθρωπος:</a:t>
                      </a:r>
                    </a:p>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 παρατηρεί φαινόμενα</a:t>
                      </a:r>
                    </a:p>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 ανακαλύπτει νόμους που τα διέπουν</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593725">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Ποιοι κυριαρχούν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1. επιστήμονες</a:t>
                      </a:r>
                    </a:p>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2. επιχειρηματίες</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392113">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Κυρίαρχη κοινωνική οντότητα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5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Όλη η ανθρωπότητα   (παγκόσμια κοιν. οργάνωση)</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2956328826"/>
      </p:ext>
    </p:extLst>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274638"/>
            <a:ext cx="8115300" cy="1654175"/>
          </a:xfrm>
        </p:spPr>
        <p:txBody>
          <a:bodyPr rtlCol="0">
            <a:normAutofit fontScale="90000"/>
          </a:bodyPr>
          <a:lstStyle/>
          <a:p>
            <a:pPr fontAlgn="auto">
              <a:spcAft>
                <a:spcPts val="0"/>
              </a:spcAft>
              <a:defRPr/>
            </a:pPr>
            <a:r>
              <a:rPr lang="el-GR" sz="2800" dirty="0" smtClean="0">
                <a:latin typeface="Times New Roman" pitchFamily="18" charset="0"/>
                <a:cs typeface="Times New Roman" pitchFamily="18" charset="0"/>
              </a:rPr>
              <a:t>Εντοπισμός καθολικών νόμων  που διέπουν: α) την κοινωνική συνύπαρξη, τάξη αρμονία και συνοχή, β) την κοινωνική μετεξέλιξη και μεταβολή, με απώτερο στόχο την αναδιαμόρφωση και ανακαίνιση της κοινωνίας.</a:t>
            </a:r>
          </a:p>
        </p:txBody>
      </p:sp>
      <p:sp>
        <p:nvSpPr>
          <p:cNvPr id="3" name="2 - Θέση περιεχομένου"/>
          <p:cNvSpPr>
            <a:spLocks noGrp="1"/>
          </p:cNvSpPr>
          <p:nvPr>
            <p:ph idx="1"/>
          </p:nvPr>
        </p:nvSpPr>
        <p:spPr>
          <a:xfrm>
            <a:off x="785813" y="1928813"/>
            <a:ext cx="7900987" cy="4197350"/>
          </a:xfrm>
        </p:spPr>
        <p:txBody>
          <a:bodyPr rtlCol="0">
            <a:normAutofit lnSpcReduction="10000"/>
          </a:bodyPr>
          <a:lstStyle/>
          <a:p>
            <a:pPr algn="just" fontAlgn="auto">
              <a:spcAft>
                <a:spcPts val="0"/>
              </a:spcAft>
              <a:buFont typeface="Arial" panose="020B0604020202020204" pitchFamily="34" charset="0"/>
              <a:buNone/>
              <a:defRPr/>
            </a:pPr>
            <a:r>
              <a:rPr lang="el-GR" sz="2800" b="1" dirty="0" smtClean="0">
                <a:latin typeface="Times New Roman" pitchFamily="18" charset="0"/>
                <a:cs typeface="Times New Roman" pitchFamily="18" charset="0"/>
              </a:rPr>
              <a:t>	</a:t>
            </a:r>
            <a:r>
              <a:rPr lang="el-GR" sz="2200" b="1" u="sng" dirty="0" smtClean="0">
                <a:latin typeface="Times New Roman" pitchFamily="18" charset="0"/>
                <a:cs typeface="Times New Roman" pitchFamily="18" charset="0"/>
              </a:rPr>
              <a:t>Ιστορικό πλαίσιο</a:t>
            </a:r>
            <a:r>
              <a:rPr lang="el-GR" sz="2200" dirty="0" smtClean="0">
                <a:latin typeface="Times New Roman" pitchFamily="18" charset="0"/>
                <a:cs typeface="Times New Roman" pitchFamily="18" charset="0"/>
              </a:rPr>
              <a:t>: Γαλλική Επανάσταση και Διευθυντήριο (1789-1799), Ναπολεόντειοι Πόλεμοι (1803-1815) και Παλινόρθωση της Δυναστείας των Βουρβόνων (1814-1830).</a:t>
            </a:r>
          </a:p>
          <a:p>
            <a:pPr algn="just" fontAlgn="auto">
              <a:spcAft>
                <a:spcPts val="0"/>
              </a:spcAft>
              <a:buFont typeface="Arial" panose="020B0604020202020204" pitchFamily="34" charset="0"/>
              <a:buNone/>
              <a:defRPr/>
            </a:pPr>
            <a:r>
              <a:rPr lang="el-GR" sz="2200" dirty="0" smtClean="0">
                <a:latin typeface="Times New Roman" pitchFamily="18" charset="0"/>
                <a:cs typeface="Times New Roman" pitchFamily="18" charset="0"/>
              </a:rPr>
              <a:t>	Εποχή κοινωνικών και πολιτικών κρίσεων, αναταραχών και ανακατατάξεων. Αντίληψη του μεταβατικού ιστορικού σταδίου, της ανατροπής και της κίνησης από την παραδοσιακή, ιεραρχική φεουδαρχική τάξη πραγμάτων (στρατιωτικό/</a:t>
            </a:r>
            <a:r>
              <a:rPr lang="el-GR" sz="2200" dirty="0" err="1" smtClean="0">
                <a:latin typeface="Times New Roman" pitchFamily="18" charset="0"/>
                <a:cs typeface="Times New Roman" pitchFamily="18" charset="0"/>
              </a:rPr>
              <a:t>θεοκρατικ</a:t>
            </a:r>
            <a:r>
              <a:rPr lang="el-GR" sz="2200" dirty="0" smtClean="0">
                <a:latin typeface="Times New Roman" pitchFamily="18" charset="0"/>
                <a:cs typeface="Times New Roman" pitchFamily="18" charset="0"/>
              </a:rPr>
              <a:t>ό πνεύμα) προς μία βιομηχανική, επιστημονική, καπιταλιστική κοινωνία «προόδου».</a:t>
            </a:r>
          </a:p>
          <a:p>
            <a:pPr algn="just" fontAlgn="auto">
              <a:spcAft>
                <a:spcPts val="0"/>
              </a:spcAft>
              <a:buFont typeface="Arial" panose="020B0604020202020204" pitchFamily="34" charset="0"/>
              <a:buNone/>
              <a:defRPr/>
            </a:pPr>
            <a:r>
              <a:rPr lang="el-GR" sz="2200" dirty="0" smtClean="0">
                <a:latin typeface="Times New Roman" pitchFamily="18" charset="0"/>
                <a:cs typeface="Times New Roman" pitchFamily="18" charset="0"/>
              </a:rPr>
              <a:t>	</a:t>
            </a:r>
            <a:r>
              <a:rPr lang="el-GR" sz="2200" b="1" u="sng" dirty="0" smtClean="0">
                <a:latin typeface="Times New Roman" pitchFamily="18" charset="0"/>
                <a:cs typeface="Times New Roman" pitchFamily="18" charset="0"/>
              </a:rPr>
              <a:t>Στόχος</a:t>
            </a:r>
            <a:r>
              <a:rPr lang="el-GR" sz="2200" dirty="0" smtClean="0">
                <a:latin typeface="Times New Roman" pitchFamily="18" charset="0"/>
                <a:cs typeface="Times New Roman" pitchFamily="18" charset="0"/>
              </a:rPr>
              <a:t>: Υπέρβαση κρίσης και «αναρχίας», επικράτηση ειρήνης, αρμονίας, ευταξίας, κοινωνικής συναίνεσης και συνοχής, αναδιοργάνωση κοινωνίας.</a:t>
            </a:r>
          </a:p>
        </p:txBody>
      </p:sp>
    </p:spTree>
    <p:extLst>
      <p:ext uri="{BB962C8B-B14F-4D97-AF65-F5344CB8AC3E}">
        <p14:creationId xmlns:p14="http://schemas.microsoft.com/office/powerpoint/2010/main" val="299683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142875"/>
            <a:ext cx="8115300" cy="1714500"/>
          </a:xfrm>
        </p:spPr>
        <p:txBody>
          <a:bodyPr rtlCol="0">
            <a:normAutofit fontScale="90000"/>
          </a:bodyPr>
          <a:lstStyle/>
          <a:p>
            <a:pPr fontAlgn="auto">
              <a:spcAft>
                <a:spcPts val="0"/>
              </a:spcAft>
              <a:defRPr/>
            </a:pPr>
            <a:r>
              <a:rPr lang="el-GR" sz="2400" b="1" dirty="0" smtClean="0">
                <a:latin typeface="Times New Roman" pitchFamily="18" charset="0"/>
                <a:cs typeface="Times New Roman" pitchFamily="18" charset="0"/>
              </a:rPr>
              <a:t>Νόμοι συνύπαρξης </a:t>
            </a:r>
            <a:r>
              <a:rPr lang="el-GR" sz="2400" dirty="0" smtClean="0">
                <a:latin typeface="Times New Roman" pitchFamily="18" charset="0"/>
                <a:cs typeface="Times New Roman" pitchFamily="18" charset="0"/>
              </a:rPr>
              <a:t>(τάξη/</a:t>
            </a:r>
            <a:r>
              <a:rPr lang="el-GR" sz="2400" dirty="0" err="1" smtClean="0">
                <a:latin typeface="Times New Roman" pitchFamily="18" charset="0"/>
                <a:cs typeface="Times New Roman" pitchFamily="18" charset="0"/>
              </a:rPr>
              <a:t>αρμονί</a:t>
            </a:r>
            <a:r>
              <a:rPr lang="el-GR" sz="2400" dirty="0" smtClean="0">
                <a:latin typeface="Times New Roman" pitchFamily="18" charset="0"/>
                <a:cs typeface="Times New Roman" pitchFamily="18" charset="0"/>
              </a:rPr>
              <a:t>α) και </a:t>
            </a:r>
            <a:r>
              <a:rPr lang="el-GR" sz="2400" b="1" dirty="0" smtClean="0">
                <a:latin typeface="Times New Roman" pitchFamily="18" charset="0"/>
                <a:cs typeface="Times New Roman" pitchFamily="18" charset="0"/>
              </a:rPr>
              <a:t>νόμοι διαδοχής </a:t>
            </a:r>
            <a:r>
              <a:rPr lang="el-GR" sz="2400" dirty="0" smtClean="0">
                <a:latin typeface="Times New Roman" pitchFamily="18" charset="0"/>
                <a:cs typeface="Times New Roman" pitchFamily="18" charset="0"/>
              </a:rPr>
              <a:t>(πρόοδος): κοινωνική στατική και κοινωνική δυναμική.</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Συμφιλίωση των νοσταλγών των παραδοσιακών/συντηρητικών κοινοτήτων με τους θιασώτες της προόδου, του ορθολογισμού και της εξέλιξης.</a:t>
            </a:r>
          </a:p>
        </p:txBody>
      </p:sp>
      <p:sp>
        <p:nvSpPr>
          <p:cNvPr id="3" name="2 - Θέση περιεχομένου"/>
          <p:cNvSpPr>
            <a:spLocks noGrp="1"/>
          </p:cNvSpPr>
          <p:nvPr>
            <p:ph idx="1"/>
          </p:nvPr>
        </p:nvSpPr>
        <p:spPr>
          <a:xfrm>
            <a:off x="714375" y="1785938"/>
            <a:ext cx="7786688" cy="4643437"/>
          </a:xfrm>
        </p:spPr>
        <p:txBody>
          <a:bodyPr rtlCol="0">
            <a:normAutofit fontScale="92500" lnSpcReduction="20000"/>
          </a:bodyPr>
          <a:lstStyle/>
          <a:p>
            <a:pPr algn="just" fontAlgn="auto">
              <a:spcAft>
                <a:spcPts val="0"/>
              </a:spcAft>
              <a:buFont typeface="Arial" panose="020B0604020202020204" pitchFamily="34" charset="0"/>
              <a:buNone/>
              <a:defRPr/>
            </a:pPr>
            <a:r>
              <a:rPr lang="el-GR" sz="28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Η κοινωνία ως οργανική ολότητα, ως ζωντανός οργανισμός με οργανικά συνδεόμενα και αλληλοεξαρτώμενα συστατικά μέρη και εσωτερική, εγγενή, εξελικτική δυναμική, το σύνολο επικρατεί του μέρους.</a:t>
            </a:r>
          </a:p>
          <a:p>
            <a:pPr fontAlgn="auto">
              <a:spcAft>
                <a:spcPts val="0"/>
              </a:spcAft>
              <a:buFont typeface="Arial" panose="020B0604020202020204" pitchFamily="34" charset="0"/>
              <a:buNone/>
              <a:defRPr/>
            </a:pPr>
            <a:r>
              <a:rPr lang="el-GR" sz="2400" dirty="0" smtClean="0">
                <a:latin typeface="Times New Roman" pitchFamily="18" charset="0"/>
                <a:cs typeface="Times New Roman" pitchFamily="18" charset="0"/>
              </a:rPr>
              <a:t>	</a:t>
            </a:r>
            <a:r>
              <a:rPr lang="el-GR" sz="2400" b="1" u="sng" dirty="0" smtClean="0">
                <a:latin typeface="Times New Roman" pitchFamily="18" charset="0"/>
                <a:cs typeface="Times New Roman" pitchFamily="18" charset="0"/>
              </a:rPr>
              <a:t>Στοιχεία κοινωνικής στατικής</a:t>
            </a:r>
            <a:r>
              <a:rPr lang="el-GR" sz="2400" dirty="0" smtClean="0">
                <a:latin typeface="Times New Roman" pitchFamily="18" charset="0"/>
                <a:cs typeface="Times New Roman" pitchFamily="18" charset="0"/>
              </a:rPr>
              <a:t>: οικογένεια, θρησκεία, κοινωνική συνείδηση, αλληλεγγύη και καθήκον, καθολική κοινωνική συναίνεση και καταμερισμός της εργασίας, «πνεύμα», ιδέες και αντιλήψεις της εποχής, κοινή αποδοχή συνόλου ηθικών αρχών και κανόνων.</a:t>
            </a:r>
          </a:p>
          <a:p>
            <a:pPr fontAlgn="auto">
              <a:spcAft>
                <a:spcPts val="0"/>
              </a:spcAft>
              <a:buFont typeface="Arial" panose="020B0604020202020204" pitchFamily="34" charset="0"/>
              <a:buNone/>
              <a:defRPr/>
            </a:pPr>
            <a:r>
              <a:rPr lang="el-GR" sz="2400" dirty="0" smtClean="0">
                <a:latin typeface="Times New Roman" pitchFamily="18" charset="0"/>
                <a:cs typeface="Times New Roman" pitchFamily="18" charset="0"/>
              </a:rPr>
              <a:t>	</a:t>
            </a:r>
            <a:r>
              <a:rPr lang="el-GR" sz="2400" b="1" u="sng" dirty="0" smtClean="0">
                <a:latin typeface="Times New Roman" pitchFamily="18" charset="0"/>
                <a:cs typeface="Times New Roman" pitchFamily="18" charset="0"/>
              </a:rPr>
              <a:t>Στοιχεία κοινωνικής δυναμικής</a:t>
            </a:r>
            <a:r>
              <a:rPr lang="el-GR" sz="2400" dirty="0" smtClean="0">
                <a:latin typeface="Times New Roman" pitchFamily="18" charset="0"/>
                <a:cs typeface="Times New Roman" pitchFamily="18" charset="0"/>
              </a:rPr>
              <a:t>: νόμοι μετεξέλιξης, μετασχηματισμού και μεταβολής κοινωνιών στην ιστορία, πρόοδος του ανθρώπινου πνεύματος, νόμος των τριών (3) σταδίων ή «καθεστώτων».</a:t>
            </a:r>
          </a:p>
          <a:p>
            <a:pPr algn="ctr" fontAlgn="auto">
              <a:spcAft>
                <a:spcPts val="0"/>
              </a:spcAft>
              <a:buFont typeface="Arial" panose="020B0604020202020204" pitchFamily="34" charset="0"/>
              <a:buNone/>
              <a:defRPr/>
            </a:pPr>
            <a:r>
              <a:rPr lang="el-GR" sz="2400"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«Πρόοδος είναι η εξέλιξη της τάξης».</a:t>
            </a:r>
          </a:p>
          <a:p>
            <a:pPr fontAlgn="auto">
              <a:spcAft>
                <a:spcPts val="0"/>
              </a:spcAft>
              <a:buFont typeface="Arial" panose="020B0604020202020204" pitchFamily="34" charset="0"/>
              <a:buNone/>
              <a:defRPr/>
            </a:pPr>
            <a:endParaRPr lang="el-GR"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6066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50825" y="260350"/>
            <a:ext cx="85344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ctr" eaLnBrk="0" hangingPunct="0">
              <a:spcBef>
                <a:spcPct val="0"/>
              </a:spcBef>
              <a:buClrTx/>
              <a:buFontTx/>
              <a:buNone/>
            </a:pPr>
            <a:r>
              <a:rPr lang="en-US" altLang="el-GR" sz="2800" b="1">
                <a:solidFill>
                  <a:srgbClr val="00A3D6"/>
                </a:solidFill>
                <a:latin typeface="Arial" panose="020B0604020202020204" pitchFamily="34" charset="0"/>
              </a:rPr>
              <a:t>Σύνοψη Νόμου των 3ων σταδίων</a:t>
            </a:r>
          </a:p>
        </p:txBody>
      </p:sp>
      <p:sp>
        <p:nvSpPr>
          <p:cNvPr id="21506" name="Text Box 2"/>
          <p:cNvSpPr txBox="1">
            <a:spLocks noChangeArrowheads="1"/>
          </p:cNvSpPr>
          <p:nvPr/>
        </p:nvSpPr>
        <p:spPr bwMode="auto">
          <a:xfrm>
            <a:off x="307975" y="1557338"/>
            <a:ext cx="8620125" cy="479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buClrTx/>
              <a:buFontTx/>
              <a:buNone/>
            </a:pPr>
            <a:r>
              <a:rPr lang="en-US" altLang="el-GR" sz="2000">
                <a:latin typeface="Georgia" panose="02040502050405020303" pitchFamily="18" charset="0"/>
                <a:cs typeface="Times New Roman" panose="02020603050405020304" pitchFamily="18" charset="0"/>
              </a:rPr>
              <a:t>Συνοπτικά:</a:t>
            </a:r>
          </a:p>
          <a:p>
            <a:pPr>
              <a:buClrTx/>
              <a:buFontTx/>
              <a:buNone/>
            </a:pPr>
            <a:r>
              <a:rPr lang="en-US" altLang="el-GR" sz="2000">
                <a:latin typeface="Georgia" panose="02040502050405020303" pitchFamily="18" charset="0"/>
                <a:cs typeface="Times New Roman" panose="02020603050405020304" pitchFamily="18" charset="0"/>
              </a:rPr>
              <a:t>Για το Α. Κοντ η ανθρωπότητα προχωρά ως εξής: </a:t>
            </a:r>
          </a:p>
          <a:p>
            <a:pPr algn="just">
              <a:lnSpc>
                <a:spcPct val="90000"/>
              </a:lnSpc>
              <a:spcBef>
                <a:spcPts val="1500"/>
              </a:spcBef>
              <a:buClrTx/>
              <a:buFontTx/>
              <a:buNone/>
            </a:pPr>
            <a:endParaRPr lang="en-US" altLang="el-GR" sz="1800">
              <a:latin typeface="Times New Roman" panose="02020603050405020304" pitchFamily="18" charset="0"/>
              <a:cs typeface="Times New Roman" panose="02020603050405020304" pitchFamily="18" charset="0"/>
            </a:endParaRPr>
          </a:p>
          <a:p>
            <a:pPr algn="just">
              <a:lnSpc>
                <a:spcPct val="90000"/>
              </a:lnSpc>
              <a:spcBef>
                <a:spcPts val="1500"/>
              </a:spcBef>
              <a:buClrTx/>
              <a:buFontTx/>
              <a:buNone/>
            </a:pPr>
            <a:endParaRPr lang="en-US" altLang="el-GR" sz="1800">
              <a:latin typeface="Times New Roman" panose="02020603050405020304" pitchFamily="18" charset="0"/>
              <a:cs typeface="Times New Roman" panose="02020603050405020304" pitchFamily="18" charset="0"/>
            </a:endParaRPr>
          </a:p>
          <a:p>
            <a:pPr algn="just">
              <a:lnSpc>
                <a:spcPct val="90000"/>
              </a:lnSpc>
              <a:spcBef>
                <a:spcPts val="1500"/>
              </a:spcBef>
              <a:buClrTx/>
              <a:buFontTx/>
              <a:buNone/>
            </a:pPr>
            <a:endParaRPr lang="en-US" altLang="el-GR" sz="1800">
              <a:latin typeface="Times New Roman" panose="02020603050405020304" pitchFamily="18" charset="0"/>
              <a:cs typeface="Times New Roman" panose="02020603050405020304" pitchFamily="18" charset="0"/>
            </a:endParaRPr>
          </a:p>
          <a:p>
            <a:pPr algn="just">
              <a:lnSpc>
                <a:spcPct val="90000"/>
              </a:lnSpc>
              <a:spcBef>
                <a:spcPts val="1500"/>
              </a:spcBef>
              <a:buClrTx/>
              <a:buFontTx/>
              <a:buNone/>
            </a:pPr>
            <a:endParaRPr lang="en-US" altLang="el-GR" sz="1800">
              <a:latin typeface="Times New Roman" panose="02020603050405020304" pitchFamily="18" charset="0"/>
              <a:cs typeface="Times New Roman" panose="02020603050405020304" pitchFamily="18" charset="0"/>
            </a:endParaRPr>
          </a:p>
          <a:p>
            <a:pPr algn="just">
              <a:lnSpc>
                <a:spcPct val="90000"/>
              </a:lnSpc>
              <a:spcBef>
                <a:spcPts val="1500"/>
              </a:spcBef>
              <a:buClrTx/>
              <a:buFontTx/>
              <a:buNone/>
            </a:pPr>
            <a:endParaRPr lang="el-GR" altLang="el-GR" sz="2000">
              <a:latin typeface="Georgia" panose="02040502050405020303" pitchFamily="18" charset="0"/>
              <a:cs typeface="Times New Roman" panose="02020603050405020304" pitchFamily="18" charset="0"/>
            </a:endParaRPr>
          </a:p>
          <a:p>
            <a:pPr algn="just">
              <a:lnSpc>
                <a:spcPct val="90000"/>
              </a:lnSpc>
              <a:spcBef>
                <a:spcPts val="1500"/>
              </a:spcBef>
              <a:buClrTx/>
              <a:buFontTx/>
              <a:buNone/>
            </a:pPr>
            <a:r>
              <a:rPr lang="el-GR" altLang="el-GR" sz="2000">
                <a:latin typeface="Georgia" panose="02040502050405020303" pitchFamily="18" charset="0"/>
              </a:rPr>
              <a:t>Τόσο </a:t>
            </a:r>
            <a:r>
              <a:rPr lang="el-GR" altLang="el-GR" sz="2000" b="1">
                <a:latin typeface="Georgia" panose="02040502050405020303" pitchFamily="18" charset="0"/>
              </a:rPr>
              <a:t>ιστορικά</a:t>
            </a:r>
            <a:r>
              <a:rPr lang="el-GR" altLang="el-GR" sz="2000">
                <a:latin typeface="Georgia" panose="02040502050405020303" pitchFamily="18" charset="0"/>
              </a:rPr>
              <a:t> ως προς τη σειρά εμφάνισης </a:t>
            </a:r>
          </a:p>
          <a:p>
            <a:pPr algn="just">
              <a:lnSpc>
                <a:spcPct val="90000"/>
              </a:lnSpc>
              <a:spcBef>
                <a:spcPts val="1500"/>
              </a:spcBef>
              <a:buClrTx/>
              <a:buFontTx/>
              <a:buNone/>
            </a:pPr>
            <a:r>
              <a:rPr lang="el-GR" altLang="el-GR" sz="2000">
                <a:latin typeface="Georgia" panose="02040502050405020303" pitchFamily="18" charset="0"/>
              </a:rPr>
              <a:t>όσο και </a:t>
            </a:r>
            <a:r>
              <a:rPr lang="el-GR" altLang="el-GR" sz="2000" b="1">
                <a:latin typeface="Georgia" panose="02040502050405020303" pitchFamily="18" charset="0"/>
              </a:rPr>
              <a:t>εξελικτικά</a:t>
            </a:r>
            <a:r>
              <a:rPr lang="el-GR" altLang="el-GR" sz="2000">
                <a:latin typeface="Georgia" panose="02040502050405020303" pitchFamily="18" charset="0"/>
              </a:rPr>
              <a:t> από το κατώτερο σε ανώτερο στάδιο.</a:t>
            </a:r>
          </a:p>
          <a:p>
            <a:pPr algn="just">
              <a:lnSpc>
                <a:spcPct val="90000"/>
              </a:lnSpc>
              <a:spcBef>
                <a:spcPts val="1500"/>
              </a:spcBef>
              <a:buClrTx/>
              <a:buFontTx/>
              <a:buNone/>
            </a:pPr>
            <a:endParaRPr lang="en-US" altLang="el-GR" sz="1800">
              <a:latin typeface="Times New Roman" panose="02020603050405020304" pitchFamily="18" charset="0"/>
              <a:cs typeface="Times New Roman" panose="02020603050405020304" pitchFamily="18" charset="0"/>
            </a:endParaRPr>
          </a:p>
          <a:p>
            <a:pPr algn="just">
              <a:lnSpc>
                <a:spcPct val="90000"/>
              </a:lnSpc>
              <a:spcBef>
                <a:spcPts val="1500"/>
              </a:spcBef>
              <a:buClrTx/>
              <a:buSzPct val="45000"/>
              <a:buFontTx/>
              <a:buNone/>
            </a:pPr>
            <a:endParaRPr lang="en-US" altLang="el-GR" sz="1800">
              <a:latin typeface="Times New Roman" panose="02020603050405020304" pitchFamily="18" charset="0"/>
              <a:cs typeface="Times New Roman" panose="02020603050405020304" pitchFamily="18" charset="0"/>
            </a:endParaRPr>
          </a:p>
        </p:txBody>
      </p:sp>
      <p:graphicFrame>
        <p:nvGraphicFramePr>
          <p:cNvPr id="21508" name="Group 4"/>
          <p:cNvGraphicFramePr>
            <a:graphicFrameLocks noGrp="1"/>
          </p:cNvGraphicFramePr>
          <p:nvPr/>
        </p:nvGraphicFramePr>
        <p:xfrm>
          <a:off x="307975" y="2451100"/>
          <a:ext cx="8531225" cy="1958975"/>
        </p:xfrm>
        <a:graphic>
          <a:graphicData uri="http://schemas.openxmlformats.org/drawingml/2006/table">
            <a:tbl>
              <a:tblPr/>
              <a:tblGrid>
                <a:gridCol w="1704975"/>
                <a:gridCol w="1704975"/>
                <a:gridCol w="1706563"/>
                <a:gridCol w="1704975"/>
                <a:gridCol w="1709737"/>
              </a:tblGrid>
              <a:tr h="1958975">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Θεολογικό</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Μεταφυσικό</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1">
                        <a:lnSpc>
                          <a:spcPct val="81000"/>
                        </a:lnSpc>
                        <a:spcBef>
                          <a:spcPts val="6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Georgia" panose="02040502050405020303" pitchFamily="18" charset="0"/>
                          <a:ea typeface="Microsoft YaHei" panose="020B0503020204020204" pitchFamily="34" charset="-122"/>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2pPr>
                      <a:lvl3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eorgia" panose="02040502050405020303" pitchFamily="18"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646B86"/>
                          </a:solidFill>
                          <a:latin typeface="Georgia" panose="02040502050405020303" pitchFamily="18" charset="0"/>
                          <a:ea typeface="Microsoft YaHei" panose="020B0503020204020204" pitchFamily="34" charset="-122"/>
                        </a:defRPr>
                      </a:lvl4pPr>
                      <a:lvl5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eorgia" panose="02040502050405020303" pitchFamily="18" charset="0"/>
                          <a:ea typeface="Microsoft YaHei" panose="020B0503020204020204" pitchFamily="34" charset="-122"/>
                        </a:defRPr>
                      </a:lvl9p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l-GR" sz="18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Θετικό</a:t>
                      </a:r>
                      <a:r>
                        <a:rPr kumimoji="0" lang="el-GR" altLang="el-GR" sz="18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 αποτελεί τη κορυφαία φάση της εξέλιξης του ανθρώπινου πνεύματος </a:t>
                      </a:r>
                    </a:p>
                  </a:txBody>
                  <a:tcPr marL="90000" marR="90000" marT="46800"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bl>
          </a:graphicData>
        </a:graphic>
      </p:graphicFrame>
    </p:spTree>
    <p:extLst>
      <p:ext uri="{BB962C8B-B14F-4D97-AF65-F5344CB8AC3E}">
        <p14:creationId xmlns:p14="http://schemas.microsoft.com/office/powerpoint/2010/main" val="3317073169"/>
      </p:ext>
    </p:extLst>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14313"/>
            <a:ext cx="8229600" cy="1214437"/>
          </a:xfrm>
        </p:spPr>
        <p:txBody>
          <a:bodyPr/>
          <a:lstStyle/>
          <a:p>
            <a:r>
              <a:rPr lang="el-GR" altLang="el-GR" sz="2400" smtClean="0">
                <a:latin typeface="Times New Roman" panose="02020603050405020304" pitchFamily="18" charset="0"/>
                <a:cs typeface="Times New Roman" panose="02020603050405020304" pitchFamily="18" charset="0"/>
              </a:rPr>
              <a:t>Νόμος των τριών (3) σταδίων: συνοψίζει την εξελικτική πορεία του ανθρωπίνου πνεύματος και της ερμηνείας της κοινωνικής πραγματικότητας ως μέρος της κοινωνικής δυναμικής.</a:t>
            </a:r>
          </a:p>
        </p:txBody>
      </p:sp>
      <p:sp>
        <p:nvSpPr>
          <p:cNvPr id="9219" name="2 - Θέση περιεχομένου"/>
          <p:cNvSpPr>
            <a:spLocks noGrp="1"/>
          </p:cNvSpPr>
          <p:nvPr>
            <p:ph idx="1"/>
          </p:nvPr>
        </p:nvSpPr>
        <p:spPr>
          <a:xfrm>
            <a:off x="500063" y="1428750"/>
            <a:ext cx="8358187" cy="5214938"/>
          </a:xfrm>
        </p:spPr>
        <p:txBody>
          <a:bodyPr>
            <a:normAutofit lnSpcReduction="10000"/>
          </a:bodyPr>
          <a:lstStyle/>
          <a:p>
            <a:pPr algn="just">
              <a:buFont typeface="Arial" panose="020B0604020202020204" pitchFamily="34" charset="0"/>
              <a:buNone/>
            </a:pPr>
            <a:r>
              <a:rPr lang="el-GR" altLang="el-GR" sz="1600" b="1" smtClean="0">
                <a:latin typeface="Times New Roman" panose="02020603050405020304" pitchFamily="18" charset="0"/>
                <a:cs typeface="Times New Roman" panose="02020603050405020304" pitchFamily="18" charset="0"/>
              </a:rPr>
              <a:t>α) </a:t>
            </a:r>
            <a:r>
              <a:rPr lang="el-GR" altLang="el-GR" sz="1600" b="1" u="sng" smtClean="0">
                <a:latin typeface="Times New Roman" panose="02020603050405020304" pitchFamily="18" charset="0"/>
                <a:cs typeface="Times New Roman" panose="02020603050405020304" pitchFamily="18" charset="0"/>
              </a:rPr>
              <a:t>Θεολογικό/Μυθικό/Φανταστικό</a:t>
            </a:r>
            <a:r>
              <a:rPr lang="el-GR" altLang="el-GR" sz="1600" smtClean="0">
                <a:latin typeface="Times New Roman" panose="02020603050405020304" pitchFamily="18" charset="0"/>
                <a:cs typeface="Times New Roman" panose="02020603050405020304" pitchFamily="18" charset="0"/>
              </a:rPr>
              <a:t>: Παιδική ηλικία ανθρωπότητας. Μεσαιωνική κοινωνία (στρατιωτικό, φεουδαρχικό σύστημα και ιερατείο). Τα φαινόμενα και οι αιτίες του κόσμου ανάγονται σε υπερφυσικές δυνάμεις και υπηρετούν θεϊκούς σκοπούς (Θεός, ελέω Θεού μοναρχία). Θείο δίκαιο (</a:t>
            </a:r>
            <a:r>
              <a:rPr lang="en-US" altLang="el-GR" sz="1600" smtClean="0">
                <a:latin typeface="Times New Roman" panose="02020603050405020304" pitchFamily="18" charset="0"/>
                <a:cs typeface="Times New Roman" panose="02020603050405020304" pitchFamily="18" charset="0"/>
              </a:rPr>
              <a:t>droit divine). </a:t>
            </a:r>
            <a:r>
              <a:rPr lang="el-GR" altLang="el-GR" sz="1600" smtClean="0">
                <a:latin typeface="Times New Roman" panose="02020603050405020304" pitchFamily="18" charset="0"/>
                <a:cs typeface="Times New Roman" panose="02020603050405020304" pitchFamily="18" charset="0"/>
              </a:rPr>
              <a:t>Αυστηρότητα, απολυτότητα και σταθερότητα κανόνων. Κυρίαρχη κοινωνική οντότητα η οικογένεια.</a:t>
            </a:r>
          </a:p>
          <a:p>
            <a:pPr algn="just">
              <a:buFont typeface="Arial" panose="020B0604020202020204" pitchFamily="34" charset="0"/>
              <a:buNone/>
            </a:pPr>
            <a:r>
              <a:rPr lang="el-GR" altLang="el-GR" sz="1600" b="1" smtClean="0">
                <a:latin typeface="Times New Roman" panose="02020603050405020304" pitchFamily="18" charset="0"/>
                <a:cs typeface="Times New Roman" panose="02020603050405020304" pitchFamily="18" charset="0"/>
              </a:rPr>
              <a:t>β) </a:t>
            </a:r>
            <a:r>
              <a:rPr lang="el-GR" altLang="el-GR" sz="1600" b="1" u="sng" smtClean="0">
                <a:latin typeface="Times New Roman" panose="02020603050405020304" pitchFamily="18" charset="0"/>
                <a:cs typeface="Times New Roman" panose="02020603050405020304" pitchFamily="18" charset="0"/>
              </a:rPr>
              <a:t>Μεταφυσικό/Αφηρημένο</a:t>
            </a:r>
            <a:r>
              <a:rPr lang="el-GR" altLang="el-GR" sz="1600" smtClean="0">
                <a:latin typeface="Times New Roman" panose="02020603050405020304" pitchFamily="18" charset="0"/>
                <a:cs typeface="Times New Roman" panose="02020603050405020304" pitchFamily="18" charset="0"/>
              </a:rPr>
              <a:t>:  Εφηβική φάση ανθρωπότητας. Πρώιμη νεωτερική κοινωνία, απολυταρχία και Διαφωτισμός (άνθρωποι της εκκλησίας, νομικοί,δικηγόροι). Μεταβατική περίοδος, απονομιμοποίηση θεοκρατικής αντίληψης και γέφυρα για το θετικό στάδιο του πνεύματος. Η αιτία του κόσμου και οι ανθρώπινες δράσεις αποδίδονται σε αφηρημένες δυνάμεις και έννοιες, αληθινές οντότητες (προσωποποιημένες αφαιρέσεις), όπως η φύση/φυσική τάξη ή η γενική θέληση (</a:t>
            </a:r>
            <a:r>
              <a:rPr lang="de-DE" altLang="el-GR" sz="1600" smtClean="0">
                <a:latin typeface="Times New Roman" panose="02020603050405020304" pitchFamily="18" charset="0"/>
                <a:cs typeface="Times New Roman" panose="02020603050405020304" pitchFamily="18" charset="0"/>
              </a:rPr>
              <a:t>Volonté générale</a:t>
            </a:r>
            <a:r>
              <a:rPr lang="el-GR" altLang="el-GR" sz="1600" smtClean="0">
                <a:latin typeface="Times New Roman" panose="02020603050405020304" pitchFamily="18" charset="0"/>
                <a:cs typeface="Times New Roman" panose="02020603050405020304" pitchFamily="18" charset="0"/>
              </a:rPr>
              <a:t>). Κυρίαρχη κοινωνική/θεσμική οντότητα το κράτος.</a:t>
            </a:r>
            <a:r>
              <a:rPr lang="en-US" altLang="el-GR" sz="1600" smtClean="0">
                <a:latin typeface="Times New Roman" panose="02020603050405020304" pitchFamily="18" charset="0"/>
                <a:cs typeface="Times New Roman" panose="02020603050405020304" pitchFamily="18" charset="0"/>
              </a:rPr>
              <a:t> </a:t>
            </a:r>
            <a:r>
              <a:rPr lang="el-GR" altLang="el-GR" sz="1600" smtClean="0">
                <a:latin typeface="Times New Roman" panose="02020603050405020304" pitchFamily="18" charset="0"/>
                <a:cs typeface="Times New Roman" panose="02020603050405020304" pitchFamily="18" charset="0"/>
              </a:rPr>
              <a:t>Αρχή της λαϊκής κυριαρχίας και θέσπιση του υπέρτατου νόμου (</a:t>
            </a:r>
            <a:r>
              <a:rPr lang="en-US" altLang="el-GR" sz="1600" smtClean="0">
                <a:latin typeface="Times New Roman" panose="02020603050405020304" pitchFamily="18" charset="0"/>
                <a:cs typeface="Times New Roman" panose="02020603050405020304" pitchFamily="18" charset="0"/>
              </a:rPr>
              <a:t>Grundnorm</a:t>
            </a:r>
            <a:r>
              <a:rPr lang="el-GR" altLang="el-GR" sz="1600" smtClean="0">
                <a:latin typeface="Times New Roman" panose="02020603050405020304" pitchFamily="18" charset="0"/>
                <a:cs typeface="Times New Roman" panose="02020603050405020304" pitchFamily="18" charset="0"/>
              </a:rPr>
              <a:t>, Σύνταγμα) και των κοινών νόμων.</a:t>
            </a:r>
          </a:p>
          <a:p>
            <a:pPr algn="just">
              <a:buFont typeface="Arial" panose="020B0604020202020204" pitchFamily="34" charset="0"/>
              <a:buNone/>
            </a:pPr>
            <a:r>
              <a:rPr lang="el-GR" altLang="el-GR" sz="1600" b="1" smtClean="0">
                <a:latin typeface="Times New Roman" panose="02020603050405020304" pitchFamily="18" charset="0"/>
                <a:cs typeface="Times New Roman" panose="02020603050405020304" pitchFamily="18" charset="0"/>
              </a:rPr>
              <a:t>γ) </a:t>
            </a:r>
            <a:r>
              <a:rPr lang="el-GR" altLang="el-GR" sz="1600" b="1" u="sng" smtClean="0">
                <a:latin typeface="Times New Roman" panose="02020603050405020304" pitchFamily="18" charset="0"/>
                <a:cs typeface="Times New Roman" panose="02020603050405020304" pitchFamily="18" charset="0"/>
              </a:rPr>
              <a:t>Θετικό/Επιστημονικό</a:t>
            </a:r>
            <a:r>
              <a:rPr lang="el-GR" altLang="el-GR" sz="1600" smtClean="0">
                <a:latin typeface="Times New Roman" panose="02020603050405020304" pitchFamily="18" charset="0"/>
                <a:cs typeface="Times New Roman" panose="02020603050405020304" pitchFamily="18" charset="0"/>
              </a:rPr>
              <a:t>: Φάση ενηλικίωσης/ωριμότητας ανθρωπίνου πνεύματος. Συνειδητοποίηση αδυναμίας απόκτησης απόλυτων εννοιών και ανακάλυψης των βαθύτερων/έσχατων αιτίων των φαινομένων, υπερφυσικών όντων και αρχής του σύμπαντος. Στόχος η ανακάλυψη των πραγματικών νόμων, δηλαδή των σταθερών και αμετάβλητων σχέσεων διαδοχής και αναλογίας που διέπουν τα φαινόμενα, μέσω ορθής λογικής και παρατήρησης. Κυριαρχία κεφαλαίου, επιστημόνων, βιομηχάνων και επιχειρηματιών. Θετική πολιτική και φιλοσοφία. Κορυφαία φάση εξέλιξης ανθρωπίνου πνεύματος.</a:t>
            </a:r>
          </a:p>
        </p:txBody>
      </p:sp>
    </p:spTree>
    <p:extLst>
      <p:ext uri="{BB962C8B-B14F-4D97-AF65-F5344CB8AC3E}">
        <p14:creationId xmlns:p14="http://schemas.microsoft.com/office/powerpoint/2010/main" val="133412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28625" y="214313"/>
            <a:ext cx="8258175" cy="2143125"/>
          </a:xfrm>
        </p:spPr>
        <p:txBody>
          <a:bodyPr/>
          <a:lstStyle/>
          <a:p>
            <a:r>
              <a:rPr lang="el-GR" altLang="el-GR" sz="2200" smtClean="0">
                <a:latin typeface="Times New Roman" panose="02020603050405020304" pitchFamily="18" charset="0"/>
                <a:cs typeface="Times New Roman" panose="02020603050405020304" pitchFamily="18" charset="0"/>
              </a:rPr>
              <a:t>Εν κατακλείδι: ο Κοντ θεωρεί </a:t>
            </a:r>
            <a:r>
              <a:rPr lang="el-GR" altLang="el-GR" sz="2200" b="1" u="sng" smtClean="0">
                <a:latin typeface="Times New Roman" panose="02020603050405020304" pitchFamily="18" charset="0"/>
                <a:cs typeface="Times New Roman" panose="02020603050405020304" pitchFamily="18" charset="0"/>
              </a:rPr>
              <a:t>απηρχαιωμένο</a:t>
            </a:r>
            <a:r>
              <a:rPr lang="el-GR" altLang="el-GR" sz="2200" smtClean="0">
                <a:latin typeface="Times New Roman" panose="02020603050405020304" pitchFamily="18" charset="0"/>
                <a:cs typeface="Times New Roman" panose="02020603050405020304" pitchFamily="18" charset="0"/>
              </a:rPr>
              <a:t> το θεολογικό/φετιχιστικό στάδιο (πολυθεϊσμός, μονοθεϊσμός), </a:t>
            </a:r>
            <a:r>
              <a:rPr lang="el-GR" altLang="el-GR" sz="2200" b="1" u="sng" smtClean="0">
                <a:latin typeface="Times New Roman" panose="02020603050405020304" pitchFamily="18" charset="0"/>
                <a:cs typeface="Times New Roman" panose="02020603050405020304" pitchFamily="18" charset="0"/>
              </a:rPr>
              <a:t>απορρίπτει τις μεταφυσικές ιδέες </a:t>
            </a:r>
            <a:r>
              <a:rPr lang="el-GR" altLang="el-GR" sz="2200" smtClean="0">
                <a:latin typeface="Times New Roman" panose="02020603050405020304" pitchFamily="18" charset="0"/>
                <a:cs typeface="Times New Roman" panose="02020603050405020304" pitchFamily="18" charset="0"/>
              </a:rPr>
              <a:t>του Διαφωτισμού και της Γαλλικής Επανάστασης ως </a:t>
            </a:r>
            <a:r>
              <a:rPr lang="el-GR" altLang="el-GR" sz="2200" b="1" u="sng" smtClean="0">
                <a:latin typeface="Times New Roman" panose="02020603050405020304" pitchFamily="18" charset="0"/>
                <a:cs typeface="Times New Roman" panose="02020603050405020304" pitchFamily="18" charset="0"/>
              </a:rPr>
              <a:t>παραπλανητικές</a:t>
            </a:r>
            <a:r>
              <a:rPr lang="el-GR" altLang="el-GR" sz="2200" smtClean="0">
                <a:latin typeface="Times New Roman" panose="02020603050405020304" pitchFamily="18" charset="0"/>
                <a:cs typeface="Times New Roman" panose="02020603050405020304" pitchFamily="18" charset="0"/>
              </a:rPr>
              <a:t> και </a:t>
            </a:r>
            <a:r>
              <a:rPr lang="el-GR" altLang="el-GR" sz="2200" b="1" u="sng" smtClean="0">
                <a:latin typeface="Times New Roman" panose="02020603050405020304" pitchFamily="18" charset="0"/>
                <a:cs typeface="Times New Roman" panose="02020603050405020304" pitchFamily="18" charset="0"/>
              </a:rPr>
              <a:t>ανατρεπτικές</a:t>
            </a:r>
            <a:r>
              <a:rPr lang="el-GR" altLang="el-GR" sz="2200" smtClean="0">
                <a:latin typeface="Times New Roman" panose="02020603050405020304" pitchFamily="18" charset="0"/>
                <a:cs typeface="Times New Roman" panose="02020603050405020304" pitchFamily="18" charset="0"/>
              </a:rPr>
              <a:t> της καθεστηκυίας τάξης και αρμονίας και καταφάσκει στη </a:t>
            </a:r>
            <a:r>
              <a:rPr lang="el-GR" altLang="el-GR" sz="2200" b="1" smtClean="0">
                <a:latin typeface="Times New Roman" panose="02020603050405020304" pitchFamily="18" charset="0"/>
                <a:cs typeface="Times New Roman" panose="02020603050405020304" pitchFamily="18" charset="0"/>
              </a:rPr>
              <a:t>θετική πολιτική</a:t>
            </a:r>
            <a:r>
              <a:rPr lang="el-GR" altLang="el-GR" sz="2200" smtClean="0">
                <a:latin typeface="Times New Roman" panose="02020603050405020304" pitchFamily="18" charset="0"/>
                <a:cs typeface="Times New Roman" panose="02020603050405020304" pitchFamily="18" charset="0"/>
              </a:rPr>
              <a:t>, </a:t>
            </a:r>
            <a:r>
              <a:rPr lang="el-GR" altLang="el-GR" sz="2200" i="1" smtClean="0">
                <a:latin typeface="Times New Roman" panose="02020603050405020304" pitchFamily="18" charset="0"/>
                <a:cs typeface="Times New Roman" panose="02020603050405020304" pitchFamily="18" charset="0"/>
              </a:rPr>
              <a:t>«υποτάσσοντας την φαντασία στην παρατήρηση»</a:t>
            </a:r>
            <a:r>
              <a:rPr lang="el-GR" altLang="el-GR" sz="2200" smtClean="0">
                <a:latin typeface="Times New Roman" panose="02020603050405020304" pitchFamily="18" charset="0"/>
                <a:cs typeface="Times New Roman" panose="02020603050405020304" pitchFamily="18" charset="0"/>
              </a:rPr>
              <a:t>.</a:t>
            </a:r>
          </a:p>
        </p:txBody>
      </p:sp>
      <p:sp>
        <p:nvSpPr>
          <p:cNvPr id="10243" name="2 - Θέση περιεχομένου"/>
          <p:cNvSpPr>
            <a:spLocks noGrp="1"/>
          </p:cNvSpPr>
          <p:nvPr>
            <p:ph idx="1"/>
          </p:nvPr>
        </p:nvSpPr>
        <p:spPr>
          <a:xfrm>
            <a:off x="571500" y="2500313"/>
            <a:ext cx="8115300" cy="3625850"/>
          </a:xfrm>
        </p:spPr>
        <p:txBody>
          <a:bodyPr>
            <a:normAutofit lnSpcReduction="10000"/>
          </a:bodyPr>
          <a:lstStyle/>
          <a:p>
            <a:pPr algn="just">
              <a:buFontTx/>
              <a:buChar char="-"/>
            </a:pPr>
            <a:r>
              <a:rPr lang="el-GR" altLang="el-GR" sz="2400" smtClean="0">
                <a:latin typeface="Times New Roman" panose="02020603050405020304" pitchFamily="18" charset="0"/>
                <a:cs typeface="Times New Roman" panose="02020603050405020304" pitchFamily="18" charset="0"/>
              </a:rPr>
              <a:t>Αποδίδει την, σύγχρονη της εποχής του, πνευματική αναρχία στην ταυτόχρονη συνύπαρξη των τριών (3) σταδίων.</a:t>
            </a:r>
          </a:p>
          <a:p>
            <a:pPr algn="just">
              <a:buFontTx/>
              <a:buChar char="-"/>
            </a:pPr>
            <a:r>
              <a:rPr lang="el-GR" altLang="el-GR" sz="2400" smtClean="0">
                <a:latin typeface="Times New Roman" panose="02020603050405020304" pitchFamily="18" charset="0"/>
                <a:cs typeface="Times New Roman" panose="02020603050405020304" pitchFamily="18" charset="0"/>
              </a:rPr>
              <a:t>Τελική και καθολική επικράτηση της θετικής πολιτικής και φιλοσοφίας σε κοινωνία, πολιτεία και ανθρώπινες συνειδήσεις και οριστική αποκατάσταση της διασαλευθείσας τάξης πραγμάτων.</a:t>
            </a:r>
          </a:p>
          <a:p>
            <a:pPr algn="just">
              <a:buFontTx/>
              <a:buChar char="-"/>
            </a:pPr>
            <a:r>
              <a:rPr lang="el-GR" altLang="el-GR" sz="2400" smtClean="0">
                <a:latin typeface="Times New Roman" panose="02020603050405020304" pitchFamily="18" charset="0"/>
                <a:cs typeface="Times New Roman" panose="02020603050405020304" pitchFamily="18" charset="0"/>
              </a:rPr>
              <a:t>Επικράτηση του βιομηχανικού &amp; επιστημονικού πνεύματος και του καπιταλισμού.</a:t>
            </a:r>
          </a:p>
          <a:p>
            <a:pPr algn="just">
              <a:buFont typeface="Arial" panose="020B0604020202020204" pitchFamily="34" charset="0"/>
              <a:buNone/>
            </a:pPr>
            <a:r>
              <a:rPr lang="el-GR" altLang="el-GR" sz="240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608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57200" y="274638"/>
            <a:ext cx="8229600" cy="1797050"/>
          </a:xfrm>
        </p:spPr>
        <p:txBody>
          <a:bodyPr/>
          <a:lstStyle/>
          <a:p>
            <a:pPr algn="just"/>
            <a:r>
              <a:rPr lang="el-GR" altLang="el-GR" sz="2200" smtClean="0">
                <a:latin typeface="Times New Roman" panose="02020603050405020304" pitchFamily="18" charset="0"/>
                <a:cs typeface="Times New Roman" panose="02020603050405020304" pitchFamily="18" charset="0"/>
              </a:rPr>
              <a:t>Η σκέψη του Κόντ εντάσσεται στη σχολή του Λειτουργισμού, θεωρώντας την κοινωνία ως μία ολότητα, ένα σύνολο οργανικά συνδεδεμένων, αλληλοεξαρτώμενων μερών με εσωτερική συνοχή και εξελικτική δυναμική, καθένα εκ των οποίων επιτελεί συγκεκριμένη, ζωτική λειτουργία και δεν μπορεί να υπάρξει αυτόνομα.</a:t>
            </a:r>
          </a:p>
        </p:txBody>
      </p:sp>
      <p:sp>
        <p:nvSpPr>
          <p:cNvPr id="3" name="2 - Θέση περιεχομένου"/>
          <p:cNvSpPr>
            <a:spLocks noGrp="1"/>
          </p:cNvSpPr>
          <p:nvPr>
            <p:ph idx="1"/>
          </p:nvPr>
        </p:nvSpPr>
        <p:spPr>
          <a:xfrm>
            <a:off x="571500" y="2143125"/>
            <a:ext cx="8115300" cy="3983038"/>
          </a:xfrm>
        </p:spPr>
        <p:txBody>
          <a:bodyPr rtlCol="0">
            <a:normAutofit fontScale="85000" lnSpcReduction="20000"/>
          </a:bodyPr>
          <a:lstStyle/>
          <a:p>
            <a:pPr algn="just" fontAlgn="auto">
              <a:spcAft>
                <a:spcPts val="0"/>
              </a:spcAft>
              <a:buFont typeface="Arial" panose="020B0604020202020204" pitchFamily="34" charset="0"/>
              <a:buNone/>
              <a:defRPr/>
            </a:pPr>
            <a:r>
              <a:rPr lang="el-GR" sz="22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Θεωρούσε ότι μέσω του βιομηχανικού πνεύματος, της θετικής πολιτικής και της επιστήμης θα επιτυγχανόταν η πολυπόθητη «πρόοδος», η αύξηση του πλούτου και των κοινωνικών αγαθών και θα αποκαθίστατο η κοινωνική ευταξία, ειρήνη και αρμονία. Πίστευε στην </a:t>
            </a:r>
            <a:r>
              <a:rPr lang="el-GR" sz="2400" b="1" u="sng" dirty="0" smtClean="0">
                <a:latin typeface="Times New Roman" pitchFamily="18" charset="0"/>
                <a:cs typeface="Times New Roman" pitchFamily="18" charset="0"/>
              </a:rPr>
              <a:t>ειρηνική φύση του καπιταλισμού</a:t>
            </a:r>
            <a:r>
              <a:rPr lang="el-GR" sz="2400" dirty="0" smtClean="0">
                <a:latin typeface="Times New Roman" pitchFamily="18" charset="0"/>
                <a:cs typeface="Times New Roman" pitchFamily="18" charset="0"/>
              </a:rPr>
              <a:t> και την </a:t>
            </a:r>
            <a:r>
              <a:rPr lang="el-GR" sz="2400" b="1" u="sng" dirty="0" smtClean="0">
                <a:latin typeface="Times New Roman" pitchFamily="18" charset="0"/>
                <a:cs typeface="Times New Roman" pitchFamily="18" charset="0"/>
              </a:rPr>
              <a:t>εξάλειψη του ταξικού ανταγωνισμού </a:t>
            </a:r>
            <a:r>
              <a:rPr lang="el-GR" sz="2400" dirty="0" smtClean="0">
                <a:latin typeface="Times New Roman" pitchFamily="18" charset="0"/>
                <a:cs typeface="Times New Roman" pitchFamily="18" charset="0"/>
              </a:rPr>
              <a:t>και </a:t>
            </a:r>
            <a:r>
              <a:rPr lang="el-GR" sz="2400" b="1" u="sng" dirty="0" smtClean="0">
                <a:latin typeface="Times New Roman" pitchFamily="18" charset="0"/>
                <a:cs typeface="Times New Roman" pitchFamily="18" charset="0"/>
              </a:rPr>
              <a:t>αντιπαλότητας</a:t>
            </a:r>
            <a:r>
              <a:rPr lang="el-GR" sz="2400" dirty="0" smtClean="0">
                <a:latin typeface="Times New Roman" pitchFamily="18" charset="0"/>
                <a:cs typeface="Times New Roman" pitchFamily="18" charset="0"/>
              </a:rPr>
              <a:t>, χωρίς να αμφισβητεί το θεσμό της ιδιοκτησίας, τη συγκέντρωση πλούτου από ολίγους, την υπάρχουσα οικονομική τάξη και ταξική διαστρωμάτωση.</a:t>
            </a:r>
          </a:p>
          <a:p>
            <a:pPr algn="just" fontAlgn="auto">
              <a:spcAft>
                <a:spcPts val="0"/>
              </a:spcAft>
              <a:buFont typeface="Arial" panose="020B0604020202020204" pitchFamily="34" charset="0"/>
              <a:buNone/>
              <a:defRPr/>
            </a:pPr>
            <a:r>
              <a:rPr lang="el-GR" sz="2400" dirty="0" smtClean="0">
                <a:latin typeface="Times New Roman" pitchFamily="18" charset="0"/>
                <a:cs typeface="Times New Roman" pitchFamily="18" charset="0"/>
              </a:rPr>
              <a:t>	Στο σημείο αυτό η θεωρία του </a:t>
            </a:r>
            <a:r>
              <a:rPr lang="el-GR" sz="2400" b="1" u="sng" dirty="0" smtClean="0">
                <a:latin typeface="Times New Roman" pitchFamily="18" charset="0"/>
                <a:cs typeface="Times New Roman" pitchFamily="18" charset="0"/>
              </a:rPr>
              <a:t>έρχεται σε ευθεία αντίθεση με την Σχολή των συγκρούσεων</a:t>
            </a:r>
            <a:r>
              <a:rPr lang="el-GR" sz="2400" dirty="0" smtClean="0">
                <a:latin typeface="Times New Roman" pitchFamily="18" charset="0"/>
                <a:cs typeface="Times New Roman" pitchFamily="18" charset="0"/>
              </a:rPr>
              <a:t> που θεωρεί την κοινωνία ως </a:t>
            </a:r>
            <a:r>
              <a:rPr lang="el-GR" sz="2400" b="1" u="sng" dirty="0" smtClean="0">
                <a:latin typeface="Times New Roman" pitchFamily="18" charset="0"/>
                <a:cs typeface="Times New Roman" pitchFamily="18" charset="0"/>
              </a:rPr>
              <a:t>πεδίο αναπόφευκτων προστριβών</a:t>
            </a:r>
            <a:r>
              <a:rPr lang="el-GR" sz="2400" dirty="0" smtClean="0">
                <a:latin typeface="Times New Roman" pitchFamily="18" charset="0"/>
                <a:cs typeface="Times New Roman" pitchFamily="18" charset="0"/>
              </a:rPr>
              <a:t> μεταξύ των διαφόρων ομάδων συμφερόντων λόγω της συνεχούς παραγωγής και διαιώνισης των </a:t>
            </a:r>
            <a:r>
              <a:rPr lang="el-GR" sz="2400" b="1" u="sng" dirty="0" smtClean="0">
                <a:latin typeface="Times New Roman" pitchFamily="18" charset="0"/>
                <a:cs typeface="Times New Roman" pitchFamily="18" charset="0"/>
              </a:rPr>
              <a:t>οικονομικών και ταξικών ανισοτήτων και της άνισης κατανομής πλούτου και δύναμης </a:t>
            </a:r>
            <a:r>
              <a:rPr lang="el-GR" sz="2400" dirty="0" smtClean="0">
                <a:latin typeface="Times New Roman" pitchFamily="18" charset="0"/>
                <a:cs typeface="Times New Roman" pitchFamily="18" charset="0"/>
              </a:rPr>
              <a:t>προς όφελος αποκλειστικά των βιομηχάνων και της πνευματικής αφρόκρεμας.</a:t>
            </a:r>
          </a:p>
        </p:txBody>
      </p:sp>
    </p:spTree>
    <p:extLst>
      <p:ext uri="{BB962C8B-B14F-4D97-AF65-F5344CB8AC3E}">
        <p14:creationId xmlns:p14="http://schemas.microsoft.com/office/powerpoint/2010/main" val="211476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57200" y="274638"/>
            <a:ext cx="8229600" cy="2225675"/>
          </a:xfrm>
        </p:spPr>
        <p:txBody>
          <a:bodyPr/>
          <a:lstStyle/>
          <a:p>
            <a:pPr algn="just"/>
            <a:r>
              <a:rPr lang="el-GR" altLang="el-GR" sz="2200" b="1" u="sng" smtClean="0">
                <a:latin typeface="Times New Roman" panose="02020603050405020304" pitchFamily="18" charset="0"/>
                <a:cs typeface="Times New Roman" panose="02020603050405020304" pitchFamily="18" charset="0"/>
              </a:rPr>
              <a:t>Διαφέρει από τη Σχολή της συμβολικής αλληλεπίδρασης </a:t>
            </a:r>
            <a:r>
              <a:rPr lang="el-GR" altLang="el-GR" sz="2200" smtClean="0">
                <a:latin typeface="Times New Roman" panose="02020603050405020304" pitchFamily="18" charset="0"/>
                <a:cs typeface="Times New Roman" panose="02020603050405020304" pitchFamily="18" charset="0"/>
              </a:rPr>
              <a:t>ως προς το ότι οι αρχές και τα νοήματα κατά τον Κόντ υπάρχουν αυτόνομα, ουδέτερα και αντικειμενικά και εμείς τα ανακαλύπτουμε μέσω της εμπειρικής παρατήρησης και καταγραφής και τα επαληθεύουμε μέσα από πειράματα (θετικισμός), δεν διαμορφώνονται ούτε διαπλάθονται μέσω της αλληλεπίδρασής μας με άλλους ανθρώπους/κοινωνούς</a:t>
            </a:r>
          </a:p>
        </p:txBody>
      </p:sp>
      <p:sp>
        <p:nvSpPr>
          <p:cNvPr id="12291" name="2 - Θέση περιεχομένου"/>
          <p:cNvSpPr>
            <a:spLocks noGrp="1"/>
          </p:cNvSpPr>
          <p:nvPr>
            <p:ph idx="1"/>
          </p:nvPr>
        </p:nvSpPr>
        <p:spPr>
          <a:xfrm>
            <a:off x="571500" y="2786063"/>
            <a:ext cx="8115300" cy="3340100"/>
          </a:xfrm>
        </p:spPr>
        <p:txBody>
          <a:bodyPr/>
          <a:lstStyle/>
          <a:p>
            <a:pPr algn="just">
              <a:buFont typeface="Arial" panose="020B0604020202020204" pitchFamily="34" charset="0"/>
              <a:buNone/>
            </a:pPr>
            <a:r>
              <a:rPr lang="el-GR" altLang="el-GR" sz="2200" smtClean="0">
                <a:latin typeface="Times New Roman" panose="02020603050405020304" pitchFamily="18" charset="0"/>
                <a:cs typeface="Times New Roman" panose="02020603050405020304" pitchFamily="18" charset="0"/>
              </a:rPr>
              <a:t>	Επίσης </a:t>
            </a:r>
            <a:r>
              <a:rPr lang="el-GR" altLang="el-GR" sz="2200" b="1" u="sng" smtClean="0">
                <a:latin typeface="Times New Roman" panose="02020603050405020304" pitchFamily="18" charset="0"/>
                <a:cs typeface="Times New Roman" panose="02020603050405020304" pitchFamily="18" charset="0"/>
              </a:rPr>
              <a:t>διαφέρει από τη Σχολή της κοινωνικής κατασκευής </a:t>
            </a:r>
            <a:r>
              <a:rPr lang="el-GR" altLang="el-GR" sz="2200" smtClean="0">
                <a:latin typeface="Times New Roman" panose="02020603050405020304" pitchFamily="18" charset="0"/>
                <a:cs typeface="Times New Roman" panose="02020603050405020304" pitchFamily="18" charset="0"/>
              </a:rPr>
              <a:t>ως προς το ότι οι αρχές και τα νοήματα κατά τον Κόντ υπάρχουν αυτόνομα, ουδέτερα και αντικειμενικά και εμείς τα ανακαλύπτουμε μέσω της εμπειρικής παρατήρησης και καταγραφής και τα επαληθεύουμε μέσα από πειράματα (θετικισμός), δεν κατασκευάζει ο άνθρωπος την κοινωνική πραγματικότητα που τον περιβάλλει και της δίνει το νόημα που αυτός θέλει.</a:t>
            </a:r>
          </a:p>
        </p:txBody>
      </p:sp>
    </p:spTree>
    <p:extLst>
      <p:ext uri="{BB962C8B-B14F-4D97-AF65-F5344CB8AC3E}">
        <p14:creationId xmlns:p14="http://schemas.microsoft.com/office/powerpoint/2010/main" val="142261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50825" y="260350"/>
            <a:ext cx="85344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ctr" eaLnBrk="0" hangingPunct="0">
              <a:spcBef>
                <a:spcPct val="0"/>
              </a:spcBef>
              <a:buClrTx/>
              <a:buFontTx/>
              <a:buNone/>
            </a:pPr>
            <a:r>
              <a:rPr lang="en-US" altLang="el-GR" sz="2800" b="1">
                <a:solidFill>
                  <a:srgbClr val="00A3D6"/>
                </a:solidFill>
                <a:latin typeface="Arial" panose="020B0604020202020204" pitchFamily="34" charset="0"/>
              </a:rPr>
              <a:t>Κριτική αποτίμηση θεωρίας Α. Κοντ</a:t>
            </a:r>
          </a:p>
        </p:txBody>
      </p:sp>
      <p:sp>
        <p:nvSpPr>
          <p:cNvPr id="31746" name="Text Box 2"/>
          <p:cNvSpPr txBox="1">
            <a:spLocks noChangeArrowheads="1"/>
          </p:cNvSpPr>
          <p:nvPr/>
        </p:nvSpPr>
        <p:spPr bwMode="auto">
          <a:xfrm>
            <a:off x="431800" y="1763713"/>
            <a:ext cx="7812088" cy="439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just">
              <a:lnSpc>
                <a:spcPct val="90000"/>
              </a:lnSpc>
              <a:spcBef>
                <a:spcPts val="1500"/>
              </a:spcBef>
              <a:buClr>
                <a:srgbClr val="D16349"/>
              </a:buClr>
              <a:buSzPct val="45000"/>
              <a:buFont typeface="Wingdings" panose="05000000000000000000" pitchFamily="2" charset="2"/>
              <a:buChar char=""/>
            </a:pPr>
            <a:r>
              <a:rPr lang="en-US" altLang="el-GR" sz="2200">
                <a:latin typeface="Times New Roman" panose="02020603050405020304" pitchFamily="18" charset="0"/>
                <a:cs typeface="Times New Roman" panose="02020603050405020304" pitchFamily="18" charset="0"/>
              </a:rPr>
              <a:t>  Ο Α. Κοντ θεωρούσε ότι η </a:t>
            </a:r>
            <a:r>
              <a:rPr lang="en-US" altLang="el-GR" sz="2200" b="1">
                <a:latin typeface="Times New Roman" panose="02020603050405020304" pitchFamily="18" charset="0"/>
                <a:cs typeface="Times New Roman" panose="02020603050405020304" pitchFamily="18" charset="0"/>
              </a:rPr>
              <a:t>κοινωνιολογία ήταν η ανώτερη μορφή του θετικού πνεύματος</a:t>
            </a:r>
            <a:r>
              <a:rPr lang="en-US" altLang="el-GR" sz="2200">
                <a:latin typeface="Times New Roman" panose="02020603050405020304" pitchFamily="18" charset="0"/>
                <a:cs typeface="Times New Roman" panose="02020603050405020304" pitchFamily="18" charset="0"/>
              </a:rPr>
              <a:t> και μπορούσε να συμβάλει στην ευημερία της κοινωνίας, αν χρησιμοποιούσε την επιστημονική παρατήρηση, για να κατανοήσει, να προβλέψει και να ελέγξει την ανθρώπινη συμπεριφορά. </a:t>
            </a:r>
          </a:p>
          <a:p>
            <a:pPr algn="just">
              <a:lnSpc>
                <a:spcPct val="90000"/>
              </a:lnSpc>
              <a:spcBef>
                <a:spcPts val="1500"/>
              </a:spcBef>
              <a:buClr>
                <a:srgbClr val="D16349"/>
              </a:buClr>
              <a:buSzPct val="45000"/>
              <a:buFont typeface="Wingdings" panose="05000000000000000000" pitchFamily="2" charset="2"/>
              <a:buChar char=""/>
            </a:pPr>
            <a:r>
              <a:rPr lang="en-US" altLang="el-GR" sz="2200">
                <a:latin typeface="Times New Roman" panose="02020603050405020304" pitchFamily="18" charset="0"/>
                <a:cs typeface="Times New Roman" panose="02020603050405020304" pitchFamily="18" charset="0"/>
              </a:rPr>
              <a:t> Η προσέγγιση του Α. Κοντ αναμφισβήτητα βοήθησε στην κατανόηση και την εξέλιξη της μελέτης της κοινωνίας, μέσα από την επιστήμη που ο ίδιος ονόμασε Κοινωνιολογία, θέτοντας τις πρώτες στέρεες βάσεις και αναγνωρίζοντάς την ως ξεχωριστή επιστήμη.</a:t>
            </a:r>
          </a:p>
          <a:p>
            <a:pPr algn="just">
              <a:lnSpc>
                <a:spcPct val="90000"/>
              </a:lnSpc>
              <a:spcBef>
                <a:spcPts val="1500"/>
              </a:spcBef>
              <a:buClr>
                <a:srgbClr val="D16349"/>
              </a:buClr>
              <a:buSzPct val="45000"/>
              <a:buFont typeface="Wingdings" panose="05000000000000000000" pitchFamily="2" charset="2"/>
              <a:buChar char=""/>
            </a:pPr>
            <a:r>
              <a:rPr lang="en-US" altLang="el-GR" sz="2200" b="1">
                <a:latin typeface="Times New Roman" panose="02020603050405020304" pitchFamily="18" charset="0"/>
                <a:cs typeface="Times New Roman" panose="02020603050405020304" pitchFamily="18" charset="0"/>
              </a:rPr>
              <a:t> Στις μέρες μας δεν τυγχάνει ευρείας αποδοχής διότι σύμφωνα με τους σύγχρονους κοινωνιολόγους δεν μπορεί να εφαρμοστεί στις σύγχρονες σημερινές κοινωνίες.</a:t>
            </a:r>
            <a:r>
              <a:rPr lang="en-US" altLang="el-GR" sz="2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0534320"/>
      </p:ext>
    </p:extLst>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altLang="el-GR" sz="4000" dirty="0" smtClean="0">
                <a:latin typeface="Times New Roman" panose="02020603050405020304" pitchFamily="18" charset="0"/>
                <a:cs typeface="Times New Roman" panose="02020603050405020304" pitchFamily="18" charset="0"/>
              </a:rPr>
              <a:t>συνέχεια</a:t>
            </a:r>
            <a:endParaRPr lang="el-GR" altLang="el-GR" sz="4000" dirty="0" smtClean="0">
              <a:latin typeface="Times New Roman" panose="02020603050405020304" pitchFamily="18" charset="0"/>
              <a:cs typeface="Times New Roman" panose="02020603050405020304" pitchFamily="18" charset="0"/>
            </a:endParaRPr>
          </a:p>
        </p:txBody>
      </p:sp>
      <p:sp>
        <p:nvSpPr>
          <p:cNvPr id="3" name="2 - Θέση περιεχομένου"/>
          <p:cNvSpPr>
            <a:spLocks noGrp="1"/>
          </p:cNvSpPr>
          <p:nvPr>
            <p:ph idx="1"/>
          </p:nvPr>
        </p:nvSpPr>
        <p:spPr>
          <a:xfrm>
            <a:off x="457200" y="1196752"/>
            <a:ext cx="8229600" cy="4929411"/>
          </a:xfrm>
        </p:spPr>
        <p:txBody>
          <a:bodyPr rtlCol="0">
            <a:normAutofit fontScale="92500"/>
          </a:bodyPr>
          <a:lstStyle/>
          <a:p>
            <a:pPr algn="just" fontAlgn="auto">
              <a:spcAft>
                <a:spcPts val="0"/>
              </a:spcAft>
              <a:buFont typeface="Arial" panose="020B0604020202020204" pitchFamily="34" charset="0"/>
              <a:buNone/>
              <a:defRPr/>
            </a:pPr>
            <a:r>
              <a:rPr lang="el-GR" dirty="0" smtClean="0"/>
              <a:t>	</a:t>
            </a:r>
            <a:r>
              <a:rPr lang="el-GR" sz="2200" dirty="0" smtClean="0">
                <a:latin typeface="Times New Roman" pitchFamily="18" charset="0"/>
                <a:cs typeface="Times New Roman" pitchFamily="18" charset="0"/>
              </a:rPr>
              <a:t>Μέσω του </a:t>
            </a:r>
            <a:r>
              <a:rPr lang="el-GR" sz="2200" dirty="0" err="1" smtClean="0">
                <a:latin typeface="Times New Roman" pitchFamily="18" charset="0"/>
                <a:cs typeface="Times New Roman" pitchFamily="18" charset="0"/>
              </a:rPr>
              <a:t>Κόντ</a:t>
            </a:r>
            <a:r>
              <a:rPr lang="el-GR" sz="2200" dirty="0" smtClean="0">
                <a:latin typeface="Times New Roman" pitchFamily="18" charset="0"/>
                <a:cs typeface="Times New Roman" pitchFamily="18" charset="0"/>
              </a:rPr>
              <a:t> η Κοινωνιολογία καθιερώθηκε  ως όρος και καθορίστηκε με ακρίβεια το επιστημονικό της αντικείμενο. Έγινε η διάκριση της κοινωνικής στατικής και δυναμικής, ενώ εισήχθησαν στην κοινωνιολογική έρευνα διάφορες μέθοδοι όπως η παρατήρηση, το πείραμα, η σύγκριση και η ιστορική έρευνα. Συστηματοποιήθηκε ως κλάδος και απέκτησε βάθος η επιστημονική γνώση για την κοινωνία. Ο απώτερος στόχος του ήταν ευγενής, καθώς έψαχνε μία θετική διέξοδο στα κοινωνικά προβλήματα της εποχής του προς  αποκατάσταση της τάξης και της ειρήνης.</a:t>
            </a:r>
          </a:p>
          <a:p>
            <a:pPr algn="just" fontAlgn="auto">
              <a:spcAft>
                <a:spcPts val="0"/>
              </a:spcAft>
              <a:buFont typeface="Arial" panose="020B0604020202020204" pitchFamily="34" charset="0"/>
              <a:buNone/>
              <a:defRPr/>
            </a:pPr>
            <a:r>
              <a:rPr lang="el-GR" sz="2200" dirty="0" smtClean="0">
                <a:latin typeface="Times New Roman" pitchFamily="18" charset="0"/>
                <a:cs typeface="Times New Roman" pitchFamily="18" charset="0"/>
              </a:rPr>
              <a:t>	Σήμερα οι απόψεις του δεν τυγχάνουν ευρείας αποδοχής και θεωρούνται εκκεντρικές και </a:t>
            </a:r>
            <a:r>
              <a:rPr lang="el-GR" sz="2200" dirty="0" err="1" smtClean="0">
                <a:latin typeface="Times New Roman" pitchFamily="18" charset="0"/>
                <a:cs typeface="Times New Roman" pitchFamily="18" charset="0"/>
              </a:rPr>
              <a:t>υπεραπλουστευτικές</a:t>
            </a:r>
            <a:r>
              <a:rPr lang="el-GR" sz="2200" dirty="0" smtClean="0">
                <a:latin typeface="Times New Roman" pitchFamily="18" charset="0"/>
                <a:cs typeface="Times New Roman" pitchFamily="18" charset="0"/>
              </a:rPr>
              <a:t>, από ορισμένους δε ακόμα και αντιεπιστημονικές και απορριπτέες. Κάποιες εξ αυτών, όπως ο ειρηνικός καπιταλισμός και η ομαλή συνύπαρξη κεφαλαίου και εργατικής τάξης διαψεύδονται μέχρι σήμερα πανηγυρικά και συστηματικά.</a:t>
            </a:r>
          </a:p>
          <a:p>
            <a:pPr algn="just" fontAlgn="auto">
              <a:spcAft>
                <a:spcPts val="0"/>
              </a:spcAft>
              <a:buFont typeface="Arial" panose="020B0604020202020204" pitchFamily="34" charset="0"/>
              <a:buNone/>
              <a:defRPr/>
            </a:pPr>
            <a:r>
              <a:rPr lang="el-GR" sz="2200" dirty="0" smtClean="0">
                <a:latin typeface="Times New Roman" pitchFamily="18" charset="0"/>
                <a:cs typeface="Times New Roman" pitchFamily="18" charset="0"/>
              </a:rPr>
              <a:t>	Δεν παύει, ωστόσο, να έχει θέσει και αυτός σημαντικά  θεμέλια στη σύγχρονη επιστήμη της Κοινωνιολογίας.</a:t>
            </a:r>
          </a:p>
          <a:p>
            <a:pPr fontAlgn="auto">
              <a:spcAft>
                <a:spcPts val="0"/>
              </a:spcAft>
              <a:buFont typeface="Arial" panose="020B0604020202020204" pitchFamily="34" charset="0"/>
              <a:buNone/>
              <a:defRPr/>
            </a:pPr>
            <a:endParaRPr lang="el-GR" dirty="0" smtClean="0"/>
          </a:p>
        </p:txBody>
      </p:sp>
    </p:spTree>
    <p:extLst>
      <p:ext uri="{BB962C8B-B14F-4D97-AF65-F5344CB8AC3E}">
        <p14:creationId xmlns:p14="http://schemas.microsoft.com/office/powerpoint/2010/main" val="340104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a:extLst>
              <a:ext uri="{FF2B5EF4-FFF2-40B4-BE49-F238E27FC236}">
                <a16:creationId xmlns="" xmlns:a16="http://schemas.microsoft.com/office/drawing/2014/main" id="{1A3E0B75-65FE-4ED5-8463-150B3C615B71}"/>
              </a:ext>
            </a:extLst>
          </p:cNvPr>
          <p:cNvSpPr txBox="1">
            <a:spLocks/>
          </p:cNvSpPr>
          <p:nvPr/>
        </p:nvSpPr>
        <p:spPr>
          <a:xfrm>
            <a:off x="160735" y="904741"/>
            <a:ext cx="3072743" cy="4528082"/>
          </a:xfrm>
          <a:prstGeom prst="rect">
            <a:avLst/>
          </a:prstGeom>
          <a:blipFill>
            <a:blip r:embed="rId2"/>
            <a:tile tx="0" ty="0" sx="100000" sy="100000" flip="none" algn="tl"/>
          </a:blip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l-GR" sz="1350" b="1"/>
              <a:t> </a:t>
            </a:r>
            <a:endParaRPr lang="el-GR" sz="1350" b="1" dirty="0"/>
          </a:p>
        </p:txBody>
      </p:sp>
      <p:graphicFrame>
        <p:nvGraphicFramePr>
          <p:cNvPr id="2" name="Διάγραμμα 1">
            <a:extLst>
              <a:ext uri="{FF2B5EF4-FFF2-40B4-BE49-F238E27FC236}">
                <a16:creationId xmlns="" xmlns:a16="http://schemas.microsoft.com/office/drawing/2014/main" id="{52B2B831-C99E-4584-880A-36F6205488FE}"/>
              </a:ext>
            </a:extLst>
          </p:cNvPr>
          <p:cNvGraphicFramePr/>
          <p:nvPr>
            <p:extLst/>
          </p:nvPr>
        </p:nvGraphicFramePr>
        <p:xfrm>
          <a:off x="3366655" y="857252"/>
          <a:ext cx="5777345" cy="665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Εικόνα 4">
            <a:extLst>
              <a:ext uri="{FF2B5EF4-FFF2-40B4-BE49-F238E27FC236}">
                <a16:creationId xmlns="" xmlns:a16="http://schemas.microsoft.com/office/drawing/2014/main" id="{E8F01D95-9A4B-46DD-AAFE-96861C85B04E}"/>
              </a:ext>
            </a:extLst>
          </p:cNvPr>
          <p:cNvPicPr>
            <a:picLocks noChangeAspect="1"/>
          </p:cNvPicPr>
          <p:nvPr/>
        </p:nvPicPr>
        <p:blipFill>
          <a:blip r:embed="rId8"/>
          <a:stretch>
            <a:fillRect/>
          </a:stretch>
        </p:blipFill>
        <p:spPr>
          <a:xfrm>
            <a:off x="565391" y="1757364"/>
            <a:ext cx="2263430" cy="2550319"/>
          </a:xfrm>
          <a:prstGeom prst="rect">
            <a:avLst/>
          </a:prstGeom>
        </p:spPr>
      </p:pic>
    </p:spTree>
    <p:extLst>
      <p:ext uri="{BB962C8B-B14F-4D97-AF65-F5344CB8AC3E}">
        <p14:creationId xmlns:p14="http://schemas.microsoft.com/office/powerpoint/2010/main" val="2157382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2F7C83D-6096-4D18-9F5C-28711F472DFE}"/>
              </a:ext>
            </a:extLst>
          </p:cNvPr>
          <p:cNvSpPr>
            <a:spLocks noGrp="1"/>
          </p:cNvSpPr>
          <p:nvPr>
            <p:ph type="title" idx="4294967295"/>
          </p:nvPr>
        </p:nvSpPr>
        <p:spPr>
          <a:xfrm>
            <a:off x="0" y="2627313"/>
            <a:ext cx="4332288" cy="884237"/>
          </a:xfrm>
          <a:solidFill>
            <a:schemeClr val="accent2">
              <a:lumMod val="75000"/>
            </a:schemeClr>
          </a:solidFill>
        </p:spPr>
        <p:txBody>
          <a:bodyPr/>
          <a:lstStyle/>
          <a:p>
            <a:r>
              <a:rPr lang="en-US" b="1" dirty="0"/>
              <a:t>Karl Marx</a:t>
            </a:r>
            <a:endParaRPr lang="el-GR" b="1" dirty="0">
              <a:solidFill>
                <a:schemeClr val="tx1"/>
              </a:solidFill>
            </a:endParaRPr>
          </a:p>
        </p:txBody>
      </p:sp>
      <p:pic>
        <p:nvPicPr>
          <p:cNvPr id="6" name="Θέση εικόνας 5">
            <a:extLst>
              <a:ext uri="{FF2B5EF4-FFF2-40B4-BE49-F238E27FC236}">
                <a16:creationId xmlns="" xmlns:a16="http://schemas.microsoft.com/office/drawing/2014/main" id="{73798F5C-0B65-4D33-A849-B17FAD183593}"/>
              </a:ext>
            </a:extLst>
          </p:cNvPr>
          <p:cNvPicPr>
            <a:picLocks noGrp="1" noChangeAspect="1"/>
          </p:cNvPicPr>
          <p:nvPr>
            <p:ph type="pic" idx="4294967295"/>
          </p:nvPr>
        </p:nvPicPr>
        <p:blipFill>
          <a:blip r:embed="rId2"/>
          <a:srcRect l="7069" r="7069"/>
          <a:stretch>
            <a:fillRect/>
          </a:stretch>
        </p:blipFill>
        <p:spPr>
          <a:xfrm>
            <a:off x="5657850" y="857250"/>
            <a:ext cx="3486150" cy="5143500"/>
          </a:xfrm>
        </p:spPr>
      </p:pic>
      <p:sp>
        <p:nvSpPr>
          <p:cNvPr id="4" name="Θέση κειμένου 3">
            <a:extLst>
              <a:ext uri="{FF2B5EF4-FFF2-40B4-BE49-F238E27FC236}">
                <a16:creationId xmlns="" xmlns:a16="http://schemas.microsoft.com/office/drawing/2014/main" id="{1058AA42-1FD4-4433-80CE-5D07D13A4FDA}"/>
              </a:ext>
            </a:extLst>
          </p:cNvPr>
          <p:cNvSpPr>
            <a:spLocks noGrp="1"/>
          </p:cNvSpPr>
          <p:nvPr>
            <p:ph type="body" sz="half" idx="4294967295"/>
          </p:nvPr>
        </p:nvSpPr>
        <p:spPr>
          <a:xfrm>
            <a:off x="0" y="3516313"/>
            <a:ext cx="4332288" cy="955675"/>
          </a:xfrm>
        </p:spPr>
        <p:txBody>
          <a:bodyPr>
            <a:normAutofit/>
          </a:bodyPr>
          <a:lstStyle/>
          <a:p>
            <a:r>
              <a:rPr lang="el-GR" sz="2100" dirty="0"/>
              <a:t>1818-1883</a:t>
            </a:r>
          </a:p>
        </p:txBody>
      </p:sp>
    </p:spTree>
    <p:extLst>
      <p:ext uri="{BB962C8B-B14F-4D97-AF65-F5344CB8AC3E}">
        <p14:creationId xmlns:p14="http://schemas.microsoft.com/office/powerpoint/2010/main" val="2348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F91AB6B-9C41-4C66-9586-EBE2EC6B83D6}"/>
              </a:ext>
            </a:extLst>
          </p:cNvPr>
          <p:cNvSpPr txBox="1"/>
          <p:nvPr/>
        </p:nvSpPr>
        <p:spPr>
          <a:xfrm>
            <a:off x="294183" y="1239500"/>
            <a:ext cx="8555636" cy="4293483"/>
          </a:xfrm>
          <a:prstGeom prst="rect">
            <a:avLst/>
          </a:prstGeom>
          <a:blipFill>
            <a:blip r:embed="rId2"/>
            <a:tile tx="0" ty="0" sx="100000" sy="100000" flip="none" algn="tl"/>
          </a:blipFill>
          <a:ln>
            <a:solidFill>
              <a:schemeClr val="accent1"/>
            </a:solidFill>
          </a:ln>
        </p:spPr>
        <p:txBody>
          <a:bodyPr wrap="square" rtlCol="0">
            <a:spAutoFit/>
          </a:bodyPr>
          <a:lstStyle/>
          <a:p>
            <a:r>
              <a:rPr lang="el-GR" sz="2100" dirty="0"/>
              <a:t>Ο Καρλ Μαρξ (</a:t>
            </a:r>
            <a:r>
              <a:rPr lang="el-GR" sz="2100" dirty="0" err="1"/>
              <a:t>Karl</a:t>
            </a:r>
            <a:r>
              <a:rPr lang="el-GR" sz="2100" dirty="0"/>
              <a:t> </a:t>
            </a:r>
            <a:r>
              <a:rPr lang="el-GR" sz="2100" dirty="0" err="1"/>
              <a:t>Marx</a:t>
            </a:r>
            <a:r>
              <a:rPr lang="el-GR" sz="2100" dirty="0"/>
              <a:t>) γεννήθηκε στις </a:t>
            </a:r>
            <a:r>
              <a:rPr lang="el-GR" sz="2100" u="sng" dirty="0">
                <a:hlinkClick r:id="rId3">
                  <a:extLst>
                    <a:ext uri="{A12FA001-AC4F-418D-AE19-62706E023703}">
                      <ahyp:hlinkClr xmlns="" xmlns:ahyp="http://schemas.microsoft.com/office/drawing/2018/hyperlinkcolor" val="tx"/>
                    </a:ext>
                  </a:extLst>
                </a:hlinkClick>
              </a:rPr>
              <a:t>5</a:t>
            </a:r>
            <a:r>
              <a:rPr lang="el-GR" sz="2100" u="sng" dirty="0">
                <a:solidFill>
                  <a:srgbClr val="FF0000"/>
                </a:solidFill>
                <a:hlinkClick r:id="rId3">
                  <a:extLst>
                    <a:ext uri="{A12FA001-AC4F-418D-AE19-62706E023703}">
                      <ahyp:hlinkClr xmlns="" xmlns:ahyp="http://schemas.microsoft.com/office/drawing/2018/hyperlinkcolor" val="tx"/>
                    </a:ext>
                  </a:extLst>
                </a:hlinkClick>
              </a:rPr>
              <a:t> </a:t>
            </a:r>
            <a:r>
              <a:rPr lang="el-GR" sz="2100" u="sng" dirty="0">
                <a:hlinkClick r:id="rId3">
                  <a:extLst>
                    <a:ext uri="{A12FA001-AC4F-418D-AE19-62706E023703}">
                      <ahyp:hlinkClr xmlns="" xmlns:ahyp="http://schemas.microsoft.com/office/drawing/2018/hyperlinkcolor" val="tx"/>
                    </a:ext>
                  </a:extLst>
                </a:hlinkClick>
              </a:rPr>
              <a:t>Μαΐου</a:t>
            </a:r>
            <a:r>
              <a:rPr lang="el-GR" sz="2100" dirty="0"/>
              <a:t> 1818 στην πόλη </a:t>
            </a:r>
            <a:r>
              <a:rPr lang="el-GR" sz="2100" dirty="0" err="1"/>
              <a:t>Τριρ</a:t>
            </a:r>
            <a:r>
              <a:rPr lang="el-GR" sz="2100" dirty="0"/>
              <a:t> της Γερμανίας . Ήταν στοχαστής ,νομικός ,πολιτικός, οικονομολόγος, ιστορικός και κοινωνιολόγος και προερχόταν από αστική οικογένεια.</a:t>
            </a:r>
          </a:p>
          <a:p>
            <a:endParaRPr lang="el-GR" sz="2100" dirty="0"/>
          </a:p>
          <a:p>
            <a:r>
              <a:rPr lang="el-GR" sz="2100" dirty="0"/>
              <a:t>Ο Μαρξ έζησε την βιομηχανική επανάσταση και παρατήρησε  τις κοινωνικές και οικονομικές αλλαγές που έφερε μαζί της .</a:t>
            </a:r>
          </a:p>
          <a:p>
            <a:endParaRPr lang="el-GR" sz="2100" dirty="0"/>
          </a:p>
          <a:p>
            <a:r>
              <a:rPr lang="el-GR" sz="2100" dirty="0"/>
              <a:t>Ο διανοητής της νεοτερικοτητας ενδιαφέρθηκε για την ιστορία των κοινωνικών σχηματισμών και θεώρησε ότι η</a:t>
            </a:r>
            <a:r>
              <a:rPr lang="el-GR" sz="2100" b="1" dirty="0"/>
              <a:t> επιστήμη  </a:t>
            </a:r>
            <a:r>
              <a:rPr lang="el-GR" sz="2100" dirty="0"/>
              <a:t>δεν θα πρέπει απλά να μελετά αλλά να είναι το </a:t>
            </a:r>
            <a:r>
              <a:rPr lang="el-GR" sz="2100" b="1" dirty="0"/>
              <a:t>εργαλείο αλλαγής της κοινωνίας.</a:t>
            </a:r>
          </a:p>
          <a:p>
            <a:pPr algn="ctr"/>
            <a:r>
              <a:rPr lang="el-GR" sz="2100" b="1" dirty="0"/>
              <a:t>Μετασχηματισμός της κοινωνίας</a:t>
            </a:r>
          </a:p>
          <a:p>
            <a:endParaRPr lang="el-GR" sz="2100" b="1" dirty="0"/>
          </a:p>
          <a:p>
            <a:r>
              <a:rPr lang="el-GR" sz="2100" b="1" dirty="0"/>
              <a:t>Πρωτόγονο σύστημα  δουλοκτησία  φεουδαρχία     καπιταλισμός</a:t>
            </a:r>
          </a:p>
        </p:txBody>
      </p:sp>
      <p:sp>
        <p:nvSpPr>
          <p:cNvPr id="5" name="Βέλος: Διάσημα 4">
            <a:extLst>
              <a:ext uri="{FF2B5EF4-FFF2-40B4-BE49-F238E27FC236}">
                <a16:creationId xmlns="" xmlns:a16="http://schemas.microsoft.com/office/drawing/2014/main" id="{6778F30C-71E0-433D-B9F4-57245A07A628}"/>
              </a:ext>
            </a:extLst>
          </p:cNvPr>
          <p:cNvSpPr/>
          <p:nvPr/>
        </p:nvSpPr>
        <p:spPr>
          <a:xfrm>
            <a:off x="2980940" y="5138596"/>
            <a:ext cx="171450" cy="2595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    </a:t>
            </a:r>
          </a:p>
        </p:txBody>
      </p:sp>
      <p:sp>
        <p:nvSpPr>
          <p:cNvPr id="6" name="Βέλος: Διάσημα 5">
            <a:extLst>
              <a:ext uri="{FF2B5EF4-FFF2-40B4-BE49-F238E27FC236}">
                <a16:creationId xmlns="" xmlns:a16="http://schemas.microsoft.com/office/drawing/2014/main" id="{C07FCE8B-EAE4-4D01-9D6D-F6CDA33A4692}"/>
              </a:ext>
            </a:extLst>
          </p:cNvPr>
          <p:cNvSpPr/>
          <p:nvPr/>
        </p:nvSpPr>
        <p:spPr>
          <a:xfrm>
            <a:off x="4738276" y="5165088"/>
            <a:ext cx="171450" cy="25954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1"/>
              </a:solidFill>
            </a:endParaRPr>
          </a:p>
        </p:txBody>
      </p:sp>
      <p:sp>
        <p:nvSpPr>
          <p:cNvPr id="7" name="Βέλος: Διάσημα 6">
            <a:extLst>
              <a:ext uri="{FF2B5EF4-FFF2-40B4-BE49-F238E27FC236}">
                <a16:creationId xmlns="" xmlns:a16="http://schemas.microsoft.com/office/drawing/2014/main" id="{F5D217CB-55E2-4FE0-B9A9-B29A597606E4}"/>
              </a:ext>
            </a:extLst>
          </p:cNvPr>
          <p:cNvSpPr/>
          <p:nvPr/>
        </p:nvSpPr>
        <p:spPr>
          <a:xfrm>
            <a:off x="6495612" y="5192050"/>
            <a:ext cx="171450" cy="259543"/>
          </a:xfrm>
          <a:prstGeom prst="chevron">
            <a:avLst>
              <a:gd name="adj" fmla="val 46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schemeClr val="tx1"/>
              </a:solidFill>
            </a:endParaRPr>
          </a:p>
        </p:txBody>
      </p:sp>
    </p:spTree>
    <p:extLst>
      <p:ext uri="{BB962C8B-B14F-4D97-AF65-F5344CB8AC3E}">
        <p14:creationId xmlns:p14="http://schemas.microsoft.com/office/powerpoint/2010/main" val="74194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27305DD-4BF2-4790-8DC4-0F08912361E8}"/>
              </a:ext>
              <a:ext uri="{C183D7F6-B498-43B3-948B-1728B52AA6E4}">
                <adec:decorative xmlns="" xmlns:adec="http://schemas.microsoft.com/office/drawing/2017/decorative" val="1"/>
              </a:ext>
            </a:extLst>
          </p:cNvPr>
          <p:cNvSpPr txBox="1"/>
          <p:nvPr/>
        </p:nvSpPr>
        <p:spPr>
          <a:xfrm>
            <a:off x="0" y="984208"/>
            <a:ext cx="9144000" cy="5909310"/>
          </a:xfrm>
          <a:prstGeom prst="rect">
            <a:avLst/>
          </a:prstGeom>
          <a:noFill/>
          <a:ln w="28575">
            <a:solidFill>
              <a:srgbClr val="C00000"/>
            </a:solidFill>
          </a:ln>
        </p:spPr>
        <p:txBody>
          <a:bodyPr wrap="square" rtlCol="0" anchor="ctr" anchorCtr="0">
            <a:spAutoFit/>
          </a:bodyPr>
          <a:lstStyle/>
          <a:p>
            <a:r>
              <a:rPr lang="el-GR" dirty="0">
                <a:latin typeface="Bookman Old Style" panose="02050604050505020204" pitchFamily="18" charset="0"/>
              </a:rPr>
              <a:t>Ο Μαρξ ασχολήθηκε ιδιαίτερα με το οικονομικό σύστημα του καπιταλισμού για τι το θεωρούσε διαφορετικό από τα προηγούμενα( </a:t>
            </a:r>
            <a:r>
              <a:rPr lang="el-GR" dirty="0" err="1">
                <a:latin typeface="Bookman Old Style" panose="02050604050505020204" pitchFamily="18" charset="0"/>
              </a:rPr>
              <a:t>φεουδαρχια,δουλοκτησία</a:t>
            </a:r>
            <a:r>
              <a:rPr lang="el-GR" dirty="0">
                <a:latin typeface="Bookman Old Style" panose="02050604050505020204" pitchFamily="18" charset="0"/>
              </a:rPr>
              <a:t>) ως προς την κατοχή των μέσων  παραγωγής από τους  λίγους. </a:t>
            </a:r>
          </a:p>
          <a:p>
            <a:r>
              <a:rPr lang="el-GR" dirty="0">
                <a:latin typeface="Bookman Old Style" panose="02050604050505020204" pitchFamily="18" charset="0"/>
              </a:rPr>
              <a:t>Ο καπιταλισμός δημιούργησε  μια τάξη</a:t>
            </a:r>
            <a:r>
              <a:rPr lang="el-GR" b="1" dirty="0">
                <a:latin typeface="Bookman Old Style" panose="02050604050505020204" pitchFamily="18" charset="0"/>
              </a:rPr>
              <a:t> αστών(κεφαλαιοκράτες) που</a:t>
            </a:r>
            <a:r>
              <a:rPr lang="el-GR" dirty="0">
                <a:latin typeface="Bookman Old Style" panose="02050604050505020204" pitchFamily="18" charset="0"/>
              </a:rPr>
              <a:t> </a:t>
            </a:r>
            <a:r>
              <a:rPr lang="el-GR" dirty="0" err="1">
                <a:latin typeface="Bookman Old Style" panose="02050604050505020204" pitchFamily="18" charset="0"/>
              </a:rPr>
              <a:t>ειναι</a:t>
            </a:r>
            <a:r>
              <a:rPr lang="el-GR" dirty="0">
                <a:latin typeface="Bookman Old Style" panose="02050604050505020204" pitchFamily="18" charset="0"/>
              </a:rPr>
              <a:t> οι κατέχοντες των μέσων παραγωγής (μηχανές παραγωγής ,γη, </a:t>
            </a:r>
            <a:r>
              <a:rPr lang="el-GR" dirty="0" err="1">
                <a:latin typeface="Bookman Old Style" panose="02050604050505020204" pitchFamily="18" charset="0"/>
              </a:rPr>
              <a:t>κτλ</a:t>
            </a:r>
            <a:r>
              <a:rPr lang="el-GR" dirty="0">
                <a:latin typeface="Bookman Old Style" panose="02050604050505020204" pitchFamily="18" charset="0"/>
              </a:rPr>
              <a:t>)</a:t>
            </a:r>
          </a:p>
          <a:p>
            <a:r>
              <a:rPr lang="el-GR" dirty="0">
                <a:latin typeface="Bookman Old Style" panose="02050604050505020204" pitchFamily="18" charset="0"/>
              </a:rPr>
              <a:t>Από την άλλη υπήρχε η κατώτερη  τάξη </a:t>
            </a:r>
            <a:r>
              <a:rPr lang="el-GR" b="1" dirty="0">
                <a:latin typeface="Bookman Old Style" panose="02050604050505020204" pitchFamily="18" charset="0"/>
              </a:rPr>
              <a:t>εργατική(προλεταριάτο)</a:t>
            </a:r>
            <a:r>
              <a:rPr lang="el-GR" dirty="0">
                <a:latin typeface="Bookman Old Style" panose="02050604050505020204" pitchFamily="18" charset="0"/>
              </a:rPr>
              <a:t> που δεν είχε περιουσία και μέσα παραγωγής και πουλούσε την εργατική της δύναμη στους κεφαλαιοκράτες.</a:t>
            </a:r>
          </a:p>
          <a:p>
            <a:r>
              <a:rPr lang="el-GR" dirty="0">
                <a:latin typeface="Bookman Old Style" panose="02050604050505020204" pitchFamily="18" charset="0"/>
              </a:rPr>
              <a:t>Αυτό μοιραία οδηγεί για τον </a:t>
            </a:r>
            <a:r>
              <a:rPr lang="el-GR" dirty="0" err="1">
                <a:latin typeface="Bookman Old Style" panose="02050604050505020204" pitchFamily="18" charset="0"/>
              </a:rPr>
              <a:t>Μάρξ</a:t>
            </a:r>
            <a:r>
              <a:rPr lang="el-GR" dirty="0">
                <a:latin typeface="Bookman Old Style" panose="02050604050505020204" pitchFamily="18" charset="0"/>
              </a:rPr>
              <a:t>  σε σύγκρουση ανάμεσα στις δύο τάξεις λόγω </a:t>
            </a:r>
          </a:p>
          <a:p>
            <a:r>
              <a:rPr lang="el-GR" dirty="0">
                <a:latin typeface="Bookman Old Style" panose="02050604050505020204" pitchFamily="18" charset="0"/>
              </a:rPr>
              <a:t> διαφορετικών συμφερόντων .</a:t>
            </a:r>
          </a:p>
          <a:p>
            <a:r>
              <a:rPr lang="el-GR" dirty="0">
                <a:latin typeface="Bookman Old Style" panose="02050604050505020204" pitchFamily="18" charset="0"/>
              </a:rPr>
              <a:t>Εξάλλου αυτή είναι και η πηγή του </a:t>
            </a:r>
            <a:r>
              <a:rPr lang="el-GR" b="1" dirty="0">
                <a:latin typeface="Bookman Old Style" panose="02050604050505020204" pitchFamily="18" charset="0"/>
              </a:rPr>
              <a:t>διαλεκτικού υλισμού –</a:t>
            </a:r>
            <a:r>
              <a:rPr lang="el-GR" dirty="0">
                <a:latin typeface="Bookman Old Style" panose="02050604050505020204" pitchFamily="18" charset="0"/>
              </a:rPr>
              <a:t>κάθε κοινωνία φτάνει στο απόγειο της οικονομικά και ύστερα ανατρέπεται ,όπως εξάλλου έγινε με την φεουδαρχία που ανετράπη από τον καπιταλισμό.</a:t>
            </a:r>
          </a:p>
          <a:p>
            <a:r>
              <a:rPr lang="el-GR" dirty="0">
                <a:latin typeface="Bookman Old Style" panose="02050604050505020204" pitchFamily="18" charset="0"/>
              </a:rPr>
              <a:t>Ο καπιταλισμός θα δώσει την θέση του στο σοσιαλισμό και τον κομμουνισμό  (αταξική κοινωνία) . Χρειάζεται όμως   </a:t>
            </a:r>
            <a:r>
              <a:rPr lang="el-GR" b="1" dirty="0">
                <a:latin typeface="Bookman Old Style" panose="02050604050505020204" pitchFamily="18" charset="0"/>
              </a:rPr>
              <a:t>σύγκρουση και πάλη</a:t>
            </a:r>
            <a:r>
              <a:rPr lang="el-GR" dirty="0">
                <a:latin typeface="Bookman Old Style" panose="02050604050505020204" pitchFamily="18" charset="0"/>
              </a:rPr>
              <a:t>.</a:t>
            </a:r>
          </a:p>
          <a:p>
            <a:endParaRPr lang="el-GR" dirty="0">
              <a:latin typeface="Bookman Old Style" panose="02050604050505020204" pitchFamily="18" charset="0"/>
            </a:endParaRPr>
          </a:p>
          <a:p>
            <a:endParaRPr lang="el-GR" dirty="0">
              <a:latin typeface="Bookman Old Style" panose="02050604050505020204" pitchFamily="18" charset="0"/>
            </a:endParaRPr>
          </a:p>
          <a:p>
            <a:endParaRPr lang="el-GR" dirty="0">
              <a:latin typeface="Bookman Old Style" panose="02050604050505020204" pitchFamily="18" charset="0"/>
            </a:endParaRPr>
          </a:p>
          <a:p>
            <a:endParaRPr lang="el-GR" dirty="0">
              <a:latin typeface="Bookman Old Style" panose="02050604050505020204" pitchFamily="18" charset="0"/>
            </a:endParaRPr>
          </a:p>
          <a:p>
            <a:endParaRPr lang="el-GR" dirty="0">
              <a:latin typeface="Bookman Old Style" panose="02050604050505020204" pitchFamily="18" charset="0"/>
            </a:endParaRPr>
          </a:p>
          <a:p>
            <a:endParaRPr lang="el-GR" dirty="0">
              <a:solidFill>
                <a:schemeClr val="tx1">
                  <a:alpha val="92000"/>
                </a:schemeClr>
              </a:solidFill>
              <a:latin typeface="Bookman Old Style" panose="02050604050505020204" pitchFamily="18" charset="0"/>
            </a:endParaRPr>
          </a:p>
        </p:txBody>
      </p:sp>
    </p:spTree>
    <p:extLst>
      <p:ext uri="{BB962C8B-B14F-4D97-AF65-F5344CB8AC3E}">
        <p14:creationId xmlns:p14="http://schemas.microsoft.com/office/powerpoint/2010/main" val="4057483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 xmlns:a16="http://schemas.microsoft.com/office/drawing/2014/main" id="{5043ECD0-6EE9-4249-9365-212EBC4B855C}"/>
              </a:ext>
            </a:extLst>
          </p:cNvPr>
          <p:cNvPicPr>
            <a:picLocks noChangeAspect="1"/>
          </p:cNvPicPr>
          <p:nvPr/>
        </p:nvPicPr>
        <p:blipFill>
          <a:blip r:embed="rId2"/>
          <a:stretch>
            <a:fillRect/>
          </a:stretch>
        </p:blipFill>
        <p:spPr>
          <a:xfrm>
            <a:off x="2486909" y="857250"/>
            <a:ext cx="4170185" cy="5143500"/>
          </a:xfrm>
          <a:prstGeom prst="rect">
            <a:avLst/>
          </a:prstGeom>
        </p:spPr>
      </p:pic>
      <p:sp>
        <p:nvSpPr>
          <p:cNvPr id="2" name="TextBox 1">
            <a:extLst>
              <a:ext uri="{FF2B5EF4-FFF2-40B4-BE49-F238E27FC236}">
                <a16:creationId xmlns="" xmlns:a16="http://schemas.microsoft.com/office/drawing/2014/main" id="{A137CBA3-CCF9-4464-92DD-A581AD14BA13}"/>
              </a:ext>
            </a:extLst>
          </p:cNvPr>
          <p:cNvSpPr txBox="1"/>
          <p:nvPr/>
        </p:nvSpPr>
        <p:spPr>
          <a:xfrm>
            <a:off x="7425929" y="2185990"/>
            <a:ext cx="1635626"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350" dirty="0"/>
              <a:t>Αφίσα του 1911 στην Αμερική</a:t>
            </a:r>
          </a:p>
        </p:txBody>
      </p:sp>
    </p:spTree>
    <p:extLst>
      <p:ext uri="{BB962C8B-B14F-4D97-AF65-F5344CB8AC3E}">
        <p14:creationId xmlns:p14="http://schemas.microsoft.com/office/powerpoint/2010/main" val="384994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2EA67C5-C44F-413F-9EF0-5F1E54226ECA}"/>
              </a:ext>
            </a:extLst>
          </p:cNvPr>
          <p:cNvSpPr txBox="1"/>
          <p:nvPr/>
        </p:nvSpPr>
        <p:spPr>
          <a:xfrm>
            <a:off x="246461" y="1071564"/>
            <a:ext cx="8711803" cy="3831818"/>
          </a:xfrm>
          <a:prstGeom prst="rect">
            <a:avLst/>
          </a:prstGeom>
          <a:noFill/>
        </p:spPr>
        <p:txBody>
          <a:bodyPr wrap="square" rtlCol="0">
            <a:spAutoFit/>
          </a:bodyPr>
          <a:lstStyle/>
          <a:p>
            <a:pPr algn="just"/>
            <a:r>
              <a:rPr lang="el-GR" sz="2700" dirty="0">
                <a:latin typeface="Bookman Old Style" panose="02050604050505020204" pitchFamily="18" charset="0"/>
              </a:rPr>
              <a:t>Σύμφωνα με τον Μαρξ οι πολιτικές ιδεολογίες</a:t>
            </a:r>
            <a:r>
              <a:rPr lang="en-US" sz="2700" dirty="0">
                <a:latin typeface="Bookman Old Style" panose="02050604050505020204" pitchFamily="18" charset="0"/>
              </a:rPr>
              <a:t>,</a:t>
            </a:r>
            <a:r>
              <a:rPr lang="el-GR" sz="2700" dirty="0">
                <a:latin typeface="Bookman Old Style" panose="02050604050505020204" pitchFamily="18" charset="0"/>
              </a:rPr>
              <a:t>η εκπαίδευση</a:t>
            </a:r>
            <a:r>
              <a:rPr lang="en-US" sz="2700" dirty="0">
                <a:latin typeface="Bookman Old Style" panose="02050604050505020204" pitchFamily="18" charset="0"/>
              </a:rPr>
              <a:t>,</a:t>
            </a:r>
            <a:r>
              <a:rPr lang="el-GR" sz="2700" dirty="0">
                <a:latin typeface="Bookman Old Style" panose="02050604050505020204" pitchFamily="18" charset="0"/>
              </a:rPr>
              <a:t> η θρησκεία ,η κυβέρνηση αποτελούν το </a:t>
            </a:r>
            <a:r>
              <a:rPr lang="el-GR" sz="2700" b="1" dirty="0">
                <a:latin typeface="Bookman Old Style" panose="02050604050505020204" pitchFamily="18" charset="0"/>
              </a:rPr>
              <a:t>εποικοδόμημα</a:t>
            </a:r>
            <a:r>
              <a:rPr lang="el-GR" sz="2700" dirty="0">
                <a:latin typeface="Bookman Old Style" panose="02050604050505020204" pitchFamily="18" charset="0"/>
              </a:rPr>
              <a:t> της κοινωνίας το οποίο όμως επηρεάζεται από την </a:t>
            </a:r>
            <a:r>
              <a:rPr lang="el-GR" sz="2700" b="1" dirty="0">
                <a:latin typeface="Bookman Old Style" panose="02050604050505020204" pitchFamily="18" charset="0"/>
              </a:rPr>
              <a:t>οικονομική βάση </a:t>
            </a:r>
            <a:r>
              <a:rPr lang="el-GR" sz="2700" dirty="0">
                <a:latin typeface="Bookman Old Style" panose="02050604050505020204" pitchFamily="18" charset="0"/>
              </a:rPr>
              <a:t>της κοινωνίας</a:t>
            </a:r>
          </a:p>
          <a:p>
            <a:endParaRPr lang="el-GR" sz="2700" dirty="0"/>
          </a:p>
          <a:p>
            <a:endParaRPr lang="el-GR" sz="2700" dirty="0"/>
          </a:p>
          <a:p>
            <a:endParaRPr lang="el-GR" sz="2700" dirty="0"/>
          </a:p>
          <a:p>
            <a:endParaRPr lang="el-GR" sz="2700" dirty="0"/>
          </a:p>
        </p:txBody>
      </p:sp>
      <p:sp>
        <p:nvSpPr>
          <p:cNvPr id="3" name="Ισοσκελές τρίγωνο 2">
            <a:extLst>
              <a:ext uri="{FF2B5EF4-FFF2-40B4-BE49-F238E27FC236}">
                <a16:creationId xmlns="" xmlns:a16="http://schemas.microsoft.com/office/drawing/2014/main" id="{D2BC6439-52FC-4E29-BC9C-DABCDC3C835C}"/>
              </a:ext>
            </a:extLst>
          </p:cNvPr>
          <p:cNvSpPr/>
          <p:nvPr/>
        </p:nvSpPr>
        <p:spPr>
          <a:xfrm>
            <a:off x="419458" y="3429000"/>
            <a:ext cx="3279377" cy="2727772"/>
          </a:xfrm>
          <a:prstGeom prst="triangle">
            <a:avLst>
              <a:gd name="adj" fmla="val 5236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100" b="1" dirty="0">
                <a:solidFill>
                  <a:schemeClr val="tx1">
                    <a:lumMod val="95000"/>
                    <a:lumOff val="5000"/>
                  </a:schemeClr>
                </a:solidFill>
              </a:rPr>
              <a:t>Οικονομική  βάση</a:t>
            </a:r>
          </a:p>
        </p:txBody>
      </p:sp>
      <p:cxnSp>
        <p:nvCxnSpPr>
          <p:cNvPr id="5" name="Ευθεία γραμμή σύνδεσης 4">
            <a:extLst>
              <a:ext uri="{FF2B5EF4-FFF2-40B4-BE49-F238E27FC236}">
                <a16:creationId xmlns="" xmlns:a16="http://schemas.microsoft.com/office/drawing/2014/main" id="{911E48B4-15D7-4CAD-B0FD-EC7FFA602944}"/>
              </a:ext>
            </a:extLst>
          </p:cNvPr>
          <p:cNvCxnSpPr>
            <a:cxnSpLocks/>
          </p:cNvCxnSpPr>
          <p:nvPr/>
        </p:nvCxnSpPr>
        <p:spPr>
          <a:xfrm>
            <a:off x="1252794" y="4972050"/>
            <a:ext cx="16127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a:extLst>
              <a:ext uri="{FF2B5EF4-FFF2-40B4-BE49-F238E27FC236}">
                <a16:creationId xmlns="" xmlns:a16="http://schemas.microsoft.com/office/drawing/2014/main" id="{DBDEA3F9-9A6D-4582-9822-216114C2ADF3}"/>
              </a:ext>
            </a:extLst>
          </p:cNvPr>
          <p:cNvCxnSpPr/>
          <p:nvPr/>
        </p:nvCxnSpPr>
        <p:spPr>
          <a:xfrm>
            <a:off x="3536158" y="4972050"/>
            <a:ext cx="9215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 xmlns:a16="http://schemas.microsoft.com/office/drawing/2014/main" id="{E774217C-8C6C-4FD1-83E4-258B10A1F5AF}"/>
              </a:ext>
            </a:extLst>
          </p:cNvPr>
          <p:cNvCxnSpPr/>
          <p:nvPr/>
        </p:nvCxnSpPr>
        <p:spPr>
          <a:xfrm>
            <a:off x="2509243" y="3429000"/>
            <a:ext cx="24181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03CBB50-B73E-4134-8155-FF7AFA87EAB4}"/>
              </a:ext>
            </a:extLst>
          </p:cNvPr>
          <p:cNvSpPr txBox="1"/>
          <p:nvPr/>
        </p:nvSpPr>
        <p:spPr>
          <a:xfrm flipH="1">
            <a:off x="925033" y="3960505"/>
            <a:ext cx="2611124" cy="507831"/>
          </a:xfrm>
          <a:prstGeom prst="rect">
            <a:avLst/>
          </a:prstGeom>
          <a:noFill/>
        </p:spPr>
        <p:txBody>
          <a:bodyPr wrap="square" rtlCol="0">
            <a:spAutoFit/>
          </a:bodyPr>
          <a:lstStyle/>
          <a:p>
            <a:r>
              <a:rPr lang="el-GR" sz="2700" b="1" dirty="0"/>
              <a:t>εποικοδόμημα</a:t>
            </a:r>
          </a:p>
        </p:txBody>
      </p:sp>
      <p:graphicFrame>
        <p:nvGraphicFramePr>
          <p:cNvPr id="12" name="Διάγραμμα 11">
            <a:extLst>
              <a:ext uri="{FF2B5EF4-FFF2-40B4-BE49-F238E27FC236}">
                <a16:creationId xmlns="" xmlns:a16="http://schemas.microsoft.com/office/drawing/2014/main" id="{94120D41-EA68-400B-94C3-BB05FE97EDE5}"/>
              </a:ext>
            </a:extLst>
          </p:cNvPr>
          <p:cNvGraphicFramePr/>
          <p:nvPr>
            <p:extLst/>
          </p:nvPr>
        </p:nvGraphicFramePr>
        <p:xfrm>
          <a:off x="4768455" y="4972050"/>
          <a:ext cx="3033379" cy="27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Διάγραμμα 12">
            <a:extLst>
              <a:ext uri="{FF2B5EF4-FFF2-40B4-BE49-F238E27FC236}">
                <a16:creationId xmlns="" xmlns:a16="http://schemas.microsoft.com/office/drawing/2014/main" id="{87427317-B77A-4CBD-844B-28E17EB9DB70}"/>
              </a:ext>
            </a:extLst>
          </p:cNvPr>
          <p:cNvGraphicFramePr/>
          <p:nvPr>
            <p:extLst/>
          </p:nvPr>
        </p:nvGraphicFramePr>
        <p:xfrm>
          <a:off x="3536158" y="3094538"/>
          <a:ext cx="5168899" cy="276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a:extLst>
              <a:ext uri="{FF2B5EF4-FFF2-40B4-BE49-F238E27FC236}">
                <a16:creationId xmlns="" xmlns:a16="http://schemas.microsoft.com/office/drawing/2014/main" id="{C48FF271-FDB3-4137-84E5-AFB11933B206}"/>
              </a:ext>
            </a:extLst>
          </p:cNvPr>
          <p:cNvSpPr txBox="1"/>
          <p:nvPr/>
        </p:nvSpPr>
        <p:spPr>
          <a:xfrm>
            <a:off x="4927403" y="3739753"/>
            <a:ext cx="4030860" cy="923330"/>
          </a:xfrm>
          <a:prstGeom prst="rect">
            <a:avLst/>
          </a:prstGeom>
          <a:noFill/>
        </p:spPr>
        <p:txBody>
          <a:bodyPr wrap="square" rtlCol="0">
            <a:spAutoFit/>
          </a:bodyPr>
          <a:lstStyle/>
          <a:p>
            <a:r>
              <a:rPr lang="el-GR" sz="2700" dirty="0"/>
              <a:t>(Κράτος ,δίκαιο, πολιτισμός, θρησκεία)</a:t>
            </a:r>
          </a:p>
        </p:txBody>
      </p:sp>
      <p:cxnSp>
        <p:nvCxnSpPr>
          <p:cNvPr id="18" name="Γραμμή σύνδεσης: Γωνιώδης 17">
            <a:extLst>
              <a:ext uri="{FF2B5EF4-FFF2-40B4-BE49-F238E27FC236}">
                <a16:creationId xmlns="" xmlns:a16="http://schemas.microsoft.com/office/drawing/2014/main" id="{F37708FA-5B92-4EA3-9A62-1DD58F2032C4}"/>
              </a:ext>
            </a:extLst>
          </p:cNvPr>
          <p:cNvCxnSpPr/>
          <p:nvPr/>
        </p:nvCxnSpPr>
        <p:spPr>
          <a:xfrm rot="16200000" flipH="1">
            <a:off x="3158973" y="3994791"/>
            <a:ext cx="775802" cy="70723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31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 xmlns:a16="http://schemas.microsoft.com/office/drawing/2014/main" id="{47483841-34BA-4DF3-840C-9DFA379CF292}"/>
              </a:ext>
            </a:extLst>
          </p:cNvPr>
          <p:cNvGraphicFramePr/>
          <p:nvPr>
            <p:extLst/>
          </p:nvPr>
        </p:nvGraphicFramePr>
        <p:xfrm>
          <a:off x="1524001" y="1053195"/>
          <a:ext cx="7358743" cy="4751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0898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81286AF-B46E-48F7-8A57-39299DC8C1CF}"/>
              </a:ext>
            </a:extLst>
          </p:cNvPr>
          <p:cNvSpPr txBox="1"/>
          <p:nvPr/>
        </p:nvSpPr>
        <p:spPr>
          <a:xfrm>
            <a:off x="162147" y="1016738"/>
            <a:ext cx="8819707" cy="3785652"/>
          </a:xfrm>
          <a:prstGeom prst="rect">
            <a:avLst/>
          </a:prstGeom>
          <a:blipFill>
            <a:blip r:embed="rId3"/>
            <a:tile tx="0" ty="0" sx="100000" sy="100000" flip="none" algn="tl"/>
          </a:blipFill>
        </p:spPr>
        <p:txBody>
          <a:bodyPr wrap="square" rtlCol="0">
            <a:spAutoFit/>
          </a:bodyPr>
          <a:lstStyle/>
          <a:p>
            <a:pPr algn="just"/>
            <a:r>
              <a:rPr lang="el-GR" sz="2400" dirty="0">
                <a:latin typeface="Bookman Old Style" panose="02050604050505020204" pitchFamily="18" charset="0"/>
              </a:rPr>
              <a:t>Ο </a:t>
            </a:r>
            <a:r>
              <a:rPr lang="el-GR" sz="2400" dirty="0" err="1">
                <a:latin typeface="Bookman Old Style" panose="02050604050505020204" pitchFamily="18" charset="0"/>
              </a:rPr>
              <a:t>Μάρξ</a:t>
            </a:r>
            <a:r>
              <a:rPr lang="el-GR" sz="2400" dirty="0">
                <a:latin typeface="Bookman Old Style" panose="02050604050505020204" pitchFamily="18" charset="0"/>
              </a:rPr>
              <a:t> λοιπόν πίστευε στην επανάσταση ,στην κινητοποίηση ,στην </a:t>
            </a:r>
            <a:r>
              <a:rPr lang="el-GR" sz="2400" b="1" dirty="0">
                <a:latin typeface="Bookman Old Style" panose="02050604050505020204" pitchFamily="18" charset="0"/>
              </a:rPr>
              <a:t>σύγκρουση</a:t>
            </a:r>
            <a:r>
              <a:rPr lang="el-GR" sz="2400" dirty="0">
                <a:latin typeface="Bookman Old Style" panose="02050604050505020204" pitchFamily="18" charset="0"/>
              </a:rPr>
              <a:t> της εργατικής  τάξης  με την αστική με σκοπό την ανατροπή της και την αντικατάσταση της με μία πιο ανθρωπιστική.</a:t>
            </a:r>
          </a:p>
          <a:p>
            <a:pPr algn="just"/>
            <a:endParaRPr lang="el-GR" sz="2400" dirty="0">
              <a:latin typeface="Bookman Old Style" panose="02050604050505020204" pitchFamily="18" charset="0"/>
            </a:endParaRPr>
          </a:p>
          <a:p>
            <a:pPr algn="just"/>
            <a:r>
              <a:rPr lang="el-GR" sz="2400" dirty="0">
                <a:latin typeface="Bookman Old Style" panose="02050604050505020204" pitchFamily="18" charset="0"/>
              </a:rPr>
              <a:t>Πολλά από τα στοιχεία της θεωρίας του έχουν ενσωματωθεί στο ρεύμα της κοινωνιολογίας που ονομάζεται </a:t>
            </a:r>
            <a:r>
              <a:rPr lang="el-GR" sz="2400" b="1" dirty="0">
                <a:latin typeface="Bookman Old Style" panose="02050604050505020204" pitchFamily="18" charset="0"/>
              </a:rPr>
              <a:t>σχολή των συγκρούσεων</a:t>
            </a:r>
            <a:r>
              <a:rPr lang="el-GR" sz="2400" dirty="0">
                <a:latin typeface="Bookman Old Style" panose="02050604050505020204" pitchFamily="18" charset="0"/>
              </a:rPr>
              <a:t> και έχει συνεχιστές τον  </a:t>
            </a:r>
            <a:r>
              <a:rPr lang="el-GR" sz="2400" b="1" dirty="0">
                <a:latin typeface="Bookman Old Style" panose="02050604050505020204" pitchFamily="18" charset="0"/>
              </a:rPr>
              <a:t> </a:t>
            </a:r>
            <a:r>
              <a:rPr lang="en-US" sz="2400" b="1" dirty="0">
                <a:latin typeface="Bookman Old Style" panose="02050604050505020204" pitchFamily="18" charset="0"/>
              </a:rPr>
              <a:t>,</a:t>
            </a:r>
            <a:r>
              <a:rPr lang="en-US" sz="2100" dirty="0" err="1">
                <a:latin typeface="Bookman Old Style" panose="02050604050505020204" pitchFamily="18" charset="0"/>
              </a:rPr>
              <a:t>Dahrendorf</a:t>
            </a:r>
            <a:r>
              <a:rPr lang="en-US" sz="2100" dirty="0">
                <a:latin typeface="Bookman Old Style" panose="02050604050505020204" pitchFamily="18" charset="0"/>
              </a:rPr>
              <a:t> (1958-1968</a:t>
            </a:r>
            <a:r>
              <a:rPr lang="en-US" sz="2400" dirty="0">
                <a:latin typeface="Bookman Old Style" panose="02050604050505020204" pitchFamily="18" charset="0"/>
              </a:rPr>
              <a:t>),Collins(1975)</a:t>
            </a:r>
            <a:endParaRPr lang="el-GR" sz="2400" dirty="0">
              <a:latin typeface="Bookman Old Style" panose="02050604050505020204" pitchFamily="18" charset="0"/>
            </a:endParaRPr>
          </a:p>
          <a:p>
            <a:endParaRPr lang="el-GR" sz="2400" b="1" i="1" dirty="0">
              <a:latin typeface="Bookman Old Style" panose="02050604050505020204" pitchFamily="18" charset="0"/>
            </a:endParaRPr>
          </a:p>
        </p:txBody>
      </p:sp>
    </p:spTree>
    <p:extLst>
      <p:ext uri="{BB962C8B-B14F-4D97-AF65-F5344CB8AC3E}">
        <p14:creationId xmlns:p14="http://schemas.microsoft.com/office/powerpoint/2010/main" val="340478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 xmlns:a16="http://schemas.microsoft.com/office/drawing/2014/main" id="{C8378AAD-D083-48D3-8B53-C822DA97DBAB}"/>
              </a:ext>
            </a:extLst>
          </p:cNvPr>
          <p:cNvSpPr/>
          <p:nvPr/>
        </p:nvSpPr>
        <p:spPr>
          <a:xfrm>
            <a:off x="0" y="1303020"/>
            <a:ext cx="9144000" cy="3785652"/>
          </a:xfrm>
          <a:prstGeom prst="rect">
            <a:avLst/>
          </a:prstGeom>
        </p:spPr>
        <p:txBody>
          <a:bodyPr wrap="square">
            <a:spAutoFit/>
          </a:bodyPr>
          <a:lstStyle/>
          <a:p>
            <a:pPr algn="just"/>
            <a:r>
              <a:rPr lang="el-GR" sz="2400" dirty="0">
                <a:latin typeface="Bookman Old Style" panose="02050604050505020204" pitchFamily="18" charset="0"/>
              </a:rPr>
              <a:t>Ως πηγές των συγκρούσεων θεωρούνται :</a:t>
            </a:r>
          </a:p>
          <a:p>
            <a:pPr algn="just"/>
            <a:r>
              <a:rPr lang="el-GR" sz="2400" dirty="0">
                <a:latin typeface="Bookman Old Style" panose="02050604050505020204" pitchFamily="18" charset="0"/>
              </a:rPr>
              <a:t> </a:t>
            </a:r>
            <a:r>
              <a:rPr lang="el-GR" sz="2400" b="1" dirty="0">
                <a:latin typeface="Bookman Old Style" panose="02050604050505020204" pitchFamily="18" charset="0"/>
              </a:rPr>
              <a:t>–  η άνιση κατανομή του πλούτου</a:t>
            </a:r>
            <a:r>
              <a:rPr lang="en-US" sz="2400" dirty="0">
                <a:latin typeface="Bookman Old Style" panose="02050604050505020204" pitchFamily="18" charset="0"/>
              </a:rPr>
              <a:t>.</a:t>
            </a:r>
            <a:endParaRPr lang="el-GR" sz="2400" dirty="0">
              <a:latin typeface="Bookman Old Style" panose="02050604050505020204" pitchFamily="18" charset="0"/>
            </a:endParaRPr>
          </a:p>
          <a:p>
            <a:pPr algn="just"/>
            <a:r>
              <a:rPr lang="el-GR" sz="2400" dirty="0">
                <a:latin typeface="Bookman Old Style" panose="02050604050505020204" pitchFamily="18" charset="0"/>
              </a:rPr>
              <a:t> </a:t>
            </a:r>
            <a:r>
              <a:rPr lang="el-GR" sz="2400" b="1" dirty="0">
                <a:latin typeface="Bookman Old Style" panose="02050604050505020204" pitchFamily="18" charset="0"/>
              </a:rPr>
              <a:t>– οι ακραίες διαφορές </a:t>
            </a:r>
            <a:r>
              <a:rPr lang="el-GR" sz="2400" dirty="0">
                <a:latin typeface="Bookman Old Style" panose="02050604050505020204" pitchFamily="18" charset="0"/>
              </a:rPr>
              <a:t>ανάμεσα σε ορισμένες κοινωνικές κατηγορίες </a:t>
            </a:r>
            <a:r>
              <a:rPr lang="en-US" sz="2400" dirty="0">
                <a:latin typeface="Bookman Old Style" panose="02050604050505020204" pitchFamily="18" charset="0"/>
              </a:rPr>
              <a:t>.</a:t>
            </a:r>
            <a:endParaRPr lang="el-GR" sz="2400" dirty="0">
              <a:latin typeface="Bookman Old Style" panose="02050604050505020204" pitchFamily="18" charset="0"/>
            </a:endParaRPr>
          </a:p>
          <a:p>
            <a:pPr algn="just"/>
            <a:r>
              <a:rPr lang="el-GR" sz="2400" dirty="0">
                <a:latin typeface="Bookman Old Style" panose="02050604050505020204" pitchFamily="18" charset="0"/>
              </a:rPr>
              <a:t> </a:t>
            </a:r>
            <a:r>
              <a:rPr lang="el-GR" sz="2400" b="1" dirty="0">
                <a:latin typeface="Bookman Old Style" panose="02050604050505020204" pitchFamily="18" charset="0"/>
              </a:rPr>
              <a:t>– η ανεπάρκεια της δύναμης </a:t>
            </a:r>
            <a:r>
              <a:rPr lang="el-GR" sz="2400" dirty="0">
                <a:latin typeface="Bookman Old Style" panose="02050604050505020204" pitchFamily="18" charset="0"/>
              </a:rPr>
              <a:t>στα κατώτερα κοινωνικά στρώματα </a:t>
            </a:r>
            <a:r>
              <a:rPr lang="en-US" sz="2400" dirty="0">
                <a:latin typeface="Bookman Old Style" panose="02050604050505020204" pitchFamily="18" charset="0"/>
              </a:rPr>
              <a:t>.</a:t>
            </a:r>
            <a:r>
              <a:rPr lang="el-GR" sz="2400" dirty="0">
                <a:latin typeface="Bookman Old Style" panose="02050604050505020204" pitchFamily="18" charset="0"/>
              </a:rPr>
              <a:t> </a:t>
            </a:r>
          </a:p>
          <a:p>
            <a:pPr algn="just"/>
            <a:r>
              <a:rPr lang="el-GR" sz="2400" dirty="0">
                <a:latin typeface="Bookman Old Style" panose="02050604050505020204" pitchFamily="18" charset="0"/>
              </a:rPr>
              <a:t> Οι ομάδες που έχουν δύναμη – εξουσία – κύρος, επιβάλλουν κανόνες και πρότυπα συμπεριφοράς   με αποτέλεσμα να υποτάσσονται σε αυτά οι κοινωνικά αδύναμοι (</a:t>
            </a:r>
            <a:r>
              <a:rPr lang="el-GR" sz="2400" b="1" i="1" dirty="0">
                <a:latin typeface="Bookman Old Style" panose="02050604050505020204" pitchFamily="18" charset="0"/>
              </a:rPr>
              <a:t>εξαναγκασμός)</a:t>
            </a:r>
          </a:p>
        </p:txBody>
      </p:sp>
    </p:spTree>
    <p:extLst>
      <p:ext uri="{BB962C8B-B14F-4D97-AF65-F5344CB8AC3E}">
        <p14:creationId xmlns:p14="http://schemas.microsoft.com/office/powerpoint/2010/main" val="239714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74638"/>
            <a:ext cx="8280920" cy="1282154"/>
          </a:xfrm>
        </p:spPr>
        <p:txBody>
          <a:bodyPr>
            <a:normAutofit/>
          </a:bodyPr>
          <a:lstStyle/>
          <a:p>
            <a:r>
              <a:rPr lang="el-GR" sz="2800" b="1" dirty="0" smtClean="0"/>
              <a:t>Μαξ Βέμπερ</a:t>
            </a:r>
            <a:r>
              <a:rPr lang="el-GR" sz="2800" dirty="0" smtClean="0"/>
              <a:t> (</a:t>
            </a:r>
            <a:r>
              <a:rPr lang="en-US" sz="2800" dirty="0" smtClean="0"/>
              <a:t>Maximilian Karl Emil Max Weber</a:t>
            </a:r>
            <a:r>
              <a:rPr lang="el-GR" sz="2800" dirty="0" smtClean="0"/>
              <a:t>)</a:t>
            </a:r>
            <a:r>
              <a:rPr lang="en-US" sz="2800" dirty="0" smtClean="0"/>
              <a:t/>
            </a:r>
            <a:br>
              <a:rPr lang="en-US" sz="2800" dirty="0" smtClean="0"/>
            </a:br>
            <a:r>
              <a:rPr lang="el-GR" sz="2800" b="1" dirty="0" smtClean="0"/>
              <a:t>Σύντομο βιογραφικό </a:t>
            </a:r>
            <a:endParaRPr lang="el-GR" sz="2800" b="1" dirty="0"/>
          </a:p>
        </p:txBody>
      </p:sp>
      <p:sp>
        <p:nvSpPr>
          <p:cNvPr id="5" name="Θέση περιεχομένου 4"/>
          <p:cNvSpPr>
            <a:spLocks noGrp="1"/>
          </p:cNvSpPr>
          <p:nvPr>
            <p:ph sz="half" idx="1"/>
          </p:nvPr>
        </p:nvSpPr>
        <p:spPr>
          <a:xfrm>
            <a:off x="457200" y="1600200"/>
            <a:ext cx="4042792" cy="4781128"/>
          </a:xfrm>
        </p:spPr>
        <p:txBody>
          <a:bodyPr>
            <a:normAutofit fontScale="85000" lnSpcReduction="20000"/>
          </a:bodyPr>
          <a:lstStyle/>
          <a:p>
            <a:r>
              <a:rPr lang="el-GR" sz="2400" dirty="0" smtClean="0"/>
              <a:t>Γεννήθηκε την 21.4.1864 στο </a:t>
            </a:r>
            <a:r>
              <a:rPr lang="el-GR" sz="2400" dirty="0" err="1" smtClean="0"/>
              <a:t>Έρφουρτ</a:t>
            </a:r>
            <a:r>
              <a:rPr lang="el-GR" sz="2400" dirty="0" smtClean="0"/>
              <a:t>, Γερμανία. </a:t>
            </a:r>
            <a:endParaRPr lang="en-US" sz="2400" dirty="0" smtClean="0"/>
          </a:p>
          <a:p>
            <a:r>
              <a:rPr lang="el-GR" sz="2400" dirty="0" smtClean="0"/>
              <a:t>Γόνος ευκατάστατης οικογένειας</a:t>
            </a:r>
          </a:p>
          <a:p>
            <a:r>
              <a:rPr lang="el-GR" sz="2400" dirty="0" smtClean="0"/>
              <a:t>Έκανε νομικές και οικονομικές σπουδές στα πανεπιστήμια της Χαϊδελβέργης, του Βερολίνου και του </a:t>
            </a:r>
            <a:r>
              <a:rPr lang="el-GR" sz="2400" dirty="0" err="1" smtClean="0"/>
              <a:t>Γκέτινγκεν</a:t>
            </a:r>
            <a:r>
              <a:rPr lang="en-US" sz="2400" dirty="0" smtClean="0"/>
              <a:t> (</a:t>
            </a:r>
            <a:r>
              <a:rPr lang="en-US" sz="2400" dirty="0" err="1" smtClean="0"/>
              <a:t>Göttingen</a:t>
            </a:r>
            <a:r>
              <a:rPr lang="en-US" sz="2400" dirty="0" smtClean="0"/>
              <a:t>)</a:t>
            </a:r>
            <a:r>
              <a:rPr lang="el-GR" sz="2400" dirty="0" smtClean="0"/>
              <a:t>.</a:t>
            </a:r>
          </a:p>
          <a:p>
            <a:r>
              <a:rPr lang="el-GR" sz="2400" dirty="0" smtClean="0"/>
              <a:t>1893. Παντρεύεται την Μαριάνα </a:t>
            </a:r>
            <a:r>
              <a:rPr lang="en-US" sz="2400" dirty="0" err="1" smtClean="0"/>
              <a:t>Schnitger</a:t>
            </a:r>
            <a:r>
              <a:rPr lang="en-US" sz="2400" dirty="0" smtClean="0"/>
              <a:t>.</a:t>
            </a:r>
          </a:p>
          <a:p>
            <a:r>
              <a:rPr lang="en-US" sz="2400" dirty="0" smtClean="0"/>
              <a:t>1894: </a:t>
            </a:r>
            <a:r>
              <a:rPr lang="el-GR" sz="2400" dirty="0" smtClean="0"/>
              <a:t>Καθηγητής πολιτικής Οικονομίας του Πανεπιστημίου του Φράιμπουργκ. </a:t>
            </a:r>
          </a:p>
          <a:p>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933" y="1700808"/>
            <a:ext cx="354398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041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496944" cy="1143000"/>
          </a:xfrm>
        </p:spPr>
        <p:txBody>
          <a:bodyPr>
            <a:noAutofit/>
          </a:bodyPr>
          <a:lstStyle/>
          <a:p>
            <a:r>
              <a:rPr lang="el-GR" sz="2800" b="1" dirty="0" smtClean="0"/>
              <a:t>Μαξ Βέμπερ</a:t>
            </a:r>
            <a:r>
              <a:rPr lang="el-GR" sz="2800" dirty="0" smtClean="0"/>
              <a:t> (</a:t>
            </a:r>
            <a:r>
              <a:rPr lang="en-US" sz="2800" dirty="0" smtClean="0"/>
              <a:t>Maximilian Karl Emil Max Weber</a:t>
            </a:r>
            <a:r>
              <a:rPr lang="el-GR" sz="2800" dirty="0" smtClean="0"/>
              <a:t>)</a:t>
            </a:r>
            <a:r>
              <a:rPr lang="en-US" sz="2800" dirty="0" smtClean="0"/>
              <a:t/>
            </a:r>
            <a:br>
              <a:rPr lang="en-US" sz="2800" dirty="0" smtClean="0"/>
            </a:br>
            <a:r>
              <a:rPr lang="el-GR" sz="2800" b="1" dirty="0" smtClean="0"/>
              <a:t>Σύντομο βιογραφικό </a:t>
            </a:r>
            <a:endParaRPr lang="el-GR" sz="2800" b="1" dirty="0"/>
          </a:p>
        </p:txBody>
      </p:sp>
      <p:sp>
        <p:nvSpPr>
          <p:cNvPr id="3" name="Θέση περιεχομένου 2"/>
          <p:cNvSpPr>
            <a:spLocks noGrp="1"/>
          </p:cNvSpPr>
          <p:nvPr>
            <p:ph sz="half" idx="1"/>
          </p:nvPr>
        </p:nvSpPr>
        <p:spPr>
          <a:xfrm>
            <a:off x="457200" y="1600200"/>
            <a:ext cx="4042792" cy="4709120"/>
          </a:xfrm>
        </p:spPr>
        <p:txBody>
          <a:bodyPr>
            <a:normAutofit/>
          </a:bodyPr>
          <a:lstStyle/>
          <a:p>
            <a:r>
              <a:rPr lang="el-GR" dirty="0" smtClean="0"/>
              <a:t>1896: Καταλαμβάνει έδρα στο Πανεπιστήμιο της </a:t>
            </a:r>
            <a:r>
              <a:rPr lang="el-GR" dirty="0" err="1" smtClean="0"/>
              <a:t>Χάϊδελβέργης</a:t>
            </a:r>
            <a:r>
              <a:rPr lang="el-GR" dirty="0" smtClean="0"/>
              <a:t>. </a:t>
            </a:r>
          </a:p>
          <a:p>
            <a:r>
              <a:rPr lang="el-GR" dirty="0" smtClean="0"/>
              <a:t>1897: Σοβαρή νευρική ασθένεια τον υποχρεώνει να διακόψει κάθε εργασία για τέσσερα χρόνια.</a:t>
            </a:r>
          </a:p>
          <a:p>
            <a:r>
              <a:rPr lang="el-GR" dirty="0" smtClean="0"/>
              <a:t>1902: Ξαναρχίζει τη διδασκαλία στη Χαϊδελβέργη, εξασθενημένος</a:t>
            </a:r>
            <a:endParaRPr lang="el-GR" dirty="0"/>
          </a:p>
        </p:txBody>
      </p:sp>
      <p:sp>
        <p:nvSpPr>
          <p:cNvPr id="4" name="Θέση περιεχομένου 3"/>
          <p:cNvSpPr>
            <a:spLocks noGrp="1"/>
          </p:cNvSpPr>
          <p:nvPr>
            <p:ph sz="half" idx="2"/>
          </p:nvPr>
        </p:nvSpPr>
        <p:spPr>
          <a:xfrm>
            <a:off x="4644008" y="1600200"/>
            <a:ext cx="4042792" cy="4637112"/>
          </a:xfrm>
        </p:spPr>
        <p:txBody>
          <a:bodyPr>
            <a:normAutofit/>
          </a:bodyPr>
          <a:lstStyle/>
          <a:p>
            <a:r>
              <a:rPr lang="en-US" dirty="0" smtClean="0"/>
              <a:t>1904 </a:t>
            </a:r>
            <a:r>
              <a:rPr lang="el-GR" dirty="0" smtClean="0"/>
              <a:t>εκδίδει </a:t>
            </a:r>
            <a:r>
              <a:rPr lang="el-GR" dirty="0"/>
              <a:t>το Αρχείο Κοινωνικών Επιστημών της Κοινωνικής </a:t>
            </a:r>
            <a:r>
              <a:rPr lang="el-GR" dirty="0" err="1"/>
              <a:t>Πολτικής</a:t>
            </a:r>
            <a:r>
              <a:rPr lang="el-GR" dirty="0"/>
              <a:t> (</a:t>
            </a:r>
            <a:r>
              <a:rPr lang="el-GR" dirty="0" err="1"/>
              <a:t>Archiv</a:t>
            </a:r>
            <a:r>
              <a:rPr lang="el-GR" dirty="0"/>
              <a:t> </a:t>
            </a:r>
            <a:r>
              <a:rPr lang="el-GR" dirty="0" err="1"/>
              <a:t>fuer</a:t>
            </a:r>
            <a:r>
              <a:rPr lang="el-GR" dirty="0"/>
              <a:t> </a:t>
            </a:r>
            <a:r>
              <a:rPr lang="el-GR" dirty="0" err="1"/>
              <a:t>Socialwissenschaft</a:t>
            </a:r>
            <a:r>
              <a:rPr lang="el-GR" dirty="0"/>
              <a:t> </a:t>
            </a:r>
            <a:r>
              <a:rPr lang="el-GR" dirty="0" err="1"/>
              <a:t>und</a:t>
            </a:r>
            <a:r>
              <a:rPr lang="el-GR" dirty="0"/>
              <a:t> </a:t>
            </a:r>
            <a:r>
              <a:rPr lang="el-GR" dirty="0" err="1"/>
              <a:t>Sozialpolitik</a:t>
            </a:r>
            <a:r>
              <a:rPr lang="el-GR" dirty="0"/>
              <a:t>), </a:t>
            </a:r>
            <a:endParaRPr lang="en-US" dirty="0" smtClean="0"/>
          </a:p>
          <a:p>
            <a:r>
              <a:rPr lang="el-GR" dirty="0"/>
              <a:t>Από τους ιδρυτές της Γερμανικής Κοινωνιολογικής Ομοσπονδίας</a:t>
            </a:r>
            <a:endParaRPr lang="en-US" dirty="0" smtClean="0"/>
          </a:p>
          <a:p>
            <a:r>
              <a:rPr lang="el-GR" dirty="0" smtClean="0"/>
              <a:t>1920, 14 Ιουνίου: Πεθαίνει στο Μόναχο, θύμα της Ισπανικής γρίπης. </a:t>
            </a:r>
            <a:endParaRPr lang="el-GR" dirty="0"/>
          </a:p>
        </p:txBody>
      </p:sp>
    </p:spTree>
    <p:extLst>
      <p:ext uri="{BB962C8B-B14F-4D97-AF65-F5344CB8AC3E}">
        <p14:creationId xmlns:p14="http://schemas.microsoft.com/office/powerpoint/2010/main" val="294107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4F6BDA-A8E7-4A5E-976C-9747FD5B6987}"/>
              </a:ext>
            </a:extLst>
          </p:cNvPr>
          <p:cNvSpPr>
            <a:spLocks noGrp="1"/>
          </p:cNvSpPr>
          <p:nvPr>
            <p:ph type="title"/>
          </p:nvPr>
        </p:nvSpPr>
        <p:spPr>
          <a:blipFill>
            <a:blip r:embed="rId2"/>
            <a:tile tx="0" ty="0" sx="100000" sy="100000" flip="none" algn="tl"/>
          </a:blipFill>
        </p:spPr>
        <p:txBody>
          <a:bodyPr/>
          <a:lstStyle/>
          <a:p>
            <a:r>
              <a:rPr lang="el-GR" dirty="0">
                <a:solidFill>
                  <a:schemeClr val="tx1"/>
                </a:solidFill>
                <a:latin typeface="Trebuchet MS" panose="020B0603020202020204" pitchFamily="34" charset="0"/>
              </a:rPr>
              <a:t>Θεμελιωτές της κοινωνιολογίας</a:t>
            </a:r>
          </a:p>
        </p:txBody>
      </p:sp>
      <p:sp>
        <p:nvSpPr>
          <p:cNvPr id="3" name="Θέση περιεχομένου 2">
            <a:extLst>
              <a:ext uri="{FF2B5EF4-FFF2-40B4-BE49-F238E27FC236}">
                <a16:creationId xmlns="" xmlns:a16="http://schemas.microsoft.com/office/drawing/2014/main" id="{09B4A0DC-D15A-450D-9CEC-73C4B71DEDD5}"/>
              </a:ext>
            </a:extLst>
          </p:cNvPr>
          <p:cNvSpPr>
            <a:spLocks noGrp="1"/>
          </p:cNvSpPr>
          <p:nvPr>
            <p:ph sz="half" idx="1"/>
          </p:nvPr>
        </p:nvSpPr>
        <p:spPr>
          <a:xfrm>
            <a:off x="3840661" y="1459640"/>
            <a:ext cx="4702193" cy="2644650"/>
          </a:xfrm>
        </p:spPr>
        <p:txBody>
          <a:bodyPr>
            <a:noAutofit/>
          </a:bodyPr>
          <a:lstStyle/>
          <a:p>
            <a:r>
              <a:rPr lang="el-GR" sz="2400" b="1" dirty="0"/>
              <a:t>Α. </a:t>
            </a:r>
            <a:r>
              <a:rPr lang="el-GR" sz="2400" b="1" dirty="0" err="1"/>
              <a:t>Κοντ</a:t>
            </a:r>
            <a:r>
              <a:rPr lang="el-GR" sz="2400" b="1" dirty="0"/>
              <a:t> (</a:t>
            </a:r>
            <a:r>
              <a:rPr lang="en-US" sz="2400" b="1" dirty="0"/>
              <a:t>A. Comte, 1798-1857)</a:t>
            </a:r>
          </a:p>
          <a:p>
            <a:r>
              <a:rPr lang="el-GR" sz="2400" b="1" dirty="0"/>
              <a:t>Κ Μαρξ (</a:t>
            </a:r>
            <a:r>
              <a:rPr lang="en-US" sz="2400" b="1" dirty="0"/>
              <a:t>K. Marx, 1818-1883)</a:t>
            </a:r>
          </a:p>
          <a:p>
            <a:r>
              <a:rPr lang="el-GR" sz="2400" b="1" dirty="0"/>
              <a:t>Ε. </a:t>
            </a:r>
            <a:r>
              <a:rPr lang="el-GR" sz="2400" b="1" dirty="0" err="1"/>
              <a:t>Ντυρκέμ</a:t>
            </a:r>
            <a:r>
              <a:rPr lang="el-GR" sz="2400" b="1" dirty="0"/>
              <a:t> (Ε. </a:t>
            </a:r>
            <a:r>
              <a:rPr lang="en-US" sz="2400" b="1" dirty="0"/>
              <a:t>Durkheim, 1858-1917)</a:t>
            </a:r>
          </a:p>
          <a:p>
            <a:r>
              <a:rPr lang="el-GR" sz="2400" b="1" dirty="0" err="1"/>
              <a:t>Μ.Βέμπερ</a:t>
            </a:r>
            <a:r>
              <a:rPr lang="el-GR" sz="2400" b="1" dirty="0"/>
              <a:t> (Μ. </a:t>
            </a:r>
            <a:r>
              <a:rPr lang="en-US" sz="2400" b="1" dirty="0"/>
              <a:t>Weber, 1864-1920)</a:t>
            </a:r>
          </a:p>
          <a:p>
            <a:endParaRPr lang="el-GR" sz="3000" b="1" dirty="0"/>
          </a:p>
        </p:txBody>
      </p:sp>
      <p:sp>
        <p:nvSpPr>
          <p:cNvPr id="4" name="Θέση περιεχομένου 3">
            <a:extLst>
              <a:ext uri="{FF2B5EF4-FFF2-40B4-BE49-F238E27FC236}">
                <a16:creationId xmlns="" xmlns:a16="http://schemas.microsoft.com/office/drawing/2014/main" id="{FFB25D8D-2712-47BE-B444-945D6C848A97}"/>
              </a:ext>
            </a:extLst>
          </p:cNvPr>
          <p:cNvSpPr>
            <a:spLocks noGrp="1"/>
          </p:cNvSpPr>
          <p:nvPr>
            <p:ph sz="half" idx="2"/>
          </p:nvPr>
        </p:nvSpPr>
        <p:spPr>
          <a:xfrm>
            <a:off x="3840658" y="4104290"/>
            <a:ext cx="4704017" cy="1787690"/>
          </a:xfrm>
        </p:spPr>
        <p:txBody>
          <a:bodyPr/>
          <a:lstStyle/>
          <a:p>
            <a:pPr algn="ctr"/>
            <a:r>
              <a:rPr lang="el-GR" sz="1800" dirty="0"/>
              <a:t>Σχολές θεωρητικών</a:t>
            </a:r>
          </a:p>
          <a:p>
            <a:r>
              <a:rPr lang="el-GR" sz="1800" dirty="0"/>
              <a:t>Φονξιαλισμος</a:t>
            </a:r>
            <a:r>
              <a:rPr lang="en-US" sz="1800" dirty="0"/>
              <a:t>-</a:t>
            </a:r>
            <a:r>
              <a:rPr lang="el-GR" sz="1800" dirty="0"/>
              <a:t>Λειτουργισμός</a:t>
            </a:r>
          </a:p>
          <a:p>
            <a:r>
              <a:rPr lang="el-GR" sz="1800" dirty="0"/>
              <a:t> Σχολή Συγκρούσεων</a:t>
            </a:r>
          </a:p>
          <a:p>
            <a:r>
              <a:rPr lang="el-GR" sz="1800" dirty="0"/>
              <a:t>Σχολή Συμβολικής Διαντιδρασης</a:t>
            </a:r>
          </a:p>
          <a:p>
            <a:endParaRPr lang="el-GR" dirty="0"/>
          </a:p>
        </p:txBody>
      </p:sp>
    </p:spTree>
    <p:extLst>
      <p:ext uri="{BB962C8B-B14F-4D97-AF65-F5344CB8AC3E}">
        <p14:creationId xmlns:p14="http://schemas.microsoft.com/office/powerpoint/2010/main" val="778544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A45ABF-A252-4CB6-A766-AF7062C305CC}"/>
              </a:ext>
            </a:extLst>
          </p:cNvPr>
          <p:cNvSpPr>
            <a:spLocks noGrp="1"/>
          </p:cNvSpPr>
          <p:nvPr>
            <p:ph type="title"/>
          </p:nvPr>
        </p:nvSpPr>
        <p:spPr>
          <a:xfrm>
            <a:off x="263769" y="1063781"/>
            <a:ext cx="8451167" cy="631949"/>
          </a:xfrm>
        </p:spPr>
        <p:txBody>
          <a:bodyPr>
            <a:normAutofit fontScale="90000"/>
          </a:bodyPr>
          <a:lstStyle/>
          <a:p>
            <a:r>
              <a:rPr lang="el-GR" dirty="0">
                <a:latin typeface="Times New Roman" panose="02020603050405020304" pitchFamily="18" charset="0"/>
                <a:cs typeface="Times New Roman" panose="02020603050405020304" pitchFamily="18" charset="0"/>
              </a:rPr>
              <a:t>ΜΕΘΟΔΟΛΟΓΙΚΑ ΕΡΓΑΛΕΙΑ</a:t>
            </a:r>
            <a:r>
              <a:rPr lang="en-US" dirty="0">
                <a:latin typeface="Times New Roman" panose="02020603050405020304" pitchFamily="18" charset="0"/>
                <a:cs typeface="Times New Roman" panose="02020603050405020304" pitchFamily="18" charset="0"/>
              </a:rPr>
              <a:t> WEBER</a:t>
            </a:r>
            <a:endParaRPr lang="el-GR" dirty="0">
              <a:latin typeface="Times New Roman" panose="02020603050405020304" pitchFamily="18" charset="0"/>
              <a:cs typeface="Times New Roman" panose="02020603050405020304" pitchFamily="18" charset="0"/>
            </a:endParaRPr>
          </a:p>
        </p:txBody>
      </p:sp>
      <p:graphicFrame>
        <p:nvGraphicFramePr>
          <p:cNvPr id="4" name="Θέση περιεχομένου 3">
            <a:extLst>
              <a:ext uri="{FF2B5EF4-FFF2-40B4-BE49-F238E27FC236}">
                <a16:creationId xmlns:a16="http://schemas.microsoft.com/office/drawing/2014/main" xmlns="" id="{BC6C694B-7C4A-4CD0-9472-8AAE57406AEF}"/>
              </a:ext>
            </a:extLst>
          </p:cNvPr>
          <p:cNvGraphicFramePr>
            <a:graphicFrameLocks noGrp="1"/>
          </p:cNvGraphicFramePr>
          <p:nvPr>
            <p:ph idx="1"/>
            <p:extLst>
              <p:ext uri="{D42A27DB-BD31-4B8C-83A1-F6EECF244321}">
                <p14:modId xmlns:p14="http://schemas.microsoft.com/office/powerpoint/2010/main" val="1469119442"/>
              </p:ext>
            </p:extLst>
          </p:nvPr>
        </p:nvGraphicFramePr>
        <p:xfrm>
          <a:off x="475930" y="1922877"/>
          <a:ext cx="8192141" cy="6330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2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55576" y="2060848"/>
            <a:ext cx="7772400" cy="1362075"/>
          </a:xfrm>
        </p:spPr>
        <p:txBody>
          <a:bodyPr/>
          <a:lstStyle/>
          <a:p>
            <a:r>
              <a:rPr lang="el-GR" dirty="0" err="1" smtClean="0"/>
              <a:t>Διαιρεση</a:t>
            </a:r>
            <a:r>
              <a:rPr lang="el-GR" dirty="0" smtClean="0"/>
              <a:t> του </a:t>
            </a:r>
            <a:r>
              <a:rPr lang="el-GR" dirty="0" err="1" smtClean="0"/>
              <a:t>εργου</a:t>
            </a:r>
            <a:r>
              <a:rPr lang="el-GR" dirty="0" smtClean="0"/>
              <a:t>  </a:t>
            </a:r>
            <a:r>
              <a:rPr lang="el-GR" dirty="0" err="1" smtClean="0"/>
              <a:t>συμφωνα</a:t>
            </a:r>
            <a:r>
              <a:rPr lang="el-GR" dirty="0" smtClean="0"/>
              <a:t> με τον </a:t>
            </a:r>
            <a:r>
              <a:rPr lang="el-GR" dirty="0" err="1" smtClean="0"/>
              <a:t>ρΕΪΜΟΝ</a:t>
            </a:r>
            <a:r>
              <a:rPr lang="el-GR" dirty="0" smtClean="0"/>
              <a:t> </a:t>
            </a:r>
            <a:r>
              <a:rPr lang="el-GR" dirty="0" err="1" smtClean="0"/>
              <a:t>Αρον</a:t>
            </a:r>
            <a:r>
              <a:rPr lang="el-GR" dirty="0" smtClean="0"/>
              <a:t>  </a:t>
            </a:r>
            <a:endParaRPr lang="el-GR" dirty="0"/>
          </a:p>
        </p:txBody>
      </p:sp>
      <p:sp>
        <p:nvSpPr>
          <p:cNvPr id="4" name="3 - Αστέρι 5 ακτινών"/>
          <p:cNvSpPr/>
          <p:nvPr/>
        </p:nvSpPr>
        <p:spPr>
          <a:xfrm>
            <a:off x="5868144" y="270892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Αστέρι 5 ακτινών"/>
          <p:cNvSpPr/>
          <p:nvPr/>
        </p:nvSpPr>
        <p:spPr>
          <a:xfrm>
            <a:off x="4716016" y="5229200"/>
            <a:ext cx="288032"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5004048" y="5301208"/>
            <a:ext cx="3771930" cy="369332"/>
          </a:xfrm>
          <a:prstGeom prst="rect">
            <a:avLst/>
          </a:prstGeom>
          <a:noFill/>
        </p:spPr>
        <p:txBody>
          <a:bodyPr wrap="none" rtlCol="0">
            <a:spAutoFit/>
          </a:bodyPr>
          <a:lstStyle/>
          <a:p>
            <a:r>
              <a:rPr lang="el-GR" dirty="0" smtClean="0"/>
              <a:t>Γάλλος Κοινωνιολόγος του 20</a:t>
            </a:r>
            <a:r>
              <a:rPr lang="el-GR" baseline="30000" dirty="0" smtClean="0"/>
              <a:t>ου</a:t>
            </a:r>
            <a:r>
              <a:rPr lang="el-GR" dirty="0" smtClean="0"/>
              <a:t> αιώνα</a:t>
            </a:r>
            <a:endParaRPr lang="el-GR" dirty="0"/>
          </a:p>
        </p:txBody>
      </p:sp>
    </p:spTree>
    <p:extLst>
      <p:ext uri="{BB962C8B-B14F-4D97-AF65-F5344CB8AC3E}">
        <p14:creationId xmlns:p14="http://schemas.microsoft.com/office/powerpoint/2010/main" val="3543204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68781559"/>
              </p:ext>
            </p:extLst>
          </p:nvPr>
        </p:nvGraphicFramePr>
        <p:xfrm>
          <a:off x="179512" y="116632"/>
          <a:ext cx="8856984"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99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b="1" dirty="0" smtClean="0"/>
              <a:t>«</a:t>
            </a:r>
            <a:r>
              <a:rPr lang="el-GR" sz="3600" b="1" dirty="0" smtClean="0"/>
              <a:t>Οικονομία και κοινωνία»</a:t>
            </a:r>
            <a:r>
              <a:rPr lang="en-US" sz="3600" b="1" dirty="0"/>
              <a:t> </a:t>
            </a:r>
            <a:r>
              <a:rPr lang="en-US" sz="3600" b="1" dirty="0" err="1"/>
              <a:t>Wirtschaft</a:t>
            </a:r>
            <a:r>
              <a:rPr lang="en-US" sz="3600" b="1" dirty="0"/>
              <a:t> und </a:t>
            </a:r>
            <a:r>
              <a:rPr lang="en-US" sz="3600" b="1" dirty="0" err="1" smtClean="0"/>
              <a:t>Gesellschaft</a:t>
            </a:r>
            <a:r>
              <a:rPr lang="el-GR" sz="3600" b="1" dirty="0" smtClean="0"/>
              <a:t>, </a:t>
            </a:r>
            <a:r>
              <a:rPr lang="el-GR" sz="3600" b="1" dirty="0" err="1" smtClean="0"/>
              <a:t>εκδ</a:t>
            </a:r>
            <a:r>
              <a:rPr lang="el-GR" sz="3600" b="1" dirty="0" smtClean="0"/>
              <a:t>. 1921</a:t>
            </a:r>
            <a:endParaRPr lang="el-GR" sz="3600" b="1" dirty="0"/>
          </a:p>
        </p:txBody>
      </p:sp>
      <p:sp>
        <p:nvSpPr>
          <p:cNvPr id="5" name="Θέση περιεχομένου 4"/>
          <p:cNvSpPr>
            <a:spLocks noGrp="1"/>
          </p:cNvSpPr>
          <p:nvPr>
            <p:ph sz="half" idx="1"/>
          </p:nvPr>
        </p:nvSpPr>
        <p:spPr>
          <a:xfrm>
            <a:off x="323528" y="1600200"/>
            <a:ext cx="4172272" cy="5054039"/>
          </a:xfrm>
        </p:spPr>
        <p:txBody>
          <a:bodyPr>
            <a:normAutofit/>
          </a:bodyPr>
          <a:lstStyle/>
          <a:p>
            <a:r>
              <a:rPr lang="el-GR" dirty="0" smtClean="0"/>
              <a:t>Σε 2 μέρη</a:t>
            </a:r>
          </a:p>
          <a:p>
            <a:pPr marL="0" indent="0">
              <a:buNone/>
            </a:pPr>
            <a:r>
              <a:rPr lang="el-GR" b="1" dirty="0" err="1" smtClean="0"/>
              <a:t>Α΄μέρος</a:t>
            </a:r>
            <a:r>
              <a:rPr lang="el-GR" b="1" dirty="0" smtClean="0"/>
              <a:t>:</a:t>
            </a:r>
          </a:p>
          <a:p>
            <a:pPr marL="0" indent="0">
              <a:buNone/>
            </a:pPr>
            <a:r>
              <a:rPr lang="el-GR" dirty="0" smtClean="0"/>
              <a:t>1)Βασικοί κοινωνιολογικοί όροι</a:t>
            </a:r>
          </a:p>
          <a:p>
            <a:pPr marL="0" indent="0">
              <a:buNone/>
            </a:pPr>
            <a:r>
              <a:rPr lang="el-GR" dirty="0" smtClean="0"/>
              <a:t>2)Βασικές κοινωνιολογικές κατηγορίες της οικονομικής δραστηριότητας…</a:t>
            </a:r>
          </a:p>
          <a:p>
            <a:pPr marL="0" indent="0">
              <a:buNone/>
            </a:pPr>
            <a:r>
              <a:rPr lang="el-GR" b="1" dirty="0" err="1" smtClean="0"/>
              <a:t>Β΄μέρος</a:t>
            </a:r>
            <a:r>
              <a:rPr lang="el-GR" b="1" dirty="0" smtClean="0"/>
              <a:t> </a:t>
            </a:r>
          </a:p>
          <a:p>
            <a:pPr marL="514350" indent="-514350">
              <a:buAutoNum type="arabicParenR"/>
            </a:pPr>
            <a:r>
              <a:rPr lang="el-GR" dirty="0" smtClean="0"/>
              <a:t>Αφηρημένη κοινωνιολογία</a:t>
            </a:r>
          </a:p>
          <a:p>
            <a:pPr marL="514350" indent="-514350">
              <a:buAutoNum type="arabicParenR"/>
            </a:pPr>
            <a:r>
              <a:rPr lang="el-GR" dirty="0" smtClean="0"/>
              <a:t>Συγκεκριμένη κοινωνιολογία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484784"/>
            <a:ext cx="3732458" cy="516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124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116632"/>
            <a:ext cx="8640960" cy="1656184"/>
          </a:xfrm>
        </p:spPr>
        <p:txBody>
          <a:bodyPr>
            <a:noAutofit/>
          </a:bodyPr>
          <a:lstStyle/>
          <a:p>
            <a:r>
              <a:rPr lang="el-GR" sz="2400" b="1" dirty="0"/>
              <a:t>Η Προτεσταντική Ηθική και το Πνεύμα του Καπιταλισμού:</a:t>
            </a:r>
            <a:br>
              <a:rPr lang="el-GR" sz="2400" b="1" dirty="0"/>
            </a:br>
            <a:r>
              <a:rPr lang="en-US" sz="2400" b="1" dirty="0"/>
              <a:t>Die </a:t>
            </a:r>
            <a:r>
              <a:rPr lang="en-US" sz="2400" b="1" dirty="0" err="1"/>
              <a:t>protestantische</a:t>
            </a:r>
            <a:r>
              <a:rPr lang="en-US" sz="2400" b="1" dirty="0"/>
              <a:t> </a:t>
            </a:r>
            <a:r>
              <a:rPr lang="en-US" sz="2400" b="1" dirty="0" err="1"/>
              <a:t>Ethik</a:t>
            </a:r>
            <a:r>
              <a:rPr lang="en-US" sz="2400" b="1" dirty="0"/>
              <a:t> und der Geist des </a:t>
            </a:r>
            <a:r>
              <a:rPr lang="en-US" sz="2400" b="1" dirty="0" err="1"/>
              <a:t>Kapitalismus</a:t>
            </a:r>
            <a:r>
              <a:rPr lang="en-US" sz="2400" b="1" dirty="0"/>
              <a:t>, </a:t>
            </a:r>
            <a:r>
              <a:rPr lang="el-GR" sz="2400" b="1" dirty="0" smtClean="0"/>
              <a:t/>
            </a:r>
            <a:br>
              <a:rPr lang="el-GR" sz="2400" b="1" dirty="0" smtClean="0"/>
            </a:br>
            <a:r>
              <a:rPr lang="en-US" sz="2400" b="1" dirty="0" smtClean="0"/>
              <a:t>1904-1905 </a:t>
            </a:r>
            <a:r>
              <a:rPr lang="el-GR" sz="2400" b="1" dirty="0"/>
              <a:t>Εμφανίστηκε σε δύο μέρη το 1904 και το 1905 στο </a:t>
            </a:r>
            <a:r>
              <a:rPr lang="en-US" sz="2400" b="1" dirty="0" err="1" smtClean="0"/>
              <a:t>Archiv</a:t>
            </a:r>
            <a:r>
              <a:rPr lang="en-US" sz="2400" b="1" dirty="0" smtClean="0"/>
              <a:t> </a:t>
            </a:r>
            <a:r>
              <a:rPr lang="en-US" sz="2400" b="1" dirty="0" err="1"/>
              <a:t>für</a:t>
            </a:r>
            <a:r>
              <a:rPr lang="en-US" sz="2400" b="1" dirty="0"/>
              <a:t> </a:t>
            </a:r>
            <a:r>
              <a:rPr lang="en-US" sz="2400" b="1" dirty="0" err="1"/>
              <a:t>Sozialwissenschaft</a:t>
            </a:r>
            <a:r>
              <a:rPr lang="en-US" sz="2400" b="1" dirty="0"/>
              <a:t> und </a:t>
            </a:r>
            <a:r>
              <a:rPr lang="en-US" sz="2400" b="1" dirty="0" err="1"/>
              <a:t>Sozialpolitik</a:t>
            </a:r>
            <a:endParaRPr lang="el-GR" sz="2400" b="1" dirty="0"/>
          </a:p>
        </p:txBody>
      </p:sp>
      <p:sp>
        <p:nvSpPr>
          <p:cNvPr id="5" name="Θέση περιεχομένου 4"/>
          <p:cNvSpPr>
            <a:spLocks noGrp="1"/>
          </p:cNvSpPr>
          <p:nvPr>
            <p:ph sz="half" idx="1"/>
          </p:nvPr>
        </p:nvSpPr>
        <p:spPr>
          <a:xfrm>
            <a:off x="251520" y="1737161"/>
            <a:ext cx="4608512" cy="5040560"/>
          </a:xfrm>
        </p:spPr>
        <p:txBody>
          <a:bodyPr>
            <a:normAutofit/>
          </a:bodyPr>
          <a:lstStyle/>
          <a:p>
            <a:r>
              <a:rPr lang="el-GR" dirty="0" smtClean="0"/>
              <a:t>Η ασκητική αποχή από την απόλαυση του κέρδους, που αποφέρει η ακατάπαυστη εργασία την οποία υπαγόρευσε  η </a:t>
            </a:r>
            <a:r>
              <a:rPr lang="el-GR" dirty="0" err="1" smtClean="0"/>
              <a:t>καλβινική</a:t>
            </a:r>
            <a:r>
              <a:rPr lang="el-GR" dirty="0" smtClean="0"/>
              <a:t> ηθική, οδήγησε  στην ταχύτερη δυνατή συσσώρευση κεφαλαίου. </a:t>
            </a:r>
            <a:endParaRPr lang="en-US" dirty="0" smtClean="0"/>
          </a:p>
          <a:p>
            <a:r>
              <a:rPr lang="el-GR" dirty="0" smtClean="0"/>
              <a:t>Συσχετισμός   </a:t>
            </a:r>
            <a:r>
              <a:rPr lang="el-GR" dirty="0"/>
              <a:t>θρησκευτικών και οικονομικών </a:t>
            </a:r>
            <a:r>
              <a:rPr lang="el-GR" dirty="0" smtClean="0"/>
              <a:t>παραγόντων</a:t>
            </a:r>
          </a:p>
          <a:p>
            <a:r>
              <a:rPr lang="en-US" dirty="0" smtClean="0"/>
              <a:t>Y</a:t>
            </a:r>
            <a:r>
              <a:rPr lang="el-GR" dirty="0" err="1" smtClean="0"/>
              <a:t>ποδειγματική</a:t>
            </a:r>
            <a:r>
              <a:rPr lang="el-GR" dirty="0" smtClean="0"/>
              <a:t> </a:t>
            </a:r>
            <a:r>
              <a:rPr lang="el-GR" dirty="0"/>
              <a:t>προσέγγιση του περίπλοκου τρόπου που τα ανθρώπινα υποκείμενα συνδέουν τις πεποιθήσεις με την καθημερινή συμπεριφορά τους</a:t>
            </a:r>
            <a:endParaRPr lang="el-GR" dirty="0" smtClean="0"/>
          </a:p>
          <a:p>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808" y="1772816"/>
            <a:ext cx="3311663" cy="494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789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856984" cy="1143000"/>
          </a:xfrm>
        </p:spPr>
        <p:txBody>
          <a:bodyPr>
            <a:normAutofit fontScale="90000"/>
          </a:bodyPr>
          <a:lstStyle/>
          <a:p>
            <a:r>
              <a:rPr lang="el-GR" dirty="0" smtClean="0"/>
              <a:t>Βασικές έννοιες του έργου του </a:t>
            </a:r>
            <a:r>
              <a:rPr lang="en-US" dirty="0" smtClean="0"/>
              <a:t>Weber</a:t>
            </a:r>
            <a:r>
              <a:rPr lang="el-GR" dirty="0" smtClean="0"/>
              <a:t>. (</a:t>
            </a:r>
            <a:r>
              <a:rPr lang="el-GR" dirty="0" err="1" smtClean="0"/>
              <a:t>Αρόν</a:t>
            </a:r>
            <a:r>
              <a:rPr lang="el-GR" dirty="0" smtClean="0"/>
              <a:t>: 272,273)  </a:t>
            </a:r>
            <a:endParaRPr lang="el-GR" dirty="0"/>
          </a:p>
        </p:txBody>
      </p:sp>
      <p:sp>
        <p:nvSpPr>
          <p:cNvPr id="3" name="Θέση περιεχομένου 2"/>
          <p:cNvSpPr>
            <a:spLocks noGrp="1"/>
          </p:cNvSpPr>
          <p:nvPr>
            <p:ph idx="1"/>
          </p:nvPr>
        </p:nvSpPr>
        <p:spPr>
          <a:xfrm>
            <a:off x="0" y="1556792"/>
            <a:ext cx="9144000" cy="5040560"/>
          </a:xfrm>
        </p:spPr>
        <p:txBody>
          <a:bodyPr>
            <a:normAutofit fontScale="92500" lnSpcReduction="10000"/>
          </a:bodyPr>
          <a:lstStyle/>
          <a:p>
            <a:pPr marL="0" indent="0" algn="ctr">
              <a:buNone/>
            </a:pPr>
            <a:r>
              <a:rPr lang="el-GR" sz="2800" dirty="0" smtClean="0"/>
              <a:t>Ο Βέμπερ διακρίνει </a:t>
            </a:r>
            <a:r>
              <a:rPr lang="el-GR" sz="2800" b="1" dirty="0" smtClean="0"/>
              <a:t>τέσσερις τύπους δράσης /πράξης = </a:t>
            </a:r>
            <a:r>
              <a:rPr lang="el-GR" sz="2800" b="1" u="sng" dirty="0" smtClean="0"/>
              <a:t>ιδεατούς</a:t>
            </a:r>
            <a:r>
              <a:rPr lang="el-GR" sz="2800" b="1" dirty="0" smtClean="0"/>
              <a:t> τύπους</a:t>
            </a:r>
            <a:r>
              <a:rPr lang="en-US" sz="2800" b="1" dirty="0" smtClean="0"/>
              <a:t> (</a:t>
            </a:r>
            <a:r>
              <a:rPr lang="el-GR" sz="2400" dirty="0" smtClean="0"/>
              <a:t>έννοιες    που καταγράφουν το νόημα της δράσης, εργαλεία του ερευνητή</a:t>
            </a:r>
            <a:r>
              <a:rPr lang="en-US" sz="2400" dirty="0" smtClean="0"/>
              <a:t>)</a:t>
            </a:r>
            <a:r>
              <a:rPr lang="el-GR" sz="2400" dirty="0" smtClean="0"/>
              <a:t> </a:t>
            </a:r>
            <a:r>
              <a:rPr lang="el-GR" sz="2800" dirty="0" smtClean="0"/>
              <a:t>:</a:t>
            </a:r>
          </a:p>
          <a:p>
            <a:pPr>
              <a:buFont typeface="Wingdings" panose="05000000000000000000" pitchFamily="2" charset="2"/>
              <a:buChar char="Ø"/>
            </a:pPr>
            <a:r>
              <a:rPr lang="el-GR" dirty="0" smtClean="0"/>
              <a:t> </a:t>
            </a:r>
            <a:r>
              <a:rPr lang="el-GR" sz="2800" b="1" dirty="0" smtClean="0"/>
              <a:t>ορθολογική,  η δράση σε σχέση με ένα σκοπό </a:t>
            </a:r>
            <a:r>
              <a:rPr lang="el-GR" sz="2400" dirty="0" smtClean="0"/>
              <a:t>(π.χ. </a:t>
            </a:r>
            <a:r>
              <a:rPr lang="el-GR" sz="2000" dirty="0" smtClean="0"/>
              <a:t>τη δράση ενός επιχειρηματία  που προσπαθεί να μεγιστοποιήσει τα κέρδη του: ο πράτων συλλαμβάνει καθαρά το στόχο και συνδυάζει τα μέσα για να τον επιτύχει). </a:t>
            </a:r>
          </a:p>
          <a:p>
            <a:pPr>
              <a:buFont typeface="Wingdings" panose="05000000000000000000" pitchFamily="2" charset="2"/>
              <a:buChar char="Ø"/>
            </a:pPr>
            <a:r>
              <a:rPr lang="el-GR" sz="2800" b="1" dirty="0" smtClean="0"/>
              <a:t>σε σχέση με μια αξία </a:t>
            </a:r>
            <a:r>
              <a:rPr lang="el-GR" sz="2000" dirty="0" smtClean="0"/>
              <a:t>(π.χ. ο στρατιώτης που προτιμά να πεθάνει παρά να εγκαταλείψει τη σημαία στο πεδίο της μάχης),</a:t>
            </a:r>
          </a:p>
          <a:p>
            <a:pPr>
              <a:buFont typeface="Wingdings" panose="05000000000000000000" pitchFamily="2" charset="2"/>
              <a:buChar char="Ø"/>
            </a:pPr>
            <a:r>
              <a:rPr lang="el-GR" dirty="0" smtClean="0"/>
              <a:t> </a:t>
            </a:r>
            <a:r>
              <a:rPr lang="el-GR" sz="2800" b="1" dirty="0" smtClean="0"/>
              <a:t>συγκινησιακή δράση </a:t>
            </a:r>
            <a:r>
              <a:rPr lang="el-GR" sz="2000" dirty="0" smtClean="0"/>
              <a:t>(π.χ. ο άνθρωπος που κλέβει γιατί τον έκλεψαν),</a:t>
            </a:r>
          </a:p>
          <a:p>
            <a:pPr>
              <a:buFont typeface="Wingdings" panose="05000000000000000000" pitchFamily="2" charset="2"/>
              <a:buChar char="Ø"/>
            </a:pPr>
            <a:r>
              <a:rPr lang="el-GR" sz="2800" b="1" dirty="0" smtClean="0"/>
              <a:t>παραδοσιακή δράση </a:t>
            </a:r>
            <a:r>
              <a:rPr lang="el-GR" sz="2000" dirty="0" smtClean="0"/>
              <a:t>(π.χ. η Ελληνίδα χήρα που φοράει μαύρα, για να δείξει το πένθος της). Από συνήθειες , ήθη , έθιμα </a:t>
            </a:r>
          </a:p>
        </p:txBody>
      </p:sp>
    </p:spTree>
    <p:extLst>
      <p:ext uri="{BB962C8B-B14F-4D97-AF65-F5344CB8AC3E}">
        <p14:creationId xmlns:p14="http://schemas.microsoft.com/office/powerpoint/2010/main" val="3018229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88640"/>
            <a:ext cx="8496944" cy="6408712"/>
          </a:xfrm>
        </p:spPr>
        <p:txBody>
          <a:bodyPr>
            <a:normAutofit/>
          </a:bodyPr>
          <a:lstStyle/>
          <a:p>
            <a:pPr marL="0" indent="0">
              <a:buNone/>
            </a:pPr>
            <a:r>
              <a:rPr lang="el-GR" b="1" u="sng" dirty="0" smtClean="0"/>
              <a:t>Μορφές  κοινωνικής πράξη</a:t>
            </a:r>
            <a:r>
              <a:rPr lang="el-GR" b="1" dirty="0" smtClean="0"/>
              <a:t>ς</a:t>
            </a:r>
            <a:r>
              <a:rPr lang="el-GR" dirty="0" smtClean="0"/>
              <a:t>  </a:t>
            </a:r>
          </a:p>
          <a:p>
            <a:pPr marL="0" indent="0">
              <a:buNone/>
            </a:pPr>
            <a:endParaRPr lang="el-GR" sz="3000" dirty="0"/>
          </a:p>
          <a:p>
            <a:pPr marL="0" indent="0">
              <a:buNone/>
            </a:pPr>
            <a:r>
              <a:rPr lang="el-GR" sz="2400" b="1" dirty="0" smtClean="0"/>
              <a:t>Ιδεατοί τύποι: </a:t>
            </a:r>
            <a:r>
              <a:rPr lang="el-GR" sz="2400" b="1" i="1" dirty="0" smtClean="0"/>
              <a:t>γραφειοκρατίας</a:t>
            </a:r>
            <a:r>
              <a:rPr lang="el-GR" sz="2400" dirty="0" smtClean="0"/>
              <a:t>,  (χωρίς το αρνητικό πρόσημο της εποχή μας ) </a:t>
            </a:r>
            <a:r>
              <a:rPr lang="el-GR" sz="2400" b="1" dirty="0" smtClean="0"/>
              <a:t>της εξουσίας </a:t>
            </a:r>
          </a:p>
          <a:p>
            <a:pPr marL="0" indent="0">
              <a:buNone/>
            </a:pPr>
            <a:r>
              <a:rPr lang="el-GR" sz="2400" b="1" dirty="0" smtClean="0"/>
              <a:t>Παράδειγμα: </a:t>
            </a:r>
          </a:p>
          <a:p>
            <a:pPr>
              <a:buFont typeface="Wingdings" panose="05000000000000000000" pitchFamily="2" charset="2"/>
              <a:buChar char="Ø"/>
            </a:pPr>
            <a:r>
              <a:rPr lang="el-GR" sz="2400" dirty="0" smtClean="0"/>
              <a:t>η  γραφειοκρατία, </a:t>
            </a:r>
            <a:r>
              <a:rPr lang="el-GR" sz="2400" i="1" dirty="0" smtClean="0"/>
              <a:t>ως ορθολογικός τρόπος δράσης,</a:t>
            </a:r>
            <a:r>
              <a:rPr lang="el-GR" sz="2400" dirty="0" smtClean="0"/>
              <a:t> ρυθμίζει τις σχέσεις των ανθρώπων με το κράτος στη βάση κάποιων κανόνων. </a:t>
            </a:r>
          </a:p>
          <a:p>
            <a:pPr algn="just">
              <a:buFont typeface="Wingdings" panose="05000000000000000000" pitchFamily="2" charset="2"/>
              <a:buChar char="Ø"/>
            </a:pPr>
            <a:r>
              <a:rPr lang="el-GR" sz="2400" dirty="0"/>
              <a:t>μ</a:t>
            </a:r>
            <a:r>
              <a:rPr lang="el-GR" sz="2400" dirty="0" smtClean="0"/>
              <a:t>ε τη χρήση του ιδεατού τύπου της γραφειοκρατίας προσπαθούμε να ανιχνεύσουμε τις αποκλίσεις ανάμεσα στο πραγματικό φαινόμενο της γραφειοκρατίας (με τα προβλήματα ή τις δυσλειτουργίες της) και την ιδεατή εικόνα αυτής</a:t>
            </a:r>
            <a:endParaRPr lang="el-GR" sz="2400" dirty="0"/>
          </a:p>
        </p:txBody>
      </p:sp>
    </p:spTree>
    <p:extLst>
      <p:ext uri="{BB962C8B-B14F-4D97-AF65-F5344CB8AC3E}">
        <p14:creationId xmlns:p14="http://schemas.microsoft.com/office/powerpoint/2010/main" val="8051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404664"/>
            <a:ext cx="8064896" cy="6048672"/>
          </a:xfrm>
        </p:spPr>
        <p:txBody>
          <a:bodyPr>
            <a:normAutofit lnSpcReduction="10000"/>
          </a:bodyPr>
          <a:lstStyle/>
          <a:p>
            <a:pPr>
              <a:buNone/>
            </a:pPr>
            <a:r>
              <a:rPr lang="el-GR" dirty="0" smtClean="0"/>
              <a:t>•</a:t>
            </a:r>
            <a:r>
              <a:rPr lang="el-GR" b="1" dirty="0" smtClean="0"/>
              <a:t>Το κράτος </a:t>
            </a:r>
            <a:r>
              <a:rPr lang="el-GR" dirty="0" smtClean="0"/>
              <a:t>κατά τον ορισμό του </a:t>
            </a:r>
            <a:r>
              <a:rPr lang="el-GR" b="1" i="1" dirty="0" err="1" smtClean="0"/>
              <a:t>Max</a:t>
            </a:r>
            <a:r>
              <a:rPr lang="el-GR" b="1" i="1" dirty="0" smtClean="0"/>
              <a:t> </a:t>
            </a:r>
            <a:r>
              <a:rPr lang="el-GR" b="1" i="1" dirty="0" err="1" smtClean="0"/>
              <a:t>Weber</a:t>
            </a:r>
            <a:r>
              <a:rPr lang="el-GR" b="1" i="1" dirty="0" smtClean="0"/>
              <a:t> </a:t>
            </a:r>
            <a:r>
              <a:rPr lang="el-GR" b="1" dirty="0" smtClean="0"/>
              <a:t>είναι το σύνολο των μηχανισμών εκείνων που συνδέονται με το </a:t>
            </a:r>
            <a:r>
              <a:rPr lang="el-GR" b="1" i="1" dirty="0" smtClean="0"/>
              <a:t>¨ μονοπώλιο της νομιμοποιημένης (=κατά πλειοψηφία αποδεκτής) φυσικής βίας ¨. </a:t>
            </a:r>
            <a:r>
              <a:rPr lang="el-GR" dirty="0" smtClean="0"/>
              <a:t> </a:t>
            </a:r>
          </a:p>
          <a:p>
            <a:pPr>
              <a:buNone/>
            </a:pPr>
            <a:r>
              <a:rPr lang="en-US" dirty="0" smtClean="0"/>
              <a:t>      </a:t>
            </a:r>
            <a:r>
              <a:rPr lang="el-GR" dirty="0" smtClean="0"/>
              <a:t>Κατά συνέπεια το συνολικό πλαίσιο </a:t>
            </a:r>
            <a:r>
              <a:rPr lang="el-GR" b="1" dirty="0" smtClean="0"/>
              <a:t>των φορέων εκείνων οι οποίοι προς εξασφάλιση της αποτελεσματικότητας τους μπορούν , σε τελική ανάλυση, να προσφύγουν σε φυσική βία την οποία: </a:t>
            </a:r>
            <a:endParaRPr lang="el-GR" dirty="0" smtClean="0"/>
          </a:p>
          <a:p>
            <a:pPr>
              <a:buNone/>
            </a:pPr>
            <a:r>
              <a:rPr lang="el-GR" dirty="0" smtClean="0"/>
              <a:t>        •</a:t>
            </a:r>
            <a:r>
              <a:rPr lang="el-GR" b="1" dirty="0" smtClean="0"/>
              <a:t>ασκούν κατ’ αποκλειστικότητα, δηλαδή κανείς άλλος εκτός του συγκεκριμένου πλαισίου δεν μπορεί να ασκήσει (μονοπώλιο) και </a:t>
            </a:r>
            <a:endParaRPr lang="el-GR" dirty="0" smtClean="0"/>
          </a:p>
          <a:p>
            <a:pPr>
              <a:buNone/>
            </a:pPr>
            <a:r>
              <a:rPr lang="el-GR" dirty="0" smtClean="0"/>
              <a:t>        •</a:t>
            </a:r>
            <a:r>
              <a:rPr lang="el-GR" b="1" dirty="0" smtClean="0"/>
              <a:t>β. οι δυνητικοί αποδέκτες της βίας αυτής αναγνωρίζουν στον φορέα το δικαίωμα να την ασκήσει (νομιμοποίηση) </a:t>
            </a:r>
            <a:r>
              <a:rPr lang="el-GR" dirty="0" smtClean="0"/>
              <a:t>συνιστά το πλαίσιο των φορέων κρατικής δράσης τα αποτελέσματα της οποίας έχουν χαρακτήρα δημοσίων προϊόντων. </a:t>
            </a:r>
          </a:p>
          <a:p>
            <a:pPr>
              <a:buNone/>
            </a:pPr>
            <a:r>
              <a:rPr lang="el-GR" dirty="0" smtClean="0"/>
              <a:t>•Δημόσιο χαρακτήρα δεν προσδίδει μόνον η δυνατότητα </a:t>
            </a:r>
            <a:r>
              <a:rPr lang="el-GR" i="1" dirty="0" smtClean="0"/>
              <a:t>άμεσης χρήσης </a:t>
            </a:r>
            <a:r>
              <a:rPr lang="el-GR" dirty="0" smtClean="0"/>
              <a:t>φυσικής βίας. Δεδομένης της λειτουργικής διαφοροποίησης των φορέων δημόσιας δράσης (π.χ. οικονομικοί φορείς, διοικητικοί φορείς, κοινωνικοί φορείς κλπ), </a:t>
            </a:r>
            <a:r>
              <a:rPr lang="el-GR" b="1" dirty="0" smtClean="0"/>
              <a:t>η φυσική βία ασκείται </a:t>
            </a:r>
            <a:r>
              <a:rPr lang="el-GR" b="1" dirty="0" err="1" smtClean="0"/>
              <a:t>γιά</a:t>
            </a:r>
            <a:r>
              <a:rPr lang="el-GR" b="1" dirty="0" smtClean="0"/>
              <a:t> λογαριασμό του συνόλου των φορέων αυτών από εξειδικευμένους μηχανισμούς : αστυνομία, στρατός, δικαιοσύνη κλπ. </a:t>
            </a:r>
            <a:r>
              <a:rPr lang="el-GR" dirty="0" smtClean="0"/>
              <a:t>Κατά συνέπεια και η </a:t>
            </a:r>
            <a:r>
              <a:rPr lang="el-GR" i="1" dirty="0" smtClean="0"/>
              <a:t>έμμεση προσφυγή </a:t>
            </a:r>
            <a:r>
              <a:rPr lang="el-GR" dirty="0" smtClean="0"/>
              <a:t>στην φυσική βία προσδίδει στον φορέα κρατικό χαρακτήρα. </a:t>
            </a:r>
          </a:p>
          <a:p>
            <a:pPr marL="0" indent="0">
              <a:buNone/>
            </a:pPr>
            <a:endParaRPr lang="el-GR" b="1" dirty="0"/>
          </a:p>
        </p:txBody>
      </p:sp>
    </p:spTree>
    <p:extLst>
      <p:ext uri="{BB962C8B-B14F-4D97-AF65-F5344CB8AC3E}">
        <p14:creationId xmlns:p14="http://schemas.microsoft.com/office/powerpoint/2010/main" val="80513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363272" cy="490066"/>
          </a:xfrm>
        </p:spPr>
        <p:txBody>
          <a:bodyPr>
            <a:normAutofit fontScale="90000"/>
          </a:bodyPr>
          <a:lstStyle/>
          <a:p>
            <a:r>
              <a:rPr lang="el-GR" dirty="0" smtClean="0"/>
              <a:t>Το έλλογο στοιχείο-ο </a:t>
            </a:r>
            <a:r>
              <a:rPr lang="el-GR" b="1" dirty="0" err="1" smtClean="0"/>
              <a:t>εξορθολογισμός</a:t>
            </a:r>
            <a:r>
              <a:rPr lang="el-GR" dirty="0" smtClean="0"/>
              <a:t> </a:t>
            </a:r>
            <a:endParaRPr lang="el-GR" dirty="0"/>
          </a:p>
        </p:txBody>
      </p:sp>
      <p:sp>
        <p:nvSpPr>
          <p:cNvPr id="5" name="Θέση περιεχομένου 4"/>
          <p:cNvSpPr>
            <a:spLocks noGrp="1"/>
          </p:cNvSpPr>
          <p:nvPr>
            <p:ph idx="1"/>
          </p:nvPr>
        </p:nvSpPr>
        <p:spPr>
          <a:xfrm>
            <a:off x="251520" y="865738"/>
            <a:ext cx="8745443" cy="5875630"/>
          </a:xfrm>
        </p:spPr>
        <p:txBody>
          <a:bodyPr>
            <a:normAutofit fontScale="92500" lnSpcReduction="10000"/>
          </a:bodyPr>
          <a:lstStyle/>
          <a:p>
            <a:r>
              <a:rPr lang="el-GR" sz="2800" dirty="0" smtClean="0">
                <a:solidFill>
                  <a:srgbClr val="FF0000"/>
                </a:solidFill>
              </a:rPr>
              <a:t>(Εξ)ορθολογισμός </a:t>
            </a:r>
            <a:r>
              <a:rPr lang="el-GR" sz="2400" b="1" dirty="0" smtClean="0"/>
              <a:t>= ορθός λόγος = λογική στις πράξεις.</a:t>
            </a:r>
            <a:r>
              <a:rPr lang="en-US" sz="2400" b="1" dirty="0" smtClean="0"/>
              <a:t> </a:t>
            </a:r>
            <a:r>
              <a:rPr lang="el-GR" sz="2400" dirty="0" smtClean="0"/>
              <a:t>‘</a:t>
            </a:r>
            <a:r>
              <a:rPr lang="el-GR" sz="2400" dirty="0" err="1" smtClean="0"/>
              <a:t>Εννοια</a:t>
            </a:r>
            <a:r>
              <a:rPr lang="el-GR" sz="2400" dirty="0" smtClean="0"/>
              <a:t> που </a:t>
            </a:r>
            <a:r>
              <a:rPr lang="el-GR" sz="2400" dirty="0"/>
              <a:t>μας επιτρέπει να δούμε τη μετάβαση από την </a:t>
            </a:r>
            <a:r>
              <a:rPr lang="el-GR" sz="2400" dirty="0">
                <a:solidFill>
                  <a:schemeClr val="accent2">
                    <a:lumMod val="75000"/>
                  </a:schemeClr>
                </a:solidFill>
              </a:rPr>
              <a:t>προβιομηχανική</a:t>
            </a:r>
            <a:r>
              <a:rPr lang="el-GR" sz="2400" dirty="0"/>
              <a:t> στην </a:t>
            </a:r>
            <a:r>
              <a:rPr lang="el-GR" sz="2400" dirty="0">
                <a:solidFill>
                  <a:schemeClr val="accent2">
                    <a:lumMod val="75000"/>
                  </a:schemeClr>
                </a:solidFill>
              </a:rPr>
              <a:t>καπιταλιστική βιομηχανική </a:t>
            </a:r>
            <a:r>
              <a:rPr lang="el-GR" sz="2400" dirty="0"/>
              <a:t>κοινωνία. </a:t>
            </a:r>
            <a:r>
              <a:rPr lang="el-GR" sz="2400" dirty="0" smtClean="0"/>
              <a:t>Βασικό συστατικό της περιόδου του «Διαφωτισμού». Σε αντιδιαστολή με τον «</a:t>
            </a:r>
            <a:r>
              <a:rPr lang="el-GR" sz="2400" dirty="0" err="1" smtClean="0"/>
              <a:t>εργαλειακό</a:t>
            </a:r>
            <a:r>
              <a:rPr lang="el-GR" sz="2400" dirty="0" smtClean="0"/>
              <a:t> λόγο»</a:t>
            </a:r>
            <a:endParaRPr lang="en-US" sz="2400" dirty="0" smtClean="0"/>
          </a:p>
          <a:p>
            <a:r>
              <a:rPr lang="el-GR" sz="2400" b="1" dirty="0" smtClean="0"/>
              <a:t>Ο ορθολογικός </a:t>
            </a:r>
            <a:r>
              <a:rPr lang="el-GR" sz="2400" b="1" dirty="0"/>
              <a:t>τρόπος δράσης και οργάνωσης </a:t>
            </a:r>
            <a:r>
              <a:rPr lang="el-GR" sz="2400" b="1" dirty="0" smtClean="0"/>
              <a:t>καθορίζει </a:t>
            </a:r>
            <a:r>
              <a:rPr lang="el-GR" sz="2400" b="1" dirty="0"/>
              <a:t>όλους τους τομείς της καπιταλιστικής κοινωνίας (οικονομία, κράτος, </a:t>
            </a:r>
            <a:r>
              <a:rPr lang="el-GR" sz="2400" b="1" dirty="0" smtClean="0"/>
              <a:t>θεσμοί</a:t>
            </a:r>
            <a:r>
              <a:rPr lang="el-GR" sz="2400" b="1" dirty="0"/>
              <a:t>, γραφειοκρατία κτλ</a:t>
            </a:r>
            <a:r>
              <a:rPr lang="el-GR" sz="2400" b="1" dirty="0" smtClean="0"/>
              <a:t>.) </a:t>
            </a:r>
            <a:endParaRPr lang="en-US" sz="2400" b="1" dirty="0" smtClean="0"/>
          </a:p>
          <a:p>
            <a:r>
              <a:rPr lang="el-GR" sz="2400" dirty="0" smtClean="0">
                <a:solidFill>
                  <a:schemeClr val="accent6">
                    <a:lumMod val="75000"/>
                  </a:schemeClr>
                </a:solidFill>
              </a:rPr>
              <a:t>Αντίθετα:</a:t>
            </a:r>
            <a:r>
              <a:rPr lang="el-GR" sz="2400" dirty="0" smtClean="0"/>
              <a:t> Στις </a:t>
            </a:r>
            <a:r>
              <a:rPr lang="el-GR" sz="2400" dirty="0">
                <a:solidFill>
                  <a:schemeClr val="accent2">
                    <a:lumMod val="75000"/>
                  </a:schemeClr>
                </a:solidFill>
              </a:rPr>
              <a:t>προβιομηχανικές</a:t>
            </a:r>
            <a:r>
              <a:rPr lang="el-GR" sz="2400" dirty="0"/>
              <a:t> κοινωνίες κυριαρχούσε </a:t>
            </a:r>
            <a:r>
              <a:rPr lang="el-GR" sz="2400" dirty="0" smtClean="0"/>
              <a:t>προκατάληψη  </a:t>
            </a:r>
            <a:r>
              <a:rPr lang="el-GR" sz="2400" dirty="0"/>
              <a:t>συναίσθημα και </a:t>
            </a:r>
            <a:r>
              <a:rPr lang="el-GR" sz="2400" dirty="0" smtClean="0"/>
              <a:t> </a:t>
            </a:r>
            <a:r>
              <a:rPr lang="el-GR" sz="2400" dirty="0"/>
              <a:t>τύχη. Έτσι, </a:t>
            </a:r>
            <a:r>
              <a:rPr lang="el-GR" sz="2400" dirty="0" smtClean="0"/>
              <a:t>π.χ. η </a:t>
            </a:r>
            <a:r>
              <a:rPr lang="el-GR" sz="2400" dirty="0"/>
              <a:t>γεωργική παραγωγή καθοριζόταν από τη μοίρα ή άλλες υπερφυσικές </a:t>
            </a:r>
            <a:r>
              <a:rPr lang="el-GR" sz="2400" dirty="0" smtClean="0"/>
              <a:t>δυνάμεις</a:t>
            </a:r>
            <a:endParaRPr lang="en-US" sz="2400" dirty="0" smtClean="0"/>
          </a:p>
          <a:p>
            <a:r>
              <a:rPr lang="el-GR" sz="2400" dirty="0" smtClean="0"/>
              <a:t>Έτσι, ορθολογισμός είναι στην ουσία η </a:t>
            </a:r>
            <a:r>
              <a:rPr lang="el-GR" sz="2400" dirty="0" err="1" smtClean="0">
                <a:solidFill>
                  <a:srgbClr val="FF0000"/>
                </a:solidFill>
              </a:rPr>
              <a:t>απομάγευση</a:t>
            </a:r>
            <a:r>
              <a:rPr lang="el-GR" sz="2400" dirty="0" smtClean="0">
                <a:solidFill>
                  <a:srgbClr val="FF0000"/>
                </a:solidFill>
              </a:rPr>
              <a:t> </a:t>
            </a:r>
            <a:r>
              <a:rPr lang="el-GR" sz="2400" dirty="0" smtClean="0"/>
              <a:t> κόσμου που οδηγεί στο σύγχρονο δυτικό κόσμο και τις λειτουργίες του. Βασικό στοιχείο στην κοινωνιολογική προσέγγιση του Βέμπερ</a:t>
            </a:r>
          </a:p>
          <a:p>
            <a:pPr marL="0" indent="0" algn="just">
              <a:buNone/>
            </a:pPr>
            <a:endParaRPr lang="el-GR" sz="2400" dirty="0"/>
          </a:p>
        </p:txBody>
      </p:sp>
    </p:spTree>
    <p:extLst>
      <p:ext uri="{BB962C8B-B14F-4D97-AF65-F5344CB8AC3E}">
        <p14:creationId xmlns:p14="http://schemas.microsoft.com/office/powerpoint/2010/main" val="644103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7406"/>
            <a:ext cx="7715200" cy="562074"/>
          </a:xfrm>
        </p:spPr>
        <p:txBody>
          <a:bodyPr>
            <a:normAutofit fontScale="90000"/>
          </a:bodyPr>
          <a:lstStyle/>
          <a:p>
            <a:r>
              <a:rPr lang="el-GR" dirty="0" smtClean="0"/>
              <a:t>Η κατανόηση(</a:t>
            </a:r>
            <a:r>
              <a:rPr lang="en-US" dirty="0" err="1" smtClean="0"/>
              <a:t>Verstehen</a:t>
            </a:r>
            <a:r>
              <a:rPr lang="en-US" dirty="0" smtClean="0"/>
              <a:t>)</a:t>
            </a:r>
            <a:r>
              <a:rPr lang="el-GR" dirty="0" smtClean="0"/>
              <a:t> </a:t>
            </a:r>
            <a:endParaRPr lang="el-GR" dirty="0"/>
          </a:p>
        </p:txBody>
      </p:sp>
      <p:sp>
        <p:nvSpPr>
          <p:cNvPr id="3" name="Θέση περιεχομένου 2"/>
          <p:cNvSpPr>
            <a:spLocks noGrp="1"/>
          </p:cNvSpPr>
          <p:nvPr>
            <p:ph idx="1"/>
          </p:nvPr>
        </p:nvSpPr>
        <p:spPr>
          <a:xfrm>
            <a:off x="179512" y="908720"/>
            <a:ext cx="8507288" cy="5949280"/>
          </a:xfrm>
        </p:spPr>
        <p:txBody>
          <a:bodyPr>
            <a:normAutofit/>
          </a:bodyPr>
          <a:lstStyle/>
          <a:p>
            <a:r>
              <a:rPr lang="el-GR" sz="2400" b="1" dirty="0" smtClean="0"/>
              <a:t>Κατανόηση της </a:t>
            </a:r>
            <a:r>
              <a:rPr lang="el-GR" sz="2400" b="1" dirty="0" smtClean="0">
                <a:solidFill>
                  <a:srgbClr val="FF0000"/>
                </a:solidFill>
              </a:rPr>
              <a:t>υποκειμενικότητας</a:t>
            </a:r>
            <a:r>
              <a:rPr lang="el-GR" sz="2400" b="1" dirty="0" smtClean="0"/>
              <a:t> </a:t>
            </a:r>
          </a:p>
          <a:p>
            <a:pPr marL="0" indent="0">
              <a:buNone/>
            </a:pPr>
            <a:r>
              <a:rPr lang="el-GR" sz="2400" dirty="0" smtClean="0"/>
              <a:t>συγκροτείται </a:t>
            </a:r>
            <a:r>
              <a:rPr lang="el-GR" sz="2400" dirty="0"/>
              <a:t>από </a:t>
            </a:r>
            <a:r>
              <a:rPr lang="el-GR" sz="2400" b="1" dirty="0"/>
              <a:t>προθέσεις, αξίες, πεποιθήσεις και </a:t>
            </a:r>
            <a:r>
              <a:rPr lang="el-GR" sz="2400" b="1" dirty="0" smtClean="0"/>
              <a:t>στάσεις </a:t>
            </a:r>
            <a:r>
              <a:rPr lang="el-GR" sz="2400" dirty="0" smtClean="0"/>
              <a:t>που </a:t>
            </a:r>
            <a:r>
              <a:rPr lang="el-GR" sz="2400" dirty="0"/>
              <a:t>υποκρύπτονται στη συμπεριφορά του ανθρώπου </a:t>
            </a:r>
            <a:r>
              <a:rPr lang="el-GR" sz="2400" dirty="0" smtClean="0"/>
              <a:t>ως ατόμου και </a:t>
            </a:r>
            <a:r>
              <a:rPr lang="el-GR" sz="2400" dirty="0"/>
              <a:t>περιγράφουν τις πράξεις του</a:t>
            </a:r>
            <a:r>
              <a:rPr lang="el-GR" sz="2400" dirty="0" smtClean="0"/>
              <a:t>.</a:t>
            </a:r>
          </a:p>
          <a:p>
            <a:pPr>
              <a:buFont typeface="Wingdings" panose="05000000000000000000" pitchFamily="2" charset="2"/>
              <a:buChar char="Ø"/>
            </a:pPr>
            <a:r>
              <a:rPr lang="el-GR" sz="2400" dirty="0"/>
              <a:t>Σ</a:t>
            </a:r>
            <a:r>
              <a:rPr lang="el-GR" sz="2400" dirty="0" smtClean="0"/>
              <a:t>τόχος </a:t>
            </a:r>
            <a:r>
              <a:rPr lang="el-GR" sz="2400" dirty="0"/>
              <a:t>της έρευνας του </a:t>
            </a:r>
            <a:r>
              <a:rPr lang="el-GR" sz="2400" dirty="0" smtClean="0"/>
              <a:t>κοινωνιολόγου γίνεται </a:t>
            </a:r>
            <a:r>
              <a:rPr lang="el-GR" sz="2400" dirty="0"/>
              <a:t>η εύρεση του </a:t>
            </a:r>
            <a:r>
              <a:rPr lang="el-GR" sz="2400" dirty="0">
                <a:solidFill>
                  <a:srgbClr val="FF0000"/>
                </a:solidFill>
              </a:rPr>
              <a:t>προσωπικού νοήματος</a:t>
            </a:r>
            <a:r>
              <a:rPr lang="el-GR" sz="2400" dirty="0"/>
              <a:t> και των </a:t>
            </a:r>
            <a:r>
              <a:rPr lang="el-GR" sz="2400" dirty="0">
                <a:solidFill>
                  <a:srgbClr val="FF0000"/>
                </a:solidFill>
              </a:rPr>
              <a:t>αξιών </a:t>
            </a:r>
            <a:r>
              <a:rPr lang="el-GR" sz="2400" dirty="0"/>
              <a:t>που αποδίδει κάθε υποκείμενο στη συμπεριφορά και τη δράση του, </a:t>
            </a:r>
            <a:r>
              <a:rPr lang="el-GR" sz="2400" dirty="0" smtClean="0"/>
              <a:t>θέτοντας </a:t>
            </a:r>
            <a:r>
              <a:rPr lang="el-GR" sz="2400" dirty="0"/>
              <a:t>τον εαυτό τους νοητικά στη θέση των άλλων (</a:t>
            </a:r>
            <a:r>
              <a:rPr lang="el-GR" sz="2400" dirty="0" err="1" smtClean="0">
                <a:solidFill>
                  <a:srgbClr val="FF0000"/>
                </a:solidFill>
              </a:rPr>
              <a:t>ενσυναίσθηση</a:t>
            </a:r>
            <a:r>
              <a:rPr lang="el-GR" sz="2400" dirty="0" smtClean="0"/>
              <a:t>)</a:t>
            </a:r>
            <a:r>
              <a:rPr lang="en-US" sz="2400" dirty="0" smtClean="0"/>
              <a:t>. </a:t>
            </a:r>
            <a:endParaRPr lang="el-GR" sz="2400" dirty="0"/>
          </a:p>
        </p:txBody>
      </p:sp>
    </p:spTree>
    <p:extLst>
      <p:ext uri="{BB962C8B-B14F-4D97-AF65-F5344CB8AC3E}">
        <p14:creationId xmlns:p14="http://schemas.microsoft.com/office/powerpoint/2010/main" val="151976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3F5AF3BE-2462-42CC-8552-993AC47595C7}"/>
              </a:ext>
            </a:extLst>
          </p:cNvPr>
          <p:cNvSpPr>
            <a:spLocks noGrp="1"/>
          </p:cNvSpPr>
          <p:nvPr>
            <p:ph type="title"/>
          </p:nvPr>
        </p:nvSpPr>
        <p:spPr>
          <a:xfrm>
            <a:off x="263769" y="1063781"/>
            <a:ext cx="8451167" cy="631949"/>
          </a:xfrm>
        </p:spPr>
        <p:txBody>
          <a:bodyPr>
            <a:normAutofit fontScale="90000"/>
          </a:bodyPr>
          <a:lstStyle/>
          <a:p>
            <a:r>
              <a:rPr lang="el-GR" dirty="0">
                <a:latin typeface="Times New Roman" panose="02020603050405020304" pitchFamily="18" charset="0"/>
                <a:cs typeface="Times New Roman" panose="02020603050405020304" pitchFamily="18" charset="0"/>
              </a:rPr>
              <a:t>ΣΧΟΛΕΣ ΚΟΙΝΩΝΙΟΛΟΓΙΑΣ (1)</a:t>
            </a:r>
          </a:p>
        </p:txBody>
      </p:sp>
      <p:graphicFrame>
        <p:nvGraphicFramePr>
          <p:cNvPr id="13" name="Θέση περιεχομένου 12">
            <a:extLst>
              <a:ext uri="{FF2B5EF4-FFF2-40B4-BE49-F238E27FC236}">
                <a16:creationId xmlns:a16="http://schemas.microsoft.com/office/drawing/2014/main" xmlns="" id="{C5C1CFB6-0DE8-428A-BE26-AE9436B6E77E}"/>
              </a:ext>
            </a:extLst>
          </p:cNvPr>
          <p:cNvGraphicFramePr>
            <a:graphicFrameLocks noGrp="1"/>
          </p:cNvGraphicFramePr>
          <p:nvPr>
            <p:ph idx="1"/>
            <p:extLst>
              <p:ext uri="{D42A27DB-BD31-4B8C-83A1-F6EECF244321}">
                <p14:modId xmlns:p14="http://schemas.microsoft.com/office/powerpoint/2010/main" val="1094219435"/>
              </p:ext>
            </p:extLst>
          </p:nvPr>
        </p:nvGraphicFramePr>
        <p:xfrm>
          <a:off x="263769" y="1806819"/>
          <a:ext cx="8451167" cy="4072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8868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7406"/>
            <a:ext cx="7715200" cy="562074"/>
          </a:xfrm>
        </p:spPr>
        <p:txBody>
          <a:bodyPr>
            <a:normAutofit fontScale="90000"/>
          </a:bodyPr>
          <a:lstStyle/>
          <a:p>
            <a:r>
              <a:rPr lang="el-GR" dirty="0" smtClean="0"/>
              <a:t>Κατακλείδα</a:t>
            </a:r>
            <a:endParaRPr lang="el-GR" dirty="0"/>
          </a:p>
        </p:txBody>
      </p:sp>
      <p:sp>
        <p:nvSpPr>
          <p:cNvPr id="3" name="Θέση περιεχομένου 2"/>
          <p:cNvSpPr>
            <a:spLocks noGrp="1"/>
          </p:cNvSpPr>
          <p:nvPr>
            <p:ph idx="1"/>
          </p:nvPr>
        </p:nvSpPr>
        <p:spPr>
          <a:xfrm>
            <a:off x="179512" y="908720"/>
            <a:ext cx="8507288" cy="5949280"/>
          </a:xfrm>
        </p:spPr>
        <p:txBody>
          <a:bodyPr>
            <a:normAutofit fontScale="77500" lnSpcReduction="20000"/>
          </a:bodyPr>
          <a:lstStyle/>
          <a:p>
            <a:r>
              <a:rPr lang="el-GR" sz="2000" dirty="0" smtClean="0"/>
              <a:t> </a:t>
            </a:r>
            <a:r>
              <a:rPr lang="en-US" sz="2200" dirty="0" smtClean="0"/>
              <a:t>O </a:t>
            </a:r>
            <a:r>
              <a:rPr lang="en-US" sz="2200" b="1" dirty="0" smtClean="0"/>
              <a:t>Max Weber</a:t>
            </a:r>
            <a:r>
              <a:rPr lang="en-US" sz="2200" dirty="0" smtClean="0"/>
              <a:t>  </a:t>
            </a:r>
            <a:r>
              <a:rPr lang="el-GR" sz="2200" dirty="0" smtClean="0"/>
              <a:t>διεύρυνε εν πολλοίς τα στενά – προκαθορισμένα πλαίσια στα οποία κινήθηκαν οι λοιποί θεμελιωτές της κοινωνιολογίας. Ο </a:t>
            </a:r>
            <a:r>
              <a:rPr lang="el-GR" sz="2200" b="1" dirty="0" smtClean="0"/>
              <a:t>«υλικός» κόσμος</a:t>
            </a:r>
            <a:r>
              <a:rPr lang="el-GR" sz="2200" dirty="0" smtClean="0"/>
              <a:t> του</a:t>
            </a:r>
            <a:r>
              <a:rPr lang="el-GR" sz="2200" b="1" dirty="0" smtClean="0"/>
              <a:t> </a:t>
            </a:r>
            <a:r>
              <a:rPr lang="en-US" sz="2200" b="1" dirty="0" smtClean="0"/>
              <a:t>Karl Marx</a:t>
            </a:r>
            <a:r>
              <a:rPr lang="el-GR" sz="2200" dirty="0" smtClean="0"/>
              <a:t>, η οικονομία δηλαδή (βάση) πάνω στην οποία στηρίζονται όλα τα υπόλοιπα (εποικοδόμημα),  η </a:t>
            </a:r>
            <a:r>
              <a:rPr lang="el-GR" sz="2200" b="1" dirty="0" smtClean="0"/>
              <a:t>«κοινωνική φυσική»</a:t>
            </a:r>
            <a:r>
              <a:rPr lang="el-GR" sz="2200" dirty="0" smtClean="0"/>
              <a:t> του </a:t>
            </a:r>
            <a:r>
              <a:rPr lang="en-US" sz="2200" b="1" dirty="0" err="1" smtClean="0"/>
              <a:t>Auguste</a:t>
            </a:r>
            <a:r>
              <a:rPr lang="en-US" sz="2200" b="1" dirty="0" smtClean="0"/>
              <a:t> Comte</a:t>
            </a:r>
            <a:r>
              <a:rPr lang="el-GR" sz="2200" dirty="0" smtClean="0"/>
              <a:t>, η επιστημολογική δηλαδή ανάλυση – σύνθεση του συνόλου των κανόνων και νόμων που διέπουν τα «κοινωνικά φαινόμενα», η αρχή της </a:t>
            </a:r>
            <a:r>
              <a:rPr lang="el-GR" sz="2200" b="1" dirty="0" smtClean="0"/>
              <a:t>«</a:t>
            </a:r>
            <a:r>
              <a:rPr lang="el-GR" sz="2200" b="1" dirty="0" err="1" smtClean="0"/>
              <a:t>συλλειτουργίας</a:t>
            </a:r>
            <a:r>
              <a:rPr lang="el-GR" sz="2200" b="1" dirty="0" smtClean="0"/>
              <a:t>»</a:t>
            </a:r>
            <a:r>
              <a:rPr lang="el-GR" sz="2200" dirty="0" smtClean="0"/>
              <a:t> του </a:t>
            </a:r>
            <a:r>
              <a:rPr lang="en-US" sz="2200" b="1" dirty="0" smtClean="0"/>
              <a:t>Emil Durkheim </a:t>
            </a:r>
            <a:r>
              <a:rPr lang="el-GR" sz="2200" b="1" dirty="0" smtClean="0"/>
              <a:t>,</a:t>
            </a:r>
            <a:r>
              <a:rPr lang="en-US" sz="2200" dirty="0" smtClean="0"/>
              <a:t> </a:t>
            </a:r>
            <a:r>
              <a:rPr lang="el-GR" sz="2200" dirty="0" smtClean="0"/>
              <a:t>η αλληλεπίδραση δηλαδή των παραμέτρων που διέπουν την κοινωνία που συντείνουν στην εύρυθμη λειτουργία της, </a:t>
            </a:r>
            <a:r>
              <a:rPr lang="el-GR" sz="2200" b="1" dirty="0" smtClean="0"/>
              <a:t>τέθηκαν από τον </a:t>
            </a:r>
            <a:r>
              <a:rPr lang="en-US" sz="2200" b="1" dirty="0" smtClean="0"/>
              <a:t>Weber </a:t>
            </a:r>
            <a:r>
              <a:rPr lang="el-GR" sz="2200" b="1" dirty="0" smtClean="0"/>
              <a:t>σε άλλη βάση, πιο συνθετική, λιγότερο «δογματική», πιο «</a:t>
            </a:r>
            <a:r>
              <a:rPr lang="el-GR" sz="2200" b="1" dirty="0" err="1" smtClean="0"/>
              <a:t>ατομοκεντρική</a:t>
            </a:r>
            <a:r>
              <a:rPr lang="el-GR" sz="2200" b="1" dirty="0" smtClean="0"/>
              <a:t>», δημιουργώντας τη θεωρία του «ιδεατού τύπου», μια «</a:t>
            </a:r>
            <a:r>
              <a:rPr lang="el-GR" sz="2200" b="1" dirty="0" err="1" smtClean="0"/>
              <a:t>πρωτυποποίηση</a:t>
            </a:r>
            <a:r>
              <a:rPr lang="el-GR" sz="2200" b="1" dirty="0" smtClean="0"/>
              <a:t>»  στην οποία θα έπρεπε να συντείνουν οι επί μέρους δράσεις στα πλαίσια της εξελικτικής διαδικασίας, τόσο σε συλλογικό όσο και σε ατομικό επίπεδο με την εισαγωγή της έννοιας της «</a:t>
            </a:r>
            <a:r>
              <a:rPr lang="el-GR" sz="2200" b="1" dirty="0" err="1" smtClean="0"/>
              <a:t>ενσυναίσθησης</a:t>
            </a:r>
            <a:r>
              <a:rPr lang="el-GR" sz="2200" b="1" dirty="0" smtClean="0"/>
              <a:t>».</a:t>
            </a:r>
            <a:r>
              <a:rPr lang="el-GR" sz="2200" dirty="0" smtClean="0"/>
              <a:t> </a:t>
            </a:r>
          </a:p>
          <a:p>
            <a:r>
              <a:rPr lang="el-GR" sz="2200" dirty="0" smtClean="0"/>
              <a:t>Το 1998, η Διεθνής Κοινωνιολογική Ένωση κατέταξε το έργο του </a:t>
            </a:r>
            <a:r>
              <a:rPr lang="el-GR" sz="2200" b="1" dirty="0" smtClean="0"/>
              <a:t>«Οικονομία και  Κοινωνία» πρώτο</a:t>
            </a:r>
            <a:r>
              <a:rPr lang="el-GR" sz="2200" dirty="0" smtClean="0"/>
              <a:t>, και το έργο </a:t>
            </a:r>
            <a:r>
              <a:rPr lang="el-GR" sz="2200" b="1" dirty="0" smtClean="0"/>
              <a:t>«Προτεσταντική Ηθική και το Πνεύμα του Καπιταλισμού» τέταρτο </a:t>
            </a:r>
            <a:r>
              <a:rPr lang="el-GR" sz="2200" dirty="0" smtClean="0"/>
              <a:t> στη λίστα των σημαντικότερων βιβλίων κοινωνιολογίας του 20ού αιώνα.</a:t>
            </a:r>
          </a:p>
          <a:p>
            <a:r>
              <a:rPr lang="el-GR" sz="2200" b="1" dirty="0" smtClean="0"/>
              <a:t> Παράλληλα, </a:t>
            </a:r>
            <a:r>
              <a:rPr lang="en-US" sz="2200" b="1" dirty="0" smtClean="0"/>
              <a:t>o Max Weber </a:t>
            </a:r>
            <a:r>
              <a:rPr lang="el-GR" sz="2200" b="1" dirty="0" smtClean="0"/>
              <a:t>είναι στην ουσία ο θεωρητικός «θεμελιωτής» της «διοίκησης» έτσι όπως έχει φτάσει στις μέρες μας.</a:t>
            </a:r>
          </a:p>
          <a:p>
            <a:r>
              <a:rPr lang="el-GR" sz="2200" b="1" dirty="0" smtClean="0"/>
              <a:t>Υπέρμαχος του ορθολογισμού, της κριτικής σκέψης και της</a:t>
            </a:r>
            <a:r>
              <a:rPr lang="en-US" sz="2200" b="1" dirty="0" smtClean="0"/>
              <a:t> </a:t>
            </a:r>
            <a:r>
              <a:rPr lang="el-GR" sz="2200" b="1" dirty="0" err="1" smtClean="0"/>
              <a:t>ενσυναίσθησης</a:t>
            </a:r>
            <a:r>
              <a:rPr lang="el-GR" sz="2200" b="1" dirty="0" smtClean="0"/>
              <a:t>, παραμένει πάντα επίκαιρος και πρωτοπόρος.</a:t>
            </a:r>
          </a:p>
        </p:txBody>
      </p:sp>
    </p:spTree>
    <p:extLst>
      <p:ext uri="{BB962C8B-B14F-4D97-AF65-F5344CB8AC3E}">
        <p14:creationId xmlns:p14="http://schemas.microsoft.com/office/powerpoint/2010/main" val="1519762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D30023-4496-492F-9E7A-7D3B572CEBAC}"/>
              </a:ext>
            </a:extLst>
          </p:cNvPr>
          <p:cNvSpPr txBox="1"/>
          <p:nvPr/>
        </p:nvSpPr>
        <p:spPr>
          <a:xfrm>
            <a:off x="0" y="1039884"/>
            <a:ext cx="9144000" cy="4847481"/>
          </a:xfrm>
          <a:prstGeom prst="rect">
            <a:avLst/>
          </a:prstGeom>
          <a:noFill/>
        </p:spPr>
        <p:txBody>
          <a:bodyPr wrap="square">
            <a:spAutoFit/>
          </a:bodyPr>
          <a:lstStyle/>
          <a:p>
            <a:pPr algn="just"/>
            <a:r>
              <a:rPr lang="el-GR" sz="1200" b="1" dirty="0">
                <a:latin typeface="Arial" panose="020B0604020202020204" pitchFamily="34" charset="0"/>
                <a:ea typeface="Times New Roman" panose="02020603050405020304" pitchFamily="18" charset="0"/>
                <a:cs typeface="Arial" panose="020B0604020202020204" pitchFamily="34" charset="0"/>
              </a:rPr>
              <a:t>EMILE DURKHEIM (1858-1917) </a:t>
            </a:r>
          </a:p>
          <a:p>
            <a:pPr algn="just"/>
            <a:r>
              <a:rPr lang="el-GR" sz="1200" b="1" dirty="0">
                <a:latin typeface="Arial" panose="020B0604020202020204" pitchFamily="34" charset="0"/>
                <a:ea typeface="Times New Roman" panose="02020603050405020304" pitchFamily="18" charset="0"/>
                <a:cs typeface="Arial" panose="020B0604020202020204" pitchFamily="34" charset="0"/>
              </a:rPr>
              <a:t>Ο ΘΕΤΙΚΙΣΤΗΣ ΗΘΙΚΟΣΤΡΕΦΗΣ ΚΟΙΝΩΝΙΟΛΟΓΟΣ</a:t>
            </a:r>
          </a:p>
          <a:p>
            <a:pPr marL="257175" indent="-257175" algn="just">
              <a:buFont typeface="Symbol" panose="05050102010706020507" pitchFamily="18" charset="2"/>
              <a:buChar char=""/>
            </a:pPr>
            <a:endParaRPr lang="el-GR"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endParaRPr lang="el-GR"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endParaRPr lang="el-GR"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Γέννηση </a:t>
            </a:r>
            <a:r>
              <a:rPr lang="el-GR" sz="1500" dirty="0">
                <a:latin typeface="Arial" panose="020B0604020202020204" pitchFamily="34" charset="0"/>
                <a:ea typeface="Times New Roman" panose="02020603050405020304" pitchFamily="18" charset="0"/>
                <a:cs typeface="Arial" panose="020B0604020202020204" pitchFamily="34" charset="0"/>
              </a:rPr>
              <a:t>το 1858 στο Επινάλ της Αλσατίας </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Οικογένεια ανήκουσα στην ελίτ της συμπαγούς εβραϊκής κοινότητας </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Ραββίνος πατέρας, παππούς και προπάππους</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Επιρροή από τους καθηγητές του στην </a:t>
            </a:r>
            <a:r>
              <a:rPr lang="en-US" sz="1500" dirty="0">
                <a:latin typeface="Arial" panose="020B0604020202020204" pitchFamily="34" charset="0"/>
                <a:ea typeface="Times New Roman" panose="02020603050405020304" pitchFamily="18" charset="0"/>
                <a:cs typeface="Arial" panose="020B0604020202020204" pitchFamily="34" charset="0"/>
              </a:rPr>
              <a:t>Ecole Normale </a:t>
            </a:r>
            <a:r>
              <a:rPr lang="el-GR" sz="1500" dirty="0">
                <a:latin typeface="Arial" panose="020B0604020202020204" pitchFamily="34" charset="0"/>
                <a:ea typeface="Times New Roman" panose="02020603050405020304" pitchFamily="18" charset="0"/>
                <a:cs typeface="Arial" panose="020B0604020202020204" pitchFamily="34" charset="0"/>
              </a:rPr>
              <a:t>ιστορικό </a:t>
            </a:r>
            <a:r>
              <a:rPr lang="en-US" sz="1500" dirty="0">
                <a:latin typeface="Arial" panose="020B0604020202020204" pitchFamily="34" charset="0"/>
                <a:ea typeface="Times New Roman" panose="02020603050405020304" pitchFamily="18" charset="0"/>
                <a:cs typeface="Arial" panose="020B0604020202020204" pitchFamily="34" charset="0"/>
              </a:rPr>
              <a:t>Numa Denis Fustel de Coulanges </a:t>
            </a:r>
            <a:r>
              <a:rPr lang="el-GR" sz="1500" dirty="0">
                <a:latin typeface="Arial" panose="020B0604020202020204" pitchFamily="34" charset="0"/>
                <a:ea typeface="Times New Roman" panose="02020603050405020304" pitchFamily="18" charset="0"/>
                <a:cs typeface="Arial" panose="020B0604020202020204" pitchFamily="34" charset="0"/>
              </a:rPr>
              <a:t>και φιλόσοφο </a:t>
            </a:r>
            <a:r>
              <a:rPr lang="en-US" sz="1500" dirty="0">
                <a:latin typeface="Arial" panose="020B0604020202020204" pitchFamily="34" charset="0"/>
                <a:ea typeface="Times New Roman" panose="02020603050405020304" pitchFamily="18" charset="0"/>
                <a:cs typeface="Arial" panose="020B0604020202020204" pitchFamily="34" charset="0"/>
              </a:rPr>
              <a:t>Emile Boutroux</a:t>
            </a:r>
            <a:r>
              <a:rPr lang="el-GR" sz="1500" dirty="0">
                <a:latin typeface="Arial" panose="020B0604020202020204" pitchFamily="34" charset="0"/>
                <a:ea typeface="Times New Roman" panose="02020603050405020304" pitchFamily="18" charset="0"/>
                <a:cs typeface="Arial" panose="020B0604020202020204" pitchFamily="34" charset="0"/>
              </a:rPr>
              <a:t> και από τον ψυχολόγο </a:t>
            </a:r>
            <a:r>
              <a:rPr lang="en-US" sz="1500" dirty="0">
                <a:latin typeface="Arial" panose="020B0604020202020204" pitchFamily="34" charset="0"/>
                <a:ea typeface="Times New Roman" panose="02020603050405020304" pitchFamily="18" charset="0"/>
                <a:cs typeface="Arial" panose="020B0604020202020204" pitchFamily="34" charset="0"/>
              </a:rPr>
              <a:t>Wilhelm Wundt</a:t>
            </a: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Σπουδές: κοινωνικές επιστήμες στο Παρίσι και πολιτική οικονομία, εθνολογία και εθνοψυχολογία στο Βερολίνο και την Λειψία </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1887: θεσμοθέτηση διδασκαλίας κοινωνιολογίας στο Πανεπιστήμιο του </a:t>
            </a:r>
            <a:r>
              <a:rPr lang="en-US" sz="1500" dirty="0">
                <a:latin typeface="Arial" panose="020B0604020202020204" pitchFamily="34" charset="0"/>
                <a:ea typeface="Times New Roman" panose="02020603050405020304" pitchFamily="18" charset="0"/>
                <a:cs typeface="Arial" panose="020B0604020202020204" pitchFamily="34" charset="0"/>
              </a:rPr>
              <a:t>Bordeaux</a:t>
            </a:r>
            <a:r>
              <a:rPr lang="el-GR" sz="1500" dirty="0">
                <a:latin typeface="Arial" panose="020B0604020202020204" pitchFamily="34" charset="0"/>
                <a:ea typeface="Times New Roman" panose="02020603050405020304" pitchFamily="18" charset="0"/>
                <a:cs typeface="Arial" panose="020B0604020202020204" pitchFamily="34" charset="0"/>
              </a:rPr>
              <a:t>. Ο </a:t>
            </a:r>
            <a:r>
              <a:rPr lang="en-US" sz="1500" dirty="0">
                <a:latin typeface="Arial" panose="020B0604020202020204" pitchFamily="34" charset="0"/>
                <a:ea typeface="Times New Roman" panose="02020603050405020304" pitchFamily="18" charset="0"/>
                <a:cs typeface="Arial" panose="020B0604020202020204" pitchFamily="34" charset="0"/>
              </a:rPr>
              <a:t>Durkheim </a:t>
            </a:r>
            <a:r>
              <a:rPr lang="el-GR" sz="1500" dirty="0">
                <a:latin typeface="Arial" panose="020B0604020202020204" pitchFamily="34" charset="0"/>
                <a:ea typeface="Times New Roman" panose="02020603050405020304" pitchFamily="18" charset="0"/>
                <a:cs typeface="Arial" panose="020B0604020202020204" pitchFamily="34" charset="0"/>
              </a:rPr>
              <a:t>ο πρώτος κοινωνιολόγος με πανεπιστημιακό βήμα στην Γαλλία</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1887-1902: Δημοσίευση των έργων "Καταμερισμός της Κοινωνικής Εργασίας", "Κανόνες της Κοινωνιολογικής Μεθόδου" και "Αυτοκτονία"</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Θάνατος το 1917</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00" dirty="0">
                <a:latin typeface="Arial" panose="020B0604020202020204" pitchFamily="34" charset="0"/>
                <a:ea typeface="Times New Roman" panose="02020603050405020304" pitchFamily="18" charset="0"/>
                <a:cs typeface="Arial" panose="020B0604020202020204" pitchFamily="34" charset="0"/>
              </a:rPr>
              <a:t>Η εποχή του: η Γαλλία η ηττημένη του πολέμου του 1870-1871 με την Γερμανία, η τραυματισμένη από την Κομμούνα του 1871, η Γαλλία της Τρίτης Δημοκρατίας (Σύνταγμα του 1875 κινούμενο προς παλινόρθωση των Βουρβόνων), των σκανδάλων του Παναμά και του </a:t>
            </a:r>
            <a:r>
              <a:rPr lang="en-US" sz="1500" dirty="0">
                <a:latin typeface="Arial" panose="020B0604020202020204" pitchFamily="34" charset="0"/>
                <a:ea typeface="Times New Roman" panose="02020603050405020304" pitchFamily="18" charset="0"/>
                <a:cs typeface="Arial" panose="020B0604020202020204" pitchFamily="34" charset="0"/>
              </a:rPr>
              <a:t>Dreyfus</a:t>
            </a:r>
            <a:r>
              <a:rPr lang="el-GR" sz="1500" dirty="0">
                <a:latin typeface="Arial" panose="020B0604020202020204" pitchFamily="34" charset="0"/>
                <a:ea typeface="Times New Roman" panose="02020603050405020304" pitchFamily="18" charset="0"/>
                <a:cs typeface="Arial" panose="020B0604020202020204" pitchFamily="34" charset="0"/>
              </a:rPr>
              <a:t>, της επικρατήσεως της δημοκρατικής αριστεράς</a:t>
            </a:r>
            <a:endParaRPr lang="en-US" sz="1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474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1E6E7F-3AFE-407F-A444-20C9D8F6E510}"/>
              </a:ext>
            </a:extLst>
          </p:cNvPr>
          <p:cNvSpPr txBox="1"/>
          <p:nvPr/>
        </p:nvSpPr>
        <p:spPr>
          <a:xfrm>
            <a:off x="0" y="857250"/>
            <a:ext cx="9144000" cy="5170646"/>
          </a:xfrm>
          <a:prstGeom prst="rect">
            <a:avLst/>
          </a:prstGeom>
          <a:noFill/>
        </p:spPr>
        <p:txBody>
          <a:bodyPr wrap="square">
            <a:spAutoFit/>
          </a:bodyPr>
          <a:lstStyle/>
          <a:p>
            <a:pPr algn="just"/>
            <a:endParaRPr lang="el-GR"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Σκέψη με ρίζες στον γαλλικό διαφωτισμό (</a:t>
            </a:r>
            <a:r>
              <a:rPr lang="en-US" sz="1650" dirty="0">
                <a:latin typeface="Arial" panose="020B0604020202020204" pitchFamily="34" charset="0"/>
                <a:ea typeface="Times New Roman" panose="02020603050405020304" pitchFamily="18" charset="0"/>
                <a:cs typeface="Arial" panose="020B0604020202020204" pitchFamily="34" charset="0"/>
              </a:rPr>
              <a:t>Rousseau</a:t>
            </a:r>
            <a:r>
              <a:rPr lang="el-GR" sz="1650" dirty="0">
                <a:latin typeface="Arial" panose="020B0604020202020204" pitchFamily="34" charset="0"/>
                <a:ea typeface="Times New Roman" panose="02020603050405020304" pitchFamily="18" charset="0"/>
                <a:cs typeface="Arial" panose="020B0604020202020204" pitchFamily="34" charset="0"/>
              </a:rPr>
              <a:t>, </a:t>
            </a:r>
            <a:r>
              <a:rPr lang="en-US" sz="1650" dirty="0">
                <a:latin typeface="Arial" panose="020B0604020202020204" pitchFamily="34" charset="0"/>
                <a:ea typeface="Times New Roman" panose="02020603050405020304" pitchFamily="18" charset="0"/>
                <a:cs typeface="Arial" panose="020B0604020202020204" pitchFamily="34" charset="0"/>
              </a:rPr>
              <a:t>Montesquieu</a:t>
            </a:r>
            <a:r>
              <a:rPr lang="el-GR" sz="1650" dirty="0">
                <a:latin typeface="Arial" panose="020B0604020202020204" pitchFamily="34" charset="0"/>
                <a:ea typeface="Times New Roman" panose="02020603050405020304" pitchFamily="18" charset="0"/>
                <a:cs typeface="Arial" panose="020B0604020202020204" pitchFamily="34" charset="0"/>
              </a:rPr>
              <a:t>)  </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Η κοινωνική εξέλιξη </a:t>
            </a:r>
            <a:r>
              <a:rPr lang="el-GR" sz="1650" b="1" dirty="0">
                <a:latin typeface="Arial" panose="020B0604020202020204" pitchFamily="34" charset="0"/>
                <a:ea typeface="Times New Roman" panose="02020603050405020304" pitchFamily="18" charset="0"/>
                <a:cs typeface="Arial" panose="020B0604020202020204" pitchFamily="34" charset="0"/>
              </a:rPr>
              <a:t>δεν </a:t>
            </a:r>
            <a:r>
              <a:rPr lang="el-GR" sz="1650" dirty="0">
                <a:latin typeface="Arial" panose="020B0604020202020204" pitchFamily="34" charset="0"/>
                <a:ea typeface="Times New Roman" panose="02020603050405020304" pitchFamily="18" charset="0"/>
                <a:cs typeface="Arial" panose="020B0604020202020204" pitchFamily="34" charset="0"/>
              </a:rPr>
              <a:t>εξασφαλίζει την ευτυχία του ατόμου και </a:t>
            </a:r>
            <a:r>
              <a:rPr lang="el-GR" sz="1650" b="1" dirty="0">
                <a:latin typeface="Arial" panose="020B0604020202020204" pitchFamily="34" charset="0"/>
                <a:ea typeface="Times New Roman" panose="02020603050405020304" pitchFamily="18" charset="0"/>
                <a:cs typeface="Arial" panose="020B0604020202020204" pitchFamily="34" charset="0"/>
              </a:rPr>
              <a:t>δεν </a:t>
            </a:r>
            <a:r>
              <a:rPr lang="el-GR" sz="1650" dirty="0">
                <a:latin typeface="Arial" panose="020B0604020202020204" pitchFamily="34" charset="0"/>
                <a:ea typeface="Times New Roman" panose="02020603050405020304" pitchFamily="18" charset="0"/>
                <a:cs typeface="Arial" panose="020B0604020202020204" pitchFamily="34" charset="0"/>
              </a:rPr>
              <a:t>αποτελεί προϋπόθεση αυτής </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Προσφορά: ορισμός πεδίου κοινωνιολογίας και σαφής διατύπωση μεθοδολογικών αρχών αυτής, μεταφορά θετικής μεθόδου στην πραγμάτευση των κοινωνικών φαινομένων, προσδιορισμός έννοιας κοινωνικού γεγονότος, έκθεση τρόπων παρατηρήσεως και εξηγήσεως κοινωνικών γεγονότων</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Θετικιστής κοινωνιολόγος </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Ιδεαλιστής (πολιτισμικοί παράγοντες) ή Υλιστής (βάση-εποικοδόμημα, κοινωνική προέλευση κοινωνικών πεποιθήσεων, "συλλογικής συνείδησης" και "συλλογικών παραστάσεων και τρόπων σκέψεως")</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b="1" dirty="0">
                <a:latin typeface="Arial" panose="020B0604020202020204" pitchFamily="34" charset="0"/>
                <a:ea typeface="Times New Roman" panose="02020603050405020304" pitchFamily="18" charset="0"/>
                <a:cs typeface="Arial" panose="020B0604020202020204" pitchFamily="34" charset="0"/>
              </a:rPr>
              <a:t>Κοινωνιολογία αποσκοπούσα στην ανοικοδόμηση του συστήματος σε μία πραγματική βάση </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b="1" dirty="0">
                <a:latin typeface="Arial" panose="020B0604020202020204" pitchFamily="34" charset="0"/>
                <a:ea typeface="Times New Roman" panose="02020603050405020304" pitchFamily="18" charset="0"/>
                <a:cs typeface="Arial" panose="020B0604020202020204" pitchFamily="34" charset="0"/>
              </a:rPr>
              <a:t>Ποια ήταν η φύση των πραγμάτων;</a:t>
            </a:r>
            <a:endParaRPr lang="en-US" sz="16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Διερεύνηση και προσδιορισμός ρυθμιστικών αρχών διεπουσών την κοινωνική ζωή, ούτως ώστε οι σύγχρονες κοινωνίες να προσαρμοσθούν σε αυτές με το μικρότερο δυνατό κόστος</a:t>
            </a:r>
          </a:p>
          <a:p>
            <a:pPr marL="257175" indent="-257175" algn="just">
              <a:buFont typeface="Symbol" panose="05050102010706020507" pitchFamily="18" charset="2"/>
              <a:buChar char=""/>
            </a:pPr>
            <a:r>
              <a:rPr lang="el-GR" sz="1650" dirty="0">
                <a:latin typeface="Arial" panose="020B0604020202020204" pitchFamily="34" charset="0"/>
                <a:ea typeface="Times New Roman" panose="02020603050405020304" pitchFamily="18" charset="0"/>
                <a:cs typeface="Arial" panose="020B0604020202020204" pitchFamily="34" charset="0"/>
              </a:rPr>
              <a:t>Κοινωνιολογία = πρακτική επιστήμη με εφαρμόσιμα συμπεράσματα και καθοδηγούντα την κοινωνική πρακτική και την πολιτική δράση = κοινωνικώς και ηθικώς αποδεκτή διέξοδος στα κοινωνικά προβλήματα</a:t>
            </a:r>
            <a:endParaRPr lang="en-US" sz="1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491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28166D4-9AB1-4897-9A05-9327B3DB1C63}"/>
              </a:ext>
            </a:extLst>
          </p:cNvPr>
          <p:cNvSpPr txBox="1"/>
          <p:nvPr/>
        </p:nvSpPr>
        <p:spPr>
          <a:xfrm>
            <a:off x="0" y="1086051"/>
            <a:ext cx="9144000" cy="4708981"/>
          </a:xfrm>
          <a:prstGeom prst="rect">
            <a:avLst/>
          </a:prstGeom>
          <a:noFill/>
        </p:spPr>
        <p:txBody>
          <a:bodyPr wrap="square">
            <a:spAutoFit/>
          </a:bodyPr>
          <a:lstStyle/>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Σχέση του ατόμου με την κοινωνία: ατομισμός (καπιταλισμός) ή κοινωνικό σύνολο (σοσιαλισμός) </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b="1" dirty="0">
                <a:latin typeface="Arial" panose="020B0604020202020204" pitchFamily="34" charset="0"/>
                <a:ea typeface="Times New Roman" panose="02020603050405020304" pitchFamily="18" charset="0"/>
                <a:cs typeface="Arial" panose="020B0604020202020204" pitchFamily="34" charset="0"/>
              </a:rPr>
              <a:t>Προηγείται η κοινωνία (και ιστορικώς)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 Ατομισμός = ηθική και απαραβίαστη δέσμευση της κοινωνίας έναντι των ατόμων</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Απορρίπτει τον ατομικό ωφελιμισμό και τον εγωισμό</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Ο ωφελιμιστικός εγωισμός συνιστά την αρνητική εκδοχή του ηθικού ατομισμού ( = το μόνο σύστημα πίστεων δυνάμενο να διασφαλίσει την ηθική ενότητα της χώρας)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Δέχεται ότι η ελεύθερη ατομική πρωτοβουλία και η επιδίωξη του ιδίου οφέλους δύνανται να συνυφαίνονται με θεσμούς υπηρετούντες το κοινωνικό σύνολο στο πλαίσιο της κοινωνικής ηθικής ( = κοινωνικοί θεσμοί εδραζόμενοι στο ηθικό περιβάλλον της κοινωνίας)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Αναθέτει τον ρόλο αυτόν στις κοινωνικές λειτουργίες της εκπαιδεύσεως, στην ηθική αναμόρφωση των επαγγελματικών ενώσεων και στις κρατικές κοινωνικές πολιτικές και μεταρρυθμίσεις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Η κοινωνία συνιστά το προϊόν της αυθόρμητης κοινωνικότητας του ανθρώπου και είναι αυτή η οποία διαμορφώνει τα επιμέρους άτομα από τα οποία απαρτίζεται</a:t>
            </a:r>
            <a:endParaRPr lang="en-US" sz="1875"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3689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198DDA-6859-4EC8-8F0C-B81C0BD88898}"/>
              </a:ext>
            </a:extLst>
          </p:cNvPr>
          <p:cNvSpPr txBox="1"/>
          <p:nvPr/>
        </p:nvSpPr>
        <p:spPr>
          <a:xfrm>
            <a:off x="0" y="857250"/>
            <a:ext cx="9144000" cy="5182188"/>
          </a:xfrm>
          <a:prstGeom prst="rect">
            <a:avLst/>
          </a:prstGeom>
          <a:noFill/>
        </p:spPr>
        <p:txBody>
          <a:bodyPr wrap="square">
            <a:spAutoFit/>
          </a:bodyPr>
          <a:lstStyle/>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Κοινωνία = </a:t>
            </a:r>
            <a:r>
              <a:rPr lang="el-GR" sz="1575" b="1" dirty="0">
                <a:latin typeface="Arial" panose="020B0604020202020204" pitchFamily="34" charset="0"/>
                <a:ea typeface="Times New Roman" panose="02020603050405020304" pitchFamily="18" charset="0"/>
                <a:cs typeface="Arial" panose="020B0604020202020204" pitchFamily="34" charset="0"/>
              </a:rPr>
              <a:t>ηθική </a:t>
            </a:r>
            <a:r>
              <a:rPr lang="el-GR" sz="1575" dirty="0">
                <a:latin typeface="Arial" panose="020B0604020202020204" pitchFamily="34" charset="0"/>
                <a:ea typeface="Times New Roman" panose="02020603050405020304" pitchFamily="18" charset="0"/>
                <a:cs typeface="Arial" panose="020B0604020202020204" pitchFamily="34" charset="0"/>
              </a:rPr>
              <a:t>ενότητα ανθρώπων</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Απόδοση του κοινωνικού δεσμού με τον όρο </a:t>
            </a:r>
            <a:r>
              <a:rPr lang="el-GR" sz="1575" b="1" dirty="0">
                <a:latin typeface="Arial" panose="020B0604020202020204" pitchFamily="34" charset="0"/>
                <a:ea typeface="Times New Roman" panose="02020603050405020304" pitchFamily="18" charset="0"/>
                <a:cs typeface="Arial" panose="020B0604020202020204" pitchFamily="34" charset="0"/>
              </a:rPr>
              <a:t>"κοινωνική αλληλεγγύη"</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Η </a:t>
            </a:r>
            <a:r>
              <a:rPr lang="el-GR" sz="1575" b="1" dirty="0">
                <a:latin typeface="Arial" panose="020B0604020202020204" pitchFamily="34" charset="0"/>
                <a:ea typeface="Times New Roman" panose="02020603050405020304" pitchFamily="18" charset="0"/>
                <a:cs typeface="Arial" panose="020B0604020202020204" pitchFamily="34" charset="0"/>
              </a:rPr>
              <a:t>ηθικότητα</a:t>
            </a:r>
            <a:r>
              <a:rPr lang="el-GR" sz="1575" dirty="0">
                <a:latin typeface="Arial" panose="020B0604020202020204" pitchFamily="34" charset="0"/>
                <a:ea typeface="Times New Roman" panose="02020603050405020304" pitchFamily="18" charset="0"/>
                <a:cs typeface="Arial" panose="020B0604020202020204" pitchFamily="34" charset="0"/>
              </a:rPr>
              <a:t> είναι συμφυής προς την κοινωνικότητα</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Η κοινωνική συνύπαρξη σημαίνει την αυθόρμητη </a:t>
            </a:r>
            <a:r>
              <a:rPr lang="el-GR" sz="1575" b="1" dirty="0">
                <a:latin typeface="Arial" panose="020B0604020202020204" pitchFamily="34" charset="0"/>
                <a:ea typeface="Times New Roman" panose="02020603050405020304" pitchFamily="18" charset="0"/>
                <a:cs typeface="Arial" panose="020B0604020202020204" pitchFamily="34" charset="0"/>
              </a:rPr>
              <a:t>ηθική</a:t>
            </a:r>
            <a:r>
              <a:rPr lang="el-GR" sz="1575" dirty="0">
                <a:latin typeface="Arial" panose="020B0604020202020204" pitchFamily="34" charset="0"/>
                <a:ea typeface="Times New Roman" panose="02020603050405020304" pitchFamily="18" charset="0"/>
                <a:cs typeface="Arial" panose="020B0604020202020204" pitchFamily="34" charset="0"/>
              </a:rPr>
              <a:t> ενότητα των απαρτιζόντων αυτήν ατόμων</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Κοινωνική αλληλεγγύη</a:t>
            </a:r>
            <a:r>
              <a:rPr lang="el-GR" sz="1575" b="1" dirty="0">
                <a:latin typeface="Arial" panose="020B0604020202020204" pitchFamily="34" charset="0"/>
                <a:ea typeface="Times New Roman" panose="02020603050405020304" pitchFamily="18" charset="0"/>
                <a:cs typeface="Arial" panose="020B0604020202020204" pitchFamily="34" charset="0"/>
              </a:rPr>
              <a:t> </a:t>
            </a:r>
            <a:r>
              <a:rPr lang="el-GR" sz="1575" dirty="0">
                <a:latin typeface="Arial" panose="020B0604020202020204" pitchFamily="34" charset="0"/>
                <a:ea typeface="Times New Roman" panose="02020603050405020304" pitchFamily="18" charset="0"/>
                <a:cs typeface="Arial" panose="020B0604020202020204" pitchFamily="34" charset="0"/>
              </a:rPr>
              <a:t>= τρόποι κοινωνικής συνοχής προς διαμόρφωση της κοινωνικής δράσης και των κοινωνικών σχέσεων</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b="1" dirty="0">
                <a:latin typeface="Arial" panose="020B0604020202020204" pitchFamily="34" charset="0"/>
                <a:ea typeface="Times New Roman" panose="02020603050405020304" pitchFamily="18" charset="0"/>
                <a:cs typeface="Arial" panose="020B0604020202020204" pitchFamily="34" charset="0"/>
              </a:rPr>
              <a:t>Συλλογική συνείδηση</a:t>
            </a:r>
            <a:r>
              <a:rPr lang="el-GR" sz="1575" dirty="0">
                <a:latin typeface="Arial" panose="020B0604020202020204" pitchFamily="34" charset="0"/>
                <a:ea typeface="Times New Roman" panose="02020603050405020304" pitchFamily="18" charset="0"/>
                <a:cs typeface="Arial" panose="020B0604020202020204" pitchFamily="34" charset="0"/>
              </a:rPr>
              <a:t> = το σύνολο των αντιλήψεων, των συναισθημάτων και των πεποιθήσεων κοινών στα μέλη μιας κοινωνίας και διαμορφουμένων ως ένα συγκεκριμένο σύστημα / </a:t>
            </a:r>
            <a:r>
              <a:rPr lang="el-GR" sz="1575" b="1" dirty="0">
                <a:latin typeface="Arial" panose="020B0604020202020204" pitchFamily="34" charset="0"/>
                <a:ea typeface="Times New Roman" panose="02020603050405020304" pitchFamily="18" charset="0"/>
                <a:cs typeface="Arial" panose="020B0604020202020204" pitchFamily="34" charset="0"/>
              </a:rPr>
              <a:t>Άλλο (περισσότερο) και ανώτερο από το άθροισμα αυτών</a:t>
            </a:r>
            <a:r>
              <a:rPr lang="el-GR" sz="1575" dirty="0">
                <a:latin typeface="Arial" panose="020B0604020202020204" pitchFamily="34" charset="0"/>
                <a:ea typeface="Times New Roman" panose="02020603050405020304" pitchFamily="18" charset="0"/>
                <a:cs typeface="Arial" panose="020B0604020202020204" pitchFamily="34" charset="0"/>
              </a:rPr>
              <a:t> </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Συλλογική συνείδηση διατηρούμενη ενώ άτομα μεταβατικά </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dirty="0">
                <a:latin typeface="Arial" panose="020B0604020202020204" pitchFamily="34" charset="0"/>
                <a:ea typeface="Times New Roman" panose="02020603050405020304" pitchFamily="18" charset="0"/>
                <a:cs typeface="Arial" panose="020B0604020202020204" pitchFamily="34" charset="0"/>
              </a:rPr>
              <a:t>Διαμόρφωση θεμελιακού αριθμού συλλογικών παραστάσεων οδηγεί σε ανεξάρτητη από το κοινωνικό υπόστρωμα αυτής πραγματικότητα </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b="1" dirty="0">
                <a:latin typeface="Arial" panose="020B0604020202020204" pitchFamily="34" charset="0"/>
                <a:ea typeface="Times New Roman" panose="02020603050405020304" pitchFamily="18" charset="0"/>
                <a:cs typeface="Arial" panose="020B0604020202020204" pitchFamily="34" charset="0"/>
              </a:rPr>
              <a:t>Κοινωνία = πραγματικότητα υπερβαίνουσα τα απαρτίζοντα αυτήν άτομα, ΜΕ ΔΥΝΑΜΗ ΚΑΤΑΝΑΓΚΑΣΜΟΥ (η προσπάθεια των ατόμων να αμφισβητήσουν ή να αρνηθούν τις κοινωνικές επιταγές συνεπάγεται ΚΥΡΩΣΕΙΣ)</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b="1" dirty="0">
                <a:latin typeface="Arial" panose="020B0604020202020204" pitchFamily="34" charset="0"/>
                <a:ea typeface="Times New Roman" panose="02020603050405020304" pitchFamily="18" charset="0"/>
                <a:cs typeface="Arial" panose="020B0604020202020204" pitchFamily="34" charset="0"/>
              </a:rPr>
              <a:t>ΚΟΙΝΩΝΙΚΟ ΓΕΓΟΝΟΣ = γεγονός ιδιαίτερης ποιότητας, σαφώς διακρινόμενο από το γεγονός των φυσικών επιστημών</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b="1" dirty="0">
                <a:latin typeface="Arial" panose="020B0604020202020204" pitchFamily="34" charset="0"/>
                <a:ea typeface="Times New Roman" panose="02020603050405020304" pitchFamily="18" charset="0"/>
                <a:cs typeface="Arial" panose="020B0604020202020204" pitchFamily="34" charset="0"/>
              </a:rPr>
              <a:t>ΕΞΩΤΕΡΙΚΟ χαρακτηριστικό κοινωνικών γεγονότων: στοιχείο επιβολής ή και εξαναγκασμού</a:t>
            </a:r>
            <a:endParaRPr lang="en-US" sz="15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575" b="1" dirty="0">
                <a:latin typeface="Arial" panose="020B0604020202020204" pitchFamily="34" charset="0"/>
                <a:ea typeface="Times New Roman" panose="02020603050405020304" pitchFamily="18" charset="0"/>
                <a:cs typeface="Arial" panose="020B0604020202020204" pitchFamily="34" charset="0"/>
              </a:rPr>
              <a:t>ΕΣΩΤΕΡΙΚΟ χαρακτηριστικό κοινωνικών γεγονότων:  η από το άτομο εσωτερική αποδοχή του στοιχείου επιβολής ή και εξαναγκασμού </a:t>
            </a:r>
            <a:endParaRPr lang="en-US" sz="1575"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7231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F5AAB75-505A-4039-9D91-84E95134D0DF}"/>
              </a:ext>
            </a:extLst>
          </p:cNvPr>
          <p:cNvSpPr txBox="1"/>
          <p:nvPr/>
        </p:nvSpPr>
        <p:spPr>
          <a:xfrm>
            <a:off x="0" y="857249"/>
            <a:ext cx="9144000" cy="5078313"/>
          </a:xfrm>
          <a:prstGeom prst="rect">
            <a:avLst/>
          </a:prstGeom>
          <a:noFill/>
        </p:spPr>
        <p:txBody>
          <a:bodyPr wrap="square">
            <a:spAutoFit/>
          </a:bodyPr>
          <a:lstStyle/>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Έγκλημα = παραβίαση ή προσβολή της συλλογικής συνείδησης, η οποία προκαλεί την βίαιη αντίδραση της κοινωνίας</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Αναγνωρίζεται από την βιαιότητα αντιδράσεως της κοινωνίας σε αυτό</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Οι νόμοι και οι θεσμοί καταγράφουν τις κοινωνικές αντιλήψεις περί των μορφών αυτού και περί των τρόπων αποκαταστάσεως της παραβιασθείσης κοινωνικής ισορροπίας </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Κατασταλτικός-ποινικός νόμος / Προσβολή της συλλογικής συνείδησης / Τιμωρία ή και βλάβη του θύτη / Κοινωνίες με ομοιογένεια και συμπαγείς συλλογικές αντιλήψεις, συναισθήματα και πίστεις</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Ανταποδοτικός νόμος / Προσβολή ή και παραβίαση των δικαιωμάτων και της κοινωνικής ακεραιότητας ατόμου ή επιμέρους ομάδας / Αποκατάσταση πραγμάτων στην προτέρα κατάσταση / Νεώτερες, αστικές κοινωνίες </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b="1" dirty="0">
                <a:latin typeface="Arial" panose="020B0604020202020204" pitchFamily="34" charset="0"/>
                <a:ea typeface="Times New Roman" panose="02020603050405020304" pitchFamily="18" charset="0"/>
                <a:cs typeface="Arial" panose="020B0604020202020204" pitchFamily="34" charset="0"/>
              </a:rPr>
              <a:t>Δύναμη επιβολής κοινωνικών γεγονότων καθιστά αυτά αντικειμενικά και δεδομένα, πραγμάτων δυναμένων να καταστούν αντικείμενα επιστημονικής έρευνας</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b="1" dirty="0">
                <a:latin typeface="Arial" panose="020B0604020202020204" pitchFamily="34" charset="0"/>
                <a:ea typeface="Times New Roman" panose="02020603050405020304" pitchFamily="18" charset="0"/>
                <a:cs typeface="Arial" panose="020B0604020202020204" pitchFamily="34" charset="0"/>
              </a:rPr>
              <a:t>ΟΡΙΣΜΟΣ ΚΟΙΝΩΝΙΚΟΥ ΓΕΓΟΝΟΤΟΣ: "Κάθε τρόπος συμπεριφοράς, μονιμότερος, καθιερωμένος ή όχι, ικανός να ασκεί εξωτερικό περιορισμό στο άτομο, καθολικός σε μία δεδομένη κοινωνία, αυτόνομα και ανεξάρτητα από τις ατομικές εκδηλώσεις του"</a:t>
            </a:r>
            <a:r>
              <a:rPr lang="el-GR"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8599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E19E9B-8777-49FA-971F-E7D19E1857B9}"/>
              </a:ext>
            </a:extLst>
          </p:cNvPr>
          <p:cNvSpPr txBox="1"/>
          <p:nvPr/>
        </p:nvSpPr>
        <p:spPr>
          <a:xfrm>
            <a:off x="0" y="857250"/>
            <a:ext cx="9144000" cy="4801314"/>
          </a:xfrm>
          <a:prstGeom prst="rect">
            <a:avLst/>
          </a:prstGeom>
          <a:noFill/>
        </p:spPr>
        <p:txBody>
          <a:bodyPr wrap="square">
            <a:spAutoFit/>
          </a:bodyPr>
          <a:lstStyle/>
          <a:p>
            <a:pPr marL="257175" indent="-257175" algn="just">
              <a:buFont typeface="Symbol" panose="05050102010706020507" pitchFamily="18" charset="2"/>
              <a:buChar char=""/>
            </a:pPr>
            <a:endParaRPr lang="el-GR" b="1"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b="1" dirty="0">
                <a:latin typeface="Arial" panose="020B0604020202020204" pitchFamily="34" charset="0"/>
                <a:ea typeface="Times New Roman" panose="02020603050405020304" pitchFamily="18" charset="0"/>
                <a:cs typeface="Arial" panose="020B0604020202020204" pitchFamily="34" charset="0"/>
              </a:rPr>
              <a:t>2</a:t>
            </a:r>
            <a:r>
              <a:rPr lang="el-GR" b="1" baseline="30000" dirty="0">
                <a:latin typeface="Arial" panose="020B0604020202020204" pitchFamily="34" charset="0"/>
                <a:ea typeface="Times New Roman" panose="02020603050405020304" pitchFamily="18" charset="0"/>
                <a:cs typeface="Arial" panose="020B0604020202020204" pitchFamily="34" charset="0"/>
              </a:rPr>
              <a:t>η </a:t>
            </a:r>
            <a:r>
              <a:rPr lang="el-GR" b="1" dirty="0">
                <a:latin typeface="Arial" panose="020B0604020202020204" pitchFamily="34" charset="0"/>
                <a:ea typeface="Times New Roman" panose="02020603050405020304" pitchFamily="18" charset="0"/>
                <a:cs typeface="Arial" panose="020B0604020202020204" pitchFamily="34" charset="0"/>
              </a:rPr>
              <a:t>ΘΕΛΕΙΩΔΗΣ ΑΡΧΗ ΜΕΘΟΔΟΛΟΓΙΑΣ: "Τα κοινωνικά γεγονότα πρέπει να θεωρούνται ως αντικείμενα-πράγματα (</a:t>
            </a:r>
            <a:r>
              <a:rPr lang="en-US" b="1" dirty="0">
                <a:latin typeface="Arial" panose="020B0604020202020204" pitchFamily="34" charset="0"/>
                <a:ea typeface="Times New Roman" panose="02020603050405020304" pitchFamily="18" charset="0"/>
                <a:cs typeface="Arial" panose="020B0604020202020204" pitchFamily="34" charset="0"/>
              </a:rPr>
              <a:t>choses</a:t>
            </a:r>
            <a:r>
              <a:rPr lang="el-GR" b="1" dirty="0">
                <a:latin typeface="Arial" panose="020B0604020202020204" pitchFamily="34" charset="0"/>
                <a:ea typeface="Times New Roman" panose="02020603050405020304" pitchFamily="18" charset="0"/>
                <a:cs typeface="Arial" panose="020B0604020202020204" pitchFamily="34" charset="0"/>
              </a:rPr>
              <a:t>)</a:t>
            </a:r>
            <a:r>
              <a:rPr lang="el-GR" dirty="0">
                <a:latin typeface="Arial" panose="020B0604020202020204" pitchFamily="34" charset="0"/>
                <a:ea typeface="Times New Roman" panose="02020603050405020304" pitchFamily="18" charset="0"/>
                <a:cs typeface="Arial" panose="020B0604020202020204" pitchFamily="34" charset="0"/>
              </a:rPr>
              <a:t> / Ευρισκόμενο εκτός της ατομικής συνειδήσεως και δυνάμενο να καταστεί αντικείμενο διερευνήσεως και χειρισμών</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b="1" dirty="0">
                <a:latin typeface="Arial" panose="020B0604020202020204" pitchFamily="34" charset="0"/>
                <a:ea typeface="Times New Roman" panose="02020603050405020304" pitchFamily="18" charset="0"/>
                <a:cs typeface="Arial" panose="020B0604020202020204" pitchFamily="34" charset="0"/>
              </a:rPr>
              <a:t>1</a:t>
            </a:r>
            <a:r>
              <a:rPr lang="el-GR" b="1" baseline="30000" dirty="0">
                <a:latin typeface="Arial" panose="020B0604020202020204" pitchFamily="34" charset="0"/>
                <a:ea typeface="Times New Roman" panose="02020603050405020304" pitchFamily="18" charset="0"/>
                <a:cs typeface="Arial" panose="020B0604020202020204" pitchFamily="34" charset="0"/>
              </a:rPr>
              <a:t>η </a:t>
            </a:r>
            <a:r>
              <a:rPr lang="el-GR" b="1" dirty="0">
                <a:latin typeface="Arial" panose="020B0604020202020204" pitchFamily="34" charset="0"/>
                <a:ea typeface="Times New Roman" panose="02020603050405020304" pitchFamily="18" charset="0"/>
                <a:cs typeface="Arial" panose="020B0604020202020204" pitchFamily="34" charset="0"/>
              </a:rPr>
              <a:t>ΘΕΜΕΛΙΩΔΗΣ ΑΡΧΗ ΜΕΘΟΔΟΛΟΓΙΑΣ: (από την παρατήρηση των κοινωνικών φαινομένων) "οφείλουν να απαλείφονται [να αποβάλλονται] κάθε είδους προϊδεάσεις ή προκαταλήψεις" </a:t>
            </a:r>
            <a:r>
              <a:rPr lang="el-GR" dirty="0">
                <a:latin typeface="Arial" panose="020B0604020202020204" pitchFamily="34" charset="0"/>
                <a:ea typeface="Times New Roman" panose="02020603050405020304" pitchFamily="18" charset="0"/>
                <a:cs typeface="Arial" panose="020B0604020202020204" pitchFamily="34" charset="0"/>
              </a:rPr>
              <a:t>/ Διάκριση ανάμεσα στον υποκειμενικό νου (μεροληπτική συνείδηση) και στον επιστημονικό νου (επιστημονική συνείδηση) </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Ταξινόμηση κοινωνιών σε είδη / Κατασκευή κοινωνικών τύπων / Βάση ταξινομήσεως η απλούστερη, πρωτογενής κοινωνική ομάδα, η ορδή, αποτελούμενη κατευθείαν από άτομα / Μία κοινωνία είναι "απλώς" ή "πολλαπλώς σύνθετη" αναλόγως προς τον συνδυασμό και τον αριθμό των πρωτογενών ομάδων-ορδών τις οποίες εμφανίζει</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Προς διαμόρφωση νέων κοινωνικών τύπων ευθύνεται ο "τρόπος συνδυασμού" των κοινωνικών στοιχείων και "χαρακτηριστικών" ("κοινωνική μορφολογία", κοινωνικοί θεσμοί, άλλα "ουσιαστικά χαρακτηριστικά" τα οποία επιλέγει η επιστημονική παρατήρηση) / Κατώτερες και ανώτερες κοινωνίες (σχηματιζόμενες εκ συνδυασμού κοινωνιών του αμέσως κατώτερου τύπου σε νέο είδος) </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0248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7809F6-1EE2-4F93-A6D6-EC72F1094A9F}"/>
              </a:ext>
            </a:extLst>
          </p:cNvPr>
          <p:cNvSpPr txBox="1"/>
          <p:nvPr/>
        </p:nvSpPr>
        <p:spPr>
          <a:xfrm>
            <a:off x="0" y="857250"/>
            <a:ext cx="9144000" cy="5078313"/>
          </a:xfrm>
          <a:prstGeom prst="rect">
            <a:avLst/>
          </a:prstGeom>
          <a:noFill/>
        </p:spPr>
        <p:txBody>
          <a:bodyPr wrap="square">
            <a:spAutoFit/>
          </a:bodyPr>
          <a:lstStyle/>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Αρχή βιολογικής αναλογίας: οι κοινωνικοί οργανισμοί, εν αντιθέσει προς τους βιολογικούς οργανισμούς, δεν μπορούν να ενισχυθούν από την κληρονομικότητα διότι δεν διαρκούν παρά μία γενεά</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Συγκριτική μέθοδος δύναται να χρησιμοποιηθεί επειδή οι κοινωνικοί θεσμοί αναπτύσσονται με διαφορετικό τρόπο από κοινωνία σε κοινωνία</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Μέθοδος συνακόλουθης μεταβολής (ενιαία μέθοδος = ιστορική-συγκριτική + δημογραφική + στατιστική ανάλυση): όταν μεταβάλλεται μία μεταβλητή, μεταβάλλεται το συνολικό αποτέλεσμα</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Λειτουργία διευρυμένου </a:t>
            </a:r>
            <a:r>
              <a:rPr lang="el-GR" b="1" dirty="0">
                <a:latin typeface="Arial" panose="020B0604020202020204" pitchFamily="34" charset="0"/>
                <a:ea typeface="Times New Roman" panose="02020603050405020304" pitchFamily="18" charset="0"/>
                <a:cs typeface="Arial" panose="020B0604020202020204" pitchFamily="34" charset="0"/>
              </a:rPr>
              <a:t>κοινωνικού καταμερισμού της εργασίας </a:t>
            </a:r>
            <a:r>
              <a:rPr lang="el-GR" dirty="0">
                <a:latin typeface="Arial" panose="020B0604020202020204" pitchFamily="34" charset="0"/>
                <a:ea typeface="Times New Roman" panose="02020603050405020304" pitchFamily="18" charset="0"/>
                <a:cs typeface="Arial" panose="020B0604020202020204" pitchFamily="34" charset="0"/>
              </a:rPr>
              <a:t>οδηγεί σε </a:t>
            </a:r>
            <a:r>
              <a:rPr lang="el-GR" b="1" dirty="0">
                <a:latin typeface="Arial" panose="020B0604020202020204" pitchFamily="34" charset="0"/>
                <a:ea typeface="Times New Roman" panose="02020603050405020304" pitchFamily="18" charset="0"/>
                <a:cs typeface="Arial" panose="020B0604020202020204" pitchFamily="34" charset="0"/>
              </a:rPr>
              <a:t>ανωτέρας μορφής κοινωνική αλληλεγγύη (ήτοι, κοινωνικό δεσμό, κοινωνική συνένωση)</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b="1" dirty="0">
                <a:latin typeface="Arial" panose="020B0604020202020204" pitchFamily="34" charset="0"/>
                <a:ea typeface="Times New Roman" panose="02020603050405020304" pitchFamily="18" charset="0"/>
                <a:cs typeface="Arial" panose="020B0604020202020204" pitchFamily="34" charset="0"/>
              </a:rPr>
              <a:t>Δύο τύποι κοινωνικής αλληλεγγύης: α) μηχανική αλληλεγγύη, </a:t>
            </a:r>
            <a:r>
              <a:rPr lang="el-GR" dirty="0">
                <a:latin typeface="Arial" panose="020B0604020202020204" pitchFamily="34" charset="0"/>
                <a:ea typeface="Times New Roman" panose="02020603050405020304" pitchFamily="18" charset="0"/>
                <a:cs typeface="Arial" panose="020B0604020202020204" pitchFamily="34" charset="0"/>
              </a:rPr>
              <a:t>στηριζόμενη στην ομοιότητα των κοινωνικών ατόμων και χαρακτηρίζουσα τις πρωτόγονες ομοιογενείς κοινωνίες, όπου απουσιάζει ο κοινωνικός καταμερισμός της εργασίας και η συλλογική συνείδηση είναι αδιαφοροποίητη και συμπαγής και </a:t>
            </a:r>
            <a:r>
              <a:rPr lang="el-GR" b="1" dirty="0">
                <a:latin typeface="Arial" panose="020B0604020202020204" pitchFamily="34" charset="0"/>
                <a:ea typeface="Times New Roman" panose="02020603050405020304" pitchFamily="18" charset="0"/>
                <a:cs typeface="Arial" panose="020B0604020202020204" pitchFamily="34" charset="0"/>
              </a:rPr>
              <a:t>β) οργανική αλληλεγγύη, </a:t>
            </a:r>
            <a:r>
              <a:rPr lang="el-GR" dirty="0">
                <a:latin typeface="Arial" panose="020B0604020202020204" pitchFamily="34" charset="0"/>
                <a:ea typeface="Times New Roman" panose="02020603050405020304" pitchFamily="18" charset="0"/>
                <a:cs typeface="Arial" panose="020B0604020202020204" pitchFamily="34" charset="0"/>
              </a:rPr>
              <a:t>προκύπτουσα από την ανάπτυξη ατομικών διαφορών και κοινωνικής ανομοιογένειας, και χαρακτηρίζουσα τις σύγχρονες διαφοροποιημένες κοινωνίες του διευρυμένου κοινωνικού καταμερισμού της εργασίας και των ατομικών διαφορών  </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52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5A0157-F27E-46D6-8B3D-21F784A16A9F}"/>
              </a:ext>
            </a:extLst>
          </p:cNvPr>
          <p:cNvSpPr txBox="1"/>
          <p:nvPr/>
        </p:nvSpPr>
        <p:spPr>
          <a:xfrm>
            <a:off x="0" y="857250"/>
            <a:ext cx="9144000" cy="5078313"/>
          </a:xfrm>
          <a:prstGeom prst="rect">
            <a:avLst/>
          </a:prstGeom>
          <a:noFill/>
        </p:spPr>
        <p:txBody>
          <a:bodyPr wrap="square">
            <a:spAutoFit/>
          </a:bodyPr>
          <a:lstStyle/>
          <a:p>
            <a:pPr marL="257175" indent="-257175" algn="just">
              <a:lnSpc>
                <a:spcPct val="150000"/>
              </a:lnSpc>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Η αιτιακή μέθοδος οφείλει να χρησιμοποιηθεί από την Κοινωνιολογία</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50000"/>
              </a:lnSpc>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Εξήγηση κοινωνικού γεγονότος = εντοπισμός προκαλούντων αιτίων + εντοπισμός λειτουργίας-συμβολή πορείας στην ομαλή λειτουργία κοινωνίας</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50000"/>
              </a:lnSpc>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Κοινωνικά γεγονότα και φαινόμενα "φυσιολογικά" και "παθολογικά" </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50000"/>
              </a:lnSpc>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Παθολογικά = διαταράσσοντα την κοινωνική συνοχή και ισορροπία, διαρρηγνύοντα την κοινωνική και την ηθική συνοχή, αποκλίνοντα από ό,τι ορίζει η συλλογική συνείδηση ως δέον και κοινωνικώς αποδεκτό, ανεπιθύμητα, και </a:t>
            </a:r>
            <a:r>
              <a:rPr lang="el-GR" b="1" dirty="0">
                <a:latin typeface="Arial" panose="020B0604020202020204" pitchFamily="34" charset="0"/>
                <a:ea typeface="Times New Roman" panose="02020603050405020304" pitchFamily="18" charset="0"/>
                <a:cs typeface="Arial" panose="020B0604020202020204" pitchFamily="34" charset="0"/>
              </a:rPr>
              <a:t>προκαλούντα την αντίδραση της κοινωνίας</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50000"/>
              </a:lnSpc>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Φυσιολογικά = τα καθιερωμένα και γενικώς αποδεκτά, συντείνοντα στην ομαλή λειτουργία της κοινωνίας και διασφαλίζοντα την ομαλή πορεία της, την κοινωνική τάξη και ευρυθμία</a:t>
            </a:r>
            <a:endParaRPr lang="en-US"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lnSpc>
                <a:spcPct val="150000"/>
              </a:lnSpc>
              <a:buFont typeface="Symbol" panose="05050102010706020507" pitchFamily="18" charset="2"/>
              <a:buChar char=""/>
            </a:pPr>
            <a:r>
              <a:rPr lang="el-GR" dirty="0">
                <a:latin typeface="Arial" panose="020B0604020202020204" pitchFamily="34" charset="0"/>
                <a:ea typeface="Times New Roman" panose="02020603050405020304" pitchFamily="18" charset="0"/>
                <a:cs typeface="Arial" panose="020B0604020202020204" pitchFamily="34" charset="0"/>
              </a:rPr>
              <a:t>Η αντίληψη περί "παθολογικού" και "φυσιολογικού" διαφέρει από κοινωνία σε κοινωνία</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1833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2DCD9D-F6F1-44D9-8649-31AA2CF3C620}"/>
              </a:ext>
            </a:extLst>
          </p:cNvPr>
          <p:cNvSpPr txBox="1"/>
          <p:nvPr/>
        </p:nvSpPr>
        <p:spPr>
          <a:xfrm>
            <a:off x="0" y="1213009"/>
            <a:ext cx="9144000" cy="4593565"/>
          </a:xfrm>
          <a:prstGeom prst="rect">
            <a:avLst/>
          </a:prstGeom>
          <a:noFill/>
        </p:spPr>
        <p:txBody>
          <a:bodyPr wrap="square">
            <a:spAutoFit/>
          </a:bodyPr>
          <a:lstStyle/>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Κοινωνικός καταμερισμός εργασίας = το σημαντικότερο και το χαρακτηριστικότερο κοινωνικό φαινόμενο της σύγχρονης κοινωνίας </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Η ανάπτυξη του κοινωνικού καταμερισμού εργασίας και η μετάβαση από την κοινωνία της "μηχανικής" αλληλεγγύης σε αυτήν της "οργανικής" αλληλεγγύης έχει δύο αιτίες: α) την αύξηση του αριθμού των ατόμων και β) την πύκνωση των επαφών και των σχέσεων των ατόμων</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Αύξηση πληθυσμού + ανάπτυξη κοινωνίας (ως εξειδίκευση) = διαφοροποίηση των ατόμων = κοινωνικός καταμερισμός εργασίας ("φυσιολογικό" κοινωνικό φαινόμενο) συνθέτον τον κοινωνικό οργανισμό ως συνδέον τα διαφοροποιημένα άτομα με οργανικό τρόπο = "οργανική" αλληλεγγύη (αλληλεξάρτηση και συνεργασία των ατόμων) = αίσθημα ατομικής πληρότητας και ευτυχίας  </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Οργανική σύσταση της κοινωνίας = το σύνολο των πολλαπλών λειτουργιών, οι οποίες, συντονιζόμενες, συμβάλλουν στην ομαλή και απρόσκοπτη πορεία της κοινωνίας </a:t>
            </a:r>
            <a:endParaRPr lang="en-US" sz="195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044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44EAE067-FC5B-4A52-99E7-15C7D50E40B9}"/>
              </a:ext>
            </a:extLst>
          </p:cNvPr>
          <p:cNvSpPr>
            <a:spLocks noGrp="1"/>
          </p:cNvSpPr>
          <p:nvPr>
            <p:ph type="title"/>
          </p:nvPr>
        </p:nvSpPr>
        <p:spPr>
          <a:xfrm>
            <a:off x="179512" y="404664"/>
            <a:ext cx="8451167" cy="631949"/>
          </a:xfrm>
        </p:spPr>
        <p:txBody>
          <a:bodyPr>
            <a:normAutofit fontScale="90000"/>
          </a:bodyPr>
          <a:lstStyle/>
          <a:p>
            <a:r>
              <a:rPr lang="el-GR" dirty="0">
                <a:latin typeface="Times New Roman" panose="02020603050405020304" pitchFamily="18" charset="0"/>
                <a:cs typeface="Times New Roman" panose="02020603050405020304" pitchFamily="18" charset="0"/>
              </a:rPr>
              <a:t>ΣΧΟΛΕΣ ΚΟΙΝΩΝΙΟΛΟΓΙΑΣ (2)</a:t>
            </a:r>
          </a:p>
        </p:txBody>
      </p:sp>
      <p:graphicFrame>
        <p:nvGraphicFramePr>
          <p:cNvPr id="10" name="Θέση περιεχομένου 9">
            <a:extLst>
              <a:ext uri="{FF2B5EF4-FFF2-40B4-BE49-F238E27FC236}">
                <a16:creationId xmlns:a16="http://schemas.microsoft.com/office/drawing/2014/main" xmlns="" id="{8483753C-FD69-4B63-BF4A-900C365D8AEE}"/>
              </a:ext>
            </a:extLst>
          </p:cNvPr>
          <p:cNvGraphicFramePr>
            <a:graphicFrameLocks noGrp="1"/>
          </p:cNvGraphicFramePr>
          <p:nvPr>
            <p:ph idx="1"/>
            <p:extLst>
              <p:ext uri="{D42A27DB-BD31-4B8C-83A1-F6EECF244321}">
                <p14:modId xmlns:p14="http://schemas.microsoft.com/office/powerpoint/2010/main" val="1812109971"/>
              </p:ext>
            </p:extLst>
          </p:nvPr>
        </p:nvGraphicFramePr>
        <p:xfrm>
          <a:off x="263769" y="1036614"/>
          <a:ext cx="8451167" cy="541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64397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6D31EE-561D-4988-B5D5-9F639FE51C23}"/>
              </a:ext>
            </a:extLst>
          </p:cNvPr>
          <p:cNvSpPr txBox="1"/>
          <p:nvPr/>
        </p:nvSpPr>
        <p:spPr>
          <a:xfrm>
            <a:off x="0" y="857250"/>
            <a:ext cx="9144000" cy="5286062"/>
          </a:xfrm>
          <a:prstGeom prst="rect">
            <a:avLst/>
          </a:prstGeom>
          <a:noFill/>
        </p:spPr>
        <p:txBody>
          <a:bodyPr wrap="square">
            <a:spAutoFit/>
          </a:bodyPr>
          <a:lstStyle/>
          <a:p>
            <a:pPr marL="257175" indent="-257175" algn="just">
              <a:buFont typeface="Symbol" panose="05050102010706020507" pitchFamily="18" charset="2"/>
              <a:buChar char=""/>
            </a:pPr>
            <a:endParaRPr lang="el-GR"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Μέθοδος των "συνακόλουθων μεταβολών" προς πραγμάτευση του φαινομένου της αναπτύξεως του κοινωνικού καταμερισμού της εργασίας στην νεώτερη κοινωνία</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Αιτιότητα = δύο ή περισσότερα κοινωνικά γεγονότα ή κοινωνικές συνθήκες συνυπάρχουν σε περισσότερες από μία περιστάσεις ή μεταβάλλονται παραλλήλως = "κανονικό" κοινωνικό φαινόμενο ή "νόμος"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Αυτοκτονία ή εκούσιος θάνατος = </a:t>
            </a:r>
            <a:r>
              <a:rPr lang="el-GR" sz="1875" b="1" dirty="0">
                <a:latin typeface="Arial" panose="020B0604020202020204" pitchFamily="34" charset="0"/>
                <a:ea typeface="Times New Roman" panose="02020603050405020304" pitchFamily="18" charset="0"/>
                <a:cs typeface="Arial" panose="020B0604020202020204" pitchFamily="34" charset="0"/>
              </a:rPr>
              <a:t>και </a:t>
            </a:r>
            <a:r>
              <a:rPr lang="el-GR" sz="1875" dirty="0">
                <a:latin typeface="Arial" panose="020B0604020202020204" pitchFamily="34" charset="0"/>
                <a:ea typeface="Times New Roman" panose="02020603050405020304" pitchFamily="18" charset="0"/>
                <a:cs typeface="Arial" panose="020B0604020202020204" pitchFamily="34" charset="0"/>
              </a:rPr>
              <a:t>ο θάνατος ως αποτέλεσμα πράξεων ανδρείας ή αυτοθυσίας και εθιμικού θανάτου (πρωτόγονες κοινωνίες)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Όλες οι κοινωνίες εμφανίζουν συγκεκριμένη κάθε φορά ροπή ή συχνότητα αυτοκτονιών</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b="1" dirty="0">
                <a:latin typeface="Arial" panose="020B0604020202020204" pitchFamily="34" charset="0"/>
                <a:ea typeface="Times New Roman" panose="02020603050405020304" pitchFamily="18" charset="0"/>
                <a:cs typeface="Arial" panose="020B0604020202020204" pitchFamily="34" charset="0"/>
              </a:rPr>
              <a:t>Η αυτοκτονία συνιστά κοινωνικό και όχι ατομικό φαινόμενο (αιτίες κοινωνικές μη αναγόμενες στην ατομική ψυχολογία)</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Η αύξηση του δείκτη αυτοκτονιών καταγράφει την διάρρηξη της συνοχής της, τον ενδημικό χαρακτήρα των "ανομικών" καταστάσεων τις οποίες εμφανίζει, την χαλάρωση των κοινωνικών ρυθμίσεων και την γενικότερη κρίση της κοινωνίας</a:t>
            </a:r>
            <a:endParaRPr lang="en-US" sz="1875"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875" dirty="0">
                <a:latin typeface="Arial" panose="020B0604020202020204" pitchFamily="34" charset="0"/>
                <a:ea typeface="Times New Roman" panose="02020603050405020304" pitchFamily="18" charset="0"/>
                <a:cs typeface="Arial" panose="020B0604020202020204" pitchFamily="34" charset="0"/>
              </a:rPr>
              <a:t>Στις επίσημες στατιστικές των αυτοκτονιών αποτυπώνεται με άμεσο και "φυσικό" (άνευ ερμηνευτικών παρεμβάσεων) τρόπο το κοινωνικό φαινόμενο της αυτοκτονίας</a:t>
            </a:r>
            <a:endParaRPr lang="en-US" sz="1875"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4942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612378-AFFA-4FF9-8C92-8DECCEEFFBC9}"/>
              </a:ext>
            </a:extLst>
          </p:cNvPr>
          <p:cNvSpPr txBox="1"/>
          <p:nvPr/>
        </p:nvSpPr>
        <p:spPr>
          <a:xfrm>
            <a:off x="0" y="1005260"/>
            <a:ext cx="9144000" cy="4893647"/>
          </a:xfrm>
          <a:prstGeom prst="rect">
            <a:avLst/>
          </a:prstGeom>
          <a:noFill/>
        </p:spPr>
        <p:txBody>
          <a:bodyPr wrap="square">
            <a:spAutoFit/>
          </a:bodyPr>
          <a:lstStyle/>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Ατομικό γεγονός = ότι κάποιος αφαιρεί την ζωή του</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Κοινωνικό γεγονός = η συχνότητα με την οποία εμφανίζεται το ατομικό γεγονός της αυτοκτονίας σε συγκεκριμένη κοινωνία ή στενότερη κοινωνική ομάδα</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Περισσότερα είδη αυτοκτονίας οφείλονται στις περισσότερες προκαλούσες αυτά αιτίες</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b="1" dirty="0">
                <a:latin typeface="Arial" panose="020B0604020202020204" pitchFamily="34" charset="0"/>
                <a:ea typeface="Times New Roman" panose="02020603050405020304" pitchFamily="18" charset="0"/>
                <a:cs typeface="Arial" panose="020B0604020202020204" pitchFamily="34" charset="0"/>
              </a:rPr>
              <a:t>Η αυτοκτονία μεταβάλλεται αντιστρόφως ανάλογα προς τον βαθμό συνοχής των κοινωνικών ομάδων των αυτοκτονούντων</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b="1" dirty="0">
                <a:latin typeface="Arial" panose="020B0604020202020204" pitchFamily="34" charset="0"/>
                <a:ea typeface="Times New Roman" panose="02020603050405020304" pitchFamily="18" charset="0"/>
                <a:cs typeface="Arial" panose="020B0604020202020204" pitchFamily="34" charset="0"/>
              </a:rPr>
              <a:t>Αναλόγως του βαθμού συνοχής των κοινωνικών ομάδων και των κοινωνικών συνόλων, παραγόντων όπως οι θρησκευτικές δοξασίες, η οικογενειακή κατάσταση των ατόμων, η αλτρουιστική ή η εγωιστική συμπεριφορά, η αυτοκτονία διακρίνεται σε α) εγωιστική, β) αλτρουιστική και γ) ανομική</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b="1" dirty="0">
                <a:latin typeface="Arial" panose="020B0604020202020204" pitchFamily="34" charset="0"/>
                <a:ea typeface="Times New Roman" panose="02020603050405020304" pitchFamily="18" charset="0"/>
                <a:cs typeface="Arial" panose="020B0604020202020204" pitchFamily="34" charset="0"/>
              </a:rPr>
              <a:t>Εγωιστική </a:t>
            </a:r>
            <a:r>
              <a:rPr lang="el-GR" sz="1950" dirty="0">
                <a:latin typeface="Arial" panose="020B0604020202020204" pitchFamily="34" charset="0"/>
                <a:ea typeface="Times New Roman" panose="02020603050405020304" pitchFamily="18" charset="0"/>
                <a:cs typeface="Arial" panose="020B0604020202020204" pitchFamily="34" charset="0"/>
              </a:rPr>
              <a:t>/</a:t>
            </a:r>
            <a:r>
              <a:rPr lang="el-GR" sz="1950" b="1" dirty="0">
                <a:latin typeface="Arial" panose="020B0604020202020204" pitchFamily="34" charset="0"/>
                <a:ea typeface="Times New Roman" panose="02020603050405020304" pitchFamily="18" charset="0"/>
                <a:cs typeface="Arial" panose="020B0604020202020204" pitchFamily="34" charset="0"/>
              </a:rPr>
              <a:t> </a:t>
            </a:r>
            <a:r>
              <a:rPr lang="el-GR" sz="1950" dirty="0">
                <a:latin typeface="Arial" panose="020B0604020202020204" pitchFamily="34" charset="0"/>
                <a:ea typeface="Times New Roman" panose="02020603050405020304" pitchFamily="18" charset="0"/>
                <a:cs typeface="Arial" panose="020B0604020202020204" pitchFamily="34" charset="0"/>
              </a:rPr>
              <a:t>Σύγχρονη αστική κοινωνία / Ανάπτυξη εγωισμού και ατομισμού / Επιδίωξη ιδιαίτερων-ατομικών συμφερόντων / Χαλάρωση της ηθικής δέσμευσης προς το κοινωνικό σύνολο / Δείκτης υψηλότερος σε περιοχές όπου επικρατεί ο προτεσταντισμός (ελευθερία στην ατομική σκέψη και συνείδηση)</a:t>
            </a:r>
            <a:endParaRPr lang="en-US" sz="195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1469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2B123F-5FAF-4521-95F0-2731A67E87F7}"/>
              </a:ext>
            </a:extLst>
          </p:cNvPr>
          <p:cNvSpPr txBox="1"/>
          <p:nvPr/>
        </p:nvSpPr>
        <p:spPr>
          <a:xfrm>
            <a:off x="0" y="1293801"/>
            <a:ext cx="9144000" cy="4293483"/>
          </a:xfrm>
          <a:prstGeom prst="rect">
            <a:avLst/>
          </a:prstGeom>
          <a:noFill/>
        </p:spPr>
        <p:txBody>
          <a:bodyPr wrap="square">
            <a:spAutoFit/>
          </a:bodyPr>
          <a:lstStyle/>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Δεν απορρίπτει τον "ηθικό ατομισμό" αλλά τον "υπέρμετρο ατομισμό" (εκτροπή, ως απομάκρυνση από την "συλλογική προσωπικότητα")</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Αδυναμία του κοινωνικού οργανισμού να λειτουργήσει συνεκτικώς ως προς τα απαρτίζοντα αυτόν άτομα</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Πολυπληθείς κοινωνίες = κατά κανόνα συνεκτικές</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Απομάκρυνση ατόμου από κοινωνία = κοινωνική αποσύνθεση = κατάθλιψη και μελαγχολία (κοινωνική ποιότητα του εγωισμού) </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b="1" dirty="0">
                <a:latin typeface="Arial" panose="020B0604020202020204" pitchFamily="34" charset="0"/>
                <a:ea typeface="Times New Roman" panose="02020603050405020304" pitchFamily="18" charset="0"/>
                <a:cs typeface="Arial" panose="020B0604020202020204" pitchFamily="34" charset="0"/>
              </a:rPr>
              <a:t>Αλτρουιστική </a:t>
            </a:r>
            <a:r>
              <a:rPr lang="el-GR" sz="1950" dirty="0">
                <a:latin typeface="Arial" panose="020B0604020202020204" pitchFamily="34" charset="0"/>
                <a:ea typeface="Times New Roman" panose="02020603050405020304" pitchFamily="18" charset="0"/>
                <a:cs typeface="Arial" panose="020B0604020202020204" pitchFamily="34" charset="0"/>
              </a:rPr>
              <a:t>αυτοκτονία / Κοινωνίες υψηλού βαθμού του ατόμου στην κοινωνική ζωή / Αποτέλεσμα ηθικών δεσμεύσεων και προσταγών ή θρησκευτικών δοξασιών / Το άτομο υποτάσσεται σχεδόν αυτομάτως / Αφαίρεση ζωής όχι δικαίωμα αλλά καθήκον</a:t>
            </a:r>
            <a:endParaRPr lang="en-US" sz="195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Πρωτόγονοι λαοί = ακατέργαστη ηθικότητα αγνοούσα το άτομο</a:t>
            </a:r>
          </a:p>
          <a:p>
            <a:pPr marL="257175" indent="-257175" algn="just">
              <a:buFont typeface="Symbol" panose="05050102010706020507" pitchFamily="18" charset="2"/>
              <a:buChar char=""/>
            </a:pPr>
            <a:r>
              <a:rPr lang="el-GR" sz="1950" dirty="0">
                <a:latin typeface="Arial" panose="020B0604020202020204" pitchFamily="34" charset="0"/>
                <a:ea typeface="Times New Roman" panose="02020603050405020304" pitchFamily="18" charset="0"/>
                <a:cs typeface="Arial" panose="020B0604020202020204" pitchFamily="34" charset="0"/>
              </a:rPr>
              <a:t>Πολιτισμένα έθνη = εκλεπτυσμένο ήθος θέτον την ανθρώπινη προσωπικότητα στο υψηλότερο βάθρο </a:t>
            </a:r>
            <a:endParaRPr lang="en-US" sz="19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367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857251"/>
            <a:ext cx="9144000" cy="505523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el-GR" dirty="0">
              <a:latin typeface="Arial" pitchFamily="34" charset="0"/>
              <a:cs typeface="Arial" pitchFamily="34" charset="0"/>
            </a:endParaRP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Ανομική αυτοκτονία</a:t>
            </a:r>
            <a:r>
              <a:rPr lang="en-US" dirty="0">
                <a:latin typeface="Arial" pitchFamily="34" charset="0"/>
                <a:ea typeface="Times New Roman" pitchFamily="18" charset="0"/>
                <a:cs typeface="Arial" pitchFamily="34" charset="0"/>
              </a:rPr>
              <a:t> </a:t>
            </a:r>
            <a:r>
              <a:rPr lang="el-GR" dirty="0">
                <a:latin typeface="Arial" pitchFamily="34" charset="0"/>
                <a:ea typeface="Times New Roman" pitchFamily="18" charset="0"/>
                <a:cs typeface="Arial" pitchFamily="34" charset="0"/>
              </a:rPr>
              <a:t>/ Μη δυνατότητα κοινωνίας να ισορροπεί προσδοκίες, ανάγκες και απολαβές ατόμων</a:t>
            </a: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Ανομία = χαλάρωση ρυθμιστικών κανόνων κοινωνικής ζωής</a:t>
            </a: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Περίοδοι κοινωνικών αναταραχών και κρίσεων και περιπτώσεις απότομης αυξήσεως δύναμης και πλούτου / Κοινωνική ηθική δεν έχει τον χρόνο να "επανεκπαιδεύσει" </a:t>
            </a:r>
          </a:p>
          <a:p>
            <a:pPr lvl="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Ανομία συμπτωματική και ενδημική (χώρος βιομηχανίας και εμπορίου) / Παραμερισμός θρησκευτικών και ηθικών δεσμεύσεων</a:t>
            </a:r>
            <a:r>
              <a:rPr lang="en-US" dirty="0">
                <a:latin typeface="Arial" pitchFamily="34" charset="0"/>
                <a:ea typeface="Times New Roman" pitchFamily="18" charset="0"/>
                <a:cs typeface="Arial" pitchFamily="34" charset="0"/>
              </a:rPr>
              <a:t> </a:t>
            </a:r>
            <a:r>
              <a:rPr lang="el-GR" dirty="0">
                <a:latin typeface="Arial" pitchFamily="34" charset="0"/>
                <a:ea typeface="Times New Roman" pitchFamily="18" charset="0"/>
                <a:cs typeface="Arial" pitchFamily="34" charset="0"/>
              </a:rPr>
              <a:t>/ Κράτος και διακυβέρνηση "υπηρέτες της οικονομίας"</a:t>
            </a: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Κοινοί τόποι </a:t>
            </a:r>
            <a:r>
              <a:rPr lang="el-GR" b="1" dirty="0">
                <a:latin typeface="Arial" pitchFamily="34" charset="0"/>
                <a:ea typeface="Times New Roman" pitchFamily="18" charset="0"/>
                <a:cs typeface="Arial" pitchFamily="34" charset="0"/>
              </a:rPr>
              <a:t>εγωιστικής </a:t>
            </a:r>
            <a:r>
              <a:rPr lang="el-GR" dirty="0">
                <a:latin typeface="Arial" pitchFamily="34" charset="0"/>
                <a:ea typeface="Times New Roman" pitchFamily="18" charset="0"/>
                <a:cs typeface="Arial" pitchFamily="34" charset="0"/>
              </a:rPr>
              <a:t>και </a:t>
            </a:r>
            <a:r>
              <a:rPr lang="el-GR" b="1" dirty="0">
                <a:latin typeface="Arial" pitchFamily="34" charset="0"/>
                <a:ea typeface="Times New Roman" pitchFamily="18" charset="0"/>
                <a:cs typeface="Arial" pitchFamily="34" charset="0"/>
              </a:rPr>
              <a:t>ανομικής αυτοκτονίας = </a:t>
            </a:r>
            <a:r>
              <a:rPr lang="el-GR" dirty="0">
                <a:latin typeface="Arial" pitchFamily="34" charset="0"/>
                <a:ea typeface="Times New Roman" pitchFamily="18" charset="0"/>
                <a:cs typeface="Arial" pitchFamily="34" charset="0"/>
              </a:rPr>
              <a:t>ελλιπής παρουσία της κοινωνίας στα άτομα και παρατήρηση στην βιομηχανική-αστική κοινωνία</a:t>
            </a: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Ανομική αυτοκτονία στον χώρο βιομηχανίας και εμπορίου</a:t>
            </a: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Εγωιστική αυτοκτονία στον χώρο των διανοουμένων</a:t>
            </a:r>
          </a:p>
          <a:p>
            <a:pPr defTabSz="685800" eaLnBrk="0" fontAlgn="base" hangingPunct="0">
              <a:spcBef>
                <a:spcPct val="0"/>
              </a:spcBef>
              <a:spcAft>
                <a:spcPct val="0"/>
              </a:spcAft>
              <a:buFontTx/>
              <a:buChar char="•"/>
            </a:pPr>
            <a:r>
              <a:rPr lang="el-GR" b="1" dirty="0">
                <a:latin typeface="Arial" pitchFamily="34" charset="0"/>
                <a:ea typeface="Times New Roman" pitchFamily="18" charset="0"/>
                <a:cs typeface="Arial" pitchFamily="34" charset="0"/>
              </a:rPr>
              <a:t>Μοιρολατρική </a:t>
            </a:r>
            <a:r>
              <a:rPr lang="el-GR" dirty="0">
                <a:latin typeface="Arial" pitchFamily="34" charset="0"/>
                <a:ea typeface="Times New Roman" pitchFamily="18" charset="0"/>
                <a:cs typeface="Arial" pitchFamily="34" charset="0"/>
              </a:rPr>
              <a:t>αυτοκτονία (άτεκνες μητέρες, αδιέξοδα έγγαμης ή οικογενειακής ζωής, δούλοι) </a:t>
            </a:r>
            <a:endParaRPr lang="en-US" dirty="0">
              <a:latin typeface="Arial" pitchFamily="34" charset="0"/>
              <a:ea typeface="Times New Roman" pitchFamily="18" charset="0"/>
              <a:cs typeface="Arial" pitchFamily="34" charset="0"/>
            </a:endParaRPr>
          </a:p>
          <a:p>
            <a:pPr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Ταξινόμηση τύπων αυτοκτονιών βάσει μεθόδου "συνακόλουθης μεταβολής" (μεθόδου αναλύσεως μεταβλητών ή πολυπαραγοντικής αναλύσεως)</a:t>
            </a:r>
            <a:endParaRPr lang="el-GR" dirty="0">
              <a:latin typeface="Arial" pitchFamily="34" charset="0"/>
              <a:cs typeface="Arial" pitchFamily="34" charset="0"/>
            </a:endParaRPr>
          </a:p>
          <a:p>
            <a:pPr defTabSz="685800" eaLnBrk="0" fontAlgn="base" hangingPunct="0">
              <a:spcBef>
                <a:spcPct val="0"/>
              </a:spcBef>
              <a:spcAft>
                <a:spcPct val="0"/>
              </a:spcAft>
            </a:pPr>
            <a:endParaRPr lang="el-GR" dirty="0">
              <a:latin typeface="Arial" pitchFamily="34" charset="0"/>
              <a:cs typeface="Arial" pitchFamily="34" charset="0"/>
            </a:endParaRPr>
          </a:p>
        </p:txBody>
      </p:sp>
    </p:spTree>
    <p:extLst>
      <p:ext uri="{BB962C8B-B14F-4D97-AF65-F5344CB8AC3E}">
        <p14:creationId xmlns:p14="http://schemas.microsoft.com/office/powerpoint/2010/main" val="697026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rot="10800000" flipV="1">
            <a:off x="-10" y="382013"/>
            <a:ext cx="9144001" cy="609397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el-GR" sz="2175" dirty="0">
              <a:latin typeface="Arial" pitchFamily="34" charset="0"/>
              <a:cs typeface="Arial" pitchFamily="34" charset="0"/>
            </a:endParaRP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Κοινωνικός καταμερισμός εργασίας = διαφοροποίηση των επαγγελμάτων</a:t>
            </a: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Συντονίζει τις δραστηριότητες των ατόμων και ελέγχει την κοινωνική ζωή</a:t>
            </a: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"Οργανική" και όχι "βιολογική" σύνδεση ατόμων αλληλεξαρτώμενων προς επιβίωση</a:t>
            </a: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"Φυσιολογικό" και "κανονικό" κοινωνικό φαινόμενο</a:t>
            </a: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Κοινωνικές αιτίες καταμερισμού εργασίας: α) φυσική ή υλική πυκνότητα της κοινωνίας = το ποσοστό των ατόμων τα οποία κατοικούν ή κινούνται σε ένα τετραγωνικό χιλιόμετρο και β) ηθική πυκνότητα - άμεση και αυθόρμητη επαφή στην οποία υπεισέρχονται περιοδικώς τα μέλη της κοινωνίας </a:t>
            </a: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Αύξηση αυτών = κοινωνική διαφοροποίηση = κοινωνικός καταμερισμός εργασίας = οργανική αλληλεγγύη</a:t>
            </a:r>
          </a:p>
          <a:p>
            <a:pPr defTabSz="685800" eaLnBrk="0" fontAlgn="base" hangingPunct="0">
              <a:spcBef>
                <a:spcPct val="0"/>
              </a:spcBef>
              <a:spcAft>
                <a:spcPct val="0"/>
              </a:spcAft>
              <a:buFontTx/>
              <a:buChar char="•"/>
            </a:pPr>
            <a:r>
              <a:rPr lang="el-GR" sz="2175" dirty="0">
                <a:latin typeface="Arial" pitchFamily="34" charset="0"/>
                <a:ea typeface="Times New Roman" pitchFamily="18" charset="0"/>
                <a:cs typeface="Arial" pitchFamily="34" charset="0"/>
              </a:rPr>
              <a:t>Καταμερισμός της εργασίας πρωτευόντως κοινωνικός και δευτερευόντως οικονομικός / Σε ευθεία αναλογία προς την ηθική και δυναμική πυκνότητα της κοινωνίας</a:t>
            </a:r>
            <a:endParaRPr lang="el-GR" sz="2175" dirty="0">
              <a:latin typeface="Arial" pitchFamily="34" charset="0"/>
              <a:cs typeface="Arial" pitchFamily="34" charset="0"/>
            </a:endParaRPr>
          </a:p>
          <a:p>
            <a:pPr defTabSz="685800" eaLnBrk="0" fontAlgn="base" hangingPunct="0">
              <a:spcBef>
                <a:spcPct val="0"/>
              </a:spcBef>
              <a:spcAft>
                <a:spcPct val="0"/>
              </a:spcAft>
            </a:pPr>
            <a:endParaRPr lang="el-GR" sz="2175" dirty="0">
              <a:latin typeface="Arial" pitchFamily="34" charset="0"/>
              <a:cs typeface="Arial" pitchFamily="34" charset="0"/>
            </a:endParaRPr>
          </a:p>
        </p:txBody>
      </p:sp>
    </p:spTree>
    <p:extLst>
      <p:ext uri="{BB962C8B-B14F-4D97-AF65-F5344CB8AC3E}">
        <p14:creationId xmlns:p14="http://schemas.microsoft.com/office/powerpoint/2010/main" val="3360504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rot="10800000" flipV="1">
            <a:off x="1" y="901386"/>
            <a:ext cx="9143999" cy="505523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buFontTx/>
              <a:buChar char="•"/>
            </a:pPr>
            <a:r>
              <a:rPr lang="el-GR" dirty="0">
                <a:latin typeface="Arial" pitchFamily="34" charset="0"/>
                <a:ea typeface="Times New Roman" pitchFamily="18" charset="0"/>
                <a:cs typeface="Arial" pitchFamily="34" charset="0"/>
              </a:rPr>
              <a:t>Εποχή αναταραχών και αλλεπάλληλων οικονομικών κρίσεων</a:t>
            </a:r>
            <a:endParaRPr lang="el-GR" dirty="0">
              <a:latin typeface="Arial" pitchFamily="34" charset="0"/>
              <a:cs typeface="Arial" pitchFamily="34" charset="0"/>
            </a:endParaRPr>
          </a:p>
          <a:p>
            <a:pPr lvl="0" algn="just"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Κοινωνικός καταμερισμός εργασίας = "φυσική"-"φυσιολογική« απάντηση κοινωνίας στην αύξηση πληθυσμού και στην εξ αυτής έλλειψη αγαθών </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Επιβίωση - νέες εξειδικεύσεις - πολλαπλασιασμός παραγωγικότητας υλικών αγαθών</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"Αλληλέγγυο" κοινωνικό ήθος = ομαλή ρύθμιση απαιτήσεων και διαφορών μεταξύ διαφορετικών κοινωνικών κατηγοριών</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Λύση στην αναβίωση θεσμού συντεχνιών - Όχι στα εργατικά συνδικάτα</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Άκαμπτα συντηρητικός ή κοινωνικός μεταρρυθμιστής-οπαδός σοσιαλιστικών ιδεών</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Αντιμετώπιση κοινωνικής και οικονομικής ανισότητας με δραστικό τρόπο προς επίτευξη κοινωνικής ειρήνης / Η ηθική κατάσταση της κοινωνίας διορθώνεται όχι με την παιδεία αλλά με δομικές μεταρρυθμίσεις</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b="1" dirty="0">
                <a:latin typeface="Arial" pitchFamily="34" charset="0"/>
                <a:ea typeface="Times New Roman" pitchFamily="18" charset="0"/>
                <a:cs typeface="Arial" pitchFamily="34" charset="0"/>
              </a:rPr>
              <a:t>Απορρίπτει την θέση ότι η εκπαίδευση θα μπορούσε να είναι μέσον αμβλύνσεως των κοινωνικών προβλημάτων και βασικός παράγων του κοινωνικού μετασχηματισμού, διότι δεν είναι παρά η εικόνα και ο αντικατοπτρισμός της κοινωνίας την οποία μιμείται και αναπαράγει / Αδιανόητο το άτομο να διεκδικεί να ανασυγκροτήσει με προσωπική διανοητική προσπάθεια το μη έργο της ατομικής σκέψεως </a:t>
            </a:r>
            <a:endParaRPr lang="el-GR" dirty="0">
              <a:latin typeface="Arial" pitchFamily="34" charset="0"/>
              <a:cs typeface="Arial" pitchFamily="34" charset="0"/>
            </a:endParaRPr>
          </a:p>
          <a:p>
            <a:pPr algn="just" defTabSz="685800" eaLnBrk="0" fontAlgn="base" hangingPunct="0">
              <a:spcBef>
                <a:spcPct val="0"/>
              </a:spcBef>
              <a:spcAft>
                <a:spcPct val="0"/>
              </a:spcAft>
              <a:buFontTx/>
              <a:buChar char="•"/>
            </a:pPr>
            <a:r>
              <a:rPr lang="el-GR" dirty="0">
                <a:latin typeface="Arial" pitchFamily="34" charset="0"/>
                <a:ea typeface="Times New Roman" pitchFamily="18" charset="0"/>
                <a:cs typeface="Arial" pitchFamily="34" charset="0"/>
              </a:rPr>
              <a:t>Κατάργηση του νόμου περί κληρονομίας = πράξη η αρχή της ισότητας των ευκαιριών </a:t>
            </a:r>
            <a:endParaRPr lang="el-GR" dirty="0">
              <a:latin typeface="Arial" pitchFamily="34" charset="0"/>
              <a:cs typeface="Arial" pitchFamily="34" charset="0"/>
            </a:endParaRPr>
          </a:p>
        </p:txBody>
      </p:sp>
    </p:spTree>
    <p:extLst>
      <p:ext uri="{BB962C8B-B14F-4D97-AF65-F5344CB8AC3E}">
        <p14:creationId xmlns:p14="http://schemas.microsoft.com/office/powerpoint/2010/main" val="3953468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rot="10800000" flipV="1">
            <a:off x="0" y="872531"/>
            <a:ext cx="9144000" cy="511293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Font typeface="Arial" pitchFamily="34" charset="0"/>
              <a:buChar char="•"/>
            </a:pPr>
            <a:r>
              <a:rPr lang="el-GR" sz="1425" dirty="0">
                <a:latin typeface="Arial" pitchFamily="34" charset="0"/>
                <a:ea typeface="Times New Roman" pitchFamily="18" charset="0"/>
                <a:cs typeface="Arial" pitchFamily="34" charset="0"/>
              </a:rPr>
              <a:t>Φαινόμενα συνειδήσεως = κοινωνικά γεγονότα-αντικειμενικά φαινόμενα</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Ηθικά γεγονότα χαρακτηρίζονται από: α) αίσθημα ιερότητας το οποίο τα καθιστά επιθυμητά στα άτομα και β) υποχρεωτικό τρόπο επιβολής επί των ατόμων</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Πραγμάτευση αφηρημένων εννοιών ως συλλογικών παραστάσεων</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Θρησκεία και επιστήμη = κοινωνικά γεγονότα της αυτής ποιότητας</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Θρησκεία = μεταμόρφωση της συλλογικής ζωής / Δύναμη επιβολής αυτής μετουσιώνει την συλλογική δύναμη κοινωνίας / Συναίσθημα συλλογική αναπτυσσόμενο από την συλλογική πρακτική / Εκφράζει και στερεοποιεί την κοινωνική αλληλεγγύη</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Απορρίπτει θεωρίες βάσει των οποίων η θρησκεία είναι φαινόμενο δευτερεύον</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Μέσω της θρησκείας λατρεύεται η κοινωνία, κάτι πραγματικό, ιερό και άξιο σεβασμού</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Τοτέμ = όνομα και έμβλημα κοινωνικής ομάδας</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Διάκριση ιερού από κοσμικό και βέβηλο (στην βάση κάθε θρησκείας) </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Απρόσωπη, διάχυτη, σταθερώς ενυπάρχουσα στον κόσμο υπερβατική δύναμη την οποία ενσαρκώνει το τοτέμ και εκφράζει ο θεός είναι η ΚΟΙΝΩΝΙΑ</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Η ανάπτυξη του κοινωνικού καταμερισμού εργασίας και η μετάβαση από την κοινωνία της "μηχανικής" αλληλεγγύης σε αυτήν της "οργανικής" αλληλεγγύης έχει δύο αιτίες: α) την αύξηση του αριθμού των ατόμων και β) την πύκνωση των επαφών και των σχέσεων των ατόμων</a:t>
            </a:r>
          </a:p>
          <a:p>
            <a:pPr defTabSz="685800" eaLnBrk="0" fontAlgn="base" hangingPunct="0">
              <a:spcBef>
                <a:spcPct val="0"/>
              </a:spcBef>
              <a:spcAft>
                <a:spcPct val="0"/>
              </a:spcAft>
              <a:buFontTx/>
              <a:buChar char="•"/>
            </a:pPr>
            <a:r>
              <a:rPr lang="el-GR" sz="1425" dirty="0">
                <a:latin typeface="Arial" pitchFamily="34" charset="0"/>
                <a:ea typeface="Times New Roman" pitchFamily="18" charset="0"/>
                <a:cs typeface="Arial" pitchFamily="34" charset="0"/>
              </a:rPr>
              <a:t>Αύξηση πληθυσμού + ανάπτυξη κοινωνίας (ως εξειδίκευση) = διαφοροποίηση των ατόμων = κοινωνικός καταμερισμός εργασίας ("φυσιολογικό" κοινωνικό φαινόμενο) συνθέτον τον κοινωνικό οργανισμό ως συνδέον τα διαφοροποιημένα άτομα με οργανικό τρόπο = "οργανική" αλληλεγγύη (αλληλεξάρτηση και συνεργασία των ατόμων) = αίσθημα ατομικής πληρότητας και ευτυχίας  </a:t>
            </a:r>
            <a:endParaRPr lang="el-GR" sz="1425" dirty="0">
              <a:latin typeface="Arial" pitchFamily="34" charset="0"/>
              <a:cs typeface="Arial" pitchFamily="34" charset="0"/>
            </a:endParaRPr>
          </a:p>
          <a:p>
            <a:pPr defTabSz="685800" eaLnBrk="0" fontAlgn="base" hangingPunct="0">
              <a:spcBef>
                <a:spcPct val="0"/>
              </a:spcBef>
              <a:spcAft>
                <a:spcPct val="0"/>
              </a:spcAft>
            </a:pPr>
            <a:r>
              <a:rPr lang="el-GR" sz="1425" dirty="0">
                <a:latin typeface="Arial" pitchFamily="34" charset="0"/>
                <a:ea typeface="Times New Roman" pitchFamily="18" charset="0"/>
                <a:cs typeface="Arial" pitchFamily="34" charset="0"/>
              </a:rPr>
              <a:t>Οργανική σύσταση της κοινωνίας = το σύνολο των πολλαπλών λειτουργιών, οι οποίες, συντονιζόμενες, συμβάλλουν στην ομαλή και απρόσκοπτη πορεία της κοινωνίας</a:t>
            </a:r>
            <a:r>
              <a:rPr lang="el-GR" sz="1425" dirty="0">
                <a:latin typeface="Arial" pitchFamily="34" charset="0"/>
                <a:cs typeface="Arial" pitchFamily="34" charset="0"/>
              </a:rPr>
              <a:t> </a:t>
            </a:r>
          </a:p>
        </p:txBody>
      </p:sp>
    </p:spTree>
    <p:extLst>
      <p:ext uri="{BB962C8B-B14F-4D97-AF65-F5344CB8AC3E}">
        <p14:creationId xmlns:p14="http://schemas.microsoft.com/office/powerpoint/2010/main" val="4096990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rot="10800000" flipV="1">
            <a:off x="0" y="1855493"/>
            <a:ext cx="9143999" cy="31470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FontTx/>
              <a:buChar char="•"/>
            </a:pPr>
            <a:r>
              <a:rPr lang="el-GR" sz="2000" dirty="0">
                <a:latin typeface="Calibri" panose="020F0502020204030204" pitchFamily="34" charset="0"/>
                <a:ea typeface="Times New Roman" pitchFamily="18" charset="0"/>
                <a:cs typeface="Calibri" panose="020F0502020204030204" pitchFamily="34" charset="0"/>
              </a:rPr>
              <a:t>Κατηγορίες σκέψεως αναπαριστούν συλλογική πραγματικότητα κοινωνικής ζωής</a:t>
            </a:r>
            <a:endParaRPr lang="el-GR" sz="20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buFontTx/>
              <a:buChar char="•"/>
            </a:pPr>
            <a:r>
              <a:rPr lang="el-GR" sz="2000" dirty="0">
                <a:latin typeface="Calibri" panose="020F0502020204030204" pitchFamily="34" charset="0"/>
                <a:ea typeface="Times New Roman" pitchFamily="18" charset="0"/>
                <a:cs typeface="Calibri" panose="020F0502020204030204" pitchFamily="34" charset="0"/>
              </a:rPr>
              <a:t>Θρησκευτικές πίστεις μετουσιώνουν αυτή</a:t>
            </a:r>
            <a:endParaRPr lang="el-GR" sz="20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buFontTx/>
              <a:buChar char="•"/>
            </a:pPr>
            <a:r>
              <a:rPr lang="el-GR" sz="2000" dirty="0">
                <a:latin typeface="Calibri" panose="020F0502020204030204" pitchFamily="34" charset="0"/>
                <a:ea typeface="Times New Roman" pitchFamily="18" charset="0"/>
                <a:cs typeface="Calibri" panose="020F0502020204030204" pitchFamily="34" charset="0"/>
              </a:rPr>
              <a:t>Θρησκεία = πρωταρχικός πυρήνας και της επιστημονικής σκέψεως</a:t>
            </a:r>
            <a:endParaRPr lang="el-GR" sz="20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buFontTx/>
              <a:buChar char="•"/>
            </a:pPr>
            <a:r>
              <a:rPr lang="el-GR" sz="2000" dirty="0">
                <a:latin typeface="Calibri" panose="020F0502020204030204" pitchFamily="34" charset="0"/>
                <a:ea typeface="Times New Roman" pitchFamily="18" charset="0"/>
                <a:cs typeface="Calibri" panose="020F0502020204030204" pitchFamily="34" charset="0"/>
              </a:rPr>
              <a:t>Κατανόηση φαινομένων συνειδήσεως δυνατή μόνον εφόσον προσδιορισθεί κοινωνικό περιεχόμενο και διευκρινισθούν αίτια και κοινωνική λειτουργία</a:t>
            </a:r>
            <a:endParaRPr lang="el-GR" sz="20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buFontTx/>
              <a:buChar char="•"/>
            </a:pPr>
            <a:r>
              <a:rPr lang="el-GR" sz="2000" dirty="0">
                <a:latin typeface="Calibri" panose="020F0502020204030204" pitchFamily="34" charset="0"/>
                <a:ea typeface="Times New Roman" pitchFamily="18" charset="0"/>
                <a:cs typeface="Calibri" panose="020F0502020204030204" pitchFamily="34" charset="0"/>
              </a:rPr>
              <a:t>Ο χρόνος δεν είναι υποκειμενική έννοια / Η ρύθμιση του χρόνου είναι συλλογική υπόθεση</a:t>
            </a:r>
            <a:endParaRPr lang="el-GR" sz="2000" dirty="0">
              <a:latin typeface="Calibri" panose="020F0502020204030204" pitchFamily="34" charset="0"/>
              <a:cs typeface="Calibri" panose="020F0502020204030204" pitchFamily="34" charset="0"/>
            </a:endParaRPr>
          </a:p>
          <a:p>
            <a:pPr defTabSz="685800" eaLnBrk="0" fontAlgn="base" hangingPunct="0">
              <a:spcBef>
                <a:spcPct val="0"/>
              </a:spcBef>
              <a:spcAft>
                <a:spcPct val="0"/>
              </a:spcAft>
              <a:buFontTx/>
              <a:buChar char="•"/>
            </a:pPr>
            <a:r>
              <a:rPr lang="el-GR" sz="2000" dirty="0">
                <a:latin typeface="Calibri" panose="020F0502020204030204" pitchFamily="34" charset="0"/>
                <a:ea typeface="Times New Roman" pitchFamily="18" charset="0"/>
                <a:cs typeface="Calibri" panose="020F0502020204030204" pitchFamily="34" charset="0"/>
              </a:rPr>
              <a:t>Χώρος </a:t>
            </a:r>
            <a:r>
              <a:rPr lang="el-GR" sz="2000" dirty="0" err="1">
                <a:latin typeface="Calibri" panose="020F0502020204030204" pitchFamily="34" charset="0"/>
                <a:ea typeface="Times New Roman" pitchFamily="18" charset="0"/>
                <a:cs typeface="Calibri" panose="020F0502020204030204" pitchFamily="34" charset="0"/>
              </a:rPr>
              <a:t>αρρήκτως</a:t>
            </a:r>
            <a:r>
              <a:rPr lang="el-GR" sz="2000" dirty="0">
                <a:latin typeface="Calibri" panose="020F0502020204030204" pitchFamily="34" charset="0"/>
                <a:ea typeface="Times New Roman" pitchFamily="18" charset="0"/>
                <a:cs typeface="Calibri" panose="020F0502020204030204" pitchFamily="34" charset="0"/>
              </a:rPr>
              <a:t> συνδεδεμένος με τον τρόπο με τον οποίο οι πολιτισμοί </a:t>
            </a:r>
            <a:r>
              <a:rPr lang="el-GR" sz="2000" dirty="0" err="1">
                <a:latin typeface="Calibri" panose="020F0502020204030204" pitchFamily="34" charset="0"/>
                <a:ea typeface="Times New Roman" pitchFamily="18" charset="0"/>
                <a:cs typeface="Calibri" panose="020F0502020204030204" pitchFamily="34" charset="0"/>
              </a:rPr>
              <a:t>χωροθετούν</a:t>
            </a:r>
            <a:r>
              <a:rPr lang="el-GR" sz="2000" dirty="0">
                <a:latin typeface="Calibri" panose="020F0502020204030204" pitchFamily="34" charset="0"/>
                <a:ea typeface="Times New Roman" pitchFamily="18" charset="0"/>
                <a:cs typeface="Calibri" panose="020F0502020204030204" pitchFamily="34" charset="0"/>
              </a:rPr>
              <a:t> δραστηριότητες, με κοινωνικές </a:t>
            </a:r>
            <a:r>
              <a:rPr lang="el-GR" sz="2000" dirty="0" err="1">
                <a:latin typeface="Calibri" panose="020F0502020204030204" pitchFamily="34" charset="0"/>
                <a:ea typeface="Times New Roman" pitchFamily="18" charset="0"/>
                <a:cs typeface="Calibri" panose="020F0502020204030204" pitchFamily="34" charset="0"/>
              </a:rPr>
              <a:t>διαφοροποίησεις</a:t>
            </a:r>
            <a:r>
              <a:rPr lang="el-GR" sz="2000" dirty="0">
                <a:latin typeface="Calibri" panose="020F0502020204030204" pitchFamily="34" charset="0"/>
                <a:ea typeface="Times New Roman" pitchFamily="18" charset="0"/>
                <a:cs typeface="Calibri" panose="020F0502020204030204" pitchFamily="34" charset="0"/>
              </a:rPr>
              <a:t> δημιουργούμενες από κοινωνική ζωή</a:t>
            </a:r>
          </a:p>
          <a:p>
            <a:pPr defTabSz="685800" eaLnBrk="0" fontAlgn="base" hangingPunct="0">
              <a:spcBef>
                <a:spcPct val="0"/>
              </a:spcBef>
              <a:spcAft>
                <a:spcPct val="0"/>
              </a:spcAft>
            </a:pPr>
            <a:r>
              <a:rPr lang="el-GR" sz="2000" dirty="0">
                <a:latin typeface="Calibri" panose="020F0502020204030204" pitchFamily="34" charset="0"/>
                <a:ea typeface="Times New Roman" pitchFamily="18" charset="0"/>
                <a:cs typeface="Calibri" panose="020F0502020204030204" pitchFamily="34" charset="0"/>
              </a:rPr>
              <a:t>Έννοια ταξινομήσεως θρησκευτική προέλευση </a:t>
            </a:r>
            <a:endParaRPr lang="el-G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5787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xmlns="" id="{7FBA56A9-AD0D-47FB-A27F-8C5E6C34790D}"/>
              </a:ext>
            </a:extLst>
          </p:cNvPr>
          <p:cNvSpPr>
            <a:spLocks noGrp="1"/>
          </p:cNvSpPr>
          <p:nvPr>
            <p:ph type="title"/>
          </p:nvPr>
        </p:nvSpPr>
        <p:spPr>
          <a:xfrm>
            <a:off x="233963" y="1196752"/>
            <a:ext cx="8451167" cy="631949"/>
          </a:xfrm>
        </p:spPr>
        <p:txBody>
          <a:bodyPr>
            <a:normAutofit fontScale="90000"/>
          </a:bodyPr>
          <a:lstStyle/>
          <a:p>
            <a:r>
              <a:rPr lang="el-GR" dirty="0" smtClean="0">
                <a:latin typeface="Times New Roman" panose="02020603050405020304" pitchFamily="18" charset="0"/>
                <a:cs typeface="Times New Roman" panose="02020603050405020304" pitchFamily="18" charset="0"/>
              </a:rPr>
              <a:t>ΕΠΙΜΕΤΡΟ</a:t>
            </a:r>
            <a:endParaRPr lang="el-GR" dirty="0">
              <a:latin typeface="Times New Roman" panose="02020603050405020304" pitchFamily="18" charset="0"/>
              <a:cs typeface="Times New Roman" panose="02020603050405020304" pitchFamily="18" charset="0"/>
            </a:endParaRPr>
          </a:p>
        </p:txBody>
      </p:sp>
      <p:graphicFrame>
        <p:nvGraphicFramePr>
          <p:cNvPr id="5" name="Πίνακας 5">
            <a:extLst>
              <a:ext uri="{FF2B5EF4-FFF2-40B4-BE49-F238E27FC236}">
                <a16:creationId xmlns:a16="http://schemas.microsoft.com/office/drawing/2014/main" xmlns="" id="{8897A198-C85B-4892-925A-2C44AC237E31}"/>
              </a:ext>
            </a:extLst>
          </p:cNvPr>
          <p:cNvGraphicFramePr>
            <a:graphicFrameLocks noGrp="1"/>
          </p:cNvGraphicFramePr>
          <p:nvPr>
            <p:ph idx="1"/>
            <p:extLst>
              <p:ext uri="{D42A27DB-BD31-4B8C-83A1-F6EECF244321}">
                <p14:modId xmlns:p14="http://schemas.microsoft.com/office/powerpoint/2010/main" val="3255317973"/>
              </p:ext>
            </p:extLst>
          </p:nvPr>
        </p:nvGraphicFramePr>
        <p:xfrm>
          <a:off x="262009" y="2060847"/>
          <a:ext cx="8451167" cy="4032449"/>
        </p:xfrm>
        <a:graphic>
          <a:graphicData uri="http://schemas.openxmlformats.org/drawingml/2006/table">
            <a:tbl>
              <a:tblPr firstRow="1" bandRow="1">
                <a:tableStyleId>{91EBBBCC-DAD2-459C-BE2E-F6DE35CF9A28}</a:tableStyleId>
              </a:tblPr>
              <a:tblGrid>
                <a:gridCol w="8451167">
                  <a:extLst>
                    <a:ext uri="{9D8B030D-6E8A-4147-A177-3AD203B41FA5}">
                      <a16:colId xmlns:a16="http://schemas.microsoft.com/office/drawing/2014/main" xmlns="" val="1448599069"/>
                    </a:ext>
                  </a:extLst>
                </a:gridCol>
              </a:tblGrid>
              <a:tr h="481286">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WEBER – MARX </a:t>
                      </a:r>
                      <a:r>
                        <a:rPr lang="el-GR"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COMTE - DURKHEIM</a:t>
                      </a:r>
                      <a:endParaRPr lang="el-GR" sz="18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430780924"/>
                  </a:ext>
                </a:extLst>
              </a:tr>
              <a:tr h="1107155">
                <a:tc>
                  <a:txBody>
                    <a:bodyPr/>
                    <a:lstStyle/>
                    <a:p>
                      <a:r>
                        <a:rPr lang="en-US" sz="1500" dirty="0">
                          <a:solidFill>
                            <a:schemeClr val="tx1"/>
                          </a:solidFill>
                          <a:latin typeface="Times New Roman" panose="02020603050405020304" pitchFamily="18" charset="0"/>
                          <a:cs typeface="Times New Roman" panose="02020603050405020304" pitchFamily="18" charset="0"/>
                        </a:rPr>
                        <a:t>O</a:t>
                      </a:r>
                      <a:r>
                        <a:rPr lang="el-GR" sz="1500" dirty="0">
                          <a:solidFill>
                            <a:schemeClr val="tx1"/>
                          </a:solidFill>
                          <a:latin typeface="Times New Roman" panose="02020603050405020304" pitchFamily="18" charset="0"/>
                          <a:cs typeface="Times New Roman" panose="02020603050405020304" pitchFamily="18" charset="0"/>
                        </a:rPr>
                        <a:t>ι κλασικοί της κοινωνιολογικής σκέψης διαφέρουν σημαντικά ως προς τις θεωρητικές καταβολές, τις μεθοδολογικές επιλογές αλλά και τους πολιτικούς στόχους του έργου τους. Ωστόσο, τα κείμενά τους επιτρέπουν μια ερμηνευτική προσέγγιση βασιζόμενη στην υπόθεση ύπαρξης μιας κοινής </a:t>
                      </a:r>
                      <a:r>
                        <a:rPr lang="el-GR" sz="1500" dirty="0" err="1">
                          <a:solidFill>
                            <a:schemeClr val="tx1"/>
                          </a:solidFill>
                          <a:latin typeface="Times New Roman" panose="02020603050405020304" pitchFamily="18" charset="0"/>
                          <a:cs typeface="Times New Roman" panose="02020603050405020304" pitchFamily="18" charset="0"/>
                        </a:rPr>
                        <a:t>αντι-ουσιοκρατικής</a:t>
                      </a:r>
                      <a:r>
                        <a:rPr lang="el-GR" sz="1500" dirty="0">
                          <a:solidFill>
                            <a:schemeClr val="tx1"/>
                          </a:solidFill>
                          <a:latin typeface="Times New Roman" panose="02020603050405020304" pitchFamily="18" charset="0"/>
                          <a:cs typeface="Times New Roman" panose="02020603050405020304" pitchFamily="18" charset="0"/>
                        </a:rPr>
                        <a:t> στάσης στη θεωρητική τους σκέψη</a:t>
                      </a:r>
                    </a:p>
                  </a:txBody>
                  <a:tcPr marL="68580" marR="68580" marT="34290" marB="34290"/>
                </a:tc>
                <a:extLst>
                  <a:ext uri="{0D108BD9-81ED-4DB2-BD59-A6C34878D82A}">
                    <a16:rowId xmlns:a16="http://schemas.microsoft.com/office/drawing/2014/main" xmlns="" val="2595441066"/>
                  </a:ext>
                </a:extLst>
              </a:tr>
              <a:tr h="665482">
                <a:tc>
                  <a:txBody>
                    <a:bodyPr/>
                    <a:lstStyle/>
                    <a:p>
                      <a:r>
                        <a:rPr lang="el-GR" sz="1500" b="0" i="0" u="none" strike="noStrike" kern="1200" baseline="0" dirty="0">
                          <a:solidFill>
                            <a:schemeClr val="tx1"/>
                          </a:solidFill>
                          <a:latin typeface="Times New Roman" panose="02020603050405020304" pitchFamily="18" charset="0"/>
                          <a:ea typeface="+mn-ea"/>
                          <a:cs typeface="Times New Roman" panose="02020603050405020304" pitchFamily="18" charset="0"/>
                        </a:rPr>
                        <a:t>Η ερμηνεία της νοηματικής δομής του κοινωνικού πράττειν βασίζεται σε διαφορετική στην ιδεολογία (Μαρξ), στην κουλτούρα (Βέμπερ), στην φαντασία (</a:t>
                      </a:r>
                      <a:r>
                        <a:rPr lang="el-GR" sz="15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Ντυρκάιμ</a:t>
                      </a:r>
                      <a:r>
                        <a:rPr lang="el-GR" sz="15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και στο ανθρώπινο πνεύμα (</a:t>
                      </a:r>
                      <a:r>
                        <a:rPr lang="el-GR" sz="15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Κοντ</a:t>
                      </a:r>
                      <a:r>
                        <a:rPr lang="el-GR" sz="15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l-GR" sz="1500" dirty="0">
                        <a:solidFill>
                          <a:schemeClr val="tx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579207941"/>
                  </a:ext>
                </a:extLst>
              </a:tr>
              <a:tr h="889263">
                <a:tc>
                  <a:txBody>
                    <a:bodyPr/>
                    <a:lstStyle/>
                    <a:p>
                      <a:r>
                        <a:rPr lang="el-GR" sz="1500" dirty="0">
                          <a:solidFill>
                            <a:schemeClr val="tx1"/>
                          </a:solidFill>
                          <a:latin typeface="Times New Roman" panose="02020603050405020304" pitchFamily="18" charset="0"/>
                          <a:cs typeface="Times New Roman" panose="02020603050405020304" pitchFamily="18" charset="0"/>
                        </a:rPr>
                        <a:t>Οι θεμελιωτές της Κοινωνιολογίας δεν παραγνωρίζουν την αναγκαιότητα της τρισδιάστατης θεωρητικής προσέγγισης  (άτομο, κοινωνία και ιδεολογία) παρά την ύπαρξη αντίπαλων ερμηνευτικών προσεγγίσεων </a:t>
                      </a:r>
                    </a:p>
                  </a:txBody>
                  <a:tcPr marL="68580" marR="68580" marT="34290" marB="34290"/>
                </a:tc>
                <a:extLst>
                  <a:ext uri="{0D108BD9-81ED-4DB2-BD59-A6C34878D82A}">
                    <a16:rowId xmlns:a16="http://schemas.microsoft.com/office/drawing/2014/main" xmlns="" val="3275625819"/>
                  </a:ext>
                </a:extLst>
              </a:tr>
              <a:tr h="889263">
                <a:tc>
                  <a:txBody>
                    <a:bodyPr/>
                    <a:lstStyle/>
                    <a:p>
                      <a:r>
                        <a:rPr lang="el-GR" sz="1500" kern="1200" dirty="0">
                          <a:solidFill>
                            <a:schemeClr val="tx1"/>
                          </a:solidFill>
                          <a:latin typeface="Times New Roman" panose="02020603050405020304" pitchFamily="18" charset="0"/>
                          <a:ea typeface="+mn-ea"/>
                          <a:cs typeface="Times New Roman" panose="02020603050405020304" pitchFamily="18" charset="0"/>
                        </a:rPr>
                        <a:t>Η έμφαση σε διαφορετικές έννοιες έχει ως αποτέλεσμα να αναλύουν διαφορετικές πτυχές του κοινωνικού γίγνεσθαι με τρόπο τελικά όχι αντιθετικό αλλά συμπληρωματικό.</a:t>
                      </a:r>
                    </a:p>
                  </a:txBody>
                  <a:tcPr marL="68580" marR="68580" marT="34290" marB="34290"/>
                </a:tc>
                <a:extLst>
                  <a:ext uri="{0D108BD9-81ED-4DB2-BD59-A6C34878D82A}">
                    <a16:rowId xmlns:a16="http://schemas.microsoft.com/office/drawing/2014/main" xmlns="" val="1938464479"/>
                  </a:ext>
                </a:extLst>
              </a:tr>
            </a:tbl>
          </a:graphicData>
        </a:graphic>
      </p:graphicFrame>
    </p:spTree>
    <p:extLst>
      <p:ext uri="{BB962C8B-B14F-4D97-AF65-F5344CB8AC3E}">
        <p14:creationId xmlns:p14="http://schemas.microsoft.com/office/powerpoint/2010/main" val="228402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79388" y="188913"/>
            <a:ext cx="8786812"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ctr">
              <a:spcBef>
                <a:spcPct val="0"/>
              </a:spcBef>
            </a:pPr>
            <a:r>
              <a:rPr lang="en-US" altLang="el-GR" sz="3300" b="1">
                <a:solidFill>
                  <a:srgbClr val="00A3D6"/>
                </a:solidFill>
                <a:latin typeface="Arial" panose="020B0604020202020204" pitchFamily="34" charset="0"/>
              </a:rPr>
              <a:t>Εισαγωγή</a:t>
            </a:r>
          </a:p>
        </p:txBody>
      </p:sp>
      <p:sp>
        <p:nvSpPr>
          <p:cNvPr id="15362" name="Text Box 2"/>
          <p:cNvSpPr txBox="1">
            <a:spLocks noChangeArrowheads="1"/>
          </p:cNvSpPr>
          <p:nvPr/>
        </p:nvSpPr>
        <p:spPr bwMode="auto">
          <a:xfrm>
            <a:off x="144463" y="260649"/>
            <a:ext cx="8567737" cy="5832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1950" indent="-263525">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1pPr>
            <a:lvl2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2pPr>
            <a:lvl3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3pPr>
            <a:lvl4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4pPr>
            <a:lvl5pPr>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361950" algn="l"/>
                <a:tab pos="809625" algn="l"/>
                <a:tab pos="1258888" algn="l"/>
                <a:tab pos="1708150" algn="l"/>
                <a:tab pos="2157413" algn="l"/>
                <a:tab pos="2606675" algn="l"/>
                <a:tab pos="3055938" algn="l"/>
                <a:tab pos="3505200" algn="l"/>
                <a:tab pos="3954463" algn="l"/>
                <a:tab pos="4403725" algn="l"/>
                <a:tab pos="4852988" algn="l"/>
                <a:tab pos="5302250" algn="l"/>
                <a:tab pos="5751513" algn="l"/>
                <a:tab pos="6200775" algn="l"/>
                <a:tab pos="6650038" algn="l"/>
                <a:tab pos="7099300" algn="l"/>
                <a:tab pos="7548563" algn="l"/>
                <a:tab pos="7997825" algn="l"/>
                <a:tab pos="8447088" algn="l"/>
                <a:tab pos="8896350" algn="l"/>
                <a:tab pos="9345613" algn="l"/>
              </a:tabLst>
              <a:defRPr sz="2400">
                <a:solidFill>
                  <a:srgbClr val="000000"/>
                </a:solidFill>
                <a:latin typeface="Tahoma" panose="020B0604030504040204" pitchFamily="34" charset="0"/>
                <a:ea typeface="Microsoft YaHei" panose="020B0503020204020204" pitchFamily="34" charset="-122"/>
              </a:defRPr>
            </a:lvl9pPr>
          </a:lstStyle>
          <a:p>
            <a:pPr algn="just">
              <a:lnSpc>
                <a:spcPct val="80000"/>
              </a:lnSpc>
              <a:spcBef>
                <a:spcPts val="450"/>
              </a:spcBef>
              <a:buSzPct val="85000"/>
            </a:pPr>
            <a:endParaRPr lang="en-US" altLang="el-GR" sz="1800" dirty="0">
              <a:solidFill>
                <a:srgbClr val="C00000"/>
              </a:solidFill>
              <a:latin typeface="Times New Roman" panose="02020603050405020304" pitchFamily="18" charset="0"/>
              <a:cs typeface="Times New Roman" panose="02020603050405020304" pitchFamily="18" charset="0"/>
            </a:endParaRPr>
          </a:p>
          <a:p>
            <a:pPr algn="just">
              <a:lnSpc>
                <a:spcPct val="80000"/>
              </a:lnSpc>
              <a:spcBef>
                <a:spcPts val="450"/>
              </a:spcBef>
              <a:buSzPct val="85000"/>
            </a:pPr>
            <a:r>
              <a:rPr lang="en-US" altLang="el-GR" sz="1800" dirty="0">
                <a:solidFill>
                  <a:srgbClr val="C00000"/>
                </a:solidFill>
                <a:latin typeface="Times New Roman" panose="02020603050405020304" pitchFamily="18" charset="0"/>
                <a:cs typeface="Times New Roman" panose="02020603050405020304" pitchFamily="18" charset="0"/>
              </a:rPr>
              <a:t>        </a:t>
            </a:r>
          </a:p>
          <a:p>
            <a:pPr marL="358775" indent="-265113" algn="just">
              <a:lnSpc>
                <a:spcPct val="80000"/>
              </a:lnSpc>
              <a:spcBef>
                <a:spcPts val="500"/>
              </a:spcBef>
              <a:buSzPct val="85000"/>
            </a:pPr>
            <a:endParaRPr lang="el-GR" altLang="el-GR" sz="2000" dirty="0" smtClean="0">
              <a:latin typeface="Georgia" panose="02040502050405020303" pitchFamily="18" charset="0"/>
            </a:endParaRPr>
          </a:p>
          <a:p>
            <a:pPr marL="358775" indent="-265113" algn="just">
              <a:lnSpc>
                <a:spcPct val="80000"/>
              </a:lnSpc>
              <a:spcBef>
                <a:spcPts val="500"/>
              </a:spcBef>
              <a:buSzPct val="85000"/>
            </a:pPr>
            <a:endParaRPr lang="el-GR" altLang="el-GR" sz="2000" dirty="0">
              <a:latin typeface="Georgia" panose="02040502050405020303" pitchFamily="18" charset="0"/>
            </a:endParaRPr>
          </a:p>
          <a:p>
            <a:pPr marL="358775" indent="-265113" algn="just">
              <a:lnSpc>
                <a:spcPct val="80000"/>
              </a:lnSpc>
              <a:spcBef>
                <a:spcPts val="500"/>
              </a:spcBef>
              <a:buSzPct val="85000"/>
            </a:pPr>
            <a:endParaRPr lang="el-GR" altLang="el-GR" sz="2000" dirty="0">
              <a:latin typeface="Georgia" panose="02040502050405020303" pitchFamily="18" charset="0"/>
            </a:endParaRPr>
          </a:p>
          <a:p>
            <a:pPr marL="358775" indent="-265113" algn="just">
              <a:lnSpc>
                <a:spcPct val="80000"/>
              </a:lnSpc>
              <a:spcBef>
                <a:spcPts val="500"/>
              </a:spcBef>
              <a:buSzPct val="85000"/>
            </a:pPr>
            <a:endParaRPr lang="el-GR" altLang="el-GR" sz="2000" dirty="0">
              <a:latin typeface="Georgia" panose="02040502050405020303" pitchFamily="18" charset="0"/>
            </a:endParaRPr>
          </a:p>
          <a:p>
            <a:pPr marL="354013" indent="-268288" algn="just">
              <a:lnSpc>
                <a:spcPct val="80000"/>
              </a:lnSpc>
              <a:spcBef>
                <a:spcPts val="500"/>
              </a:spcBef>
              <a:buClr>
                <a:srgbClr val="D16349"/>
              </a:buClr>
              <a:buSzPct val="85000"/>
              <a:buFont typeface="Georgia" panose="02040502050405020303" pitchFamily="18" charset="0"/>
              <a:buChar char=""/>
            </a:pPr>
            <a:r>
              <a:rPr lang="el-GR" altLang="el-GR" sz="1800" dirty="0">
                <a:latin typeface="Calibri" panose="020F0502020204030204" pitchFamily="34" charset="0"/>
                <a:cs typeface="Calibri" panose="020F0502020204030204" pitchFamily="34" charset="0"/>
              </a:rPr>
              <a:t>Ο </a:t>
            </a:r>
            <a:r>
              <a:rPr lang="el-GR" altLang="el-GR" sz="1800" b="1" dirty="0">
                <a:latin typeface="Calibri" panose="020F0502020204030204" pitchFamily="34" charset="0"/>
                <a:cs typeface="Calibri" panose="020F0502020204030204" pitchFamily="34" charset="0"/>
              </a:rPr>
              <a:t>Αύγουστος </a:t>
            </a:r>
            <a:r>
              <a:rPr lang="el-GR" altLang="el-GR" sz="1800" b="1" dirty="0" err="1">
                <a:latin typeface="Calibri" panose="020F0502020204030204" pitchFamily="34" charset="0"/>
                <a:cs typeface="Calibri" panose="020F0502020204030204" pitchFamily="34" charset="0"/>
              </a:rPr>
              <a:t>Κοντ</a:t>
            </a:r>
            <a:r>
              <a:rPr lang="el-GR" altLang="el-GR" sz="1800" b="1" dirty="0">
                <a:latin typeface="Calibri" panose="020F0502020204030204" pitchFamily="34" charset="0"/>
                <a:cs typeface="Calibri" panose="020F0502020204030204" pitchFamily="34" charset="0"/>
              </a:rPr>
              <a:t>/</a:t>
            </a:r>
            <a:r>
              <a:rPr lang="el-GR" altLang="el-GR" sz="1800" b="1" dirty="0" err="1">
                <a:latin typeface="Calibri" panose="020F0502020204030204" pitchFamily="34" charset="0"/>
                <a:cs typeface="Calibri" panose="020F0502020204030204" pitchFamily="34" charset="0"/>
              </a:rPr>
              <a:t>Auguste</a:t>
            </a:r>
            <a:r>
              <a:rPr lang="el-GR" altLang="el-GR" sz="1800" b="1" dirty="0">
                <a:latin typeface="Calibri" panose="020F0502020204030204" pitchFamily="34" charset="0"/>
                <a:cs typeface="Calibri" panose="020F0502020204030204" pitchFamily="34" charset="0"/>
              </a:rPr>
              <a:t> </a:t>
            </a:r>
            <a:r>
              <a:rPr lang="el-GR" altLang="el-GR" sz="1800" b="1" dirty="0" err="1">
                <a:latin typeface="Calibri" panose="020F0502020204030204" pitchFamily="34" charset="0"/>
                <a:cs typeface="Calibri" panose="020F0502020204030204" pitchFamily="34" charset="0"/>
              </a:rPr>
              <a:t>Comte</a:t>
            </a:r>
            <a:r>
              <a:rPr lang="el-GR" altLang="el-GR" sz="1800" dirty="0">
                <a:latin typeface="Calibri" panose="020F0502020204030204" pitchFamily="34" charset="0"/>
                <a:cs typeface="Calibri" panose="020F0502020204030204" pitchFamily="34" charset="0"/>
              </a:rPr>
              <a:t> (1798 -1857) γεννήθηκε στη Γαλλία λίγα χρόνια μετά την έναρξη της Γαλλικής Επανάστασης (1789) και σε περίοδο μεγάλων αναταραχών στη Γαλλία αλλά και σε ολόκληρη την Ευρώπη μιας που ήδη είχε ξεκινήσει και η βιομηχανική επανάσταση.</a:t>
            </a:r>
          </a:p>
          <a:p>
            <a:pPr marL="360363" algn="just">
              <a:lnSpc>
                <a:spcPct val="80000"/>
              </a:lnSpc>
              <a:spcBef>
                <a:spcPts val="500"/>
              </a:spcBef>
              <a:buSzPct val="85000"/>
            </a:pPr>
            <a:endParaRPr lang="en-US" altLang="el-GR" sz="1800" dirty="0">
              <a:latin typeface="Calibri" panose="020F0502020204030204" pitchFamily="34" charset="0"/>
              <a:cs typeface="Calibri" panose="020F0502020204030204" pitchFamily="34" charset="0"/>
            </a:endParaRPr>
          </a:p>
          <a:p>
            <a:pPr marL="354013" indent="-268288" algn="just">
              <a:lnSpc>
                <a:spcPct val="80000"/>
              </a:lnSpc>
              <a:spcBef>
                <a:spcPts val="500"/>
              </a:spcBef>
              <a:buClr>
                <a:srgbClr val="D16349"/>
              </a:buClr>
              <a:buSzPct val="85000"/>
              <a:buFont typeface="Georgia" panose="02040502050405020303" pitchFamily="18" charset="0"/>
              <a:buChar char=""/>
            </a:pPr>
            <a:r>
              <a:rPr lang="el-GR" altLang="el-GR" sz="1800" dirty="0">
                <a:latin typeface="Calibri" panose="020F0502020204030204" pitchFamily="34" charset="0"/>
                <a:cs typeface="Calibri" panose="020F0502020204030204" pitchFamily="34" charset="0"/>
              </a:rPr>
              <a:t>Πρόκειται για έναν λαμπρό επιστήμονα καθώς θεωρείται ο </a:t>
            </a:r>
            <a:r>
              <a:rPr lang="el-GR" altLang="el-GR" sz="1800" b="1" dirty="0">
                <a:latin typeface="Calibri" panose="020F0502020204030204" pitchFamily="34" charset="0"/>
                <a:cs typeface="Calibri" panose="020F0502020204030204" pitchFamily="34" charset="0"/>
              </a:rPr>
              <a:t>πατέρας/ιδρυτής</a:t>
            </a:r>
            <a:r>
              <a:rPr lang="el-GR" altLang="el-GR" sz="1800" dirty="0">
                <a:latin typeface="Calibri" panose="020F0502020204030204" pitchFamily="34" charset="0"/>
                <a:cs typeface="Calibri" panose="020F0502020204030204" pitchFamily="34" charset="0"/>
              </a:rPr>
              <a:t> της κοινωνιολογίας αλλά και ο </a:t>
            </a:r>
            <a:r>
              <a:rPr lang="el-GR" altLang="el-GR" sz="1800" b="1" dirty="0">
                <a:latin typeface="Calibri" panose="020F0502020204030204" pitchFamily="34" charset="0"/>
                <a:cs typeface="Calibri" panose="020F0502020204030204" pitchFamily="34" charset="0"/>
              </a:rPr>
              <a:t>νονός</a:t>
            </a:r>
            <a:r>
              <a:rPr lang="el-GR" altLang="el-GR" sz="1800" dirty="0">
                <a:latin typeface="Calibri" panose="020F0502020204030204" pitchFamily="34" charset="0"/>
                <a:cs typeface="Calibri" panose="020F0502020204030204" pitchFamily="34" charset="0"/>
              </a:rPr>
              <a:t> της, μιας που ήταν ο πρώτος που το 1822 έδωσε το όνομα </a:t>
            </a:r>
            <a:r>
              <a:rPr lang="el-GR" altLang="el-GR" sz="1800" b="1" dirty="0">
                <a:latin typeface="Calibri" panose="020F0502020204030204" pitchFamily="34" charset="0"/>
                <a:cs typeface="Calibri" panose="020F0502020204030204" pitchFamily="34" charset="0"/>
              </a:rPr>
              <a:t>Κοινωνιολογία – </a:t>
            </a:r>
            <a:r>
              <a:rPr lang="el-GR" altLang="el-GR" sz="1800" b="1" dirty="0" err="1">
                <a:latin typeface="Calibri" panose="020F0502020204030204" pitchFamily="34" charset="0"/>
                <a:cs typeface="Calibri" panose="020F0502020204030204" pitchFamily="34" charset="0"/>
              </a:rPr>
              <a:t>Sociology</a:t>
            </a:r>
            <a:r>
              <a:rPr lang="el-GR" altLang="el-GR" sz="1800" dirty="0">
                <a:latin typeface="Calibri" panose="020F0502020204030204" pitchFamily="34" charset="0"/>
                <a:cs typeface="Calibri" panose="020F0502020204030204" pitchFamily="34" charset="0"/>
              </a:rPr>
              <a:t> στη νέα αυτή επιστήμη που μέχρι τότε αναφερόταν ως </a:t>
            </a:r>
            <a:r>
              <a:rPr lang="el-GR" altLang="el-GR" sz="1800" b="1" dirty="0">
                <a:latin typeface="Calibri" panose="020F0502020204030204" pitchFamily="34" charset="0"/>
                <a:cs typeface="Calibri" panose="020F0502020204030204" pitchFamily="34" charset="0"/>
              </a:rPr>
              <a:t>Κοινωνική Φυσική.</a:t>
            </a:r>
          </a:p>
          <a:p>
            <a:pPr algn="just">
              <a:lnSpc>
                <a:spcPct val="80000"/>
              </a:lnSpc>
              <a:spcBef>
                <a:spcPts val="500"/>
              </a:spcBef>
              <a:buSzPct val="85000"/>
            </a:pPr>
            <a:endParaRPr lang="en-US" altLang="el-GR" sz="1800" dirty="0">
              <a:latin typeface="Calibri" panose="020F0502020204030204" pitchFamily="34" charset="0"/>
              <a:cs typeface="Calibri" panose="020F0502020204030204" pitchFamily="34" charset="0"/>
            </a:endParaRPr>
          </a:p>
          <a:p>
            <a:pPr marL="354013" indent="-268288" algn="just">
              <a:lnSpc>
                <a:spcPct val="80000"/>
              </a:lnSpc>
              <a:spcBef>
                <a:spcPts val="500"/>
              </a:spcBef>
              <a:buClr>
                <a:srgbClr val="D16349"/>
              </a:buClr>
              <a:buSzPct val="85000"/>
              <a:buFont typeface="Georgia" panose="02040502050405020303" pitchFamily="18" charset="0"/>
              <a:buChar char=""/>
            </a:pPr>
            <a:r>
              <a:rPr lang="el-GR" altLang="el-GR" sz="1800" dirty="0">
                <a:latin typeface="Calibri" panose="020F0502020204030204" pitchFamily="34" charset="0"/>
                <a:cs typeface="Calibri" panose="020F0502020204030204" pitchFamily="34" charset="0"/>
              </a:rPr>
              <a:t>Πίστευε ότι ο νέος αυτός κλάδος θα βοηθήσει στην κατανόηση της κοινωνίας μέσω των επιστημονικών αποδείξεων με τη βοήθεια των </a:t>
            </a:r>
            <a:r>
              <a:rPr lang="el-GR" altLang="el-GR" sz="1800" b="1" dirty="0">
                <a:latin typeface="Calibri" panose="020F0502020204030204" pitchFamily="34" charset="0"/>
                <a:cs typeface="Calibri" panose="020F0502020204030204" pitchFamily="34" charset="0"/>
              </a:rPr>
              <a:t>φυσικών επιστημών</a:t>
            </a:r>
            <a:r>
              <a:rPr lang="el-GR" altLang="el-GR" sz="1800" dirty="0">
                <a:latin typeface="Calibri" panose="020F0502020204030204" pitchFamily="34" charset="0"/>
                <a:cs typeface="Calibri" panose="020F0502020204030204" pitchFamily="34" charset="0"/>
              </a:rPr>
              <a:t> (Φυσική, Αστρονομία </a:t>
            </a:r>
            <a:r>
              <a:rPr lang="el-GR" altLang="el-GR" sz="1800" dirty="0" err="1">
                <a:latin typeface="Calibri" panose="020F0502020204030204" pitchFamily="34" charset="0"/>
                <a:cs typeface="Calibri" panose="020F0502020204030204" pitchFamily="34" charset="0"/>
              </a:rPr>
              <a:t>κλπ</a:t>
            </a:r>
            <a:r>
              <a:rPr lang="el-GR" altLang="el-GR" sz="1800" dirty="0">
                <a:latin typeface="Calibri" panose="020F0502020204030204" pitchFamily="34" charset="0"/>
                <a:cs typeface="Calibri" panose="020F0502020204030204" pitchFamily="34" charset="0"/>
              </a:rPr>
              <a:t>) και ουσιαστικά να εξηγήσει με αντικειμενικό/επιστημονικό τρόπο τα κοινωνικά φαινόμενα, την κοινωνική οργάνωση και τις κοινωνικές μεταβολές. </a:t>
            </a:r>
          </a:p>
          <a:p>
            <a:pPr algn="just">
              <a:lnSpc>
                <a:spcPct val="80000"/>
              </a:lnSpc>
              <a:spcBef>
                <a:spcPts val="500"/>
              </a:spcBef>
              <a:buSzPct val="85000"/>
            </a:pPr>
            <a:endParaRPr lang="en-US" altLang="el-GR" sz="2000" dirty="0">
              <a:latin typeface="Georgia" panose="02040502050405020303" pitchFamily="18" charset="0"/>
            </a:endParaRPr>
          </a:p>
          <a:p>
            <a:pPr marL="360363" algn="just">
              <a:lnSpc>
                <a:spcPct val="80000"/>
              </a:lnSpc>
              <a:spcBef>
                <a:spcPts val="500"/>
              </a:spcBef>
              <a:buSzPct val="85000"/>
            </a:pPr>
            <a:endParaRPr lang="en-US" altLang="el-GR" sz="2000" dirty="0">
              <a:latin typeface="Georgia" panose="02040502050405020303" pitchFamily="18" charset="0"/>
            </a:endParaRPr>
          </a:p>
          <a:p>
            <a:pPr algn="ctr">
              <a:lnSpc>
                <a:spcPct val="80000"/>
              </a:lnSpc>
              <a:spcBef>
                <a:spcPts val="350"/>
              </a:spcBef>
              <a:buSzPct val="85000"/>
            </a:pPr>
            <a:r>
              <a:rPr lang="en-US" altLang="el-GR" sz="1400" b="1" dirty="0">
                <a:latin typeface="Times New Roman" panose="02020603050405020304" pitchFamily="18" charset="0"/>
                <a:cs typeface="Times New Roman" panose="02020603050405020304" pitchFamily="18" charset="0"/>
              </a:rPr>
              <a:t>    </a:t>
            </a:r>
          </a:p>
          <a:p>
            <a:pPr algn="just">
              <a:lnSpc>
                <a:spcPct val="80000"/>
              </a:lnSpc>
              <a:spcBef>
                <a:spcPts val="500"/>
              </a:spcBef>
              <a:buSzPct val="85000"/>
            </a:pPr>
            <a:endParaRPr lang="en-US" altLang="el-GR" sz="2000" dirty="0">
              <a:latin typeface="Arial" panose="020B0604020202020204" pitchFamily="34" charset="0"/>
            </a:endParaRPr>
          </a:p>
          <a:p>
            <a:pPr algn="just">
              <a:lnSpc>
                <a:spcPct val="80000"/>
              </a:lnSpc>
              <a:spcBef>
                <a:spcPts val="500"/>
              </a:spcBef>
              <a:buSzPct val="85000"/>
            </a:pPr>
            <a:endParaRPr lang="en-US" altLang="el-GR" sz="2000" dirty="0">
              <a:latin typeface="Arial" panose="020B0604020202020204"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193675"/>
            <a:ext cx="1104900" cy="1704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4934303"/>
      </p:ext>
    </p:extLst>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01625" y="228600"/>
            <a:ext cx="8534400" cy="758825"/>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l-GR" b="1">
                <a:solidFill>
                  <a:srgbClr val="00A3D6"/>
                </a:solidFill>
                <a:latin typeface="Arial" panose="020B0604020202020204" pitchFamily="34" charset="0"/>
              </a:rPr>
              <a:t>Παρουσίαση του Α. Κοντ</a:t>
            </a:r>
          </a:p>
        </p:txBody>
      </p:sp>
      <p:sp>
        <p:nvSpPr>
          <p:cNvPr id="16386" name="Rectangle 2"/>
          <p:cNvSpPr>
            <a:spLocks noGrp="1" noChangeArrowheads="1"/>
          </p:cNvSpPr>
          <p:nvPr>
            <p:ph idx="1"/>
          </p:nvPr>
        </p:nvSpPr>
        <p:spPr>
          <a:xfrm>
            <a:off x="323850" y="1233488"/>
            <a:ext cx="8534400" cy="4598987"/>
          </a:xfrm>
          <a:ln/>
        </p:spPr>
        <p:txBody>
          <a:bodyPr>
            <a:normAutofit fontScale="92500" lnSpcReduction="20000"/>
          </a:bodyPr>
          <a:lstStyle/>
          <a:p>
            <a:pPr marL="271463" indent="-265113" algn="just" eaLnBrk="1" hangingPunct="1">
              <a:lnSpc>
                <a:spcPct val="80000"/>
              </a:lnSpc>
              <a:spcBef>
                <a:spcPts val="500"/>
              </a:spcBef>
              <a:buClrTx/>
              <a:buSzPct val="85000"/>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dirty="0"/>
          </a:p>
          <a:p>
            <a:pPr marL="271463" indent="-265113" algn="just" eaLnBrk="1" hangingPunct="1">
              <a:lnSpc>
                <a:spcPct val="80000"/>
              </a:lnSpc>
              <a:spcBef>
                <a:spcPts val="500"/>
              </a:spcBef>
              <a:buClrTx/>
              <a:buSzPct val="85000"/>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dirty="0"/>
          </a:p>
          <a:p>
            <a:pPr marL="265113" indent="-258763" algn="just" eaLnBrk="1" hangingPunct="1">
              <a:lnSpc>
                <a:spcPct val="80000"/>
              </a:lnSpc>
              <a:spcBef>
                <a:spcPts val="500"/>
              </a:spcBef>
              <a:buClr>
                <a:srgbClr val="D16349"/>
              </a:buClr>
              <a:buSzPct val="85000"/>
              <a:buFont typeface="Georgia" panose="02040502050405020303" pitchFamily="18" charset="0"/>
              <a:buChar char=""/>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r>
              <a:rPr lang="en-US" altLang="el-GR" sz="2000" dirty="0"/>
              <a:t>Υπ</a:t>
            </a:r>
            <a:r>
              <a:rPr lang="en-US" altLang="el-GR" sz="2000" dirty="0" err="1"/>
              <a:t>ήρξε</a:t>
            </a:r>
            <a:r>
              <a:rPr lang="en-US" altLang="el-GR" sz="2000" dirty="0"/>
              <a:t> ο π</a:t>
            </a:r>
            <a:r>
              <a:rPr lang="en-US" altLang="el-GR" sz="2000" dirty="0" err="1"/>
              <a:t>ρωτεργάτης</a:t>
            </a:r>
            <a:r>
              <a:rPr lang="en-US" altLang="el-GR" sz="2000" dirty="0"/>
              <a:t> </a:t>
            </a:r>
            <a:r>
              <a:rPr lang="en-US" altLang="el-GR" sz="2000" dirty="0" err="1"/>
              <a:t>του</a:t>
            </a:r>
            <a:r>
              <a:rPr lang="en-US" altLang="el-GR" sz="2000" dirty="0"/>
              <a:t> </a:t>
            </a:r>
            <a:r>
              <a:rPr lang="en-US" altLang="el-GR" sz="2000" dirty="0" err="1"/>
              <a:t>φιλοσοφικού</a:t>
            </a:r>
            <a:r>
              <a:rPr lang="en-US" altLang="el-GR" sz="2000" dirty="0"/>
              <a:t> </a:t>
            </a:r>
            <a:r>
              <a:rPr lang="en-US" altLang="el-GR" sz="2000" dirty="0" err="1"/>
              <a:t>ρεύμ</a:t>
            </a:r>
            <a:r>
              <a:rPr lang="en-US" altLang="el-GR" sz="2000" dirty="0"/>
              <a:t>ατος του Θετικισμού και χρησιμοποίησε τον όρο “θετική φιλοσοφία” και κατέτασε την κοινωνιολογία ως την πιο σύνθετη από τις θετικές επιστήμες. </a:t>
            </a:r>
          </a:p>
          <a:p>
            <a:pPr marL="269875" indent="-265113" algn="just" eaLnBrk="1" hangingPunct="1">
              <a:lnSpc>
                <a:spcPct val="80000"/>
              </a:lnSpc>
              <a:spcBef>
                <a:spcPts val="500"/>
              </a:spcBef>
              <a:buClrTx/>
              <a:buSzPct val="85000"/>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dirty="0"/>
          </a:p>
          <a:p>
            <a:pPr marL="265113" indent="-258763" algn="just" eaLnBrk="1" hangingPunct="1">
              <a:lnSpc>
                <a:spcPct val="80000"/>
              </a:lnSpc>
              <a:spcBef>
                <a:spcPts val="500"/>
              </a:spcBef>
              <a:buClr>
                <a:srgbClr val="D16349"/>
              </a:buClr>
              <a:buSzPct val="85000"/>
              <a:buFont typeface="Georgia" panose="02040502050405020303" pitchFamily="18" charset="0"/>
              <a:buChar char=""/>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r>
              <a:rPr lang="en-US" altLang="el-GR" sz="2000" dirty="0" err="1"/>
              <a:t>Ως</a:t>
            </a:r>
            <a:r>
              <a:rPr lang="en-US" altLang="el-GR" sz="2000" dirty="0"/>
              <a:t> </a:t>
            </a:r>
            <a:r>
              <a:rPr lang="en-US" altLang="el-GR" sz="2000" dirty="0" err="1"/>
              <a:t>Θετικιστής</a:t>
            </a:r>
            <a:r>
              <a:rPr lang="en-US" altLang="el-GR" sz="2000" dirty="0"/>
              <a:t> και π</a:t>
            </a:r>
            <a:r>
              <a:rPr lang="en-US" altLang="el-GR" sz="2000" dirty="0" err="1"/>
              <a:t>άνω</a:t>
            </a:r>
            <a:r>
              <a:rPr lang="en-US" altLang="el-GR" sz="2000" dirty="0"/>
              <a:t> </a:t>
            </a:r>
            <a:r>
              <a:rPr lang="en-US" altLang="el-GR" sz="2000" dirty="0" err="1"/>
              <a:t>σε</a:t>
            </a:r>
            <a:r>
              <a:rPr lang="en-US" altLang="el-GR" sz="2000" dirty="0"/>
              <a:t> α</a:t>
            </a:r>
            <a:r>
              <a:rPr lang="en-US" altLang="el-GR" sz="2000" dirty="0" err="1"/>
              <a:t>υτή</a:t>
            </a:r>
            <a:r>
              <a:rPr lang="en-US" altLang="el-GR" sz="2000" dirty="0"/>
              <a:t> </a:t>
            </a:r>
            <a:r>
              <a:rPr lang="en-US" altLang="el-GR" sz="2000" dirty="0" err="1"/>
              <a:t>τη</a:t>
            </a:r>
            <a:r>
              <a:rPr lang="en-US" altLang="el-GR" sz="2000" dirty="0"/>
              <a:t> β</a:t>
            </a:r>
            <a:r>
              <a:rPr lang="en-US" altLang="el-GR" sz="2000" dirty="0" err="1"/>
              <a:t>άση</a:t>
            </a:r>
            <a:r>
              <a:rPr lang="en-US" altLang="el-GR" sz="2000" dirty="0"/>
              <a:t> </a:t>
            </a:r>
            <a:r>
              <a:rPr lang="en-US" altLang="el-GR" sz="2000" dirty="0" err="1"/>
              <a:t>των</a:t>
            </a:r>
            <a:r>
              <a:rPr lang="en-US" altLang="el-GR" sz="2000" dirty="0"/>
              <a:t> </a:t>
            </a:r>
            <a:r>
              <a:rPr lang="en-US" altLang="el-GR" sz="2000" dirty="0" err="1"/>
              <a:t>θετικών</a:t>
            </a:r>
            <a:r>
              <a:rPr lang="en-US" altLang="el-GR" sz="2000" dirty="0"/>
              <a:t> επ</a:t>
            </a:r>
            <a:r>
              <a:rPr lang="en-US" altLang="el-GR" sz="2000" dirty="0" err="1"/>
              <a:t>ιστημών</a:t>
            </a:r>
            <a:r>
              <a:rPr lang="en-US" altLang="el-GR" sz="2000" dirty="0"/>
              <a:t> </a:t>
            </a:r>
            <a:r>
              <a:rPr lang="en-US" altLang="el-GR" sz="2000" dirty="0" err="1"/>
              <a:t>μελετά</a:t>
            </a:r>
            <a:r>
              <a:rPr lang="en-US" altLang="el-GR" sz="2000" dirty="0"/>
              <a:t> τα </a:t>
            </a:r>
            <a:r>
              <a:rPr lang="en-US" altLang="el-GR" sz="2000" dirty="0" err="1"/>
              <a:t>κοινωνικά</a:t>
            </a:r>
            <a:r>
              <a:rPr lang="en-US" altLang="el-GR" sz="2000" dirty="0"/>
              <a:t> φα</a:t>
            </a:r>
            <a:r>
              <a:rPr lang="en-US" altLang="el-GR" sz="2000" dirty="0" err="1"/>
              <a:t>ινόμεν</a:t>
            </a:r>
            <a:r>
              <a:rPr lang="en-US" altLang="el-GR" sz="2000" dirty="0"/>
              <a:t>α στατικά αλλά και την εξέλιξη της κοινωνίας και τη μετάβασή της σε μια νέα ανώτερη κοινωνία όπως πίστευε ο ίδιος. </a:t>
            </a:r>
          </a:p>
          <a:p>
            <a:pPr marL="0" indent="6350" algn="just" eaLnBrk="1" hangingPunct="1">
              <a:lnSpc>
                <a:spcPct val="80000"/>
              </a:lnSpc>
              <a:spcBef>
                <a:spcPts val="500"/>
              </a:spcBef>
              <a:buClrTx/>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dirty="0"/>
          </a:p>
          <a:p>
            <a:pPr marL="265113" indent="-258763" algn="just" eaLnBrk="1" hangingPunct="1">
              <a:lnSpc>
                <a:spcPct val="80000"/>
              </a:lnSpc>
              <a:spcBef>
                <a:spcPts val="500"/>
              </a:spcBef>
              <a:buClr>
                <a:srgbClr val="D16349"/>
              </a:buClr>
              <a:buSzPct val="85000"/>
              <a:buFont typeface="Georgia" panose="02040502050405020303" pitchFamily="18" charset="0"/>
              <a:buChar char=""/>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r>
              <a:rPr lang="en-US" altLang="el-GR" sz="2000" dirty="0"/>
              <a:t>Κα</a:t>
            </a:r>
            <a:r>
              <a:rPr lang="en-US" altLang="el-GR" sz="2000" dirty="0" err="1"/>
              <a:t>τά</a:t>
            </a:r>
            <a:r>
              <a:rPr lang="en-US" altLang="el-GR" sz="2000" dirty="0"/>
              <a:t> </a:t>
            </a:r>
            <a:r>
              <a:rPr lang="en-US" altLang="el-GR" sz="2000" dirty="0" err="1"/>
              <a:t>τον</a:t>
            </a:r>
            <a:r>
              <a:rPr lang="en-US" altLang="el-GR" sz="2000" dirty="0"/>
              <a:t> Α. </a:t>
            </a:r>
            <a:r>
              <a:rPr lang="en-US" altLang="el-GR" sz="2000" dirty="0" err="1"/>
              <a:t>Κοντ</a:t>
            </a:r>
            <a:r>
              <a:rPr lang="en-US" altLang="el-GR" sz="2000" dirty="0"/>
              <a:t> η </a:t>
            </a:r>
            <a:r>
              <a:rPr lang="en-US" altLang="el-GR" sz="2000" dirty="0" err="1"/>
              <a:t>εξέλιξη</a:t>
            </a:r>
            <a:r>
              <a:rPr lang="en-US" altLang="el-GR" sz="2000" dirty="0"/>
              <a:t> </a:t>
            </a:r>
            <a:r>
              <a:rPr lang="en-US" altLang="el-GR" sz="2000" dirty="0" err="1"/>
              <a:t>της</a:t>
            </a:r>
            <a:r>
              <a:rPr lang="en-US" altLang="el-GR" sz="2000" dirty="0"/>
              <a:t> </a:t>
            </a:r>
            <a:r>
              <a:rPr lang="en-US" altLang="el-GR" sz="2000" dirty="0" err="1"/>
              <a:t>κοινωνί</a:t>
            </a:r>
            <a:r>
              <a:rPr lang="en-US" altLang="el-GR" sz="2000" dirty="0"/>
              <a:t>ας είναι συνώνυμη με την πρόοδο της ανθρώπινης ιστορίας.</a:t>
            </a:r>
          </a:p>
          <a:p>
            <a:pPr marL="266700" indent="-265113" algn="just" eaLnBrk="1" hangingPunct="1">
              <a:lnSpc>
                <a:spcPct val="80000"/>
              </a:lnSpc>
              <a:spcBef>
                <a:spcPts val="500"/>
              </a:spcBef>
              <a:buClrTx/>
              <a:buSzPct val="85000"/>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dirty="0"/>
          </a:p>
          <a:p>
            <a:pPr marL="265113" indent="-258763" algn="just" eaLnBrk="1" hangingPunct="1">
              <a:lnSpc>
                <a:spcPct val="80000"/>
              </a:lnSpc>
              <a:spcBef>
                <a:spcPts val="500"/>
              </a:spcBef>
              <a:buClr>
                <a:srgbClr val="D16349"/>
              </a:buClr>
              <a:buSzPct val="85000"/>
              <a:buFont typeface="Georgia" panose="02040502050405020303" pitchFamily="18" charset="0"/>
              <a:buChar char=""/>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r>
              <a:rPr lang="en-US" altLang="el-GR" sz="2000" dirty="0" err="1"/>
              <a:t>Την</a:t>
            </a:r>
            <a:r>
              <a:rPr lang="en-US" altLang="el-GR" sz="2000" dirty="0"/>
              <a:t> π</a:t>
            </a:r>
            <a:r>
              <a:rPr lang="en-US" altLang="el-GR" sz="2000" dirty="0" err="1"/>
              <a:t>ρόοδο</a:t>
            </a:r>
            <a:r>
              <a:rPr lang="en-US" altLang="el-GR" sz="2000" dirty="0"/>
              <a:t> </a:t>
            </a:r>
            <a:r>
              <a:rPr lang="en-US" altLang="el-GR" sz="2000" dirty="0" err="1"/>
              <a:t>της</a:t>
            </a:r>
            <a:r>
              <a:rPr lang="en-US" altLang="el-GR" sz="2000" dirty="0"/>
              <a:t> α</a:t>
            </a:r>
            <a:r>
              <a:rPr lang="en-US" altLang="el-GR" sz="2000" dirty="0" err="1"/>
              <a:t>νθρώ</a:t>
            </a:r>
            <a:r>
              <a:rPr lang="en-US" altLang="el-GR" sz="2000" dirty="0"/>
              <a:t>πινης ιστορίας προσπάθησε να την εξηγήσει με τη βοήθεια των επιστημών. </a:t>
            </a:r>
            <a:r>
              <a:rPr lang="en-US" altLang="el-GR" sz="2000" b="1" dirty="0" err="1"/>
              <a:t>Το</a:t>
            </a:r>
            <a:r>
              <a:rPr lang="en-US" altLang="el-GR" sz="2000" b="1" dirty="0"/>
              <a:t> α</a:t>
            </a:r>
            <a:r>
              <a:rPr lang="en-US" altLang="el-GR" sz="2000" b="1" dirty="0" err="1"/>
              <a:t>ρχικό</a:t>
            </a:r>
            <a:r>
              <a:rPr lang="en-US" altLang="el-GR" sz="2000" b="1" dirty="0"/>
              <a:t> </a:t>
            </a:r>
            <a:r>
              <a:rPr lang="en-US" altLang="el-GR" sz="2000" b="1" dirty="0" err="1"/>
              <a:t>σημείο</a:t>
            </a:r>
            <a:r>
              <a:rPr lang="en-US" altLang="el-GR" sz="2000" b="1" dirty="0"/>
              <a:t> </a:t>
            </a:r>
            <a:r>
              <a:rPr lang="en-US" altLang="el-GR" sz="2000" b="1" dirty="0" err="1"/>
              <a:t>της</a:t>
            </a:r>
            <a:r>
              <a:rPr lang="en-US" altLang="el-GR" sz="2000" b="1" dirty="0"/>
              <a:t> </a:t>
            </a:r>
            <a:r>
              <a:rPr lang="en-US" altLang="el-GR" sz="2000" b="1" dirty="0" err="1"/>
              <a:t>θεωρί</a:t>
            </a:r>
            <a:r>
              <a:rPr lang="en-US" altLang="el-GR" sz="2000" b="1" dirty="0"/>
              <a:t>ας του θετικισμού είναι η πίστη στην επιστημονική πρόοδο. </a:t>
            </a:r>
            <a:r>
              <a:rPr lang="en-US" altLang="el-GR" sz="2000" b="1" dirty="0" err="1"/>
              <a:t>Ακόμη</a:t>
            </a:r>
            <a:r>
              <a:rPr lang="en-US" altLang="el-GR" sz="2000" b="1" dirty="0"/>
              <a:t> και η </a:t>
            </a:r>
            <a:r>
              <a:rPr lang="en-US" altLang="el-GR" sz="2000" b="1" dirty="0" err="1"/>
              <a:t>φιλοσοφί</a:t>
            </a:r>
            <a:r>
              <a:rPr lang="en-US" altLang="el-GR" sz="2000" b="1" dirty="0"/>
              <a:t>α κατα τον Α. </a:t>
            </a:r>
            <a:r>
              <a:rPr lang="en-US" altLang="el-GR" sz="2000" b="1" dirty="0" err="1"/>
              <a:t>Κοντ</a:t>
            </a:r>
            <a:r>
              <a:rPr lang="en-US" altLang="el-GR" sz="2000" b="1" dirty="0"/>
              <a:t> </a:t>
            </a:r>
            <a:r>
              <a:rPr lang="en-US" altLang="el-GR" sz="2000" b="1" dirty="0" err="1"/>
              <a:t>θεωρείτ</a:t>
            </a:r>
            <a:r>
              <a:rPr lang="en-US" altLang="el-GR" sz="2000" b="1" dirty="0"/>
              <a:t>αι κοινωνική επιστήμη. </a:t>
            </a:r>
            <a:r>
              <a:rPr lang="en-US" altLang="el-GR" sz="2000" b="1" dirty="0" err="1"/>
              <a:t>Είν</a:t>
            </a:r>
            <a:r>
              <a:rPr lang="en-US" altLang="el-GR" sz="2000" b="1" dirty="0"/>
              <a:t>αι ένα πεδίο βασιζόμενο στις θετικές επιστήμες, κυρίως στη Φυσική και την Αστρονομία. </a:t>
            </a:r>
          </a:p>
          <a:p>
            <a:pPr marL="269875" indent="-265113" algn="just" eaLnBrk="1" hangingPunct="1">
              <a:lnSpc>
                <a:spcPct val="80000"/>
              </a:lnSpc>
              <a:spcBef>
                <a:spcPts val="500"/>
              </a:spcBef>
              <a:buClrTx/>
              <a:buSzPct val="85000"/>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b="1" dirty="0"/>
          </a:p>
          <a:p>
            <a:pPr marL="273050" indent="-265113">
              <a:spcBef>
                <a:spcPts val="500"/>
              </a:spcBef>
              <a:buClrTx/>
              <a:buSzPct val="85000"/>
              <a:buFontTx/>
              <a:buNone/>
              <a:tabLst>
                <a:tab pos="271463" algn="l"/>
                <a:tab pos="376238"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Lst>
            </a:pPr>
            <a:endParaRPr lang="en-US" altLang="el-GR" sz="2000" b="1" dirty="0"/>
          </a:p>
        </p:txBody>
      </p:sp>
    </p:spTree>
    <p:extLst>
      <p:ext uri="{BB962C8B-B14F-4D97-AF65-F5344CB8AC3E}">
        <p14:creationId xmlns:p14="http://schemas.microsoft.com/office/powerpoint/2010/main" val="579008865"/>
      </p:ext>
    </p:extLst>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01625" y="228600"/>
            <a:ext cx="85344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ahoma" panose="020B0604030504040204" pitchFamily="34" charset="0"/>
                <a:ea typeface="Microsoft YaHei" panose="020B0503020204020204" pitchFamily="34" charset="-122"/>
              </a:defRPr>
            </a:lvl9pPr>
          </a:lstStyle>
          <a:p>
            <a:pPr algn="ctr">
              <a:spcBef>
                <a:spcPct val="0"/>
              </a:spcBef>
              <a:buClrTx/>
              <a:buFontTx/>
              <a:buNone/>
            </a:pPr>
            <a:r>
              <a:rPr lang="en-US" altLang="el-GR" sz="3200" b="1">
                <a:solidFill>
                  <a:srgbClr val="00A3D6"/>
                </a:solidFill>
                <a:latin typeface="Arial" panose="020B0604020202020204" pitchFamily="34" charset="0"/>
              </a:rPr>
              <a:t>     Παρουσίαση του Α. Κοντ</a:t>
            </a:r>
          </a:p>
        </p:txBody>
      </p:sp>
      <p:sp>
        <p:nvSpPr>
          <p:cNvPr id="17410" name="Text Box 2"/>
          <p:cNvSpPr txBox="1">
            <a:spLocks noChangeArrowheads="1"/>
          </p:cNvSpPr>
          <p:nvPr/>
        </p:nvSpPr>
        <p:spPr bwMode="auto">
          <a:xfrm>
            <a:off x="250825" y="1412875"/>
            <a:ext cx="8675688"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3050" indent="-265113">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5pPr>
            <a:lvl6pPr marL="2514600" indent="-228600" defTabSz="449263" fontAlgn="base">
              <a:spcBef>
                <a:spcPts val="6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6pPr>
            <a:lvl7pPr marL="2971800" indent="-228600" defTabSz="449263" fontAlgn="base">
              <a:spcBef>
                <a:spcPts val="6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7pPr>
            <a:lvl8pPr marL="3429000" indent="-228600" defTabSz="449263" fontAlgn="base">
              <a:spcBef>
                <a:spcPts val="6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8pPr>
            <a:lvl9pPr marL="3886200" indent="-228600" defTabSz="449263" fontAlgn="base">
              <a:spcBef>
                <a:spcPts val="60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400">
                <a:solidFill>
                  <a:srgbClr val="000000"/>
                </a:solidFill>
                <a:latin typeface="Tahoma" panose="020B0604030504040204" pitchFamily="34" charset="0"/>
                <a:ea typeface="Microsoft YaHei" panose="020B0503020204020204" pitchFamily="34" charset="-122"/>
              </a:defRPr>
            </a:lvl9pPr>
          </a:lstStyle>
          <a:p>
            <a:pPr eaLnBrk="0" hangingPunct="0">
              <a:spcBef>
                <a:spcPts val="1000"/>
              </a:spcBef>
              <a:buClrTx/>
              <a:buSzPct val="85000"/>
              <a:buFontTx/>
              <a:buNone/>
            </a:pPr>
            <a:r>
              <a:rPr lang="en-US" altLang="el-GR" sz="2000">
                <a:solidFill>
                  <a:srgbClr val="D16349"/>
                </a:solidFill>
                <a:latin typeface="Georgia" panose="02040502050405020303" pitchFamily="18" charset="0"/>
                <a:cs typeface="Times New Roman" panose="02020603050405020304" pitchFamily="18" charset="0"/>
              </a:rPr>
              <a:t>    </a:t>
            </a:r>
          </a:p>
          <a:p>
            <a:pPr marL="269875" eaLnBrk="0" hangingPunct="0">
              <a:spcBef>
                <a:spcPts val="1000"/>
              </a:spcBef>
              <a:buClrTx/>
              <a:buSzPct val="85000"/>
              <a:buFontTx/>
              <a:buNone/>
            </a:pPr>
            <a:r>
              <a:rPr lang="el-GR" altLang="el-GR" sz="2000">
                <a:latin typeface="Georgia" panose="02040502050405020303" pitchFamily="18" charset="0"/>
              </a:rPr>
              <a:t>Στην προσπάθειά του αυτή κατατάσσει τις επιστήμες σε μια σειρά ανάλογα με την σειρά ανάπτυξής τους αλλά και τη βαρύτητα στην μελέτη των φαινομένων και της κοινωνίας.</a:t>
            </a:r>
          </a:p>
          <a:p>
            <a:pPr marL="269875" eaLnBrk="0" hangingPunct="0">
              <a:spcBef>
                <a:spcPts val="1000"/>
              </a:spcBef>
              <a:buClrTx/>
              <a:buSzPct val="85000"/>
              <a:buFontTx/>
              <a:buNone/>
            </a:pPr>
            <a:r>
              <a:rPr lang="el-GR" altLang="el-GR" sz="2000">
                <a:latin typeface="Georgia" panose="02040502050405020303" pitchFamily="18" charset="0"/>
              </a:rPr>
              <a:t>Οι έξι βασικές επιστήμες με τη σειρά ιεραρχίας που τις κατέταξε του Α. Κοντ είναι:</a:t>
            </a:r>
          </a:p>
          <a:p>
            <a:pPr marL="265113" indent="-257175" eaLnBrk="0" hangingPunct="0">
              <a:spcBef>
                <a:spcPts val="1000"/>
              </a:spcBef>
              <a:buClr>
                <a:srgbClr val="D16349"/>
              </a:buClr>
              <a:buFont typeface="Times New Roman" panose="02020603050405020304" pitchFamily="18" charset="0"/>
              <a:buAutoNum type="arabicParenR"/>
            </a:pPr>
            <a:r>
              <a:rPr lang="el-GR" altLang="el-GR" sz="2000">
                <a:latin typeface="Georgia" panose="02040502050405020303" pitchFamily="18" charset="0"/>
              </a:rPr>
              <a:t>Μαθηματικά</a:t>
            </a:r>
          </a:p>
          <a:p>
            <a:pPr marL="265113" indent="-257175" eaLnBrk="0" hangingPunct="0">
              <a:spcBef>
                <a:spcPts val="1000"/>
              </a:spcBef>
              <a:buClr>
                <a:srgbClr val="D16349"/>
              </a:buClr>
              <a:buFont typeface="Times New Roman" panose="02020603050405020304" pitchFamily="18" charset="0"/>
              <a:buAutoNum type="arabicParenR"/>
            </a:pPr>
            <a:r>
              <a:rPr lang="el-GR" altLang="el-GR" sz="2000">
                <a:latin typeface="Georgia" panose="02040502050405020303" pitchFamily="18" charset="0"/>
              </a:rPr>
              <a:t>Ουράνια Φυσική ή Αστρονομία</a:t>
            </a:r>
          </a:p>
          <a:p>
            <a:pPr marL="265113" indent="-257175" eaLnBrk="0" hangingPunct="0">
              <a:spcBef>
                <a:spcPts val="1000"/>
              </a:spcBef>
              <a:buClr>
                <a:srgbClr val="D16349"/>
              </a:buClr>
              <a:buFont typeface="Times New Roman" panose="02020603050405020304" pitchFamily="18" charset="0"/>
              <a:buAutoNum type="arabicParenR"/>
            </a:pPr>
            <a:r>
              <a:rPr lang="el-GR" altLang="el-GR" sz="2000">
                <a:latin typeface="Georgia" panose="02040502050405020303" pitchFamily="18" charset="0"/>
              </a:rPr>
              <a:t>Γήινη Φυσική ή Μηχανική Φυσική </a:t>
            </a:r>
          </a:p>
          <a:p>
            <a:pPr marL="265113" indent="-257175" eaLnBrk="0" hangingPunct="0">
              <a:spcBef>
                <a:spcPts val="1000"/>
              </a:spcBef>
              <a:buClr>
                <a:srgbClr val="D16349"/>
              </a:buClr>
              <a:buFont typeface="Times New Roman" panose="02020603050405020304" pitchFamily="18" charset="0"/>
              <a:buAutoNum type="arabicParenR"/>
            </a:pPr>
            <a:r>
              <a:rPr lang="el-GR" altLang="el-GR" sz="2000">
                <a:latin typeface="Georgia" panose="02040502050405020303" pitchFamily="18" charset="0"/>
              </a:rPr>
              <a:t>Χημική Φυσική ή Χημεία</a:t>
            </a:r>
          </a:p>
          <a:p>
            <a:pPr marL="265113" indent="-257175" eaLnBrk="0" hangingPunct="0">
              <a:spcBef>
                <a:spcPts val="1000"/>
              </a:spcBef>
              <a:buClr>
                <a:srgbClr val="D16349"/>
              </a:buClr>
              <a:buFont typeface="Times New Roman" panose="02020603050405020304" pitchFamily="18" charset="0"/>
              <a:buAutoNum type="arabicParenR"/>
            </a:pPr>
            <a:r>
              <a:rPr lang="el-GR" altLang="el-GR" sz="2000">
                <a:latin typeface="Georgia" panose="02040502050405020303" pitchFamily="18" charset="0"/>
              </a:rPr>
              <a:t>Οργανική Φυσική ή Φυσιολογία</a:t>
            </a:r>
          </a:p>
          <a:p>
            <a:pPr marL="265113" indent="-257175" eaLnBrk="0" hangingPunct="0">
              <a:spcBef>
                <a:spcPts val="1000"/>
              </a:spcBef>
              <a:buClr>
                <a:srgbClr val="D16349"/>
              </a:buClr>
              <a:buFont typeface="Times New Roman" panose="02020603050405020304" pitchFamily="18" charset="0"/>
              <a:buAutoNum type="arabicParenR"/>
            </a:pPr>
            <a:r>
              <a:rPr lang="el-GR" altLang="el-GR" sz="2000">
                <a:latin typeface="Georgia" panose="02040502050405020303" pitchFamily="18" charset="0"/>
              </a:rPr>
              <a:t>Κοινωνική Φυσική ή Κοινωνιολογία</a:t>
            </a:r>
          </a:p>
          <a:p>
            <a:pPr indent="69850" algn="just">
              <a:buClrTx/>
              <a:buFontTx/>
              <a:buNone/>
            </a:pPr>
            <a:endParaRPr lang="en-GB" altLang="el-GR" sz="2000">
              <a:latin typeface="Georgia" panose="02040502050405020303" pitchFamily="18" charset="0"/>
            </a:endParaRPr>
          </a:p>
          <a:p>
            <a:pPr marL="269875" eaLnBrk="0" hangingPunct="0">
              <a:spcBef>
                <a:spcPts val="1000"/>
              </a:spcBef>
              <a:buClrTx/>
              <a:buSzPct val="85000"/>
              <a:buFontTx/>
              <a:buNone/>
            </a:pPr>
            <a:endParaRPr lang="en-GB" altLang="el-GR" sz="2000">
              <a:latin typeface="Georgia" panose="02040502050405020303" pitchFamily="18" charset="0"/>
            </a:endParaRPr>
          </a:p>
        </p:txBody>
      </p:sp>
    </p:spTree>
    <p:extLst>
      <p:ext uri="{BB962C8B-B14F-4D97-AF65-F5344CB8AC3E}">
        <p14:creationId xmlns:p14="http://schemas.microsoft.com/office/powerpoint/2010/main" val="1936464789"/>
      </p:ext>
    </p:extLst>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38" y="357188"/>
            <a:ext cx="7929562" cy="2143125"/>
          </a:xfrm>
        </p:spPr>
        <p:txBody>
          <a:bodyPr rtlCol="0">
            <a:normAutofit fontScale="90000"/>
          </a:bodyPr>
          <a:lstStyle/>
          <a:p>
            <a:pPr fontAlgn="auto">
              <a:spcAft>
                <a:spcPts val="0"/>
              </a:spcAft>
              <a:defRPr/>
            </a:pPr>
            <a:r>
              <a:rPr lang="el-GR" sz="3600" dirty="0" smtClean="0">
                <a:latin typeface="Times New Roman" pitchFamily="18" charset="0"/>
                <a:cs typeface="Times New Roman" pitchFamily="18" charset="0"/>
              </a:rPr>
              <a:t>Κοινωνική Φυσική = </a:t>
            </a:r>
            <a:r>
              <a:rPr lang="el-GR" sz="3600" b="1" dirty="0" smtClean="0">
                <a:latin typeface="Times New Roman" pitchFamily="18" charset="0"/>
                <a:cs typeface="Times New Roman" pitchFamily="18" charset="0"/>
              </a:rPr>
              <a:t>Κοινωνιολογία</a:t>
            </a:r>
            <a:r>
              <a:rPr lang="el-GR" sz="3600" dirty="0" smtClean="0">
                <a:latin typeface="Times New Roman" pitchFamily="18" charset="0"/>
                <a:cs typeface="Times New Roman" pitchFamily="18" charset="0"/>
              </a:rPr>
              <a:t> (νεολογισμός του </a:t>
            </a:r>
            <a:r>
              <a:rPr lang="el-GR" sz="3600" dirty="0" err="1" smtClean="0">
                <a:latin typeface="Times New Roman" pitchFamily="18" charset="0"/>
                <a:cs typeface="Times New Roman" pitchFamily="18" charset="0"/>
              </a:rPr>
              <a:t>Κοντ</a:t>
            </a:r>
            <a:r>
              <a:rPr lang="el-GR" sz="3600" dirty="0" smtClean="0">
                <a:latin typeface="Times New Roman" pitchFamily="18" charset="0"/>
                <a:cs typeface="Times New Roman" pitchFamily="18" charset="0"/>
              </a:rPr>
              <a:t>) </a:t>
            </a:r>
            <a:r>
              <a:rPr lang="el-GR" sz="3600" dirty="0" smtClean="0">
                <a:latin typeface="Times New Roman" pitchFamily="18" charset="0"/>
                <a:cs typeface="Times New Roman" pitchFamily="18" charset="0"/>
                <a:sym typeface="Wingdings" pitchFamily="2" charset="2"/>
              </a:rPr>
              <a:t> η κορωνίδα/βασίλισσα και πλέον σύνθετη-κορυφή των θετικών επιστημών</a:t>
            </a:r>
            <a:endParaRPr lang="el-GR" sz="3600" dirty="0" smtClean="0">
              <a:latin typeface="Times New Roman" pitchFamily="18" charset="0"/>
              <a:cs typeface="Times New Roman" pitchFamily="18" charset="0"/>
            </a:endParaRPr>
          </a:p>
        </p:txBody>
      </p:sp>
      <p:sp>
        <p:nvSpPr>
          <p:cNvPr id="3" name="2 - Θέση περιεχομένου"/>
          <p:cNvSpPr>
            <a:spLocks noGrp="1"/>
          </p:cNvSpPr>
          <p:nvPr>
            <p:ph idx="1"/>
          </p:nvPr>
        </p:nvSpPr>
        <p:spPr>
          <a:xfrm>
            <a:off x="714375" y="2428875"/>
            <a:ext cx="8143875" cy="3697288"/>
          </a:xfrm>
        </p:spPr>
        <p:txBody>
          <a:bodyPr rtlCol="0">
            <a:normAutofit fontScale="92500" lnSpcReduction="10000"/>
          </a:bodyPr>
          <a:lstStyle/>
          <a:p>
            <a:pPr algn="just" fontAlgn="auto">
              <a:spcAft>
                <a:spcPts val="0"/>
              </a:spcAft>
              <a:buFont typeface="Arial" panose="020B0604020202020204" pitchFamily="34" charset="0"/>
              <a:buNone/>
              <a:defRPr/>
            </a:pPr>
            <a:r>
              <a:rPr lang="el-GR" dirty="0" smtClean="0"/>
              <a:t>	</a:t>
            </a:r>
            <a:r>
              <a:rPr lang="el-GR" sz="3000" dirty="0" smtClean="0">
                <a:latin typeface="Times New Roman" pitchFamily="18" charset="0"/>
                <a:cs typeface="Times New Roman" pitchFamily="18" charset="0"/>
              </a:rPr>
              <a:t>Κατανόηση, εξήγηση και αναδιοργάνωση των κοινωνιών βάσει αυστηρών, αντικειμενικών και ουδέτερων αρχών και μεθοδολογίας των </a:t>
            </a:r>
            <a:r>
              <a:rPr lang="el-GR" sz="3000" u="sng" dirty="0" smtClean="0">
                <a:latin typeface="Times New Roman" pitchFamily="18" charset="0"/>
                <a:cs typeface="Times New Roman" pitchFamily="18" charset="0"/>
              </a:rPr>
              <a:t>θετικών επιστημών </a:t>
            </a:r>
            <a:r>
              <a:rPr lang="el-GR" sz="3000" dirty="0" smtClean="0">
                <a:latin typeface="Times New Roman" pitchFamily="18" charset="0"/>
                <a:cs typeface="Times New Roman" pitchFamily="18" charset="0"/>
                <a:sym typeface="Wingdings" pitchFamily="2" charset="2"/>
              </a:rPr>
              <a:t> εμπειρική παρατήρηση, συστηματική καταγραφή, έλεγχος και πειραματική επαλήθευση, υπαγωγή, μελέτη και ιστορική σύγκριση των κοινωνικών φαινομένων, της οργάνωσης, της ιστορικής κοινωνικής εξέλιξης και των κοινωνικών μεταβολών.</a:t>
            </a:r>
            <a:endParaRPr lang="el-GR"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30585209"/>
      </p:ext>
    </p:extLst>
  </p:cSld>
  <p:clrMapOvr>
    <a:masterClrMapping/>
  </p:clrMapOvr>
</p:sld>
</file>

<file path=ppt/theme/theme1.xml><?xml version="1.0" encoding="utf-8"?>
<a:theme xmlns:a="http://schemas.openxmlformats.org/drawingml/2006/main" name="Δέμα">
  <a:themeElements>
    <a:clrScheme name="Δέμα">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Δέ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έμα">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Δέμα">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otalTime>729</TotalTime>
  <Words>5592</Words>
  <Application>Microsoft Office PowerPoint</Application>
  <PresentationFormat>Προβολή στην οθόνη (4:3)</PresentationFormat>
  <Paragraphs>432</Paragraphs>
  <Slides>58</Slides>
  <Notes>11</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2</vt:i4>
      </vt:variant>
      <vt:variant>
        <vt:lpstr>Τίτλοι διαφανειών</vt:lpstr>
      </vt:variant>
      <vt:variant>
        <vt:i4>58</vt:i4>
      </vt:variant>
    </vt:vector>
  </HeadingPairs>
  <TitlesOfParts>
    <vt:vector size="73" baseType="lpstr">
      <vt:lpstr>Microsoft YaHei</vt:lpstr>
      <vt:lpstr>Arial</vt:lpstr>
      <vt:lpstr>Bookman Old Style</vt:lpstr>
      <vt:lpstr>Calibri</vt:lpstr>
      <vt:lpstr>Century Gothic</vt:lpstr>
      <vt:lpstr>Corbel</vt:lpstr>
      <vt:lpstr>Georgia</vt:lpstr>
      <vt:lpstr>Gill Sans MT</vt:lpstr>
      <vt:lpstr>Symbol</vt:lpstr>
      <vt:lpstr>Times New Roman</vt:lpstr>
      <vt:lpstr>Trebuchet MS</vt:lpstr>
      <vt:lpstr>Wingdings</vt:lpstr>
      <vt:lpstr>Wingdings 3</vt:lpstr>
      <vt:lpstr>Δέμα</vt:lpstr>
      <vt:lpstr>Wisp</vt:lpstr>
      <vt:lpstr>Γέννηση της Κοινωνιολογίας:  Το πλαίσιο</vt:lpstr>
      <vt:lpstr>Παρουσίαση του PowerPoint</vt:lpstr>
      <vt:lpstr>Θεμελιωτές της κοινωνιολογίας</vt:lpstr>
      <vt:lpstr>ΣΧΟΛΕΣ ΚΟΙΝΩΝΙΟΛΟΓΙΑΣ (1)</vt:lpstr>
      <vt:lpstr>ΣΧΟΛΕΣ ΚΟΙΝΩΝΙΟΛΟΓΙΑΣ (2)</vt:lpstr>
      <vt:lpstr>Παρουσίαση του PowerPoint</vt:lpstr>
      <vt:lpstr>Παρουσίαση του Α. Κοντ</vt:lpstr>
      <vt:lpstr>Παρουσίαση του PowerPoint</vt:lpstr>
      <vt:lpstr>Κοινωνική Φυσική = Κοινωνιολογία (νεολογισμός του Κοντ)  η κορωνίδα/βασίλισσα και πλέον σύνθετη-κορυφή των θετικών επιστημών</vt:lpstr>
      <vt:lpstr>Παρουσίαση του PowerPoint</vt:lpstr>
      <vt:lpstr>Εντοπισμός καθολικών νόμων  που διέπουν: α) την κοινωνική συνύπαρξη, τάξη αρμονία και συνοχή, β) την κοινωνική μετεξέλιξη και μεταβολή, με απώτερο στόχο την αναδιαμόρφωση και ανακαίνιση της κοινωνίας.</vt:lpstr>
      <vt:lpstr>Νόμοι συνύπαρξης (τάξη/αρμονία) και νόμοι διαδοχής (πρόοδος): κοινωνική στατική και κοινωνική δυναμική. Συμφιλίωση των νοσταλγών των παραδοσιακών/συντηρητικών κοινοτήτων με τους θιασώτες της προόδου, του ορθολογισμού και της εξέλιξης.</vt:lpstr>
      <vt:lpstr>Παρουσίαση του PowerPoint</vt:lpstr>
      <vt:lpstr>Νόμος των τριών (3) σταδίων: συνοψίζει την εξελικτική πορεία του ανθρωπίνου πνεύματος και της ερμηνείας της κοινωνικής πραγματικότητας ως μέρος της κοινωνικής δυναμικής.</vt:lpstr>
      <vt:lpstr>Εν κατακλείδι: ο Κοντ θεωρεί απηρχαιωμένο το θεολογικό/φετιχιστικό στάδιο (πολυθεϊσμός, μονοθεϊσμός), απορρίπτει τις μεταφυσικές ιδέες του Διαφωτισμού και της Γαλλικής Επανάστασης ως παραπλανητικές και ανατρεπτικές της καθεστηκυίας τάξης και αρμονίας και καταφάσκει στη θετική πολιτική, «υποτάσσοντας την φαντασία στην παρατήρηση».</vt:lpstr>
      <vt:lpstr>Η σκέψη του Κόντ εντάσσεται στη σχολή του Λειτουργισμού, θεωρώντας την κοινωνία ως μία ολότητα, ένα σύνολο οργανικά συνδεδεμένων, αλληλοεξαρτώμενων μερών με εσωτερική συνοχή και εξελικτική δυναμική, καθένα εκ των οποίων επιτελεί συγκεκριμένη, ζωτική λειτουργία και δεν μπορεί να υπάρξει αυτόνομα.</vt:lpstr>
      <vt:lpstr>Διαφέρει από τη Σχολή της συμβολικής αλληλεπίδρασης ως προς το ότι οι αρχές και τα νοήματα κατά τον Κόντ υπάρχουν αυτόνομα, ουδέτερα και αντικειμενικά και εμείς τα ανακαλύπτουμε μέσω της εμπειρικής παρατήρησης και καταγραφής και τα επαληθεύουμε μέσα από πειράματα (θετικισμός), δεν διαμορφώνονται ούτε διαπλάθονται μέσω της αλληλεπίδρασής μας με άλλους ανθρώπους/κοινωνούς</vt:lpstr>
      <vt:lpstr>Παρουσίαση του PowerPoint</vt:lpstr>
      <vt:lpstr>συνέχεια</vt:lpstr>
      <vt:lpstr>Karl Marx</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Μαξ Βέμπερ (Maximilian Karl Emil Max Weber) Σύντομο βιογραφικό </vt:lpstr>
      <vt:lpstr>Μαξ Βέμπερ (Maximilian Karl Emil Max Weber) Σύντομο βιογραφικό </vt:lpstr>
      <vt:lpstr>ΜΕΘΟΔΟΛΟΓΙΚΑ ΕΡΓΑΛΕΙΑ WEBER</vt:lpstr>
      <vt:lpstr>Διαιρεση του εργου  συμφωνα με τον ρΕΪΜΟΝ Αρον  </vt:lpstr>
      <vt:lpstr>Παρουσίαση του PowerPoint</vt:lpstr>
      <vt:lpstr>«Οικονομία και κοινωνία» Wirtschaft und Gesellschaft, εκδ. 1921</vt:lpstr>
      <vt:lpstr>Η Προτεσταντική Ηθική και το Πνεύμα του Καπιταλισμού: Die protestantische Ethik und der Geist des Kapitalismus,  1904-1905 Εμφανίστηκε σε δύο μέρη το 1904 και το 1905 στο Archiv für Sozialwissenschaft und Sozialpolitik</vt:lpstr>
      <vt:lpstr>Βασικές έννοιες του έργου του Weber. (Αρόν: 272,273)  </vt:lpstr>
      <vt:lpstr>Παρουσίαση του PowerPoint</vt:lpstr>
      <vt:lpstr>Παρουσίαση του PowerPoint</vt:lpstr>
      <vt:lpstr>Το έλλογο στοιχείο-ο εξορθολογισμός </vt:lpstr>
      <vt:lpstr>Η κατανόηση(Verstehen) </vt:lpstr>
      <vt:lpstr>Κατακλείδα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ΕΠΙΜΕΤΡΟ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Λογαριασμός Microsoft</cp:lastModifiedBy>
  <cp:revision>87</cp:revision>
  <dcterms:created xsi:type="dcterms:W3CDTF">2020-11-01T07:29:19Z</dcterms:created>
  <dcterms:modified xsi:type="dcterms:W3CDTF">2021-11-01T19:03:41Z</dcterms:modified>
</cp:coreProperties>
</file>