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handoutMasterIdLst>
    <p:handoutMasterId r:id="rId59"/>
  </p:handoutMasterIdLst>
  <p:sldIdLst>
    <p:sldId id="256" r:id="rId2"/>
    <p:sldId id="273" r:id="rId3"/>
    <p:sldId id="274" r:id="rId4"/>
    <p:sldId id="279" r:id="rId5"/>
    <p:sldId id="280" r:id="rId6"/>
    <p:sldId id="304" r:id="rId7"/>
    <p:sldId id="287" r:id="rId8"/>
    <p:sldId id="316" r:id="rId9"/>
    <p:sldId id="301" r:id="rId10"/>
    <p:sldId id="315" r:id="rId11"/>
    <p:sldId id="318" r:id="rId12"/>
    <p:sldId id="311" r:id="rId13"/>
    <p:sldId id="317" r:id="rId14"/>
    <p:sldId id="281" r:id="rId15"/>
    <p:sldId id="286" r:id="rId16"/>
    <p:sldId id="288" r:id="rId17"/>
    <p:sldId id="289" r:id="rId18"/>
    <p:sldId id="290" r:id="rId19"/>
    <p:sldId id="327" r:id="rId20"/>
    <p:sldId id="328" r:id="rId21"/>
    <p:sldId id="329" r:id="rId22"/>
    <p:sldId id="302" r:id="rId23"/>
    <p:sldId id="303" r:id="rId24"/>
    <p:sldId id="307" r:id="rId25"/>
    <p:sldId id="312" r:id="rId26"/>
    <p:sldId id="326" r:id="rId27"/>
    <p:sldId id="322" r:id="rId28"/>
    <p:sldId id="313" r:id="rId29"/>
    <p:sldId id="323" r:id="rId30"/>
    <p:sldId id="324" r:id="rId31"/>
    <p:sldId id="325"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299" r:id="rId49"/>
    <p:sldId id="298" r:id="rId50"/>
    <p:sldId id="297" r:id="rId51"/>
    <p:sldId id="292" r:id="rId52"/>
    <p:sldId id="285" r:id="rId53"/>
    <p:sldId id="305" r:id="rId54"/>
    <p:sldId id="306" r:id="rId55"/>
    <p:sldId id="319" r:id="rId56"/>
    <p:sldId id="346" r:id="rId57"/>
  </p:sldIdLst>
  <p:sldSz cx="12188825"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88" autoAdjust="0"/>
    <p:restoredTop sz="95000" autoAdjust="0"/>
  </p:normalViewPr>
  <p:slideViewPr>
    <p:cSldViewPr>
      <p:cViewPr varScale="1">
        <p:scale>
          <a:sx n="82" d="100"/>
          <a:sy n="82" d="100"/>
        </p:scale>
        <p:origin x="806" y="72"/>
      </p:cViewPr>
      <p:guideLst>
        <p:guide orient="horz" pos="2160"/>
        <p:guide pos="3839"/>
      </p:guideLst>
    </p:cSldViewPr>
  </p:slideViewPr>
  <p:notesTextViewPr>
    <p:cViewPr>
      <p:scale>
        <a:sx n="1" d="1"/>
        <a:sy n="1" d="1"/>
      </p:scale>
      <p:origin x="0" y="0"/>
    </p:cViewPr>
  </p:notesTextViewPr>
  <p:notesViewPr>
    <p:cSldViewPr>
      <p:cViewPr varScale="1">
        <p:scale>
          <a:sx n="69" d="100"/>
          <a:sy n="69" d="100"/>
        </p:scale>
        <p:origin x="4134"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10D68337-3F56-4B1C-BAE9-D849F4868156}" type="datetime1">
              <a:rPr lang="el-GR" smtClean="0"/>
              <a:pPr rtl="0"/>
              <a:t>14/11/2023</a:t>
            </a:fld>
            <a:endParaRPr lang="el-GR"/>
          </a:p>
        </p:txBody>
      </p:sp>
      <p:sp>
        <p:nvSpPr>
          <p:cNvPr id="4" name="Θέση υποσέλιδου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l-GR"/>
          </a:p>
        </p:txBody>
      </p:sp>
      <p:sp>
        <p:nvSpPr>
          <p:cNvPr id="5" name="Θέση αριθμού διαφάνειας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92837A6B-DAA4-4C2D-AEAB-4E9E70095794}" type="slidenum">
              <a:rPr lang="el-GR"/>
              <a:pPr rtl="0"/>
              <a:t>‹#›</a:t>
            </a:fld>
            <a:endParaRPr lang="el-G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l-GR" noProof="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E6084CD1-190F-4FE4-AAA7-24EB7B01C642}" type="datetime1">
              <a:rPr lang="el-GR" noProof="0" smtClean="0"/>
              <a:pPr rtl="0"/>
              <a:t>14/11/2023</a:t>
            </a:fld>
            <a:endParaRPr lang="el-GR" noProof="0"/>
          </a:p>
        </p:txBody>
      </p:sp>
      <p:sp>
        <p:nvSpPr>
          <p:cNvPr id="4" name="Θέση εικόνας διαφάνειας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dirty="0"/>
              <a:t>Επεξεργασία 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l-GR" noProof="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3266150-FA26-45B5-BF0B-186B42A09DC9}" type="slidenum">
              <a:rPr lang="el-GR" noProof="0"/>
              <a:pPr rtl="0"/>
              <a:t>‹#›</a:t>
            </a:fld>
            <a:endParaRPr lang="el-GR" noProof="0"/>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noProof="1"/>
          </a:p>
        </p:txBody>
      </p:sp>
      <p:sp>
        <p:nvSpPr>
          <p:cNvPr id="4" name="Θέση αριθμού διαφάνειας 3"/>
          <p:cNvSpPr>
            <a:spLocks noGrp="1"/>
          </p:cNvSpPr>
          <p:nvPr>
            <p:ph type="sldNum" sz="quarter" idx="10"/>
          </p:nvPr>
        </p:nvSpPr>
        <p:spPr/>
        <p:txBody>
          <a:bodyPr/>
          <a:lstStyle/>
          <a:p>
            <a:pPr rtl="0"/>
            <a:fld id="{03266150-FA26-45B5-BF0B-186B42A09DC9}" type="slidenum">
              <a:rPr lang="el-GR" noProof="1" smtClean="0"/>
              <a:pPr rtl="0"/>
              <a:t>1</a:t>
            </a:fld>
            <a:endParaRPr lang="el-GR" noProof="1"/>
          </a:p>
        </p:txBody>
      </p:sp>
    </p:spTree>
    <p:extLst>
      <p:ext uri="{BB962C8B-B14F-4D97-AF65-F5344CB8AC3E}">
        <p14:creationId xmlns:p14="http://schemas.microsoft.com/office/powerpoint/2010/main" val="2769613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03266150-FA26-45B5-BF0B-186B42A09DC9}" type="slidenum">
              <a:rPr lang="el-GR" smtClean="0"/>
              <a:pPr rtl="0"/>
              <a:t>2</a:t>
            </a:fld>
            <a:endParaRPr lang="el-GR"/>
          </a:p>
        </p:txBody>
      </p:sp>
    </p:spTree>
    <p:extLst>
      <p:ext uri="{BB962C8B-B14F-4D97-AF65-F5344CB8AC3E}">
        <p14:creationId xmlns:p14="http://schemas.microsoft.com/office/powerpoint/2010/main" val="3677051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rtl="0"/>
            <a:fld id="{03266150-FA26-45B5-BF0B-186B42A09DC9}" type="slidenum">
              <a:rPr lang="el-GR" smtClean="0"/>
              <a:pPr rtl="0"/>
              <a:t>3</a:t>
            </a:fld>
            <a:endParaRPr lang="el-GR"/>
          </a:p>
        </p:txBody>
      </p:sp>
    </p:spTree>
    <p:extLst>
      <p:ext uri="{BB962C8B-B14F-4D97-AF65-F5344CB8AC3E}">
        <p14:creationId xmlns:p14="http://schemas.microsoft.com/office/powerpoint/2010/main" val="2051770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17" name="Εικόνα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Ορθογώνιο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15" name="Ορθογώνιο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2" name="Τίτλος 1"/>
          <p:cNvSpPr>
            <a:spLocks noGrp="1"/>
          </p:cNvSpPr>
          <p:nvPr>
            <p:ph type="ctrTitle"/>
          </p:nvPr>
        </p:nvSpPr>
        <p:spPr>
          <a:xfrm>
            <a:off x="1522413" y="1905000"/>
            <a:ext cx="9144000" cy="2667000"/>
          </a:xfrm>
        </p:spPr>
        <p:txBody>
          <a:bodyPr rtlCol="0">
            <a:normAutofit/>
          </a:bodyPr>
          <a:lstStyle>
            <a:lvl1pPr rtl="0">
              <a:lnSpc>
                <a:spcPct val="90000"/>
              </a:lnSpc>
              <a:defRPr sz="6000"/>
            </a:lvl1pPr>
          </a:lstStyle>
          <a:p>
            <a:pPr rtl="0"/>
            <a:r>
              <a:rPr lang="el-GR"/>
              <a:t>Κάντε κλικ για να επεξεργαστείτε τον τίτλο υποδείγματος</a:t>
            </a:r>
            <a:endParaRPr lang="el-GR" noProof="0" dirty="0"/>
          </a:p>
        </p:txBody>
      </p:sp>
      <p:sp>
        <p:nvSpPr>
          <p:cNvPr id="3" name="Υπότιτλος 2"/>
          <p:cNvSpPr>
            <a:spLocks noGrp="1"/>
          </p:cNvSpPr>
          <p:nvPr>
            <p:ph type="subTitle" idx="1"/>
          </p:nvPr>
        </p:nvSpPr>
        <p:spPr>
          <a:xfrm>
            <a:off x="1522413" y="5029200"/>
            <a:ext cx="8229600" cy="1143000"/>
          </a:xfrm>
        </p:spPr>
        <p:txBody>
          <a:bodyPr rtlCol="0"/>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l-GR" dirty="0"/>
          </a:p>
        </p:txBody>
      </p:sp>
      <p:sp>
        <p:nvSpPr>
          <p:cNvPr id="5" name="Σύμβολο κράτησης θέσης υποσέλιδου 4"/>
          <p:cNvSpPr>
            <a:spLocks noGrp="1"/>
          </p:cNvSpPr>
          <p:nvPr>
            <p:ph type="ftr" sz="quarter" idx="11"/>
          </p:nvPr>
        </p:nvSpPr>
        <p:spPr/>
        <p:txBody>
          <a:bodyPr rtlCol="0"/>
          <a:lstStyle/>
          <a:p>
            <a:pPr rtl="0"/>
            <a:r>
              <a:rPr lang="el-GR" noProof="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3B8B74D6-A37A-4123-8BE0-C7252C18843D}" type="datetime1">
              <a:rPr lang="el-GR" noProof="0" smtClean="0"/>
              <a:pPr rtl="0"/>
              <a:t>14/11/2023</a:t>
            </a:fld>
            <a:endParaRPr lang="el-GR" noProof="0"/>
          </a:p>
        </p:txBody>
      </p:sp>
      <p:sp>
        <p:nvSpPr>
          <p:cNvPr id="6" name="Σύμβολο κράτησης θέσης αριθμού διαφάνειας 5"/>
          <p:cNvSpPr>
            <a:spLocks noGrp="1"/>
          </p:cNvSpPr>
          <p:nvPr>
            <p:ph type="sldNum" sz="quarter" idx="12"/>
          </p:nvPr>
        </p:nvSpPr>
        <p:spPr/>
        <p:txBody>
          <a:bodyPr rtlCol="0"/>
          <a:lstStyle/>
          <a:p>
            <a:pPr rtl="0"/>
            <a:fld id="{693B167E-EA96-4147-81DE-549160052C22}" type="slidenum">
              <a:rPr lang="el-GR" noProof="0"/>
              <a:pPr rtl="0"/>
              <a:t>‹#›</a:t>
            </a:fld>
            <a:endParaRPr lang="el-GR" noProof="0"/>
          </a:p>
        </p:txBody>
      </p:sp>
      <p:sp useBgFill="1">
        <p:nvSpPr>
          <p:cNvPr id="20" name="Ελεύθερη σχεδίαση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rtlCol="0" anchor="t" anchorCtr="0" compatLnSpc="1">
            <a:prstTxWarp prst="textNoShape">
              <a:avLst/>
            </a:prstTxWarp>
          </a:bodyPr>
          <a:lstStyle/>
          <a:p>
            <a:pPr rtl="0"/>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noProof="0" dirty="0"/>
          </a:p>
        </p:txBody>
      </p:sp>
      <p:sp>
        <p:nvSpPr>
          <p:cNvPr id="3" name="Θέση κατακόρυφου κειμένου 2"/>
          <p:cNvSpPr>
            <a:spLocks noGrp="1"/>
          </p:cNvSpPr>
          <p:nvPr>
            <p:ph type="body" orient="vert" idx="1"/>
          </p:nvPr>
        </p:nvSpPr>
        <p:spPr/>
        <p:txBody>
          <a:bodyPr vert="eaVert" rtlCol="0"/>
          <a:lstStyle>
            <a:lvl1pPr>
              <a:defRPr/>
            </a:lvl1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5" name="Θέση υποσέλιδου 4"/>
          <p:cNvSpPr>
            <a:spLocks noGrp="1"/>
          </p:cNvSpPr>
          <p:nvPr>
            <p:ph type="ftr" sz="quarter" idx="11"/>
          </p:nvPr>
        </p:nvSpPr>
        <p:spPr/>
        <p:txBody>
          <a:bodyPr rtlCol="0"/>
          <a:lstStyle/>
          <a:p>
            <a:pPr rtl="0"/>
            <a:r>
              <a:rPr lang="el-GR" noProof="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950A9424-0483-4FC9-88CB-238A1141D879}" type="datetime1">
              <a:rPr lang="el-GR" noProof="0" smtClean="0"/>
              <a:pPr rtl="0"/>
              <a:t>14/11/2023</a:t>
            </a:fld>
            <a:endParaRPr lang="el-GR" noProof="0"/>
          </a:p>
        </p:txBody>
      </p:sp>
      <p:sp>
        <p:nvSpPr>
          <p:cNvPr id="6" name="Σύμβολο κράτησης θέσης αριθμού διαφάνειας 5"/>
          <p:cNvSpPr>
            <a:spLocks noGrp="1"/>
          </p:cNvSpPr>
          <p:nvPr>
            <p:ph type="sldNum" sz="quarter" idx="12"/>
          </p:nvPr>
        </p:nvSpPr>
        <p:spPr/>
        <p:txBody>
          <a:bodyPr rtlCol="0"/>
          <a:lstStyle/>
          <a:p>
            <a:pPr rtl="0"/>
            <a:fld id="{693B167E-EA96-4147-81DE-549160052C22}" type="slidenum">
              <a:rPr lang="el-GR" noProof="0"/>
              <a:pPr rtl="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pic>
        <p:nvPicPr>
          <p:cNvPr id="7" name="Εικόνα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Ορθογώνιο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9" name="Ελεύθερη σχεδίαση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l-GR" noProof="0"/>
          </a:p>
        </p:txBody>
      </p:sp>
      <p:sp>
        <p:nvSpPr>
          <p:cNvPr id="2" name="Κατακόρυφος τίτλος 1"/>
          <p:cNvSpPr>
            <a:spLocks noGrp="1"/>
          </p:cNvSpPr>
          <p:nvPr>
            <p:ph type="title" orient="vert"/>
          </p:nvPr>
        </p:nvSpPr>
        <p:spPr>
          <a:xfrm>
            <a:off x="9558667" y="685800"/>
            <a:ext cx="1295401" cy="5486400"/>
          </a:xfrm>
        </p:spPr>
        <p:txBody>
          <a:bodyPr vert="eaVert" rtlCol="0"/>
          <a:lstStyle>
            <a:lvl1pPr rtl="0">
              <a:defRPr/>
            </a:lvl1pPr>
          </a:lstStyle>
          <a:p>
            <a:pPr rtl="0"/>
            <a:r>
              <a:rPr lang="el-GR"/>
              <a:t>Κάντε κλικ για να επεξεργαστείτε τον τίτλο υποδείγματος</a:t>
            </a:r>
            <a:endParaRPr lang="el-GR" noProof="0" dirty="0"/>
          </a:p>
        </p:txBody>
      </p:sp>
      <p:sp>
        <p:nvSpPr>
          <p:cNvPr id="3" name="Σύμβολο κράτησης θέσης κατακόρυφου κειμένου 2"/>
          <p:cNvSpPr>
            <a:spLocks noGrp="1"/>
          </p:cNvSpPr>
          <p:nvPr>
            <p:ph type="body" orient="vert" idx="1"/>
          </p:nvPr>
        </p:nvSpPr>
        <p:spPr>
          <a:xfrm>
            <a:off x="1522413" y="685800"/>
            <a:ext cx="7460842" cy="5486400"/>
          </a:xfrm>
        </p:spPr>
        <p:txBody>
          <a:bodyPr vert="eaVert" rtlCol="0"/>
          <a:lstStyle>
            <a:lvl1pPr>
              <a:defRPr/>
            </a:lvl1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5" name="Σύμβολο κράτησης θέσης υποσέλιδου 4"/>
          <p:cNvSpPr>
            <a:spLocks noGrp="1"/>
          </p:cNvSpPr>
          <p:nvPr>
            <p:ph type="ftr" sz="quarter" idx="11"/>
          </p:nvPr>
        </p:nvSpPr>
        <p:spPr/>
        <p:txBody>
          <a:bodyPr rtlCol="0"/>
          <a:lstStyle/>
          <a:p>
            <a:pPr rtl="0"/>
            <a:r>
              <a:rPr lang="el-GR" noProof="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808D2154-6E7D-4D23-8551-E6094EF539EB}" type="datetime1">
              <a:rPr lang="el-GR" noProof="0" smtClean="0"/>
              <a:pPr rtl="0"/>
              <a:t>14/11/2023</a:t>
            </a:fld>
            <a:endParaRPr lang="el-GR" noProof="0"/>
          </a:p>
        </p:txBody>
      </p:sp>
      <p:sp>
        <p:nvSpPr>
          <p:cNvPr id="6" name="Σύμβολο κράτησης θέσης αριθμού διαφάνειας 5"/>
          <p:cNvSpPr>
            <a:spLocks noGrp="1"/>
          </p:cNvSpPr>
          <p:nvPr>
            <p:ph type="sldNum" sz="quarter" idx="12"/>
          </p:nvPr>
        </p:nvSpPr>
        <p:spPr/>
        <p:txBody>
          <a:bodyPr rtlCol="0"/>
          <a:lstStyle/>
          <a:p>
            <a:pPr rtl="0"/>
            <a:fld id="{693B167E-EA96-4147-81DE-549160052C22}" type="slidenum">
              <a:rPr lang="el-GR" noProof="0"/>
              <a:pPr rtl="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noProof="0" dirty="0"/>
          </a:p>
        </p:txBody>
      </p:sp>
      <p:sp>
        <p:nvSpPr>
          <p:cNvPr id="3" name="Θέση περιεχομένου 2"/>
          <p:cNvSpPr>
            <a:spLocks noGrp="1"/>
          </p:cNvSpPr>
          <p:nvPr>
            <p:ph idx="1"/>
          </p:nvPr>
        </p:nvSpPr>
        <p:spPr/>
        <p:txBody>
          <a:bodyPr rtlCol="0"/>
          <a:lstStyle>
            <a:lvl1pPr>
              <a:defRPr/>
            </a:lvl1pPr>
            <a:lvl5pPr>
              <a:defRPr/>
            </a:lvl5pPr>
            <a:lvl6pPr>
              <a:defRPr/>
            </a:lvl6pPr>
            <a:lvl7pPr>
              <a:defRPr/>
            </a:lvl7pPr>
            <a:lvl8pPr>
              <a:defRPr baseline="0"/>
            </a:lvl8pPr>
            <a:lvl9pPr>
              <a:defRPr baseline="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5" name="Θέση υποσέλιδου 4"/>
          <p:cNvSpPr>
            <a:spLocks noGrp="1"/>
          </p:cNvSpPr>
          <p:nvPr>
            <p:ph type="ftr" sz="quarter" idx="11"/>
          </p:nvPr>
        </p:nvSpPr>
        <p:spPr/>
        <p:txBody>
          <a:bodyPr rtlCol="0"/>
          <a:lstStyle/>
          <a:p>
            <a:pPr rtl="0"/>
            <a:r>
              <a:rPr lang="el-GR" noProof="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426C85B0-8C2A-4333-A33D-385389980C8C}" type="datetime1">
              <a:rPr lang="el-GR" noProof="0" smtClean="0"/>
              <a:pPr rtl="0"/>
              <a:t>14/11/2023</a:t>
            </a:fld>
            <a:endParaRPr lang="el-GR" noProof="0"/>
          </a:p>
        </p:txBody>
      </p:sp>
      <p:sp>
        <p:nvSpPr>
          <p:cNvPr id="6" name="Σύμβολο κράτησης θέσης αριθμού διαφάνειας 5"/>
          <p:cNvSpPr>
            <a:spLocks noGrp="1"/>
          </p:cNvSpPr>
          <p:nvPr>
            <p:ph type="sldNum" sz="quarter" idx="12"/>
          </p:nvPr>
        </p:nvSpPr>
        <p:spPr/>
        <p:txBody>
          <a:bodyPr rtlCol="0"/>
          <a:lstStyle/>
          <a:p>
            <a:pPr rtl="0"/>
            <a:fld id="{693B167E-EA96-4147-81DE-549160052C22}" type="slidenum">
              <a:rPr lang="el-GR" noProof="0"/>
              <a:pPr rtl="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pic>
        <p:nvPicPr>
          <p:cNvPr id="14" name="Εικόνα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Ορθογώνιο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2" name="Τίτλος 1"/>
          <p:cNvSpPr>
            <a:spLocks noGrp="1"/>
          </p:cNvSpPr>
          <p:nvPr>
            <p:ph type="title"/>
          </p:nvPr>
        </p:nvSpPr>
        <p:spPr>
          <a:xfrm>
            <a:off x="1522360" y="1905000"/>
            <a:ext cx="9142999" cy="2667000"/>
          </a:xfrm>
        </p:spPr>
        <p:txBody>
          <a:bodyPr rtlCol="0" anchor="b">
            <a:noAutofit/>
          </a:bodyPr>
          <a:lstStyle>
            <a:lvl1pPr algn="l" rtl="0">
              <a:defRPr sz="4800" b="0" cap="none" baseline="0"/>
            </a:lvl1pPr>
          </a:lstStyle>
          <a:p>
            <a:pPr rtl="0"/>
            <a:r>
              <a:rPr lang="el-GR"/>
              <a:t>Κάντε κλικ για να επεξεργαστείτε τον τίτλο υποδείγματος</a:t>
            </a:r>
            <a:endParaRPr lang="el-GR" noProof="0" dirty="0"/>
          </a:p>
        </p:txBody>
      </p:sp>
      <p:sp>
        <p:nvSpPr>
          <p:cNvPr id="3" name="Σύμβολο κράτησης θέσης κειμένου 2"/>
          <p:cNvSpPr>
            <a:spLocks noGrp="1"/>
          </p:cNvSpPr>
          <p:nvPr>
            <p:ph type="body" idx="1"/>
          </p:nvPr>
        </p:nvSpPr>
        <p:spPr>
          <a:xfrm>
            <a:off x="1522412" y="5029200"/>
            <a:ext cx="8229601"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5" name="Σύμβολο κράτησης θέσης υποσέλιδου 4"/>
          <p:cNvSpPr>
            <a:spLocks noGrp="1"/>
          </p:cNvSpPr>
          <p:nvPr>
            <p:ph type="ftr" sz="quarter" idx="11"/>
          </p:nvPr>
        </p:nvSpPr>
        <p:spPr/>
        <p:txBody>
          <a:bodyPr rtlCol="0"/>
          <a:lstStyle/>
          <a:p>
            <a:pPr rtl="0"/>
            <a:r>
              <a:rPr lang="el-GR" noProof="0" dirty="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941902B8-BA99-478A-9FDF-34038DDBD0A0}" type="datetime1">
              <a:rPr lang="el-GR" noProof="0" smtClean="0"/>
              <a:pPr rtl="0"/>
              <a:t>14/11/2023</a:t>
            </a:fld>
            <a:endParaRPr lang="el-GR" noProof="0"/>
          </a:p>
        </p:txBody>
      </p:sp>
      <p:sp>
        <p:nvSpPr>
          <p:cNvPr id="6" name="Σύμβολο κράτησης θέσης αριθμού διαφάνειας 5"/>
          <p:cNvSpPr>
            <a:spLocks noGrp="1"/>
          </p:cNvSpPr>
          <p:nvPr>
            <p:ph type="sldNum" sz="quarter" idx="12"/>
          </p:nvPr>
        </p:nvSpPr>
        <p:spPr/>
        <p:txBody>
          <a:bodyPr rtlCol="0"/>
          <a:lstStyle/>
          <a:p>
            <a:pPr rtl="0"/>
            <a:fld id="{693B167E-EA96-4147-81DE-549160052C22}" type="slidenum">
              <a:rPr lang="el-GR" noProof="0"/>
              <a:pPr rtl="0"/>
              <a:t>‹#›</a:t>
            </a:fld>
            <a:endParaRPr lang="el-GR" noProof="0"/>
          </a:p>
        </p:txBody>
      </p:sp>
      <p:sp>
        <p:nvSpPr>
          <p:cNvPr id="16" name="Ελεύθερη σχεδίαση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noProof="0" dirty="0"/>
          </a:p>
        </p:txBody>
      </p:sp>
      <p:sp>
        <p:nvSpPr>
          <p:cNvPr id="3" name="Θέση περιεχομένου 2"/>
          <p:cNvSpPr>
            <a:spLocks noGrp="1"/>
          </p:cNvSpPr>
          <p:nvPr>
            <p:ph sz="half" idx="1"/>
          </p:nvPr>
        </p:nvSpPr>
        <p:spPr>
          <a:xfrm>
            <a:off x="1522413" y="1905000"/>
            <a:ext cx="4416552" cy="4267200"/>
          </a:xfrm>
        </p:spPr>
        <p:txBody>
          <a:bodyPr rtlCol="0">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4" name="Θέση περιεχομένου 3"/>
          <p:cNvSpPr>
            <a:spLocks noGrp="1"/>
          </p:cNvSpPr>
          <p:nvPr>
            <p:ph sz="half" idx="2"/>
          </p:nvPr>
        </p:nvSpPr>
        <p:spPr>
          <a:xfrm>
            <a:off x="6246812" y="1905000"/>
            <a:ext cx="4416552" cy="4267200"/>
          </a:xfrm>
        </p:spPr>
        <p:txBody>
          <a:bodyPr rtlCol="0">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6" name="Θέση υποσέλιδου 5"/>
          <p:cNvSpPr>
            <a:spLocks noGrp="1"/>
          </p:cNvSpPr>
          <p:nvPr>
            <p:ph type="ftr" sz="quarter" idx="11"/>
          </p:nvPr>
        </p:nvSpPr>
        <p:spPr/>
        <p:txBody>
          <a:bodyPr rtlCol="0"/>
          <a:lstStyle/>
          <a:p>
            <a:pPr rtl="0"/>
            <a:r>
              <a:rPr lang="el-GR" noProof="0"/>
              <a:t>Προσθήκη υποσέλιδου</a:t>
            </a:r>
          </a:p>
        </p:txBody>
      </p:sp>
      <p:sp>
        <p:nvSpPr>
          <p:cNvPr id="5" name="Σύμβολο κράτησης θέσης ημερομηνίας 4"/>
          <p:cNvSpPr>
            <a:spLocks noGrp="1"/>
          </p:cNvSpPr>
          <p:nvPr>
            <p:ph type="dt" sz="half" idx="10"/>
          </p:nvPr>
        </p:nvSpPr>
        <p:spPr/>
        <p:txBody>
          <a:bodyPr rtlCol="0"/>
          <a:lstStyle/>
          <a:p>
            <a:pPr rtl="0"/>
            <a:fld id="{9F06C5F7-C55A-4326-B08B-CC5798C67C66}" type="datetime1">
              <a:rPr lang="el-GR" noProof="0" smtClean="0"/>
              <a:pPr rtl="0"/>
              <a:t>14/11/2023</a:t>
            </a:fld>
            <a:endParaRPr lang="el-GR" noProof="0"/>
          </a:p>
        </p:txBody>
      </p:sp>
      <p:sp>
        <p:nvSpPr>
          <p:cNvPr id="7" name="Σύμβολο κράτησης θέσης αριθμού διαφάνειας 6"/>
          <p:cNvSpPr>
            <a:spLocks noGrp="1"/>
          </p:cNvSpPr>
          <p:nvPr>
            <p:ph type="sldNum" sz="quarter" idx="12"/>
          </p:nvPr>
        </p:nvSpPr>
        <p:spPr/>
        <p:txBody>
          <a:bodyPr rtlCol="0"/>
          <a:lstStyle/>
          <a:p>
            <a:pPr rtl="0"/>
            <a:fld id="{693B167E-EA96-4147-81DE-549160052C22}" type="slidenum">
              <a:rPr lang="el-GR" noProof="0"/>
              <a:pPr rtl="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noProof="0" dirty="0"/>
          </a:p>
        </p:txBody>
      </p:sp>
      <p:sp>
        <p:nvSpPr>
          <p:cNvPr id="3" name="Θέση κειμένου 2"/>
          <p:cNvSpPr>
            <a:spLocks noGrp="1"/>
          </p:cNvSpPr>
          <p:nvPr>
            <p:ph type="body" idx="1"/>
          </p:nvPr>
        </p:nvSpPr>
        <p:spPr>
          <a:xfrm>
            <a:off x="1522413" y="1905000"/>
            <a:ext cx="4416552"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p:nvPr>
        </p:nvSpPr>
        <p:spPr>
          <a:xfrm>
            <a:off x="1522413" y="2743200"/>
            <a:ext cx="4416552" cy="3429001"/>
          </a:xfrm>
        </p:spPr>
        <p:txBody>
          <a:bodyPr rtlCol="0"/>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5" name="Θέση κειμένου 4"/>
          <p:cNvSpPr>
            <a:spLocks noGrp="1"/>
          </p:cNvSpPr>
          <p:nvPr>
            <p:ph type="body" sz="quarter" idx="3"/>
          </p:nvPr>
        </p:nvSpPr>
        <p:spPr>
          <a:xfrm>
            <a:off x="6246812" y="1905000"/>
            <a:ext cx="4416552"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p:nvPr>
        </p:nvSpPr>
        <p:spPr>
          <a:xfrm>
            <a:off x="6246812" y="2743200"/>
            <a:ext cx="4416552" cy="3429001"/>
          </a:xfrm>
        </p:spPr>
        <p:txBody>
          <a:bodyPr rtlCol="0"/>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8" name="Θέση υποσέλιδου 7"/>
          <p:cNvSpPr>
            <a:spLocks noGrp="1"/>
          </p:cNvSpPr>
          <p:nvPr>
            <p:ph type="ftr" sz="quarter" idx="11"/>
          </p:nvPr>
        </p:nvSpPr>
        <p:spPr/>
        <p:txBody>
          <a:bodyPr rtlCol="0"/>
          <a:lstStyle/>
          <a:p>
            <a:pPr rtl="0"/>
            <a:r>
              <a:rPr lang="el-GR" noProof="0"/>
              <a:t>Προσθήκη υποσέλιδου</a:t>
            </a:r>
          </a:p>
        </p:txBody>
      </p:sp>
      <p:sp>
        <p:nvSpPr>
          <p:cNvPr id="7" name="Σύμβολο κράτησης θέσης ημερομηνίας 6"/>
          <p:cNvSpPr>
            <a:spLocks noGrp="1"/>
          </p:cNvSpPr>
          <p:nvPr>
            <p:ph type="dt" sz="half" idx="10"/>
          </p:nvPr>
        </p:nvSpPr>
        <p:spPr/>
        <p:txBody>
          <a:bodyPr rtlCol="0"/>
          <a:lstStyle/>
          <a:p>
            <a:pPr rtl="0"/>
            <a:fld id="{488D23FF-006A-4418-804F-7E308917E5B4}" type="datetime1">
              <a:rPr lang="el-GR" noProof="0" smtClean="0"/>
              <a:pPr rtl="0"/>
              <a:t>14/11/2023</a:t>
            </a:fld>
            <a:endParaRPr lang="el-GR" noProof="0"/>
          </a:p>
        </p:txBody>
      </p:sp>
      <p:sp>
        <p:nvSpPr>
          <p:cNvPr id="9" name="Σύμβολο κράτησης θέσης αριθμού διαφάνειας 8"/>
          <p:cNvSpPr>
            <a:spLocks noGrp="1"/>
          </p:cNvSpPr>
          <p:nvPr>
            <p:ph type="sldNum" sz="quarter" idx="12"/>
          </p:nvPr>
        </p:nvSpPr>
        <p:spPr/>
        <p:txBody>
          <a:bodyPr rtlCol="0"/>
          <a:lstStyle/>
          <a:p>
            <a:pPr rtl="0"/>
            <a:fld id="{693B167E-EA96-4147-81DE-549160052C22}" type="slidenum">
              <a:rPr lang="el-GR" noProof="0"/>
              <a:pPr rtl="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noProof="0" dirty="0"/>
          </a:p>
        </p:txBody>
      </p:sp>
      <p:sp>
        <p:nvSpPr>
          <p:cNvPr id="4" name="Θέση υποσέλιδου 3"/>
          <p:cNvSpPr>
            <a:spLocks noGrp="1"/>
          </p:cNvSpPr>
          <p:nvPr>
            <p:ph type="ftr" sz="quarter" idx="11"/>
          </p:nvPr>
        </p:nvSpPr>
        <p:spPr/>
        <p:txBody>
          <a:bodyPr rtlCol="0"/>
          <a:lstStyle/>
          <a:p>
            <a:pPr rtl="0"/>
            <a:r>
              <a:rPr lang="el-GR" noProof="0"/>
              <a:t>Προσθήκη υποσέλιδου</a:t>
            </a:r>
          </a:p>
        </p:txBody>
      </p:sp>
      <p:sp>
        <p:nvSpPr>
          <p:cNvPr id="3" name="Σύμβολο κράτησης θέσης ημερομηνίας 2"/>
          <p:cNvSpPr>
            <a:spLocks noGrp="1"/>
          </p:cNvSpPr>
          <p:nvPr>
            <p:ph type="dt" sz="half" idx="10"/>
          </p:nvPr>
        </p:nvSpPr>
        <p:spPr/>
        <p:txBody>
          <a:bodyPr rtlCol="0"/>
          <a:lstStyle/>
          <a:p>
            <a:pPr rtl="0"/>
            <a:fld id="{6B5BC58E-80A2-4BB3-AAEF-8CF18E6D4E6A}" type="datetime1">
              <a:rPr lang="el-GR" noProof="0" smtClean="0"/>
              <a:pPr rtl="0"/>
              <a:t>14/11/2023</a:t>
            </a:fld>
            <a:endParaRPr lang="el-GR" noProof="0"/>
          </a:p>
        </p:txBody>
      </p:sp>
      <p:sp>
        <p:nvSpPr>
          <p:cNvPr id="5" name="Σύμβολο κράτησης θέσης αριθμού διαφάνειας 4"/>
          <p:cNvSpPr>
            <a:spLocks noGrp="1"/>
          </p:cNvSpPr>
          <p:nvPr>
            <p:ph type="sldNum" sz="quarter" idx="12"/>
          </p:nvPr>
        </p:nvSpPr>
        <p:spPr/>
        <p:txBody>
          <a:bodyPr rtlCol="0"/>
          <a:lstStyle/>
          <a:p>
            <a:pPr rtl="0"/>
            <a:fld id="{693B167E-EA96-4147-81DE-549160052C22}" type="slidenum">
              <a:rPr lang="el-GR" noProof="0"/>
              <a:pPr rtl="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Ορθογώνιο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3" name="Σύμβολο κράτησης θέσης υποσέλιδου 2"/>
          <p:cNvSpPr>
            <a:spLocks noGrp="1"/>
          </p:cNvSpPr>
          <p:nvPr>
            <p:ph type="ftr" sz="quarter" idx="11"/>
          </p:nvPr>
        </p:nvSpPr>
        <p:spPr/>
        <p:txBody>
          <a:bodyPr rtlCol="0"/>
          <a:lstStyle/>
          <a:p>
            <a:pPr rtl="0"/>
            <a:r>
              <a:rPr lang="el-GR" noProof="0"/>
              <a:t>Προσθήκη υποσέλιδου</a:t>
            </a:r>
          </a:p>
        </p:txBody>
      </p:sp>
      <p:sp>
        <p:nvSpPr>
          <p:cNvPr id="2" name="Σύμβολο κράτησης θέσης ημερομηνίας 1"/>
          <p:cNvSpPr>
            <a:spLocks noGrp="1"/>
          </p:cNvSpPr>
          <p:nvPr>
            <p:ph type="dt" sz="half" idx="10"/>
          </p:nvPr>
        </p:nvSpPr>
        <p:spPr/>
        <p:txBody>
          <a:bodyPr rtlCol="0"/>
          <a:lstStyle/>
          <a:p>
            <a:pPr rtl="0"/>
            <a:fld id="{6E11AC7C-9EFD-45B6-82E4-6C5FC6BCB264}" type="datetime1">
              <a:rPr lang="el-GR" noProof="0" smtClean="0"/>
              <a:pPr rtl="0"/>
              <a:t>14/11/2023</a:t>
            </a:fld>
            <a:endParaRPr lang="el-GR" noProof="0"/>
          </a:p>
        </p:txBody>
      </p:sp>
      <p:sp>
        <p:nvSpPr>
          <p:cNvPr id="4" name="Σύμβολο κράτησης θέσης αριθμού διαφάνειας 3"/>
          <p:cNvSpPr>
            <a:spLocks noGrp="1"/>
          </p:cNvSpPr>
          <p:nvPr>
            <p:ph type="sldNum" sz="quarter" idx="12"/>
          </p:nvPr>
        </p:nvSpPr>
        <p:spPr/>
        <p:txBody>
          <a:bodyPr rtlCol="0"/>
          <a:lstStyle/>
          <a:p>
            <a:pPr rtl="0"/>
            <a:fld id="{693B167E-EA96-4147-81DE-549160052C22}" type="slidenum">
              <a:rPr lang="el-GR" noProof="0"/>
              <a:pPr rtl="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9" name="Ελεύθερη σχεδίαση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l-GR" noProof="0"/>
          </a:p>
        </p:txBody>
      </p:sp>
      <p:sp>
        <p:nvSpPr>
          <p:cNvPr id="2" name="Τίτλος 1"/>
          <p:cNvSpPr>
            <a:spLocks noGrp="1"/>
          </p:cNvSpPr>
          <p:nvPr>
            <p:ph type="title"/>
          </p:nvPr>
        </p:nvSpPr>
        <p:spPr/>
        <p:txBody>
          <a:bodyPr rtlCol="0" anchor="b">
            <a:normAutofit/>
          </a:bodyPr>
          <a:lstStyle>
            <a:lvl1pPr algn="l" rtl="0">
              <a:defRPr sz="3600" b="0"/>
            </a:lvl1pPr>
          </a:lstStyle>
          <a:p>
            <a:pPr rtl="0"/>
            <a:r>
              <a:rPr lang="el-GR"/>
              <a:t>Κάντε κλικ για να επεξεργαστείτε τον τίτλο υποδείγματος</a:t>
            </a:r>
            <a:endParaRPr lang="el-GR" noProof="0" dirty="0"/>
          </a:p>
        </p:txBody>
      </p:sp>
      <p:sp>
        <p:nvSpPr>
          <p:cNvPr id="3" name="Σύμβολο κράτησης θέσης περιεχομένου 2"/>
          <p:cNvSpPr>
            <a:spLocks noGrp="1"/>
          </p:cNvSpPr>
          <p:nvPr>
            <p:ph idx="1"/>
          </p:nvPr>
        </p:nvSpPr>
        <p:spPr>
          <a:xfrm>
            <a:off x="4675568" y="2087880"/>
            <a:ext cx="5791200" cy="38862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GR" noProof="0" dirty="0"/>
          </a:p>
        </p:txBody>
      </p:sp>
      <p:sp>
        <p:nvSpPr>
          <p:cNvPr id="4" name="Θέση κειμένου 3"/>
          <p:cNvSpPr>
            <a:spLocks noGrp="1"/>
          </p:cNvSpPr>
          <p:nvPr>
            <p:ph type="body" sz="half" idx="2"/>
          </p:nvPr>
        </p:nvSpPr>
        <p:spPr>
          <a:xfrm>
            <a:off x="1522413" y="3429000"/>
            <a:ext cx="2743200" cy="2514600"/>
          </a:xfrm>
        </p:spPr>
        <p:txBody>
          <a:bodyPr rtlCol="0">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6" name="Θέση υποσέλιδου 5"/>
          <p:cNvSpPr>
            <a:spLocks noGrp="1"/>
          </p:cNvSpPr>
          <p:nvPr>
            <p:ph type="ftr" sz="quarter" idx="11"/>
          </p:nvPr>
        </p:nvSpPr>
        <p:spPr/>
        <p:txBody>
          <a:bodyPr rtlCol="0"/>
          <a:lstStyle/>
          <a:p>
            <a:pPr rtl="0"/>
            <a:r>
              <a:rPr lang="el-GR" noProof="0"/>
              <a:t>Προσθήκη υποσέλιδου</a:t>
            </a:r>
          </a:p>
        </p:txBody>
      </p:sp>
      <p:sp>
        <p:nvSpPr>
          <p:cNvPr id="5" name="Σύμβολο κράτησης θέσης ημερομηνίας 4"/>
          <p:cNvSpPr>
            <a:spLocks noGrp="1"/>
          </p:cNvSpPr>
          <p:nvPr>
            <p:ph type="dt" sz="half" idx="10"/>
          </p:nvPr>
        </p:nvSpPr>
        <p:spPr/>
        <p:txBody>
          <a:bodyPr rtlCol="0"/>
          <a:lstStyle/>
          <a:p>
            <a:pPr rtl="0"/>
            <a:fld id="{8BC6722C-13FD-4B3A-8E7D-278E99AF6657}" type="datetime1">
              <a:rPr lang="el-GR" noProof="0" smtClean="0"/>
              <a:pPr rtl="0"/>
              <a:t>14/11/2023</a:t>
            </a:fld>
            <a:endParaRPr lang="el-GR" noProof="0"/>
          </a:p>
        </p:txBody>
      </p:sp>
      <p:sp>
        <p:nvSpPr>
          <p:cNvPr id="7" name="Σύμβολο κράτησης θέσης αριθμού διαφάνειας 6"/>
          <p:cNvSpPr>
            <a:spLocks noGrp="1"/>
          </p:cNvSpPr>
          <p:nvPr>
            <p:ph type="sldNum" sz="quarter" idx="12"/>
          </p:nvPr>
        </p:nvSpPr>
        <p:spPr/>
        <p:txBody>
          <a:bodyPr rtlCol="0"/>
          <a:lstStyle/>
          <a:p>
            <a:pPr rtl="0"/>
            <a:fld id="{693B167E-EA96-4147-81DE-549160052C22}" type="slidenum">
              <a:rPr lang="el-GR" noProof="0"/>
              <a:pPr rtl="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Εικόνα με λεζάντα">
    <p:spTree>
      <p:nvGrpSpPr>
        <p:cNvPr id="1" name=""/>
        <p:cNvGrpSpPr/>
        <p:nvPr/>
      </p:nvGrpSpPr>
      <p:grpSpPr>
        <a:xfrm>
          <a:off x="0" y="0"/>
          <a:ext cx="0" cy="0"/>
          <a:chOff x="0" y="0"/>
          <a:chExt cx="0" cy="0"/>
        </a:xfrm>
      </p:grpSpPr>
      <p:sp>
        <p:nvSpPr>
          <p:cNvPr id="9" name="Ελεύθερη σχεδίαση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l-GR" noProof="0"/>
          </a:p>
        </p:txBody>
      </p:sp>
      <p:sp>
        <p:nvSpPr>
          <p:cNvPr id="2" name="Τίτλος 1"/>
          <p:cNvSpPr>
            <a:spLocks noGrp="1"/>
          </p:cNvSpPr>
          <p:nvPr>
            <p:ph type="title"/>
          </p:nvPr>
        </p:nvSpPr>
        <p:spPr/>
        <p:txBody>
          <a:bodyPr rtlCol="0" anchor="b">
            <a:normAutofit/>
          </a:bodyPr>
          <a:lstStyle>
            <a:lvl1pPr algn="l" rtl="0">
              <a:defRPr sz="3600" b="0"/>
            </a:lvl1pPr>
          </a:lstStyle>
          <a:p>
            <a:pPr rtl="0"/>
            <a:r>
              <a:rPr lang="el-GR"/>
              <a:t>Κάντε κλικ για να επεξεργαστείτε τον τίτλο υποδείγματος</a:t>
            </a:r>
            <a:endParaRPr lang="el-GR" noProof="0" dirty="0"/>
          </a:p>
        </p:txBody>
      </p:sp>
      <p:sp>
        <p:nvSpPr>
          <p:cNvPr id="3" name="Σύμβολο κράτησης θέσης εικόνας 2" descr="Ένα κενό σύμβολ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idx="1"/>
          </p:nvPr>
        </p:nvSpPr>
        <p:spPr>
          <a:xfrm>
            <a:off x="1706880" y="2087880"/>
            <a:ext cx="5784978" cy="3886200"/>
          </a:xfrm>
          <a:solidFill>
            <a:schemeClr val="bg2">
              <a:lumMod val="40000"/>
              <a:lumOff val="60000"/>
            </a:schemeClr>
          </a:solidFill>
        </p:spPr>
        <p:txBody>
          <a:bodyPr rtlCol="0">
            <a:normAutofit/>
          </a:bodyPr>
          <a:lstStyle>
            <a:lvl1pPr marL="0" indent="0" algn="ctr" rtl="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εικόνα</a:t>
            </a:r>
            <a:endParaRPr lang="el-GR" noProof="0" dirty="0"/>
          </a:p>
        </p:txBody>
      </p:sp>
      <p:sp>
        <p:nvSpPr>
          <p:cNvPr id="4" name="Θέση κειμένου 3"/>
          <p:cNvSpPr>
            <a:spLocks noGrp="1"/>
          </p:cNvSpPr>
          <p:nvPr>
            <p:ph type="body" sz="half" idx="2"/>
          </p:nvPr>
        </p:nvSpPr>
        <p:spPr>
          <a:xfrm>
            <a:off x="7923211" y="3429000"/>
            <a:ext cx="2743200" cy="2514600"/>
          </a:xfrm>
        </p:spPr>
        <p:txBody>
          <a:bodyPr rtlCol="0">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6" name="Θέση υποσέλιδου 5"/>
          <p:cNvSpPr>
            <a:spLocks noGrp="1"/>
          </p:cNvSpPr>
          <p:nvPr>
            <p:ph type="ftr" sz="quarter" idx="11"/>
          </p:nvPr>
        </p:nvSpPr>
        <p:spPr/>
        <p:txBody>
          <a:bodyPr rtlCol="0"/>
          <a:lstStyle/>
          <a:p>
            <a:pPr rtl="0"/>
            <a:r>
              <a:rPr lang="el-GR" noProof="0"/>
              <a:t>Προσθήκη υποσέλιδου</a:t>
            </a:r>
          </a:p>
        </p:txBody>
      </p:sp>
      <p:sp>
        <p:nvSpPr>
          <p:cNvPr id="5" name="Σύμβολο κράτησης θέσης ημερομηνίας 4"/>
          <p:cNvSpPr>
            <a:spLocks noGrp="1"/>
          </p:cNvSpPr>
          <p:nvPr>
            <p:ph type="dt" sz="half" idx="10"/>
          </p:nvPr>
        </p:nvSpPr>
        <p:spPr/>
        <p:txBody>
          <a:bodyPr rtlCol="0"/>
          <a:lstStyle/>
          <a:p>
            <a:pPr rtl="0"/>
            <a:fld id="{5ECEC2BE-8B0C-44FF-B987-0B20C219BDD2}" type="datetime1">
              <a:rPr lang="el-GR" noProof="0" smtClean="0"/>
              <a:pPr rtl="0"/>
              <a:t>14/11/2023</a:t>
            </a:fld>
            <a:endParaRPr lang="el-GR" noProof="0"/>
          </a:p>
        </p:txBody>
      </p:sp>
      <p:sp>
        <p:nvSpPr>
          <p:cNvPr id="7" name="Σύμβολο κράτησης θέσης αριθμού διαφάνειας 6"/>
          <p:cNvSpPr>
            <a:spLocks noGrp="1"/>
          </p:cNvSpPr>
          <p:nvPr>
            <p:ph type="sldNum" sz="quarter" idx="12"/>
          </p:nvPr>
        </p:nvSpPr>
        <p:spPr/>
        <p:txBody>
          <a:bodyPr rtlCol="0"/>
          <a:lstStyle/>
          <a:p>
            <a:pPr rtl="0"/>
            <a:fld id="{693B167E-EA96-4147-81DE-549160052C22}" type="slidenum">
              <a:rPr lang="el-GR" noProof="0"/>
              <a:pPr rtl="0"/>
              <a:t>‹#›</a:t>
            </a:fld>
            <a:endParaRPr lang="el-GR"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pPr rtl="0"/>
            <a:r>
              <a:rPr lang="el-GR" dirty="0"/>
              <a:t>Κάντε κλικ για να επεξεργαστείτε τον τίτλο υποδείγματος</a:t>
            </a:r>
            <a:endParaRPr lang="el-GR" noProof="0" dirty="0"/>
          </a:p>
        </p:txBody>
      </p:sp>
      <p:pic>
        <p:nvPicPr>
          <p:cNvPr id="13" name="Εικόνα 1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Ορθογώνιο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a:p>
        </p:txBody>
      </p:sp>
      <p:sp>
        <p:nvSpPr>
          <p:cNvPr id="3" name="Σύμβολο κράτησης θέσης κειμένου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5" name="Θέση υποσέλιδου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100">
                <a:solidFill>
                  <a:schemeClr val="tx1"/>
                </a:solidFill>
              </a:defRPr>
            </a:lvl1pPr>
          </a:lstStyle>
          <a:p>
            <a:pPr rtl="0"/>
            <a:r>
              <a:rPr lang="el-GR" noProof="0"/>
              <a:t>Προσθήκη υποσέλιδου</a:t>
            </a:r>
          </a:p>
        </p:txBody>
      </p:sp>
      <p:sp>
        <p:nvSpPr>
          <p:cNvPr id="4" name="Σύμβολο κράτησης θέσης ημερομηνίας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100">
                <a:solidFill>
                  <a:schemeClr val="tx1"/>
                </a:solidFill>
              </a:defRPr>
            </a:lvl1pPr>
          </a:lstStyle>
          <a:p>
            <a:pPr rtl="0"/>
            <a:fld id="{BD15765C-8086-4BC5-B840-11B817CEAE1E}" type="datetime1">
              <a:rPr lang="el-GR" noProof="0" smtClean="0"/>
              <a:pPr rtl="0"/>
              <a:t>14/11/2023</a:t>
            </a:fld>
            <a:endParaRPr lang="el-GR" noProof="0" dirty="0"/>
          </a:p>
        </p:txBody>
      </p:sp>
      <p:sp>
        <p:nvSpPr>
          <p:cNvPr id="6" name="Σύμβολο κράτησης θέσης αριθμού διαφάνειας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100">
                <a:solidFill>
                  <a:schemeClr val="tx1"/>
                </a:solidFill>
              </a:defRPr>
            </a:lvl1pPr>
          </a:lstStyle>
          <a:p>
            <a:pPr rtl="0"/>
            <a:fld id="{693B167E-EA96-4147-81DE-549160052C22}" type="slidenum">
              <a:rPr lang="el-GR" noProof="0" smtClean="0"/>
              <a:pPr rtl="0"/>
              <a:t>‹#›</a:t>
            </a:fld>
            <a:endParaRPr lang="el-GR" noProof="0"/>
          </a:p>
        </p:txBody>
      </p:sp>
      <p:sp>
        <p:nvSpPr>
          <p:cNvPr id="38" name="Ελεύθερη σχεδίαση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el-GR" noProof="0"/>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rtlCol="0"/>
          <a:lstStyle/>
          <a:p>
            <a:pPr rtl="0"/>
            <a:r>
              <a:rPr lang="el-GR" dirty="0"/>
              <a:t>Πολιτιστικές Βιομηχανίες</a:t>
            </a:r>
          </a:p>
        </p:txBody>
      </p:sp>
      <p:sp>
        <p:nvSpPr>
          <p:cNvPr id="3" name="Υπότιτλος 2"/>
          <p:cNvSpPr>
            <a:spLocks noGrp="1"/>
          </p:cNvSpPr>
          <p:nvPr>
            <p:ph type="subTitle" idx="1"/>
          </p:nvPr>
        </p:nvSpPr>
        <p:spPr/>
        <p:txBody>
          <a:bodyPr rtlCol="0"/>
          <a:lstStyle/>
          <a:p>
            <a:pPr rtl="0"/>
            <a:endParaRPr lang="el-GR" dirty="0"/>
          </a:p>
          <a:p>
            <a:pPr rtl="0"/>
            <a:endParaRPr lang="el-GR" dirty="0"/>
          </a:p>
        </p:txBody>
      </p:sp>
      <p:pic>
        <p:nvPicPr>
          <p:cNvPr id="4" name="Εικόνα 3">
            <a:extLst>
              <a:ext uri="{FF2B5EF4-FFF2-40B4-BE49-F238E27FC236}">
                <a16:creationId xmlns:a16="http://schemas.microsoft.com/office/drawing/2014/main" id="{5C02E844-1EFA-4D6B-9BD2-0265FF377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012" y="437759"/>
            <a:ext cx="6897063" cy="2800741"/>
          </a:xfrm>
          <a:prstGeom prst="rect">
            <a:avLst/>
          </a:prstGeom>
        </p:spPr>
      </p:pic>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nald Duck - Wikipedia">
            <a:extLst>
              <a:ext uri="{FF2B5EF4-FFF2-40B4-BE49-F238E27FC236}">
                <a16:creationId xmlns:a16="http://schemas.microsoft.com/office/drawing/2014/main" id="{24080D9E-D73C-4411-9C66-34088B20D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9407" y="1805313"/>
            <a:ext cx="3678879" cy="4780673"/>
          </a:xfrm>
          <a:prstGeom prst="rect">
            <a:avLst/>
          </a:prstGeom>
          <a:noFill/>
          <a:extLst>
            <a:ext uri="{909E8E84-426E-40DD-AFC4-6F175D3DCCD1}">
              <a14:hiddenFill xmlns:a14="http://schemas.microsoft.com/office/drawing/2010/main">
                <a:solidFill>
                  <a:srgbClr val="FFFFFF"/>
                </a:solidFill>
              </a14:hiddenFill>
            </a:ext>
          </a:extLst>
        </p:spPr>
      </p:pic>
      <p:pic>
        <p:nvPicPr>
          <p:cNvPr id="5" name="Θέση περιεχομένου 4">
            <a:extLst>
              <a:ext uri="{FF2B5EF4-FFF2-40B4-BE49-F238E27FC236}">
                <a16:creationId xmlns:a16="http://schemas.microsoft.com/office/drawing/2014/main" id="{987A6886-5B6B-4752-85BF-2BE0229064E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8306" y="1744670"/>
            <a:ext cx="3175826" cy="4898307"/>
          </a:xfrm>
          <a:prstGeom prst="rect">
            <a:avLst/>
          </a:prstGeom>
        </p:spPr>
      </p:pic>
      <p:sp>
        <p:nvSpPr>
          <p:cNvPr id="6" name="Βέλος: Δεξιό 5">
            <a:extLst>
              <a:ext uri="{FF2B5EF4-FFF2-40B4-BE49-F238E27FC236}">
                <a16:creationId xmlns:a16="http://schemas.microsoft.com/office/drawing/2014/main" id="{AAF4222D-4492-4A20-9AA4-B9328EF2D461}"/>
              </a:ext>
            </a:extLst>
          </p:cNvPr>
          <p:cNvSpPr/>
          <p:nvPr/>
        </p:nvSpPr>
        <p:spPr>
          <a:xfrm>
            <a:off x="4078188" y="3380509"/>
            <a:ext cx="3816425"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FF0000"/>
              </a:solidFill>
            </a:endParaRPr>
          </a:p>
        </p:txBody>
      </p:sp>
    </p:spTree>
    <p:extLst>
      <p:ext uri="{BB962C8B-B14F-4D97-AF65-F5344CB8AC3E}">
        <p14:creationId xmlns:p14="http://schemas.microsoft.com/office/powerpoint/2010/main" val="403775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E84C1E-75FE-4CB4-BCC0-7C41992AB208}"/>
              </a:ext>
            </a:extLst>
          </p:cNvPr>
          <p:cNvSpPr>
            <a:spLocks noGrp="1"/>
          </p:cNvSpPr>
          <p:nvPr>
            <p:ph type="title"/>
          </p:nvPr>
        </p:nvSpPr>
        <p:spPr>
          <a:xfrm>
            <a:off x="405780" y="189723"/>
            <a:ext cx="10260633" cy="1144556"/>
          </a:xfrm>
        </p:spPr>
        <p:txBody>
          <a:bodyPr/>
          <a:lstStyle/>
          <a:p>
            <a:r>
              <a:rPr lang="el-GR" dirty="0"/>
              <a:t>Πολιτιστικές Βιομηχανίες </a:t>
            </a:r>
          </a:p>
        </p:txBody>
      </p:sp>
      <p:sp>
        <p:nvSpPr>
          <p:cNvPr id="3" name="Θέση περιεχομένου 2">
            <a:extLst>
              <a:ext uri="{FF2B5EF4-FFF2-40B4-BE49-F238E27FC236}">
                <a16:creationId xmlns:a16="http://schemas.microsoft.com/office/drawing/2014/main" id="{5005653C-4BE1-4D46-87A9-8F6EE290F01C}"/>
              </a:ext>
            </a:extLst>
          </p:cNvPr>
          <p:cNvSpPr>
            <a:spLocks noGrp="1"/>
          </p:cNvSpPr>
          <p:nvPr>
            <p:ph idx="1"/>
          </p:nvPr>
        </p:nvSpPr>
        <p:spPr>
          <a:xfrm>
            <a:off x="261764" y="1905000"/>
            <a:ext cx="11665296" cy="4953000"/>
          </a:xfrm>
        </p:spPr>
        <p:txBody>
          <a:bodyPr numCol="2">
            <a:normAutofit fontScale="92500" lnSpcReduction="10000"/>
          </a:bodyPr>
          <a:lstStyle/>
          <a:p>
            <a:pPr>
              <a:lnSpc>
                <a:spcPct val="100000"/>
              </a:lnSpc>
            </a:pPr>
            <a:r>
              <a:rPr lang="el-GR" dirty="0"/>
              <a:t>Κινηματογράφος</a:t>
            </a:r>
          </a:p>
          <a:p>
            <a:pPr>
              <a:lnSpc>
                <a:spcPct val="100000"/>
              </a:lnSpc>
            </a:pPr>
            <a:r>
              <a:rPr lang="el-GR" dirty="0"/>
              <a:t>Τεχνολογίες παιχνιδιών και δημιουργικού περιεχομένου</a:t>
            </a:r>
          </a:p>
          <a:p>
            <a:pPr>
              <a:lnSpc>
                <a:spcPct val="100000"/>
              </a:lnSpc>
            </a:pPr>
            <a:r>
              <a:rPr lang="el-GR" dirty="0"/>
              <a:t>Εικαστικές Τέχνες</a:t>
            </a:r>
          </a:p>
          <a:p>
            <a:pPr>
              <a:lnSpc>
                <a:spcPct val="100000"/>
              </a:lnSpc>
            </a:pPr>
            <a:r>
              <a:rPr lang="el-GR" dirty="0"/>
              <a:t>Παραστατικές Τέχνες</a:t>
            </a:r>
          </a:p>
          <a:p>
            <a:pPr>
              <a:lnSpc>
                <a:spcPct val="100000"/>
              </a:lnSpc>
            </a:pPr>
            <a:r>
              <a:rPr lang="el-GR" dirty="0"/>
              <a:t>Εκδόσεις βιβλίων</a:t>
            </a:r>
          </a:p>
          <a:p>
            <a:pPr>
              <a:lnSpc>
                <a:spcPct val="100000"/>
              </a:lnSpc>
            </a:pPr>
            <a:r>
              <a:rPr lang="el-GR" dirty="0"/>
              <a:t>Παραγωγή και πώληση  μνημείων (αντιγραφή)</a:t>
            </a:r>
          </a:p>
          <a:p>
            <a:pPr>
              <a:lnSpc>
                <a:spcPct val="100000"/>
              </a:lnSpc>
            </a:pPr>
            <a:r>
              <a:rPr lang="el-GR" dirty="0"/>
              <a:t>Διαφήμιση</a:t>
            </a:r>
          </a:p>
          <a:p>
            <a:pPr>
              <a:lnSpc>
                <a:spcPct val="100000"/>
              </a:lnSpc>
            </a:pPr>
            <a:r>
              <a:rPr lang="el-GR" dirty="0"/>
              <a:t>Αρχιτεκτονική </a:t>
            </a:r>
          </a:p>
          <a:p>
            <a:pPr>
              <a:lnSpc>
                <a:spcPct val="100000"/>
              </a:lnSpc>
            </a:pPr>
            <a:r>
              <a:rPr lang="en-US" dirty="0"/>
              <a:t>Design</a:t>
            </a:r>
          </a:p>
          <a:p>
            <a:pPr>
              <a:lnSpc>
                <a:spcPct val="100000"/>
              </a:lnSpc>
            </a:pPr>
            <a:r>
              <a:rPr lang="el-GR" dirty="0"/>
              <a:t>Μέσα Μαζικής Ενημέρωσης και κοινωνικής δικτύωσης </a:t>
            </a:r>
          </a:p>
          <a:p>
            <a:pPr>
              <a:lnSpc>
                <a:spcPct val="100000"/>
              </a:lnSpc>
            </a:pPr>
            <a:r>
              <a:rPr lang="el-GR" dirty="0"/>
              <a:t>Μουσική </a:t>
            </a:r>
          </a:p>
          <a:p>
            <a:pPr>
              <a:lnSpc>
                <a:spcPct val="100000"/>
              </a:lnSpc>
            </a:pPr>
            <a:r>
              <a:rPr lang="el-GR" dirty="0"/>
              <a:t>Φωτογραφία</a:t>
            </a:r>
          </a:p>
          <a:p>
            <a:pPr>
              <a:lnSpc>
                <a:spcPct val="100000"/>
              </a:lnSpc>
            </a:pPr>
            <a:r>
              <a:rPr lang="el-GR" dirty="0"/>
              <a:t>Βιβλιοθήκη – αρχεία</a:t>
            </a:r>
          </a:p>
          <a:p>
            <a:pPr>
              <a:lnSpc>
                <a:spcPct val="100000"/>
              </a:lnSpc>
            </a:pPr>
            <a:r>
              <a:rPr lang="el-GR" dirty="0"/>
              <a:t>Μουσεία – Αρχαιολογικοί χώροι </a:t>
            </a:r>
          </a:p>
          <a:p>
            <a:pPr>
              <a:lnSpc>
                <a:spcPct val="100000"/>
              </a:lnSpc>
            </a:pPr>
            <a:endParaRPr lang="el-GR" dirty="0"/>
          </a:p>
          <a:p>
            <a:endParaRPr lang="el-GR" dirty="0"/>
          </a:p>
        </p:txBody>
      </p:sp>
    </p:spTree>
    <p:extLst>
      <p:ext uri="{BB962C8B-B14F-4D97-AF65-F5344CB8AC3E}">
        <p14:creationId xmlns:p14="http://schemas.microsoft.com/office/powerpoint/2010/main" val="104285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7D4393-2458-4F79-B88D-DE4DF13C1534}"/>
              </a:ext>
            </a:extLst>
          </p:cNvPr>
          <p:cNvSpPr>
            <a:spLocks noGrp="1"/>
          </p:cNvSpPr>
          <p:nvPr>
            <p:ph type="title"/>
          </p:nvPr>
        </p:nvSpPr>
        <p:spPr>
          <a:xfrm>
            <a:off x="621804" y="189723"/>
            <a:ext cx="10044609" cy="1144556"/>
          </a:xfrm>
        </p:spPr>
        <p:txBody>
          <a:bodyPr/>
          <a:lstStyle/>
          <a:p>
            <a:r>
              <a:rPr lang="el-GR" dirty="0"/>
              <a:t>Δημιουργικές Βιομηχανίες</a:t>
            </a:r>
          </a:p>
        </p:txBody>
      </p:sp>
      <p:sp>
        <p:nvSpPr>
          <p:cNvPr id="3" name="Θέση περιεχομένου 2">
            <a:extLst>
              <a:ext uri="{FF2B5EF4-FFF2-40B4-BE49-F238E27FC236}">
                <a16:creationId xmlns:a16="http://schemas.microsoft.com/office/drawing/2014/main" id="{1FF75274-923E-465D-83BA-4C3EAC39BE65}"/>
              </a:ext>
            </a:extLst>
          </p:cNvPr>
          <p:cNvSpPr>
            <a:spLocks noGrp="1"/>
          </p:cNvSpPr>
          <p:nvPr>
            <p:ph idx="1"/>
          </p:nvPr>
        </p:nvSpPr>
        <p:spPr>
          <a:xfrm>
            <a:off x="621804" y="1988840"/>
            <a:ext cx="11017224" cy="4267200"/>
          </a:xfrm>
        </p:spPr>
        <p:txBody>
          <a:bodyPr/>
          <a:lstStyle/>
          <a:p>
            <a:pPr algn="just"/>
            <a:r>
              <a:rPr lang="el-GR" dirty="0"/>
              <a:t>Εμφανίστηκε το 1990 στην Αυστραλία και το Ηνωμένο Βασίλειο.</a:t>
            </a:r>
          </a:p>
          <a:p>
            <a:pPr algn="just"/>
            <a:r>
              <a:rPr lang="el-GR" dirty="0"/>
              <a:t>Αγαθά πολιτιστικών βιομηχανιών και αγαθά που σχετίζονται άμεσα με την καινοτομία και τη δημιουργία. </a:t>
            </a:r>
          </a:p>
          <a:p>
            <a:pPr algn="just"/>
            <a:r>
              <a:rPr lang="el-GR" dirty="0"/>
              <a:t>Σχεδιασμός και ανάπλαση υποβαθμισμένων αστικών περιοχών.</a:t>
            </a:r>
          </a:p>
          <a:p>
            <a:pPr algn="just"/>
            <a:r>
              <a:rPr lang="el-GR" dirty="0"/>
              <a:t>Μικρές και μεγάλες επιχειρήσεις, αλλά και μεμονωμένοι παραγωγοί.</a:t>
            </a:r>
          </a:p>
          <a:p>
            <a:pPr algn="just"/>
            <a:r>
              <a:rPr lang="el-GR" dirty="0"/>
              <a:t>Ατομική δεξιοτεχνία, ταλέντο, δημιουργικότητα. </a:t>
            </a:r>
          </a:p>
          <a:p>
            <a:pPr algn="just"/>
            <a:r>
              <a:rPr lang="el-GR" dirty="0"/>
              <a:t>Καταναλωτής σημαντικό ρόλο στην παραγωγή και διανομή των προϊόντων αυτών. </a:t>
            </a:r>
          </a:p>
          <a:p>
            <a:pPr algn="just"/>
            <a:endParaRPr lang="el-GR" dirty="0"/>
          </a:p>
          <a:p>
            <a:pPr algn="just"/>
            <a:endParaRPr lang="el-GR" dirty="0"/>
          </a:p>
        </p:txBody>
      </p:sp>
    </p:spTree>
    <p:extLst>
      <p:ext uri="{BB962C8B-B14F-4D97-AF65-F5344CB8AC3E}">
        <p14:creationId xmlns:p14="http://schemas.microsoft.com/office/powerpoint/2010/main" val="156628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D7F2A79-32CC-4288-93C6-8AD891E1F0BA}"/>
              </a:ext>
            </a:extLst>
          </p:cNvPr>
          <p:cNvSpPr>
            <a:spLocks noGrp="1"/>
          </p:cNvSpPr>
          <p:nvPr>
            <p:ph idx="1"/>
          </p:nvPr>
        </p:nvSpPr>
        <p:spPr/>
        <p:txBody>
          <a:bodyPr/>
          <a:lstStyle/>
          <a:p>
            <a:r>
              <a:rPr lang="el-GR" dirty="0"/>
              <a:t>Κλωστοϋφαντουργία – έτοιμο ένδυμα</a:t>
            </a:r>
          </a:p>
          <a:p>
            <a:r>
              <a:rPr lang="el-GR" dirty="0"/>
              <a:t>Υποδήματα  - Δερμάτινα είδη – Γούνες</a:t>
            </a:r>
          </a:p>
          <a:p>
            <a:r>
              <a:rPr lang="el-GR" dirty="0"/>
              <a:t>Αργυροχρυσοχοΐα</a:t>
            </a:r>
          </a:p>
          <a:p>
            <a:r>
              <a:rPr lang="el-GR" dirty="0"/>
              <a:t>Επιπλοποιεία</a:t>
            </a:r>
          </a:p>
          <a:p>
            <a:r>
              <a:rPr lang="el-GR" dirty="0"/>
              <a:t>Κατασκευή παιχνιδιών</a:t>
            </a:r>
          </a:p>
          <a:p>
            <a:r>
              <a:rPr lang="el-GR" dirty="0"/>
              <a:t>Χειροτεχνία </a:t>
            </a:r>
          </a:p>
          <a:p>
            <a:r>
              <a:rPr lang="el-GR" dirty="0"/>
              <a:t>Αρχιτεκτονική  </a:t>
            </a:r>
          </a:p>
          <a:p>
            <a:endParaRPr lang="el-GR" dirty="0"/>
          </a:p>
        </p:txBody>
      </p:sp>
      <p:pic>
        <p:nvPicPr>
          <p:cNvPr id="5" name="Εικόνα 4">
            <a:extLst>
              <a:ext uri="{FF2B5EF4-FFF2-40B4-BE49-F238E27FC236}">
                <a16:creationId xmlns:a16="http://schemas.microsoft.com/office/drawing/2014/main" id="{9120AB1F-6976-42EC-8210-E4176AAB8389}"/>
              </a:ext>
            </a:extLst>
          </p:cNvPr>
          <p:cNvPicPr>
            <a:picLocks noChangeAspect="1"/>
          </p:cNvPicPr>
          <p:nvPr/>
        </p:nvPicPr>
        <p:blipFill>
          <a:blip r:embed="rId2"/>
          <a:stretch>
            <a:fillRect/>
          </a:stretch>
        </p:blipFill>
        <p:spPr>
          <a:xfrm>
            <a:off x="7331826" y="4187412"/>
            <a:ext cx="1556155" cy="2136415"/>
          </a:xfrm>
          <a:prstGeom prst="rect">
            <a:avLst/>
          </a:prstGeom>
        </p:spPr>
      </p:pic>
      <p:pic>
        <p:nvPicPr>
          <p:cNvPr id="7" name="Εικόνα 6">
            <a:extLst>
              <a:ext uri="{FF2B5EF4-FFF2-40B4-BE49-F238E27FC236}">
                <a16:creationId xmlns:a16="http://schemas.microsoft.com/office/drawing/2014/main" id="{7D89CEF0-5904-406F-B678-FD1C4E164B41}"/>
              </a:ext>
            </a:extLst>
          </p:cNvPr>
          <p:cNvPicPr>
            <a:picLocks noChangeAspect="1"/>
          </p:cNvPicPr>
          <p:nvPr/>
        </p:nvPicPr>
        <p:blipFill>
          <a:blip r:embed="rId3"/>
          <a:stretch>
            <a:fillRect/>
          </a:stretch>
        </p:blipFill>
        <p:spPr>
          <a:xfrm>
            <a:off x="5014292" y="4293096"/>
            <a:ext cx="1552149" cy="2261321"/>
          </a:xfrm>
          <a:prstGeom prst="rect">
            <a:avLst/>
          </a:prstGeom>
        </p:spPr>
      </p:pic>
      <p:pic>
        <p:nvPicPr>
          <p:cNvPr id="9" name="Εικόνα 8">
            <a:extLst>
              <a:ext uri="{FF2B5EF4-FFF2-40B4-BE49-F238E27FC236}">
                <a16:creationId xmlns:a16="http://schemas.microsoft.com/office/drawing/2014/main" id="{5C161680-B2EF-456D-B286-41112BC700E6}"/>
              </a:ext>
            </a:extLst>
          </p:cNvPr>
          <p:cNvPicPr>
            <a:picLocks noChangeAspect="1"/>
          </p:cNvPicPr>
          <p:nvPr/>
        </p:nvPicPr>
        <p:blipFill>
          <a:blip r:embed="rId4"/>
          <a:stretch>
            <a:fillRect/>
          </a:stretch>
        </p:blipFill>
        <p:spPr>
          <a:xfrm>
            <a:off x="10342884" y="1946814"/>
            <a:ext cx="1430912" cy="1911891"/>
          </a:xfrm>
          <a:prstGeom prst="rect">
            <a:avLst/>
          </a:prstGeom>
        </p:spPr>
      </p:pic>
      <p:pic>
        <p:nvPicPr>
          <p:cNvPr id="13" name="Εικόνα 12">
            <a:extLst>
              <a:ext uri="{FF2B5EF4-FFF2-40B4-BE49-F238E27FC236}">
                <a16:creationId xmlns:a16="http://schemas.microsoft.com/office/drawing/2014/main" id="{C03A5172-4715-4B14-9629-A301ED14B8AE}"/>
              </a:ext>
            </a:extLst>
          </p:cNvPr>
          <p:cNvPicPr>
            <a:picLocks noChangeAspect="1"/>
          </p:cNvPicPr>
          <p:nvPr/>
        </p:nvPicPr>
        <p:blipFill>
          <a:blip r:embed="rId5"/>
          <a:stretch>
            <a:fillRect/>
          </a:stretch>
        </p:blipFill>
        <p:spPr>
          <a:xfrm>
            <a:off x="7174532" y="2072986"/>
            <a:ext cx="1659545" cy="1659545"/>
          </a:xfrm>
          <a:prstGeom prst="rect">
            <a:avLst/>
          </a:prstGeom>
        </p:spPr>
      </p:pic>
      <p:pic>
        <p:nvPicPr>
          <p:cNvPr id="15" name="Εικόνα 14">
            <a:extLst>
              <a:ext uri="{FF2B5EF4-FFF2-40B4-BE49-F238E27FC236}">
                <a16:creationId xmlns:a16="http://schemas.microsoft.com/office/drawing/2014/main" id="{C4FB095F-6ED2-4B15-A39F-48A7C1691AC2}"/>
              </a:ext>
            </a:extLst>
          </p:cNvPr>
          <p:cNvPicPr>
            <a:picLocks noChangeAspect="1"/>
          </p:cNvPicPr>
          <p:nvPr/>
        </p:nvPicPr>
        <p:blipFill>
          <a:blip r:embed="rId6"/>
          <a:stretch>
            <a:fillRect/>
          </a:stretch>
        </p:blipFill>
        <p:spPr>
          <a:xfrm>
            <a:off x="9603448" y="4302123"/>
            <a:ext cx="1785199" cy="1911891"/>
          </a:xfrm>
          <a:prstGeom prst="rect">
            <a:avLst/>
          </a:prstGeom>
        </p:spPr>
      </p:pic>
    </p:spTree>
    <p:extLst>
      <p:ext uri="{BB962C8B-B14F-4D97-AF65-F5344CB8AC3E}">
        <p14:creationId xmlns:p14="http://schemas.microsoft.com/office/powerpoint/2010/main" val="171885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9CDCCF-B4CA-4106-854E-69601BC364A9}"/>
              </a:ext>
            </a:extLst>
          </p:cNvPr>
          <p:cNvSpPr>
            <a:spLocks noGrp="1"/>
          </p:cNvSpPr>
          <p:nvPr>
            <p:ph type="title"/>
          </p:nvPr>
        </p:nvSpPr>
        <p:spPr/>
        <p:txBody>
          <a:bodyPr/>
          <a:lstStyle/>
          <a:p>
            <a:r>
              <a:rPr lang="el-GR" dirty="0"/>
              <a:t>Μοντέλο ομόκεντρων κύκλων</a:t>
            </a:r>
          </a:p>
        </p:txBody>
      </p:sp>
      <p:sp>
        <p:nvSpPr>
          <p:cNvPr id="3" name="Θέση περιεχομένου 2">
            <a:extLst>
              <a:ext uri="{FF2B5EF4-FFF2-40B4-BE49-F238E27FC236}">
                <a16:creationId xmlns:a16="http://schemas.microsoft.com/office/drawing/2014/main" id="{04799D57-844A-401E-A2FD-60F1E3EB8150}"/>
              </a:ext>
            </a:extLst>
          </p:cNvPr>
          <p:cNvSpPr>
            <a:spLocks noGrp="1"/>
          </p:cNvSpPr>
          <p:nvPr>
            <p:ph idx="1"/>
          </p:nvPr>
        </p:nvSpPr>
        <p:spPr>
          <a:xfrm>
            <a:off x="7606580" y="2060848"/>
            <a:ext cx="4392488" cy="4267200"/>
          </a:xfrm>
        </p:spPr>
        <p:txBody>
          <a:bodyPr numCol="1">
            <a:normAutofit fontScale="92500" lnSpcReduction="20000"/>
          </a:bodyPr>
          <a:lstStyle/>
          <a:p>
            <a:pPr marL="0" indent="0">
              <a:buNone/>
            </a:pPr>
            <a:r>
              <a:rPr lang="el-GR" b="1" dirty="0"/>
              <a:t>Πυρήνας</a:t>
            </a:r>
          </a:p>
          <a:p>
            <a:r>
              <a:rPr lang="el-GR" dirty="0"/>
              <a:t>Μουσική</a:t>
            </a:r>
          </a:p>
          <a:p>
            <a:r>
              <a:rPr lang="el-GR" dirty="0"/>
              <a:t>Λογοτεχνία</a:t>
            </a:r>
          </a:p>
          <a:p>
            <a:r>
              <a:rPr lang="el-GR" dirty="0"/>
              <a:t>Εικαστικές τέχνες</a:t>
            </a:r>
          </a:p>
          <a:p>
            <a:r>
              <a:rPr lang="el-GR" dirty="0"/>
              <a:t>Παραστατικές τέχνες </a:t>
            </a:r>
          </a:p>
          <a:p>
            <a:pPr marL="0" indent="0">
              <a:buNone/>
            </a:pPr>
            <a:r>
              <a:rPr lang="el-GR" b="1" dirty="0"/>
              <a:t>1</a:t>
            </a:r>
            <a:r>
              <a:rPr lang="el-GR" b="1" baseline="30000" dirty="0"/>
              <a:t>ος</a:t>
            </a:r>
            <a:r>
              <a:rPr lang="el-GR" b="1" dirty="0"/>
              <a:t> Κύκλος</a:t>
            </a:r>
          </a:p>
          <a:p>
            <a:r>
              <a:rPr lang="el-GR" dirty="0"/>
              <a:t>Κινηματογράφος</a:t>
            </a:r>
          </a:p>
          <a:p>
            <a:r>
              <a:rPr lang="el-GR" dirty="0"/>
              <a:t>Μουσεία</a:t>
            </a:r>
          </a:p>
          <a:p>
            <a:r>
              <a:rPr lang="el-GR" dirty="0"/>
              <a:t>Βιβλιοθήκες </a:t>
            </a:r>
          </a:p>
          <a:p>
            <a:endParaRPr lang="el-GR" dirty="0"/>
          </a:p>
        </p:txBody>
      </p:sp>
      <p:pic>
        <p:nvPicPr>
          <p:cNvPr id="4" name="Εικόνα 3">
            <a:extLst>
              <a:ext uri="{FF2B5EF4-FFF2-40B4-BE49-F238E27FC236}">
                <a16:creationId xmlns:a16="http://schemas.microsoft.com/office/drawing/2014/main" id="{BE5D43C9-5236-4C59-A5A7-6449D274C27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33772" y="1844823"/>
            <a:ext cx="7128792" cy="4823453"/>
          </a:xfrm>
          <a:prstGeom prst="rect">
            <a:avLst/>
          </a:prstGeom>
        </p:spPr>
      </p:pic>
    </p:spTree>
    <p:extLst>
      <p:ext uri="{BB962C8B-B14F-4D97-AF65-F5344CB8AC3E}">
        <p14:creationId xmlns:p14="http://schemas.microsoft.com/office/powerpoint/2010/main" val="60514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9CDCCF-B4CA-4106-854E-69601BC364A9}"/>
              </a:ext>
            </a:extLst>
          </p:cNvPr>
          <p:cNvSpPr>
            <a:spLocks noGrp="1"/>
          </p:cNvSpPr>
          <p:nvPr>
            <p:ph type="title"/>
          </p:nvPr>
        </p:nvSpPr>
        <p:spPr/>
        <p:txBody>
          <a:bodyPr/>
          <a:lstStyle/>
          <a:p>
            <a:r>
              <a:rPr lang="el-GR" dirty="0"/>
              <a:t>Μοντέλο ομόκεντρων κύκλων</a:t>
            </a:r>
          </a:p>
        </p:txBody>
      </p:sp>
      <p:sp>
        <p:nvSpPr>
          <p:cNvPr id="3" name="Θέση περιεχομένου 2">
            <a:extLst>
              <a:ext uri="{FF2B5EF4-FFF2-40B4-BE49-F238E27FC236}">
                <a16:creationId xmlns:a16="http://schemas.microsoft.com/office/drawing/2014/main" id="{04799D57-844A-401E-A2FD-60F1E3EB8150}"/>
              </a:ext>
            </a:extLst>
          </p:cNvPr>
          <p:cNvSpPr>
            <a:spLocks noGrp="1"/>
          </p:cNvSpPr>
          <p:nvPr>
            <p:ph idx="1"/>
          </p:nvPr>
        </p:nvSpPr>
        <p:spPr>
          <a:xfrm>
            <a:off x="6238430" y="1844824"/>
            <a:ext cx="5760638" cy="4483224"/>
          </a:xfrm>
        </p:spPr>
        <p:txBody>
          <a:bodyPr numCol="2">
            <a:normAutofit/>
          </a:bodyPr>
          <a:lstStyle/>
          <a:p>
            <a:pPr marL="0" indent="0">
              <a:buNone/>
            </a:pPr>
            <a:r>
              <a:rPr lang="el-GR" b="1" dirty="0"/>
              <a:t>2</a:t>
            </a:r>
            <a:r>
              <a:rPr lang="el-GR" b="1" baseline="30000" dirty="0"/>
              <a:t>ος</a:t>
            </a:r>
            <a:r>
              <a:rPr lang="el-GR" b="1" dirty="0"/>
              <a:t> Κύκλος</a:t>
            </a:r>
          </a:p>
          <a:p>
            <a:r>
              <a:rPr lang="el-GR" dirty="0"/>
              <a:t>Πολιτιστική κληρονομιά</a:t>
            </a:r>
          </a:p>
          <a:p>
            <a:r>
              <a:rPr lang="el-GR" dirty="0"/>
              <a:t>Εκδόσεις</a:t>
            </a:r>
          </a:p>
          <a:p>
            <a:r>
              <a:rPr lang="el-GR" dirty="0"/>
              <a:t>Ηλεκτρονικά παιχνίδια</a:t>
            </a:r>
          </a:p>
          <a:p>
            <a:r>
              <a:rPr lang="el-GR" dirty="0"/>
              <a:t>Τηλεόραση</a:t>
            </a:r>
          </a:p>
          <a:p>
            <a:r>
              <a:rPr lang="el-GR" dirty="0"/>
              <a:t>Ραδιόφωνο</a:t>
            </a:r>
          </a:p>
          <a:p>
            <a:r>
              <a:rPr lang="el-GR" dirty="0"/>
              <a:t>Ηχογράφηση</a:t>
            </a:r>
          </a:p>
          <a:p>
            <a:pPr marL="0" indent="0">
              <a:buNone/>
            </a:pPr>
            <a:r>
              <a:rPr lang="el-GR" b="1" dirty="0"/>
              <a:t>3</a:t>
            </a:r>
            <a:r>
              <a:rPr lang="el-GR" b="1" baseline="30000" dirty="0"/>
              <a:t>ος</a:t>
            </a:r>
            <a:r>
              <a:rPr lang="el-GR" b="1" dirty="0"/>
              <a:t> Κύκλος</a:t>
            </a:r>
          </a:p>
          <a:p>
            <a:r>
              <a:rPr lang="el-GR" dirty="0"/>
              <a:t>Αρχιτεκτονική</a:t>
            </a:r>
          </a:p>
          <a:p>
            <a:r>
              <a:rPr lang="el-GR" dirty="0"/>
              <a:t>Μόδα</a:t>
            </a:r>
          </a:p>
          <a:p>
            <a:r>
              <a:rPr lang="el-GR" dirty="0"/>
              <a:t>Διαφήμιση</a:t>
            </a:r>
          </a:p>
          <a:p>
            <a:r>
              <a:rPr lang="el-GR" dirty="0"/>
              <a:t>Σχέδιο</a:t>
            </a:r>
          </a:p>
        </p:txBody>
      </p:sp>
      <p:pic>
        <p:nvPicPr>
          <p:cNvPr id="4" name="Εικόνα 3">
            <a:extLst>
              <a:ext uri="{FF2B5EF4-FFF2-40B4-BE49-F238E27FC236}">
                <a16:creationId xmlns:a16="http://schemas.microsoft.com/office/drawing/2014/main" id="{BE5D43C9-5236-4C59-A5A7-6449D274C27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33772" y="1844824"/>
            <a:ext cx="5616624" cy="4483224"/>
          </a:xfrm>
          <a:prstGeom prst="rect">
            <a:avLst/>
          </a:prstGeom>
        </p:spPr>
      </p:pic>
    </p:spTree>
    <p:extLst>
      <p:ext uri="{BB962C8B-B14F-4D97-AF65-F5344CB8AC3E}">
        <p14:creationId xmlns:p14="http://schemas.microsoft.com/office/powerpoint/2010/main" val="29905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6AC4A4-70E9-41BD-B016-918B5FFF31C8}"/>
              </a:ext>
            </a:extLst>
          </p:cNvPr>
          <p:cNvSpPr>
            <a:spLocks noGrp="1"/>
          </p:cNvSpPr>
          <p:nvPr>
            <p:ph type="title"/>
          </p:nvPr>
        </p:nvSpPr>
        <p:spPr>
          <a:xfrm>
            <a:off x="549796" y="189723"/>
            <a:ext cx="11017224" cy="1144556"/>
          </a:xfrm>
        </p:spPr>
        <p:txBody>
          <a:bodyPr>
            <a:normAutofit/>
          </a:bodyPr>
          <a:lstStyle/>
          <a:p>
            <a:r>
              <a:rPr lang="el-GR" sz="3000" dirty="0">
                <a:latin typeface="Corbel (Επικεφαλίδες)"/>
              </a:rPr>
              <a:t>Διάσκεψη των Ηνωμένων Εθνών για το Εμπόριο και την Ανάπτυξη</a:t>
            </a:r>
            <a:r>
              <a:rPr lang="el-GR" sz="3000" dirty="0"/>
              <a:t> </a:t>
            </a:r>
            <a:br>
              <a:rPr lang="el-GR" sz="3000" dirty="0"/>
            </a:br>
            <a:r>
              <a:rPr lang="el-GR" sz="3000" dirty="0">
                <a:latin typeface="Corbel (Επικεφαλίδες)"/>
              </a:rPr>
              <a:t>United Nations </a:t>
            </a:r>
            <a:r>
              <a:rPr lang="el-GR" sz="3000" dirty="0" err="1">
                <a:latin typeface="Corbel (Επικεφαλίδες)"/>
              </a:rPr>
              <a:t>Conference</a:t>
            </a:r>
            <a:r>
              <a:rPr lang="el-GR" sz="3000" dirty="0">
                <a:latin typeface="Corbel (Επικεφαλίδες)"/>
              </a:rPr>
              <a:t> on Trade and Development (</a:t>
            </a:r>
            <a:r>
              <a:rPr lang="en-US" sz="3000" dirty="0">
                <a:latin typeface="Corbel (Επικεφαλίδες)"/>
              </a:rPr>
              <a:t>UNCTAD)</a:t>
            </a:r>
            <a:endParaRPr lang="el-GR" sz="3000" dirty="0"/>
          </a:p>
        </p:txBody>
      </p:sp>
      <p:sp>
        <p:nvSpPr>
          <p:cNvPr id="3" name="Θέση περιεχομένου 2">
            <a:extLst>
              <a:ext uri="{FF2B5EF4-FFF2-40B4-BE49-F238E27FC236}">
                <a16:creationId xmlns:a16="http://schemas.microsoft.com/office/drawing/2014/main" id="{5ADD3FC6-70F9-4F8D-AD6C-52E3F1D82662}"/>
              </a:ext>
            </a:extLst>
          </p:cNvPr>
          <p:cNvSpPr>
            <a:spLocks noGrp="1"/>
          </p:cNvSpPr>
          <p:nvPr>
            <p:ph idx="1"/>
          </p:nvPr>
        </p:nvSpPr>
        <p:spPr>
          <a:xfrm>
            <a:off x="405780" y="1905000"/>
            <a:ext cx="11017224" cy="4267200"/>
          </a:xfrm>
        </p:spPr>
        <p:txBody>
          <a:bodyPr/>
          <a:lstStyle/>
          <a:p>
            <a:pPr marL="0" indent="0" algn="just">
              <a:buNone/>
            </a:pPr>
            <a:r>
              <a:rPr lang="el-GR" dirty="0"/>
              <a:t>Η UNCTAD χωρίζει τις δημιουργικές βιομηχανίες σε τέσσερεις (4) μεγάλες ομάδες:</a:t>
            </a:r>
          </a:p>
          <a:p>
            <a:pPr marL="0" indent="0" algn="just">
              <a:buNone/>
            </a:pPr>
            <a:endParaRPr lang="el-GR" dirty="0"/>
          </a:p>
          <a:p>
            <a:pPr algn="just"/>
            <a:r>
              <a:rPr lang="el-GR" dirty="0"/>
              <a:t> </a:t>
            </a:r>
            <a:r>
              <a:rPr lang="el-GR" b="1" dirty="0"/>
              <a:t>Κληρονομιά</a:t>
            </a:r>
          </a:p>
          <a:p>
            <a:pPr algn="just"/>
            <a:r>
              <a:rPr lang="el-GR" b="1" dirty="0"/>
              <a:t>Τέχνες</a:t>
            </a:r>
          </a:p>
          <a:p>
            <a:pPr algn="just"/>
            <a:r>
              <a:rPr lang="el-GR" b="1" dirty="0"/>
              <a:t> Μέσα Μαζικής Επικοινωνίας (ΜΜΕ)</a:t>
            </a:r>
          </a:p>
          <a:p>
            <a:pPr algn="just"/>
            <a:r>
              <a:rPr lang="el-GR" b="1" dirty="0"/>
              <a:t>Λειτουργικές Δημιουργίες (</a:t>
            </a:r>
            <a:r>
              <a:rPr lang="el-GR" b="1" i="1" dirty="0" err="1"/>
              <a:t>functional</a:t>
            </a:r>
            <a:r>
              <a:rPr lang="el-GR" b="1" i="1" dirty="0"/>
              <a:t> </a:t>
            </a:r>
            <a:r>
              <a:rPr lang="el-GR" b="1" i="1" dirty="0" err="1"/>
              <a:t>creations</a:t>
            </a:r>
            <a:r>
              <a:rPr lang="el-GR" b="1" dirty="0"/>
              <a:t>)</a:t>
            </a:r>
          </a:p>
          <a:p>
            <a:pPr marL="0" indent="0" algn="just">
              <a:buNone/>
            </a:pPr>
            <a:endParaRPr lang="el-GR" dirty="0"/>
          </a:p>
        </p:txBody>
      </p:sp>
    </p:spTree>
    <p:extLst>
      <p:ext uri="{BB962C8B-B14F-4D97-AF65-F5344CB8AC3E}">
        <p14:creationId xmlns:p14="http://schemas.microsoft.com/office/powerpoint/2010/main" val="205117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AAEF5DA-83DD-460A-A0E0-794395D1721B}"/>
              </a:ext>
            </a:extLst>
          </p:cNvPr>
          <p:cNvSpPr>
            <a:spLocks noGrp="1"/>
          </p:cNvSpPr>
          <p:nvPr>
            <p:ph idx="1"/>
          </p:nvPr>
        </p:nvSpPr>
        <p:spPr>
          <a:xfrm>
            <a:off x="405780" y="1905000"/>
            <a:ext cx="11305256" cy="4267200"/>
          </a:xfrm>
        </p:spPr>
        <p:txBody>
          <a:bodyPr/>
          <a:lstStyle/>
          <a:p>
            <a:pPr algn="just"/>
            <a:r>
              <a:rPr lang="el-GR" b="1" dirty="0">
                <a:solidFill>
                  <a:srgbClr val="FF0000"/>
                </a:solidFill>
              </a:rPr>
              <a:t>Κληρονομιά</a:t>
            </a:r>
            <a:endParaRPr lang="el-GR" dirty="0">
              <a:solidFill>
                <a:srgbClr val="FF0000"/>
              </a:solidFill>
            </a:endParaRPr>
          </a:p>
          <a:p>
            <a:pPr marL="514350" indent="-514350" algn="just">
              <a:buFont typeface="+mj-lt"/>
              <a:buAutoNum type="arabicPeriod"/>
            </a:pPr>
            <a:r>
              <a:rPr lang="el-GR" dirty="0"/>
              <a:t>Παραδοσιακές Πολιτιστικές Εκφράσεις: φεστιβάλ, εκδηλώσεις, τεχνουργήματα (</a:t>
            </a:r>
            <a:r>
              <a:rPr lang="el-GR" dirty="0" err="1"/>
              <a:t>art</a:t>
            </a:r>
            <a:r>
              <a:rPr lang="el-GR" dirty="0"/>
              <a:t> </a:t>
            </a:r>
            <a:r>
              <a:rPr lang="el-GR" dirty="0" err="1"/>
              <a:t>crafts</a:t>
            </a:r>
            <a:r>
              <a:rPr lang="el-GR" dirty="0"/>
              <a:t>).</a:t>
            </a:r>
          </a:p>
          <a:p>
            <a:pPr marL="514350" indent="-514350" algn="just">
              <a:buFont typeface="+mj-lt"/>
              <a:buAutoNum type="arabicPeriod"/>
            </a:pPr>
            <a:r>
              <a:rPr lang="el-GR" dirty="0"/>
              <a:t>Πολιτιστικοί Τόποι: μουσεία, αρχαιολογικοί χώροι, βιβλιοθήκες, εκθέσεις.</a:t>
            </a:r>
          </a:p>
          <a:p>
            <a:pPr marL="0" indent="0" algn="just">
              <a:buNone/>
            </a:pPr>
            <a:endParaRPr lang="el-GR" dirty="0"/>
          </a:p>
          <a:p>
            <a:pPr algn="just"/>
            <a:r>
              <a:rPr lang="el-GR" b="1" dirty="0">
                <a:solidFill>
                  <a:srgbClr val="FF0000"/>
                </a:solidFill>
              </a:rPr>
              <a:t>Τέχνες </a:t>
            </a:r>
            <a:endParaRPr lang="el-GR" dirty="0">
              <a:solidFill>
                <a:srgbClr val="FF0000"/>
              </a:solidFill>
            </a:endParaRPr>
          </a:p>
          <a:p>
            <a:pPr marL="457200" indent="-457200" algn="just">
              <a:buFont typeface="+mj-lt"/>
              <a:buAutoNum type="arabicPeriod"/>
            </a:pPr>
            <a:r>
              <a:rPr lang="el-GR" dirty="0"/>
              <a:t>Εικαστικές Τέχνες: ζωγραφική, γλυπτική, φωτογραφία, αντίκες.</a:t>
            </a:r>
          </a:p>
          <a:p>
            <a:pPr marL="457200" indent="-457200" algn="just">
              <a:buFont typeface="+mj-lt"/>
              <a:buAutoNum type="arabicPeriod"/>
            </a:pPr>
            <a:r>
              <a:rPr lang="el-GR" dirty="0"/>
              <a:t>Παραστατικές Τέχνες: μουσική, θέατρο, χορός, όπερα, παντομίμα.</a:t>
            </a:r>
          </a:p>
          <a:p>
            <a:endParaRPr lang="el-GR" dirty="0"/>
          </a:p>
        </p:txBody>
      </p:sp>
    </p:spTree>
    <p:extLst>
      <p:ext uri="{BB962C8B-B14F-4D97-AF65-F5344CB8AC3E}">
        <p14:creationId xmlns:p14="http://schemas.microsoft.com/office/powerpoint/2010/main" val="3287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CB9CDE5-3E4C-4B98-A073-C0E038726633}"/>
              </a:ext>
            </a:extLst>
          </p:cNvPr>
          <p:cNvSpPr>
            <a:spLocks noGrp="1"/>
          </p:cNvSpPr>
          <p:nvPr>
            <p:ph idx="1"/>
          </p:nvPr>
        </p:nvSpPr>
        <p:spPr>
          <a:xfrm>
            <a:off x="477788" y="1772816"/>
            <a:ext cx="10945216" cy="4399384"/>
          </a:xfrm>
        </p:spPr>
        <p:txBody>
          <a:bodyPr>
            <a:noAutofit/>
          </a:bodyPr>
          <a:lstStyle/>
          <a:p>
            <a:r>
              <a:rPr lang="el-GR" b="1" dirty="0">
                <a:solidFill>
                  <a:srgbClr val="FF0000"/>
                </a:solidFill>
              </a:rPr>
              <a:t>Μέσα Μαζικής Επικοινωνίας</a:t>
            </a:r>
            <a:endParaRPr lang="el-GR" dirty="0">
              <a:solidFill>
                <a:srgbClr val="FF0000"/>
              </a:solidFill>
            </a:endParaRPr>
          </a:p>
          <a:p>
            <a:pPr marL="514350" indent="-514350">
              <a:buFont typeface="+mj-lt"/>
              <a:buAutoNum type="arabicPeriod"/>
            </a:pPr>
            <a:r>
              <a:rPr lang="el-GR" dirty="0"/>
              <a:t>Εκδόσεις: βιβλία, τύπος και άλλες εκδόσεις.</a:t>
            </a:r>
          </a:p>
          <a:p>
            <a:pPr marL="514350" indent="-514350">
              <a:buFont typeface="+mj-lt"/>
              <a:buAutoNum type="arabicPeriod"/>
            </a:pPr>
            <a:r>
              <a:rPr lang="el-GR" dirty="0"/>
              <a:t>Οπτικοακουστικά: κινηματογράφος, ραδιόφωνο, τηλεόραση.</a:t>
            </a:r>
          </a:p>
          <a:p>
            <a:pPr marL="514350" indent="-514350">
              <a:buFont typeface="+mj-lt"/>
              <a:buAutoNum type="arabicPeriod"/>
            </a:pPr>
            <a:endParaRPr lang="el-GR" dirty="0"/>
          </a:p>
          <a:p>
            <a:r>
              <a:rPr lang="el-GR" b="1" dirty="0"/>
              <a:t> </a:t>
            </a:r>
            <a:r>
              <a:rPr lang="el-GR" b="1" dirty="0">
                <a:solidFill>
                  <a:srgbClr val="FF0000"/>
                </a:solidFill>
              </a:rPr>
              <a:t>Λειτουργικές δημιουργίες</a:t>
            </a:r>
            <a:endParaRPr lang="el-GR" dirty="0">
              <a:solidFill>
                <a:srgbClr val="FF0000"/>
              </a:solidFill>
            </a:endParaRPr>
          </a:p>
          <a:p>
            <a:pPr marL="514350" indent="-514350">
              <a:buFont typeface="+mj-lt"/>
              <a:buAutoNum type="arabicPeriod"/>
            </a:pPr>
            <a:r>
              <a:rPr lang="el-GR" dirty="0"/>
              <a:t>Σχέδιο: γραφικά, μόδα, διακόσμηση εσωτερικών χώρων, κοσμήματα &amp; παιχνίδια.</a:t>
            </a:r>
          </a:p>
          <a:p>
            <a:pPr marL="514350" indent="-514350">
              <a:buFont typeface="+mj-lt"/>
              <a:buAutoNum type="arabicPeriod"/>
            </a:pPr>
            <a:r>
              <a:rPr lang="el-GR" dirty="0"/>
              <a:t>Νέα Μέσα: λογισμικό, </a:t>
            </a:r>
            <a:r>
              <a:rPr lang="el-GR" dirty="0" err="1"/>
              <a:t>video</a:t>
            </a:r>
            <a:r>
              <a:rPr lang="el-GR" dirty="0"/>
              <a:t> </a:t>
            </a:r>
            <a:r>
              <a:rPr lang="el-GR" dirty="0" err="1"/>
              <a:t>games</a:t>
            </a:r>
            <a:r>
              <a:rPr lang="el-GR" dirty="0"/>
              <a:t>, ψηφιακό δημιουργικό περιεχόμενο.</a:t>
            </a:r>
          </a:p>
          <a:p>
            <a:pPr marL="514350" indent="-514350" algn="just">
              <a:buFont typeface="+mj-lt"/>
              <a:buAutoNum type="arabicPeriod"/>
            </a:pPr>
            <a:r>
              <a:rPr lang="el-GR" dirty="0"/>
              <a:t>Δημιουργικές Υπηρεσίες: αρχιτεκτονική, διαφήμιση, δημιουργική έρευνα και ανάπτυξη, διάφορες πολιτιστικές και ψυχαγωγικές υπηρεσίες.</a:t>
            </a:r>
          </a:p>
        </p:txBody>
      </p:sp>
    </p:spTree>
    <p:extLst>
      <p:ext uri="{BB962C8B-B14F-4D97-AF65-F5344CB8AC3E}">
        <p14:creationId xmlns:p14="http://schemas.microsoft.com/office/powerpoint/2010/main" val="227192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E4E4E0-DF97-46FD-A275-92EAFA863053}"/>
              </a:ext>
            </a:extLst>
          </p:cNvPr>
          <p:cNvSpPr>
            <a:spLocks noGrp="1"/>
          </p:cNvSpPr>
          <p:nvPr>
            <p:ph type="title"/>
          </p:nvPr>
        </p:nvSpPr>
        <p:spPr>
          <a:xfrm>
            <a:off x="621804" y="189723"/>
            <a:ext cx="11305256" cy="1144556"/>
          </a:xfrm>
        </p:spPr>
        <p:txBody>
          <a:bodyPr/>
          <a:lstStyle/>
          <a:p>
            <a:r>
              <a:rPr lang="el-GR" dirty="0"/>
              <a:t>Βασικά Χαρακτηριστικά Πολιτιστικών και Δημιουργικών Βιομηχανιών</a:t>
            </a:r>
          </a:p>
        </p:txBody>
      </p:sp>
      <p:sp>
        <p:nvSpPr>
          <p:cNvPr id="3" name="Θέση περιεχομένου 2">
            <a:extLst>
              <a:ext uri="{FF2B5EF4-FFF2-40B4-BE49-F238E27FC236}">
                <a16:creationId xmlns:a16="http://schemas.microsoft.com/office/drawing/2014/main" id="{EA923681-E67B-4432-A256-9A35D10C1F79}"/>
              </a:ext>
            </a:extLst>
          </p:cNvPr>
          <p:cNvSpPr>
            <a:spLocks noGrp="1"/>
          </p:cNvSpPr>
          <p:nvPr>
            <p:ph idx="1"/>
          </p:nvPr>
        </p:nvSpPr>
        <p:spPr>
          <a:xfrm>
            <a:off x="621804" y="1904999"/>
            <a:ext cx="11017224" cy="4763277"/>
          </a:xfrm>
        </p:spPr>
        <p:txBody>
          <a:bodyPr>
            <a:normAutofit fontScale="92500" lnSpcReduction="10000"/>
          </a:bodyPr>
          <a:lstStyle/>
          <a:p>
            <a:pPr algn="just"/>
            <a:r>
              <a:rPr lang="el-GR" dirty="0"/>
              <a:t>Η ενασχόληση αποτελεί ακαδημαϊκό κλάδο και χώρο διαμόρφωσης πολιτικής.</a:t>
            </a:r>
          </a:p>
          <a:p>
            <a:pPr algn="just"/>
            <a:r>
              <a:rPr lang="el-GR" dirty="0"/>
              <a:t>Ευρωπαϊκή Ένωση                  Ευρωπαϊκή Πρωτεύουσα της Καινοτομίας.</a:t>
            </a:r>
          </a:p>
          <a:p>
            <a:pPr marL="0" indent="0" algn="just">
              <a:buNone/>
            </a:pPr>
            <a:r>
              <a:rPr lang="el-GR" dirty="0"/>
              <a:t>                                                               Χρηματοδότηση και ενίσχυση ανεπτυγμένων και  </a:t>
            </a:r>
          </a:p>
          <a:p>
            <a:pPr marL="0" indent="0" algn="just">
              <a:buNone/>
            </a:pPr>
            <a:r>
              <a:rPr lang="el-GR" dirty="0"/>
              <a:t>                                                               αναδυόμενων οικονομιών.</a:t>
            </a:r>
          </a:p>
          <a:p>
            <a:pPr algn="just"/>
            <a:r>
              <a:rPr lang="el-GR" dirty="0"/>
              <a:t>Συνοχή και ανάπτυξη κοινωνίας, ενεργή συμμετοχή στις πολιτιστικές και οικονομικές δραστηριότητες του κράτους.</a:t>
            </a:r>
          </a:p>
          <a:p>
            <a:pPr algn="just"/>
            <a:r>
              <a:rPr lang="el-GR" dirty="0"/>
              <a:t>Ευρωπαϊκή βιομηχανία πολιτισμού και δημιουργίας κατέχει το 70% της Παγκόσμιας Αγοράς.</a:t>
            </a:r>
          </a:p>
          <a:p>
            <a:pPr marL="0" indent="0" algn="just">
              <a:lnSpc>
                <a:spcPct val="150000"/>
              </a:lnSpc>
              <a:buNone/>
            </a:pPr>
            <a:r>
              <a:rPr lang="el-GR" b="1" u="sng" dirty="0"/>
              <a:t>Δημιουργικοί εργαζόμενοι:</a:t>
            </a:r>
            <a:r>
              <a:rPr lang="el-GR" dirty="0"/>
              <a:t> επιστημονική κατάρτιση, ελεύθερη σκέψη, δυνατότητα απασχόλησης σε όλα τα στάδια δημιουργίας.</a:t>
            </a:r>
            <a:endParaRPr lang="el-GR" b="1" u="sng" dirty="0"/>
          </a:p>
          <a:p>
            <a:pPr marL="0" indent="0">
              <a:buNone/>
            </a:pPr>
            <a:endParaRPr lang="el-GR" dirty="0"/>
          </a:p>
        </p:txBody>
      </p:sp>
      <p:sp>
        <p:nvSpPr>
          <p:cNvPr id="4" name="Βέλος: Δεξιό 3">
            <a:extLst>
              <a:ext uri="{FF2B5EF4-FFF2-40B4-BE49-F238E27FC236}">
                <a16:creationId xmlns:a16="http://schemas.microsoft.com/office/drawing/2014/main" id="{4FA06CF6-AB28-4BC5-B259-1302EA35EBEB}"/>
              </a:ext>
            </a:extLst>
          </p:cNvPr>
          <p:cNvSpPr/>
          <p:nvPr/>
        </p:nvSpPr>
        <p:spPr>
          <a:xfrm>
            <a:off x="3358108" y="2544293"/>
            <a:ext cx="720080" cy="203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Δεξιό 4">
            <a:extLst>
              <a:ext uri="{FF2B5EF4-FFF2-40B4-BE49-F238E27FC236}">
                <a16:creationId xmlns:a16="http://schemas.microsoft.com/office/drawing/2014/main" id="{34E7EEE2-5628-4A8C-9A05-05CC129040EC}"/>
              </a:ext>
            </a:extLst>
          </p:cNvPr>
          <p:cNvSpPr/>
          <p:nvPr/>
        </p:nvSpPr>
        <p:spPr>
          <a:xfrm>
            <a:off x="3449441" y="3004175"/>
            <a:ext cx="664321" cy="2039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7417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477788" y="189723"/>
            <a:ext cx="10188625" cy="1144556"/>
          </a:xfrm>
        </p:spPr>
        <p:txBody>
          <a:bodyPr rtlCol="0"/>
          <a:lstStyle/>
          <a:p>
            <a:pPr rtl="0"/>
            <a:r>
              <a:rPr lang="el-GR" dirty="0"/>
              <a:t>Περιεχόμενα</a:t>
            </a:r>
          </a:p>
        </p:txBody>
      </p:sp>
      <p:sp>
        <p:nvSpPr>
          <p:cNvPr id="14" name="Θέση περιεχομένου 13"/>
          <p:cNvSpPr>
            <a:spLocks noGrp="1"/>
          </p:cNvSpPr>
          <p:nvPr>
            <p:ph idx="1"/>
          </p:nvPr>
        </p:nvSpPr>
        <p:spPr/>
        <p:txBody>
          <a:bodyPr rtlCol="0">
            <a:normAutofit lnSpcReduction="10000"/>
          </a:bodyPr>
          <a:lstStyle/>
          <a:p>
            <a:pPr rtl="0"/>
            <a:r>
              <a:rPr lang="el-GR" dirty="0"/>
              <a:t>Κλάδοι Πολιτισμού</a:t>
            </a:r>
          </a:p>
          <a:p>
            <a:pPr rtl="0"/>
            <a:r>
              <a:rPr lang="el-GR" dirty="0"/>
              <a:t>Πολιτιστικές Βιομηχανίες</a:t>
            </a:r>
          </a:p>
          <a:p>
            <a:pPr rtl="0"/>
            <a:r>
              <a:rPr lang="el-GR" dirty="0"/>
              <a:t>Δημιουργικές Βιομηχανίες </a:t>
            </a:r>
          </a:p>
          <a:p>
            <a:pPr rtl="0"/>
            <a:r>
              <a:rPr lang="el-GR" dirty="0"/>
              <a:t>Μοντέλο ομόκεντρων κύκλων</a:t>
            </a:r>
          </a:p>
          <a:p>
            <a:pPr rtl="0"/>
            <a:r>
              <a:rPr lang="el-GR" dirty="0"/>
              <a:t>Υψηλή κουλτούρα</a:t>
            </a:r>
          </a:p>
          <a:p>
            <a:pPr rtl="0"/>
            <a:r>
              <a:rPr lang="el-GR" dirty="0"/>
              <a:t>Μαζική κουλτούρα</a:t>
            </a:r>
            <a:endParaRPr lang="en-US" dirty="0"/>
          </a:p>
          <a:p>
            <a:pPr rtl="0"/>
            <a:r>
              <a:rPr lang="el-GR" dirty="0"/>
              <a:t>Λαϊκός Πολιτισμός ή Ποπ κουλτούρα</a:t>
            </a:r>
            <a:endParaRPr lang="en-US" dirty="0"/>
          </a:p>
          <a:p>
            <a:pPr rtl="0"/>
            <a:r>
              <a:rPr lang="el-GR" dirty="0"/>
              <a:t>Μελέτες περίπτωσης </a:t>
            </a:r>
          </a:p>
        </p:txBody>
      </p:sp>
    </p:spTree>
    <p:extLst>
      <p:ext uri="{BB962C8B-B14F-4D97-AF65-F5344CB8AC3E}">
        <p14:creationId xmlns:p14="http://schemas.microsoft.com/office/powerpoint/2010/main" val="321187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060667B-5AB4-4ADB-8F5D-234D8DEFA494}"/>
              </a:ext>
            </a:extLst>
          </p:cNvPr>
          <p:cNvSpPr>
            <a:spLocks noGrp="1"/>
          </p:cNvSpPr>
          <p:nvPr>
            <p:ph idx="1"/>
          </p:nvPr>
        </p:nvSpPr>
        <p:spPr>
          <a:xfrm>
            <a:off x="693812" y="1905000"/>
            <a:ext cx="10873208" cy="4267200"/>
          </a:xfrm>
        </p:spPr>
        <p:txBody>
          <a:bodyPr>
            <a:normAutofit fontScale="92500" lnSpcReduction="10000"/>
          </a:bodyPr>
          <a:lstStyle/>
          <a:p>
            <a:pPr marL="0" indent="0" algn="ctr">
              <a:buNone/>
            </a:pPr>
            <a:r>
              <a:rPr lang="el-GR" u="sng" dirty="0"/>
              <a:t>Βασικά κριτήρια Ευρωπαϊκής Επιτροπής</a:t>
            </a:r>
          </a:p>
          <a:p>
            <a:pPr algn="just">
              <a:lnSpc>
                <a:spcPct val="150000"/>
              </a:lnSpc>
            </a:pPr>
            <a:r>
              <a:rPr lang="el-GR" dirty="0"/>
              <a:t>Πρωτοτυπία, δημιουργικότητα και δυνατότητα εφεύρεσης νέων προϊόντων.</a:t>
            </a:r>
          </a:p>
          <a:p>
            <a:pPr algn="just">
              <a:lnSpc>
                <a:spcPct val="150000"/>
              </a:lnSpc>
            </a:pPr>
            <a:r>
              <a:rPr lang="el-GR" dirty="0"/>
              <a:t>Κατοχυρωμένα πνευματικά δικαιώματα των αγαθών που προσφέρουν και υπαγωγή σε ένα εμπορικό σήμα.</a:t>
            </a:r>
          </a:p>
          <a:p>
            <a:pPr algn="just">
              <a:lnSpc>
                <a:spcPct val="150000"/>
              </a:lnSpc>
            </a:pPr>
            <a:r>
              <a:rPr lang="el-GR" dirty="0"/>
              <a:t>Ολοκληρωμένο σύστημα παραγωγής, το οποίο περιλαμβάνει το κόστος, τη διαδικασία αναπαραγωγής και την οικονομική εκμετάλλευση. </a:t>
            </a:r>
          </a:p>
          <a:p>
            <a:pPr algn="just">
              <a:lnSpc>
                <a:spcPct val="150000"/>
              </a:lnSpc>
            </a:pPr>
            <a:r>
              <a:rPr lang="el-GR" dirty="0"/>
              <a:t>Τα προϊόντα των βιομηχανιών πρέπει να έχουν χρηστικά αξία για κάθε καταναλωτή.</a:t>
            </a:r>
          </a:p>
          <a:p>
            <a:endParaRPr lang="el-GR" dirty="0"/>
          </a:p>
        </p:txBody>
      </p:sp>
    </p:spTree>
    <p:extLst>
      <p:ext uri="{BB962C8B-B14F-4D97-AF65-F5344CB8AC3E}">
        <p14:creationId xmlns:p14="http://schemas.microsoft.com/office/powerpoint/2010/main" val="351899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2EE6A8-FEA8-46E8-84DB-FED9290882E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3DE9B4E3-ECAE-4E08-8498-7240D5CA9C1F}"/>
              </a:ext>
            </a:extLst>
          </p:cNvPr>
          <p:cNvSpPr>
            <a:spLocks noGrp="1"/>
          </p:cNvSpPr>
          <p:nvPr>
            <p:ph idx="1"/>
          </p:nvPr>
        </p:nvSpPr>
        <p:spPr>
          <a:xfrm>
            <a:off x="477788" y="1905000"/>
            <a:ext cx="11017224" cy="4267200"/>
          </a:xfrm>
        </p:spPr>
        <p:txBody>
          <a:bodyPr/>
          <a:lstStyle/>
          <a:p>
            <a:pPr marL="0" indent="0" algn="just">
              <a:buNone/>
            </a:pPr>
            <a:r>
              <a:rPr lang="el-GR" dirty="0"/>
              <a:t>Η Λαζαρέτου (2014) αναφέρει ως βασικές προϋποθέσεις για την ανάπτυξη της οικονομίας του πολιτισμού και της δημιουργίας τα τέσσερα «</a:t>
            </a:r>
            <a:r>
              <a:rPr lang="en-US" dirty="0"/>
              <a:t>t</a:t>
            </a:r>
            <a:r>
              <a:rPr lang="el-GR" dirty="0"/>
              <a:t>» συν ένα.</a:t>
            </a:r>
          </a:p>
          <a:p>
            <a:pPr marL="0" indent="0" algn="just">
              <a:buNone/>
            </a:pPr>
            <a:r>
              <a:rPr lang="en-US" b="1" dirty="0"/>
              <a:t>Technology</a:t>
            </a:r>
            <a:r>
              <a:rPr lang="el-GR" dirty="0"/>
              <a:t> (τεχνολογία)</a:t>
            </a:r>
          </a:p>
          <a:p>
            <a:pPr marL="0" indent="0" algn="just">
              <a:buNone/>
            </a:pPr>
            <a:r>
              <a:rPr lang="en-US" b="1" dirty="0"/>
              <a:t>Talent</a:t>
            </a:r>
            <a:r>
              <a:rPr lang="el-GR" dirty="0"/>
              <a:t> (ταλέντο)</a:t>
            </a:r>
            <a:endParaRPr lang="en-US" b="1" dirty="0"/>
          </a:p>
          <a:p>
            <a:pPr marL="0" indent="0" algn="just">
              <a:buNone/>
            </a:pPr>
            <a:r>
              <a:rPr lang="en-US" b="1" dirty="0"/>
              <a:t>Tolerance</a:t>
            </a:r>
            <a:r>
              <a:rPr lang="el-GR" b="1" dirty="0"/>
              <a:t> </a:t>
            </a:r>
            <a:r>
              <a:rPr lang="el-GR" dirty="0"/>
              <a:t>(ανεκτικότητα)</a:t>
            </a:r>
            <a:endParaRPr lang="en-US" b="1" dirty="0"/>
          </a:p>
          <a:p>
            <a:pPr marL="0" indent="0" algn="just">
              <a:buNone/>
            </a:pPr>
            <a:r>
              <a:rPr lang="en-US" b="1" dirty="0"/>
              <a:t>Territory</a:t>
            </a:r>
            <a:r>
              <a:rPr lang="el-GR" dirty="0"/>
              <a:t> (ανάπτυξη δραστηριότητας)</a:t>
            </a:r>
            <a:endParaRPr lang="en-US" b="1" dirty="0"/>
          </a:p>
          <a:p>
            <a:pPr marL="0" indent="0" algn="just">
              <a:buNone/>
            </a:pPr>
            <a:r>
              <a:rPr lang="en-US" b="1" dirty="0"/>
              <a:t>Experimentation </a:t>
            </a:r>
            <a:r>
              <a:rPr lang="el-GR" dirty="0"/>
              <a:t>(πειραματισμό)</a:t>
            </a:r>
          </a:p>
          <a:p>
            <a:pPr marL="0" indent="0" algn="just">
              <a:buNone/>
            </a:pPr>
            <a:endParaRPr lang="el-GR" b="1" dirty="0"/>
          </a:p>
        </p:txBody>
      </p:sp>
    </p:spTree>
    <p:extLst>
      <p:ext uri="{BB962C8B-B14F-4D97-AF65-F5344CB8AC3E}">
        <p14:creationId xmlns:p14="http://schemas.microsoft.com/office/powerpoint/2010/main" val="401412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C0CB3F-7B08-4B61-9504-83D954EE59A3}"/>
              </a:ext>
            </a:extLst>
          </p:cNvPr>
          <p:cNvSpPr>
            <a:spLocks noGrp="1"/>
          </p:cNvSpPr>
          <p:nvPr>
            <p:ph type="title"/>
          </p:nvPr>
        </p:nvSpPr>
        <p:spPr>
          <a:xfrm>
            <a:off x="261764" y="189723"/>
            <a:ext cx="10404649" cy="1144556"/>
          </a:xfrm>
        </p:spPr>
        <p:txBody>
          <a:bodyPr/>
          <a:lstStyle/>
          <a:p>
            <a:r>
              <a:rPr lang="el-GR" dirty="0"/>
              <a:t>Υψηλή κουλτούρα</a:t>
            </a:r>
          </a:p>
        </p:txBody>
      </p:sp>
      <p:sp>
        <p:nvSpPr>
          <p:cNvPr id="3" name="Θέση περιεχομένου 2">
            <a:extLst>
              <a:ext uri="{FF2B5EF4-FFF2-40B4-BE49-F238E27FC236}">
                <a16:creationId xmlns:a16="http://schemas.microsoft.com/office/drawing/2014/main" id="{010B2EFC-44B5-412D-A0B2-B443B6B82820}"/>
              </a:ext>
            </a:extLst>
          </p:cNvPr>
          <p:cNvSpPr>
            <a:spLocks noGrp="1"/>
          </p:cNvSpPr>
          <p:nvPr>
            <p:ph idx="1"/>
          </p:nvPr>
        </p:nvSpPr>
        <p:spPr>
          <a:xfrm>
            <a:off x="261764" y="1904999"/>
            <a:ext cx="11521280" cy="4763277"/>
          </a:xfrm>
        </p:spPr>
        <p:txBody>
          <a:bodyPr>
            <a:normAutofit fontScale="92500" lnSpcReduction="10000"/>
          </a:bodyPr>
          <a:lstStyle/>
          <a:p>
            <a:pPr algn="just"/>
            <a:r>
              <a:rPr lang="el-GR" dirty="0"/>
              <a:t>Ξεκίνησε στα μέσα στου 18</a:t>
            </a:r>
            <a:r>
              <a:rPr lang="el-GR" baseline="30000" dirty="0"/>
              <a:t>ου</a:t>
            </a:r>
            <a:r>
              <a:rPr lang="el-GR" dirty="0"/>
              <a:t> αι. κυρίως από τη Γαλλία, την Αγγλία και την Ιταλία.</a:t>
            </a:r>
          </a:p>
          <a:p>
            <a:pPr algn="just"/>
            <a:r>
              <a:rPr lang="el-GR" dirty="0"/>
              <a:t>1768 </a:t>
            </a:r>
            <a:r>
              <a:rPr lang="en-US" dirty="0"/>
              <a:t>Royal Academy of Arts</a:t>
            </a:r>
            <a:r>
              <a:rPr lang="el-GR" dirty="0"/>
              <a:t>. </a:t>
            </a:r>
            <a:r>
              <a:rPr lang="el-GR" b="1" dirty="0"/>
              <a:t>Αντικείμενο: </a:t>
            </a:r>
            <a:r>
              <a:rPr lang="el-GR" dirty="0"/>
              <a:t>ιστορία, θρησκεία, μυθολογία.</a:t>
            </a:r>
          </a:p>
          <a:p>
            <a:pPr algn="just"/>
            <a:r>
              <a:rPr lang="el-GR" dirty="0"/>
              <a:t>Ποίηση, μυθιστορήματα, φιλοσοφία, επιστημονική θεωρία και έρευνα, γλυπτά, πίνακες ζωγραφικής, μουσικές συνθέσεις, αρχιτεκτονική. </a:t>
            </a:r>
          </a:p>
          <a:p>
            <a:pPr algn="just"/>
            <a:r>
              <a:rPr lang="el-GR" dirty="0"/>
              <a:t>Πνευματική καλλιέργεια, ηθική διαμόρφωση του κοινού, το οποίο είναι περιορισμένο αριθμητικά. </a:t>
            </a:r>
          </a:p>
          <a:p>
            <a:pPr algn="just"/>
            <a:r>
              <a:rPr lang="el-GR" dirty="0"/>
              <a:t>19</a:t>
            </a:r>
            <a:r>
              <a:rPr lang="el-GR" baseline="30000" dirty="0"/>
              <a:t>ος</a:t>
            </a:r>
            <a:r>
              <a:rPr lang="el-GR" dirty="0"/>
              <a:t> αι. κυριαρχία αστικής τάξης. Στροφή λαϊκών στρωμάτων σε προϊόντα που απευθύνονταν σ’ αυτούς (κινηματογράφος, τύπος, θέατρο, μουσική). Η κυρίαρχη τάξη τα ονόμασε μαζική κουλτούρα.</a:t>
            </a:r>
          </a:p>
          <a:p>
            <a:pPr algn="just"/>
            <a:r>
              <a:rPr lang="el-GR" dirty="0"/>
              <a:t>20</a:t>
            </a:r>
            <a:r>
              <a:rPr lang="el-GR" baseline="30000" dirty="0"/>
              <a:t>ος</a:t>
            </a:r>
            <a:r>
              <a:rPr lang="el-GR" dirty="0"/>
              <a:t> αι. εμφάνιση νέων Μέσων Μαζικής Επικοινωνίας (τηλεόραση, ραδιόφωνο, φωτογραφία) οδήγησε στη μαζική πρόσβαση των κατώτερων κοινωνικών τάξεων στα πολιτισμικά αγαθά. </a:t>
            </a:r>
          </a:p>
          <a:p>
            <a:pPr algn="just"/>
            <a:r>
              <a:rPr lang="el-GR" dirty="0"/>
              <a:t>Οι καλλιτέχνες μοιράζονται ανάμεσα στην υψηλή και τη μαζική κουλτούρα.  </a:t>
            </a:r>
          </a:p>
        </p:txBody>
      </p:sp>
    </p:spTree>
    <p:extLst>
      <p:ext uri="{BB962C8B-B14F-4D97-AF65-F5344CB8AC3E}">
        <p14:creationId xmlns:p14="http://schemas.microsoft.com/office/powerpoint/2010/main" val="227568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4DB8B7-49E6-4C27-BCAB-04ACE59E98A8}"/>
              </a:ext>
            </a:extLst>
          </p:cNvPr>
          <p:cNvSpPr>
            <a:spLocks noGrp="1"/>
          </p:cNvSpPr>
          <p:nvPr>
            <p:ph type="title"/>
          </p:nvPr>
        </p:nvSpPr>
        <p:spPr>
          <a:xfrm>
            <a:off x="405780" y="189723"/>
            <a:ext cx="10260633" cy="1144556"/>
          </a:xfrm>
        </p:spPr>
        <p:txBody>
          <a:bodyPr/>
          <a:lstStyle/>
          <a:p>
            <a:r>
              <a:rPr lang="el-GR" dirty="0"/>
              <a:t>Μαζική κουλτούρα</a:t>
            </a:r>
          </a:p>
        </p:txBody>
      </p:sp>
      <p:sp>
        <p:nvSpPr>
          <p:cNvPr id="3" name="Θέση περιεχομένου 2">
            <a:extLst>
              <a:ext uri="{FF2B5EF4-FFF2-40B4-BE49-F238E27FC236}">
                <a16:creationId xmlns:a16="http://schemas.microsoft.com/office/drawing/2014/main" id="{5A9716C1-15A7-404A-9592-3A15E5099DFB}"/>
              </a:ext>
            </a:extLst>
          </p:cNvPr>
          <p:cNvSpPr>
            <a:spLocks noGrp="1"/>
          </p:cNvSpPr>
          <p:nvPr>
            <p:ph idx="1"/>
          </p:nvPr>
        </p:nvSpPr>
        <p:spPr>
          <a:xfrm>
            <a:off x="621804" y="1904999"/>
            <a:ext cx="11089232" cy="4763277"/>
          </a:xfrm>
        </p:spPr>
        <p:txBody>
          <a:bodyPr>
            <a:normAutofit/>
          </a:bodyPr>
          <a:lstStyle/>
          <a:p>
            <a:pPr algn="just">
              <a:lnSpc>
                <a:spcPct val="100000"/>
              </a:lnSpc>
            </a:pPr>
            <a:r>
              <a:rPr lang="el-GR" dirty="0"/>
              <a:t>Αποδέκτες πολλούς ανθρώπους, υποδεέστερη ποιοτικά της υψηλής.</a:t>
            </a:r>
          </a:p>
          <a:p>
            <a:pPr algn="just">
              <a:lnSpc>
                <a:spcPct val="100000"/>
              </a:lnSpc>
            </a:pPr>
            <a:r>
              <a:rPr lang="el-GR" dirty="0"/>
              <a:t>Εμφάνιση 19</a:t>
            </a:r>
            <a:r>
              <a:rPr lang="el-GR" baseline="30000" dirty="0"/>
              <a:t>ο</a:t>
            </a:r>
            <a:r>
              <a:rPr lang="el-GR" dirty="0"/>
              <a:t> αι. και καθιέρωση τον 20</a:t>
            </a:r>
            <a:r>
              <a:rPr lang="el-GR" baseline="30000" dirty="0"/>
              <a:t>ο</a:t>
            </a:r>
            <a:r>
              <a:rPr lang="el-GR" dirty="0"/>
              <a:t> αι. στις σύγχρονες βιομηχανικές κοινωνίες με ευρεία απήχηση στα λαϊκά στρώματα (ραδιόφωνο, κινηματογράφος, τηλεόραση, τύπος).</a:t>
            </a:r>
          </a:p>
          <a:p>
            <a:pPr algn="just">
              <a:lnSpc>
                <a:spcPct val="100000"/>
              </a:lnSpc>
            </a:pPr>
            <a:r>
              <a:rPr lang="el-GR" dirty="0"/>
              <a:t>Ηθική έκπτωση της κοινωνίας, εφήμερη δημοτικότητα με στόχο την επίτευξη του κέρδους (Χορκχάιμερ, 1941).</a:t>
            </a:r>
          </a:p>
          <a:p>
            <a:pPr algn="just">
              <a:lnSpc>
                <a:spcPct val="100000"/>
              </a:lnSpc>
            </a:pPr>
            <a:r>
              <a:rPr lang="el-GR" dirty="0"/>
              <a:t>Αποξένωση του ανθρώπου διότι παύει να είναι ελεύθερος και χειραγωγείται από όσα επιτάσσει η μαζική κουλτούρα (Λόβενταλ, 1984).</a:t>
            </a:r>
          </a:p>
          <a:p>
            <a:pPr algn="just">
              <a:lnSpc>
                <a:spcPct val="100000"/>
              </a:lnSpc>
            </a:pPr>
            <a:r>
              <a:rPr lang="el-GR" dirty="0"/>
              <a:t>Τα προϊόντα της κατασκευάζονται με βιομηχανικό τρόπο για τις μάζες  (</a:t>
            </a:r>
            <a:r>
              <a:rPr lang="el-GR" dirty="0" err="1"/>
              <a:t>Σαρίκας</a:t>
            </a:r>
            <a:r>
              <a:rPr lang="el-GR" dirty="0"/>
              <a:t>, 1984). </a:t>
            </a:r>
          </a:p>
          <a:p>
            <a:pPr algn="just">
              <a:lnSpc>
                <a:spcPct val="100000"/>
              </a:lnSpc>
            </a:pPr>
            <a:endParaRPr lang="el-GR" dirty="0"/>
          </a:p>
          <a:p>
            <a:pPr algn="just"/>
            <a:endParaRPr lang="el-GR" dirty="0"/>
          </a:p>
        </p:txBody>
      </p:sp>
    </p:spTree>
    <p:extLst>
      <p:ext uri="{BB962C8B-B14F-4D97-AF65-F5344CB8AC3E}">
        <p14:creationId xmlns:p14="http://schemas.microsoft.com/office/powerpoint/2010/main" val="171726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8DDF7A-AED4-46F3-9ADF-11EDF710B856}"/>
              </a:ext>
            </a:extLst>
          </p:cNvPr>
          <p:cNvSpPr>
            <a:spLocks noGrp="1"/>
          </p:cNvSpPr>
          <p:nvPr>
            <p:ph type="title"/>
          </p:nvPr>
        </p:nvSpPr>
        <p:spPr>
          <a:xfrm>
            <a:off x="981844" y="189723"/>
            <a:ext cx="9684569" cy="1144556"/>
          </a:xfrm>
        </p:spPr>
        <p:txBody>
          <a:bodyPr/>
          <a:lstStyle/>
          <a:p>
            <a:r>
              <a:rPr lang="el-GR" dirty="0"/>
              <a:t>Μελέτη περίπτωσης : «</a:t>
            </a:r>
            <a:r>
              <a:rPr lang="en-US" dirty="0"/>
              <a:t>House of fame</a:t>
            </a:r>
            <a:r>
              <a:rPr lang="el-GR" dirty="0"/>
              <a:t>»</a:t>
            </a:r>
          </a:p>
        </p:txBody>
      </p:sp>
      <p:pic>
        <p:nvPicPr>
          <p:cNvPr id="10" name="Θέση περιεχομένου 9">
            <a:extLst>
              <a:ext uri="{FF2B5EF4-FFF2-40B4-BE49-F238E27FC236}">
                <a16:creationId xmlns:a16="http://schemas.microsoft.com/office/drawing/2014/main" id="{51603510-B6F5-485D-8FEB-6FDD9F0529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855" y="2132856"/>
            <a:ext cx="11459116" cy="4032448"/>
          </a:xfrm>
          <a:prstGeom prst="rect">
            <a:avLst/>
          </a:prstGeom>
        </p:spPr>
      </p:pic>
    </p:spTree>
    <p:extLst>
      <p:ext uri="{BB962C8B-B14F-4D97-AF65-F5344CB8AC3E}">
        <p14:creationId xmlns:p14="http://schemas.microsoft.com/office/powerpoint/2010/main" val="237862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E0FB26F-3F5B-4800-82DE-52BDAFFA85DA}"/>
              </a:ext>
            </a:extLst>
          </p:cNvPr>
          <p:cNvSpPr>
            <a:spLocks noGrp="1"/>
          </p:cNvSpPr>
          <p:nvPr>
            <p:ph idx="1"/>
          </p:nvPr>
        </p:nvSpPr>
        <p:spPr>
          <a:xfrm>
            <a:off x="693812" y="1905000"/>
            <a:ext cx="11089232" cy="4692352"/>
          </a:xfrm>
        </p:spPr>
        <p:txBody>
          <a:bodyPr>
            <a:normAutofit fontScale="92500" lnSpcReduction="10000"/>
          </a:bodyPr>
          <a:lstStyle/>
          <a:p>
            <a:r>
              <a:rPr lang="el-GR" dirty="0"/>
              <a:t>Τηλεόραση ΣΚΑΙ 2020-2021</a:t>
            </a:r>
          </a:p>
          <a:p>
            <a:r>
              <a:rPr lang="el-GR" dirty="0"/>
              <a:t>19 παίκτες </a:t>
            </a:r>
          </a:p>
          <a:p>
            <a:pPr algn="just"/>
            <a:r>
              <a:rPr lang="el-GR" dirty="0"/>
              <a:t>Μαθήματα (τραγούδι, χορογραφία, σκηνική παρουσία, γυμναστική, διατροφή, </a:t>
            </a:r>
            <a:r>
              <a:rPr lang="en-US" dirty="0"/>
              <a:t>Makeup</a:t>
            </a:r>
            <a:r>
              <a:rPr lang="el-GR" dirty="0"/>
              <a:t>)</a:t>
            </a:r>
          </a:p>
          <a:p>
            <a:pPr algn="just"/>
            <a:r>
              <a:rPr lang="el-GR" dirty="0"/>
              <a:t>Καθηγητές: Πάνος Μεταξόπουλος, </a:t>
            </a:r>
            <a:r>
              <a:rPr lang="el-GR" dirty="0" err="1"/>
              <a:t>Πέννυ</a:t>
            </a:r>
            <a:r>
              <a:rPr lang="el-GR" dirty="0"/>
              <a:t> Μπαλτατζή, </a:t>
            </a:r>
            <a:r>
              <a:rPr lang="en-US" dirty="0" err="1"/>
              <a:t>Chali</a:t>
            </a:r>
            <a:r>
              <a:rPr lang="en-US" dirty="0"/>
              <a:t> Jennings</a:t>
            </a:r>
            <a:r>
              <a:rPr lang="el-GR" dirty="0"/>
              <a:t>, </a:t>
            </a:r>
            <a:r>
              <a:rPr lang="en-US" dirty="0"/>
              <a:t>Al Giga</a:t>
            </a:r>
            <a:r>
              <a:rPr lang="el-GR" dirty="0"/>
              <a:t>, </a:t>
            </a:r>
            <a:r>
              <a:rPr lang="en-US" dirty="0"/>
              <a:t>Coach: </a:t>
            </a:r>
            <a:r>
              <a:rPr lang="el-GR" dirty="0"/>
              <a:t>Δώρα </a:t>
            </a:r>
            <a:r>
              <a:rPr lang="el-GR" dirty="0" err="1"/>
              <a:t>Παντέλη</a:t>
            </a:r>
            <a:r>
              <a:rPr lang="en-US" dirty="0"/>
              <a:t>, </a:t>
            </a:r>
            <a:r>
              <a:rPr lang="el-GR" dirty="0"/>
              <a:t>Παντελής </a:t>
            </a:r>
            <a:r>
              <a:rPr lang="el-GR" dirty="0" err="1"/>
              <a:t>Τουτουντζής</a:t>
            </a:r>
            <a:r>
              <a:rPr lang="el-GR" dirty="0"/>
              <a:t>. </a:t>
            </a:r>
          </a:p>
          <a:p>
            <a:pPr algn="just"/>
            <a:r>
              <a:rPr lang="en-US" dirty="0"/>
              <a:t>Live concerts </a:t>
            </a:r>
          </a:p>
          <a:p>
            <a:pPr algn="just"/>
            <a:r>
              <a:rPr lang="el-GR" dirty="0"/>
              <a:t>Κριτική επιτροπή:  Γιάννης Πλούταρχος, Καίτη Γαρμπή, Γιώργος </a:t>
            </a:r>
            <a:r>
              <a:rPr lang="el-GR" dirty="0" err="1"/>
              <a:t>Αρσενάκος</a:t>
            </a:r>
            <a:r>
              <a:rPr lang="el-GR" dirty="0"/>
              <a:t>, Φοίβος</a:t>
            </a:r>
            <a:endParaRPr lang="en-US" dirty="0"/>
          </a:p>
          <a:p>
            <a:pPr algn="just"/>
            <a:r>
              <a:rPr lang="el-GR" dirty="0"/>
              <a:t>Ηχογράφηση σε επαγγελματικό </a:t>
            </a:r>
            <a:r>
              <a:rPr lang="en-US" dirty="0"/>
              <a:t>studio</a:t>
            </a:r>
            <a:endParaRPr lang="el-GR" dirty="0"/>
          </a:p>
          <a:p>
            <a:pPr algn="just"/>
            <a:r>
              <a:rPr lang="el-GR" dirty="0"/>
              <a:t>Καλεσμένοι  τραγουδιστές, συνθέτες, στιχουργοί (συμβουλευτικό ρόλο)</a:t>
            </a:r>
            <a:endParaRPr lang="en-US" dirty="0"/>
          </a:p>
          <a:p>
            <a:pPr algn="just"/>
            <a:r>
              <a:rPr lang="el-GR" dirty="0"/>
              <a:t>Κοινή συμβίωση στον ίδιο χώρο (εγκλεισμός ; )</a:t>
            </a:r>
          </a:p>
          <a:p>
            <a:pPr marL="0" indent="0" algn="just">
              <a:buNone/>
            </a:pPr>
            <a:endParaRPr lang="el-GR" dirty="0"/>
          </a:p>
        </p:txBody>
      </p:sp>
    </p:spTree>
    <p:extLst>
      <p:ext uri="{BB962C8B-B14F-4D97-AF65-F5344CB8AC3E}">
        <p14:creationId xmlns:p14="http://schemas.microsoft.com/office/powerpoint/2010/main" val="112517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gos.bbend.net/media/news/2021/02/16/674029/houseoffame.jpg"/>
          <p:cNvPicPr>
            <a:picLocks noChangeAspect="1" noChangeArrowheads="1"/>
          </p:cNvPicPr>
          <p:nvPr/>
        </p:nvPicPr>
        <p:blipFill>
          <a:blip r:embed="rId2"/>
          <a:srcRect/>
          <a:stretch>
            <a:fillRect/>
          </a:stretch>
        </p:blipFill>
        <p:spPr bwMode="auto">
          <a:xfrm>
            <a:off x="261764" y="188640"/>
            <a:ext cx="4165037" cy="2794046"/>
          </a:xfrm>
          <a:prstGeom prst="rect">
            <a:avLst/>
          </a:prstGeom>
          <a:noFill/>
        </p:spPr>
      </p:pic>
      <p:pic>
        <p:nvPicPr>
          <p:cNvPr id="60418" name="Picture 2" descr="House of Fame: Δεύτερη μέρα στο σπίτι της μουσικής ακαδημίας - Δείτε απόσπασμα πριν προβληθεί"/>
          <p:cNvPicPr>
            <a:picLocks noChangeAspect="1" noChangeArrowheads="1"/>
          </p:cNvPicPr>
          <p:nvPr/>
        </p:nvPicPr>
        <p:blipFill>
          <a:blip r:embed="rId3"/>
          <a:srcRect/>
          <a:stretch>
            <a:fillRect/>
          </a:stretch>
        </p:blipFill>
        <p:spPr bwMode="auto">
          <a:xfrm>
            <a:off x="5374332" y="332656"/>
            <a:ext cx="6120680" cy="3680463"/>
          </a:xfrm>
          <a:prstGeom prst="rect">
            <a:avLst/>
          </a:prstGeom>
          <a:noFill/>
        </p:spPr>
      </p:pic>
      <p:pic>
        <p:nvPicPr>
          <p:cNvPr id="60420" name="Picture 4" descr="Το House of Fame ανοίγει τις πόρτες του - Γνωρίστε τους σπουδαστές  (trailer+photos) - Greek Web TV Live"/>
          <p:cNvPicPr>
            <a:picLocks noChangeAspect="1" noChangeArrowheads="1"/>
          </p:cNvPicPr>
          <p:nvPr/>
        </p:nvPicPr>
        <p:blipFill>
          <a:blip r:embed="rId4"/>
          <a:srcRect/>
          <a:stretch>
            <a:fillRect/>
          </a:stretch>
        </p:blipFill>
        <p:spPr bwMode="auto">
          <a:xfrm>
            <a:off x="333772" y="3356992"/>
            <a:ext cx="4514478" cy="3065181"/>
          </a:xfrm>
          <a:prstGeom prst="rect">
            <a:avLst/>
          </a:prstGeom>
          <a:noFill/>
        </p:spPr>
      </p:pic>
      <p:sp>
        <p:nvSpPr>
          <p:cNvPr id="60422" name="AutoShape 6" descr="Ο Παντελής Τουτουντζής κάνει μαθήματα Makeup στους σπουδαστές του House of Fa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0424" name="AutoShape 8" descr="Ο Παντελής Τουτουντζής κάνει μαθήματα Makeup στους σπουδαστές του House of Fa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0426" name="AutoShape 10" descr="Ο Παντελής Τουτουντζής κάνει μαθήματα Makeup στους σπουδαστές του House of Fa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0428" name="AutoShape 12" descr="Ο Παντελής Τουτουντζής κάνει μαθήματα Makeup στους σπουδαστές του House of Fam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60430" name="Picture 14" descr="https://www.skai.gr/sites/default/files/house_of_fame_la_academia_1.jpg"/>
          <p:cNvPicPr>
            <a:picLocks noChangeAspect="1" noChangeArrowheads="1"/>
          </p:cNvPicPr>
          <p:nvPr/>
        </p:nvPicPr>
        <p:blipFill>
          <a:blip r:embed="rId5"/>
          <a:srcRect/>
          <a:stretch>
            <a:fillRect/>
          </a:stretch>
        </p:blipFill>
        <p:spPr bwMode="auto">
          <a:xfrm>
            <a:off x="5950396" y="4077072"/>
            <a:ext cx="5544616" cy="263819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93812" y="189723"/>
            <a:ext cx="9972601" cy="1144556"/>
          </a:xfrm>
        </p:spPr>
        <p:txBody>
          <a:bodyPr>
            <a:normAutofit/>
          </a:bodyPr>
          <a:lstStyle/>
          <a:p>
            <a:r>
              <a:rPr lang="el-GR" dirty="0"/>
              <a:t>Εφαρμογή βασικών τοποθετήσεων της Σχολής της  Φρανκφούρτης στη μελέτη περίπτωσης</a:t>
            </a:r>
          </a:p>
        </p:txBody>
      </p:sp>
      <p:sp>
        <p:nvSpPr>
          <p:cNvPr id="3" name="2 - Θέση περιεχομένου"/>
          <p:cNvSpPr>
            <a:spLocks noGrp="1"/>
          </p:cNvSpPr>
          <p:nvPr>
            <p:ph idx="1"/>
          </p:nvPr>
        </p:nvSpPr>
        <p:spPr>
          <a:xfrm>
            <a:off x="909836" y="1905000"/>
            <a:ext cx="9756577" cy="4267200"/>
          </a:xfrm>
        </p:spPr>
        <p:txBody>
          <a:bodyPr/>
          <a:lstStyle/>
          <a:p>
            <a:r>
              <a:rPr lang="el-GR" dirty="0"/>
              <a:t>Κατασκεύασμα πολιτιστικής βιομηχανίας και όχι μορφή τέχνης.</a:t>
            </a:r>
          </a:p>
          <a:p>
            <a:r>
              <a:rPr lang="el-GR" dirty="0"/>
              <a:t>Δεν εκφράζει κάποια ιδέα.</a:t>
            </a:r>
          </a:p>
          <a:p>
            <a:r>
              <a:rPr lang="el-GR" dirty="0"/>
              <a:t>Εμπορική σύμβαση μεταξύ συντελεστών και συμμετεχόντων με σκοπό το κέρδος.</a:t>
            </a:r>
          </a:p>
          <a:p>
            <a:r>
              <a:rPr lang="el-GR" dirty="0"/>
              <a:t>Επεισόδια με έμφαση τις διαπροσωπικές σχέσεις των παικτών και όχι την ίδια την τέχνη (τραγούδι). </a:t>
            </a:r>
          </a:p>
        </p:txBody>
      </p:sp>
      <p:pic>
        <p:nvPicPr>
          <p:cNvPr id="4" name="Θέση περιεχομένου 3">
            <a:extLst>
              <a:ext uri="{FF2B5EF4-FFF2-40B4-BE49-F238E27FC236}">
                <a16:creationId xmlns:a16="http://schemas.microsoft.com/office/drawing/2014/main" id="{15D111E4-9277-4CD3-B23C-50C9EBF11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364" y="4437112"/>
            <a:ext cx="5184576" cy="2086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περιεχομένου"/>
          <p:cNvSpPr>
            <a:spLocks noGrp="1"/>
          </p:cNvSpPr>
          <p:nvPr>
            <p:ph idx="1"/>
          </p:nvPr>
        </p:nvSpPr>
        <p:spPr>
          <a:xfrm>
            <a:off x="621804" y="1905000"/>
            <a:ext cx="10044609" cy="4692352"/>
          </a:xfrm>
        </p:spPr>
        <p:txBody>
          <a:bodyPr>
            <a:normAutofit/>
          </a:bodyPr>
          <a:lstStyle/>
          <a:p>
            <a:pPr algn="just"/>
            <a:r>
              <a:rPr lang="el-GR" dirty="0"/>
              <a:t>Τυποποίηση: προβλέψιμο περιεχόμενο. Το κοινό γνωρίζει από την αρχή το τέλος.</a:t>
            </a:r>
          </a:p>
          <a:p>
            <a:pPr algn="just"/>
            <a:r>
              <a:rPr lang="el-GR" dirty="0"/>
              <a:t>Καινοτομίες: πλούσια εφέ, χορογραφίες, εντυπωσιακά σκηνικά και φωτισμοί για τα </a:t>
            </a:r>
            <a:r>
              <a:rPr lang="en-US" dirty="0"/>
              <a:t>live concerts.</a:t>
            </a:r>
            <a:endParaRPr lang="el-GR" dirty="0"/>
          </a:p>
          <a:p>
            <a:pPr algn="just"/>
            <a:r>
              <a:rPr lang="el-GR" dirty="0"/>
              <a:t>Παρόμοια προγράμματα: </a:t>
            </a:r>
            <a:r>
              <a:rPr lang="en-US" dirty="0"/>
              <a:t>So you think you can dance,</a:t>
            </a:r>
            <a:r>
              <a:rPr lang="el-GR" dirty="0"/>
              <a:t> </a:t>
            </a:r>
            <a:r>
              <a:rPr lang="en-US" dirty="0"/>
              <a:t>Fame Story,</a:t>
            </a:r>
            <a:r>
              <a:rPr lang="el-GR" dirty="0"/>
              <a:t> </a:t>
            </a:r>
            <a:r>
              <a:rPr lang="en-US" dirty="0"/>
              <a:t>Dream Show, Star academy). </a:t>
            </a:r>
            <a:r>
              <a:rPr lang="el-GR" u="sng" dirty="0"/>
              <a:t>Μικρή διαφοροποίηση</a:t>
            </a:r>
            <a:r>
              <a:rPr lang="el-GR" dirty="0"/>
              <a:t> ώστε να καλύπτει όλες τις κοινωνικές ομάδες για να μην «ξεφύγει κανένας πελάτης».  </a:t>
            </a:r>
            <a:r>
              <a:rPr lang="en-US" dirty="0"/>
              <a:t> </a:t>
            </a:r>
          </a:p>
          <a:p>
            <a:pPr algn="just"/>
            <a:r>
              <a:rPr lang="el-GR" dirty="0"/>
              <a:t>Η πολιτιστική βιομηχανία κατασκευάζει ανάγκες, οι οποίες δεν θα υπήρχαν διαφορετικά και προσανατολίζει το κοινό με τους μηχανισμούς του να τις πραγματοποιήσει (διαφήμιση, </a:t>
            </a:r>
            <a:r>
              <a:rPr lang="el-GR" dirty="0" err="1"/>
              <a:t>τηλε</a:t>
            </a:r>
            <a:r>
              <a:rPr lang="en-US" dirty="0"/>
              <a:t>-</a:t>
            </a:r>
            <a:r>
              <a:rPr lang="el-GR" dirty="0"/>
              <a:t>ψηφοφορία, πώληση δίσκων παικτών).</a:t>
            </a:r>
            <a:endParaRPr lang="en-US" dirty="0"/>
          </a:p>
          <a:p>
            <a:pPr algn="just"/>
            <a:endParaRPr lang="en-US" dirty="0"/>
          </a:p>
          <a:p>
            <a:endParaRPr lang="el-GR" dirty="0"/>
          </a:p>
        </p:txBody>
      </p:sp>
    </p:spTree>
    <p:extLst>
      <p:ext uri="{BB962C8B-B14F-4D97-AF65-F5344CB8AC3E}">
        <p14:creationId xmlns:p14="http://schemas.microsoft.com/office/powerpoint/2010/main" val="204387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765820" y="1905000"/>
            <a:ext cx="9900593" cy="4267200"/>
          </a:xfrm>
        </p:spPr>
        <p:txBody>
          <a:bodyPr/>
          <a:lstStyle/>
          <a:p>
            <a:r>
              <a:rPr lang="el-GR" dirty="0"/>
              <a:t>Το κοινό επιλέγει ελεύθερα τι θα καταναλώσει. </a:t>
            </a:r>
            <a:r>
              <a:rPr lang="el-GR" b="1" dirty="0"/>
              <a:t>Σωστό ή Λάθος; </a:t>
            </a:r>
          </a:p>
          <a:p>
            <a:pPr>
              <a:buNone/>
            </a:pPr>
            <a:r>
              <a:rPr lang="el-GR" dirty="0"/>
              <a:t>                Επιλογή να αλλάξει κανάλι εάν το επιθυμεί.</a:t>
            </a:r>
          </a:p>
          <a:p>
            <a:pPr>
              <a:buNone/>
            </a:pPr>
            <a:r>
              <a:rPr lang="el-GR" dirty="0"/>
              <a:t>                Αντίδραση προς το κανάλι μέσω τηλεφωνήματος ή </a:t>
            </a:r>
            <a:r>
              <a:rPr lang="en-US" dirty="0"/>
              <a:t>email.</a:t>
            </a:r>
          </a:p>
          <a:p>
            <a:r>
              <a:rPr lang="el-GR" dirty="0"/>
              <a:t>Θέαμα με σκοπό τη διασκέδαση και ευχαρίστηση του κοινού.</a:t>
            </a:r>
          </a:p>
          <a:p>
            <a:r>
              <a:rPr lang="el-GR" dirty="0"/>
              <a:t>Το κοινό καταναλώνει το θέαμα με ευκολία, δίχως να προβληματιστεί, να σκεφτεί, να κοπιάσει.</a:t>
            </a:r>
          </a:p>
          <a:p>
            <a:r>
              <a:rPr lang="el-GR" dirty="0"/>
              <a:t>Απολαμβάνει το τραγούδι (φάλτσο ή μη) και διασκεδάζει με τους πλούσιους διαλόγους των συμμετεχόντων.</a:t>
            </a:r>
          </a:p>
          <a:p>
            <a:endParaRPr lang="el-GR" dirty="0"/>
          </a:p>
          <a:p>
            <a:pPr>
              <a:buNone/>
            </a:pPr>
            <a:endParaRPr lang="el-GR" dirty="0"/>
          </a:p>
        </p:txBody>
      </p:sp>
      <p:sp>
        <p:nvSpPr>
          <p:cNvPr id="4" name="3 - Δεξιό βέλος"/>
          <p:cNvSpPr/>
          <p:nvPr/>
        </p:nvSpPr>
        <p:spPr>
          <a:xfrm>
            <a:off x="981844" y="2564904"/>
            <a:ext cx="64807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Δεξιό βέλος"/>
          <p:cNvSpPr/>
          <p:nvPr/>
        </p:nvSpPr>
        <p:spPr>
          <a:xfrm>
            <a:off x="981844" y="3140968"/>
            <a:ext cx="64807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61764" y="189723"/>
            <a:ext cx="10404649" cy="1144556"/>
          </a:xfrm>
        </p:spPr>
        <p:txBody>
          <a:bodyPr rtlCol="0"/>
          <a:lstStyle/>
          <a:p>
            <a:pPr rtl="0"/>
            <a:r>
              <a:rPr lang="el-GR" dirty="0"/>
              <a:t>Κλάδοι Πολιτισμού</a:t>
            </a:r>
          </a:p>
        </p:txBody>
      </p:sp>
      <p:sp>
        <p:nvSpPr>
          <p:cNvPr id="3" name="Θέση περιεχομένου 2">
            <a:extLst>
              <a:ext uri="{FF2B5EF4-FFF2-40B4-BE49-F238E27FC236}">
                <a16:creationId xmlns:a16="http://schemas.microsoft.com/office/drawing/2014/main" id="{DAFFB47C-4BF1-49AC-808B-30680BA6DC6E}"/>
              </a:ext>
            </a:extLst>
          </p:cNvPr>
          <p:cNvSpPr>
            <a:spLocks noGrp="1"/>
          </p:cNvSpPr>
          <p:nvPr>
            <p:ph idx="1"/>
          </p:nvPr>
        </p:nvSpPr>
        <p:spPr>
          <a:xfrm>
            <a:off x="621804" y="1905000"/>
            <a:ext cx="10729192" cy="4267200"/>
          </a:xfrm>
        </p:spPr>
        <p:txBody>
          <a:bodyPr>
            <a:noAutofit/>
          </a:bodyPr>
          <a:lstStyle/>
          <a:p>
            <a:pPr marL="0" indent="0" algn="just">
              <a:lnSpc>
                <a:spcPct val="150000"/>
              </a:lnSpc>
              <a:buNone/>
            </a:pPr>
            <a:r>
              <a:rPr lang="el-GR" sz="3000" b="1" dirty="0"/>
              <a:t>Κλάδοι πολιτισμού </a:t>
            </a:r>
            <a:r>
              <a:rPr lang="el-GR" sz="3000" dirty="0"/>
              <a:t>είναι εκείνοι που παράγουν και διανέμουν αγαθά ή υπηρεσίες που κατά τη στιγμή της παραγωγής τους θεωρείται ότι έχουν ένα ιδιαίτερο χαρακτηριστικό, χρήση ή σκοπό που εμπεριέχει ή μεταφέρει τρόπους πολιτιστικής έκφρασης, ανεξάρτητα από την εμπορική αξία τους (Πράσινη Βίβλο της Ευρωπαϊκής Επιτροπής, 2010). </a:t>
            </a:r>
          </a:p>
        </p:txBody>
      </p:sp>
    </p:spTree>
    <p:extLst>
      <p:ext uri="{BB962C8B-B14F-4D97-AF65-F5344CB8AC3E}">
        <p14:creationId xmlns:p14="http://schemas.microsoft.com/office/powerpoint/2010/main" val="320061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33772" y="1905000"/>
            <a:ext cx="10332641" cy="4267200"/>
          </a:xfrm>
        </p:spPr>
        <p:txBody>
          <a:bodyPr>
            <a:normAutofit lnSpcReduction="10000"/>
          </a:bodyPr>
          <a:lstStyle/>
          <a:p>
            <a:r>
              <a:rPr lang="el-GR" dirty="0"/>
              <a:t>Στερείται από το κοινό η δυνατότητα να αναλάβει πρωτοβουλία και να αναπτύξει τον τρόπο σκέψης του. </a:t>
            </a:r>
            <a:r>
              <a:rPr lang="el-GR" b="1" dirty="0"/>
              <a:t>Σωστό ή Λάθος; </a:t>
            </a:r>
            <a:endParaRPr lang="el-GR" dirty="0"/>
          </a:p>
          <a:p>
            <a:r>
              <a:rPr lang="el-GR" dirty="0"/>
              <a:t>Αναπαραγωγή καθημερινότητας. Θυμίζει σήριαλ </a:t>
            </a:r>
            <a:r>
              <a:rPr lang="el-GR" b="1" u="sng" dirty="0"/>
              <a:t>αλλά πρόκειται για την ίδια τη ζωή.</a:t>
            </a:r>
            <a:endParaRPr lang="el-GR" dirty="0"/>
          </a:p>
          <a:p>
            <a:r>
              <a:rPr lang="el-GR" dirty="0"/>
              <a:t>Οι συμμετέχοντες δεν είναι ηθοποιοί που υποδύονται έναν ρόλο, αλλά ο ίδιος ο εαυτός τους, ο οποίος αργά ή γρήγορα θα αποκαλυφθεί. </a:t>
            </a:r>
          </a:p>
          <a:p>
            <a:r>
              <a:rPr lang="el-GR" dirty="0"/>
              <a:t>Ανθρώπινα συναισθήματα στο βωμό του κέρδους: χαρά, ευτυχία, θυμός, λύπη, ζήλια, κ.λπ.)</a:t>
            </a:r>
          </a:p>
          <a:p>
            <a:r>
              <a:rPr lang="el-GR" dirty="0"/>
              <a:t>Το κοινό ταυτίζεται με τους παίκτες. Θυμάται παρόμοια δικά του βιώματα (κατασκήνωση, στρατός, κ.ά.)</a:t>
            </a:r>
          </a:p>
          <a:p>
            <a:endParaRPr lang="el-G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05780" y="1905000"/>
            <a:ext cx="10260633" cy="4267200"/>
          </a:xfrm>
        </p:spPr>
        <p:txBody>
          <a:bodyPr/>
          <a:lstStyle/>
          <a:p>
            <a:r>
              <a:rPr lang="el-GR" dirty="0"/>
              <a:t>Το κοινό δε σκοπεύει να αλλάξει ή να αμφισβητήσει το κατεστημένο, διότι διασκεδάζει με την εκπομπή.</a:t>
            </a:r>
          </a:p>
          <a:p>
            <a:endParaRPr lang="el-GR" dirty="0"/>
          </a:p>
          <a:p>
            <a:pPr algn="ctr">
              <a:buNone/>
            </a:pPr>
            <a:r>
              <a:rPr lang="el-GR" sz="3000" b="1" dirty="0"/>
              <a:t>«Ότι σε ευχαριστεί και σε διασκεδάζει και δε σου προκαλεί αντίδραση σημαίνει ότι το αποδέχεσαι»</a:t>
            </a:r>
          </a:p>
          <a:p>
            <a:pPr algn="ctr">
              <a:buNone/>
            </a:pPr>
            <a:endParaRPr lang="el-GR" sz="3000" b="1" dirty="0"/>
          </a:p>
          <a:p>
            <a:pPr algn="just"/>
            <a:r>
              <a:rPr lang="el-GR" dirty="0"/>
              <a:t>Κανένα ερέθισμα για ανάπτυξη της σκέψης, της φαντασίας και της δημιουργικότητας του κοινού.</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C2CE1F-B17E-416E-BA1A-143D5FC8A730}"/>
              </a:ext>
            </a:extLst>
          </p:cNvPr>
          <p:cNvSpPr>
            <a:spLocks noGrp="1"/>
          </p:cNvSpPr>
          <p:nvPr>
            <p:ph type="title"/>
          </p:nvPr>
        </p:nvSpPr>
        <p:spPr>
          <a:xfrm>
            <a:off x="693812" y="189723"/>
            <a:ext cx="9972601" cy="1144556"/>
          </a:xfrm>
        </p:spPr>
        <p:txBody>
          <a:bodyPr/>
          <a:lstStyle/>
          <a:p>
            <a:r>
              <a:rPr lang="el-GR" dirty="0"/>
              <a:t>Λαϊκός Πολιτισμός ή Ποπ Κουλτούρα</a:t>
            </a:r>
          </a:p>
        </p:txBody>
      </p:sp>
      <p:sp>
        <p:nvSpPr>
          <p:cNvPr id="3" name="Θέση περιεχομένου 2">
            <a:extLst>
              <a:ext uri="{FF2B5EF4-FFF2-40B4-BE49-F238E27FC236}">
                <a16:creationId xmlns:a16="http://schemas.microsoft.com/office/drawing/2014/main" id="{E5B5948D-E917-4414-8819-75FBA8E46CFF}"/>
              </a:ext>
            </a:extLst>
          </p:cNvPr>
          <p:cNvSpPr>
            <a:spLocks noGrp="1"/>
          </p:cNvSpPr>
          <p:nvPr>
            <p:ph idx="1"/>
          </p:nvPr>
        </p:nvSpPr>
        <p:spPr>
          <a:xfrm>
            <a:off x="405780" y="1905000"/>
            <a:ext cx="11233248" cy="4267200"/>
          </a:xfrm>
        </p:spPr>
        <p:txBody>
          <a:bodyPr>
            <a:noAutofit/>
          </a:bodyPr>
          <a:lstStyle/>
          <a:p>
            <a:pPr>
              <a:lnSpc>
                <a:spcPct val="150000"/>
              </a:lnSpc>
            </a:pPr>
            <a:r>
              <a:rPr lang="el-GR" sz="2300" dirty="0"/>
              <a:t>Παραδόσεις – υλικός πολιτισμός μιας συγκεκριμένης κοινωνίας.</a:t>
            </a:r>
          </a:p>
          <a:p>
            <a:pPr>
              <a:lnSpc>
                <a:spcPct val="150000"/>
              </a:lnSpc>
            </a:pPr>
            <a:r>
              <a:rPr lang="el-GR" sz="2300" dirty="0"/>
              <a:t>Σύγχρονη Δύση: πολιτιστικά προϊόντα (μουσική, τέχνη, λογοτεχνία, μόδα, χορός, ταινίες, τηλεόραση, ραδιόφωνο, ίντερνετ)</a:t>
            </a:r>
          </a:p>
          <a:p>
            <a:pPr>
              <a:lnSpc>
                <a:spcPct val="150000"/>
              </a:lnSpc>
            </a:pPr>
            <a:r>
              <a:rPr lang="el-GR" sz="2300" dirty="0"/>
              <a:t>Κατανάλωση από την πλειοψηφία του πληθυσμού μιας κοινωνίας.</a:t>
            </a:r>
          </a:p>
          <a:p>
            <a:pPr>
              <a:lnSpc>
                <a:spcPct val="150000"/>
              </a:lnSpc>
            </a:pPr>
            <a:r>
              <a:rPr lang="el-GR" sz="2300" dirty="0"/>
              <a:t>Επινοήθηκε στα μέσα του 19</a:t>
            </a:r>
            <a:r>
              <a:rPr lang="el-GR" sz="2300" baseline="30000" dirty="0"/>
              <a:t>ου</a:t>
            </a:r>
            <a:r>
              <a:rPr lang="el-GR" sz="2300" dirty="0"/>
              <a:t> αι. και αναφερόταν στις πολιτιστικές παραδόσεις του λαού.</a:t>
            </a:r>
          </a:p>
          <a:p>
            <a:pPr>
              <a:lnSpc>
                <a:spcPct val="150000"/>
              </a:lnSpc>
            </a:pPr>
            <a:r>
              <a:rPr lang="el-GR" sz="2300" dirty="0"/>
              <a:t>Σήμερα θεωρείται πιο επιφανειακή ή μικρότερη μορφή καλλιτεχνικής έκφρασης. </a:t>
            </a:r>
          </a:p>
        </p:txBody>
      </p:sp>
    </p:spTree>
    <p:extLst>
      <p:ext uri="{BB962C8B-B14F-4D97-AF65-F5344CB8AC3E}">
        <p14:creationId xmlns:p14="http://schemas.microsoft.com/office/powerpoint/2010/main" val="358509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3D6EF8F-1A36-432D-B91A-AB766C5D85DF}"/>
              </a:ext>
            </a:extLst>
          </p:cNvPr>
          <p:cNvSpPr>
            <a:spLocks noGrp="1"/>
          </p:cNvSpPr>
          <p:nvPr>
            <p:ph idx="1"/>
          </p:nvPr>
        </p:nvSpPr>
        <p:spPr>
          <a:xfrm>
            <a:off x="549796" y="1905000"/>
            <a:ext cx="11161240" cy="4267200"/>
          </a:xfrm>
        </p:spPr>
        <p:txBody>
          <a:bodyPr/>
          <a:lstStyle/>
          <a:p>
            <a:pPr marL="0" indent="0">
              <a:buNone/>
            </a:pPr>
            <a:r>
              <a:rPr lang="el-GR" dirty="0"/>
              <a:t>Βιομηχανική επανάσταση                  διαμόρφωση εργατικής τάξης</a:t>
            </a:r>
          </a:p>
          <a:p>
            <a:pPr marL="0" indent="0">
              <a:buNone/>
            </a:pPr>
            <a:r>
              <a:rPr lang="el-GR" dirty="0"/>
              <a:t>                                                                        μετακίνηση πληθυσμού στις πόλεις</a:t>
            </a:r>
          </a:p>
          <a:p>
            <a:pPr marL="0" indent="0">
              <a:buNone/>
            </a:pPr>
            <a:r>
              <a:rPr lang="el-GR" dirty="0"/>
              <a:t>                                                                        δημιουργίας μιας νέας κουλτούρας</a:t>
            </a:r>
          </a:p>
          <a:p>
            <a:pPr marL="0" indent="0">
              <a:buNone/>
            </a:pPr>
            <a:r>
              <a:rPr lang="el-GR" dirty="0"/>
              <a:t>Β’ Παγκόσμιος Πόλεμος                      καινοτομίες στα Μέσα Μαζικής Ενημέρωσης</a:t>
            </a:r>
          </a:p>
          <a:p>
            <a:pPr marL="0" indent="0">
              <a:buNone/>
            </a:pPr>
            <a:r>
              <a:rPr lang="el-GR" dirty="0"/>
              <a:t>                                                                         ανάγκη δημιουργίας κερδών (</a:t>
            </a:r>
            <a:r>
              <a:rPr lang="en-US" dirty="0"/>
              <a:t>marketing)</a:t>
            </a:r>
            <a:endParaRPr lang="el-GR" dirty="0"/>
          </a:p>
        </p:txBody>
      </p:sp>
      <p:sp>
        <p:nvSpPr>
          <p:cNvPr id="4" name="Βέλος: Δεξιό 3">
            <a:extLst>
              <a:ext uri="{FF2B5EF4-FFF2-40B4-BE49-F238E27FC236}">
                <a16:creationId xmlns:a16="http://schemas.microsoft.com/office/drawing/2014/main" id="{8B8D8C63-C416-4201-8E64-C6BB9520AB01}"/>
              </a:ext>
            </a:extLst>
          </p:cNvPr>
          <p:cNvSpPr/>
          <p:nvPr/>
        </p:nvSpPr>
        <p:spPr>
          <a:xfrm flipV="1">
            <a:off x="4294212" y="1988840"/>
            <a:ext cx="576064" cy="2998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Δεξιό 4">
            <a:extLst>
              <a:ext uri="{FF2B5EF4-FFF2-40B4-BE49-F238E27FC236}">
                <a16:creationId xmlns:a16="http://schemas.microsoft.com/office/drawing/2014/main" id="{378E086F-4ACD-4C8F-92C3-50A26B20F425}"/>
              </a:ext>
            </a:extLst>
          </p:cNvPr>
          <p:cNvSpPr/>
          <p:nvPr/>
        </p:nvSpPr>
        <p:spPr>
          <a:xfrm>
            <a:off x="4294212" y="2492896"/>
            <a:ext cx="576064" cy="2998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Δεξιό 5">
            <a:extLst>
              <a:ext uri="{FF2B5EF4-FFF2-40B4-BE49-F238E27FC236}">
                <a16:creationId xmlns:a16="http://schemas.microsoft.com/office/drawing/2014/main" id="{FC81CDCD-7D6F-4ACC-BA03-0F70A9BB34E4}"/>
              </a:ext>
            </a:extLst>
          </p:cNvPr>
          <p:cNvSpPr/>
          <p:nvPr/>
        </p:nvSpPr>
        <p:spPr>
          <a:xfrm>
            <a:off x="4294212" y="3129136"/>
            <a:ext cx="576064" cy="2998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Δεξιό 6">
            <a:extLst>
              <a:ext uri="{FF2B5EF4-FFF2-40B4-BE49-F238E27FC236}">
                <a16:creationId xmlns:a16="http://schemas.microsoft.com/office/drawing/2014/main" id="{DF46B8DF-56C7-40CC-B325-BB4F005C2C46}"/>
              </a:ext>
            </a:extLst>
          </p:cNvPr>
          <p:cNvSpPr/>
          <p:nvPr/>
        </p:nvSpPr>
        <p:spPr>
          <a:xfrm>
            <a:off x="4294212" y="3684476"/>
            <a:ext cx="576064" cy="2998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Βέλος: Δεξιό 7">
            <a:extLst>
              <a:ext uri="{FF2B5EF4-FFF2-40B4-BE49-F238E27FC236}">
                <a16:creationId xmlns:a16="http://schemas.microsoft.com/office/drawing/2014/main" id="{BB185DF8-C48E-4215-997A-6D40A0924A10}"/>
              </a:ext>
            </a:extLst>
          </p:cNvPr>
          <p:cNvSpPr/>
          <p:nvPr/>
        </p:nvSpPr>
        <p:spPr>
          <a:xfrm>
            <a:off x="4294212" y="4149080"/>
            <a:ext cx="576064" cy="2998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197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A2CE5C8-6BC9-45A0-B434-3D86B1720788}"/>
              </a:ext>
            </a:extLst>
          </p:cNvPr>
          <p:cNvSpPr>
            <a:spLocks noGrp="1"/>
          </p:cNvSpPr>
          <p:nvPr>
            <p:ph idx="1"/>
          </p:nvPr>
        </p:nvSpPr>
        <p:spPr>
          <a:xfrm>
            <a:off x="405780" y="1905000"/>
            <a:ext cx="11377264" cy="4267200"/>
          </a:xfrm>
        </p:spPr>
        <p:txBody>
          <a:bodyPr>
            <a:normAutofit fontScale="92500" lnSpcReduction="20000"/>
          </a:bodyPr>
          <a:lstStyle/>
          <a:p>
            <a:pPr algn="just">
              <a:lnSpc>
                <a:spcPct val="150000"/>
              </a:lnSpc>
            </a:pPr>
            <a:r>
              <a:rPr lang="el-GR" dirty="0"/>
              <a:t>Η δημοφιλής κουλτούρα είναι απλώς μια κουλτούρα που ευρέως προτιμάται ή προτιμάται από πολλούς ανθρώπους: </a:t>
            </a:r>
            <a:r>
              <a:rPr lang="el-GR" b="1" dirty="0"/>
              <a:t>δεν έχει αρνητικές έννοιες</a:t>
            </a:r>
            <a:r>
              <a:rPr lang="el-GR" dirty="0"/>
              <a:t>.</a:t>
            </a:r>
          </a:p>
          <a:p>
            <a:pPr algn="just">
              <a:lnSpc>
                <a:spcPct val="150000"/>
              </a:lnSpc>
            </a:pPr>
            <a:r>
              <a:rPr lang="el-GR" dirty="0"/>
              <a:t>Η δημοφιλής κουλτούρα είναι ότι απομένει αφού αναγνωρίσετε τι είναι η «υψηλή κουλτούρα». Η ποπ κουλτούρα θεωρείται </a:t>
            </a:r>
            <a:r>
              <a:rPr lang="el-GR" b="1" dirty="0"/>
              <a:t>κατώτερη</a:t>
            </a:r>
            <a:r>
              <a:rPr lang="el-GR" dirty="0"/>
              <a:t> και λειτουργεί ως δείκτης κατάστασης και τάξης.</a:t>
            </a:r>
          </a:p>
          <a:p>
            <a:pPr algn="just">
              <a:lnSpc>
                <a:spcPct val="150000"/>
              </a:lnSpc>
            </a:pPr>
            <a:r>
              <a:rPr lang="el-GR" dirty="0"/>
              <a:t>Η ποπ κουλτούρα μπορεί να οριστεί ως εμπορικά αντικείμενα που παράγονται για μαζική κατανάλωση από καταναλωτές χωρίς διακρίσεις. Η ποπ κουλτούρα είναι ένα </a:t>
            </a:r>
            <a:r>
              <a:rPr lang="el-GR" b="1" dirty="0"/>
              <a:t>εργαλείο</a:t>
            </a:r>
            <a:r>
              <a:rPr lang="el-GR" dirty="0"/>
              <a:t> που χρησιμοποιείται από τις ελίτ για να καταστείλει ή να εκμεταλλευτεί τις μάζες.</a:t>
            </a:r>
          </a:p>
          <a:p>
            <a:endParaRPr lang="el-GR" dirty="0"/>
          </a:p>
        </p:txBody>
      </p:sp>
    </p:spTree>
    <p:extLst>
      <p:ext uri="{BB962C8B-B14F-4D97-AF65-F5344CB8AC3E}">
        <p14:creationId xmlns:p14="http://schemas.microsoft.com/office/powerpoint/2010/main" val="201771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6496095-FA56-41DC-B84C-89346B990180}"/>
              </a:ext>
            </a:extLst>
          </p:cNvPr>
          <p:cNvSpPr>
            <a:spLocks noGrp="1"/>
          </p:cNvSpPr>
          <p:nvPr>
            <p:ph idx="1"/>
          </p:nvPr>
        </p:nvSpPr>
        <p:spPr>
          <a:xfrm>
            <a:off x="477788" y="1905000"/>
            <a:ext cx="11377264" cy="4267200"/>
          </a:xfrm>
        </p:spPr>
        <p:txBody>
          <a:bodyPr>
            <a:normAutofit fontScale="92500" lnSpcReduction="10000"/>
          </a:bodyPr>
          <a:lstStyle/>
          <a:p>
            <a:pPr>
              <a:lnSpc>
                <a:spcPct val="150000"/>
              </a:lnSpc>
            </a:pPr>
            <a:r>
              <a:rPr lang="el-GR" dirty="0"/>
              <a:t>Η λαϊκή κουλτούρα είναι κάτι που προκύπτει από τους ανθρώπους και δεν επιβάλλεται σε αυτούς. Είναι </a:t>
            </a:r>
            <a:r>
              <a:rPr lang="el-GR" b="1" dirty="0"/>
              <a:t>αυθεντική</a:t>
            </a:r>
            <a:r>
              <a:rPr lang="el-GR" dirty="0"/>
              <a:t>, σε αντίθεση με την εμπορική.</a:t>
            </a:r>
          </a:p>
          <a:p>
            <a:pPr>
              <a:lnSpc>
                <a:spcPct val="150000"/>
              </a:lnSpc>
            </a:pPr>
            <a:r>
              <a:rPr lang="el-GR" dirty="0"/>
              <a:t>Η ποπ κουλτούρα </a:t>
            </a:r>
            <a:r>
              <a:rPr lang="el-GR" b="1" dirty="0"/>
              <a:t>διαπραγματεύεται</a:t>
            </a:r>
            <a:r>
              <a:rPr lang="el-GR" dirty="0"/>
              <a:t>: επιβάλλεται εν μέρει από τις κυρίαρχες τάξεις και εν μέρει αντιστέκεται ή αλλάζει από τις δευτερεύουσες τάξεις. Οι κυρίαρχοι μπορούν να δημιουργήσουν πολιτισμό, αλλά οι υφιστάμενοι αποφασίζουν τι κρατούν ή τι απορρίπτουν.</a:t>
            </a:r>
          </a:p>
          <a:p>
            <a:pPr>
              <a:lnSpc>
                <a:spcPct val="150000"/>
              </a:lnSpc>
            </a:pPr>
            <a:r>
              <a:rPr lang="el-GR" dirty="0"/>
              <a:t>Στην ποπ κουλτούρα οι </a:t>
            </a:r>
            <a:r>
              <a:rPr lang="el-GR" b="1" dirty="0"/>
              <a:t>χρήστες</a:t>
            </a:r>
            <a:r>
              <a:rPr lang="el-GR" dirty="0"/>
              <a:t> είναι </a:t>
            </a:r>
            <a:r>
              <a:rPr lang="el-GR" b="1" dirty="0"/>
              <a:t>ελεύθεροι</a:t>
            </a:r>
            <a:r>
              <a:rPr lang="el-GR" dirty="0"/>
              <a:t> να αγκαλιάσουν κάποιο κατασκευασμένο περιεχόμενο, να το αλλάξουν για δική τους χρήση ή να το απορρίψουν εξ ολοκλήρου και να δημιουργήσουν το δικό τους.</a:t>
            </a:r>
          </a:p>
        </p:txBody>
      </p:sp>
    </p:spTree>
    <p:extLst>
      <p:ext uri="{BB962C8B-B14F-4D97-AF65-F5344CB8AC3E}">
        <p14:creationId xmlns:p14="http://schemas.microsoft.com/office/powerpoint/2010/main" val="343320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D43530-DE0D-4260-A77D-883FDB123D67}"/>
              </a:ext>
            </a:extLst>
          </p:cNvPr>
          <p:cNvSpPr>
            <a:spLocks noGrp="1"/>
          </p:cNvSpPr>
          <p:nvPr>
            <p:ph type="title"/>
          </p:nvPr>
        </p:nvSpPr>
        <p:spPr>
          <a:xfrm>
            <a:off x="837828" y="189723"/>
            <a:ext cx="9828585" cy="1144556"/>
          </a:xfrm>
        </p:spPr>
        <p:txBody>
          <a:bodyPr/>
          <a:lstStyle/>
          <a:p>
            <a:r>
              <a:rPr lang="el-GR" dirty="0"/>
              <a:t>Μελέτη περίπτωσης </a:t>
            </a:r>
          </a:p>
        </p:txBody>
      </p:sp>
      <p:sp>
        <p:nvSpPr>
          <p:cNvPr id="3" name="Θέση περιεχομένου 2">
            <a:extLst>
              <a:ext uri="{FF2B5EF4-FFF2-40B4-BE49-F238E27FC236}">
                <a16:creationId xmlns:a16="http://schemas.microsoft.com/office/drawing/2014/main" id="{065BC482-87C6-435D-B02B-8358A6E0EE2F}"/>
              </a:ext>
            </a:extLst>
          </p:cNvPr>
          <p:cNvSpPr>
            <a:spLocks noGrp="1"/>
          </p:cNvSpPr>
          <p:nvPr>
            <p:ph idx="1"/>
          </p:nvPr>
        </p:nvSpPr>
        <p:spPr>
          <a:xfrm>
            <a:off x="549796" y="1905000"/>
            <a:ext cx="10116617" cy="4267200"/>
          </a:xfrm>
        </p:spPr>
        <p:txBody>
          <a:bodyPr>
            <a:normAutofit lnSpcReduction="10000"/>
          </a:bodyPr>
          <a:lstStyle/>
          <a:p>
            <a:pPr marL="0" indent="0" algn="ctr">
              <a:buNone/>
            </a:pPr>
            <a:r>
              <a:rPr lang="el-GR" sz="3000" b="1" dirty="0"/>
              <a:t>Μέσα Μαζικής Ενημέρωσης</a:t>
            </a:r>
          </a:p>
          <a:p>
            <a:pPr marL="0" indent="0" algn="just">
              <a:buNone/>
            </a:pPr>
            <a:r>
              <a:rPr lang="el-GR" dirty="0"/>
              <a:t>Έντυπα (εφημερίδες και βιβλία)</a:t>
            </a:r>
          </a:p>
          <a:p>
            <a:pPr marL="0" indent="0" algn="just">
              <a:buNone/>
            </a:pPr>
            <a:r>
              <a:rPr lang="el-GR" dirty="0"/>
              <a:t>Εκπομπές (τηλεόραση και ραδιόφωνο)</a:t>
            </a:r>
          </a:p>
          <a:p>
            <a:pPr marL="0" indent="0" algn="just">
              <a:buNone/>
            </a:pPr>
            <a:r>
              <a:rPr lang="el-GR" dirty="0"/>
              <a:t>Κινηματογράφος (ταινίες και ντοκιμαντέρ)</a:t>
            </a:r>
          </a:p>
          <a:p>
            <a:pPr marL="0" indent="0" algn="just">
              <a:buNone/>
            </a:pPr>
            <a:r>
              <a:rPr lang="en-US" dirty="0"/>
              <a:t>Facebook</a:t>
            </a:r>
          </a:p>
          <a:p>
            <a:pPr marL="0" indent="0" algn="just">
              <a:buNone/>
            </a:pPr>
            <a:r>
              <a:rPr lang="en-US" dirty="0"/>
              <a:t>Twitter</a:t>
            </a:r>
          </a:p>
          <a:p>
            <a:pPr marL="0" indent="0" algn="just">
              <a:buNone/>
            </a:pPr>
            <a:r>
              <a:rPr lang="en-US" dirty="0" err="1"/>
              <a:t>TikTok</a:t>
            </a:r>
            <a:endParaRPr lang="en-US" dirty="0"/>
          </a:p>
          <a:p>
            <a:pPr marL="0" indent="0" algn="just">
              <a:buNone/>
            </a:pPr>
            <a:r>
              <a:rPr lang="en-US" dirty="0"/>
              <a:t>Instagram </a:t>
            </a:r>
          </a:p>
          <a:p>
            <a:pPr marL="0" indent="0" algn="just">
              <a:buNone/>
            </a:pPr>
            <a:endParaRPr lang="en-US" dirty="0"/>
          </a:p>
        </p:txBody>
      </p:sp>
    </p:spTree>
    <p:extLst>
      <p:ext uri="{BB962C8B-B14F-4D97-AF65-F5344CB8AC3E}">
        <p14:creationId xmlns:p14="http://schemas.microsoft.com/office/powerpoint/2010/main" val="217768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054410-4F65-4AFF-9EA6-E746CBA18209}"/>
              </a:ext>
            </a:extLst>
          </p:cNvPr>
          <p:cNvSpPr>
            <a:spLocks noGrp="1"/>
          </p:cNvSpPr>
          <p:nvPr>
            <p:ph type="title"/>
          </p:nvPr>
        </p:nvSpPr>
        <p:spPr>
          <a:xfrm>
            <a:off x="693812" y="189723"/>
            <a:ext cx="9972601" cy="1144556"/>
          </a:xfrm>
        </p:spPr>
        <p:txBody>
          <a:bodyPr/>
          <a:lstStyle/>
          <a:p>
            <a:r>
              <a:rPr lang="el-GR" dirty="0"/>
              <a:t>Μελέτη περίπτωσης – </a:t>
            </a:r>
            <a:r>
              <a:rPr lang="en-US" dirty="0"/>
              <a:t>Lady Gaga</a:t>
            </a:r>
            <a:endParaRPr lang="el-GR" dirty="0"/>
          </a:p>
        </p:txBody>
      </p:sp>
      <p:sp>
        <p:nvSpPr>
          <p:cNvPr id="3" name="Θέση περιεχομένου 2">
            <a:extLst>
              <a:ext uri="{FF2B5EF4-FFF2-40B4-BE49-F238E27FC236}">
                <a16:creationId xmlns:a16="http://schemas.microsoft.com/office/drawing/2014/main" id="{0E155341-E1F5-4EDF-952A-3681BF3AE321}"/>
              </a:ext>
            </a:extLst>
          </p:cNvPr>
          <p:cNvSpPr>
            <a:spLocks noGrp="1"/>
          </p:cNvSpPr>
          <p:nvPr>
            <p:ph idx="1"/>
          </p:nvPr>
        </p:nvSpPr>
        <p:spPr>
          <a:xfrm>
            <a:off x="261764" y="1905000"/>
            <a:ext cx="10404649" cy="4267200"/>
          </a:xfrm>
        </p:spPr>
        <p:txBody>
          <a:bodyPr>
            <a:normAutofit fontScale="92500" lnSpcReduction="20000"/>
          </a:bodyPr>
          <a:lstStyle/>
          <a:p>
            <a:r>
              <a:rPr lang="en-US" dirty="0"/>
              <a:t>Lady Gaga</a:t>
            </a:r>
            <a:r>
              <a:rPr lang="el-GR" dirty="0"/>
              <a:t> (</a:t>
            </a:r>
            <a:r>
              <a:rPr lang="en-US" dirty="0"/>
              <a:t>Stefani Joanne </a:t>
            </a:r>
            <a:r>
              <a:rPr lang="el-GR" dirty="0" err="1"/>
              <a:t>Angelina</a:t>
            </a:r>
            <a:r>
              <a:rPr lang="el-GR" dirty="0"/>
              <a:t> </a:t>
            </a:r>
            <a:r>
              <a:rPr lang="el-GR" dirty="0" err="1"/>
              <a:t>Germanotta</a:t>
            </a:r>
            <a:r>
              <a:rPr lang="el-GR" dirty="0"/>
              <a:t>)</a:t>
            </a:r>
            <a:endParaRPr lang="en-US" dirty="0"/>
          </a:p>
          <a:p>
            <a:r>
              <a:rPr lang="el-GR" dirty="0"/>
              <a:t>Γεννήθηκε στις 28 Μαρτίου 1986 στην Αμερική</a:t>
            </a:r>
          </a:p>
          <a:p>
            <a:r>
              <a:rPr lang="en-US" dirty="0"/>
              <a:t>New York University Tisch School of Arts</a:t>
            </a:r>
            <a:r>
              <a:rPr lang="el-GR" dirty="0"/>
              <a:t> </a:t>
            </a:r>
          </a:p>
          <a:p>
            <a:r>
              <a:rPr lang="el-GR" dirty="0"/>
              <a:t>Παίζει πιάνο και συνθέτει τραγούδια</a:t>
            </a:r>
          </a:p>
          <a:p>
            <a:pPr marL="0" indent="0">
              <a:buNone/>
            </a:pPr>
            <a:r>
              <a:rPr lang="el-GR" b="1" u="sng" dirty="0"/>
              <a:t>Μηνύματα </a:t>
            </a:r>
          </a:p>
          <a:p>
            <a:r>
              <a:rPr lang="el-GR" dirty="0"/>
              <a:t>Απελευθέρωση</a:t>
            </a:r>
          </a:p>
          <a:p>
            <a:r>
              <a:rPr lang="el-GR" dirty="0"/>
              <a:t>Ισότητα</a:t>
            </a:r>
          </a:p>
          <a:p>
            <a:r>
              <a:rPr lang="el-GR" dirty="0"/>
              <a:t>Σεξουαλικές προτιμήσεις </a:t>
            </a:r>
          </a:p>
          <a:p>
            <a:r>
              <a:rPr lang="en-US" dirty="0"/>
              <a:t>Bulling</a:t>
            </a:r>
            <a:endParaRPr lang="el-GR" dirty="0"/>
          </a:p>
        </p:txBody>
      </p:sp>
      <p:pic>
        <p:nvPicPr>
          <p:cNvPr id="5" name="Εικόνα 4">
            <a:extLst>
              <a:ext uri="{FF2B5EF4-FFF2-40B4-BE49-F238E27FC236}">
                <a16:creationId xmlns:a16="http://schemas.microsoft.com/office/drawing/2014/main" id="{A709E058-14E2-4388-A45D-4B69F86B5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261" y="1791477"/>
            <a:ext cx="4876800" cy="4876800"/>
          </a:xfrm>
          <a:prstGeom prst="rect">
            <a:avLst/>
          </a:prstGeom>
        </p:spPr>
      </p:pic>
    </p:spTree>
    <p:extLst>
      <p:ext uri="{BB962C8B-B14F-4D97-AF65-F5344CB8AC3E}">
        <p14:creationId xmlns:p14="http://schemas.microsoft.com/office/powerpoint/2010/main" val="224881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29563DA-48E6-4BE0-8701-B4A911F416C0}"/>
              </a:ext>
            </a:extLst>
          </p:cNvPr>
          <p:cNvSpPr>
            <a:spLocks noGrp="1"/>
          </p:cNvSpPr>
          <p:nvPr>
            <p:ph idx="1"/>
          </p:nvPr>
        </p:nvSpPr>
        <p:spPr>
          <a:xfrm>
            <a:off x="549796" y="1905000"/>
            <a:ext cx="10116617" cy="4267200"/>
          </a:xfrm>
        </p:spPr>
        <p:txBody>
          <a:bodyPr>
            <a:normAutofit lnSpcReduction="10000"/>
          </a:bodyPr>
          <a:lstStyle/>
          <a:p>
            <a:pPr marL="0" indent="0" algn="just">
              <a:lnSpc>
                <a:spcPct val="200000"/>
              </a:lnSpc>
              <a:buNone/>
            </a:pPr>
            <a:r>
              <a:rPr lang="el-GR" dirty="0"/>
              <a:t>Την χαρακτηρίζουν ως φαινόμενο </a:t>
            </a:r>
            <a:r>
              <a:rPr lang="en-US" dirty="0"/>
              <a:t>marketing</a:t>
            </a:r>
            <a:r>
              <a:rPr lang="el-GR" dirty="0"/>
              <a:t>, ως προϊόν για ευρεία κατανάλωση και το μοναδικό σύγχρονο ποπ είδωλο λόγω της μουσικής της, των δηλώσεων και των </a:t>
            </a:r>
            <a:r>
              <a:rPr lang="el-GR" dirty="0" err="1"/>
              <a:t>πράξεών</a:t>
            </a:r>
            <a:r>
              <a:rPr lang="el-GR" dirty="0"/>
              <a:t> της. Ωστόσο, είναι αμφιλεγόμενο πρόσωπο, καθώς για κάποιους είναι αδιάφορη και χωρίς σημασία, ενώ για άλλους αποτελεί αντικείμενο θαυμασμού, γιατί τους βοήθησε να εκφραστούν ελεύθερα</a:t>
            </a:r>
            <a:r>
              <a:rPr lang="en-US" dirty="0"/>
              <a:t>.</a:t>
            </a:r>
            <a:endParaRPr lang="el-GR" dirty="0"/>
          </a:p>
        </p:txBody>
      </p:sp>
    </p:spTree>
    <p:extLst>
      <p:ext uri="{BB962C8B-B14F-4D97-AF65-F5344CB8AC3E}">
        <p14:creationId xmlns:p14="http://schemas.microsoft.com/office/powerpoint/2010/main" val="231706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C25178F-B88B-4988-88AB-E4721E75345A}"/>
              </a:ext>
            </a:extLst>
          </p:cNvPr>
          <p:cNvSpPr>
            <a:spLocks noGrp="1"/>
          </p:cNvSpPr>
          <p:nvPr>
            <p:ph idx="1"/>
          </p:nvPr>
        </p:nvSpPr>
        <p:spPr>
          <a:xfrm>
            <a:off x="333772" y="1905000"/>
            <a:ext cx="10332641" cy="4267200"/>
          </a:xfrm>
        </p:spPr>
        <p:txBody>
          <a:bodyPr/>
          <a:lstStyle/>
          <a:p>
            <a:pPr marL="0" indent="0">
              <a:buNone/>
            </a:pPr>
            <a:r>
              <a:rPr lang="el-GR" b="1" dirty="0"/>
              <a:t>Μαρία </a:t>
            </a:r>
            <a:r>
              <a:rPr lang="el-GR" b="1" dirty="0" err="1"/>
              <a:t>Μαρκουλή</a:t>
            </a:r>
            <a:r>
              <a:rPr lang="en-US" b="1" dirty="0"/>
              <a:t> (</a:t>
            </a:r>
            <a:r>
              <a:rPr lang="el-GR" b="1" dirty="0"/>
              <a:t>μουσικοκριτικός)</a:t>
            </a:r>
          </a:p>
          <a:p>
            <a:pPr marL="0" indent="0">
              <a:buNone/>
            </a:pPr>
            <a:r>
              <a:rPr lang="el-GR" dirty="0"/>
              <a:t>Η </a:t>
            </a:r>
            <a:r>
              <a:rPr lang="en-US" dirty="0"/>
              <a:t>Gaga </a:t>
            </a:r>
            <a:r>
              <a:rPr lang="el-GR" dirty="0"/>
              <a:t>ανήκει στη δημοφιλή και μαζική κουλτούρα.</a:t>
            </a:r>
          </a:p>
          <a:p>
            <a:pPr marL="0" indent="0">
              <a:buNone/>
            </a:pPr>
            <a:endParaRPr lang="el-GR" dirty="0"/>
          </a:p>
          <a:p>
            <a:pPr marL="0" indent="0">
              <a:buNone/>
            </a:pPr>
            <a:endParaRPr lang="el-GR" dirty="0"/>
          </a:p>
          <a:p>
            <a:pPr marL="0" indent="0">
              <a:buNone/>
            </a:pPr>
            <a:r>
              <a:rPr lang="el-GR" b="1" dirty="0"/>
              <a:t>Αλέξανδρος </a:t>
            </a:r>
            <a:r>
              <a:rPr lang="el-GR" b="1" dirty="0" err="1"/>
              <a:t>Διακοσάββας</a:t>
            </a:r>
            <a:r>
              <a:rPr lang="el-GR" b="1" dirty="0"/>
              <a:t> (δημοσιογράφος)</a:t>
            </a:r>
          </a:p>
          <a:p>
            <a:pPr marL="0" indent="0">
              <a:buNone/>
            </a:pPr>
            <a:r>
              <a:rPr lang="el-GR" dirty="0"/>
              <a:t>Η </a:t>
            </a:r>
            <a:r>
              <a:rPr lang="en-US" dirty="0"/>
              <a:t>Lady Gaga </a:t>
            </a:r>
            <a:r>
              <a:rPr lang="el-GR" dirty="0"/>
              <a:t>δίνει μεγαλύτερη βαρύτητα </a:t>
            </a:r>
          </a:p>
          <a:p>
            <a:pPr marL="0" indent="0">
              <a:buNone/>
            </a:pPr>
            <a:r>
              <a:rPr lang="el-GR" dirty="0"/>
              <a:t>στην εικόνα της παρά στα τραγούδια της </a:t>
            </a:r>
          </a:p>
        </p:txBody>
      </p:sp>
      <p:pic>
        <p:nvPicPr>
          <p:cNvPr id="5" name="Εικόνα 4">
            <a:extLst>
              <a:ext uri="{FF2B5EF4-FFF2-40B4-BE49-F238E27FC236}">
                <a16:creationId xmlns:a16="http://schemas.microsoft.com/office/drawing/2014/main" id="{E0FF0BE0-062D-4653-B596-B6DB46C82711}"/>
              </a:ext>
            </a:extLst>
          </p:cNvPr>
          <p:cNvPicPr>
            <a:picLocks noChangeAspect="1"/>
          </p:cNvPicPr>
          <p:nvPr/>
        </p:nvPicPr>
        <p:blipFill>
          <a:blip r:embed="rId2"/>
          <a:stretch>
            <a:fillRect/>
          </a:stretch>
        </p:blipFill>
        <p:spPr>
          <a:xfrm>
            <a:off x="9046740" y="1900273"/>
            <a:ext cx="3000375" cy="2362200"/>
          </a:xfrm>
          <a:prstGeom prst="rect">
            <a:avLst/>
          </a:prstGeom>
        </p:spPr>
      </p:pic>
      <p:pic>
        <p:nvPicPr>
          <p:cNvPr id="7" name="Εικόνα 6">
            <a:extLst>
              <a:ext uri="{FF2B5EF4-FFF2-40B4-BE49-F238E27FC236}">
                <a16:creationId xmlns:a16="http://schemas.microsoft.com/office/drawing/2014/main" id="{DF47155F-E99F-49EC-9766-41953EA76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468" y="4581128"/>
            <a:ext cx="3627951" cy="2038515"/>
          </a:xfrm>
          <a:prstGeom prst="rect">
            <a:avLst/>
          </a:prstGeom>
        </p:spPr>
      </p:pic>
    </p:spTree>
    <p:extLst>
      <p:ext uri="{BB962C8B-B14F-4D97-AF65-F5344CB8AC3E}">
        <p14:creationId xmlns:p14="http://schemas.microsoft.com/office/powerpoint/2010/main" val="219037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F9F777-A93B-4B88-B342-45A82C948CA4}"/>
              </a:ext>
            </a:extLst>
          </p:cNvPr>
          <p:cNvSpPr>
            <a:spLocks noGrp="1"/>
          </p:cNvSpPr>
          <p:nvPr>
            <p:ph type="title"/>
          </p:nvPr>
        </p:nvSpPr>
        <p:spPr>
          <a:xfrm>
            <a:off x="405780" y="189723"/>
            <a:ext cx="10260633" cy="1144556"/>
          </a:xfrm>
        </p:spPr>
        <p:txBody>
          <a:bodyPr/>
          <a:lstStyle/>
          <a:p>
            <a:r>
              <a:rPr lang="el-GR" dirty="0"/>
              <a:t>Κλάδοι Πολιτισμού</a:t>
            </a:r>
          </a:p>
        </p:txBody>
      </p:sp>
      <p:sp>
        <p:nvSpPr>
          <p:cNvPr id="6" name="Θέση περιεχομένου 5">
            <a:extLst>
              <a:ext uri="{FF2B5EF4-FFF2-40B4-BE49-F238E27FC236}">
                <a16:creationId xmlns:a16="http://schemas.microsoft.com/office/drawing/2014/main" id="{1737AF55-D2BB-4652-A31C-AC3093C5D207}"/>
              </a:ext>
            </a:extLst>
          </p:cNvPr>
          <p:cNvSpPr>
            <a:spLocks noGrp="1"/>
          </p:cNvSpPr>
          <p:nvPr>
            <p:ph idx="1"/>
          </p:nvPr>
        </p:nvSpPr>
        <p:spPr>
          <a:xfrm>
            <a:off x="405780" y="1905000"/>
            <a:ext cx="11449272" cy="4267200"/>
          </a:xfrm>
        </p:spPr>
        <p:txBody>
          <a:bodyPr numCol="2">
            <a:normAutofit/>
          </a:bodyPr>
          <a:lstStyle/>
          <a:p>
            <a:r>
              <a:rPr lang="el-GR" sz="2800" dirty="0"/>
              <a:t>Τέχνες Θεάματος</a:t>
            </a:r>
          </a:p>
          <a:p>
            <a:r>
              <a:rPr lang="el-GR" sz="2800" dirty="0"/>
              <a:t>Εικαστικές Τέχνες</a:t>
            </a:r>
          </a:p>
          <a:p>
            <a:r>
              <a:rPr lang="el-GR" sz="2800" dirty="0"/>
              <a:t>Κινηματογραφικές ταινίες</a:t>
            </a:r>
          </a:p>
          <a:p>
            <a:r>
              <a:rPr lang="el-GR" sz="2800" dirty="0"/>
              <a:t>Ταινίες </a:t>
            </a:r>
            <a:r>
              <a:rPr lang="en-US" sz="2800" dirty="0"/>
              <a:t>DVD </a:t>
            </a:r>
            <a:r>
              <a:rPr lang="el-GR" sz="2800" dirty="0"/>
              <a:t>και βίντεο</a:t>
            </a:r>
          </a:p>
          <a:p>
            <a:r>
              <a:rPr lang="el-GR" sz="2800" dirty="0"/>
              <a:t>Τηλεόραση</a:t>
            </a:r>
          </a:p>
          <a:p>
            <a:r>
              <a:rPr lang="el-GR" sz="2800" dirty="0"/>
              <a:t>Ραδιόφωνο</a:t>
            </a:r>
          </a:p>
          <a:p>
            <a:r>
              <a:rPr lang="el-GR" sz="2800" dirty="0"/>
              <a:t>Βιντεοπαιχνίδια</a:t>
            </a:r>
          </a:p>
          <a:p>
            <a:r>
              <a:rPr lang="el-GR" sz="2800" dirty="0"/>
              <a:t>Νέα Μέσα Επικοινωνίας </a:t>
            </a:r>
          </a:p>
          <a:p>
            <a:r>
              <a:rPr lang="el-GR" sz="2800" dirty="0"/>
              <a:t>Μουσική  </a:t>
            </a:r>
          </a:p>
          <a:p>
            <a:r>
              <a:rPr lang="el-GR" sz="2800" dirty="0"/>
              <a:t>Εκδόσεις </a:t>
            </a:r>
          </a:p>
          <a:p>
            <a:r>
              <a:rPr lang="el-GR" sz="2800" dirty="0"/>
              <a:t>Τύπος (έντυπος και ηλεκτρονικός)</a:t>
            </a:r>
          </a:p>
          <a:p>
            <a:r>
              <a:rPr lang="el-GR" sz="2800" dirty="0"/>
              <a:t>Διαφήμιση </a:t>
            </a:r>
          </a:p>
          <a:p>
            <a:r>
              <a:rPr lang="el-GR" sz="2800" dirty="0"/>
              <a:t>Αρχιτεκτονική </a:t>
            </a:r>
          </a:p>
          <a:p>
            <a:endParaRPr lang="el-GR" dirty="0"/>
          </a:p>
        </p:txBody>
      </p:sp>
    </p:spTree>
    <p:extLst>
      <p:ext uri="{BB962C8B-B14F-4D97-AF65-F5344CB8AC3E}">
        <p14:creationId xmlns:p14="http://schemas.microsoft.com/office/powerpoint/2010/main" val="417187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D36930-F109-477C-8331-3008760DE212}"/>
              </a:ext>
            </a:extLst>
          </p:cNvPr>
          <p:cNvSpPr>
            <a:spLocks noGrp="1"/>
          </p:cNvSpPr>
          <p:nvPr>
            <p:ph type="title"/>
          </p:nvPr>
        </p:nvSpPr>
        <p:spPr>
          <a:xfrm>
            <a:off x="477788" y="189723"/>
            <a:ext cx="11521280" cy="1144556"/>
          </a:xfrm>
        </p:spPr>
        <p:txBody>
          <a:bodyPr/>
          <a:lstStyle/>
          <a:p>
            <a:r>
              <a:rPr lang="en-US" dirty="0"/>
              <a:t>Robert Wilson</a:t>
            </a:r>
            <a:r>
              <a:rPr lang="el-GR" dirty="0"/>
              <a:t> 2015.  «Βίντεο Πορτραίτα της </a:t>
            </a:r>
            <a:r>
              <a:rPr lang="en-US" dirty="0"/>
              <a:t>Lady Gaga</a:t>
            </a:r>
            <a:r>
              <a:rPr lang="el-GR" dirty="0"/>
              <a:t>»</a:t>
            </a:r>
          </a:p>
        </p:txBody>
      </p:sp>
      <p:sp>
        <p:nvSpPr>
          <p:cNvPr id="3" name="Θέση περιεχομένου 2">
            <a:extLst>
              <a:ext uri="{FF2B5EF4-FFF2-40B4-BE49-F238E27FC236}">
                <a16:creationId xmlns:a16="http://schemas.microsoft.com/office/drawing/2014/main" id="{ADEAE3E6-E61E-4E19-A13D-393851E39EA4}"/>
              </a:ext>
            </a:extLst>
          </p:cNvPr>
          <p:cNvSpPr>
            <a:spLocks noGrp="1"/>
          </p:cNvSpPr>
          <p:nvPr>
            <p:ph idx="1"/>
          </p:nvPr>
        </p:nvSpPr>
        <p:spPr>
          <a:xfrm>
            <a:off x="477788" y="1905000"/>
            <a:ext cx="11377264" cy="4267200"/>
          </a:xfrm>
        </p:spPr>
        <p:txBody>
          <a:bodyPr/>
          <a:lstStyle/>
          <a:p>
            <a:r>
              <a:rPr lang="el-GR" dirty="0"/>
              <a:t>Δεσποινίδα </a:t>
            </a:r>
            <a:r>
              <a:rPr lang="el-GR" dirty="0" err="1"/>
              <a:t>Καρολίν</a:t>
            </a:r>
            <a:r>
              <a:rPr lang="el-GR" dirty="0"/>
              <a:t> </a:t>
            </a:r>
            <a:r>
              <a:rPr lang="el-GR" dirty="0" err="1"/>
              <a:t>Ριβιέρ</a:t>
            </a:r>
            <a:r>
              <a:rPr lang="en-US" dirty="0"/>
              <a:t>» </a:t>
            </a:r>
            <a:r>
              <a:rPr lang="el-GR" dirty="0"/>
              <a:t>του</a:t>
            </a:r>
            <a:r>
              <a:rPr lang="en-US" dirty="0"/>
              <a:t> Jean-Auguste Dominique Ingres (1806)</a:t>
            </a:r>
            <a:endParaRPr lang="el-GR" dirty="0"/>
          </a:p>
        </p:txBody>
      </p:sp>
      <p:pic>
        <p:nvPicPr>
          <p:cNvPr id="7" name="Εικόνα 6">
            <a:extLst>
              <a:ext uri="{FF2B5EF4-FFF2-40B4-BE49-F238E27FC236}">
                <a16:creationId xmlns:a16="http://schemas.microsoft.com/office/drawing/2014/main" id="{CF407006-1F8D-47AC-808D-B6D750CC9DAC}"/>
              </a:ext>
            </a:extLst>
          </p:cNvPr>
          <p:cNvPicPr>
            <a:picLocks noChangeAspect="1"/>
          </p:cNvPicPr>
          <p:nvPr/>
        </p:nvPicPr>
        <p:blipFill>
          <a:blip r:embed="rId2"/>
          <a:stretch>
            <a:fillRect/>
          </a:stretch>
        </p:blipFill>
        <p:spPr>
          <a:xfrm>
            <a:off x="2317379" y="2762631"/>
            <a:ext cx="2831976" cy="4072381"/>
          </a:xfrm>
          <a:prstGeom prst="rect">
            <a:avLst/>
          </a:prstGeom>
        </p:spPr>
      </p:pic>
      <p:pic>
        <p:nvPicPr>
          <p:cNvPr id="1026" name="Εικόνα 12" descr="Απόσπασμα οθόνης">
            <a:extLst>
              <a:ext uri="{FF2B5EF4-FFF2-40B4-BE49-F238E27FC236}">
                <a16:creationId xmlns:a16="http://schemas.microsoft.com/office/drawing/2014/main" id="{0A7EEF5B-0BE7-448F-A937-1348AB5F1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460" y="2799221"/>
            <a:ext cx="2831976" cy="405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85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886EA1B-4B44-4575-BC16-998775366219}"/>
              </a:ext>
            </a:extLst>
          </p:cNvPr>
          <p:cNvSpPr>
            <a:spLocks noGrp="1"/>
          </p:cNvSpPr>
          <p:nvPr>
            <p:ph idx="1"/>
          </p:nvPr>
        </p:nvSpPr>
        <p:spPr>
          <a:xfrm>
            <a:off x="806797" y="1730425"/>
            <a:ext cx="10044609" cy="4267200"/>
          </a:xfrm>
        </p:spPr>
        <p:txBody>
          <a:bodyPr/>
          <a:lstStyle/>
          <a:p>
            <a:pPr marL="0" indent="0">
              <a:buNone/>
            </a:pPr>
            <a:r>
              <a:rPr lang="el-GR" dirty="0"/>
              <a:t>«Θάνατος του </a:t>
            </a:r>
            <a:r>
              <a:rPr lang="el-GR" dirty="0" err="1"/>
              <a:t>Μαρά</a:t>
            </a:r>
            <a:r>
              <a:rPr lang="el-GR" dirty="0"/>
              <a:t>» του </a:t>
            </a:r>
            <a:r>
              <a:rPr lang="en-US" dirty="0"/>
              <a:t>Jacques Louis David</a:t>
            </a:r>
            <a:r>
              <a:rPr lang="el-GR" dirty="0"/>
              <a:t> (1793)</a:t>
            </a:r>
          </a:p>
          <a:p>
            <a:pPr marL="0" indent="0">
              <a:buNone/>
            </a:pPr>
            <a:endParaRPr lang="el-GR" dirty="0"/>
          </a:p>
        </p:txBody>
      </p:sp>
      <p:pic>
        <p:nvPicPr>
          <p:cNvPr id="2050" name="Εικόνα 12" descr="Απόσπασμα οθόνης">
            <a:extLst>
              <a:ext uri="{FF2B5EF4-FFF2-40B4-BE49-F238E27FC236}">
                <a16:creationId xmlns:a16="http://schemas.microsoft.com/office/drawing/2014/main" id="{EFD65616-7E29-4963-B033-58B919214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780" y="2492895"/>
            <a:ext cx="4869584" cy="40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6">
            <a:extLst>
              <a:ext uri="{FF2B5EF4-FFF2-40B4-BE49-F238E27FC236}">
                <a16:creationId xmlns:a16="http://schemas.microsoft.com/office/drawing/2014/main" id="{E10054FD-5165-42DC-94EF-05BDE0F43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452" y="2492895"/>
            <a:ext cx="4320480" cy="4075924"/>
          </a:xfrm>
          <a:prstGeom prst="rect">
            <a:avLst/>
          </a:prstGeom>
        </p:spPr>
      </p:pic>
    </p:spTree>
    <p:extLst>
      <p:ext uri="{BB962C8B-B14F-4D97-AF65-F5344CB8AC3E}">
        <p14:creationId xmlns:p14="http://schemas.microsoft.com/office/powerpoint/2010/main" val="76440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41FB650-2AD7-41C1-B8B4-6F448033232A}"/>
              </a:ext>
            </a:extLst>
          </p:cNvPr>
          <p:cNvSpPr>
            <a:spLocks noGrp="1"/>
          </p:cNvSpPr>
          <p:nvPr>
            <p:ph idx="1"/>
          </p:nvPr>
        </p:nvSpPr>
        <p:spPr>
          <a:xfrm>
            <a:off x="477788" y="1905000"/>
            <a:ext cx="10188625" cy="4267200"/>
          </a:xfrm>
        </p:spPr>
        <p:txBody>
          <a:bodyPr/>
          <a:lstStyle/>
          <a:p>
            <a:pPr marL="0" indent="0">
              <a:buNone/>
            </a:pPr>
            <a:r>
              <a:rPr lang="el-GR" dirty="0"/>
              <a:t>«Κεφαλή του Ιωάννη Βαπτιστή σε πιάτο» του </a:t>
            </a:r>
            <a:r>
              <a:rPr lang="en-US" dirty="0"/>
              <a:t>Andrea </a:t>
            </a:r>
            <a:r>
              <a:rPr lang="en-US" dirty="0" err="1"/>
              <a:t>Solario</a:t>
            </a:r>
            <a:r>
              <a:rPr lang="el-GR" dirty="0"/>
              <a:t> (1507)</a:t>
            </a:r>
          </a:p>
          <a:p>
            <a:pPr marL="0" indent="0">
              <a:buNone/>
            </a:pPr>
            <a:endParaRPr lang="el-GR" dirty="0"/>
          </a:p>
          <a:p>
            <a:pPr marL="0" indent="0">
              <a:buNone/>
            </a:pPr>
            <a:endParaRPr lang="el-GR" dirty="0"/>
          </a:p>
        </p:txBody>
      </p:sp>
      <p:pic>
        <p:nvPicPr>
          <p:cNvPr id="3074" name="Εικόνα 6" descr="Απόσπασμα οθόνης">
            <a:extLst>
              <a:ext uri="{FF2B5EF4-FFF2-40B4-BE49-F238E27FC236}">
                <a16:creationId xmlns:a16="http://schemas.microsoft.com/office/drawing/2014/main" id="{403804B0-6D53-4265-85DF-A9F9141D7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89" y="2708920"/>
            <a:ext cx="5257642" cy="367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Εικόνα 8" descr="Απόσπασμα οθόνης">
            <a:extLst>
              <a:ext uri="{FF2B5EF4-FFF2-40B4-BE49-F238E27FC236}">
                <a16:creationId xmlns:a16="http://schemas.microsoft.com/office/drawing/2014/main" id="{D7B2FEC0-DE24-4155-8B87-F4D6B0993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460" y="2796704"/>
            <a:ext cx="5310832" cy="359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71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A44E351-FCA7-4C3E-BEFB-A992404A5A8C}"/>
              </a:ext>
            </a:extLst>
          </p:cNvPr>
          <p:cNvSpPr>
            <a:spLocks noGrp="1"/>
          </p:cNvSpPr>
          <p:nvPr>
            <p:ph idx="1"/>
          </p:nvPr>
        </p:nvSpPr>
        <p:spPr>
          <a:xfrm>
            <a:off x="477789" y="1905000"/>
            <a:ext cx="5616624" cy="4267200"/>
          </a:xfrm>
        </p:spPr>
        <p:txBody>
          <a:bodyPr>
            <a:normAutofit lnSpcReduction="10000"/>
          </a:bodyPr>
          <a:lstStyle/>
          <a:p>
            <a:pPr marL="0" indent="0" algn="just">
              <a:lnSpc>
                <a:spcPct val="200000"/>
              </a:lnSpc>
              <a:buNone/>
            </a:pPr>
            <a:r>
              <a:rPr lang="el-GR" dirty="0"/>
              <a:t>Το τελευταίο έργο με τίτλο «</a:t>
            </a:r>
            <a:r>
              <a:rPr lang="en-US" dirty="0"/>
              <a:t>Flying</a:t>
            </a:r>
            <a:r>
              <a:rPr lang="el-GR" dirty="0"/>
              <a:t>» αποτελεί ένα σύγχρονο έργο βασισμένο στην Ιαπωνική τεχνική </a:t>
            </a:r>
            <a:r>
              <a:rPr lang="en-US" dirty="0" err="1"/>
              <a:t>Shibari</a:t>
            </a:r>
            <a:r>
              <a:rPr lang="el-GR" dirty="0"/>
              <a:t>. Ο </a:t>
            </a:r>
            <a:r>
              <a:rPr lang="en-US" dirty="0"/>
              <a:t>Wilson </a:t>
            </a:r>
            <a:r>
              <a:rPr lang="el-GR" dirty="0"/>
              <a:t>την συνέκρινε με χαμαιλέοντα για την ικανότητά της να μεταμορφώνεται ανάλογα με την περίσταση.</a:t>
            </a:r>
          </a:p>
        </p:txBody>
      </p:sp>
      <p:pic>
        <p:nvPicPr>
          <p:cNvPr id="4098" name="Εικόνα 10" descr="Απόσπασμα οθόνης">
            <a:extLst>
              <a:ext uri="{FF2B5EF4-FFF2-40B4-BE49-F238E27FC236}">
                <a16:creationId xmlns:a16="http://schemas.microsoft.com/office/drawing/2014/main" id="{7E5E0006-9CAB-4E86-8A2E-29DD2D445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0596" y="1814631"/>
            <a:ext cx="2592288" cy="485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77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0D7DA4-9624-4C67-856F-827E1F821AEC}"/>
              </a:ext>
            </a:extLst>
          </p:cNvPr>
          <p:cNvSpPr>
            <a:spLocks noGrp="1"/>
          </p:cNvSpPr>
          <p:nvPr>
            <p:ph type="title"/>
          </p:nvPr>
        </p:nvSpPr>
        <p:spPr>
          <a:xfrm>
            <a:off x="621804" y="189723"/>
            <a:ext cx="10044609" cy="1144556"/>
          </a:xfrm>
        </p:spPr>
        <p:txBody>
          <a:bodyPr/>
          <a:lstStyle/>
          <a:p>
            <a:r>
              <a:rPr lang="el-GR" dirty="0"/>
              <a:t>Μελέτες Περίπτωσης</a:t>
            </a:r>
            <a:r>
              <a:rPr lang="en-US" dirty="0"/>
              <a:t>  2020-2021</a:t>
            </a:r>
            <a:endParaRPr lang="el-GR" dirty="0"/>
          </a:p>
        </p:txBody>
      </p:sp>
      <p:sp>
        <p:nvSpPr>
          <p:cNvPr id="3" name="Θέση περιεχομένου 2">
            <a:extLst>
              <a:ext uri="{FF2B5EF4-FFF2-40B4-BE49-F238E27FC236}">
                <a16:creationId xmlns:a16="http://schemas.microsoft.com/office/drawing/2014/main" id="{F09FF6C4-1FD4-4FC2-8141-7D060215AE63}"/>
              </a:ext>
            </a:extLst>
          </p:cNvPr>
          <p:cNvSpPr>
            <a:spLocks noGrp="1"/>
          </p:cNvSpPr>
          <p:nvPr>
            <p:ph idx="1"/>
          </p:nvPr>
        </p:nvSpPr>
        <p:spPr>
          <a:xfrm>
            <a:off x="477788" y="1904999"/>
            <a:ext cx="11711037" cy="4763277"/>
          </a:xfrm>
        </p:spPr>
        <p:txBody>
          <a:bodyPr>
            <a:normAutofit fontScale="62500" lnSpcReduction="20000"/>
          </a:bodyPr>
          <a:lstStyle/>
          <a:p>
            <a:endParaRPr lang="el-GR" dirty="0"/>
          </a:p>
          <a:p>
            <a:endParaRPr lang="el-GR" dirty="0"/>
          </a:p>
          <a:p>
            <a:endParaRPr lang="el-GR" dirty="0"/>
          </a:p>
          <a:p>
            <a:endParaRPr lang="el-GR" dirty="0"/>
          </a:p>
          <a:p>
            <a:endParaRPr lang="el-GR" dirty="0"/>
          </a:p>
          <a:p>
            <a:endParaRPr lang="el-GR" dirty="0"/>
          </a:p>
          <a:p>
            <a:endParaRPr lang="el-GR" dirty="0"/>
          </a:p>
          <a:p>
            <a:pPr marL="0" indent="0">
              <a:buNone/>
            </a:pPr>
            <a:endParaRPr lang="en-US" b="1" dirty="0"/>
          </a:p>
          <a:p>
            <a:pPr marL="0" indent="0">
              <a:buNone/>
            </a:pPr>
            <a:endParaRPr lang="en-US" b="1" dirty="0"/>
          </a:p>
          <a:p>
            <a:pPr marL="0" indent="0">
              <a:buNone/>
            </a:pPr>
            <a:r>
              <a:rPr lang="en-US" sz="2800" b="1" dirty="0"/>
              <a:t>                             </a:t>
            </a:r>
            <a:r>
              <a:rPr lang="el-GR" sz="2800" b="1" dirty="0"/>
              <a:t>        </a:t>
            </a:r>
            <a:r>
              <a:rPr lang="en-US" sz="2800" b="1" dirty="0"/>
              <a:t> </a:t>
            </a:r>
            <a:r>
              <a:rPr lang="en-US" sz="2800" b="1" dirty="0" err="1"/>
              <a:t>Megxit</a:t>
            </a:r>
            <a:r>
              <a:rPr lang="en-US" sz="2800" b="1" dirty="0"/>
              <a:t>                                                                       </a:t>
            </a:r>
            <a:r>
              <a:rPr lang="el-GR" sz="2800" b="1" dirty="0"/>
              <a:t>                             </a:t>
            </a:r>
            <a:r>
              <a:rPr lang="en-US" sz="2800" b="1" dirty="0"/>
              <a:t> Shakira – Jenifer Lopez</a:t>
            </a:r>
          </a:p>
          <a:p>
            <a:pPr marL="0" indent="0">
              <a:buNone/>
            </a:pPr>
            <a:r>
              <a:rPr lang="en-US" sz="2800" b="1" dirty="0"/>
              <a:t>                                                                                                    </a:t>
            </a:r>
            <a:r>
              <a:rPr lang="el-GR" sz="2800" b="1" dirty="0"/>
              <a:t>                                        </a:t>
            </a:r>
            <a:r>
              <a:rPr lang="en-US" sz="2800" b="1" dirty="0"/>
              <a:t>Pepsi Super Bowl LIV Halftime Show</a:t>
            </a:r>
          </a:p>
          <a:p>
            <a:pPr marL="0" indent="0">
              <a:buNone/>
            </a:pPr>
            <a:r>
              <a:rPr lang="en-US" sz="2800" b="1" dirty="0"/>
              <a:t>                                                                                                                     </a:t>
            </a:r>
            <a:r>
              <a:rPr lang="el-GR" sz="2800" b="1" dirty="0"/>
              <a:t>                              </a:t>
            </a:r>
            <a:r>
              <a:rPr lang="en-US" sz="2800" b="1" dirty="0"/>
              <a:t>103 </a:t>
            </a:r>
            <a:r>
              <a:rPr lang="el-GR" sz="2800" b="1" dirty="0"/>
              <a:t>εκατομμύρια τηλεθεατές </a:t>
            </a:r>
          </a:p>
          <a:p>
            <a:endParaRPr lang="el-GR" dirty="0"/>
          </a:p>
          <a:p>
            <a:pPr marL="0" indent="0">
              <a:buNone/>
            </a:pPr>
            <a:endParaRPr lang="el-GR" dirty="0"/>
          </a:p>
        </p:txBody>
      </p:sp>
      <p:pic>
        <p:nvPicPr>
          <p:cNvPr id="5" name="Εικόνα 4">
            <a:extLst>
              <a:ext uri="{FF2B5EF4-FFF2-40B4-BE49-F238E27FC236}">
                <a16:creationId xmlns:a16="http://schemas.microsoft.com/office/drawing/2014/main" id="{5F5B9428-869B-48FD-A22F-5324D6506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31" y="1988840"/>
            <a:ext cx="4998903" cy="3312368"/>
          </a:xfrm>
          <a:prstGeom prst="rect">
            <a:avLst/>
          </a:prstGeom>
        </p:spPr>
      </p:pic>
      <p:pic>
        <p:nvPicPr>
          <p:cNvPr id="8" name="Εικόνα 7">
            <a:extLst>
              <a:ext uri="{FF2B5EF4-FFF2-40B4-BE49-F238E27FC236}">
                <a16:creationId xmlns:a16="http://schemas.microsoft.com/office/drawing/2014/main" id="{D7C75E6C-5CAE-4ECC-8693-475E8782F802}"/>
              </a:ext>
            </a:extLst>
          </p:cNvPr>
          <p:cNvPicPr>
            <a:picLocks noChangeAspect="1"/>
          </p:cNvPicPr>
          <p:nvPr/>
        </p:nvPicPr>
        <p:blipFill>
          <a:blip r:embed="rId3"/>
          <a:stretch>
            <a:fillRect/>
          </a:stretch>
        </p:blipFill>
        <p:spPr>
          <a:xfrm>
            <a:off x="5878388" y="1988840"/>
            <a:ext cx="6094412" cy="3185346"/>
          </a:xfrm>
          <a:prstGeom prst="rect">
            <a:avLst/>
          </a:prstGeom>
        </p:spPr>
      </p:pic>
    </p:spTree>
    <p:extLst>
      <p:ext uri="{BB962C8B-B14F-4D97-AF65-F5344CB8AC3E}">
        <p14:creationId xmlns:p14="http://schemas.microsoft.com/office/powerpoint/2010/main" val="270209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384DB254-B87F-4987-9627-5AF51B9FD95D}"/>
              </a:ext>
            </a:extLst>
          </p:cNvPr>
          <p:cNvSpPr>
            <a:spLocks noGrp="1"/>
          </p:cNvSpPr>
          <p:nvPr>
            <p:ph idx="1"/>
          </p:nvPr>
        </p:nvSpPr>
        <p:spPr>
          <a:xfrm>
            <a:off x="549796" y="1905000"/>
            <a:ext cx="10116617" cy="4764360"/>
          </a:xfrm>
        </p:spPr>
        <p:txBody>
          <a:bodyPr>
            <a:normAutofit fontScale="92500" lnSpcReduction="20000"/>
          </a:bodyPr>
          <a:lstStyle/>
          <a:p>
            <a:endParaRPr lang="el-GR" dirty="0"/>
          </a:p>
          <a:p>
            <a:endParaRPr lang="el-GR" dirty="0"/>
          </a:p>
          <a:p>
            <a:endParaRPr lang="el-GR" dirty="0"/>
          </a:p>
          <a:p>
            <a:endParaRPr lang="el-GR" dirty="0"/>
          </a:p>
          <a:p>
            <a:endParaRPr lang="el-GR" dirty="0"/>
          </a:p>
          <a:p>
            <a:endParaRPr lang="el-GR" dirty="0"/>
          </a:p>
          <a:p>
            <a:endParaRPr lang="el-GR" dirty="0"/>
          </a:p>
          <a:p>
            <a:pPr marL="0" indent="0">
              <a:buNone/>
            </a:pPr>
            <a:endParaRPr lang="el-GR" dirty="0"/>
          </a:p>
          <a:p>
            <a:pPr marL="0" indent="0">
              <a:buNone/>
            </a:pPr>
            <a:r>
              <a:rPr lang="el-GR" dirty="0"/>
              <a:t>Άννα Βίσση:              203.000 κέρδισε 35.000 </a:t>
            </a:r>
            <a:r>
              <a:rPr lang="en-US" dirty="0"/>
              <a:t>followers </a:t>
            </a:r>
            <a:r>
              <a:rPr lang="el-GR" dirty="0"/>
              <a:t> 238.000</a:t>
            </a:r>
          </a:p>
          <a:p>
            <a:pPr marL="0" indent="0">
              <a:buNone/>
            </a:pPr>
            <a:r>
              <a:rPr lang="el-GR" dirty="0"/>
              <a:t>Δέσποινα Βανδή    393.000 κέρδισε 11.000 </a:t>
            </a:r>
            <a:r>
              <a:rPr lang="en-US" dirty="0"/>
              <a:t>followers </a:t>
            </a:r>
            <a:r>
              <a:rPr lang="el-GR" dirty="0"/>
              <a:t>404.000</a:t>
            </a:r>
          </a:p>
        </p:txBody>
      </p:sp>
      <p:pic>
        <p:nvPicPr>
          <p:cNvPr id="7" name="Θέση περιεχομένου 4">
            <a:extLst>
              <a:ext uri="{FF2B5EF4-FFF2-40B4-BE49-F238E27FC236}">
                <a16:creationId xmlns:a16="http://schemas.microsoft.com/office/drawing/2014/main" id="{4C2B3142-F405-4AD9-9265-5074E07C693E}"/>
              </a:ext>
            </a:extLst>
          </p:cNvPr>
          <p:cNvPicPr>
            <a:picLocks noChangeAspect="1"/>
          </p:cNvPicPr>
          <p:nvPr/>
        </p:nvPicPr>
        <p:blipFill>
          <a:blip r:embed="rId2"/>
          <a:stretch>
            <a:fillRect/>
          </a:stretch>
        </p:blipFill>
        <p:spPr>
          <a:xfrm>
            <a:off x="2494012" y="1722285"/>
            <a:ext cx="6721831" cy="3413430"/>
          </a:xfrm>
          <a:prstGeom prst="rect">
            <a:avLst/>
          </a:prstGeom>
        </p:spPr>
      </p:pic>
    </p:spTree>
    <p:extLst>
      <p:ext uri="{BB962C8B-B14F-4D97-AF65-F5344CB8AC3E}">
        <p14:creationId xmlns:p14="http://schemas.microsoft.com/office/powerpoint/2010/main" val="24622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733245A-0CFE-4040-9594-38DFBA0E5C5D}"/>
              </a:ext>
            </a:extLst>
          </p:cNvPr>
          <p:cNvSpPr>
            <a:spLocks noGrp="1"/>
          </p:cNvSpPr>
          <p:nvPr>
            <p:ph idx="1"/>
          </p:nvPr>
        </p:nvSpPr>
        <p:spPr>
          <a:xfrm>
            <a:off x="549796" y="1905000"/>
            <a:ext cx="11161239" cy="4245835"/>
          </a:xfrm>
        </p:spPr>
        <p:txBody>
          <a:bodyPr/>
          <a:lstStyle/>
          <a:p>
            <a:pPr marL="0" indent="0">
              <a:buNone/>
            </a:pPr>
            <a:r>
              <a:rPr lang="en-US" b="1" dirty="0"/>
              <a:t>Live Streaming </a:t>
            </a:r>
            <a:r>
              <a:rPr lang="el-GR" dirty="0"/>
              <a:t>θεατρικές παραστάσεις, συναυλίες, ορχήστρες, όπερες, </a:t>
            </a:r>
            <a:r>
              <a:rPr lang="en-US" dirty="0"/>
              <a:t>musicals</a:t>
            </a:r>
          </a:p>
          <a:p>
            <a:endParaRPr lang="en-US" dirty="0"/>
          </a:p>
          <a:p>
            <a:endParaRPr lang="el-GR" dirty="0"/>
          </a:p>
        </p:txBody>
      </p:sp>
      <p:pic>
        <p:nvPicPr>
          <p:cNvPr id="5122" name="Picture 2" descr="LIVE STREAMING – Sports-Factory.gr">
            <a:extLst>
              <a:ext uri="{FF2B5EF4-FFF2-40B4-BE49-F238E27FC236}">
                <a16:creationId xmlns:a16="http://schemas.microsoft.com/office/drawing/2014/main" id="{D9ABAA17-D46F-449E-A90D-5BAFA39FB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212" y="2564904"/>
            <a:ext cx="3444974" cy="1929185"/>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a:extLst>
              <a:ext uri="{FF2B5EF4-FFF2-40B4-BE49-F238E27FC236}">
                <a16:creationId xmlns:a16="http://schemas.microsoft.com/office/drawing/2014/main" id="{AF4561CF-D677-42A6-ACC4-054A88D83848}"/>
              </a:ext>
            </a:extLst>
          </p:cNvPr>
          <p:cNvPicPr>
            <a:picLocks noChangeAspect="1"/>
          </p:cNvPicPr>
          <p:nvPr/>
        </p:nvPicPr>
        <p:blipFill>
          <a:blip r:embed="rId3"/>
          <a:stretch>
            <a:fillRect/>
          </a:stretch>
        </p:blipFill>
        <p:spPr>
          <a:xfrm>
            <a:off x="7943845" y="4169181"/>
            <a:ext cx="4080867" cy="2478259"/>
          </a:xfrm>
          <a:prstGeom prst="rect">
            <a:avLst/>
          </a:prstGeom>
        </p:spPr>
      </p:pic>
      <p:pic>
        <p:nvPicPr>
          <p:cNvPr id="9" name="Εικόνα 8">
            <a:extLst>
              <a:ext uri="{FF2B5EF4-FFF2-40B4-BE49-F238E27FC236}">
                <a16:creationId xmlns:a16="http://schemas.microsoft.com/office/drawing/2014/main" id="{9AE9ADC9-2707-4118-8AB2-F80237FA7DED}"/>
              </a:ext>
            </a:extLst>
          </p:cNvPr>
          <p:cNvPicPr>
            <a:picLocks noChangeAspect="1"/>
          </p:cNvPicPr>
          <p:nvPr/>
        </p:nvPicPr>
        <p:blipFill>
          <a:blip r:embed="rId4"/>
          <a:stretch>
            <a:fillRect/>
          </a:stretch>
        </p:blipFill>
        <p:spPr>
          <a:xfrm>
            <a:off x="164113" y="4494089"/>
            <a:ext cx="3981070" cy="2239352"/>
          </a:xfrm>
          <a:prstGeom prst="rect">
            <a:avLst/>
          </a:prstGeom>
        </p:spPr>
      </p:pic>
    </p:spTree>
    <p:extLst>
      <p:ext uri="{BB962C8B-B14F-4D97-AF65-F5344CB8AC3E}">
        <p14:creationId xmlns:p14="http://schemas.microsoft.com/office/powerpoint/2010/main" val="192987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E3EDA15-F4A9-4DB7-942F-0D31B5FED998}"/>
              </a:ext>
            </a:extLst>
          </p:cNvPr>
          <p:cNvSpPr>
            <a:spLocks noGrp="1"/>
          </p:cNvSpPr>
          <p:nvPr>
            <p:ph idx="1"/>
          </p:nvPr>
        </p:nvSpPr>
        <p:spPr>
          <a:xfrm>
            <a:off x="405780" y="1905000"/>
            <a:ext cx="10260633" cy="4267200"/>
          </a:xfrm>
        </p:spPr>
        <p:txBody>
          <a:bodyPr/>
          <a:lstStyle/>
          <a:p>
            <a:r>
              <a:rPr lang="el-GR" dirty="0"/>
              <a:t>Δημιουργήθηκε το 2017</a:t>
            </a:r>
          </a:p>
          <a:p>
            <a:r>
              <a:rPr lang="en-US" dirty="0"/>
              <a:t>Viral </a:t>
            </a:r>
            <a:r>
              <a:rPr lang="el-GR" dirty="0"/>
              <a:t>Βίντεο μικρής μορφής</a:t>
            </a:r>
          </a:p>
          <a:p>
            <a:endParaRPr lang="el-GR" dirty="0"/>
          </a:p>
          <a:p>
            <a:pPr marL="0" indent="0">
              <a:buNone/>
            </a:pPr>
            <a:r>
              <a:rPr lang="el-GR" sz="2600" b="1" dirty="0"/>
              <a:t>          Ρεκόρ λήψεων (Απρίλιος 2020)</a:t>
            </a:r>
          </a:p>
          <a:p>
            <a:pPr marL="0" indent="0">
              <a:buNone/>
            </a:pPr>
            <a:r>
              <a:rPr lang="el-GR" sz="2600" dirty="0"/>
              <a:t>2 δισεκατομμύρια σε κινητές συσκευές</a:t>
            </a:r>
          </a:p>
        </p:txBody>
      </p:sp>
      <p:pic>
        <p:nvPicPr>
          <p:cNvPr id="7170" name="Picture 2" descr="Tiktok káto? Tréchonta provlímata kai diakopés | Downdetector">
            <a:extLst>
              <a:ext uri="{FF2B5EF4-FFF2-40B4-BE49-F238E27FC236}">
                <a16:creationId xmlns:a16="http://schemas.microsoft.com/office/drawing/2014/main" id="{FD5332E5-6108-4C66-9384-BCE5F57D8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988" y="2184388"/>
            <a:ext cx="3708424" cy="370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89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42D5BE-598A-4921-9C27-EEC1F3D74BFB}"/>
              </a:ext>
            </a:extLst>
          </p:cNvPr>
          <p:cNvSpPr>
            <a:spLocks noGrp="1"/>
          </p:cNvSpPr>
          <p:nvPr>
            <p:ph type="title"/>
          </p:nvPr>
        </p:nvSpPr>
        <p:spPr>
          <a:xfrm>
            <a:off x="693812" y="189723"/>
            <a:ext cx="9972601" cy="1144556"/>
          </a:xfrm>
        </p:spPr>
        <p:txBody>
          <a:bodyPr/>
          <a:lstStyle/>
          <a:p>
            <a:r>
              <a:rPr lang="en-US" dirty="0"/>
              <a:t>Harry Potter</a:t>
            </a:r>
            <a:endParaRPr lang="el-GR" dirty="0"/>
          </a:p>
        </p:txBody>
      </p:sp>
      <p:pic>
        <p:nvPicPr>
          <p:cNvPr id="4" name="Θέση περιεχομένου 3">
            <a:extLst>
              <a:ext uri="{FF2B5EF4-FFF2-40B4-BE49-F238E27FC236}">
                <a16:creationId xmlns:a16="http://schemas.microsoft.com/office/drawing/2014/main" id="{7C74AE39-8948-4E56-89D7-31D3DA0337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9836" y="2060848"/>
            <a:ext cx="4821027" cy="4267200"/>
          </a:xfrm>
          <a:prstGeom prst="rect">
            <a:avLst/>
          </a:prstGeom>
        </p:spPr>
      </p:pic>
      <p:pic>
        <p:nvPicPr>
          <p:cNvPr id="5" name="Εικόνα 4">
            <a:extLst>
              <a:ext uri="{FF2B5EF4-FFF2-40B4-BE49-F238E27FC236}">
                <a16:creationId xmlns:a16="http://schemas.microsoft.com/office/drawing/2014/main" id="{E3D31659-5C27-4D64-B0F9-DD5EE9015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272" y="1872858"/>
            <a:ext cx="5746018" cy="2521076"/>
          </a:xfrm>
          <a:prstGeom prst="rect">
            <a:avLst/>
          </a:prstGeom>
        </p:spPr>
      </p:pic>
    </p:spTree>
    <p:extLst>
      <p:ext uri="{BB962C8B-B14F-4D97-AF65-F5344CB8AC3E}">
        <p14:creationId xmlns:p14="http://schemas.microsoft.com/office/powerpoint/2010/main" val="328707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57EC18-FFD7-4F14-B0FF-4243750DF35A}"/>
              </a:ext>
            </a:extLst>
          </p:cNvPr>
          <p:cNvSpPr>
            <a:spLocks noGrp="1"/>
          </p:cNvSpPr>
          <p:nvPr>
            <p:ph type="title"/>
          </p:nvPr>
        </p:nvSpPr>
        <p:spPr>
          <a:xfrm>
            <a:off x="2480078" y="332656"/>
            <a:ext cx="6868852" cy="1296145"/>
          </a:xfrm>
        </p:spPr>
        <p:txBody>
          <a:bodyPr>
            <a:normAutofit fontScale="90000"/>
          </a:bodyPr>
          <a:lstStyle/>
          <a:p>
            <a:pPr algn="r"/>
            <a:br>
              <a:rPr lang="en-US" i="1" dirty="0"/>
            </a:br>
            <a:br>
              <a:rPr lang="en-US" i="1" dirty="0"/>
            </a:br>
            <a:br>
              <a:rPr lang="en-US" i="1" dirty="0"/>
            </a:br>
            <a:br>
              <a:rPr lang="en-US" i="1" dirty="0"/>
            </a:br>
            <a:r>
              <a:rPr lang="el-GR" i="1" dirty="0"/>
              <a:t>Οι ξυλοδαρμοί ήταν μέρος της ζωής μου</a:t>
            </a:r>
            <a:br>
              <a:rPr lang="en-US" i="1" dirty="0"/>
            </a:br>
            <a:r>
              <a:rPr lang="en-US" sz="2200" dirty="0"/>
              <a:t>Aly </a:t>
            </a:r>
            <a:r>
              <a:rPr lang="en-US" sz="2200" dirty="0" err="1"/>
              <a:t>Diabate</a:t>
            </a:r>
            <a:r>
              <a:rPr lang="en-US" sz="2200" dirty="0"/>
              <a:t>, </a:t>
            </a:r>
            <a:r>
              <a:rPr lang="en-US" sz="2400" dirty="0"/>
              <a:t>freed slave</a:t>
            </a:r>
            <a:r>
              <a:rPr lang="en-US" sz="2200" dirty="0"/>
              <a:t> </a:t>
            </a:r>
            <a:br>
              <a:rPr lang="en-US" i="1" dirty="0"/>
            </a:br>
            <a:endParaRPr lang="el-GR" i="1" dirty="0"/>
          </a:p>
        </p:txBody>
      </p:sp>
      <p:pic>
        <p:nvPicPr>
          <p:cNvPr id="4" name="Θέση περιεχομένου 4">
            <a:extLst>
              <a:ext uri="{FF2B5EF4-FFF2-40B4-BE49-F238E27FC236}">
                <a16:creationId xmlns:a16="http://schemas.microsoft.com/office/drawing/2014/main" id="{563C3280-C106-45D3-B1C7-BE8D59596F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756" y="2204864"/>
            <a:ext cx="5724748" cy="3960440"/>
          </a:xfrm>
          <a:prstGeom prst="rect">
            <a:avLst/>
          </a:prstGeom>
        </p:spPr>
      </p:pic>
      <p:pic>
        <p:nvPicPr>
          <p:cNvPr id="5" name="Εικόνα 4">
            <a:extLst>
              <a:ext uri="{FF2B5EF4-FFF2-40B4-BE49-F238E27FC236}">
                <a16:creationId xmlns:a16="http://schemas.microsoft.com/office/drawing/2014/main" id="{368E818A-614D-4825-ADD1-C77991E5F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430" y="2415774"/>
            <a:ext cx="5683706" cy="3717451"/>
          </a:xfrm>
          <a:prstGeom prst="rect">
            <a:avLst/>
          </a:prstGeom>
        </p:spPr>
      </p:pic>
    </p:spTree>
    <p:extLst>
      <p:ext uri="{BB962C8B-B14F-4D97-AF65-F5344CB8AC3E}">
        <p14:creationId xmlns:p14="http://schemas.microsoft.com/office/powerpoint/2010/main" val="40062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22BEE5-E31C-4B43-9F73-5C5A51685380}"/>
              </a:ext>
            </a:extLst>
          </p:cNvPr>
          <p:cNvSpPr>
            <a:spLocks noGrp="1"/>
          </p:cNvSpPr>
          <p:nvPr>
            <p:ph type="title"/>
          </p:nvPr>
        </p:nvSpPr>
        <p:spPr>
          <a:xfrm>
            <a:off x="333772" y="189723"/>
            <a:ext cx="10332641" cy="1144556"/>
          </a:xfrm>
        </p:spPr>
        <p:txBody>
          <a:bodyPr/>
          <a:lstStyle/>
          <a:p>
            <a:r>
              <a:rPr lang="el-GR" dirty="0"/>
              <a:t>Πολιτιστικές Βιομηχανίες</a:t>
            </a:r>
          </a:p>
        </p:txBody>
      </p:sp>
      <p:sp>
        <p:nvSpPr>
          <p:cNvPr id="3" name="Θέση περιεχομένου 2">
            <a:extLst>
              <a:ext uri="{FF2B5EF4-FFF2-40B4-BE49-F238E27FC236}">
                <a16:creationId xmlns:a16="http://schemas.microsoft.com/office/drawing/2014/main" id="{60A5F5C7-D1BA-4E65-B17F-E96149D98B50}"/>
              </a:ext>
            </a:extLst>
          </p:cNvPr>
          <p:cNvSpPr>
            <a:spLocks noGrp="1"/>
          </p:cNvSpPr>
          <p:nvPr>
            <p:ph idx="1"/>
          </p:nvPr>
        </p:nvSpPr>
        <p:spPr>
          <a:xfrm>
            <a:off x="333772" y="1772817"/>
            <a:ext cx="11521280" cy="4895460"/>
          </a:xfrm>
        </p:spPr>
        <p:txBody>
          <a:bodyPr numCol="1">
            <a:normAutofit fontScale="92500" lnSpcReduction="20000"/>
          </a:bodyPr>
          <a:lstStyle/>
          <a:p>
            <a:pPr algn="just">
              <a:lnSpc>
                <a:spcPct val="110000"/>
              </a:lnSpc>
            </a:pPr>
            <a:r>
              <a:rPr lang="el-GR" dirty="0"/>
              <a:t>Ο όρος εισήχθη από τη Σχολή της Φρανκφούρτης το</a:t>
            </a:r>
            <a:r>
              <a:rPr lang="en-US" dirty="0"/>
              <a:t> </a:t>
            </a:r>
            <a:r>
              <a:rPr lang="el-GR" dirty="0"/>
              <a:t>1947 για να περιγράψει τη βιομηχανία παραγωγής «μαζικής κουλτούρας».</a:t>
            </a:r>
          </a:p>
          <a:p>
            <a:pPr algn="just">
              <a:lnSpc>
                <a:spcPct val="110000"/>
              </a:lnSpc>
            </a:pPr>
            <a:r>
              <a:rPr lang="el-GR" dirty="0"/>
              <a:t>Η Σχολή της Φρανκφούρτης δημιουργήθηκε στο Ινστιτούτο Κοινωνικής Έρευνας Γερμανία τη δεκαετία του 1920. </a:t>
            </a:r>
          </a:p>
          <a:p>
            <a:pPr algn="just">
              <a:lnSpc>
                <a:spcPct val="110000"/>
              </a:lnSpc>
            </a:pPr>
            <a:r>
              <a:rPr lang="el-GR" dirty="0"/>
              <a:t>Κύριοι εκπρόσωποι της Σχολής της Φρανκφούρτης ήταν οι</a:t>
            </a:r>
            <a:r>
              <a:rPr lang="en-US" dirty="0"/>
              <a:t>Theodor Adorno, Walter Benjamin, Max Horkheimer, David Lowenthal</a:t>
            </a:r>
            <a:r>
              <a:rPr lang="el-GR" dirty="0"/>
              <a:t> και </a:t>
            </a:r>
            <a:r>
              <a:rPr lang="en-US" dirty="0"/>
              <a:t>Herbert Marcuse. </a:t>
            </a:r>
            <a:endParaRPr lang="el-GR" dirty="0"/>
          </a:p>
          <a:p>
            <a:pPr algn="just">
              <a:lnSpc>
                <a:spcPct val="110000"/>
              </a:lnSpc>
            </a:pPr>
            <a:r>
              <a:rPr lang="el-GR" dirty="0"/>
              <a:t>«Η βιομηχανία της Κουλτούρας: Ο Διαφωτισμός ως εξαπάτηση των Μαζών» διατύπωση και ανάπτυξη της έννοιας της «βιομηχανίας της κουλτούρας»</a:t>
            </a:r>
            <a:r>
              <a:rPr lang="en-US" dirty="0"/>
              <a:t> (</a:t>
            </a:r>
            <a:r>
              <a:rPr lang="el-GR" dirty="0"/>
              <a:t>Χορκχάιμερ και Αντόρνο, 1947) .</a:t>
            </a:r>
          </a:p>
          <a:p>
            <a:pPr algn="just">
              <a:lnSpc>
                <a:spcPct val="110000"/>
              </a:lnSpc>
            </a:pPr>
            <a:r>
              <a:rPr lang="el-GR" dirty="0"/>
              <a:t>Βιομηχανία της κουλτούρας ορίζεται το σύνολο των «θεσμών πολιτισμικής παραγωγής, οι οποίοι […]είναι οργανωμένοι σύμφωνα με το βιομηχανικό πρότυπο και λειτουργούν βάσει οικονομικών κριτηρίων και των μηχανισμών της αγοράς» και αποσκοπεί στη διατήρηση της κυρίαρχης τάξης πραγμάτων (Αντόρνο και Χορκχάιμερ, 1984). </a:t>
            </a:r>
          </a:p>
        </p:txBody>
      </p:sp>
    </p:spTree>
    <p:extLst>
      <p:ext uri="{BB962C8B-B14F-4D97-AF65-F5344CB8AC3E}">
        <p14:creationId xmlns:p14="http://schemas.microsoft.com/office/powerpoint/2010/main" val="78614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FD4E86-D2D1-4FE8-9D23-4A6132CF88EF}"/>
              </a:ext>
            </a:extLst>
          </p:cNvPr>
          <p:cNvSpPr>
            <a:spLocks noGrp="1"/>
          </p:cNvSpPr>
          <p:nvPr>
            <p:ph type="title"/>
          </p:nvPr>
        </p:nvSpPr>
        <p:spPr>
          <a:xfrm>
            <a:off x="765820" y="188640"/>
            <a:ext cx="10441160" cy="1144556"/>
          </a:xfrm>
        </p:spPr>
        <p:txBody>
          <a:bodyPr/>
          <a:lstStyle/>
          <a:p>
            <a:pPr algn="r"/>
            <a:r>
              <a:rPr lang="el-GR" i="1" dirty="0"/>
              <a:t>Όταν ο κόσμος τρώει σοκολάτα, τρώει τη σάρκα μου</a:t>
            </a:r>
            <a:br>
              <a:rPr lang="el-GR" i="1" dirty="0"/>
            </a:br>
            <a:r>
              <a:rPr lang="en-US" sz="2000" dirty="0" err="1"/>
              <a:t>Drissa</a:t>
            </a:r>
            <a:r>
              <a:rPr lang="en-US" sz="2000" i="1" dirty="0"/>
              <a:t>, </a:t>
            </a:r>
            <a:r>
              <a:rPr lang="en-US" sz="2000" dirty="0"/>
              <a:t>a freed slave</a:t>
            </a:r>
            <a:endParaRPr lang="el-GR" dirty="0"/>
          </a:p>
        </p:txBody>
      </p:sp>
      <p:sp>
        <p:nvSpPr>
          <p:cNvPr id="3" name="Θέση περιεχομένου 2">
            <a:extLst>
              <a:ext uri="{FF2B5EF4-FFF2-40B4-BE49-F238E27FC236}">
                <a16:creationId xmlns:a16="http://schemas.microsoft.com/office/drawing/2014/main" id="{8C232A42-98F1-456D-87A2-AB826454E74A}"/>
              </a:ext>
            </a:extLst>
          </p:cNvPr>
          <p:cNvSpPr>
            <a:spLocks noGrp="1"/>
          </p:cNvSpPr>
          <p:nvPr>
            <p:ph idx="1"/>
          </p:nvPr>
        </p:nvSpPr>
        <p:spPr>
          <a:xfrm>
            <a:off x="189756" y="1905000"/>
            <a:ext cx="11521280" cy="4764360"/>
          </a:xfrm>
        </p:spPr>
        <p:txBody>
          <a:bodyPr>
            <a:noAutofit/>
          </a:bodyPr>
          <a:lstStyle/>
          <a:p>
            <a:pPr algn="just">
              <a:lnSpc>
                <a:spcPct val="120000"/>
              </a:lnSpc>
            </a:pPr>
            <a:r>
              <a:rPr lang="el-GR" sz="2100" dirty="0"/>
              <a:t>Το 2000 δημοσιογραφική έρευνα έδειξε πως η δουλεία είναι γεγονός. Οι «σύγχρονοι σκλάβοι» είναι παιδιά , τα οποία έχουν αρπαχθεί ή πουληθεί από τις οικογένειές τους. </a:t>
            </a:r>
          </a:p>
          <a:p>
            <a:pPr algn="just">
              <a:lnSpc>
                <a:spcPct val="120000"/>
              </a:lnSpc>
            </a:pPr>
            <a:r>
              <a:rPr lang="el-GR" sz="2100" dirty="0"/>
              <a:t>Ηλικίες 5-16 από τη </a:t>
            </a:r>
            <a:r>
              <a:rPr lang="el-GR" sz="2100" dirty="0" err="1"/>
              <a:t>Μπουργκίνα</a:t>
            </a:r>
            <a:r>
              <a:rPr lang="el-GR" sz="2100" dirty="0"/>
              <a:t> Φάσο, τη Γκάνα και το Μάλι.</a:t>
            </a:r>
            <a:endParaRPr lang="en-US" sz="2100" dirty="0"/>
          </a:p>
          <a:p>
            <a:pPr algn="just">
              <a:lnSpc>
                <a:spcPct val="120000"/>
              </a:lnSpc>
            </a:pPr>
            <a:r>
              <a:rPr lang="en-US" sz="2100" dirty="0"/>
              <a:t>60% </a:t>
            </a:r>
            <a:r>
              <a:rPr lang="el-GR" sz="2100" dirty="0"/>
              <a:t>αγόρια, 40% κορίτσια.</a:t>
            </a:r>
          </a:p>
          <a:p>
            <a:pPr algn="just">
              <a:lnSpc>
                <a:spcPct val="120000"/>
              </a:lnSpc>
            </a:pPr>
            <a:r>
              <a:rPr lang="el-GR" sz="2100" dirty="0"/>
              <a:t>1,8 εκατομμύρια παιδιά εκτίθενται στις χειρότερες μορφές παιδικής εργασίας σε φυτείες κακάο</a:t>
            </a:r>
          </a:p>
          <a:p>
            <a:pPr algn="just">
              <a:lnSpc>
                <a:spcPct val="120000"/>
              </a:lnSpc>
            </a:pPr>
            <a:r>
              <a:rPr lang="el-GR" sz="2100" dirty="0"/>
              <a:t>Η Ακτή Ελεφαντοστού είναι ο βασικός παραγωγός κακάο για τις εταιρείες </a:t>
            </a:r>
            <a:r>
              <a:rPr lang="en-US" sz="2100" dirty="0" err="1"/>
              <a:t>Calbury</a:t>
            </a:r>
            <a:r>
              <a:rPr lang="en-US" sz="2100" dirty="0"/>
              <a:t>, Hershey’s </a:t>
            </a:r>
            <a:r>
              <a:rPr lang="el-GR" sz="2100" dirty="0"/>
              <a:t>και </a:t>
            </a:r>
            <a:r>
              <a:rPr lang="en-US" sz="2100" dirty="0"/>
              <a:t>Nestle. </a:t>
            </a:r>
          </a:p>
          <a:p>
            <a:pPr algn="just">
              <a:lnSpc>
                <a:spcPct val="120000"/>
              </a:lnSpc>
            </a:pPr>
            <a:r>
              <a:rPr lang="el-GR" sz="2100" dirty="0"/>
              <a:t>Στην 60 δισεκατομμυρίων δολαρίων βιομηχανία τους, οι εταιρείες σοκολάτας έχουν τη δύναμη να δώσουν τέλος στην παιδική εργασία </a:t>
            </a:r>
          </a:p>
        </p:txBody>
      </p:sp>
    </p:spTree>
    <p:extLst>
      <p:ext uri="{BB962C8B-B14F-4D97-AF65-F5344CB8AC3E}">
        <p14:creationId xmlns:p14="http://schemas.microsoft.com/office/powerpoint/2010/main" val="298466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646A53-94B3-4C17-9CC3-0402FFCD1478}"/>
              </a:ext>
            </a:extLst>
          </p:cNvPr>
          <p:cNvSpPr>
            <a:spLocks noGrp="1"/>
          </p:cNvSpPr>
          <p:nvPr>
            <p:ph type="title"/>
          </p:nvPr>
        </p:nvSpPr>
        <p:spPr/>
        <p:txBody>
          <a:bodyPr>
            <a:normAutofit/>
          </a:bodyPr>
          <a:lstStyle/>
          <a:p>
            <a:r>
              <a:rPr lang="en-US" dirty="0"/>
              <a:t>Harry Potters fans win against child slavery </a:t>
            </a:r>
            <a:endParaRPr lang="el-GR" dirty="0"/>
          </a:p>
        </p:txBody>
      </p:sp>
      <p:sp>
        <p:nvSpPr>
          <p:cNvPr id="3" name="Θέση περιεχομένου 2">
            <a:extLst>
              <a:ext uri="{FF2B5EF4-FFF2-40B4-BE49-F238E27FC236}">
                <a16:creationId xmlns:a16="http://schemas.microsoft.com/office/drawing/2014/main" id="{86E1CD3D-F93F-486A-8238-E52643E09C3E}"/>
              </a:ext>
            </a:extLst>
          </p:cNvPr>
          <p:cNvSpPr>
            <a:spLocks noGrp="1"/>
          </p:cNvSpPr>
          <p:nvPr>
            <p:ph idx="1"/>
          </p:nvPr>
        </p:nvSpPr>
        <p:spPr>
          <a:xfrm>
            <a:off x="333772" y="1905000"/>
            <a:ext cx="11593288" cy="4267200"/>
          </a:xfrm>
        </p:spPr>
        <p:txBody>
          <a:bodyPr>
            <a:normAutofit fontScale="92500" lnSpcReduction="20000"/>
          </a:bodyPr>
          <a:lstStyle/>
          <a:p>
            <a:pPr algn="just">
              <a:lnSpc>
                <a:spcPct val="150000"/>
              </a:lnSpc>
            </a:pPr>
            <a:r>
              <a:rPr lang="el-GR" dirty="0"/>
              <a:t>Δέσμευση της </a:t>
            </a:r>
            <a:r>
              <a:rPr lang="el-GR" dirty="0" err="1"/>
              <a:t>Warner</a:t>
            </a:r>
            <a:r>
              <a:rPr lang="el-GR" dirty="0"/>
              <a:t> </a:t>
            </a:r>
            <a:r>
              <a:rPr lang="el-GR" dirty="0" err="1"/>
              <a:t>Bros</a:t>
            </a:r>
            <a:r>
              <a:rPr lang="el-GR" dirty="0"/>
              <a:t>  έως το τέλος του 2015 για νέα πρότυπα για την παραγωγή κακάο.</a:t>
            </a:r>
          </a:p>
          <a:p>
            <a:pPr algn="just">
              <a:lnSpc>
                <a:spcPct val="150000"/>
              </a:lnSpc>
            </a:pPr>
            <a:r>
              <a:rPr lang="el-GR" dirty="0"/>
              <a:t>Οι </a:t>
            </a:r>
            <a:r>
              <a:rPr lang="en-US" dirty="0"/>
              <a:t>fans </a:t>
            </a:r>
            <a:r>
              <a:rPr lang="el-GR" dirty="0"/>
              <a:t>ήθελαν να δουν το </a:t>
            </a:r>
            <a:r>
              <a:rPr lang="el-GR" dirty="0" err="1"/>
              <a:t>franchise</a:t>
            </a:r>
            <a:r>
              <a:rPr lang="el-GR" dirty="0"/>
              <a:t> να ανταποκρίνεται στα ιδανικά</a:t>
            </a:r>
            <a:r>
              <a:rPr lang="en-US" dirty="0"/>
              <a:t>,</a:t>
            </a:r>
            <a:r>
              <a:rPr lang="el-GR" dirty="0"/>
              <a:t> για τα οποία αγωνίστηκε ο φανταστικός ήρωάς τους.</a:t>
            </a:r>
          </a:p>
          <a:p>
            <a:pPr algn="just">
              <a:lnSpc>
                <a:spcPct val="150000"/>
              </a:lnSpc>
            </a:pPr>
            <a:r>
              <a:rPr lang="el-GR" dirty="0"/>
              <a:t>Ο </a:t>
            </a:r>
            <a:r>
              <a:rPr lang="en-US" dirty="0"/>
              <a:t>Harry Potter </a:t>
            </a:r>
            <a:r>
              <a:rPr lang="el-GR" dirty="0"/>
              <a:t>είναι μέρος του πολιτισμού. Αντιπροσωπεύει τη δικαιοσύνη, την αρχοντιά, την αγάπη, την τόση ομορφιά και ένα μέρος ασφάλειας για τους ανθρώπους.</a:t>
            </a:r>
            <a:endParaRPr lang="en-US" dirty="0"/>
          </a:p>
          <a:p>
            <a:pPr algn="just">
              <a:lnSpc>
                <a:spcPct val="150000"/>
              </a:lnSpc>
            </a:pPr>
            <a:r>
              <a:rPr lang="el-GR" dirty="0"/>
              <a:t>Η Συμμαχία Χάρι </a:t>
            </a:r>
            <a:r>
              <a:rPr lang="el-GR" dirty="0" err="1"/>
              <a:t>Πότερ</a:t>
            </a:r>
            <a:r>
              <a:rPr lang="el-GR" dirty="0"/>
              <a:t> ξεκίνησε την καμπάνια της για κακάο το </a:t>
            </a:r>
            <a:r>
              <a:rPr lang="el-GR" dirty="0" err="1"/>
              <a:t>Halloween</a:t>
            </a:r>
            <a:r>
              <a:rPr lang="el-GR" dirty="0"/>
              <a:t> το 2010 με τη βοήθεια του συγγραφέα </a:t>
            </a:r>
            <a:r>
              <a:rPr lang="el-GR" dirty="0" err="1"/>
              <a:t>John</a:t>
            </a:r>
            <a:r>
              <a:rPr lang="el-GR" dirty="0"/>
              <a:t> </a:t>
            </a:r>
            <a:r>
              <a:rPr lang="el-GR" dirty="0" err="1"/>
              <a:t>Green</a:t>
            </a:r>
            <a:r>
              <a:rPr lang="el-GR" dirty="0"/>
              <a:t>, ζητώντας από τους θαυμαστές να ζητήσουν από την </a:t>
            </a:r>
            <a:r>
              <a:rPr lang="el-GR" dirty="0" err="1"/>
              <a:t>Warner</a:t>
            </a:r>
            <a:r>
              <a:rPr lang="el-GR" dirty="0"/>
              <a:t> </a:t>
            </a:r>
            <a:r>
              <a:rPr lang="el-GR" dirty="0" err="1"/>
              <a:t>Bros</a:t>
            </a:r>
            <a:r>
              <a:rPr lang="el-GR" dirty="0"/>
              <a:t> να πληροί υψηλά πρότυπα για την παραγωγή της σοκολάτας της.  </a:t>
            </a:r>
            <a:endParaRPr lang="en-US" dirty="0"/>
          </a:p>
          <a:p>
            <a:pPr algn="just">
              <a:lnSpc>
                <a:spcPct val="150000"/>
              </a:lnSpc>
            </a:pPr>
            <a:endParaRPr lang="el-GR" dirty="0"/>
          </a:p>
        </p:txBody>
      </p:sp>
    </p:spTree>
    <p:extLst>
      <p:ext uri="{BB962C8B-B14F-4D97-AF65-F5344CB8AC3E}">
        <p14:creationId xmlns:p14="http://schemas.microsoft.com/office/powerpoint/2010/main" val="67827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CCE0CD-D9A1-4B82-B0ED-5575E0D5B14F}"/>
              </a:ext>
            </a:extLst>
          </p:cNvPr>
          <p:cNvSpPr>
            <a:spLocks noGrp="1"/>
          </p:cNvSpPr>
          <p:nvPr>
            <p:ph type="title"/>
          </p:nvPr>
        </p:nvSpPr>
        <p:spPr>
          <a:xfrm>
            <a:off x="333772" y="189723"/>
            <a:ext cx="10332641" cy="1144556"/>
          </a:xfrm>
        </p:spPr>
        <p:txBody>
          <a:bodyPr/>
          <a:lstStyle/>
          <a:p>
            <a:r>
              <a:rPr lang="el-GR" dirty="0"/>
              <a:t>Βιβλιογραφία</a:t>
            </a:r>
          </a:p>
        </p:txBody>
      </p:sp>
      <p:sp>
        <p:nvSpPr>
          <p:cNvPr id="3" name="Θέση περιεχομένου 2">
            <a:extLst>
              <a:ext uri="{FF2B5EF4-FFF2-40B4-BE49-F238E27FC236}">
                <a16:creationId xmlns:a16="http://schemas.microsoft.com/office/drawing/2014/main" id="{E65E6C07-7479-4D21-BF8B-90E70F83E631}"/>
              </a:ext>
            </a:extLst>
          </p:cNvPr>
          <p:cNvSpPr>
            <a:spLocks noGrp="1"/>
          </p:cNvSpPr>
          <p:nvPr>
            <p:ph idx="1"/>
          </p:nvPr>
        </p:nvSpPr>
        <p:spPr>
          <a:xfrm>
            <a:off x="333772" y="1904999"/>
            <a:ext cx="11665296" cy="4763277"/>
          </a:xfrm>
        </p:spPr>
        <p:txBody>
          <a:bodyPr>
            <a:normAutofit fontScale="55000" lnSpcReduction="20000"/>
          </a:bodyPr>
          <a:lstStyle/>
          <a:p>
            <a:pPr algn="just">
              <a:lnSpc>
                <a:spcPct val="150000"/>
              </a:lnSpc>
            </a:pPr>
            <a:r>
              <a:rPr lang="el-GR" sz="3300" dirty="0"/>
              <a:t>Αντόρνο, Τ. και Χορκχάιμερ, Μ. (1984). «Η βιομηχανία της κουλτούρας: ο Διαφωτισμός ως εξαπάτηση των μαζών», στο Αντόρνο, Τ. και Λόβενταλ, Λ. και </a:t>
            </a:r>
            <a:r>
              <a:rPr lang="el-GR" sz="3300" dirty="0" err="1"/>
              <a:t>Μαρκούζε</a:t>
            </a:r>
            <a:r>
              <a:rPr lang="el-GR" sz="3300" dirty="0"/>
              <a:t>, Χ. και Χορκχάιμερ, Μ.  </a:t>
            </a:r>
            <a:r>
              <a:rPr lang="el-GR" sz="3300" i="1" dirty="0"/>
              <a:t>Τέχνη και μαζική κουλτούρα, </a:t>
            </a:r>
            <a:r>
              <a:rPr lang="el-GR" sz="3300" dirty="0"/>
              <a:t>Αθήνα: Ύψιλον, σσ. 69-122.</a:t>
            </a:r>
          </a:p>
          <a:p>
            <a:pPr algn="just">
              <a:lnSpc>
                <a:spcPct val="150000"/>
              </a:lnSpc>
            </a:pPr>
            <a:r>
              <a:rPr lang="el-GR" sz="3300" dirty="0"/>
              <a:t>Αυδίκος, Β. (2014). </a:t>
            </a:r>
            <a:r>
              <a:rPr lang="el-GR" sz="3300" i="1" dirty="0"/>
              <a:t>Οι Πολιτιστικές και Δημιουργικές Βιομηχανίες στην Ελλάδα,</a:t>
            </a:r>
            <a:r>
              <a:rPr lang="el-GR" sz="3300" dirty="0"/>
              <a:t> Θεσσαλονίκη: Επίκεντρο.</a:t>
            </a:r>
          </a:p>
          <a:p>
            <a:pPr algn="just">
              <a:lnSpc>
                <a:spcPct val="150000"/>
              </a:lnSpc>
            </a:pPr>
            <a:r>
              <a:rPr lang="en-US" sz="3300" dirty="0"/>
              <a:t>Bakhshi, H.</a:t>
            </a:r>
            <a:r>
              <a:rPr lang="el-GR" sz="3300" dirty="0"/>
              <a:t> </a:t>
            </a:r>
            <a:r>
              <a:rPr lang="en-US" sz="3300" dirty="0"/>
              <a:t>and Freeman, A. and Higgs, P. (2013), </a:t>
            </a:r>
            <a:r>
              <a:rPr lang="en-US" sz="3300" i="1" dirty="0"/>
              <a:t>A Dynamic Mapping of the UK’s Creative Industries, </a:t>
            </a:r>
            <a:r>
              <a:rPr lang="en-US" sz="3300" dirty="0"/>
              <a:t>London: Nesta 2017</a:t>
            </a:r>
            <a:r>
              <a:rPr lang="el-GR" sz="3300" dirty="0"/>
              <a:t>.</a:t>
            </a:r>
          </a:p>
          <a:p>
            <a:pPr algn="just">
              <a:lnSpc>
                <a:spcPct val="150000"/>
              </a:lnSpc>
            </a:pPr>
            <a:r>
              <a:rPr lang="el-GR" sz="3300" dirty="0"/>
              <a:t>Βούρτσης, Ι. και  Μανακίδου, Ε. και  Πασχαλίδης, Γ. και Σιμπόνιας, Κ., (1999). </a:t>
            </a:r>
            <a:r>
              <a:rPr lang="el-GR" sz="3300" i="1" dirty="0"/>
              <a:t>Εισαγωγή στον Ελληνικό Πολιτισμό, </a:t>
            </a:r>
            <a:r>
              <a:rPr lang="el-GR" sz="3300" dirty="0"/>
              <a:t>τόμ.  Α’. Η έννοια του Πολιτισμού. Όψεις του Ελληνικού Πολιτισμού,</a:t>
            </a:r>
            <a:r>
              <a:rPr lang="el-GR" sz="3300" i="1" dirty="0"/>
              <a:t> </a:t>
            </a:r>
            <a:r>
              <a:rPr lang="el-GR" sz="3300" dirty="0"/>
              <a:t>Πάτρα: ΕΑΠ.</a:t>
            </a:r>
          </a:p>
          <a:p>
            <a:pPr algn="just">
              <a:lnSpc>
                <a:spcPct val="150000"/>
              </a:lnSpc>
            </a:pPr>
            <a:r>
              <a:rPr lang="el-GR" sz="3300" dirty="0"/>
              <a:t>Ευρωπαϊκή Επιτροπή (2010). </a:t>
            </a:r>
            <a:r>
              <a:rPr lang="el-GR" sz="3300" i="1" dirty="0"/>
              <a:t>Πράσινη Βίβλος. Απελευθέρωση του Δυναμικού των Κλάδων του Πολιτισμού και της Δημιουργικότητας</a:t>
            </a:r>
            <a:r>
              <a:rPr lang="el-GR" sz="3300" dirty="0"/>
              <a:t>, Βρυξέλλες: </a:t>
            </a:r>
            <a:r>
              <a:rPr lang="en-US" sz="3300" dirty="0"/>
              <a:t>COM</a:t>
            </a:r>
            <a:r>
              <a:rPr lang="el-GR" sz="3300" dirty="0"/>
              <a:t> (2010) 183 τελικό.</a:t>
            </a:r>
          </a:p>
          <a:p>
            <a:pPr algn="just">
              <a:lnSpc>
                <a:spcPct val="150000"/>
              </a:lnSpc>
            </a:pPr>
            <a:endParaRPr lang="el-GR" dirty="0"/>
          </a:p>
          <a:p>
            <a:pPr algn="just">
              <a:lnSpc>
                <a:spcPct val="150000"/>
              </a:lnSpc>
            </a:pPr>
            <a:endParaRPr lang="el-GR" dirty="0"/>
          </a:p>
          <a:p>
            <a:pPr algn="just">
              <a:lnSpc>
                <a:spcPct val="150000"/>
              </a:lnSpc>
            </a:pPr>
            <a:endParaRPr lang="el-GR" dirty="0"/>
          </a:p>
          <a:p>
            <a:pPr algn="just">
              <a:lnSpc>
                <a:spcPct val="150000"/>
              </a:lnSpc>
            </a:pPr>
            <a:endParaRPr lang="el-GR" dirty="0"/>
          </a:p>
          <a:p>
            <a:endParaRPr lang="el-GR" dirty="0"/>
          </a:p>
        </p:txBody>
      </p:sp>
    </p:spTree>
    <p:extLst>
      <p:ext uri="{BB962C8B-B14F-4D97-AF65-F5344CB8AC3E}">
        <p14:creationId xmlns:p14="http://schemas.microsoft.com/office/powerpoint/2010/main" val="332619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C125E9E-165A-4AD4-9CBA-1C79AACF1CB5}"/>
              </a:ext>
            </a:extLst>
          </p:cNvPr>
          <p:cNvSpPr>
            <a:spLocks noGrp="1"/>
          </p:cNvSpPr>
          <p:nvPr>
            <p:ph idx="1"/>
          </p:nvPr>
        </p:nvSpPr>
        <p:spPr>
          <a:xfrm>
            <a:off x="477788" y="1904999"/>
            <a:ext cx="11377264" cy="4763277"/>
          </a:xfrm>
        </p:spPr>
        <p:txBody>
          <a:bodyPr>
            <a:normAutofit/>
          </a:bodyPr>
          <a:lstStyle/>
          <a:p>
            <a:r>
              <a:rPr lang="en-US" sz="1900" dirty="0"/>
              <a:t>Frontier Economics (2007), </a:t>
            </a:r>
            <a:r>
              <a:rPr lang="en-US" sz="1900" i="1" dirty="0"/>
              <a:t>Analysis of Firm Level Growth in the Creative Industries,</a:t>
            </a:r>
            <a:r>
              <a:rPr lang="en-US" sz="1900" dirty="0"/>
              <a:t> London: Frontier Economics Ltd.</a:t>
            </a:r>
            <a:endParaRPr lang="el-GR" sz="1900" dirty="0"/>
          </a:p>
          <a:p>
            <a:r>
              <a:rPr lang="en-US" sz="1900" dirty="0"/>
              <a:t>Galloway, S. and Dunlop, S. (2007), “A critique of Definitions of the Cultural and Creative Industries in Public Policy”, in </a:t>
            </a:r>
            <a:r>
              <a:rPr lang="en-US" sz="1900" i="1" dirty="0"/>
              <a:t>International Journal of Cultural Policy, </a:t>
            </a:r>
            <a:r>
              <a:rPr lang="en-US" sz="1900" dirty="0"/>
              <a:t>(13)1, p. 17-31. </a:t>
            </a:r>
            <a:endParaRPr lang="el-GR" sz="1900" dirty="0"/>
          </a:p>
          <a:p>
            <a:pPr algn="just">
              <a:lnSpc>
                <a:spcPct val="150000"/>
              </a:lnSpc>
            </a:pPr>
            <a:r>
              <a:rPr lang="en-US" sz="1900" dirty="0"/>
              <a:t>Kea (2006), </a:t>
            </a:r>
            <a:r>
              <a:rPr lang="en-US" sz="1900" i="1" dirty="0"/>
              <a:t>The economy of Culture in Europe.</a:t>
            </a:r>
            <a:endParaRPr lang="en-US" sz="1900" dirty="0"/>
          </a:p>
          <a:p>
            <a:pPr algn="just">
              <a:lnSpc>
                <a:spcPct val="150000"/>
              </a:lnSpc>
            </a:pPr>
            <a:r>
              <a:rPr lang="el-GR" sz="1900" dirty="0"/>
              <a:t>Λαζαρέτου, Σ. (2014). </a:t>
            </a:r>
            <a:r>
              <a:rPr lang="el-GR" sz="1900" i="1" dirty="0"/>
              <a:t>Η έξυπνη οικονομία: «πολιτιστικές» και «δημιουργικές» βιομηχανίες στην Ελλάδα. Μπορούν να αποτελέσουν προοπτική εξόδου από την κρίση;</a:t>
            </a:r>
            <a:r>
              <a:rPr lang="el-GR" sz="1900" dirty="0"/>
              <a:t> </a:t>
            </a:r>
            <a:r>
              <a:rPr lang="en-US" sz="1900" dirty="0"/>
              <a:t>Bank of Greece Eurostustem</a:t>
            </a:r>
            <a:r>
              <a:rPr lang="el-GR" sz="1900" dirty="0"/>
              <a:t>, </a:t>
            </a:r>
            <a:r>
              <a:rPr lang="en-US" sz="1900" dirty="0"/>
              <a:t>Working Paper</a:t>
            </a:r>
            <a:r>
              <a:rPr lang="el-GR" sz="1900" dirty="0"/>
              <a:t> 175.</a:t>
            </a:r>
          </a:p>
          <a:p>
            <a:pPr algn="just">
              <a:lnSpc>
                <a:spcPct val="150000"/>
              </a:lnSpc>
            </a:pPr>
            <a:r>
              <a:rPr lang="el-GR" sz="1900" dirty="0"/>
              <a:t>Λόβενταλ, Λ. (1984). «Ιστορικές προοπτικές της προοριζόμενης για το πλατύ κοινό κουλτούρα», στο Αντόρνο, Τ. και Λόβενταλ, Λ. και </a:t>
            </a:r>
            <a:r>
              <a:rPr lang="el-GR" sz="1900" dirty="0" err="1"/>
              <a:t>Μαρκούζε</a:t>
            </a:r>
            <a:r>
              <a:rPr lang="el-GR" sz="1900" dirty="0"/>
              <a:t>, Χ. και Χορκχάιμερ, Μ.  </a:t>
            </a:r>
            <a:r>
              <a:rPr lang="el-GR" sz="1900" i="1" dirty="0"/>
              <a:t>Τέχνη και μαζική κουλτούρα, </a:t>
            </a:r>
            <a:r>
              <a:rPr lang="el-GR" sz="1900" dirty="0"/>
              <a:t>Αθήνα: Ύψιλον, σσ. 139-157.</a:t>
            </a:r>
          </a:p>
          <a:p>
            <a:endParaRPr lang="el-GR" dirty="0"/>
          </a:p>
          <a:p>
            <a:endParaRPr lang="el-GR" dirty="0"/>
          </a:p>
        </p:txBody>
      </p:sp>
    </p:spTree>
    <p:extLst>
      <p:ext uri="{BB962C8B-B14F-4D97-AF65-F5344CB8AC3E}">
        <p14:creationId xmlns:p14="http://schemas.microsoft.com/office/powerpoint/2010/main" val="360083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5C203DB-6795-4A9F-ABC1-5B1B03582FBF}"/>
              </a:ext>
            </a:extLst>
          </p:cNvPr>
          <p:cNvSpPr>
            <a:spLocks noGrp="1"/>
          </p:cNvSpPr>
          <p:nvPr>
            <p:ph idx="1"/>
          </p:nvPr>
        </p:nvSpPr>
        <p:spPr>
          <a:xfrm>
            <a:off x="333772" y="1844824"/>
            <a:ext cx="11521280" cy="5013176"/>
          </a:xfrm>
        </p:spPr>
        <p:txBody>
          <a:bodyPr>
            <a:normAutofit fontScale="70000" lnSpcReduction="20000"/>
          </a:bodyPr>
          <a:lstStyle/>
          <a:p>
            <a:pPr algn="just">
              <a:lnSpc>
                <a:spcPct val="150000"/>
              </a:lnSpc>
            </a:pPr>
            <a:r>
              <a:rPr lang="el-GR" dirty="0"/>
              <a:t>Μπιτσάνη, Π. Ε. (2004). </a:t>
            </a:r>
            <a:r>
              <a:rPr lang="el-GR" i="1" dirty="0"/>
              <a:t>Πολιτιστική Διαχείριση &amp; Περιφερειακή Ανάπτυξη. Σχεδιασμός Πολιτιστικής Πολιτικής και Πολιτιστικού Προϊόντος,</a:t>
            </a:r>
            <a:r>
              <a:rPr lang="el-GR" dirty="0"/>
              <a:t> Αθήνα: Διόνικος.</a:t>
            </a:r>
            <a:endParaRPr lang="en-US" dirty="0"/>
          </a:p>
          <a:p>
            <a:pPr algn="just">
              <a:lnSpc>
                <a:spcPct val="150000"/>
              </a:lnSpc>
            </a:pPr>
            <a:r>
              <a:rPr lang="el-GR" dirty="0"/>
              <a:t>Πασχαλίδης, Γ. (1999). «Εισαγωγή στην έννοια του Πολιτισμού», στο </a:t>
            </a:r>
            <a:r>
              <a:rPr lang="el-GR" i="1" dirty="0"/>
              <a:t>Εισαγωγή στον Ελληνικό Πολιτισμό. Η έννοια του Πολιτισμού. Όψεις του Ελληνικού Πολιτισμού, </a:t>
            </a:r>
            <a:r>
              <a:rPr lang="el-GR" dirty="0"/>
              <a:t>τόμ. Α’., Πάτρα: Ελληνικό Ανοικτό Πανεπιστήμιο, σσ. 21-102.</a:t>
            </a:r>
          </a:p>
          <a:p>
            <a:pPr algn="just">
              <a:lnSpc>
                <a:spcPct val="150000"/>
              </a:lnSpc>
            </a:pPr>
            <a:r>
              <a:rPr lang="el-GR" dirty="0"/>
              <a:t>Πασχαλίδης, Γ. (2002). «Μαζική κουλτούρα και υψηλή τέχνη», Πασχαλίδης, Γ. και Χαμπούρη-Ιωαννίδου, Α. </a:t>
            </a:r>
            <a:r>
              <a:rPr lang="el-GR" i="1" dirty="0"/>
              <a:t>Οι διαστάσεις των πολιτιστικών φαινομένων. Εισαγωγή στον </a:t>
            </a:r>
            <a:r>
              <a:rPr lang="el-GR" dirty="0"/>
              <a:t>πολιτισμό, τόμ. Α’, Πάτρα: Ελληνικό Ανοικτό Πανεπιστήμιο, σσ. 87-152.</a:t>
            </a:r>
          </a:p>
          <a:p>
            <a:pPr algn="just">
              <a:lnSpc>
                <a:spcPct val="150000"/>
              </a:lnSpc>
            </a:pPr>
            <a:r>
              <a:rPr lang="el-GR" dirty="0" err="1"/>
              <a:t>Σαρίκας</a:t>
            </a:r>
            <a:r>
              <a:rPr lang="el-GR" dirty="0"/>
              <a:t>, Ζ. (1984). «Εισαγωγή του μεταφραστή», στο Αντόρνο, Τ. και Λόβενταλ, Λ. και </a:t>
            </a:r>
            <a:r>
              <a:rPr lang="el-GR" dirty="0" err="1"/>
              <a:t>Μαρκούζε</a:t>
            </a:r>
            <a:r>
              <a:rPr lang="el-GR" dirty="0"/>
              <a:t>, Χ. και Χορκχάιμερ, Μ.  </a:t>
            </a:r>
            <a:r>
              <a:rPr lang="el-GR" i="1" dirty="0"/>
              <a:t>Τέχνη και μαζική κουλτούρα, </a:t>
            </a:r>
            <a:r>
              <a:rPr lang="el-GR" dirty="0"/>
              <a:t>Αθήνα: Ύψιλον, σσ. 9-25.</a:t>
            </a:r>
          </a:p>
          <a:p>
            <a:pPr algn="just">
              <a:lnSpc>
                <a:spcPct val="150000"/>
              </a:lnSpc>
            </a:pPr>
            <a:r>
              <a:rPr lang="en-US" dirty="0"/>
              <a:t>Shils, E. (1961). “Mass society and its culture”. In N. Jacobs (ed). </a:t>
            </a:r>
            <a:r>
              <a:rPr lang="en-US" i="1" dirty="0"/>
              <a:t>Culture for the Millions, </a:t>
            </a:r>
            <a:r>
              <a:rPr lang="en-US" dirty="0"/>
              <a:t>D. Van Nostrand, Princeton, N.J, pp. 1-7.</a:t>
            </a:r>
            <a:endParaRPr lang="el-GR" dirty="0"/>
          </a:p>
          <a:p>
            <a:endParaRPr lang="el-GR" dirty="0"/>
          </a:p>
        </p:txBody>
      </p:sp>
    </p:spTree>
    <p:extLst>
      <p:ext uri="{BB962C8B-B14F-4D97-AF65-F5344CB8AC3E}">
        <p14:creationId xmlns:p14="http://schemas.microsoft.com/office/powerpoint/2010/main" val="416459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AD95D6F-0E7F-4412-9207-D2B06D3C1C7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639B3F0C-E3E8-46BC-A7EB-F9F72F314B81}"/>
              </a:ext>
            </a:extLst>
          </p:cNvPr>
          <p:cNvSpPr>
            <a:spLocks noGrp="1"/>
          </p:cNvSpPr>
          <p:nvPr>
            <p:ph idx="1"/>
          </p:nvPr>
        </p:nvSpPr>
        <p:spPr>
          <a:xfrm>
            <a:off x="477788" y="1905000"/>
            <a:ext cx="11449272" cy="4267200"/>
          </a:xfrm>
        </p:spPr>
        <p:txBody>
          <a:bodyPr>
            <a:normAutofit/>
          </a:bodyPr>
          <a:lstStyle/>
          <a:p>
            <a:pPr algn="just">
              <a:lnSpc>
                <a:spcPct val="150000"/>
              </a:lnSpc>
            </a:pPr>
            <a:r>
              <a:rPr lang="en-US" sz="1800" dirty="0"/>
              <a:t>Segers, K. and Huijgh, E. (2006)</a:t>
            </a:r>
            <a:r>
              <a:rPr lang="el-GR" sz="1800" dirty="0"/>
              <a:t>.</a:t>
            </a:r>
            <a:r>
              <a:rPr lang="en-US" sz="1800" dirty="0"/>
              <a:t> </a:t>
            </a:r>
            <a:r>
              <a:rPr lang="en-US" sz="1800" i="1" dirty="0"/>
              <a:t>Clarifying the Complexity and Ambivalence of the Cultural Industries</a:t>
            </a:r>
            <a:r>
              <a:rPr lang="en-US" sz="1800" dirty="0"/>
              <a:t>, Belgium: Steunpunt re-creatief Vlaanderen. </a:t>
            </a:r>
            <a:endParaRPr lang="el-GR" sz="1800" dirty="0"/>
          </a:p>
          <a:p>
            <a:pPr algn="just">
              <a:lnSpc>
                <a:spcPct val="150000"/>
              </a:lnSpc>
            </a:pPr>
            <a:r>
              <a:rPr lang="en-US" sz="1800" dirty="0" err="1"/>
              <a:t>Storey</a:t>
            </a:r>
            <a:r>
              <a:rPr lang="en-US" sz="1800" dirty="0"/>
              <a:t>, J. (2001). </a:t>
            </a:r>
            <a:r>
              <a:rPr lang="en-US" sz="1800" i="1" dirty="0"/>
              <a:t>Cultural Theory and Popular Culture. An Introduction</a:t>
            </a:r>
            <a:r>
              <a:rPr lang="en-US" sz="1800" dirty="0"/>
              <a:t>. New York: Pearson Longman.</a:t>
            </a:r>
            <a:endParaRPr lang="el-GR" sz="1800" dirty="0"/>
          </a:p>
          <a:p>
            <a:pPr algn="just">
              <a:lnSpc>
                <a:spcPct val="150000"/>
              </a:lnSpc>
            </a:pPr>
            <a:r>
              <a:rPr lang="en-US" sz="1800" dirty="0"/>
              <a:t>Throsby, D. (2001), </a:t>
            </a:r>
            <a:r>
              <a:rPr lang="en-US" sz="1800" i="1" dirty="0"/>
              <a:t>Economics and Culture, </a:t>
            </a:r>
            <a:r>
              <a:rPr lang="en-US" sz="1800" dirty="0"/>
              <a:t>Cambridge: Cambridge University Press.</a:t>
            </a:r>
          </a:p>
          <a:p>
            <a:pPr algn="just">
              <a:lnSpc>
                <a:spcPct val="150000"/>
              </a:lnSpc>
            </a:pPr>
            <a:r>
              <a:rPr lang="en-US" sz="1800" dirty="0"/>
              <a:t>UNDP (2010), </a:t>
            </a:r>
            <a:r>
              <a:rPr lang="en-US" sz="1800" i="1" dirty="0"/>
              <a:t>Creative Economy Report 2010. Creative Economy: A Feasible Development Option.</a:t>
            </a:r>
          </a:p>
          <a:p>
            <a:pPr algn="just">
              <a:lnSpc>
                <a:spcPct val="150000"/>
              </a:lnSpc>
            </a:pPr>
            <a:r>
              <a:rPr lang="en-US" sz="1800" dirty="0"/>
              <a:t>UNDP (2013), </a:t>
            </a:r>
            <a:r>
              <a:rPr lang="en-US" sz="1800" i="1" dirty="0"/>
              <a:t>Creative Economy Report 2013 Special Edition Widenind Local Development Pathways, </a:t>
            </a:r>
            <a:r>
              <a:rPr lang="en-US" sz="1800" dirty="0"/>
              <a:t>France: United Nations/UNDP/UNESCO</a:t>
            </a:r>
            <a:r>
              <a:rPr lang="en-US" sz="1800" i="1" dirty="0"/>
              <a:t>.</a:t>
            </a:r>
            <a:endParaRPr lang="el-GR" sz="1800" dirty="0"/>
          </a:p>
          <a:p>
            <a:endParaRPr lang="el-GR" dirty="0"/>
          </a:p>
        </p:txBody>
      </p:sp>
    </p:spTree>
    <p:extLst>
      <p:ext uri="{BB962C8B-B14F-4D97-AF65-F5344CB8AC3E}">
        <p14:creationId xmlns:p14="http://schemas.microsoft.com/office/powerpoint/2010/main" val="240214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4CAD72F-BFF7-4FAF-9EBC-AEDB37A695A4}"/>
              </a:ext>
            </a:extLst>
          </p:cNvPr>
          <p:cNvSpPr>
            <a:spLocks noGrp="1"/>
          </p:cNvSpPr>
          <p:nvPr>
            <p:ph idx="1"/>
          </p:nvPr>
        </p:nvSpPr>
        <p:spPr>
          <a:xfrm>
            <a:off x="477788" y="1905000"/>
            <a:ext cx="11449272" cy="4267200"/>
          </a:xfrm>
        </p:spPr>
        <p:txBody>
          <a:bodyPr/>
          <a:lstStyle/>
          <a:p>
            <a:pPr>
              <a:lnSpc>
                <a:spcPct val="150000"/>
              </a:lnSpc>
            </a:pPr>
            <a:r>
              <a:rPr lang="el-GR" sz="1800" dirty="0"/>
              <a:t>Χορκχάιμερ, Μ. (1984). «Τέχνη και μαζική κουλτούρα», στο Αντόρνο, Τ. και Λόβενταλ, Λ. και </a:t>
            </a:r>
            <a:r>
              <a:rPr lang="el-GR" sz="1800" dirty="0" err="1"/>
              <a:t>Μαρκούζε</a:t>
            </a:r>
            <a:r>
              <a:rPr lang="el-GR" sz="1800" dirty="0"/>
              <a:t>, Χ. και Χορκχάιμερ, Μ.  </a:t>
            </a:r>
            <a:r>
              <a:rPr lang="el-GR" sz="1800" i="1" dirty="0"/>
              <a:t>Τέχνη και μαζική κουλτούρα, </a:t>
            </a:r>
            <a:r>
              <a:rPr lang="el-GR" sz="1800" dirty="0"/>
              <a:t>Αθήνα: Ύψιλον, σσ. 49-68.</a:t>
            </a:r>
          </a:p>
          <a:p>
            <a:endParaRPr lang="el-GR" dirty="0"/>
          </a:p>
        </p:txBody>
      </p:sp>
    </p:spTree>
    <p:extLst>
      <p:ext uri="{BB962C8B-B14F-4D97-AF65-F5344CB8AC3E}">
        <p14:creationId xmlns:p14="http://schemas.microsoft.com/office/powerpoint/2010/main" val="285609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B7D6F9D-1B5E-4E85-95FB-CAF35B410F1E}"/>
              </a:ext>
            </a:extLst>
          </p:cNvPr>
          <p:cNvSpPr>
            <a:spLocks noGrp="1"/>
          </p:cNvSpPr>
          <p:nvPr>
            <p:ph idx="1"/>
          </p:nvPr>
        </p:nvSpPr>
        <p:spPr>
          <a:xfrm>
            <a:off x="333772" y="1904999"/>
            <a:ext cx="11521280" cy="4763277"/>
          </a:xfrm>
        </p:spPr>
        <p:txBody>
          <a:bodyPr>
            <a:normAutofit fontScale="85000" lnSpcReduction="10000"/>
          </a:bodyPr>
          <a:lstStyle/>
          <a:p>
            <a:pPr algn="just">
              <a:lnSpc>
                <a:spcPct val="150000"/>
              </a:lnSpc>
            </a:pPr>
            <a:r>
              <a:rPr lang="el-GR" sz="2900" dirty="0"/>
              <a:t>Οι ραδιοφωνικές εκπομπές, οι κινηματογραφικές ταινίες, τα μυθιστορήματα, φιλμ κινουμένων σχεδίων, διαφημίσεις και τα τραγούδια </a:t>
            </a:r>
            <a:r>
              <a:rPr lang="el-GR" sz="2900" u="sng" dirty="0"/>
              <a:t>είναι μόνο εμπορεύματα δεν αποτελούν  μορφές τέχνης</a:t>
            </a:r>
            <a:r>
              <a:rPr lang="el-GR" sz="2900" dirty="0"/>
              <a:t> (Χορκχάιμερ και Αντόρνο, 1984).</a:t>
            </a:r>
          </a:p>
          <a:p>
            <a:pPr algn="just">
              <a:lnSpc>
                <a:spcPct val="150000"/>
              </a:lnSpc>
            </a:pPr>
            <a:r>
              <a:rPr lang="el-GR" sz="2900" dirty="0"/>
              <a:t>Τυποποιημένα προϊόντα που αναπαράγουν στερεότυπα χωρίς στοιχεία πρωτοτυπίας με σκοπό να μην απειληθεί η υπάρχουσα τάξη πραγμάτων.  </a:t>
            </a:r>
          </a:p>
          <a:p>
            <a:pPr algn="just">
              <a:lnSpc>
                <a:spcPct val="150000"/>
              </a:lnSpc>
            </a:pPr>
            <a:r>
              <a:rPr lang="el-GR" sz="2900" dirty="0"/>
              <a:t>Δημιουργοί, συγγραφείς, συνθέτες, ηθοποιοί είναι δέσμιοι των κανόνων και των περιορισμών που υπαγορεύει η λογική της εμπορευματοποίησης. </a:t>
            </a:r>
            <a:endParaRPr lang="el-GR" sz="2900" u="sng" dirty="0"/>
          </a:p>
          <a:p>
            <a:endParaRPr lang="el-GR" dirty="0"/>
          </a:p>
        </p:txBody>
      </p:sp>
    </p:spTree>
    <p:extLst>
      <p:ext uri="{BB962C8B-B14F-4D97-AF65-F5344CB8AC3E}">
        <p14:creationId xmlns:p14="http://schemas.microsoft.com/office/powerpoint/2010/main" val="240269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5D4667A-7610-4110-B7A7-731D04691D4C}"/>
              </a:ext>
            </a:extLst>
          </p:cNvPr>
          <p:cNvSpPr>
            <a:spLocks noGrp="1"/>
          </p:cNvSpPr>
          <p:nvPr>
            <p:ph idx="1"/>
          </p:nvPr>
        </p:nvSpPr>
        <p:spPr>
          <a:xfrm>
            <a:off x="405780" y="1772816"/>
            <a:ext cx="11377263" cy="4824536"/>
          </a:xfrm>
        </p:spPr>
        <p:txBody>
          <a:bodyPr>
            <a:noAutofit/>
          </a:bodyPr>
          <a:lstStyle/>
          <a:p>
            <a:pPr algn="just">
              <a:lnSpc>
                <a:spcPct val="100000"/>
              </a:lnSpc>
            </a:pPr>
            <a:r>
              <a:rPr lang="el-GR" dirty="0"/>
              <a:t>Σύμφωνα με τους Αντόρνο και Χορκχάιμερ (1984), η πολιτιστική βιομηχανία χρησιμοποιήθηκε το 1947 και συνδυάστηκε με την οργανωμένη διασκέδαση, καθώς σχεδιάστηκε και επιβλήθηκε στο κοινό δίνοντάς του την ψευδαίσθηση, ότι είναι ελεύθερο να διαθέσει τον μη εργάσιμο χρόνο του, όπως επιθυμεί (</a:t>
            </a:r>
            <a:r>
              <a:rPr lang="en-US" dirty="0"/>
              <a:t>Segers</a:t>
            </a:r>
            <a:r>
              <a:rPr lang="el-GR" dirty="0"/>
              <a:t> </a:t>
            </a:r>
            <a:r>
              <a:rPr lang="en-US" dirty="0"/>
              <a:t>and Huijgh</a:t>
            </a:r>
            <a:r>
              <a:rPr lang="el-GR" dirty="0"/>
              <a:t>, 2006; </a:t>
            </a:r>
            <a:r>
              <a:rPr lang="en-US" dirty="0"/>
              <a:t>Throsby</a:t>
            </a:r>
            <a:r>
              <a:rPr lang="el-GR" dirty="0"/>
              <a:t>, 2014). </a:t>
            </a:r>
          </a:p>
          <a:p>
            <a:pPr algn="just">
              <a:lnSpc>
                <a:spcPct val="100000"/>
              </a:lnSpc>
            </a:pPr>
            <a:r>
              <a:rPr lang="el-GR" dirty="0"/>
              <a:t>Πειθώ του κοινού για διασκέδαση στον ελεύθερο χρόνο του.</a:t>
            </a:r>
          </a:p>
          <a:p>
            <a:pPr algn="just">
              <a:lnSpc>
                <a:spcPct val="100000"/>
              </a:lnSpc>
            </a:pPr>
            <a:r>
              <a:rPr lang="el-GR" dirty="0"/>
              <a:t>Προσανατολισμός στην κατανάλωση προϊόντων μαζικής κουλτούρας και όχι έργων τέχνης.</a:t>
            </a:r>
          </a:p>
          <a:p>
            <a:pPr algn="just">
              <a:lnSpc>
                <a:spcPct val="100000"/>
              </a:lnSpc>
            </a:pPr>
            <a:r>
              <a:rPr lang="el-GR" dirty="0"/>
              <a:t>Κύριος στόχος η ευχαρίστηση των καταναλωτών.</a:t>
            </a:r>
          </a:p>
        </p:txBody>
      </p:sp>
    </p:spTree>
    <p:extLst>
      <p:ext uri="{BB962C8B-B14F-4D97-AF65-F5344CB8AC3E}">
        <p14:creationId xmlns:p14="http://schemas.microsoft.com/office/powerpoint/2010/main" val="404017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C760C1-2BF7-4963-A01A-EDD11EB1793F}"/>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8BFB11FF-B1AD-49D6-A2F5-BE37EC82BE49}"/>
              </a:ext>
            </a:extLst>
          </p:cNvPr>
          <p:cNvSpPr>
            <a:spLocks noGrp="1"/>
          </p:cNvSpPr>
          <p:nvPr>
            <p:ph idx="1"/>
          </p:nvPr>
        </p:nvSpPr>
        <p:spPr>
          <a:xfrm>
            <a:off x="621804" y="1905000"/>
            <a:ext cx="11017224" cy="4267200"/>
          </a:xfrm>
        </p:spPr>
        <p:txBody>
          <a:bodyPr/>
          <a:lstStyle/>
          <a:p>
            <a:pPr algn="just">
              <a:lnSpc>
                <a:spcPct val="100000"/>
              </a:lnSpc>
            </a:pPr>
            <a:r>
              <a:rPr lang="el-GR" dirty="0"/>
              <a:t>Υπόσχονται φυγή από την πραγματικότητα αναπαράγοντάς την και ενσωματώνοντάς την στον υποκείμενο (κοινό).</a:t>
            </a:r>
          </a:p>
          <a:p>
            <a:pPr algn="just">
              <a:lnSpc>
                <a:spcPct val="100000"/>
              </a:lnSpc>
            </a:pPr>
            <a:r>
              <a:rPr lang="el-GR" dirty="0"/>
              <a:t>Εξαπατούν το κοινό</a:t>
            </a:r>
          </a:p>
        </p:txBody>
      </p:sp>
      <p:pic>
        <p:nvPicPr>
          <p:cNvPr id="5" name="Εικόνα 4">
            <a:extLst>
              <a:ext uri="{FF2B5EF4-FFF2-40B4-BE49-F238E27FC236}">
                <a16:creationId xmlns:a16="http://schemas.microsoft.com/office/drawing/2014/main" id="{D9E72C07-3E85-4605-A57E-831AA777B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108" y="3454183"/>
            <a:ext cx="5976664" cy="3157482"/>
          </a:xfrm>
          <a:prstGeom prst="rect">
            <a:avLst/>
          </a:prstGeom>
        </p:spPr>
      </p:pic>
    </p:spTree>
    <p:extLst>
      <p:ext uri="{BB962C8B-B14F-4D97-AF65-F5344CB8AC3E}">
        <p14:creationId xmlns:p14="http://schemas.microsoft.com/office/powerpoint/2010/main" val="365234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41B151-7BAE-4F39-B085-D91D2305316E}"/>
              </a:ext>
            </a:extLst>
          </p:cNvPr>
          <p:cNvSpPr>
            <a:spLocks noGrp="1"/>
          </p:cNvSpPr>
          <p:nvPr>
            <p:ph type="title"/>
          </p:nvPr>
        </p:nvSpPr>
        <p:spPr>
          <a:xfrm>
            <a:off x="549796" y="189723"/>
            <a:ext cx="10116617" cy="1144556"/>
          </a:xfrm>
        </p:spPr>
        <p:txBody>
          <a:bodyPr/>
          <a:lstStyle/>
          <a:p>
            <a:r>
              <a:rPr lang="el-GR" dirty="0"/>
              <a:t>Μελέτη Περίπτωσης: </a:t>
            </a:r>
            <a:r>
              <a:rPr lang="en-US" dirty="0"/>
              <a:t>Donald Duck</a:t>
            </a:r>
            <a:endParaRPr lang="el-GR" dirty="0"/>
          </a:p>
        </p:txBody>
      </p:sp>
      <p:pic>
        <p:nvPicPr>
          <p:cNvPr id="6" name="Θέση περιεχομένου 5">
            <a:extLst>
              <a:ext uri="{FF2B5EF4-FFF2-40B4-BE49-F238E27FC236}">
                <a16:creationId xmlns:a16="http://schemas.microsoft.com/office/drawing/2014/main" id="{D915BFBA-98D8-43E1-B2FE-2538070F2D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88950" y="1844824"/>
            <a:ext cx="4138111" cy="2448272"/>
          </a:xfrm>
          <a:prstGeom prst="rect">
            <a:avLst/>
          </a:prstGeom>
        </p:spPr>
      </p:pic>
      <p:pic>
        <p:nvPicPr>
          <p:cNvPr id="7" name="Εικόνα 6">
            <a:extLst>
              <a:ext uri="{FF2B5EF4-FFF2-40B4-BE49-F238E27FC236}">
                <a16:creationId xmlns:a16="http://schemas.microsoft.com/office/drawing/2014/main" id="{C8DBBC31-D7CB-4A09-89DE-3174E5361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64" y="4128543"/>
            <a:ext cx="3456384" cy="2559803"/>
          </a:xfrm>
          <a:prstGeom prst="rect">
            <a:avLst/>
          </a:prstGeom>
        </p:spPr>
      </p:pic>
      <p:pic>
        <p:nvPicPr>
          <p:cNvPr id="9" name="Εικόνα 8">
            <a:extLst>
              <a:ext uri="{FF2B5EF4-FFF2-40B4-BE49-F238E27FC236}">
                <a16:creationId xmlns:a16="http://schemas.microsoft.com/office/drawing/2014/main" id="{92FDFBC8-FA52-4AB7-8098-09D0F8BE0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0196" y="2780928"/>
            <a:ext cx="2952328" cy="2220449"/>
          </a:xfrm>
          <a:prstGeom prst="rect">
            <a:avLst/>
          </a:prstGeom>
        </p:spPr>
      </p:pic>
    </p:spTree>
    <p:extLst>
      <p:ext uri="{BB962C8B-B14F-4D97-AF65-F5344CB8AC3E}">
        <p14:creationId xmlns:p14="http://schemas.microsoft.com/office/powerpoint/2010/main" val="12132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Γήινοι τόνοι 16x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Office_15976186_TF02801065.potx" id="{A4E97CAE-2908-4C8A-A072-1B41E83A8538}" vid="{0EFEFD0C-FC20-4E02-BB93-2BDC098CF673}"/>
    </a:ext>
  </a:extLst>
</a:theme>
</file>

<file path=ppt/theme/theme2.xml><?xml version="1.0" encoding="utf-8"?>
<a:theme xmlns:a="http://schemas.openxmlformats.org/drawingml/2006/main" name="Θέμα του Offic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Θέμα του Offic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Παρουσίαση σε γήινους τόνους (ευρεία οθόνη)</Template>
  <TotalTime>723</TotalTime>
  <Words>3180</Words>
  <Application>Microsoft Office PowerPoint</Application>
  <PresentationFormat>Προσαρμογή</PresentationFormat>
  <Paragraphs>304</Paragraphs>
  <Slides>56</Slides>
  <Notes>3</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56</vt:i4>
      </vt:variant>
    </vt:vector>
  </HeadingPairs>
  <TitlesOfParts>
    <vt:vector size="60" baseType="lpstr">
      <vt:lpstr>Arial</vt:lpstr>
      <vt:lpstr>Corbel</vt:lpstr>
      <vt:lpstr>Corbel (Επικεφαλίδες)</vt:lpstr>
      <vt:lpstr>Γήινοι τόνοι 16x9</vt:lpstr>
      <vt:lpstr>Πολιτιστικές Βιομηχανίες</vt:lpstr>
      <vt:lpstr>Περιεχόμενα</vt:lpstr>
      <vt:lpstr>Κλάδοι Πολιτισμού</vt:lpstr>
      <vt:lpstr>Κλάδοι Πολιτισμού</vt:lpstr>
      <vt:lpstr>Πολιτιστικές Βιομηχανίες</vt:lpstr>
      <vt:lpstr>Παρουσίαση του PowerPoint</vt:lpstr>
      <vt:lpstr>Παρουσίαση του PowerPoint</vt:lpstr>
      <vt:lpstr>Παρουσίαση του PowerPoint</vt:lpstr>
      <vt:lpstr>Μελέτη Περίπτωσης: Donald Duck</vt:lpstr>
      <vt:lpstr>Παρουσίαση του PowerPoint</vt:lpstr>
      <vt:lpstr>Πολιτιστικές Βιομηχανίες </vt:lpstr>
      <vt:lpstr>Δημιουργικές Βιομηχανίες</vt:lpstr>
      <vt:lpstr>Παρουσίαση του PowerPoint</vt:lpstr>
      <vt:lpstr>Μοντέλο ομόκεντρων κύκλων</vt:lpstr>
      <vt:lpstr>Μοντέλο ομόκεντρων κύκλων</vt:lpstr>
      <vt:lpstr>Διάσκεψη των Ηνωμένων Εθνών για το Εμπόριο και την Ανάπτυξη  United Nations Conference on Trade and Development (UNCTAD)</vt:lpstr>
      <vt:lpstr>Παρουσίαση του PowerPoint</vt:lpstr>
      <vt:lpstr>Παρουσίαση του PowerPoint</vt:lpstr>
      <vt:lpstr>Βασικά Χαρακτηριστικά Πολιτιστικών και Δημιουργικών Βιομηχανιών</vt:lpstr>
      <vt:lpstr>Παρουσίαση του PowerPoint</vt:lpstr>
      <vt:lpstr>Παρουσίαση του PowerPoint</vt:lpstr>
      <vt:lpstr>Υψηλή κουλτούρα</vt:lpstr>
      <vt:lpstr>Μαζική κουλτούρα</vt:lpstr>
      <vt:lpstr>Μελέτη περίπτωσης : «House of fame»</vt:lpstr>
      <vt:lpstr>Παρουσίαση του PowerPoint</vt:lpstr>
      <vt:lpstr>Παρουσίαση του PowerPoint</vt:lpstr>
      <vt:lpstr>Εφαρμογή βασικών τοποθετήσεων της Σχολής της  Φρανκφούρτης στη μελέτη περίπτωσης</vt:lpstr>
      <vt:lpstr>Παρουσίαση του PowerPoint</vt:lpstr>
      <vt:lpstr>Παρουσίαση του PowerPoint</vt:lpstr>
      <vt:lpstr>Παρουσίαση του PowerPoint</vt:lpstr>
      <vt:lpstr>Παρουσίαση του PowerPoint</vt:lpstr>
      <vt:lpstr>Λαϊκός Πολιτισμός ή Ποπ Κουλτούρα</vt:lpstr>
      <vt:lpstr>Παρουσίαση του PowerPoint</vt:lpstr>
      <vt:lpstr>Παρουσίαση του PowerPoint</vt:lpstr>
      <vt:lpstr>Παρουσίαση του PowerPoint</vt:lpstr>
      <vt:lpstr>Μελέτη περίπτωσης </vt:lpstr>
      <vt:lpstr>Μελέτη περίπτωσης – Lady Gaga</vt:lpstr>
      <vt:lpstr>Παρουσίαση του PowerPoint</vt:lpstr>
      <vt:lpstr>Παρουσίαση του PowerPoint</vt:lpstr>
      <vt:lpstr>Robert Wilson 2015.  «Βίντεο Πορτραίτα της Lady Gaga»</vt:lpstr>
      <vt:lpstr>Παρουσίαση του PowerPoint</vt:lpstr>
      <vt:lpstr>Παρουσίαση του PowerPoint</vt:lpstr>
      <vt:lpstr>Παρουσίαση του PowerPoint</vt:lpstr>
      <vt:lpstr>Μελέτες Περίπτωσης  2020-2021</vt:lpstr>
      <vt:lpstr>Παρουσίαση του PowerPoint</vt:lpstr>
      <vt:lpstr>Παρουσίαση του PowerPoint</vt:lpstr>
      <vt:lpstr>Παρουσίαση του PowerPoint</vt:lpstr>
      <vt:lpstr>Harry Potter</vt:lpstr>
      <vt:lpstr>    Οι ξυλοδαρμοί ήταν μέρος της ζωής μου Aly Diabate, freed slave  </vt:lpstr>
      <vt:lpstr>Όταν ο κόσμος τρώει σοκολάτα, τρώει τη σάρκα μου Drissa, a freed slave</vt:lpstr>
      <vt:lpstr>Harry Potters fans win against child slavery </vt:lpstr>
      <vt:lpstr>Βιβλιογραφία</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Πολιτιστικές Βιομηχανίες</dc:title>
  <dc:creator>User</dc:creator>
  <cp:lastModifiedBy>ebitsani@gmail.com</cp:lastModifiedBy>
  <cp:revision>131</cp:revision>
  <dcterms:created xsi:type="dcterms:W3CDTF">2021-10-15T16:08:39Z</dcterms:created>
  <dcterms:modified xsi:type="dcterms:W3CDTF">2023-11-14T14:20:08Z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