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5" d="100"/>
          <a:sy n="115" d="100"/>
        </p:scale>
        <p:origin x="3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4840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VLR απαντά στο «πού βρισκόμαστε και τι έχουμε κάνει». Το SWOT→TOWS απαντά στο «τι θα κάνουμε». Το βιοπολιτισμικό πλαίσιο δίνει το περιεχόμενο και τη διασύνδεση ανάμεσα στα δύο.</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αριθμοί (πάνω από 300 VLR από 200+ τοπικές κυβερνήσεις) προέρχονται από πρόσφατη αναζήτηση και πρέπει να επαληθευτούν πριν την παρουσίαση.</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αξία του VLR είναι η διαδικασία και όχι μόνο το κείμενο.</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περιγραφή των σταδίων είναι σύνθεση από τις κατευθυντήριες γραμμές UN-Habitat και UCLG και την τοπική πρακτική. Δεν είναι ενιαίο επίσημο πρότυπο.</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baseline αποτελεί το σημείο αναφοράς για κάθε μελλοντική σύγκριση.</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βήμα αυτό συνδέεται με το κοινωνικό κεφάλαιο (bonding, bridging, linking) του εκπαιδευτικού υλικού.</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Δεν υπάρχει υποχρεωτικό πρότυπο. Η δομή είναι ενδεικτική και προσαρμόζεται στον δήμο.</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διατύπωση είναι πρόταση για τον ολοκληρωμένο σχεδιασμό και όχι κριτική των κατευθυντήριων γραμμών.</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SWOT χαρτογραφεί την παρούσα κατάσταση ενός φορέα ή τόπου και αντλεί συνήθως από τον βιοπολιτισμικό χάρτη (Β.7) και τους δείκτες (Γ.6).</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κανόνες προέρχονται από την Ενότητα ΣΤ.2 και την Ενότητα Β.6.2.</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μήτρα TOWS (Weihrich, 1982) διασταυρώνει συστηματικά τα στοιχεία της SWOT.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Κανόνες από τις Ενότητες Δ.7 και ΣΤ.2.</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κελί WT συγκεντρώνει συνήθως τον μεγαλύτερο κίνδυνο. Το κελί SO προσφέρει συνήθως τις ταχύτερες και φθηνότερες στρατηγικές.</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σύνθεση είναι πρόταση για τη διδασκαλία και βασίζεται στο υπόδειγμα της Ενότητας Δ.6.</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φάσεις 1 έως 3 αντιστοιχούν στα στάδια 1 έως 4 του VLR. Οι φάσεις 4 και 5 είναι το SWOT→TOWS. Οι φάσεις 6 και 7 κλείνουν τον κύκλο με υλοποίηση και νέο VLR.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Αντιστοιχεί στο στάδιο 1 του VLR.</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Στάδιο Α της Ενότητας Δ.5β. Τριγωνοποίηση: data, methodical, investigator, environmental.</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Στάδια Β, Γ και Δ της Ενότητας Δ.5β. Παραδείγματα από τις μελέτες Καλαμάτας και Ixelles.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πέντε άξονες και τα πέντε επίπεδα ωριμότητας προέρχονται από το ερωτηματολόγιο του ΣΒΑΠ. Χρησιμοποιούνται περιγραφικά, χωρίς βαθμολογία 0–4.</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Αντιστοιχεί στο στάδιο 4 του VLR και στη μέθοδο της εργασίας με συνεντεύξεις και συμμετοχική παρατήρηση.</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διάκριση απόθεμα/ροή προέρχεται από την Ενότητα Β.6.2.</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Από την Ενότητα Δ.6: ένα σχέδιο που ενισχύει μόνο τον οικονομικό πυλώνα αναπαράγει την προσθετική λογική «τέταρτου πυλώνα».</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Πίνακας της Ενότητας Δ.6 (ενδεικτική εφαρμογή σε πλαίσιο συμβουλευτικής αξιολόγησης).</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Από την Ενότητα Δ.6. Η ψηφιακή πρόσβαση βρέθηκε ισχυρός προβλεπτικός παράγοντας ικανοποίησης στην Ενότητα Γ.5.</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ανεξάρτητη ομάδα αξιολόγησης (π.χ. πανεπιστημιακός φορέας) είναι το επίπεδο παρακολούθησης του υποδείγματος.</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Στοιχεία από την Ενότητα Δ.8 (CDIS και μελέτες περίπτωσης). Δεν αποτελεί πλήρη μελέτη. Οι ευκαιρίες και απειλές διατυπώνονται ενδεικτικά.</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δράσεις είναι ενδεικτικές και δείχνουν τη μορφή «Χ + Υ → Ζ». Φορείς και ορίζοντες πρέπει να οριστούν με τον δήμο.</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κριτική βιοπολιτική ανάλυση προέρχεται από την Ενότητα Δ.4. Η επισήμανση για τη ρομαντικοποίηση από την Ενότητα Β.6.1.</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πρόταση αντιστοιχεί στον οδηγό της Ενότητας ΣΤ και στην εκφώνηση της εργασίας για τον δήμο και τους ΣΒΑ.</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στοιχεία της πρώτης και της δεύτερης αναφοράς πρέπει να ελεγχθούν πριν από δημοσίευση.</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E5F"/>
        </a:solidFill>
        <a:effectLst/>
      </p:bgPr>
    </p:bg>
    <p:spTree>
      <p:nvGrpSpPr>
        <p:cNvPr id="1" name=""/>
        <p:cNvGrpSpPr/>
        <p:nvPr/>
      </p:nvGrpSpPr>
      <p:grpSpPr>
        <a:xfrm>
          <a:off x="0" y="0"/>
          <a:ext cx="0" cy="0"/>
          <a:chOff x="0" y="0"/>
          <a:chExt cx="0" cy="0"/>
        </a:xfrm>
      </p:grpSpPr>
      <p:sp>
        <p:nvSpPr>
          <p:cNvPr id="2" name="Text 0"/>
          <p:cNvSpPr txBox="1"/>
          <p:nvPr/>
        </p:nvSpPr>
        <p:spPr>
          <a:xfrm>
            <a:off x="731520" y="1097280"/>
            <a:ext cx="10698480" cy="155448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Ολοκληρωμένος βιοπολιτισμικός στρατηγικός σχεδιασμός</a:t>
            </a:r>
            <a:endParaRPr lang="en-US" sz="4000" dirty="0"/>
          </a:p>
        </p:txBody>
      </p:sp>
      <p:sp>
        <p:nvSpPr>
          <p:cNvPr id="3" name="Text 1"/>
          <p:cNvSpPr txBox="1"/>
          <p:nvPr/>
        </p:nvSpPr>
        <p:spPr>
          <a:xfrm>
            <a:off x="731520" y="2834640"/>
            <a:ext cx="10698480" cy="914400"/>
          </a:xfrm>
          <a:prstGeom prst="rect">
            <a:avLst/>
          </a:prstGeom>
          <a:noFill/>
          <a:ln/>
        </p:spPr>
        <p:txBody>
          <a:bodyPr wrap="square" lIns="0" tIns="0" rIns="0" bIns="0" rtlCol="0" anchor="t"/>
          <a:lstStyle/>
          <a:p>
            <a:pPr marL="0" indent="0">
              <a:buNone/>
            </a:pPr>
            <a:r>
              <a:rPr lang="en-US" sz="2200" dirty="0">
                <a:solidFill>
                  <a:srgbClr val="E8D9B5"/>
                </a:solidFill>
                <a:latin typeface="Calibri" pitchFamily="34" charset="0"/>
                <a:ea typeface="Calibri" pitchFamily="34" charset="-122"/>
                <a:cs typeface="Calibri" pitchFamily="34" charset="-120"/>
              </a:rPr>
              <a:t>Η μεθοδολογία VLR (Voluntary Local Review) και η μέθοδος SWOT→TOWS σε ένα ενιαίο πλαίσιο</a:t>
            </a:r>
            <a:endParaRPr lang="en-US" sz="2200" dirty="0"/>
          </a:p>
        </p:txBody>
      </p:sp>
      <p:sp>
        <p:nvSpPr>
          <p:cNvPr id="4" name="Text 2"/>
          <p:cNvSpPr txBox="1"/>
          <p:nvPr/>
        </p:nvSpPr>
        <p:spPr>
          <a:xfrm>
            <a:off x="731520" y="5669280"/>
            <a:ext cx="10698480" cy="457200"/>
          </a:xfrm>
          <a:prstGeom prst="rect">
            <a:avLst/>
          </a:prstGeom>
          <a:noFill/>
          <a:ln/>
        </p:spPr>
        <p:txBody>
          <a:bodyPr wrap="square" lIns="0" tIns="0" rIns="0" bIns="0" rtlCol="0" anchor="ctr"/>
          <a:lstStyle/>
          <a:p>
            <a:pPr marL="0" indent="0">
              <a:buNone/>
            </a:pPr>
            <a:r>
              <a:rPr lang="en-US" sz="1600" dirty="0" err="1" smtClean="0">
                <a:solidFill>
                  <a:srgbClr val="C9D6D6"/>
                </a:solidFill>
                <a:latin typeface="Calibri" pitchFamily="34" charset="0"/>
                <a:ea typeface="Calibri" pitchFamily="34" charset="-122"/>
                <a:cs typeface="Calibri" pitchFamily="34" charset="-120"/>
              </a:rPr>
              <a:t>Βιο</a:t>
            </a:r>
            <a:r>
              <a:rPr lang="en-US" sz="1600" dirty="0" smtClean="0">
                <a:solidFill>
                  <a:srgbClr val="C9D6D6"/>
                </a:solidFill>
                <a:latin typeface="Calibri" pitchFamily="34" charset="0"/>
                <a:ea typeface="Calibri" pitchFamily="34" charset="-122"/>
                <a:cs typeface="Calibri" pitchFamily="34" charset="-120"/>
              </a:rPr>
              <a:t>πολιτισμική </a:t>
            </a:r>
            <a:r>
              <a:rPr lang="en-US" sz="1600" dirty="0">
                <a:solidFill>
                  <a:srgbClr val="C9D6D6"/>
                </a:solidFill>
                <a:latin typeface="Calibri" pitchFamily="34" charset="0"/>
                <a:ea typeface="Calibri" pitchFamily="34" charset="-122"/>
                <a:cs typeface="Calibri" pitchFamily="34" charset="-120"/>
              </a:rPr>
              <a:t>Ανάπτυξη και Τοπική Κοινωνία · Πανεπιστήμιο Πελοποννήσου</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Τι θα δούμε και πώς συνδέεται</a:t>
            </a:r>
            <a:endParaRPr lang="en-US" sz="3000" dirty="0"/>
          </a:p>
        </p:txBody>
      </p:sp>
      <p:sp>
        <p:nvSpPr>
          <p:cNvPr id="4" name="Shape 1"/>
          <p:cNvSpPr/>
          <p:nvPr/>
        </p:nvSpPr>
        <p:spPr>
          <a:xfrm>
            <a:off x="548640" y="1554480"/>
            <a:ext cx="3566160" cy="30175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01752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1. VLR</a:t>
            </a:r>
            <a:endParaRPr lang="en-US" sz="1800" dirty="0"/>
          </a:p>
        </p:txBody>
      </p:sp>
      <p:sp>
        <p:nvSpPr>
          <p:cNvPr id="7" name="Text 4"/>
          <p:cNvSpPr txBox="1"/>
          <p:nvPr/>
        </p:nvSpPr>
        <p:spPr>
          <a:xfrm>
            <a:off x="822960" y="2423160"/>
            <a:ext cx="3108960" cy="201168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Εθελοντική τοπική έκθεση για τους ΣΒΑ: μετράει, καταγράφει, λογοδοτεί.</a:t>
            </a:r>
            <a:endParaRPr lang="en-US" sz="2000" dirty="0"/>
          </a:p>
        </p:txBody>
      </p:sp>
      <p:sp>
        <p:nvSpPr>
          <p:cNvPr id="8" name="Shape 5"/>
          <p:cNvSpPr/>
          <p:nvPr/>
        </p:nvSpPr>
        <p:spPr>
          <a:xfrm>
            <a:off x="4297680" y="1554480"/>
            <a:ext cx="3566160" cy="30175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017520"/>
          </a:xfrm>
          <a:prstGeom prst="rect">
            <a:avLst/>
          </a:prstGeom>
          <a:solidFill>
            <a:srgbClr val="8A5A12"/>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2. SWOT → TOWS</a:t>
            </a:r>
            <a:endParaRPr lang="en-US" sz="1800" dirty="0"/>
          </a:p>
        </p:txBody>
      </p:sp>
      <p:sp>
        <p:nvSpPr>
          <p:cNvPr id="11" name="Text 8"/>
          <p:cNvSpPr txBox="1"/>
          <p:nvPr/>
        </p:nvSpPr>
        <p:spPr>
          <a:xfrm>
            <a:off x="4572000" y="2423160"/>
            <a:ext cx="3108960" cy="201168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Από τη διάγνωση στη στρατηγική με τεκμηριωμένες δράσεις.</a:t>
            </a:r>
            <a:endParaRPr lang="en-US" sz="2000" dirty="0"/>
          </a:p>
        </p:txBody>
      </p:sp>
      <p:sp>
        <p:nvSpPr>
          <p:cNvPr id="12" name="Shape 9"/>
          <p:cNvSpPr/>
          <p:nvPr/>
        </p:nvSpPr>
        <p:spPr>
          <a:xfrm>
            <a:off x="8046720" y="1554480"/>
            <a:ext cx="3566160" cy="30175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017520"/>
          </a:xfrm>
          <a:prstGeom prst="rect">
            <a:avLst/>
          </a:prstGeom>
          <a:solidFill>
            <a:srgbClr val="6B7F3A"/>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3. Ενιαίο πλαίσιο</a:t>
            </a:r>
            <a:endParaRPr lang="en-US" sz="1800" dirty="0"/>
          </a:p>
        </p:txBody>
      </p:sp>
      <p:sp>
        <p:nvSpPr>
          <p:cNvPr id="15" name="Text 12"/>
          <p:cNvSpPr txBox="1"/>
          <p:nvPr/>
        </p:nvSpPr>
        <p:spPr>
          <a:xfrm>
            <a:off x="8321040" y="2423160"/>
            <a:ext cx="3108960" cy="201168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Επτά φάσεις που ενώνουν τα δύο με τον βιοπολιτισμικό χάρτη και τους ΣΒΑ.</a:t>
            </a:r>
            <a:endParaRPr lang="en-US" sz="2000" dirty="0"/>
          </a:p>
        </p:txBody>
      </p:sp>
      <p:sp>
        <p:nvSpPr>
          <p:cNvPr id="16" name="Shape 13"/>
          <p:cNvSpPr/>
          <p:nvPr/>
        </p:nvSpPr>
        <p:spPr>
          <a:xfrm>
            <a:off x="548640" y="4754880"/>
            <a:ext cx="11064240" cy="1188720"/>
          </a:xfrm>
          <a:prstGeom prst="rect">
            <a:avLst/>
          </a:prstGeom>
          <a:solidFill>
            <a:srgbClr val="1F4E5F"/>
          </a:solidFill>
          <a:ln/>
        </p:spPr>
      </p:sp>
      <p:sp>
        <p:nvSpPr>
          <p:cNvPr id="17" name="Text 14"/>
          <p:cNvSpPr txBox="1"/>
          <p:nvPr/>
        </p:nvSpPr>
        <p:spPr>
          <a:xfrm>
            <a:off x="822960" y="4846320"/>
            <a:ext cx="10515600" cy="320040"/>
          </a:xfrm>
          <a:prstGeom prst="rect">
            <a:avLst/>
          </a:prstGeom>
          <a:noFill/>
          <a:ln/>
        </p:spPr>
        <p:txBody>
          <a:bodyPr wrap="square" lIns="0" tIns="0" rIns="0" bIns="0" rtlCol="0" anchor="ctr"/>
          <a:lstStyle/>
          <a:p>
            <a:pPr marL="0" indent="0">
              <a:buNone/>
            </a:pPr>
            <a:r>
              <a:rPr lang="en-US" sz="1400" b="1" dirty="0">
                <a:solidFill>
                  <a:srgbClr val="E8D9B5"/>
                </a:solidFill>
                <a:latin typeface="Calibri" pitchFamily="34" charset="0"/>
                <a:ea typeface="Calibri" pitchFamily="34" charset="-122"/>
                <a:cs typeface="Calibri" pitchFamily="34" charset="-120"/>
              </a:rPr>
              <a:t>Κεντρική ιδέα</a:t>
            </a:r>
            <a:endParaRPr lang="en-US" sz="1400" dirty="0"/>
          </a:p>
        </p:txBody>
      </p:sp>
      <p:sp>
        <p:nvSpPr>
          <p:cNvPr id="18" name="Text 15"/>
          <p:cNvSpPr txBox="1"/>
          <p:nvPr/>
        </p:nvSpPr>
        <p:spPr>
          <a:xfrm>
            <a:off x="822960" y="5212080"/>
            <a:ext cx="10515600" cy="640080"/>
          </a:xfrm>
          <a:prstGeom prst="rect">
            <a:avLst/>
          </a:prstGeom>
          <a:noFill/>
          <a:ln/>
        </p:spPr>
        <p:txBody>
          <a:bodyPr wrap="square" lIns="0" tIns="0" rIns="0" bIns="0" rtlCol="0" anchor="t"/>
          <a:lstStyle/>
          <a:p>
            <a:pPr marL="0" indent="0">
              <a:buNone/>
            </a:pPr>
            <a:r>
              <a:rPr lang="en-US" sz="1900" dirty="0">
                <a:solidFill>
                  <a:srgbClr val="FFFFFF"/>
                </a:solidFill>
                <a:latin typeface="Cambria" pitchFamily="34" charset="0"/>
                <a:ea typeface="Cambria" pitchFamily="34" charset="-122"/>
                <a:cs typeface="Cambria" pitchFamily="34" charset="-120"/>
              </a:rPr>
              <a:t>Ο πολιτισμός τέμνει εγκάρσια όλες τις διαστάσεις της βιώσιμης ανάπτυξης, άρα και κάθε στάδιο του σχεδιασμού.</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4E5F"/>
        </a:solidFill>
        <a:effectLst/>
      </p:bgPr>
    </p:bg>
    <p:spTree>
      <p:nvGrpSpPr>
        <p:cNvPr id="1" name=""/>
        <p:cNvGrpSpPr/>
        <p:nvPr/>
      </p:nvGrpSpPr>
      <p:grpSpPr>
        <a:xfrm>
          <a:off x="0" y="0"/>
          <a:ext cx="0" cy="0"/>
          <a:chOff x="0" y="0"/>
          <a:chExt cx="0" cy="0"/>
        </a:xfrm>
      </p:grpSpPr>
      <p:sp>
        <p:nvSpPr>
          <p:cNvPr id="2" name="Text 0"/>
          <p:cNvSpPr txBox="1"/>
          <p:nvPr/>
        </p:nvSpPr>
        <p:spPr>
          <a:xfrm>
            <a:off x="731520" y="1463040"/>
            <a:ext cx="2743200" cy="1280160"/>
          </a:xfrm>
          <a:prstGeom prst="rect">
            <a:avLst/>
          </a:prstGeom>
          <a:noFill/>
          <a:ln/>
        </p:spPr>
        <p:txBody>
          <a:bodyPr wrap="square" lIns="0" tIns="0" rIns="0" bIns="0" rtlCol="0" anchor="ctr"/>
          <a:lstStyle/>
          <a:p>
            <a:pPr marL="0" indent="0">
              <a:buNone/>
            </a:pPr>
            <a:r>
              <a:rPr lang="en-US" sz="8000" b="1" dirty="0">
                <a:solidFill>
                  <a:srgbClr val="E8D9B5"/>
                </a:solidFill>
                <a:latin typeface="Cambria" pitchFamily="34" charset="0"/>
                <a:ea typeface="Cambria" pitchFamily="34" charset="-122"/>
                <a:cs typeface="Cambria" pitchFamily="34" charset="-120"/>
              </a:rPr>
              <a:t>1</a:t>
            </a:r>
            <a:endParaRPr lang="en-US" sz="8000" dirty="0"/>
          </a:p>
        </p:txBody>
      </p:sp>
      <p:sp>
        <p:nvSpPr>
          <p:cNvPr id="3" name="Text 1"/>
          <p:cNvSpPr txBox="1"/>
          <p:nvPr/>
        </p:nvSpPr>
        <p:spPr>
          <a:xfrm>
            <a:off x="731520" y="2926080"/>
            <a:ext cx="10698480" cy="91440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Η μεθοδολογία VLR</a:t>
            </a:r>
            <a:endParaRPr lang="en-US" sz="3600" dirty="0"/>
          </a:p>
        </p:txBody>
      </p:sp>
      <p:sp>
        <p:nvSpPr>
          <p:cNvPr id="4" name="Text 2"/>
          <p:cNvSpPr txBox="1"/>
          <p:nvPr/>
        </p:nvSpPr>
        <p:spPr>
          <a:xfrm>
            <a:off x="731520" y="4114800"/>
            <a:ext cx="10698480" cy="914400"/>
          </a:xfrm>
          <a:prstGeom prst="rect">
            <a:avLst/>
          </a:prstGeom>
          <a:noFill/>
          <a:ln/>
        </p:spPr>
        <p:txBody>
          <a:bodyPr wrap="square" lIns="0" tIns="0" rIns="0" bIns="0" rtlCol="0" anchor="t"/>
          <a:lstStyle/>
          <a:p>
            <a:pPr marL="0" indent="0">
              <a:buNone/>
            </a:pPr>
            <a:r>
              <a:rPr lang="en-US" sz="2000" dirty="0">
                <a:solidFill>
                  <a:srgbClr val="C9D6D6"/>
                </a:solidFill>
                <a:latin typeface="Calibri" pitchFamily="34" charset="0"/>
                <a:ea typeface="Calibri" pitchFamily="34" charset="-122"/>
                <a:cs typeface="Calibri" pitchFamily="34" charset="-120"/>
              </a:rPr>
              <a:t>Voluntary Local Review: η εθελοντική τοπική έκθεση για τους Στόχους Βιώσιμης Ανάπτυξης</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Τι είναι το VLR</a:t>
            </a:r>
            <a:endParaRPr lang="en-US" sz="3000" dirty="0"/>
          </a:p>
        </p:txBody>
      </p:sp>
      <p:sp>
        <p:nvSpPr>
          <p:cNvPr id="4" name="Shape 1"/>
          <p:cNvSpPr/>
          <p:nvPr/>
        </p:nvSpPr>
        <p:spPr>
          <a:xfrm>
            <a:off x="548640" y="1463040"/>
            <a:ext cx="11064240" cy="1554480"/>
          </a:xfrm>
          <a:prstGeom prst="rect">
            <a:avLst/>
          </a:prstGeom>
          <a:solidFill>
            <a:srgbClr val="1F4E5F"/>
          </a:solidFill>
          <a:ln/>
        </p:spPr>
      </p:sp>
      <p:sp>
        <p:nvSpPr>
          <p:cNvPr id="5" name="Text 2"/>
          <p:cNvSpPr txBox="1"/>
          <p:nvPr/>
        </p:nvSpPr>
        <p:spPr>
          <a:xfrm>
            <a:off x="822960" y="1554480"/>
            <a:ext cx="10515600" cy="320040"/>
          </a:xfrm>
          <a:prstGeom prst="rect">
            <a:avLst/>
          </a:prstGeom>
          <a:noFill/>
          <a:ln/>
        </p:spPr>
        <p:txBody>
          <a:bodyPr wrap="square" lIns="0" tIns="0" rIns="0" bIns="0" rtlCol="0" anchor="ctr"/>
          <a:lstStyle/>
          <a:p>
            <a:pPr marL="0" indent="0">
              <a:buNone/>
            </a:pPr>
            <a:r>
              <a:rPr lang="en-US" sz="1400" b="1" dirty="0">
                <a:solidFill>
                  <a:srgbClr val="E8D9B5"/>
                </a:solidFill>
                <a:latin typeface="Calibri" pitchFamily="34" charset="0"/>
                <a:ea typeface="Calibri" pitchFamily="34" charset="-122"/>
                <a:cs typeface="Calibri" pitchFamily="34" charset="-120"/>
              </a:rPr>
              <a:t>Ορισμός</a:t>
            </a:r>
            <a:endParaRPr lang="en-US" sz="1400" dirty="0"/>
          </a:p>
        </p:txBody>
      </p:sp>
      <p:sp>
        <p:nvSpPr>
          <p:cNvPr id="6" name="Text 3"/>
          <p:cNvSpPr txBox="1"/>
          <p:nvPr/>
        </p:nvSpPr>
        <p:spPr>
          <a:xfrm>
            <a:off x="822960" y="1920240"/>
            <a:ext cx="10515600" cy="1005840"/>
          </a:xfrm>
          <a:prstGeom prst="rect">
            <a:avLst/>
          </a:prstGeom>
          <a:noFill/>
          <a:ln/>
        </p:spPr>
        <p:txBody>
          <a:bodyPr wrap="square" lIns="0" tIns="0" rIns="0" bIns="0" rtlCol="0" anchor="t"/>
          <a:lstStyle/>
          <a:p>
            <a:pPr marL="0" indent="0">
              <a:buNone/>
            </a:pPr>
            <a:r>
              <a:rPr lang="en-US" sz="1900" dirty="0">
                <a:solidFill>
                  <a:srgbClr val="FFFFFF"/>
                </a:solidFill>
                <a:latin typeface="Cambria" pitchFamily="34" charset="0"/>
                <a:ea typeface="Cambria" pitchFamily="34" charset="-122"/>
                <a:cs typeface="Cambria" pitchFamily="34" charset="-120"/>
              </a:rPr>
              <a:t>Η τοπική εκδοχή της Εθελοντικής Εθνικής Έκθεσης (VNR). Ένας δήμος ή μια περιφέρεια αξιολογεί και δημοσιεύει πού βρίσκεται ως προς τους ΣΒΑ.</a:t>
            </a:r>
            <a:endParaRPr lang="en-US" sz="1900" dirty="0"/>
          </a:p>
        </p:txBody>
      </p:sp>
      <p:sp>
        <p:nvSpPr>
          <p:cNvPr id="7" name="Shape 4"/>
          <p:cNvSpPr/>
          <p:nvPr/>
        </p:nvSpPr>
        <p:spPr>
          <a:xfrm>
            <a:off x="548640" y="3200400"/>
            <a:ext cx="3566160" cy="26517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8" name="Shape 5"/>
          <p:cNvSpPr/>
          <p:nvPr/>
        </p:nvSpPr>
        <p:spPr>
          <a:xfrm>
            <a:off x="548640" y="3200400"/>
            <a:ext cx="82296" cy="2651760"/>
          </a:xfrm>
          <a:prstGeom prst="rect">
            <a:avLst/>
          </a:prstGeom>
          <a:solidFill>
            <a:srgbClr val="8A5A12"/>
          </a:solidFill>
          <a:ln/>
        </p:spPr>
      </p:sp>
      <p:sp>
        <p:nvSpPr>
          <p:cNvPr id="9" name="Text 6"/>
          <p:cNvSpPr txBox="1"/>
          <p:nvPr/>
        </p:nvSpPr>
        <p:spPr>
          <a:xfrm>
            <a:off x="822960" y="333756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Από πότε</a:t>
            </a:r>
            <a:endParaRPr lang="en-US" sz="1800" dirty="0"/>
          </a:p>
        </p:txBody>
      </p:sp>
      <p:sp>
        <p:nvSpPr>
          <p:cNvPr id="10" name="Text 7"/>
          <p:cNvSpPr txBox="1"/>
          <p:nvPr/>
        </p:nvSpPr>
        <p:spPr>
          <a:xfrm>
            <a:off x="822960" y="4069080"/>
            <a:ext cx="3108960" cy="164592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Το κίνημα ξεκίνησε το 2018, όταν οι πρώτες πόλεις παρουσίασαν τοπικές εκθέσεις στο Πολιτικό Φόρουμ Υψηλού Επιπέδου του ΟΗΕ.</a:t>
            </a:r>
            <a:endParaRPr lang="en-US" sz="1800" dirty="0"/>
          </a:p>
        </p:txBody>
      </p:sp>
      <p:sp>
        <p:nvSpPr>
          <p:cNvPr id="11" name="Shape 8"/>
          <p:cNvSpPr/>
          <p:nvPr/>
        </p:nvSpPr>
        <p:spPr>
          <a:xfrm>
            <a:off x="4297680" y="3200400"/>
            <a:ext cx="3566160" cy="26517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2" name="Shape 9"/>
          <p:cNvSpPr/>
          <p:nvPr/>
        </p:nvSpPr>
        <p:spPr>
          <a:xfrm>
            <a:off x="4297680" y="3200400"/>
            <a:ext cx="82296" cy="2651760"/>
          </a:xfrm>
          <a:prstGeom prst="rect">
            <a:avLst/>
          </a:prstGeom>
          <a:solidFill>
            <a:srgbClr val="6B7F3A"/>
          </a:solidFill>
          <a:ln/>
        </p:spPr>
      </p:sp>
      <p:sp>
        <p:nvSpPr>
          <p:cNvPr id="13" name="Text 10"/>
          <p:cNvSpPr txBox="1"/>
          <p:nvPr/>
        </p:nvSpPr>
        <p:spPr>
          <a:xfrm>
            <a:off x="4572000" y="333756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Εθελοντικό</a:t>
            </a:r>
            <a:endParaRPr lang="en-US" sz="1800" dirty="0"/>
          </a:p>
        </p:txBody>
      </p:sp>
      <p:sp>
        <p:nvSpPr>
          <p:cNvPr id="14" name="Text 11"/>
          <p:cNvSpPr txBox="1"/>
          <p:nvPr/>
        </p:nvSpPr>
        <p:spPr>
          <a:xfrm>
            <a:off x="4572000" y="4069080"/>
            <a:ext cx="3108960" cy="164592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Δεν υπάρχει υποχρέωση ούτε ενιαίο υποχρεωτικό πρότυπο. Η δομή προσαρμόζεται στο τοπικό πλαίσιο.</a:t>
            </a:r>
            <a:endParaRPr lang="en-US" sz="1800" dirty="0"/>
          </a:p>
        </p:txBody>
      </p:sp>
      <p:sp>
        <p:nvSpPr>
          <p:cNvPr id="15" name="Shape 12"/>
          <p:cNvSpPr/>
          <p:nvPr/>
        </p:nvSpPr>
        <p:spPr>
          <a:xfrm>
            <a:off x="8046720" y="3200400"/>
            <a:ext cx="3566160" cy="26517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6" name="Shape 13"/>
          <p:cNvSpPr/>
          <p:nvPr/>
        </p:nvSpPr>
        <p:spPr>
          <a:xfrm>
            <a:off x="8046720" y="3200400"/>
            <a:ext cx="82296" cy="2651760"/>
          </a:xfrm>
          <a:prstGeom prst="rect">
            <a:avLst/>
          </a:prstGeom>
          <a:solidFill>
            <a:srgbClr val="1F4E5F"/>
          </a:solidFill>
          <a:ln/>
        </p:spPr>
      </p:sp>
      <p:sp>
        <p:nvSpPr>
          <p:cNvPr id="17" name="Text 14"/>
          <p:cNvSpPr txBox="1"/>
          <p:nvPr/>
        </p:nvSpPr>
        <p:spPr>
          <a:xfrm>
            <a:off x="8321040" y="333756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Πού στηρίζεται</a:t>
            </a:r>
            <a:endParaRPr lang="en-US" sz="1800" dirty="0"/>
          </a:p>
        </p:txBody>
      </p:sp>
      <p:sp>
        <p:nvSpPr>
          <p:cNvPr id="18" name="Text 15"/>
          <p:cNvSpPr txBox="1"/>
          <p:nvPr/>
        </p:nvSpPr>
        <p:spPr>
          <a:xfrm>
            <a:off x="8321040" y="4069080"/>
            <a:ext cx="3108960" cy="164592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Κατευθυντήριες γραμμές UN-Habitat και UCLG, και δράσεις της ΕΕ μέσω της Επιτροπής των Περιφερειών.</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Γιατί να κάνει ένας δήμος VLR</a:t>
            </a:r>
            <a:endParaRPr lang="en-US" sz="3000" dirty="0"/>
          </a:p>
        </p:txBody>
      </p:sp>
      <p:sp>
        <p:nvSpPr>
          <p:cNvPr id="4" name="Shape 1"/>
          <p:cNvSpPr/>
          <p:nvPr/>
        </p:nvSpPr>
        <p:spPr>
          <a:xfrm>
            <a:off x="54864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474720"/>
          </a:xfrm>
          <a:prstGeom prst="rect">
            <a:avLst/>
          </a:prstGeom>
          <a:solidFill>
            <a:srgbClr val="1F4E5F"/>
          </a:solidFill>
          <a:ln/>
        </p:spPr>
      </p:sp>
      <p:sp>
        <p:nvSpPr>
          <p:cNvPr id="6" name="Text 3"/>
          <p:cNvSpPr txBox="1"/>
          <p:nvPr/>
        </p:nvSpPr>
        <p:spPr>
          <a:xfrm>
            <a:off x="822960" y="1691640"/>
            <a:ext cx="217170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Διαφάνεια και λογοδοσία</a:t>
            </a:r>
            <a:endParaRPr lang="en-US" sz="1800" dirty="0"/>
          </a:p>
        </p:txBody>
      </p:sp>
      <p:sp>
        <p:nvSpPr>
          <p:cNvPr id="7" name="Text 4"/>
          <p:cNvSpPr txBox="1"/>
          <p:nvPr/>
        </p:nvSpPr>
        <p:spPr>
          <a:xfrm>
            <a:off x="82296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Οι πολίτες βλέπουν τι έχει γίνει και τι εκκρεμεί.</a:t>
            </a:r>
            <a:endParaRPr lang="en-US" sz="1700" dirty="0"/>
          </a:p>
        </p:txBody>
      </p:sp>
      <p:sp>
        <p:nvSpPr>
          <p:cNvPr id="8" name="Shape 5"/>
          <p:cNvSpPr/>
          <p:nvPr/>
        </p:nvSpPr>
        <p:spPr>
          <a:xfrm>
            <a:off x="336042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3360420" y="1554480"/>
            <a:ext cx="82296" cy="3474720"/>
          </a:xfrm>
          <a:prstGeom prst="rect">
            <a:avLst/>
          </a:prstGeom>
          <a:solidFill>
            <a:srgbClr val="8A5A12"/>
          </a:solidFill>
          <a:ln/>
        </p:spPr>
      </p:sp>
      <p:sp>
        <p:nvSpPr>
          <p:cNvPr id="10" name="Text 7"/>
          <p:cNvSpPr txBox="1"/>
          <p:nvPr/>
        </p:nvSpPr>
        <p:spPr>
          <a:xfrm>
            <a:off x="3634740" y="169164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Ιδιοκτησία των ΣΒΑ</a:t>
            </a:r>
            <a:endParaRPr lang="en-US" sz="1800" dirty="0"/>
          </a:p>
        </p:txBody>
      </p:sp>
      <p:sp>
        <p:nvSpPr>
          <p:cNvPr id="11" name="Text 8"/>
          <p:cNvSpPr txBox="1"/>
          <p:nvPr/>
        </p:nvSpPr>
        <p:spPr>
          <a:xfrm>
            <a:off x="363474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Οι στόχοι γίνονται τοπικοί και όχι μόνο διεθνείς δεσμεύσεις.</a:t>
            </a:r>
            <a:endParaRPr lang="en-US" sz="1700" dirty="0"/>
          </a:p>
        </p:txBody>
      </p:sp>
      <p:sp>
        <p:nvSpPr>
          <p:cNvPr id="12" name="Shape 9"/>
          <p:cNvSpPr/>
          <p:nvPr/>
        </p:nvSpPr>
        <p:spPr>
          <a:xfrm>
            <a:off x="617220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6172200" y="1554480"/>
            <a:ext cx="82296" cy="3474720"/>
          </a:xfrm>
          <a:prstGeom prst="rect">
            <a:avLst/>
          </a:prstGeom>
          <a:solidFill>
            <a:srgbClr val="6B7F3A"/>
          </a:solidFill>
          <a:ln/>
        </p:spPr>
      </p:sp>
      <p:sp>
        <p:nvSpPr>
          <p:cNvPr id="14" name="Text 11"/>
          <p:cNvSpPr txBox="1"/>
          <p:nvPr/>
        </p:nvSpPr>
        <p:spPr>
          <a:xfrm>
            <a:off x="6446520" y="1691640"/>
            <a:ext cx="217170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Στόχευση πολιτικής</a:t>
            </a:r>
            <a:endParaRPr lang="en-US" sz="1800" dirty="0"/>
          </a:p>
        </p:txBody>
      </p:sp>
      <p:sp>
        <p:nvSpPr>
          <p:cNvPr id="15" name="Text 12"/>
          <p:cNvSpPr txBox="1"/>
          <p:nvPr/>
        </p:nvSpPr>
        <p:spPr>
          <a:xfrm>
            <a:off x="644652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Τα δεδομένα δείχνουν πού χρειάζονται παρεμβάσεις.</a:t>
            </a:r>
            <a:endParaRPr lang="en-US" sz="1700" dirty="0"/>
          </a:p>
        </p:txBody>
      </p:sp>
      <p:sp>
        <p:nvSpPr>
          <p:cNvPr id="16" name="Shape 13"/>
          <p:cNvSpPr/>
          <p:nvPr/>
        </p:nvSpPr>
        <p:spPr>
          <a:xfrm>
            <a:off x="898398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7" name="Shape 14"/>
          <p:cNvSpPr/>
          <p:nvPr/>
        </p:nvSpPr>
        <p:spPr>
          <a:xfrm>
            <a:off x="8983980" y="1554480"/>
            <a:ext cx="82296" cy="3474720"/>
          </a:xfrm>
          <a:prstGeom prst="rect">
            <a:avLst/>
          </a:prstGeom>
          <a:solidFill>
            <a:srgbClr val="1F4E5F"/>
          </a:solidFill>
          <a:ln/>
        </p:spPr>
      </p:sp>
      <p:sp>
        <p:nvSpPr>
          <p:cNvPr id="18" name="Text 15"/>
          <p:cNvSpPr txBox="1"/>
          <p:nvPr/>
        </p:nvSpPr>
        <p:spPr>
          <a:xfrm>
            <a:off x="9258300" y="1691640"/>
            <a:ext cx="217170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Δικτύωση</a:t>
            </a:r>
            <a:endParaRPr lang="en-US" sz="1800" dirty="0"/>
          </a:p>
        </p:txBody>
      </p:sp>
      <p:sp>
        <p:nvSpPr>
          <p:cNvPr id="19" name="Text 16"/>
          <p:cNvSpPr txBox="1"/>
          <p:nvPr/>
        </p:nvSpPr>
        <p:spPr>
          <a:xfrm>
            <a:off x="925830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Ο δήμος μπαίνει σε διεθνή δίκτυα (UCLG, ICLEI) και μαθαίνει από άλλους.</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Τα έξι στάδια του VLR</a:t>
            </a:r>
            <a:endParaRPr lang="en-US" sz="3000" dirty="0"/>
          </a:p>
        </p:txBody>
      </p:sp>
      <p:sp>
        <p:nvSpPr>
          <p:cNvPr id="4" name="Shape 1"/>
          <p:cNvSpPr/>
          <p:nvPr/>
        </p:nvSpPr>
        <p:spPr>
          <a:xfrm>
            <a:off x="548640" y="1737360"/>
            <a:ext cx="1600200" cy="2926080"/>
          </a:xfrm>
          <a:prstGeom prst="roundRect">
            <a:avLst>
              <a:gd name="adj" fmla="val 5714"/>
            </a:avLst>
          </a:prstGeom>
          <a:solidFill>
            <a:srgbClr val="1F4E5F"/>
          </a:solidFill>
          <a:ln/>
          <a:effectLst>
            <a:outerShdw blurRad="76200" dist="25400" dir="5400000" algn="bl" rotWithShape="0">
              <a:srgbClr val="000000">
                <a:alpha val="12000"/>
              </a:srgbClr>
            </a:outerShdw>
          </a:effectLst>
        </p:spPr>
      </p:sp>
      <p:sp>
        <p:nvSpPr>
          <p:cNvPr id="5" name="Text 2"/>
          <p:cNvSpPr txBox="1"/>
          <p:nvPr/>
        </p:nvSpPr>
        <p:spPr>
          <a:xfrm>
            <a:off x="640080" y="1847088"/>
            <a:ext cx="1417320" cy="640080"/>
          </a:xfrm>
          <a:prstGeom prst="rect">
            <a:avLst/>
          </a:prstGeom>
          <a:noFill/>
          <a:ln/>
        </p:spPr>
        <p:txBody>
          <a:bodyPr wrap="square" lIns="0" tIns="0" rIns="0" bIns="0" rtlCol="0" anchor="t"/>
          <a:lstStyle/>
          <a:p>
            <a:pPr marL="0" indent="0" algn="ctr">
              <a:buNone/>
            </a:pPr>
            <a:r>
              <a:rPr lang="en-US" sz="1200" b="1" dirty="0">
                <a:solidFill>
                  <a:srgbClr val="FFFFFF"/>
                </a:solidFill>
                <a:latin typeface="Cambria" pitchFamily="34" charset="0"/>
                <a:ea typeface="Cambria" pitchFamily="34" charset="-122"/>
                <a:cs typeface="Cambria" pitchFamily="34" charset="-120"/>
              </a:rPr>
              <a:t>1. Πολιτική δέσμευση</a:t>
            </a:r>
            <a:endParaRPr lang="en-US" sz="1200" dirty="0"/>
          </a:p>
        </p:txBody>
      </p:sp>
      <p:sp>
        <p:nvSpPr>
          <p:cNvPr id="6" name="Text 3"/>
          <p:cNvSpPr txBox="1"/>
          <p:nvPr/>
        </p:nvSpPr>
        <p:spPr>
          <a:xfrm>
            <a:off x="640080" y="2514600"/>
            <a:ext cx="1417320" cy="205740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Απόφαση, συντονιστής, ομάδα εργασίας</a:t>
            </a:r>
            <a:endParaRPr lang="en-US" sz="1300" dirty="0"/>
          </a:p>
        </p:txBody>
      </p:sp>
      <p:sp>
        <p:nvSpPr>
          <p:cNvPr id="7" name="Text 4"/>
          <p:cNvSpPr txBox="1"/>
          <p:nvPr/>
        </p:nvSpPr>
        <p:spPr>
          <a:xfrm>
            <a:off x="2148840"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8" name="Shape 5"/>
          <p:cNvSpPr/>
          <p:nvPr/>
        </p:nvSpPr>
        <p:spPr>
          <a:xfrm>
            <a:off x="2441448" y="1737360"/>
            <a:ext cx="1600200" cy="2926080"/>
          </a:xfrm>
          <a:prstGeom prst="roundRect">
            <a:avLst>
              <a:gd name="adj" fmla="val 5714"/>
            </a:avLst>
          </a:prstGeom>
          <a:solidFill>
            <a:srgbClr val="8A5A12"/>
          </a:solidFill>
          <a:ln/>
          <a:effectLst>
            <a:outerShdw blurRad="76200" dist="25400" dir="5400000" algn="bl" rotWithShape="0">
              <a:srgbClr val="000000">
                <a:alpha val="12000"/>
              </a:srgbClr>
            </a:outerShdw>
          </a:effectLst>
        </p:spPr>
      </p:sp>
      <p:sp>
        <p:nvSpPr>
          <p:cNvPr id="9" name="Text 6"/>
          <p:cNvSpPr txBox="1"/>
          <p:nvPr/>
        </p:nvSpPr>
        <p:spPr>
          <a:xfrm>
            <a:off x="2532888" y="1847088"/>
            <a:ext cx="1417320" cy="640080"/>
          </a:xfrm>
          <a:prstGeom prst="rect">
            <a:avLst/>
          </a:prstGeom>
          <a:noFill/>
          <a:ln/>
        </p:spPr>
        <p:txBody>
          <a:bodyPr wrap="square" lIns="0" tIns="0" rIns="0" bIns="0" rtlCol="0" anchor="t"/>
          <a:lstStyle/>
          <a:p>
            <a:pPr marL="0" indent="0" algn="ctr">
              <a:buNone/>
            </a:pPr>
            <a:r>
              <a:rPr lang="en-US" sz="1200" b="1" dirty="0">
                <a:solidFill>
                  <a:srgbClr val="FFFFFF"/>
                </a:solidFill>
                <a:latin typeface="Cambria" pitchFamily="34" charset="0"/>
                <a:ea typeface="Cambria" pitchFamily="34" charset="-122"/>
                <a:cs typeface="Cambria" pitchFamily="34" charset="-120"/>
              </a:rPr>
              <a:t>2. Χαρτογράφηση ΣΒΑ</a:t>
            </a:r>
            <a:endParaRPr lang="en-US" sz="1200" dirty="0"/>
          </a:p>
        </p:txBody>
      </p:sp>
      <p:sp>
        <p:nvSpPr>
          <p:cNvPr id="10" name="Text 7"/>
          <p:cNvSpPr txBox="1"/>
          <p:nvPr/>
        </p:nvSpPr>
        <p:spPr>
          <a:xfrm>
            <a:off x="2532888" y="2514600"/>
            <a:ext cx="1417320" cy="205740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Προτεραιότητες και τοπικοί δείκτες</a:t>
            </a:r>
            <a:endParaRPr lang="en-US" sz="1300" dirty="0"/>
          </a:p>
        </p:txBody>
      </p:sp>
      <p:sp>
        <p:nvSpPr>
          <p:cNvPr id="11" name="Text 8"/>
          <p:cNvSpPr txBox="1"/>
          <p:nvPr/>
        </p:nvSpPr>
        <p:spPr>
          <a:xfrm>
            <a:off x="4041648"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12" name="Shape 9"/>
          <p:cNvSpPr/>
          <p:nvPr/>
        </p:nvSpPr>
        <p:spPr>
          <a:xfrm>
            <a:off x="4334256" y="1737360"/>
            <a:ext cx="1600200" cy="2926080"/>
          </a:xfrm>
          <a:prstGeom prst="roundRect">
            <a:avLst>
              <a:gd name="adj" fmla="val 5714"/>
            </a:avLst>
          </a:prstGeom>
          <a:solidFill>
            <a:srgbClr val="6B7F3A"/>
          </a:solidFill>
          <a:ln/>
          <a:effectLst>
            <a:outerShdw blurRad="76200" dist="25400" dir="5400000" algn="bl" rotWithShape="0">
              <a:srgbClr val="000000">
                <a:alpha val="12000"/>
              </a:srgbClr>
            </a:outerShdw>
          </a:effectLst>
        </p:spPr>
      </p:sp>
      <p:sp>
        <p:nvSpPr>
          <p:cNvPr id="13" name="Text 10"/>
          <p:cNvSpPr txBox="1"/>
          <p:nvPr/>
        </p:nvSpPr>
        <p:spPr>
          <a:xfrm>
            <a:off x="4425696" y="1847088"/>
            <a:ext cx="1417320" cy="640080"/>
          </a:xfrm>
          <a:prstGeom prst="rect">
            <a:avLst/>
          </a:prstGeom>
          <a:noFill/>
          <a:ln/>
        </p:spPr>
        <p:txBody>
          <a:bodyPr wrap="square" lIns="0" tIns="0" rIns="0" bIns="0" rtlCol="0" anchor="t"/>
          <a:lstStyle/>
          <a:p>
            <a:pPr marL="0" indent="0" algn="ctr">
              <a:buNone/>
            </a:pPr>
            <a:r>
              <a:rPr lang="en-US" sz="1200" b="1" dirty="0">
                <a:solidFill>
                  <a:srgbClr val="FFFFFF"/>
                </a:solidFill>
                <a:latin typeface="Cambria" pitchFamily="34" charset="0"/>
                <a:ea typeface="Cambria" pitchFamily="34" charset="-122"/>
                <a:cs typeface="Cambria" pitchFamily="34" charset="-120"/>
              </a:rPr>
              <a:t>3. Δεδομένα και baseline</a:t>
            </a:r>
            <a:endParaRPr lang="en-US" sz="1200" dirty="0"/>
          </a:p>
        </p:txBody>
      </p:sp>
      <p:sp>
        <p:nvSpPr>
          <p:cNvPr id="14" name="Text 11"/>
          <p:cNvSpPr txBox="1"/>
          <p:nvPr/>
        </p:nvSpPr>
        <p:spPr>
          <a:xfrm>
            <a:off x="4425696" y="2514600"/>
            <a:ext cx="1417320" cy="205740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Μέτρηση, χρονοσειρές, scorecard</a:t>
            </a:r>
            <a:endParaRPr lang="en-US" sz="1300" dirty="0"/>
          </a:p>
        </p:txBody>
      </p:sp>
      <p:sp>
        <p:nvSpPr>
          <p:cNvPr id="15" name="Text 12"/>
          <p:cNvSpPr txBox="1"/>
          <p:nvPr/>
        </p:nvSpPr>
        <p:spPr>
          <a:xfrm>
            <a:off x="5934456"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16" name="Shape 13"/>
          <p:cNvSpPr/>
          <p:nvPr/>
        </p:nvSpPr>
        <p:spPr>
          <a:xfrm>
            <a:off x="6227064" y="1737360"/>
            <a:ext cx="1600200" cy="2926080"/>
          </a:xfrm>
          <a:prstGeom prst="roundRect">
            <a:avLst>
              <a:gd name="adj" fmla="val 5714"/>
            </a:avLst>
          </a:prstGeom>
          <a:solidFill>
            <a:srgbClr val="1F4E5F"/>
          </a:solidFill>
          <a:ln/>
          <a:effectLst>
            <a:outerShdw blurRad="76200" dist="25400" dir="5400000" algn="bl" rotWithShape="0">
              <a:srgbClr val="000000">
                <a:alpha val="12000"/>
              </a:srgbClr>
            </a:outerShdw>
          </a:effectLst>
        </p:spPr>
      </p:sp>
      <p:sp>
        <p:nvSpPr>
          <p:cNvPr id="17" name="Text 14"/>
          <p:cNvSpPr txBox="1"/>
          <p:nvPr/>
        </p:nvSpPr>
        <p:spPr>
          <a:xfrm>
            <a:off x="6318504" y="1847088"/>
            <a:ext cx="1417320" cy="640080"/>
          </a:xfrm>
          <a:prstGeom prst="rect">
            <a:avLst/>
          </a:prstGeom>
          <a:noFill/>
          <a:ln/>
        </p:spPr>
        <p:txBody>
          <a:bodyPr wrap="square" lIns="0" tIns="0" rIns="0" bIns="0" rtlCol="0" anchor="t"/>
          <a:lstStyle/>
          <a:p>
            <a:pPr marL="0" indent="0" algn="ctr">
              <a:buNone/>
            </a:pPr>
            <a:r>
              <a:rPr lang="en-US" sz="1200" b="1" dirty="0">
                <a:solidFill>
                  <a:srgbClr val="FFFFFF"/>
                </a:solidFill>
                <a:latin typeface="Cambria" pitchFamily="34" charset="0"/>
                <a:ea typeface="Cambria" pitchFamily="34" charset="-122"/>
                <a:cs typeface="Cambria" pitchFamily="34" charset="-120"/>
              </a:rPr>
              <a:t>4. Διαβούλευση</a:t>
            </a:r>
            <a:endParaRPr lang="en-US" sz="1200" dirty="0"/>
          </a:p>
        </p:txBody>
      </p:sp>
      <p:sp>
        <p:nvSpPr>
          <p:cNvPr id="18" name="Text 15"/>
          <p:cNvSpPr txBox="1"/>
          <p:nvPr/>
        </p:nvSpPr>
        <p:spPr>
          <a:xfrm>
            <a:off x="6318504" y="2514600"/>
            <a:ext cx="1417320" cy="205740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Πολίτες, φορείς, εργαστήρια</a:t>
            </a:r>
            <a:endParaRPr lang="en-US" sz="1300" dirty="0"/>
          </a:p>
        </p:txBody>
      </p:sp>
      <p:sp>
        <p:nvSpPr>
          <p:cNvPr id="19" name="Text 16"/>
          <p:cNvSpPr txBox="1"/>
          <p:nvPr/>
        </p:nvSpPr>
        <p:spPr>
          <a:xfrm>
            <a:off x="7827264"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20" name="Shape 17"/>
          <p:cNvSpPr/>
          <p:nvPr/>
        </p:nvSpPr>
        <p:spPr>
          <a:xfrm>
            <a:off x="8119872" y="1737360"/>
            <a:ext cx="1600200" cy="2926080"/>
          </a:xfrm>
          <a:prstGeom prst="roundRect">
            <a:avLst>
              <a:gd name="adj" fmla="val 5714"/>
            </a:avLst>
          </a:prstGeom>
          <a:solidFill>
            <a:srgbClr val="8A5A12"/>
          </a:solidFill>
          <a:ln/>
          <a:effectLst>
            <a:outerShdw blurRad="76200" dist="25400" dir="5400000" algn="bl" rotWithShape="0">
              <a:srgbClr val="000000">
                <a:alpha val="12000"/>
              </a:srgbClr>
            </a:outerShdw>
          </a:effectLst>
        </p:spPr>
      </p:sp>
      <p:sp>
        <p:nvSpPr>
          <p:cNvPr id="21" name="Text 18"/>
          <p:cNvSpPr txBox="1"/>
          <p:nvPr/>
        </p:nvSpPr>
        <p:spPr>
          <a:xfrm>
            <a:off x="8211312" y="1847088"/>
            <a:ext cx="1417320" cy="640080"/>
          </a:xfrm>
          <a:prstGeom prst="rect">
            <a:avLst/>
          </a:prstGeom>
          <a:noFill/>
          <a:ln/>
        </p:spPr>
        <p:txBody>
          <a:bodyPr wrap="square" lIns="0" tIns="0" rIns="0" bIns="0" rtlCol="0" anchor="t"/>
          <a:lstStyle/>
          <a:p>
            <a:pPr marL="0" indent="0" algn="ctr">
              <a:buNone/>
            </a:pPr>
            <a:r>
              <a:rPr lang="en-US" sz="1200" b="1" dirty="0">
                <a:solidFill>
                  <a:srgbClr val="FFFFFF"/>
                </a:solidFill>
                <a:latin typeface="Cambria" pitchFamily="34" charset="0"/>
                <a:ea typeface="Cambria" pitchFamily="34" charset="-122"/>
                <a:cs typeface="Cambria" pitchFamily="34" charset="-120"/>
              </a:rPr>
              <a:t>5. Σύνταξη έκθεσης</a:t>
            </a:r>
            <a:endParaRPr lang="en-US" sz="1200" dirty="0"/>
          </a:p>
        </p:txBody>
      </p:sp>
      <p:sp>
        <p:nvSpPr>
          <p:cNvPr id="22" name="Text 19"/>
          <p:cNvSpPr txBox="1"/>
          <p:nvPr/>
        </p:nvSpPr>
        <p:spPr>
          <a:xfrm>
            <a:off x="8211312" y="2514600"/>
            <a:ext cx="1417320" cy="205740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Ανά ΣΒΑ, κενά, επόμενα βήματα</a:t>
            </a:r>
            <a:endParaRPr lang="en-US" sz="1300" dirty="0"/>
          </a:p>
        </p:txBody>
      </p:sp>
      <p:sp>
        <p:nvSpPr>
          <p:cNvPr id="23" name="Text 20"/>
          <p:cNvSpPr txBox="1"/>
          <p:nvPr/>
        </p:nvSpPr>
        <p:spPr>
          <a:xfrm>
            <a:off x="9720072"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24" name="Shape 21"/>
          <p:cNvSpPr/>
          <p:nvPr/>
        </p:nvSpPr>
        <p:spPr>
          <a:xfrm>
            <a:off x="10012680" y="1737360"/>
            <a:ext cx="1600200" cy="2926080"/>
          </a:xfrm>
          <a:prstGeom prst="roundRect">
            <a:avLst>
              <a:gd name="adj" fmla="val 5714"/>
            </a:avLst>
          </a:prstGeom>
          <a:solidFill>
            <a:srgbClr val="6B7F3A"/>
          </a:solidFill>
          <a:ln/>
          <a:effectLst>
            <a:outerShdw blurRad="76200" dist="25400" dir="5400000" algn="bl" rotWithShape="0">
              <a:srgbClr val="000000">
                <a:alpha val="12000"/>
              </a:srgbClr>
            </a:outerShdw>
          </a:effectLst>
        </p:spPr>
      </p:sp>
      <p:sp>
        <p:nvSpPr>
          <p:cNvPr id="25" name="Text 22"/>
          <p:cNvSpPr txBox="1"/>
          <p:nvPr/>
        </p:nvSpPr>
        <p:spPr>
          <a:xfrm>
            <a:off x="10104120" y="1847088"/>
            <a:ext cx="1417320" cy="640080"/>
          </a:xfrm>
          <a:prstGeom prst="rect">
            <a:avLst/>
          </a:prstGeom>
          <a:noFill/>
          <a:ln/>
        </p:spPr>
        <p:txBody>
          <a:bodyPr wrap="square" lIns="0" tIns="0" rIns="0" bIns="0" rtlCol="0" anchor="t"/>
          <a:lstStyle/>
          <a:p>
            <a:pPr marL="0" indent="0" algn="ctr">
              <a:buNone/>
            </a:pPr>
            <a:r>
              <a:rPr lang="en-US" sz="1200" b="1" dirty="0">
                <a:solidFill>
                  <a:srgbClr val="FFFFFF"/>
                </a:solidFill>
                <a:latin typeface="Cambria" pitchFamily="34" charset="0"/>
                <a:ea typeface="Cambria" pitchFamily="34" charset="-122"/>
                <a:cs typeface="Cambria" pitchFamily="34" charset="-120"/>
              </a:rPr>
              <a:t>6. Παρουσίαση</a:t>
            </a:r>
            <a:endParaRPr lang="en-US" sz="1200" dirty="0"/>
          </a:p>
        </p:txBody>
      </p:sp>
      <p:sp>
        <p:nvSpPr>
          <p:cNvPr id="26" name="Text 23"/>
          <p:cNvSpPr txBox="1"/>
          <p:nvPr/>
        </p:nvSpPr>
        <p:spPr>
          <a:xfrm>
            <a:off x="10104120" y="2514600"/>
            <a:ext cx="1417320" cy="205740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Φόρουμ, δίκτυα, παρακολούθηση, κύκλος επανάληψης</a:t>
            </a:r>
            <a:endParaRPr lang="en-US" sz="1300" dirty="0"/>
          </a:p>
        </p:txBody>
      </p:sp>
      <p:sp>
        <p:nvSpPr>
          <p:cNvPr id="27" name="Text 24"/>
          <p:cNvSpPr txBox="1"/>
          <p:nvPr/>
        </p:nvSpPr>
        <p:spPr>
          <a:xfrm>
            <a:off x="548640" y="5029200"/>
            <a:ext cx="11064240" cy="548640"/>
          </a:xfrm>
          <a:prstGeom prst="rect">
            <a:avLst/>
          </a:prstGeom>
          <a:noFill/>
          <a:ln/>
        </p:spPr>
        <p:txBody>
          <a:bodyPr wrap="square" lIns="0" tIns="0" rIns="0" bIns="0" rtlCol="0" anchor="t"/>
          <a:lstStyle/>
          <a:p>
            <a:pPr marL="0" indent="0">
              <a:buNone/>
            </a:pPr>
            <a:r>
              <a:rPr lang="en-US" sz="1800" i="1" dirty="0">
                <a:solidFill>
                  <a:srgbClr val="1F4E5F"/>
                </a:solidFill>
                <a:latin typeface="Calibri" pitchFamily="34" charset="0"/>
                <a:ea typeface="Calibri" pitchFamily="34" charset="-122"/>
                <a:cs typeface="Calibri" pitchFamily="34" charset="-120"/>
              </a:rPr>
              <a:t>Τα στάδια 3 και 4 είναι τα πιο απαιτητικά και καθορίζουν την ποιότητα της έκθεσης.</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Στάδια 1 και 2: δέσμευση και χαρτογράφηση των ΣΒΑ</a:t>
            </a:r>
            <a:endParaRPr lang="en-US" sz="3000" dirty="0"/>
          </a:p>
        </p:txBody>
      </p:sp>
      <p:sp>
        <p:nvSpPr>
          <p:cNvPr id="3" name="Shape 1"/>
          <p:cNvSpPr/>
          <p:nvPr/>
        </p:nvSpPr>
        <p:spPr>
          <a:xfrm>
            <a:off x="548640" y="1554480"/>
            <a:ext cx="5440680" cy="40233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4" name="Shape 2"/>
          <p:cNvSpPr/>
          <p:nvPr/>
        </p:nvSpPr>
        <p:spPr>
          <a:xfrm>
            <a:off x="548640" y="1554480"/>
            <a:ext cx="82296" cy="4023360"/>
          </a:xfrm>
          <a:prstGeom prst="rect">
            <a:avLst/>
          </a:prstGeom>
          <a:solidFill>
            <a:srgbClr val="1F4E5F"/>
          </a:solidFill>
          <a:ln/>
        </p:spPr>
      </p:sp>
      <p:sp>
        <p:nvSpPr>
          <p:cNvPr id="5" name="Text 3"/>
          <p:cNvSpPr txBox="1"/>
          <p:nvPr/>
        </p:nvSpPr>
        <p:spPr>
          <a:xfrm>
            <a:off x="822960" y="1691640"/>
            <a:ext cx="4983480" cy="685800"/>
          </a:xfrm>
          <a:prstGeom prst="rect">
            <a:avLst/>
          </a:prstGeom>
          <a:noFill/>
          <a:ln/>
        </p:spPr>
        <p:txBody>
          <a:bodyPr wrap="square" lIns="0" tIns="0" rIns="0" bIns="0" rtlCol="0" anchor="t"/>
          <a:lstStyle/>
          <a:p>
            <a:pPr marL="0" indent="0">
              <a:buNone/>
            </a:pPr>
            <a:r>
              <a:rPr lang="en-US" sz="2100" b="1" dirty="0">
                <a:solidFill>
                  <a:srgbClr val="1F4E5F"/>
                </a:solidFill>
                <a:latin typeface="Cambria" pitchFamily="34" charset="0"/>
                <a:ea typeface="Cambria" pitchFamily="34" charset="-122"/>
                <a:cs typeface="Cambria" pitchFamily="34" charset="-120"/>
              </a:rPr>
              <a:t>Στάδιο 1: πολιτική δέσμευση</a:t>
            </a:r>
            <a:endParaRPr lang="en-US" sz="2100" dirty="0"/>
          </a:p>
        </p:txBody>
      </p:sp>
      <p:sp>
        <p:nvSpPr>
          <p:cNvPr id="6" name="Text 4"/>
          <p:cNvSpPr txBox="1"/>
          <p:nvPr/>
        </p:nvSpPr>
        <p:spPr>
          <a:xfrm>
            <a:off x="822960" y="2423160"/>
            <a:ext cx="4983480" cy="301752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Το Δημοτικό Συμβούλιο αποφασίζει επίσημα να εκπονήσει VLR. Ορίζεται συντονιστής (συνήθως από τον στρατηγικό σχεδιασμό) και διατμηματική ομάδα εργασίας, γιατί οι ΣΒΑ αφορούν πολλές υπηρεσίες.</a:t>
            </a:r>
            <a:endParaRPr lang="en-US" sz="2000" dirty="0"/>
          </a:p>
        </p:txBody>
      </p:sp>
      <p:sp>
        <p:nvSpPr>
          <p:cNvPr id="7" name="Shape 5"/>
          <p:cNvSpPr/>
          <p:nvPr/>
        </p:nvSpPr>
        <p:spPr>
          <a:xfrm>
            <a:off x="6172200" y="1554480"/>
            <a:ext cx="5440680" cy="40233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8" name="Shape 6"/>
          <p:cNvSpPr/>
          <p:nvPr/>
        </p:nvSpPr>
        <p:spPr>
          <a:xfrm>
            <a:off x="6172200" y="1554480"/>
            <a:ext cx="82296" cy="4023360"/>
          </a:xfrm>
          <a:prstGeom prst="rect">
            <a:avLst/>
          </a:prstGeom>
          <a:solidFill>
            <a:srgbClr val="8A5A12"/>
          </a:solidFill>
          <a:ln/>
        </p:spPr>
      </p:sp>
      <p:sp>
        <p:nvSpPr>
          <p:cNvPr id="9" name="Text 7"/>
          <p:cNvSpPr txBox="1"/>
          <p:nvPr/>
        </p:nvSpPr>
        <p:spPr>
          <a:xfrm>
            <a:off x="6446520" y="1691640"/>
            <a:ext cx="4983480" cy="685800"/>
          </a:xfrm>
          <a:prstGeom prst="rect">
            <a:avLst/>
          </a:prstGeom>
          <a:noFill/>
          <a:ln/>
        </p:spPr>
        <p:txBody>
          <a:bodyPr wrap="square" lIns="0" tIns="0" rIns="0" bIns="0" rtlCol="0" anchor="t"/>
          <a:lstStyle/>
          <a:p>
            <a:pPr marL="0" indent="0">
              <a:buNone/>
            </a:pPr>
            <a:r>
              <a:rPr lang="en-US" sz="2100" b="1" dirty="0">
                <a:solidFill>
                  <a:srgbClr val="8A5A12"/>
                </a:solidFill>
                <a:latin typeface="Cambria" pitchFamily="34" charset="0"/>
                <a:ea typeface="Cambria" pitchFamily="34" charset="-122"/>
                <a:cs typeface="Cambria" pitchFamily="34" charset="-120"/>
              </a:rPr>
              <a:t>Στάδιο 2: χαρτογράφηση των ΣΒΑ</a:t>
            </a:r>
            <a:endParaRPr lang="en-US" sz="2100" dirty="0"/>
          </a:p>
        </p:txBody>
      </p:sp>
      <p:sp>
        <p:nvSpPr>
          <p:cNvPr id="10" name="Text 8"/>
          <p:cNvSpPr txBox="1"/>
          <p:nvPr/>
        </p:nvSpPr>
        <p:spPr>
          <a:xfrm>
            <a:off x="6446520" y="2423160"/>
            <a:ext cx="4983480" cy="301752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Δεν εφαρμόζονται και οι 17 στόχοι με τον ίδιο τρόπο παντού. Ορίζονται προτεραιότητες (π.χ. ορεινός δήμος στον ΣΒΑ 15, νησί στον 14), «τοπικοποιούνται» οι δείκτες και αντιστοιχίζονται οι υπάρχουσες δράσεις του δήμου σε ΣΒΑ.</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Στάδιο 3: δεδομένα και βασική μέτρηση (baseline)</a:t>
            </a:r>
            <a:endParaRPr lang="en-US" sz="3000" dirty="0"/>
          </a:p>
        </p:txBody>
      </p:sp>
      <p:sp>
        <p:nvSpPr>
          <p:cNvPr id="4" name="Shape 1"/>
          <p:cNvSpPr/>
          <p:nvPr/>
        </p:nvSpPr>
        <p:spPr>
          <a:xfrm>
            <a:off x="548640" y="1554480"/>
            <a:ext cx="3566160" cy="27432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274320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Ποσοτικά</a:t>
            </a:r>
            <a:endParaRPr lang="en-US" sz="1800" dirty="0"/>
          </a:p>
        </p:txBody>
      </p:sp>
      <p:sp>
        <p:nvSpPr>
          <p:cNvPr id="7" name="Text 4"/>
          <p:cNvSpPr txBox="1"/>
          <p:nvPr/>
        </p:nvSpPr>
        <p:spPr>
          <a:xfrm>
            <a:off x="822960" y="2423160"/>
            <a:ext cx="3108960" cy="173736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ΕΛΣΤΑΤ, ΜΟΔΙΠ, υπηρεσίες του δήμου, εθνικά μητρώα.</a:t>
            </a:r>
            <a:endParaRPr lang="en-US" sz="2000" dirty="0"/>
          </a:p>
        </p:txBody>
      </p:sp>
      <p:sp>
        <p:nvSpPr>
          <p:cNvPr id="8" name="Shape 5"/>
          <p:cNvSpPr/>
          <p:nvPr/>
        </p:nvSpPr>
        <p:spPr>
          <a:xfrm>
            <a:off x="4297680" y="1554480"/>
            <a:ext cx="3566160" cy="27432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2743200"/>
          </a:xfrm>
          <a:prstGeom prst="rect">
            <a:avLst/>
          </a:prstGeom>
          <a:solidFill>
            <a:srgbClr val="8A5A12"/>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Ποιοτικά</a:t>
            </a:r>
            <a:endParaRPr lang="en-US" sz="1800" dirty="0"/>
          </a:p>
        </p:txBody>
      </p:sp>
      <p:sp>
        <p:nvSpPr>
          <p:cNvPr id="11" name="Text 8"/>
          <p:cNvSpPr txBox="1"/>
          <p:nvPr/>
        </p:nvSpPr>
        <p:spPr>
          <a:xfrm>
            <a:off x="4572000" y="2423160"/>
            <a:ext cx="3108960" cy="173736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Έρευνες πεδίου και συνεντεύξεις με κατοίκους, επιχειρήσεις, ΜΚΟ.</a:t>
            </a:r>
            <a:endParaRPr lang="en-US" sz="2000" dirty="0"/>
          </a:p>
        </p:txBody>
      </p:sp>
      <p:sp>
        <p:nvSpPr>
          <p:cNvPr id="12" name="Shape 9"/>
          <p:cNvSpPr/>
          <p:nvPr/>
        </p:nvSpPr>
        <p:spPr>
          <a:xfrm>
            <a:off x="8046720" y="1554480"/>
            <a:ext cx="3566160" cy="27432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2743200"/>
          </a:xfrm>
          <a:prstGeom prst="rect">
            <a:avLst/>
          </a:prstGeom>
          <a:solidFill>
            <a:srgbClr val="6B7F3A"/>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Χρονοσειρά</a:t>
            </a:r>
            <a:endParaRPr lang="en-US" sz="1800" dirty="0"/>
          </a:p>
        </p:txBody>
      </p:sp>
      <p:sp>
        <p:nvSpPr>
          <p:cNvPr id="15" name="Text 12"/>
          <p:cNvSpPr txBox="1"/>
          <p:nvPr/>
        </p:nvSpPr>
        <p:spPr>
          <a:xfrm>
            <a:off x="8321040" y="2423160"/>
            <a:ext cx="3108960" cy="173736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Ιδανικά 5 έως 10 χρόνια πίσω, ώστε να φαίνεται η τάση.</a:t>
            </a:r>
            <a:endParaRPr lang="en-US" sz="2000" dirty="0"/>
          </a:p>
        </p:txBody>
      </p:sp>
      <p:sp>
        <p:nvSpPr>
          <p:cNvPr id="16" name="Shape 13"/>
          <p:cNvSpPr/>
          <p:nvPr/>
        </p:nvSpPr>
        <p:spPr>
          <a:xfrm>
            <a:off x="548640" y="4480560"/>
            <a:ext cx="11064240" cy="1371600"/>
          </a:xfrm>
          <a:prstGeom prst="rect">
            <a:avLst/>
          </a:prstGeom>
          <a:solidFill>
            <a:srgbClr val="1F4E5F"/>
          </a:solidFill>
          <a:ln/>
        </p:spPr>
      </p:sp>
      <p:sp>
        <p:nvSpPr>
          <p:cNvPr id="17" name="Text 14"/>
          <p:cNvSpPr txBox="1"/>
          <p:nvPr/>
        </p:nvSpPr>
        <p:spPr>
          <a:xfrm>
            <a:off x="822960" y="4572000"/>
            <a:ext cx="10515600" cy="320040"/>
          </a:xfrm>
          <a:prstGeom prst="rect">
            <a:avLst/>
          </a:prstGeom>
          <a:noFill/>
          <a:ln/>
        </p:spPr>
        <p:txBody>
          <a:bodyPr wrap="square" lIns="0" tIns="0" rIns="0" bIns="0" rtlCol="0" anchor="ctr"/>
          <a:lstStyle/>
          <a:p>
            <a:pPr marL="0" indent="0">
              <a:buNone/>
            </a:pPr>
            <a:r>
              <a:rPr lang="en-US" sz="1400" b="1" dirty="0">
                <a:solidFill>
                  <a:srgbClr val="E8D9B5"/>
                </a:solidFill>
                <a:latin typeface="Calibri" pitchFamily="34" charset="0"/>
                <a:ea typeface="Calibri" pitchFamily="34" charset="-122"/>
                <a:cs typeface="Calibri" pitchFamily="34" charset="-120"/>
              </a:rPr>
              <a:t>Αποτέλεσμα</a:t>
            </a:r>
            <a:endParaRPr lang="en-US" sz="1400" dirty="0"/>
          </a:p>
        </p:txBody>
      </p:sp>
      <p:sp>
        <p:nvSpPr>
          <p:cNvPr id="18" name="Text 15"/>
          <p:cNvSpPr txBox="1"/>
          <p:nvPr/>
        </p:nvSpPr>
        <p:spPr>
          <a:xfrm>
            <a:off x="822960" y="4937760"/>
            <a:ext cx="10515600" cy="822960"/>
          </a:xfrm>
          <a:prstGeom prst="rect">
            <a:avLst/>
          </a:prstGeom>
          <a:noFill/>
          <a:ln/>
        </p:spPr>
        <p:txBody>
          <a:bodyPr wrap="square" lIns="0" tIns="0" rIns="0" bIns="0" rtlCol="0" anchor="t"/>
          <a:lstStyle/>
          <a:p>
            <a:pPr marL="0" indent="0">
              <a:buNone/>
            </a:pPr>
            <a:r>
              <a:rPr lang="en-US" sz="1900" dirty="0">
                <a:solidFill>
                  <a:srgbClr val="FFFFFF"/>
                </a:solidFill>
                <a:latin typeface="Cambria" pitchFamily="34" charset="0"/>
                <a:ea typeface="Cambria" pitchFamily="34" charset="-122"/>
                <a:cs typeface="Cambria" pitchFamily="34" charset="-120"/>
              </a:rPr>
              <a:t>Πίνακας επιδόσεων (scorecard) που δείχνει πού βρίσκεται σήμερα ο δήμος σε κάθε ΣΒΑ που επέλεξε.</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Στάδιο 4: διαβούλευση και συμμετοχή</a:t>
            </a:r>
            <a:endParaRPr lang="en-US" sz="3000" dirty="0"/>
          </a:p>
        </p:txBody>
      </p:sp>
      <p:sp>
        <p:nvSpPr>
          <p:cNvPr id="4" name="Shape 1"/>
          <p:cNvSpPr/>
          <p:nvPr/>
        </p:nvSpPr>
        <p:spPr>
          <a:xfrm>
            <a:off x="548640" y="1463040"/>
            <a:ext cx="11064240" cy="1280160"/>
          </a:xfrm>
          <a:prstGeom prst="rect">
            <a:avLst/>
          </a:prstGeom>
          <a:solidFill>
            <a:srgbClr val="1F4E5F"/>
          </a:solidFill>
          <a:ln/>
        </p:spPr>
      </p:sp>
      <p:sp>
        <p:nvSpPr>
          <p:cNvPr id="5" name="Text 2"/>
          <p:cNvSpPr txBox="1"/>
          <p:nvPr/>
        </p:nvSpPr>
        <p:spPr>
          <a:xfrm>
            <a:off x="822960" y="1554480"/>
            <a:ext cx="10515600" cy="320040"/>
          </a:xfrm>
          <a:prstGeom prst="rect">
            <a:avLst/>
          </a:prstGeom>
          <a:noFill/>
          <a:ln/>
        </p:spPr>
        <p:txBody>
          <a:bodyPr wrap="square" lIns="0" tIns="0" rIns="0" bIns="0" rtlCol="0" anchor="ctr"/>
          <a:lstStyle/>
          <a:p>
            <a:pPr marL="0" indent="0">
              <a:buNone/>
            </a:pPr>
            <a:r>
              <a:rPr lang="en-US" sz="1400" b="1" dirty="0">
                <a:solidFill>
                  <a:srgbClr val="E8D9B5"/>
                </a:solidFill>
                <a:latin typeface="Calibri" pitchFamily="34" charset="0"/>
                <a:ea typeface="Calibri" pitchFamily="34" charset="-122"/>
                <a:cs typeface="Calibri" pitchFamily="34" charset="-120"/>
              </a:rPr>
              <a:t>Γιατί</a:t>
            </a:r>
            <a:endParaRPr lang="en-US" sz="1400" dirty="0"/>
          </a:p>
        </p:txBody>
      </p:sp>
      <p:sp>
        <p:nvSpPr>
          <p:cNvPr id="6" name="Text 3"/>
          <p:cNvSpPr txBox="1"/>
          <p:nvPr/>
        </p:nvSpPr>
        <p:spPr>
          <a:xfrm>
            <a:off x="822960" y="1920240"/>
            <a:ext cx="10515600" cy="731520"/>
          </a:xfrm>
          <a:prstGeom prst="rect">
            <a:avLst/>
          </a:prstGeom>
          <a:noFill/>
          <a:ln/>
        </p:spPr>
        <p:txBody>
          <a:bodyPr wrap="square" lIns="0" tIns="0" rIns="0" bIns="0" rtlCol="0" anchor="t"/>
          <a:lstStyle/>
          <a:p>
            <a:pPr marL="0" indent="0">
              <a:buNone/>
            </a:pPr>
            <a:r>
              <a:rPr lang="en-US" sz="1800" dirty="0">
                <a:solidFill>
                  <a:srgbClr val="FFFFFF"/>
                </a:solidFill>
                <a:latin typeface="Cambria" pitchFamily="34" charset="0"/>
                <a:ea typeface="Cambria" pitchFamily="34" charset="-122"/>
                <a:cs typeface="Cambria" pitchFamily="34" charset="-120"/>
              </a:rPr>
              <a:t>Το VLR δεν είναι μόνο τεχνοκρατική άσκηση. Οι προτεραιότητες πρέπει να αντικατοπτρίζουν την κοινωνία και όχι μόνο τη δημοτική αρχή.</a:t>
            </a:r>
            <a:endParaRPr lang="en-US" sz="1800" dirty="0"/>
          </a:p>
        </p:txBody>
      </p:sp>
      <p:sp>
        <p:nvSpPr>
          <p:cNvPr id="7" name="Shape 4"/>
          <p:cNvSpPr/>
          <p:nvPr/>
        </p:nvSpPr>
        <p:spPr>
          <a:xfrm>
            <a:off x="548640" y="3017520"/>
            <a:ext cx="3566160" cy="27432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8" name="Shape 5"/>
          <p:cNvSpPr/>
          <p:nvPr/>
        </p:nvSpPr>
        <p:spPr>
          <a:xfrm>
            <a:off x="548640" y="3017520"/>
            <a:ext cx="82296" cy="2743200"/>
          </a:xfrm>
          <a:prstGeom prst="rect">
            <a:avLst/>
          </a:prstGeom>
          <a:solidFill>
            <a:srgbClr val="8A5A12"/>
          </a:solidFill>
          <a:ln/>
        </p:spPr>
      </p:sp>
      <p:sp>
        <p:nvSpPr>
          <p:cNvPr id="9" name="Text 6"/>
          <p:cNvSpPr txBox="1"/>
          <p:nvPr/>
        </p:nvSpPr>
        <p:spPr>
          <a:xfrm>
            <a:off x="822960" y="315468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Δημόσιες διαβουλεύσεις</a:t>
            </a:r>
            <a:endParaRPr lang="en-US" sz="1800" dirty="0"/>
          </a:p>
        </p:txBody>
      </p:sp>
      <p:sp>
        <p:nvSpPr>
          <p:cNvPr id="10" name="Text 7"/>
          <p:cNvSpPr txBox="1"/>
          <p:nvPr/>
        </p:nvSpPr>
        <p:spPr>
          <a:xfrm>
            <a:off x="822960" y="3886200"/>
            <a:ext cx="3108960" cy="173736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Ανοιχτές συγκεντρώσεις και ηλεκτρονικά ερωτηματολόγια.</a:t>
            </a:r>
            <a:endParaRPr lang="en-US" sz="1900" dirty="0"/>
          </a:p>
        </p:txBody>
      </p:sp>
      <p:sp>
        <p:nvSpPr>
          <p:cNvPr id="11" name="Shape 8"/>
          <p:cNvSpPr/>
          <p:nvPr/>
        </p:nvSpPr>
        <p:spPr>
          <a:xfrm>
            <a:off x="4297680" y="3017520"/>
            <a:ext cx="3566160" cy="27432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2" name="Shape 9"/>
          <p:cNvSpPr/>
          <p:nvPr/>
        </p:nvSpPr>
        <p:spPr>
          <a:xfrm>
            <a:off x="4297680" y="3017520"/>
            <a:ext cx="82296" cy="2743200"/>
          </a:xfrm>
          <a:prstGeom prst="rect">
            <a:avLst/>
          </a:prstGeom>
          <a:solidFill>
            <a:srgbClr val="6B7F3A"/>
          </a:solidFill>
          <a:ln/>
        </p:spPr>
      </p:sp>
      <p:sp>
        <p:nvSpPr>
          <p:cNvPr id="13" name="Text 10"/>
          <p:cNvSpPr txBox="1"/>
          <p:nvPr/>
        </p:nvSpPr>
        <p:spPr>
          <a:xfrm>
            <a:off x="4572000" y="315468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Εργαστήρια ανά ΣΒΑ</a:t>
            </a:r>
            <a:endParaRPr lang="en-US" sz="1800" dirty="0"/>
          </a:p>
        </p:txBody>
      </p:sp>
      <p:sp>
        <p:nvSpPr>
          <p:cNvPr id="14" name="Text 11"/>
          <p:cNvSpPr txBox="1"/>
          <p:nvPr/>
        </p:nvSpPr>
        <p:spPr>
          <a:xfrm>
            <a:off x="4572000" y="3886200"/>
            <a:ext cx="3108960" cy="173736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Νέοι για την εκπαίδευση, επιχειρήσεις για την εργασία, γυναίκες για την ισότητα.</a:t>
            </a:r>
            <a:endParaRPr lang="en-US" sz="1900" dirty="0"/>
          </a:p>
        </p:txBody>
      </p:sp>
      <p:sp>
        <p:nvSpPr>
          <p:cNvPr id="15" name="Shape 12"/>
          <p:cNvSpPr/>
          <p:nvPr/>
        </p:nvSpPr>
        <p:spPr>
          <a:xfrm>
            <a:off x="8046720" y="3017520"/>
            <a:ext cx="3566160" cy="27432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6" name="Shape 13"/>
          <p:cNvSpPr/>
          <p:nvPr/>
        </p:nvSpPr>
        <p:spPr>
          <a:xfrm>
            <a:off x="8046720" y="3017520"/>
            <a:ext cx="82296" cy="2743200"/>
          </a:xfrm>
          <a:prstGeom prst="rect">
            <a:avLst/>
          </a:prstGeom>
          <a:solidFill>
            <a:srgbClr val="1F4E5F"/>
          </a:solidFill>
          <a:ln/>
        </p:spPr>
      </p:sp>
      <p:sp>
        <p:nvSpPr>
          <p:cNvPr id="17" name="Text 14"/>
          <p:cNvSpPr txBox="1"/>
          <p:nvPr/>
        </p:nvSpPr>
        <p:spPr>
          <a:xfrm>
            <a:off x="8321040" y="315468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Συνεργασίες</a:t>
            </a:r>
            <a:endParaRPr lang="en-US" sz="1800" dirty="0"/>
          </a:p>
        </p:txBody>
      </p:sp>
      <p:sp>
        <p:nvSpPr>
          <p:cNvPr id="18" name="Text 15"/>
          <p:cNvSpPr txBox="1"/>
          <p:nvPr/>
        </p:nvSpPr>
        <p:spPr>
          <a:xfrm>
            <a:off x="8321040" y="3886200"/>
            <a:ext cx="3108960" cy="173736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Πανεπιστήμια, ερευνητικά κέντρα, τοπικά μέσα.</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Στάδια 5 και 6: έκθεση, παρουσίαση, παρακολούθηση</a:t>
            </a:r>
            <a:endParaRPr lang="en-US" sz="3000" dirty="0"/>
          </a:p>
        </p:txBody>
      </p:sp>
      <p:sp>
        <p:nvSpPr>
          <p:cNvPr id="3" name="Shape 1"/>
          <p:cNvSpPr/>
          <p:nvPr/>
        </p:nvSpPr>
        <p:spPr>
          <a:xfrm>
            <a:off x="54864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4" name="Shape 2"/>
          <p:cNvSpPr/>
          <p:nvPr/>
        </p:nvSpPr>
        <p:spPr>
          <a:xfrm>
            <a:off x="548640" y="1554480"/>
            <a:ext cx="82296" cy="3931920"/>
          </a:xfrm>
          <a:prstGeom prst="rect">
            <a:avLst/>
          </a:prstGeom>
          <a:solidFill>
            <a:srgbClr val="1F4E5F"/>
          </a:solidFill>
          <a:ln/>
        </p:spPr>
      </p:sp>
      <p:sp>
        <p:nvSpPr>
          <p:cNvPr id="5"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Σύνταξη</a:t>
            </a:r>
            <a:endParaRPr lang="en-US" sz="1800" dirty="0"/>
          </a:p>
        </p:txBody>
      </p:sp>
      <p:sp>
        <p:nvSpPr>
          <p:cNvPr id="6" name="Text 4"/>
          <p:cNvSpPr txBox="1"/>
          <p:nvPr/>
        </p:nvSpPr>
        <p:spPr>
          <a:xfrm>
            <a:off x="822960" y="2423160"/>
            <a:ext cx="3108960" cy="29260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Εισαγωγή και πλαίσιο, επίδοση ανά ΣΒΑ, καλές πρακτικές, κενά και προκλήσεις, επόμενα βήματα με χρονοδιάγραμμα. Δημοσιεύεται ανοιχτά, ιδανικά στα ελληνικά και στα αγγλικά.</a:t>
            </a:r>
            <a:endParaRPr lang="en-US" sz="1900" dirty="0"/>
          </a:p>
        </p:txBody>
      </p:sp>
      <p:sp>
        <p:nvSpPr>
          <p:cNvPr id="7" name="Shape 5"/>
          <p:cNvSpPr/>
          <p:nvPr/>
        </p:nvSpPr>
        <p:spPr>
          <a:xfrm>
            <a:off x="429768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8" name="Shape 6"/>
          <p:cNvSpPr/>
          <p:nvPr/>
        </p:nvSpPr>
        <p:spPr>
          <a:xfrm>
            <a:off x="4297680" y="1554480"/>
            <a:ext cx="82296" cy="3931920"/>
          </a:xfrm>
          <a:prstGeom prst="rect">
            <a:avLst/>
          </a:prstGeom>
          <a:solidFill>
            <a:srgbClr val="8A5A12"/>
          </a:solidFill>
          <a:ln/>
        </p:spPr>
      </p:sp>
      <p:sp>
        <p:nvSpPr>
          <p:cNvPr id="9"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Παρουσίαση</a:t>
            </a:r>
            <a:endParaRPr lang="en-US" sz="1800" dirty="0"/>
          </a:p>
        </p:txBody>
      </p:sp>
      <p:sp>
        <p:nvSpPr>
          <p:cNvPr id="10" name="Text 8"/>
          <p:cNvSpPr txBox="1"/>
          <p:nvPr/>
        </p:nvSpPr>
        <p:spPr>
          <a:xfrm>
            <a:off x="4572000" y="2423160"/>
            <a:ext cx="3108960" cy="29260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Στο Πολιτικό Φόρουμ Υψηλού Επιπέδου του ΟΗΕ ή σε ευρωπαϊκά φόρα. Ένταξη σε δίκτυα όπως UCLG και ICLEI.</a:t>
            </a:r>
            <a:endParaRPr lang="en-US" sz="1900" dirty="0"/>
          </a:p>
        </p:txBody>
      </p:sp>
      <p:sp>
        <p:nvSpPr>
          <p:cNvPr id="11" name="Shape 9"/>
          <p:cNvSpPr/>
          <p:nvPr/>
        </p:nvSpPr>
        <p:spPr>
          <a:xfrm>
            <a:off x="804672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2" name="Shape 10"/>
          <p:cNvSpPr/>
          <p:nvPr/>
        </p:nvSpPr>
        <p:spPr>
          <a:xfrm>
            <a:off x="8046720" y="1554480"/>
            <a:ext cx="82296" cy="3931920"/>
          </a:xfrm>
          <a:prstGeom prst="rect">
            <a:avLst/>
          </a:prstGeom>
          <a:solidFill>
            <a:srgbClr val="6B7F3A"/>
          </a:solidFill>
          <a:ln/>
        </p:spPr>
      </p:sp>
      <p:sp>
        <p:nvSpPr>
          <p:cNvPr id="13"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Κύκλος επανάληψης</a:t>
            </a:r>
            <a:endParaRPr lang="en-US" sz="1800" dirty="0"/>
          </a:p>
        </p:txBody>
      </p:sp>
      <p:sp>
        <p:nvSpPr>
          <p:cNvPr id="14" name="Text 12"/>
          <p:cNvSpPr txBox="1"/>
          <p:nvPr/>
        </p:nvSpPr>
        <p:spPr>
          <a:xfrm>
            <a:off x="8321040" y="2423160"/>
            <a:ext cx="3108960" cy="29260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Συνήθως κάθε 2 έως 4 χρόνια, ώστε να μετράται η πρόοδος σε σχέση με το baseline.</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Η δομή μιας έκθεσης VLR</a:t>
            </a:r>
            <a:endParaRPr lang="en-US" sz="3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3855720"/>
        </p:xfrm>
        <a:graphic>
          <a:graphicData uri="http://schemas.openxmlformats.org/drawingml/2006/table">
            <a:tbl>
              <a:tblPr/>
              <a:tblGrid>
                <a:gridCol w="3657600"/>
                <a:gridCol w="7406640"/>
              </a:tblGrid>
              <a:tr h="0">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Ενότητα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Περιεχόμενο</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1. Εισαγωγή και πλαίσιο</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Πληθυσμός, γεωγραφία, θεσμική δομή, πολιτική δέσμευση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2. Μεθοδολογία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Ποιοι συμμετείχαν, συμμετοχική διαδικασία, χρονοδιάγραμμα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3. Χαρτογράφηση ΣΒΑ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Ποιοι ΣΒΑ αφορούν τον δήμο και ποιες πολιτικές αντιστοιχούν</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4. Πρόοδος ανά ΣΒΑ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Δείκτες, δεδομένα, τι επιτεύχθηκε, τι εκκρεμεί</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5. Χρηματοδοτικά εργαλεία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Πόροι και πηγές χρηματοδότησης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6. Εταιρικές σχέσεις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Συνεργασία με κράτος, δήμους, ΜΚΟ, πανεπιστήμια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7. Παρακολούθηση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Δείκτες, σύστημα αναφοράς, επόμενη αναθεώρηση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8. Συμπεράσματα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Προτεραιότητες, δεσμεύσεις, χρονοδιάγραμμα δράσης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Τι δεν δίνει από μόνο του το VLR</a:t>
            </a:r>
            <a:endParaRPr lang="en-US" sz="3000" dirty="0"/>
          </a:p>
        </p:txBody>
      </p:sp>
      <p:sp>
        <p:nvSpPr>
          <p:cNvPr id="4" name="Shape 1"/>
          <p:cNvSpPr/>
          <p:nvPr/>
        </p:nvSpPr>
        <p:spPr>
          <a:xfrm>
            <a:off x="54864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931920"/>
          </a:xfrm>
          <a:prstGeom prst="rect">
            <a:avLst/>
          </a:prstGeom>
          <a:solidFill>
            <a:srgbClr val="8A5A12"/>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Στρατηγική προτεραιοποίηση</a:t>
            </a:r>
            <a:endParaRPr lang="en-US" sz="1800" dirty="0"/>
          </a:p>
        </p:txBody>
      </p:sp>
      <p:sp>
        <p:nvSpPr>
          <p:cNvPr id="7" name="Text 4"/>
          <p:cNvSpPr txBox="1"/>
          <p:nvPr/>
        </p:nvSpPr>
        <p:spPr>
          <a:xfrm>
            <a:off x="822960" y="2423160"/>
            <a:ext cx="3108960" cy="29260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Το VLR δείχνει πού βρισκόμαστε, αλλά δεν λέει ποιες ενέργειες θα γίνουν πρώτες και ποιος θα τις αναλάβει.</a:t>
            </a:r>
            <a:endParaRPr lang="en-US" sz="1800" dirty="0"/>
          </a:p>
        </p:txBody>
      </p:sp>
      <p:sp>
        <p:nvSpPr>
          <p:cNvPr id="8" name="Shape 5"/>
          <p:cNvSpPr/>
          <p:nvPr/>
        </p:nvSpPr>
        <p:spPr>
          <a:xfrm>
            <a:off x="429768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931920"/>
          </a:xfrm>
          <a:prstGeom prst="rect">
            <a:avLst/>
          </a:prstGeom>
          <a:solidFill>
            <a:srgbClr val="1F4E5F"/>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Πολιτισμός εγκάρσια</a:t>
            </a:r>
            <a:endParaRPr lang="en-US" sz="1800" dirty="0"/>
          </a:p>
        </p:txBody>
      </p:sp>
      <p:sp>
        <p:nvSpPr>
          <p:cNvPr id="11" name="Text 8"/>
          <p:cNvSpPr txBox="1"/>
          <p:nvPr/>
        </p:nvSpPr>
        <p:spPr>
          <a:xfrm>
            <a:off x="4572000" y="2423160"/>
            <a:ext cx="3108960" cy="29260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Στους ΣΒΑ ο πολιτισμός εμφανίζεται κυρίως σε επιμέρους στόχους (π.χ. 11.4, 8.9, 4.7, 12.β). Ο εγκάρσιος ρόλος του χρειάζεται δικό του πλαίσιο.</a:t>
            </a:r>
            <a:endParaRPr lang="en-US" sz="1800" dirty="0"/>
          </a:p>
        </p:txBody>
      </p:sp>
      <p:sp>
        <p:nvSpPr>
          <p:cNvPr id="12" name="Shape 9"/>
          <p:cNvSpPr/>
          <p:nvPr/>
        </p:nvSpPr>
        <p:spPr>
          <a:xfrm>
            <a:off x="804672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931920"/>
          </a:xfrm>
          <a:prstGeom prst="rect">
            <a:avLst/>
          </a:prstGeom>
          <a:solidFill>
            <a:srgbClr val="6B7F3A"/>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Σύνδεση ζωνών και φορέων</a:t>
            </a:r>
            <a:endParaRPr lang="en-US" sz="1800" dirty="0"/>
          </a:p>
        </p:txBody>
      </p:sp>
      <p:sp>
        <p:nvSpPr>
          <p:cNvPr id="15" name="Text 12"/>
          <p:cNvSpPr txBox="1"/>
          <p:nvPr/>
        </p:nvSpPr>
        <p:spPr>
          <a:xfrm>
            <a:off x="8321040" y="2423160"/>
            <a:ext cx="3108960" cy="29260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Ο μέσος όρος του δήμου κρύβει τις ανισότητες ανάμεσα σε συνοικίες και τις σχέσεις ανάμεσα στους φορείς.</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4E5F"/>
        </a:solidFill>
        <a:effectLst/>
      </p:bgPr>
    </p:bg>
    <p:spTree>
      <p:nvGrpSpPr>
        <p:cNvPr id="1" name=""/>
        <p:cNvGrpSpPr/>
        <p:nvPr/>
      </p:nvGrpSpPr>
      <p:grpSpPr>
        <a:xfrm>
          <a:off x="0" y="0"/>
          <a:ext cx="0" cy="0"/>
          <a:chOff x="0" y="0"/>
          <a:chExt cx="0" cy="0"/>
        </a:xfrm>
      </p:grpSpPr>
      <p:sp>
        <p:nvSpPr>
          <p:cNvPr id="2" name="Text 0"/>
          <p:cNvSpPr txBox="1"/>
          <p:nvPr/>
        </p:nvSpPr>
        <p:spPr>
          <a:xfrm>
            <a:off x="731520" y="1463040"/>
            <a:ext cx="2743200" cy="1280160"/>
          </a:xfrm>
          <a:prstGeom prst="rect">
            <a:avLst/>
          </a:prstGeom>
          <a:noFill/>
          <a:ln/>
        </p:spPr>
        <p:txBody>
          <a:bodyPr wrap="square" lIns="0" tIns="0" rIns="0" bIns="0" rtlCol="0" anchor="ctr"/>
          <a:lstStyle/>
          <a:p>
            <a:pPr marL="0" indent="0">
              <a:buNone/>
            </a:pPr>
            <a:r>
              <a:rPr lang="en-US" sz="8000" b="1" dirty="0">
                <a:solidFill>
                  <a:srgbClr val="E8D9B5"/>
                </a:solidFill>
                <a:latin typeface="Cambria" pitchFamily="34" charset="0"/>
                <a:ea typeface="Cambria" pitchFamily="34" charset="-122"/>
                <a:cs typeface="Cambria" pitchFamily="34" charset="-120"/>
              </a:rPr>
              <a:t>2</a:t>
            </a:r>
            <a:endParaRPr lang="en-US" sz="8000" dirty="0"/>
          </a:p>
        </p:txBody>
      </p:sp>
      <p:sp>
        <p:nvSpPr>
          <p:cNvPr id="3" name="Text 1"/>
          <p:cNvSpPr txBox="1"/>
          <p:nvPr/>
        </p:nvSpPr>
        <p:spPr>
          <a:xfrm>
            <a:off x="731520" y="2926080"/>
            <a:ext cx="10698480" cy="91440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Η μέθοδος SWOT → TOWS</a:t>
            </a:r>
            <a:endParaRPr lang="en-US" sz="3600" dirty="0"/>
          </a:p>
        </p:txBody>
      </p:sp>
      <p:sp>
        <p:nvSpPr>
          <p:cNvPr id="4" name="Text 2"/>
          <p:cNvSpPr txBox="1"/>
          <p:nvPr/>
        </p:nvSpPr>
        <p:spPr>
          <a:xfrm>
            <a:off x="731520" y="4114800"/>
            <a:ext cx="10698480" cy="914400"/>
          </a:xfrm>
          <a:prstGeom prst="rect">
            <a:avLst/>
          </a:prstGeom>
          <a:noFill/>
          <a:ln/>
        </p:spPr>
        <p:txBody>
          <a:bodyPr wrap="square" lIns="0" tIns="0" rIns="0" bIns="0" rtlCol="0" anchor="t"/>
          <a:lstStyle/>
          <a:p>
            <a:pPr marL="0" indent="0">
              <a:buNone/>
            </a:pPr>
            <a:r>
              <a:rPr lang="en-US" sz="2000" dirty="0">
                <a:solidFill>
                  <a:srgbClr val="C9D6D6"/>
                </a:solidFill>
                <a:latin typeface="Calibri" pitchFamily="34" charset="0"/>
                <a:ea typeface="Calibri" pitchFamily="34" charset="-122"/>
                <a:cs typeface="Calibri" pitchFamily="34" charset="-120"/>
              </a:rPr>
              <a:t>Από τη διάγνωση στη στρατηγική (Weihrich, 1982), όπως αναπτύσσεται στην Ενότητα Δ.7</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SWOT: το διαγνωστικό στάδιο</a:t>
            </a:r>
            <a:endParaRPr lang="en-US" sz="3000" dirty="0"/>
          </a:p>
        </p:txBody>
      </p:sp>
      <p:sp>
        <p:nvSpPr>
          <p:cNvPr id="4" name="Shape 1"/>
          <p:cNvSpPr/>
          <p:nvPr/>
        </p:nvSpPr>
        <p:spPr>
          <a:xfrm>
            <a:off x="548640" y="1371600"/>
            <a:ext cx="5440680" cy="21031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371600"/>
            <a:ext cx="82296" cy="2103120"/>
          </a:xfrm>
          <a:prstGeom prst="rect">
            <a:avLst/>
          </a:prstGeom>
          <a:solidFill>
            <a:srgbClr val="6B7F3A"/>
          </a:solidFill>
          <a:ln/>
        </p:spPr>
      </p:sp>
      <p:sp>
        <p:nvSpPr>
          <p:cNvPr id="6" name="Text 3"/>
          <p:cNvSpPr txBox="1"/>
          <p:nvPr/>
        </p:nvSpPr>
        <p:spPr>
          <a:xfrm>
            <a:off x="822960" y="1508760"/>
            <a:ext cx="4983480" cy="685800"/>
          </a:xfrm>
          <a:prstGeom prst="rect">
            <a:avLst/>
          </a:prstGeom>
          <a:noFill/>
          <a:ln/>
        </p:spPr>
        <p:txBody>
          <a:bodyPr wrap="square" lIns="0" tIns="0" rIns="0" bIns="0" rtlCol="0" anchor="t"/>
          <a:lstStyle/>
          <a:p>
            <a:pPr marL="0" indent="0">
              <a:buNone/>
            </a:pPr>
            <a:r>
              <a:rPr lang="en-US" sz="1900" b="1" dirty="0">
                <a:solidFill>
                  <a:srgbClr val="6B7F3A"/>
                </a:solidFill>
                <a:latin typeface="Cambria" pitchFamily="34" charset="0"/>
                <a:ea typeface="Cambria" pitchFamily="34" charset="-122"/>
                <a:cs typeface="Cambria" pitchFamily="34" charset="-120"/>
              </a:rPr>
              <a:t>Δυνατά σημεία (S)</a:t>
            </a:r>
            <a:endParaRPr lang="en-US" sz="1900" dirty="0"/>
          </a:p>
        </p:txBody>
      </p:sp>
      <p:sp>
        <p:nvSpPr>
          <p:cNvPr id="7" name="Text 4"/>
          <p:cNvSpPr txBox="1"/>
          <p:nvPr/>
        </p:nvSpPr>
        <p:spPr>
          <a:xfrm>
            <a:off x="822960" y="2240280"/>
            <a:ext cx="4983480" cy="10972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Εσωτερικό περιβάλλον: πόροι, δεξιότητες και πλεονεκτήματα που ελέγχει ο φορέας.</a:t>
            </a:r>
            <a:endParaRPr lang="en-US" sz="1700" dirty="0"/>
          </a:p>
        </p:txBody>
      </p:sp>
      <p:sp>
        <p:nvSpPr>
          <p:cNvPr id="8" name="Shape 5"/>
          <p:cNvSpPr/>
          <p:nvPr/>
        </p:nvSpPr>
        <p:spPr>
          <a:xfrm>
            <a:off x="6172200" y="1371600"/>
            <a:ext cx="5440680" cy="21031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6172200" y="1371600"/>
            <a:ext cx="82296" cy="2103120"/>
          </a:xfrm>
          <a:prstGeom prst="rect">
            <a:avLst/>
          </a:prstGeom>
          <a:solidFill>
            <a:srgbClr val="8A5A12"/>
          </a:solidFill>
          <a:ln/>
        </p:spPr>
      </p:sp>
      <p:sp>
        <p:nvSpPr>
          <p:cNvPr id="10" name="Text 7"/>
          <p:cNvSpPr txBox="1"/>
          <p:nvPr/>
        </p:nvSpPr>
        <p:spPr>
          <a:xfrm>
            <a:off x="6446520" y="1508760"/>
            <a:ext cx="4983480" cy="685800"/>
          </a:xfrm>
          <a:prstGeom prst="rect">
            <a:avLst/>
          </a:prstGeom>
          <a:noFill/>
          <a:ln/>
        </p:spPr>
        <p:txBody>
          <a:bodyPr wrap="square" lIns="0" tIns="0" rIns="0" bIns="0" rtlCol="0" anchor="t"/>
          <a:lstStyle/>
          <a:p>
            <a:pPr marL="0" indent="0">
              <a:buNone/>
            </a:pPr>
            <a:r>
              <a:rPr lang="en-US" sz="1900" b="1" dirty="0">
                <a:solidFill>
                  <a:srgbClr val="8A5A12"/>
                </a:solidFill>
                <a:latin typeface="Cambria" pitchFamily="34" charset="0"/>
                <a:ea typeface="Cambria" pitchFamily="34" charset="-122"/>
                <a:cs typeface="Cambria" pitchFamily="34" charset="-120"/>
              </a:rPr>
              <a:t>Αδύνατα σημεία (W)</a:t>
            </a:r>
            <a:endParaRPr lang="en-US" sz="1900" dirty="0"/>
          </a:p>
        </p:txBody>
      </p:sp>
      <p:sp>
        <p:nvSpPr>
          <p:cNvPr id="11" name="Text 8"/>
          <p:cNvSpPr txBox="1"/>
          <p:nvPr/>
        </p:nvSpPr>
        <p:spPr>
          <a:xfrm>
            <a:off x="6446520" y="2240280"/>
            <a:ext cx="4983480" cy="10972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Εσωτερικό περιβάλλον: ελλείψεις και περιορισμοί του ίδιου του φορέα.</a:t>
            </a:r>
            <a:endParaRPr lang="en-US" sz="1700" dirty="0"/>
          </a:p>
        </p:txBody>
      </p:sp>
      <p:sp>
        <p:nvSpPr>
          <p:cNvPr id="12" name="Shape 9"/>
          <p:cNvSpPr/>
          <p:nvPr/>
        </p:nvSpPr>
        <p:spPr>
          <a:xfrm>
            <a:off x="548640" y="3657600"/>
            <a:ext cx="5440680" cy="21031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548640" y="3657600"/>
            <a:ext cx="82296" cy="2103120"/>
          </a:xfrm>
          <a:prstGeom prst="rect">
            <a:avLst/>
          </a:prstGeom>
          <a:solidFill>
            <a:srgbClr val="1F4E5F"/>
          </a:solidFill>
          <a:ln/>
        </p:spPr>
      </p:sp>
      <p:sp>
        <p:nvSpPr>
          <p:cNvPr id="14" name="Text 11"/>
          <p:cNvSpPr txBox="1"/>
          <p:nvPr/>
        </p:nvSpPr>
        <p:spPr>
          <a:xfrm>
            <a:off x="822960" y="3794760"/>
            <a:ext cx="4983480" cy="685800"/>
          </a:xfrm>
          <a:prstGeom prst="rect">
            <a:avLst/>
          </a:prstGeom>
          <a:noFill/>
          <a:ln/>
        </p:spPr>
        <p:txBody>
          <a:bodyPr wrap="square" lIns="0" tIns="0" rIns="0" bIns="0" rtlCol="0" anchor="t"/>
          <a:lstStyle/>
          <a:p>
            <a:pPr marL="0" indent="0">
              <a:buNone/>
            </a:pPr>
            <a:r>
              <a:rPr lang="en-US" sz="1900" b="1" dirty="0">
                <a:solidFill>
                  <a:srgbClr val="1F4E5F"/>
                </a:solidFill>
                <a:latin typeface="Cambria" pitchFamily="34" charset="0"/>
                <a:ea typeface="Cambria" pitchFamily="34" charset="-122"/>
                <a:cs typeface="Cambria" pitchFamily="34" charset="-120"/>
              </a:rPr>
              <a:t>Ευκαιρίες (O)</a:t>
            </a:r>
            <a:endParaRPr lang="en-US" sz="1900" dirty="0"/>
          </a:p>
        </p:txBody>
      </p:sp>
      <p:sp>
        <p:nvSpPr>
          <p:cNvPr id="15" name="Text 12"/>
          <p:cNvSpPr txBox="1"/>
          <p:nvPr/>
        </p:nvSpPr>
        <p:spPr>
          <a:xfrm>
            <a:off x="822960" y="4526280"/>
            <a:ext cx="4983480" cy="10972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Εξωτερικό περιβάλλον: συνθήκες και τάσεις που μπορούν να αξιοποιηθούν.</a:t>
            </a:r>
            <a:endParaRPr lang="en-US" sz="1700" dirty="0"/>
          </a:p>
        </p:txBody>
      </p:sp>
      <p:sp>
        <p:nvSpPr>
          <p:cNvPr id="16" name="Shape 13"/>
          <p:cNvSpPr/>
          <p:nvPr/>
        </p:nvSpPr>
        <p:spPr>
          <a:xfrm>
            <a:off x="6172200" y="3657600"/>
            <a:ext cx="5440680" cy="21031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7" name="Shape 14"/>
          <p:cNvSpPr/>
          <p:nvPr/>
        </p:nvSpPr>
        <p:spPr>
          <a:xfrm>
            <a:off x="6172200" y="3657600"/>
            <a:ext cx="82296" cy="2103120"/>
          </a:xfrm>
          <a:prstGeom prst="rect">
            <a:avLst/>
          </a:prstGeom>
          <a:solidFill>
            <a:srgbClr val="8A5A12"/>
          </a:solidFill>
          <a:ln/>
        </p:spPr>
      </p:sp>
      <p:sp>
        <p:nvSpPr>
          <p:cNvPr id="18" name="Text 15"/>
          <p:cNvSpPr txBox="1"/>
          <p:nvPr/>
        </p:nvSpPr>
        <p:spPr>
          <a:xfrm>
            <a:off x="6446520" y="3794760"/>
            <a:ext cx="4983480" cy="685800"/>
          </a:xfrm>
          <a:prstGeom prst="rect">
            <a:avLst/>
          </a:prstGeom>
          <a:noFill/>
          <a:ln/>
        </p:spPr>
        <p:txBody>
          <a:bodyPr wrap="square" lIns="0" tIns="0" rIns="0" bIns="0" rtlCol="0" anchor="t"/>
          <a:lstStyle/>
          <a:p>
            <a:pPr marL="0" indent="0">
              <a:buNone/>
            </a:pPr>
            <a:r>
              <a:rPr lang="en-US" sz="1900" b="1" dirty="0">
                <a:solidFill>
                  <a:srgbClr val="8A5A12"/>
                </a:solidFill>
                <a:latin typeface="Cambria" pitchFamily="34" charset="0"/>
                <a:ea typeface="Cambria" pitchFamily="34" charset="-122"/>
                <a:cs typeface="Cambria" pitchFamily="34" charset="-120"/>
              </a:rPr>
              <a:t>Απειλές (T)</a:t>
            </a:r>
            <a:endParaRPr lang="en-US" sz="1900" dirty="0"/>
          </a:p>
        </p:txBody>
      </p:sp>
      <p:sp>
        <p:nvSpPr>
          <p:cNvPr id="19" name="Text 16"/>
          <p:cNvSpPr txBox="1"/>
          <p:nvPr/>
        </p:nvSpPr>
        <p:spPr>
          <a:xfrm>
            <a:off x="6446520" y="4526280"/>
            <a:ext cx="4983480" cy="10972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Εξωτερικό περιβάλλον: κίνδυνοι που δεν ελέγχει ο φορέας.</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Κανόνες για μια χρήσιμη SWOT</a:t>
            </a:r>
            <a:endParaRPr lang="en-US" sz="3000" dirty="0"/>
          </a:p>
        </p:txBody>
      </p:sp>
      <p:sp>
        <p:nvSpPr>
          <p:cNvPr id="4" name="Shape 1"/>
          <p:cNvSpPr/>
          <p:nvPr/>
        </p:nvSpPr>
        <p:spPr>
          <a:xfrm>
            <a:off x="54864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93192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Τεκμήριο</a:t>
            </a:r>
            <a:endParaRPr lang="en-US" sz="1800" dirty="0"/>
          </a:p>
        </p:txBody>
      </p:sp>
      <p:sp>
        <p:nvSpPr>
          <p:cNvPr id="7" name="Text 4"/>
          <p:cNvSpPr txBox="1"/>
          <p:nvPr/>
        </p:nvSpPr>
        <p:spPr>
          <a:xfrm>
            <a:off x="822960" y="2423160"/>
            <a:ext cx="3108960" cy="29260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Κάθε στοιχείο στηρίζεται σε στοιχείο: έγγραφο, δείκτη, συνέντευξη, παρατήρηση.</a:t>
            </a:r>
            <a:endParaRPr lang="en-US" sz="1800" dirty="0"/>
          </a:p>
        </p:txBody>
      </p:sp>
      <p:sp>
        <p:nvSpPr>
          <p:cNvPr id="8" name="Shape 5"/>
          <p:cNvSpPr/>
          <p:nvPr/>
        </p:nvSpPr>
        <p:spPr>
          <a:xfrm>
            <a:off x="429768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931920"/>
          </a:xfrm>
          <a:prstGeom prst="rect">
            <a:avLst/>
          </a:prstGeom>
          <a:solidFill>
            <a:srgbClr val="8A5A12"/>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Φακός των ΣΒΑ</a:t>
            </a:r>
            <a:endParaRPr lang="en-US" sz="1800" dirty="0"/>
          </a:p>
        </p:txBody>
      </p:sp>
      <p:sp>
        <p:nvSpPr>
          <p:cNvPr id="11" name="Text 8"/>
          <p:cNvSpPr txBox="1"/>
          <p:nvPr/>
        </p:nvSpPr>
        <p:spPr>
          <a:xfrm>
            <a:off x="4572000" y="2423160"/>
            <a:ext cx="3108960" cy="29260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Η ανάγνωση γίνεται μέσα από τους ΣΒΑ, π.χ. «η μόνιμη συλλογή είναι δυνατό σημείο ως προς το 11.4».</a:t>
            </a:r>
            <a:endParaRPr lang="en-US" sz="1800" dirty="0"/>
          </a:p>
        </p:txBody>
      </p:sp>
      <p:sp>
        <p:nvSpPr>
          <p:cNvPr id="12" name="Shape 9"/>
          <p:cNvSpPr/>
          <p:nvPr/>
        </p:nvSpPr>
        <p:spPr>
          <a:xfrm>
            <a:off x="8046720" y="1554480"/>
            <a:ext cx="3566160" cy="39319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931920"/>
          </a:xfrm>
          <a:prstGeom prst="rect">
            <a:avLst/>
          </a:prstGeom>
          <a:solidFill>
            <a:srgbClr val="6B7F3A"/>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Τοπίο και οικοσύστημα</a:t>
            </a:r>
            <a:endParaRPr lang="en-US" sz="1800" dirty="0"/>
          </a:p>
        </p:txBody>
      </p:sp>
      <p:sp>
        <p:nvSpPr>
          <p:cNvPr id="15" name="Text 12"/>
          <p:cNvSpPr txBox="1"/>
          <p:nvPr/>
        </p:nvSpPr>
        <p:spPr>
          <a:xfrm>
            <a:off x="8321040" y="2423160"/>
            <a:ext cx="3108960" cy="29260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Στοιχεία «απόθεμα» προέρχονται από το τοπίο (τι πόροι υπάρχουν). Στοιχεία «ροής» από το οικοσύστημα (πώς συνδέονται οι δρώντες).</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TOWS: από τη διάγνωση στη στρατηγική</a:t>
            </a:r>
            <a:endParaRPr lang="en-US" sz="3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2484120"/>
        </p:xfrm>
        <a:graphic>
          <a:graphicData uri="http://schemas.openxmlformats.org/drawingml/2006/table">
            <a:tbl>
              <a:tblPr/>
              <a:tblGrid>
                <a:gridCol w="3108960"/>
                <a:gridCol w="4754880"/>
                <a:gridCol w="3200400"/>
              </a:tblGrid>
              <a:tr h="0">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Τεταρτημόριο</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Λογική</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Τύπος στρατηγικής</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SO: Δυνατά × Ευκαιρίες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Αξιοποίηση δυνατών σημείων για εκμετάλλευση ευκαιριών</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Επιθετική / αναπτυξιακή</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WO: Αδύνατα × Ευκαιρίες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Υπέρβαση αδυναμιών μέσω εξωτερικών ευκαιριών</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Αναδιάρθρωσης / ενδυνάμωσης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ST: Δυνατά × Απειλές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Δυνατά σημεία ως ανάχωμα σε απειλές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Αμυντική</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WT: Αδύνατα × Απειλές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Ελαχιστοποίηση αδυναμιών και αποφυγή απειλών</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Επιβίωσης / περιορισμού ζημιάς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bl>
          </a:graphicData>
        </a:graphic>
      </p:graphicFrame>
      <p:sp>
        <p:nvSpPr>
          <p:cNvPr id="5" name="Text 1"/>
          <p:cNvSpPr txBox="1"/>
          <p:nvPr/>
        </p:nvSpPr>
        <p:spPr>
          <a:xfrm>
            <a:off x="548640" y="5394960"/>
            <a:ext cx="11064240" cy="548640"/>
          </a:xfrm>
          <a:prstGeom prst="rect">
            <a:avLst/>
          </a:prstGeom>
          <a:noFill/>
          <a:ln/>
        </p:spPr>
        <p:txBody>
          <a:bodyPr wrap="square" lIns="0" tIns="0" rIns="0" bIns="0" rtlCol="0" anchor="t"/>
          <a:lstStyle/>
          <a:p>
            <a:pPr marL="0" indent="0">
              <a:buNone/>
            </a:pPr>
            <a:r>
              <a:rPr lang="en-US" sz="1800" i="1" dirty="0">
                <a:solidFill>
                  <a:srgbClr val="1F4E5F"/>
                </a:solidFill>
                <a:latin typeface="Calibri" pitchFamily="34" charset="0"/>
                <a:ea typeface="Calibri" pitchFamily="34" charset="-122"/>
                <a:cs typeface="Calibri" pitchFamily="34" charset="-120"/>
              </a:rPr>
              <a:t>Η SWOT μένει συχνά περιγραφική. Το TOWS την αναγκάζει να παραγάγει δράσεις.</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Ο κανόνας της τεκμηρίωσης και οι απαιτήσεις μιας στρατηγικής</a:t>
            </a:r>
            <a:endParaRPr lang="en-US" sz="3000" dirty="0"/>
          </a:p>
        </p:txBody>
      </p:sp>
      <p:sp>
        <p:nvSpPr>
          <p:cNvPr id="4" name="Shape 1"/>
          <p:cNvSpPr/>
          <p:nvPr/>
        </p:nvSpPr>
        <p:spPr>
          <a:xfrm>
            <a:off x="548640" y="1463040"/>
            <a:ext cx="11064240" cy="1371600"/>
          </a:xfrm>
          <a:prstGeom prst="rect">
            <a:avLst/>
          </a:prstGeom>
          <a:solidFill>
            <a:srgbClr val="1F4E5F"/>
          </a:solidFill>
          <a:ln/>
        </p:spPr>
      </p:sp>
      <p:sp>
        <p:nvSpPr>
          <p:cNvPr id="5" name="Text 2"/>
          <p:cNvSpPr txBox="1"/>
          <p:nvPr/>
        </p:nvSpPr>
        <p:spPr>
          <a:xfrm>
            <a:off x="822960" y="1554480"/>
            <a:ext cx="10515600" cy="320040"/>
          </a:xfrm>
          <a:prstGeom prst="rect">
            <a:avLst/>
          </a:prstGeom>
          <a:noFill/>
          <a:ln/>
        </p:spPr>
        <p:txBody>
          <a:bodyPr wrap="square" lIns="0" tIns="0" rIns="0" bIns="0" rtlCol="0" anchor="ctr"/>
          <a:lstStyle/>
          <a:p>
            <a:pPr marL="0" indent="0">
              <a:buNone/>
            </a:pPr>
            <a:r>
              <a:rPr lang="en-US" sz="1400" b="1" dirty="0">
                <a:solidFill>
                  <a:srgbClr val="E8D9B5"/>
                </a:solidFill>
                <a:latin typeface="Calibri" pitchFamily="34" charset="0"/>
                <a:ea typeface="Calibri" pitchFamily="34" charset="-122"/>
                <a:cs typeface="Calibri" pitchFamily="34" charset="-120"/>
              </a:rPr>
              <a:t>Κάθε στρατηγική γράφεται έτσι</a:t>
            </a:r>
            <a:endParaRPr lang="en-US" sz="1400" dirty="0"/>
          </a:p>
        </p:txBody>
      </p:sp>
      <p:sp>
        <p:nvSpPr>
          <p:cNvPr id="6" name="Text 3"/>
          <p:cNvSpPr txBox="1"/>
          <p:nvPr/>
        </p:nvSpPr>
        <p:spPr>
          <a:xfrm>
            <a:off x="822960" y="1920240"/>
            <a:ext cx="10515600" cy="822960"/>
          </a:xfrm>
          <a:prstGeom prst="rect">
            <a:avLst/>
          </a:prstGeom>
          <a:noFill/>
          <a:ln/>
        </p:spPr>
        <p:txBody>
          <a:bodyPr wrap="square" lIns="0" tIns="0" rIns="0" bIns="0" rtlCol="0" anchor="t"/>
          <a:lstStyle/>
          <a:p>
            <a:pPr marL="0" indent="0">
              <a:buNone/>
            </a:pPr>
            <a:r>
              <a:rPr lang="en-US" sz="2400" dirty="0">
                <a:solidFill>
                  <a:srgbClr val="FFFFFF"/>
                </a:solidFill>
                <a:latin typeface="Cambria" pitchFamily="34" charset="0"/>
                <a:ea typeface="Cambria" pitchFamily="34" charset="-122"/>
                <a:cs typeface="Cambria" pitchFamily="34" charset="-120"/>
              </a:rPr>
              <a:t>Δυνατό σημείο Χ + Ευκαιρία Υ → Στρατηγική Ζ</a:t>
            </a:r>
            <a:endParaRPr lang="en-US" sz="2400" dirty="0"/>
          </a:p>
        </p:txBody>
      </p:sp>
      <p:sp>
        <p:nvSpPr>
          <p:cNvPr id="7" name="Shape 4"/>
          <p:cNvSpPr/>
          <p:nvPr/>
        </p:nvSpPr>
        <p:spPr>
          <a:xfrm>
            <a:off x="548640" y="3017520"/>
            <a:ext cx="2628900" cy="26517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8" name="Shape 5"/>
          <p:cNvSpPr/>
          <p:nvPr/>
        </p:nvSpPr>
        <p:spPr>
          <a:xfrm>
            <a:off x="548640" y="3017520"/>
            <a:ext cx="82296" cy="2651760"/>
          </a:xfrm>
          <a:prstGeom prst="rect">
            <a:avLst/>
          </a:prstGeom>
          <a:solidFill>
            <a:srgbClr val="8A5A12"/>
          </a:solidFill>
          <a:ln/>
        </p:spPr>
      </p:sp>
      <p:sp>
        <p:nvSpPr>
          <p:cNvPr id="9" name="Text 6"/>
          <p:cNvSpPr txBox="1"/>
          <p:nvPr/>
        </p:nvSpPr>
        <p:spPr>
          <a:xfrm>
            <a:off x="822960" y="315468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Ενέργεια</a:t>
            </a:r>
            <a:endParaRPr lang="en-US" sz="1800" dirty="0"/>
          </a:p>
        </p:txBody>
      </p:sp>
      <p:sp>
        <p:nvSpPr>
          <p:cNvPr id="10" name="Text 7"/>
          <p:cNvSpPr txBox="1"/>
          <p:nvPr/>
        </p:nvSpPr>
        <p:spPr>
          <a:xfrm>
            <a:off x="822960" y="3886200"/>
            <a:ext cx="2171700" cy="164592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Τι ακριβώς θα γίνει.</a:t>
            </a:r>
            <a:endParaRPr lang="en-US" sz="1800" dirty="0"/>
          </a:p>
        </p:txBody>
      </p:sp>
      <p:sp>
        <p:nvSpPr>
          <p:cNvPr id="11" name="Shape 8"/>
          <p:cNvSpPr/>
          <p:nvPr/>
        </p:nvSpPr>
        <p:spPr>
          <a:xfrm>
            <a:off x="3360420" y="3017520"/>
            <a:ext cx="2628900" cy="26517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2" name="Shape 9"/>
          <p:cNvSpPr/>
          <p:nvPr/>
        </p:nvSpPr>
        <p:spPr>
          <a:xfrm>
            <a:off x="3360420" y="3017520"/>
            <a:ext cx="82296" cy="2651760"/>
          </a:xfrm>
          <a:prstGeom prst="rect">
            <a:avLst/>
          </a:prstGeom>
          <a:solidFill>
            <a:srgbClr val="6B7F3A"/>
          </a:solidFill>
          <a:ln/>
        </p:spPr>
      </p:sp>
      <p:sp>
        <p:nvSpPr>
          <p:cNvPr id="13" name="Text 10"/>
          <p:cNvSpPr txBox="1"/>
          <p:nvPr/>
        </p:nvSpPr>
        <p:spPr>
          <a:xfrm>
            <a:off x="3634740" y="3154680"/>
            <a:ext cx="217170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Υπεύθυνος φορέας</a:t>
            </a:r>
            <a:endParaRPr lang="en-US" sz="1800" dirty="0"/>
          </a:p>
        </p:txBody>
      </p:sp>
      <p:sp>
        <p:nvSpPr>
          <p:cNvPr id="14" name="Text 11"/>
          <p:cNvSpPr txBox="1"/>
          <p:nvPr/>
        </p:nvSpPr>
        <p:spPr>
          <a:xfrm>
            <a:off x="3634740" y="3886200"/>
            <a:ext cx="2171700" cy="164592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Ποιος την αναλαμβάνει.</a:t>
            </a:r>
            <a:endParaRPr lang="en-US" sz="1800" dirty="0"/>
          </a:p>
        </p:txBody>
      </p:sp>
      <p:sp>
        <p:nvSpPr>
          <p:cNvPr id="15" name="Shape 12"/>
          <p:cNvSpPr/>
          <p:nvPr/>
        </p:nvSpPr>
        <p:spPr>
          <a:xfrm>
            <a:off x="6172200" y="3017520"/>
            <a:ext cx="2628900" cy="26517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6" name="Shape 13"/>
          <p:cNvSpPr/>
          <p:nvPr/>
        </p:nvSpPr>
        <p:spPr>
          <a:xfrm>
            <a:off x="6172200" y="3017520"/>
            <a:ext cx="82296" cy="2651760"/>
          </a:xfrm>
          <a:prstGeom prst="rect">
            <a:avLst/>
          </a:prstGeom>
          <a:solidFill>
            <a:srgbClr val="1F4E5F"/>
          </a:solidFill>
          <a:ln/>
        </p:spPr>
      </p:sp>
      <p:sp>
        <p:nvSpPr>
          <p:cNvPr id="17" name="Text 14"/>
          <p:cNvSpPr txBox="1"/>
          <p:nvPr/>
        </p:nvSpPr>
        <p:spPr>
          <a:xfrm>
            <a:off x="6446520" y="3154680"/>
            <a:ext cx="217170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Ορίζοντας</a:t>
            </a:r>
            <a:endParaRPr lang="en-US" sz="1800" dirty="0"/>
          </a:p>
        </p:txBody>
      </p:sp>
      <p:sp>
        <p:nvSpPr>
          <p:cNvPr id="18" name="Text 15"/>
          <p:cNvSpPr txBox="1"/>
          <p:nvPr/>
        </p:nvSpPr>
        <p:spPr>
          <a:xfrm>
            <a:off x="6446520" y="3886200"/>
            <a:ext cx="2171700" cy="164592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Σύντομος ή μεσοπρόθεσμος.</a:t>
            </a:r>
            <a:endParaRPr lang="en-US" sz="1800" dirty="0"/>
          </a:p>
        </p:txBody>
      </p:sp>
      <p:sp>
        <p:nvSpPr>
          <p:cNvPr id="19" name="Shape 16"/>
          <p:cNvSpPr/>
          <p:nvPr/>
        </p:nvSpPr>
        <p:spPr>
          <a:xfrm>
            <a:off x="8983980" y="3017520"/>
            <a:ext cx="2628900" cy="26517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20" name="Shape 17"/>
          <p:cNvSpPr/>
          <p:nvPr/>
        </p:nvSpPr>
        <p:spPr>
          <a:xfrm>
            <a:off x="8983980" y="3017520"/>
            <a:ext cx="82296" cy="2651760"/>
          </a:xfrm>
          <a:prstGeom prst="rect">
            <a:avLst/>
          </a:prstGeom>
          <a:solidFill>
            <a:srgbClr val="8A5A12"/>
          </a:solidFill>
          <a:ln/>
        </p:spPr>
      </p:sp>
      <p:sp>
        <p:nvSpPr>
          <p:cNvPr id="21" name="Text 18"/>
          <p:cNvSpPr txBox="1"/>
          <p:nvPr/>
        </p:nvSpPr>
        <p:spPr>
          <a:xfrm>
            <a:off x="9258300" y="315468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Επίπεδο και ΣΒΑ</a:t>
            </a:r>
            <a:endParaRPr lang="en-US" sz="1800" dirty="0"/>
          </a:p>
        </p:txBody>
      </p:sp>
      <p:sp>
        <p:nvSpPr>
          <p:cNvPr id="22" name="Text 19"/>
          <p:cNvSpPr txBox="1"/>
          <p:nvPr/>
        </p:nvSpPr>
        <p:spPr>
          <a:xfrm>
            <a:off x="9258300" y="3886200"/>
            <a:ext cx="2171700" cy="164592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Ένα από τα πέντε επίπεδα διακυβέρνησης και ο ΣΒΑ που ενισχύει.</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Προτεραιοποίηση των στρατηγικών</a:t>
            </a:r>
            <a:endParaRPr lang="en-US" sz="3000" dirty="0"/>
          </a:p>
        </p:txBody>
      </p:sp>
      <p:sp>
        <p:nvSpPr>
          <p:cNvPr id="4" name="Shape 1"/>
          <p:cNvSpPr/>
          <p:nvPr/>
        </p:nvSpPr>
        <p:spPr>
          <a:xfrm>
            <a:off x="548640" y="1554480"/>
            <a:ext cx="3566160" cy="31089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10896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Εφικτότητα</a:t>
            </a:r>
            <a:endParaRPr lang="en-US" sz="1800" dirty="0"/>
          </a:p>
        </p:txBody>
      </p:sp>
      <p:sp>
        <p:nvSpPr>
          <p:cNvPr id="7" name="Text 4"/>
          <p:cNvSpPr txBox="1"/>
          <p:nvPr/>
        </p:nvSpPr>
        <p:spPr>
          <a:xfrm>
            <a:off x="822960" y="2423160"/>
            <a:ext cx="3108960" cy="210312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Πόσο εύκολο και φθηνό είναι να γίνει, με τους διαθέσιμους πόρους και τον χρονικό ορίζοντα.</a:t>
            </a:r>
            <a:endParaRPr lang="en-US" sz="2000" dirty="0"/>
          </a:p>
        </p:txBody>
      </p:sp>
      <p:sp>
        <p:nvSpPr>
          <p:cNvPr id="8" name="Shape 5"/>
          <p:cNvSpPr/>
          <p:nvPr/>
        </p:nvSpPr>
        <p:spPr>
          <a:xfrm>
            <a:off x="4297680" y="1554480"/>
            <a:ext cx="3566160" cy="31089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108960"/>
          </a:xfrm>
          <a:prstGeom prst="rect">
            <a:avLst/>
          </a:prstGeom>
          <a:solidFill>
            <a:srgbClr val="6B7F3A"/>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Αντίκτυπος στους ΣΒΑ</a:t>
            </a:r>
            <a:endParaRPr lang="en-US" sz="1800" dirty="0"/>
          </a:p>
        </p:txBody>
      </p:sp>
      <p:sp>
        <p:nvSpPr>
          <p:cNvPr id="11" name="Text 8"/>
          <p:cNvSpPr txBox="1"/>
          <p:nvPr/>
        </p:nvSpPr>
        <p:spPr>
          <a:xfrm>
            <a:off x="4572000" y="2423160"/>
            <a:ext cx="3108960" cy="210312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Πόσο ενισχύει τους ΣΒΑ και τις προτεραιότητες που προέκυψαν από το VLR.</a:t>
            </a:r>
            <a:endParaRPr lang="en-US" sz="2000" dirty="0"/>
          </a:p>
        </p:txBody>
      </p:sp>
      <p:sp>
        <p:nvSpPr>
          <p:cNvPr id="12" name="Shape 9"/>
          <p:cNvSpPr/>
          <p:nvPr/>
        </p:nvSpPr>
        <p:spPr>
          <a:xfrm>
            <a:off x="8046720" y="1554480"/>
            <a:ext cx="3566160" cy="31089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108960"/>
          </a:xfrm>
          <a:prstGeom prst="rect">
            <a:avLst/>
          </a:prstGeom>
          <a:solidFill>
            <a:srgbClr val="8A5A12"/>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Επείγον</a:t>
            </a:r>
            <a:endParaRPr lang="en-US" sz="1800" dirty="0"/>
          </a:p>
        </p:txBody>
      </p:sp>
      <p:sp>
        <p:nvSpPr>
          <p:cNvPr id="15" name="Text 12"/>
          <p:cNvSpPr txBox="1"/>
          <p:nvPr/>
        </p:nvSpPr>
        <p:spPr>
          <a:xfrm>
            <a:off x="8321040" y="2423160"/>
            <a:ext cx="3108960" cy="210312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Πόσο κινδυνεύει να χαθεί ή να υποβαθμιστεί αν δεν γίνει τώρα.</a:t>
            </a:r>
            <a:endParaRPr lang="en-US" sz="2000" dirty="0"/>
          </a:p>
        </p:txBody>
      </p:sp>
      <p:sp>
        <p:nvSpPr>
          <p:cNvPr id="16" name="Text 13"/>
          <p:cNvSpPr txBox="1"/>
          <p:nvPr/>
        </p:nvSpPr>
        <p:spPr>
          <a:xfrm>
            <a:off x="548640" y="4937760"/>
            <a:ext cx="11064240" cy="548640"/>
          </a:xfrm>
          <a:prstGeom prst="rect">
            <a:avLst/>
          </a:prstGeom>
          <a:noFill/>
          <a:ln/>
        </p:spPr>
        <p:txBody>
          <a:bodyPr wrap="square" lIns="0" tIns="0" rIns="0" bIns="0" rtlCol="0" anchor="t"/>
          <a:lstStyle/>
          <a:p>
            <a:pPr marL="0" indent="0">
              <a:buNone/>
            </a:pPr>
            <a:r>
              <a:rPr lang="en-US" sz="1800" i="1" dirty="0">
                <a:solidFill>
                  <a:srgbClr val="1F4E5F"/>
                </a:solidFill>
                <a:latin typeface="Calibri" pitchFamily="34" charset="0"/>
                <a:ea typeface="Calibri" pitchFamily="34" charset="-122"/>
                <a:cs typeface="Calibri" pitchFamily="34" charset="-120"/>
              </a:rPr>
              <a:t>Η επιλογή του πού θα επενδυθούν πρώτα οι περιορισμένοι πόροι είναι η ίδια στρατηγική απόφαση.</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Συχνά λάθη</a:t>
            </a:r>
            <a:endParaRPr lang="en-US" sz="3000" dirty="0"/>
          </a:p>
        </p:txBody>
      </p:sp>
      <p:sp>
        <p:nvSpPr>
          <p:cNvPr id="3" name="Shape 1"/>
          <p:cNvSpPr/>
          <p:nvPr/>
        </p:nvSpPr>
        <p:spPr>
          <a:xfrm>
            <a:off x="54864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4" name="Shape 2"/>
          <p:cNvSpPr/>
          <p:nvPr/>
        </p:nvSpPr>
        <p:spPr>
          <a:xfrm>
            <a:off x="548640" y="1554480"/>
            <a:ext cx="82296" cy="3474720"/>
          </a:xfrm>
          <a:prstGeom prst="rect">
            <a:avLst/>
          </a:prstGeom>
          <a:solidFill>
            <a:srgbClr val="8A5A12"/>
          </a:solidFill>
          <a:ln/>
        </p:spPr>
      </p:sp>
      <p:sp>
        <p:nvSpPr>
          <p:cNvPr id="5" name="Text 3"/>
          <p:cNvSpPr txBox="1"/>
          <p:nvPr/>
        </p:nvSpPr>
        <p:spPr>
          <a:xfrm>
            <a:off x="822960" y="169164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Περιγραφική SWOT</a:t>
            </a:r>
            <a:endParaRPr lang="en-US" sz="1800" dirty="0"/>
          </a:p>
        </p:txBody>
      </p:sp>
      <p:sp>
        <p:nvSpPr>
          <p:cNvPr id="6" name="Text 4"/>
          <p:cNvSpPr txBox="1"/>
          <p:nvPr/>
        </p:nvSpPr>
        <p:spPr>
          <a:xfrm>
            <a:off x="82296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Λίστα γενικών προτάσεων που δεν γίνονται δράσεις.</a:t>
            </a:r>
            <a:endParaRPr lang="en-US" sz="1700" dirty="0"/>
          </a:p>
        </p:txBody>
      </p:sp>
      <p:sp>
        <p:nvSpPr>
          <p:cNvPr id="7" name="Shape 5"/>
          <p:cNvSpPr/>
          <p:nvPr/>
        </p:nvSpPr>
        <p:spPr>
          <a:xfrm>
            <a:off x="336042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8" name="Shape 6"/>
          <p:cNvSpPr/>
          <p:nvPr/>
        </p:nvSpPr>
        <p:spPr>
          <a:xfrm>
            <a:off x="3360420" y="1554480"/>
            <a:ext cx="82296" cy="3474720"/>
          </a:xfrm>
          <a:prstGeom prst="rect">
            <a:avLst/>
          </a:prstGeom>
          <a:solidFill>
            <a:srgbClr val="1F4E5F"/>
          </a:solidFill>
          <a:ln/>
        </p:spPr>
      </p:sp>
      <p:sp>
        <p:nvSpPr>
          <p:cNvPr id="9" name="Text 7"/>
          <p:cNvSpPr txBox="1"/>
          <p:nvPr/>
        </p:nvSpPr>
        <p:spPr>
          <a:xfrm>
            <a:off x="3634740" y="1691640"/>
            <a:ext cx="217170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Γενικότητες</a:t>
            </a:r>
            <a:endParaRPr lang="en-US" sz="1800" dirty="0"/>
          </a:p>
        </p:txBody>
      </p:sp>
      <p:sp>
        <p:nvSpPr>
          <p:cNvPr id="10" name="Text 8"/>
          <p:cNvSpPr txBox="1"/>
          <p:nvPr/>
        </p:nvSpPr>
        <p:spPr>
          <a:xfrm>
            <a:off x="363474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«Ενίσχυση της συνεργασίας» χωρίς ενέργεια, φορέα και ορίζοντα.</a:t>
            </a:r>
            <a:endParaRPr lang="en-US" sz="1700" dirty="0"/>
          </a:p>
        </p:txBody>
      </p:sp>
      <p:sp>
        <p:nvSpPr>
          <p:cNvPr id="11" name="Shape 9"/>
          <p:cNvSpPr/>
          <p:nvPr/>
        </p:nvSpPr>
        <p:spPr>
          <a:xfrm>
            <a:off x="617220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2" name="Shape 10"/>
          <p:cNvSpPr/>
          <p:nvPr/>
        </p:nvSpPr>
        <p:spPr>
          <a:xfrm>
            <a:off x="6172200" y="1554480"/>
            <a:ext cx="82296" cy="3474720"/>
          </a:xfrm>
          <a:prstGeom prst="rect">
            <a:avLst/>
          </a:prstGeom>
          <a:solidFill>
            <a:srgbClr val="6B7F3A"/>
          </a:solidFill>
          <a:ln/>
        </p:spPr>
      </p:sp>
      <p:sp>
        <p:nvSpPr>
          <p:cNvPr id="13" name="Text 11"/>
          <p:cNvSpPr txBox="1"/>
          <p:nvPr/>
        </p:nvSpPr>
        <p:spPr>
          <a:xfrm>
            <a:off x="6446520" y="1691640"/>
            <a:ext cx="217170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Χωρίς τεκμήρια</a:t>
            </a:r>
            <a:endParaRPr lang="en-US" sz="1800" dirty="0"/>
          </a:p>
        </p:txBody>
      </p:sp>
      <p:sp>
        <p:nvSpPr>
          <p:cNvPr id="14" name="Text 12"/>
          <p:cNvSpPr txBox="1"/>
          <p:nvPr/>
        </p:nvSpPr>
        <p:spPr>
          <a:xfrm>
            <a:off x="644652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Στοιχεία που βασίζονται μόνο σε εντυπώσεις.</a:t>
            </a:r>
            <a:endParaRPr lang="en-US" sz="1700" dirty="0"/>
          </a:p>
        </p:txBody>
      </p:sp>
      <p:sp>
        <p:nvSpPr>
          <p:cNvPr id="15" name="Shape 13"/>
          <p:cNvSpPr/>
          <p:nvPr/>
        </p:nvSpPr>
        <p:spPr>
          <a:xfrm>
            <a:off x="8983980" y="1554480"/>
            <a:ext cx="262890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6" name="Shape 14"/>
          <p:cNvSpPr/>
          <p:nvPr/>
        </p:nvSpPr>
        <p:spPr>
          <a:xfrm>
            <a:off x="8983980" y="1554480"/>
            <a:ext cx="82296" cy="3474720"/>
          </a:xfrm>
          <a:prstGeom prst="rect">
            <a:avLst/>
          </a:prstGeom>
          <a:solidFill>
            <a:srgbClr val="8A5A12"/>
          </a:solidFill>
          <a:ln/>
        </p:spPr>
      </p:sp>
      <p:sp>
        <p:nvSpPr>
          <p:cNvPr id="17" name="Text 15"/>
          <p:cNvSpPr txBox="1"/>
          <p:nvPr/>
        </p:nvSpPr>
        <p:spPr>
          <a:xfrm>
            <a:off x="9258300" y="169164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Ένας μόνο πυλώνας</a:t>
            </a:r>
            <a:endParaRPr lang="en-US" sz="1800" dirty="0"/>
          </a:p>
        </p:txBody>
      </p:sp>
      <p:sp>
        <p:nvSpPr>
          <p:cNvPr id="18" name="Text 16"/>
          <p:cNvSpPr txBox="1"/>
          <p:nvPr/>
        </p:nvSpPr>
        <p:spPr>
          <a:xfrm>
            <a:off x="9258300" y="2423160"/>
            <a:ext cx="2171700" cy="246888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Ενίσχυση μόνο της οικονομικής διάστασης, χωρίς κοινωνική αξία, δικτύωση και εξωστρέφεια.</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4E5F"/>
        </a:solidFill>
        <a:effectLst/>
      </p:bgPr>
    </p:bg>
    <p:spTree>
      <p:nvGrpSpPr>
        <p:cNvPr id="1" name=""/>
        <p:cNvGrpSpPr/>
        <p:nvPr/>
      </p:nvGrpSpPr>
      <p:grpSpPr>
        <a:xfrm>
          <a:off x="0" y="0"/>
          <a:ext cx="0" cy="0"/>
          <a:chOff x="0" y="0"/>
          <a:chExt cx="0" cy="0"/>
        </a:xfrm>
      </p:grpSpPr>
      <p:sp>
        <p:nvSpPr>
          <p:cNvPr id="2" name="Text 0"/>
          <p:cNvSpPr txBox="1"/>
          <p:nvPr/>
        </p:nvSpPr>
        <p:spPr>
          <a:xfrm>
            <a:off x="731520" y="1463040"/>
            <a:ext cx="2743200" cy="1280160"/>
          </a:xfrm>
          <a:prstGeom prst="rect">
            <a:avLst/>
          </a:prstGeom>
          <a:noFill/>
          <a:ln/>
        </p:spPr>
        <p:txBody>
          <a:bodyPr wrap="square" lIns="0" tIns="0" rIns="0" bIns="0" rtlCol="0" anchor="ctr"/>
          <a:lstStyle/>
          <a:p>
            <a:pPr marL="0" indent="0">
              <a:buNone/>
            </a:pPr>
            <a:r>
              <a:rPr lang="en-US" sz="8000" b="1" dirty="0">
                <a:solidFill>
                  <a:srgbClr val="E8D9B5"/>
                </a:solidFill>
                <a:latin typeface="Cambria" pitchFamily="34" charset="0"/>
                <a:ea typeface="Cambria" pitchFamily="34" charset="-122"/>
                <a:cs typeface="Cambria" pitchFamily="34" charset="-120"/>
              </a:rPr>
              <a:t>3</a:t>
            </a:r>
            <a:endParaRPr lang="en-US" sz="8000" dirty="0"/>
          </a:p>
        </p:txBody>
      </p:sp>
      <p:sp>
        <p:nvSpPr>
          <p:cNvPr id="3" name="Text 1"/>
          <p:cNvSpPr txBox="1"/>
          <p:nvPr/>
        </p:nvSpPr>
        <p:spPr>
          <a:xfrm>
            <a:off x="731520" y="2926080"/>
            <a:ext cx="10698480" cy="914400"/>
          </a:xfrm>
          <a:prstGeom prst="rect">
            <a:avLst/>
          </a:prstGeom>
          <a:noFill/>
          <a:ln/>
        </p:spPr>
        <p:txBody>
          <a:bodyPr wrap="square" lIns="0" tIns="0" rIns="0" bIns="0" rtlCol="0" anchor="ctr"/>
          <a:lstStyle/>
          <a:p>
            <a:pPr marL="0" indent="0">
              <a:buNone/>
            </a:pPr>
            <a:r>
              <a:rPr lang="en-US" sz="3600" b="1" dirty="0">
                <a:solidFill>
                  <a:srgbClr val="FFFFFF"/>
                </a:solidFill>
                <a:latin typeface="Cambria" pitchFamily="34" charset="0"/>
                <a:ea typeface="Cambria" pitchFamily="34" charset="-122"/>
                <a:cs typeface="Cambria" pitchFamily="34" charset="-120"/>
              </a:rPr>
              <a:t>Ολοκληρωμένος βιοπολιτισμικός στρατηγικός σχεδιασμός</a:t>
            </a:r>
            <a:endParaRPr lang="en-US" sz="3600" dirty="0"/>
          </a:p>
        </p:txBody>
      </p:sp>
      <p:sp>
        <p:nvSpPr>
          <p:cNvPr id="4" name="Text 2"/>
          <p:cNvSpPr txBox="1"/>
          <p:nvPr/>
        </p:nvSpPr>
        <p:spPr>
          <a:xfrm>
            <a:off x="731520" y="4114800"/>
            <a:ext cx="10698480" cy="914400"/>
          </a:xfrm>
          <a:prstGeom prst="rect">
            <a:avLst/>
          </a:prstGeom>
          <a:noFill/>
          <a:ln/>
        </p:spPr>
        <p:txBody>
          <a:bodyPr wrap="square" lIns="0" tIns="0" rIns="0" bIns="0" rtlCol="0" anchor="t"/>
          <a:lstStyle/>
          <a:p>
            <a:pPr marL="0" indent="0">
              <a:buNone/>
            </a:pPr>
            <a:r>
              <a:rPr lang="en-US" sz="2000" dirty="0">
                <a:solidFill>
                  <a:srgbClr val="C9D6D6"/>
                </a:solidFill>
                <a:latin typeface="Calibri" pitchFamily="34" charset="0"/>
                <a:ea typeface="Calibri" pitchFamily="34" charset="-122"/>
                <a:cs typeface="Calibri" pitchFamily="34" charset="-120"/>
              </a:rPr>
              <a:t>Ένα ενιαίο πλαίσιο που ενώνει το VLR, τον βιοπολιτισμικό χάρτη, τη SWOT και το TOWS</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Γιατί ενιαίο πλαίσιο</a:t>
            </a:r>
            <a:endParaRPr lang="en-US" sz="30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3261360"/>
        </p:xfrm>
        <a:graphic>
          <a:graphicData uri="http://schemas.openxmlformats.org/drawingml/2006/table">
            <a:tbl>
              <a:tblPr/>
              <a:tblGrid>
                <a:gridCol w="2468880"/>
                <a:gridCol w="4937760"/>
                <a:gridCol w="3657600"/>
              </a:tblGrid>
              <a:tr h="0">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Εργαλείο</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Ερώτημα που απαντά</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Παραδοτέο</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VLR</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Πού βρισκόμαστε ως προς τους ΣΒΑ και τι έχουμε κάνει;</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Έκθεση με scorecard και συμμετοχική διαδικασία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Βιοπολιτισμικός χάρτης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Τι πόροι υπάρχουν και πώς συνδέονται (τοπίο και οικοσύστημα);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Καταγραφή σε πέντε στρώματα και σύγκριση ζωνών</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SWOT</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Ποια είναι τα δυνατά και αδύνατα σημεία, οι ευκαιρίες και οι απειλές;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Πίνακας με τεκμήρια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TOWS</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Τι θα κάνουμε και με ποια προτεραιότητα;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Στρατηγικές SO, WO, ST, WT με φορέα και ορίζοντα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Το πλαίσιο σε επτά φάσεις</a:t>
            </a:r>
            <a:endParaRPr lang="en-US" sz="3000" dirty="0"/>
          </a:p>
        </p:txBody>
      </p:sp>
      <p:sp>
        <p:nvSpPr>
          <p:cNvPr id="4" name="Shape 1"/>
          <p:cNvSpPr/>
          <p:nvPr/>
        </p:nvSpPr>
        <p:spPr>
          <a:xfrm>
            <a:off x="548640" y="1737360"/>
            <a:ext cx="1329799" cy="2743200"/>
          </a:xfrm>
          <a:prstGeom prst="roundRect">
            <a:avLst>
              <a:gd name="adj" fmla="val 6876"/>
            </a:avLst>
          </a:prstGeom>
          <a:solidFill>
            <a:srgbClr val="1F4E5F"/>
          </a:solidFill>
          <a:ln/>
          <a:effectLst>
            <a:outerShdw blurRad="76200" dist="25400" dir="5400000" algn="bl" rotWithShape="0">
              <a:srgbClr val="000000">
                <a:alpha val="12000"/>
              </a:srgbClr>
            </a:outerShdw>
          </a:effectLst>
        </p:spPr>
      </p:sp>
      <p:sp>
        <p:nvSpPr>
          <p:cNvPr id="5" name="Text 2"/>
          <p:cNvSpPr txBox="1"/>
          <p:nvPr/>
        </p:nvSpPr>
        <p:spPr>
          <a:xfrm>
            <a:off x="640080" y="1847088"/>
            <a:ext cx="1146919" cy="640080"/>
          </a:xfrm>
          <a:prstGeom prst="rect">
            <a:avLst/>
          </a:prstGeom>
          <a:noFill/>
          <a:ln/>
        </p:spPr>
        <p:txBody>
          <a:bodyPr wrap="square" lIns="0" tIns="0" rIns="0" bIns="0" rtlCol="0" anchor="t"/>
          <a:lstStyle/>
          <a:p>
            <a:pPr marL="0" indent="0" algn="ctr">
              <a:buNone/>
            </a:pPr>
            <a:r>
              <a:rPr lang="en-US" sz="1100" b="1" dirty="0">
                <a:solidFill>
                  <a:srgbClr val="FFFFFF"/>
                </a:solidFill>
                <a:latin typeface="Cambria" pitchFamily="34" charset="0"/>
                <a:ea typeface="Cambria" pitchFamily="34" charset="-122"/>
                <a:cs typeface="Cambria" pitchFamily="34" charset="-120"/>
              </a:rPr>
              <a:t>1. Οργάνωση</a:t>
            </a:r>
            <a:endParaRPr lang="en-US" sz="1100" dirty="0"/>
          </a:p>
        </p:txBody>
      </p:sp>
      <p:sp>
        <p:nvSpPr>
          <p:cNvPr id="6" name="Text 3"/>
          <p:cNvSpPr txBox="1"/>
          <p:nvPr/>
        </p:nvSpPr>
        <p:spPr>
          <a:xfrm>
            <a:off x="640080" y="2514600"/>
            <a:ext cx="1146919" cy="187452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Δέσμευση και ομάδα</a:t>
            </a:r>
            <a:endParaRPr lang="en-US" sz="1300" dirty="0"/>
          </a:p>
        </p:txBody>
      </p:sp>
      <p:sp>
        <p:nvSpPr>
          <p:cNvPr id="7" name="Text 4"/>
          <p:cNvSpPr txBox="1"/>
          <p:nvPr/>
        </p:nvSpPr>
        <p:spPr>
          <a:xfrm>
            <a:off x="1878439" y="283464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8" name="Shape 5"/>
          <p:cNvSpPr/>
          <p:nvPr/>
        </p:nvSpPr>
        <p:spPr>
          <a:xfrm>
            <a:off x="2171047" y="1737360"/>
            <a:ext cx="1329799" cy="2743200"/>
          </a:xfrm>
          <a:prstGeom prst="roundRect">
            <a:avLst>
              <a:gd name="adj" fmla="val 6876"/>
            </a:avLst>
          </a:prstGeom>
          <a:solidFill>
            <a:srgbClr val="8A5A12"/>
          </a:solidFill>
          <a:ln/>
          <a:effectLst>
            <a:outerShdw blurRad="76200" dist="25400" dir="5400000" algn="bl" rotWithShape="0">
              <a:srgbClr val="000000">
                <a:alpha val="12000"/>
              </a:srgbClr>
            </a:outerShdw>
          </a:effectLst>
        </p:spPr>
      </p:sp>
      <p:sp>
        <p:nvSpPr>
          <p:cNvPr id="9" name="Text 6"/>
          <p:cNvSpPr txBox="1"/>
          <p:nvPr/>
        </p:nvSpPr>
        <p:spPr>
          <a:xfrm>
            <a:off x="2262487" y="1847088"/>
            <a:ext cx="1146919" cy="640080"/>
          </a:xfrm>
          <a:prstGeom prst="rect">
            <a:avLst/>
          </a:prstGeom>
          <a:noFill/>
          <a:ln/>
        </p:spPr>
        <p:txBody>
          <a:bodyPr wrap="square" lIns="0" tIns="0" rIns="0" bIns="0" rtlCol="0" anchor="t"/>
          <a:lstStyle/>
          <a:p>
            <a:pPr marL="0" indent="0" algn="ctr">
              <a:buNone/>
            </a:pPr>
            <a:r>
              <a:rPr lang="en-US" sz="1100" b="1" dirty="0">
                <a:solidFill>
                  <a:srgbClr val="FFFFFF"/>
                </a:solidFill>
                <a:latin typeface="Cambria" pitchFamily="34" charset="0"/>
                <a:ea typeface="Cambria" pitchFamily="34" charset="-122"/>
                <a:cs typeface="Cambria" pitchFamily="34" charset="-120"/>
              </a:rPr>
              <a:t>2. Διάγνωση</a:t>
            </a:r>
            <a:endParaRPr lang="en-US" sz="1100" dirty="0"/>
          </a:p>
        </p:txBody>
      </p:sp>
      <p:sp>
        <p:nvSpPr>
          <p:cNvPr id="10" name="Text 7"/>
          <p:cNvSpPr txBox="1"/>
          <p:nvPr/>
        </p:nvSpPr>
        <p:spPr>
          <a:xfrm>
            <a:off x="2262487" y="2514600"/>
            <a:ext cx="1146919" cy="187452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Χάρτης, ζώνες, ΣΒΑ, δείκτες</a:t>
            </a:r>
            <a:endParaRPr lang="en-US" sz="1300" dirty="0"/>
          </a:p>
        </p:txBody>
      </p:sp>
      <p:sp>
        <p:nvSpPr>
          <p:cNvPr id="11" name="Text 8"/>
          <p:cNvSpPr txBox="1"/>
          <p:nvPr/>
        </p:nvSpPr>
        <p:spPr>
          <a:xfrm>
            <a:off x="3500846" y="283464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12" name="Shape 9"/>
          <p:cNvSpPr/>
          <p:nvPr/>
        </p:nvSpPr>
        <p:spPr>
          <a:xfrm>
            <a:off x="3793454" y="1737360"/>
            <a:ext cx="1329799" cy="2743200"/>
          </a:xfrm>
          <a:prstGeom prst="roundRect">
            <a:avLst>
              <a:gd name="adj" fmla="val 6876"/>
            </a:avLst>
          </a:prstGeom>
          <a:solidFill>
            <a:srgbClr val="6B7F3A"/>
          </a:solidFill>
          <a:ln/>
          <a:effectLst>
            <a:outerShdw blurRad="76200" dist="25400" dir="5400000" algn="bl" rotWithShape="0">
              <a:srgbClr val="000000">
                <a:alpha val="12000"/>
              </a:srgbClr>
            </a:outerShdw>
          </a:effectLst>
        </p:spPr>
      </p:sp>
      <p:sp>
        <p:nvSpPr>
          <p:cNvPr id="13" name="Text 10"/>
          <p:cNvSpPr txBox="1"/>
          <p:nvPr/>
        </p:nvSpPr>
        <p:spPr>
          <a:xfrm>
            <a:off x="3884894" y="1847088"/>
            <a:ext cx="1146919" cy="640080"/>
          </a:xfrm>
          <a:prstGeom prst="rect">
            <a:avLst/>
          </a:prstGeom>
          <a:noFill/>
          <a:ln/>
        </p:spPr>
        <p:txBody>
          <a:bodyPr wrap="square" lIns="0" tIns="0" rIns="0" bIns="0" rtlCol="0" anchor="t"/>
          <a:lstStyle/>
          <a:p>
            <a:pPr marL="0" indent="0" algn="ctr">
              <a:buNone/>
            </a:pPr>
            <a:r>
              <a:rPr lang="en-US" sz="1100" b="1" dirty="0">
                <a:solidFill>
                  <a:srgbClr val="FFFFFF"/>
                </a:solidFill>
                <a:latin typeface="Cambria" pitchFamily="34" charset="0"/>
                <a:ea typeface="Cambria" pitchFamily="34" charset="-122"/>
                <a:cs typeface="Cambria" pitchFamily="34" charset="-120"/>
              </a:rPr>
              <a:t>3. Συμμετοχή</a:t>
            </a:r>
            <a:endParaRPr lang="en-US" sz="1100" dirty="0"/>
          </a:p>
        </p:txBody>
      </p:sp>
      <p:sp>
        <p:nvSpPr>
          <p:cNvPr id="14" name="Text 11"/>
          <p:cNvSpPr txBox="1"/>
          <p:nvPr/>
        </p:nvSpPr>
        <p:spPr>
          <a:xfrm>
            <a:off x="3884894" y="2514600"/>
            <a:ext cx="1146919" cy="187452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Διαβούλευση, κοινωνικό κεφάλαιο</a:t>
            </a:r>
            <a:endParaRPr lang="en-US" sz="1300" dirty="0"/>
          </a:p>
        </p:txBody>
      </p:sp>
      <p:sp>
        <p:nvSpPr>
          <p:cNvPr id="15" name="Text 12"/>
          <p:cNvSpPr txBox="1"/>
          <p:nvPr/>
        </p:nvSpPr>
        <p:spPr>
          <a:xfrm>
            <a:off x="5123253" y="283464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16" name="Shape 13"/>
          <p:cNvSpPr/>
          <p:nvPr/>
        </p:nvSpPr>
        <p:spPr>
          <a:xfrm>
            <a:off x="5415861" y="1737360"/>
            <a:ext cx="1329799" cy="2743200"/>
          </a:xfrm>
          <a:prstGeom prst="roundRect">
            <a:avLst>
              <a:gd name="adj" fmla="val 6876"/>
            </a:avLst>
          </a:prstGeom>
          <a:solidFill>
            <a:srgbClr val="1F4E5F"/>
          </a:solidFill>
          <a:ln/>
          <a:effectLst>
            <a:outerShdw blurRad="76200" dist="25400" dir="5400000" algn="bl" rotWithShape="0">
              <a:srgbClr val="000000">
                <a:alpha val="12000"/>
              </a:srgbClr>
            </a:outerShdw>
          </a:effectLst>
        </p:spPr>
      </p:sp>
      <p:sp>
        <p:nvSpPr>
          <p:cNvPr id="17" name="Text 14"/>
          <p:cNvSpPr txBox="1"/>
          <p:nvPr/>
        </p:nvSpPr>
        <p:spPr>
          <a:xfrm>
            <a:off x="5507301" y="1847088"/>
            <a:ext cx="1146919" cy="640080"/>
          </a:xfrm>
          <a:prstGeom prst="rect">
            <a:avLst/>
          </a:prstGeom>
          <a:noFill/>
          <a:ln/>
        </p:spPr>
        <p:txBody>
          <a:bodyPr wrap="square" lIns="0" tIns="0" rIns="0" bIns="0" rtlCol="0" anchor="t"/>
          <a:lstStyle/>
          <a:p>
            <a:pPr marL="0" indent="0" algn="ctr">
              <a:buNone/>
            </a:pPr>
            <a:r>
              <a:rPr lang="en-US" sz="1100" b="1" dirty="0">
                <a:solidFill>
                  <a:srgbClr val="FFFFFF"/>
                </a:solidFill>
                <a:latin typeface="Cambria" pitchFamily="34" charset="0"/>
                <a:ea typeface="Cambria" pitchFamily="34" charset="-122"/>
                <a:cs typeface="Cambria" pitchFamily="34" charset="-120"/>
              </a:rPr>
              <a:t>4. SWOT</a:t>
            </a:r>
            <a:endParaRPr lang="en-US" sz="1100" dirty="0"/>
          </a:p>
        </p:txBody>
      </p:sp>
      <p:sp>
        <p:nvSpPr>
          <p:cNvPr id="18" name="Text 15"/>
          <p:cNvSpPr txBox="1"/>
          <p:nvPr/>
        </p:nvSpPr>
        <p:spPr>
          <a:xfrm>
            <a:off x="5507301" y="2514600"/>
            <a:ext cx="1146919" cy="187452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Τεκμηριωμένη διάγνωση</a:t>
            </a:r>
            <a:endParaRPr lang="en-US" sz="1300" dirty="0"/>
          </a:p>
        </p:txBody>
      </p:sp>
      <p:sp>
        <p:nvSpPr>
          <p:cNvPr id="19" name="Text 16"/>
          <p:cNvSpPr txBox="1"/>
          <p:nvPr/>
        </p:nvSpPr>
        <p:spPr>
          <a:xfrm>
            <a:off x="6745659" y="283464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20" name="Shape 17"/>
          <p:cNvSpPr/>
          <p:nvPr/>
        </p:nvSpPr>
        <p:spPr>
          <a:xfrm>
            <a:off x="7038267" y="1737360"/>
            <a:ext cx="1329799" cy="2743200"/>
          </a:xfrm>
          <a:prstGeom prst="roundRect">
            <a:avLst>
              <a:gd name="adj" fmla="val 6876"/>
            </a:avLst>
          </a:prstGeom>
          <a:solidFill>
            <a:srgbClr val="8A5A12"/>
          </a:solidFill>
          <a:ln/>
          <a:effectLst>
            <a:outerShdw blurRad="76200" dist="25400" dir="5400000" algn="bl" rotWithShape="0">
              <a:srgbClr val="000000">
                <a:alpha val="12000"/>
              </a:srgbClr>
            </a:outerShdw>
          </a:effectLst>
        </p:spPr>
      </p:sp>
      <p:sp>
        <p:nvSpPr>
          <p:cNvPr id="21" name="Text 18"/>
          <p:cNvSpPr txBox="1"/>
          <p:nvPr/>
        </p:nvSpPr>
        <p:spPr>
          <a:xfrm>
            <a:off x="7129707" y="1847088"/>
            <a:ext cx="1146919" cy="640080"/>
          </a:xfrm>
          <a:prstGeom prst="rect">
            <a:avLst/>
          </a:prstGeom>
          <a:noFill/>
          <a:ln/>
        </p:spPr>
        <p:txBody>
          <a:bodyPr wrap="square" lIns="0" tIns="0" rIns="0" bIns="0" rtlCol="0" anchor="t"/>
          <a:lstStyle/>
          <a:p>
            <a:pPr marL="0" indent="0" algn="ctr">
              <a:buNone/>
            </a:pPr>
            <a:r>
              <a:rPr lang="en-US" sz="1100" b="1" dirty="0">
                <a:solidFill>
                  <a:srgbClr val="FFFFFF"/>
                </a:solidFill>
                <a:latin typeface="Cambria" pitchFamily="34" charset="0"/>
                <a:ea typeface="Cambria" pitchFamily="34" charset="-122"/>
                <a:cs typeface="Cambria" pitchFamily="34" charset="-120"/>
              </a:rPr>
              <a:t>5. TOWS</a:t>
            </a:r>
            <a:endParaRPr lang="en-US" sz="1100" dirty="0"/>
          </a:p>
        </p:txBody>
      </p:sp>
      <p:sp>
        <p:nvSpPr>
          <p:cNvPr id="22" name="Text 19"/>
          <p:cNvSpPr txBox="1"/>
          <p:nvPr/>
        </p:nvSpPr>
        <p:spPr>
          <a:xfrm>
            <a:off x="7129707" y="2514600"/>
            <a:ext cx="1146919" cy="187452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Στρατηγικές και προτεραιότητες</a:t>
            </a:r>
            <a:endParaRPr lang="en-US" sz="1300" dirty="0"/>
          </a:p>
        </p:txBody>
      </p:sp>
      <p:sp>
        <p:nvSpPr>
          <p:cNvPr id="23" name="Text 20"/>
          <p:cNvSpPr txBox="1"/>
          <p:nvPr/>
        </p:nvSpPr>
        <p:spPr>
          <a:xfrm>
            <a:off x="8368066" y="283464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24" name="Shape 21"/>
          <p:cNvSpPr/>
          <p:nvPr/>
        </p:nvSpPr>
        <p:spPr>
          <a:xfrm>
            <a:off x="8660674" y="1737360"/>
            <a:ext cx="1329799" cy="2743200"/>
          </a:xfrm>
          <a:prstGeom prst="roundRect">
            <a:avLst>
              <a:gd name="adj" fmla="val 6876"/>
            </a:avLst>
          </a:prstGeom>
          <a:solidFill>
            <a:srgbClr val="6B7F3A"/>
          </a:solidFill>
          <a:ln/>
          <a:effectLst>
            <a:outerShdw blurRad="76200" dist="25400" dir="5400000" algn="bl" rotWithShape="0">
              <a:srgbClr val="000000">
                <a:alpha val="12000"/>
              </a:srgbClr>
            </a:outerShdw>
          </a:effectLst>
        </p:spPr>
      </p:sp>
      <p:sp>
        <p:nvSpPr>
          <p:cNvPr id="25" name="Text 22"/>
          <p:cNvSpPr txBox="1"/>
          <p:nvPr/>
        </p:nvSpPr>
        <p:spPr>
          <a:xfrm>
            <a:off x="8752114" y="1847088"/>
            <a:ext cx="1146919" cy="640080"/>
          </a:xfrm>
          <a:prstGeom prst="rect">
            <a:avLst/>
          </a:prstGeom>
          <a:noFill/>
          <a:ln/>
        </p:spPr>
        <p:txBody>
          <a:bodyPr wrap="square" lIns="0" tIns="0" rIns="0" bIns="0" rtlCol="0" anchor="t"/>
          <a:lstStyle/>
          <a:p>
            <a:pPr marL="0" indent="0" algn="ctr">
              <a:buNone/>
            </a:pPr>
            <a:r>
              <a:rPr lang="en-US" sz="1100" b="1" dirty="0">
                <a:solidFill>
                  <a:srgbClr val="FFFFFF"/>
                </a:solidFill>
                <a:latin typeface="Cambria" pitchFamily="34" charset="0"/>
                <a:ea typeface="Cambria" pitchFamily="34" charset="-122"/>
                <a:cs typeface="Cambria" pitchFamily="34" charset="-120"/>
              </a:rPr>
              <a:t>6. Υλοποίηση</a:t>
            </a:r>
            <a:endParaRPr lang="en-US" sz="1100" dirty="0"/>
          </a:p>
        </p:txBody>
      </p:sp>
      <p:sp>
        <p:nvSpPr>
          <p:cNvPr id="26" name="Text 23"/>
          <p:cNvSpPr txBox="1"/>
          <p:nvPr/>
        </p:nvSpPr>
        <p:spPr>
          <a:xfrm>
            <a:off x="8752114" y="2514600"/>
            <a:ext cx="1146919" cy="187452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Πέντε επίπεδα διακυβέρνησης</a:t>
            </a:r>
            <a:endParaRPr lang="en-US" sz="1300" dirty="0"/>
          </a:p>
        </p:txBody>
      </p:sp>
      <p:sp>
        <p:nvSpPr>
          <p:cNvPr id="27" name="Text 24"/>
          <p:cNvSpPr txBox="1"/>
          <p:nvPr/>
        </p:nvSpPr>
        <p:spPr>
          <a:xfrm>
            <a:off x="9990473" y="283464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28" name="Shape 25"/>
          <p:cNvSpPr/>
          <p:nvPr/>
        </p:nvSpPr>
        <p:spPr>
          <a:xfrm>
            <a:off x="10283081" y="1737360"/>
            <a:ext cx="1329799" cy="2743200"/>
          </a:xfrm>
          <a:prstGeom prst="roundRect">
            <a:avLst>
              <a:gd name="adj" fmla="val 6876"/>
            </a:avLst>
          </a:prstGeom>
          <a:solidFill>
            <a:srgbClr val="1F4E5F"/>
          </a:solidFill>
          <a:ln/>
          <a:effectLst>
            <a:outerShdw blurRad="76200" dist="25400" dir="5400000" algn="bl" rotWithShape="0">
              <a:srgbClr val="000000">
                <a:alpha val="12000"/>
              </a:srgbClr>
            </a:outerShdw>
          </a:effectLst>
        </p:spPr>
      </p:sp>
      <p:sp>
        <p:nvSpPr>
          <p:cNvPr id="29" name="Text 26"/>
          <p:cNvSpPr txBox="1"/>
          <p:nvPr/>
        </p:nvSpPr>
        <p:spPr>
          <a:xfrm>
            <a:off x="10374521" y="1847088"/>
            <a:ext cx="1146919" cy="640080"/>
          </a:xfrm>
          <a:prstGeom prst="rect">
            <a:avLst/>
          </a:prstGeom>
          <a:noFill/>
          <a:ln/>
        </p:spPr>
        <p:txBody>
          <a:bodyPr wrap="square" lIns="0" tIns="0" rIns="0" bIns="0" rtlCol="0" anchor="t"/>
          <a:lstStyle/>
          <a:p>
            <a:pPr marL="0" indent="0" algn="ctr">
              <a:buNone/>
            </a:pPr>
            <a:r>
              <a:rPr lang="en-US" sz="1100" b="1" dirty="0">
                <a:solidFill>
                  <a:srgbClr val="FFFFFF"/>
                </a:solidFill>
                <a:latin typeface="Cambria" pitchFamily="34" charset="0"/>
                <a:ea typeface="Cambria" pitchFamily="34" charset="-122"/>
                <a:cs typeface="Cambria" pitchFamily="34" charset="-120"/>
              </a:rPr>
              <a:t>7. Αξιολόγηση</a:t>
            </a:r>
            <a:endParaRPr lang="en-US" sz="1100" dirty="0"/>
          </a:p>
        </p:txBody>
      </p:sp>
      <p:sp>
        <p:nvSpPr>
          <p:cNvPr id="30" name="Text 27"/>
          <p:cNvSpPr txBox="1"/>
          <p:nvPr/>
        </p:nvSpPr>
        <p:spPr>
          <a:xfrm>
            <a:off x="10374521" y="2514600"/>
            <a:ext cx="1146919" cy="1874520"/>
          </a:xfrm>
          <a:prstGeom prst="rect">
            <a:avLst/>
          </a:prstGeom>
          <a:noFill/>
          <a:ln/>
        </p:spPr>
        <p:txBody>
          <a:bodyPr wrap="square" lIns="0" tIns="0" rIns="0" bIns="0" rtlCol="0" anchor="t"/>
          <a:lstStyle/>
          <a:p>
            <a:pPr marL="0" indent="0" algn="ctr">
              <a:buNone/>
            </a:pPr>
            <a:r>
              <a:rPr lang="en-US" sz="1300" dirty="0">
                <a:solidFill>
                  <a:srgbClr val="FFFFFF"/>
                </a:solidFill>
                <a:latin typeface="Calibri" pitchFamily="34" charset="0"/>
                <a:ea typeface="Calibri" pitchFamily="34" charset="-122"/>
                <a:cs typeface="Calibri" pitchFamily="34" charset="-120"/>
              </a:rPr>
              <a:t>Δείκτες, παρακολούθηση και νέο VLR</a:t>
            </a:r>
            <a:endParaRPr lang="en-US" sz="1300" dirty="0"/>
          </a:p>
        </p:txBody>
      </p:sp>
      <p:sp>
        <p:nvSpPr>
          <p:cNvPr id="31" name="Text 28"/>
          <p:cNvSpPr txBox="1"/>
          <p:nvPr/>
        </p:nvSpPr>
        <p:spPr>
          <a:xfrm>
            <a:off x="548640" y="4846320"/>
            <a:ext cx="11064240" cy="548640"/>
          </a:xfrm>
          <a:prstGeom prst="rect">
            <a:avLst/>
          </a:prstGeom>
          <a:noFill/>
          <a:ln/>
        </p:spPr>
        <p:txBody>
          <a:bodyPr wrap="square" lIns="0" tIns="0" rIns="0" bIns="0" rtlCol="0" anchor="t"/>
          <a:lstStyle/>
          <a:p>
            <a:pPr marL="0" indent="0">
              <a:buNone/>
            </a:pPr>
            <a:r>
              <a:rPr lang="en-US" sz="1800" i="1" dirty="0">
                <a:solidFill>
                  <a:srgbClr val="1F4E5F"/>
                </a:solidFill>
                <a:latin typeface="Calibri" pitchFamily="34" charset="0"/>
                <a:ea typeface="Calibri" pitchFamily="34" charset="-122"/>
                <a:cs typeface="Calibri" pitchFamily="34" charset="-120"/>
              </a:rPr>
              <a:t>Ο κύκλος επαναλαμβάνεται: το νέο VLR γίνεται το νέο baseline.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1: οργάνωση</a:t>
            </a:r>
            <a:endParaRPr lang="en-US" sz="3000" dirty="0"/>
          </a:p>
        </p:txBody>
      </p:sp>
      <p:sp>
        <p:nvSpPr>
          <p:cNvPr id="4" name="Shape 1"/>
          <p:cNvSpPr/>
          <p:nvPr/>
        </p:nvSpPr>
        <p:spPr>
          <a:xfrm>
            <a:off x="548640" y="1554480"/>
            <a:ext cx="3566160" cy="3291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29184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Δέσμευση</a:t>
            </a:r>
            <a:endParaRPr lang="en-US" sz="1800" dirty="0"/>
          </a:p>
        </p:txBody>
      </p:sp>
      <p:sp>
        <p:nvSpPr>
          <p:cNvPr id="7" name="Text 4"/>
          <p:cNvSpPr txBox="1"/>
          <p:nvPr/>
        </p:nvSpPr>
        <p:spPr>
          <a:xfrm>
            <a:off x="822960" y="2423160"/>
            <a:ext cx="3108960" cy="228600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Απόφαση της δημοτικής αρχής και συντονιστής.</a:t>
            </a:r>
            <a:endParaRPr lang="en-US" sz="2000" dirty="0"/>
          </a:p>
        </p:txBody>
      </p:sp>
      <p:sp>
        <p:nvSpPr>
          <p:cNvPr id="8" name="Shape 5"/>
          <p:cNvSpPr/>
          <p:nvPr/>
        </p:nvSpPr>
        <p:spPr>
          <a:xfrm>
            <a:off x="4297680" y="1554480"/>
            <a:ext cx="3566160" cy="3291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291840"/>
          </a:xfrm>
          <a:prstGeom prst="rect">
            <a:avLst/>
          </a:prstGeom>
          <a:solidFill>
            <a:srgbClr val="8A5A12"/>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Διατμηματική ομάδα</a:t>
            </a:r>
            <a:endParaRPr lang="en-US" sz="1800" dirty="0"/>
          </a:p>
        </p:txBody>
      </p:sp>
      <p:sp>
        <p:nvSpPr>
          <p:cNvPr id="11" name="Text 8"/>
          <p:cNvSpPr txBox="1"/>
          <p:nvPr/>
        </p:nvSpPr>
        <p:spPr>
          <a:xfrm>
            <a:off x="4572000" y="2423160"/>
            <a:ext cx="3108960" cy="228600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Πολιτισμός, περιβάλλον, κοινωνική πολιτική, τεχνικές υπηρεσίες, παιδεία.</a:t>
            </a:r>
            <a:endParaRPr lang="en-US" sz="2000" dirty="0"/>
          </a:p>
        </p:txBody>
      </p:sp>
      <p:sp>
        <p:nvSpPr>
          <p:cNvPr id="12" name="Shape 9"/>
          <p:cNvSpPr/>
          <p:nvPr/>
        </p:nvSpPr>
        <p:spPr>
          <a:xfrm>
            <a:off x="8046720" y="1554480"/>
            <a:ext cx="3566160" cy="3291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291840"/>
          </a:xfrm>
          <a:prstGeom prst="rect">
            <a:avLst/>
          </a:prstGeom>
          <a:solidFill>
            <a:srgbClr val="6B7F3A"/>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Εξωτερικοί εταίροι</a:t>
            </a:r>
            <a:endParaRPr lang="en-US" sz="1800" dirty="0"/>
          </a:p>
        </p:txBody>
      </p:sp>
      <p:sp>
        <p:nvSpPr>
          <p:cNvPr id="15" name="Text 12"/>
          <p:cNvSpPr txBox="1"/>
          <p:nvPr/>
        </p:nvSpPr>
        <p:spPr>
          <a:xfrm>
            <a:off x="8321040" y="2423160"/>
            <a:ext cx="3108960" cy="2286000"/>
          </a:xfrm>
          <a:prstGeom prst="rect">
            <a:avLst/>
          </a:prstGeom>
          <a:noFill/>
          <a:ln/>
        </p:spPr>
        <p:txBody>
          <a:bodyPr wrap="square" lIns="0" tIns="0" rIns="0" bIns="0" rtlCol="0" anchor="t"/>
          <a:lstStyle/>
          <a:p>
            <a:pPr marL="0" indent="0">
              <a:buNone/>
            </a:pPr>
            <a:r>
              <a:rPr lang="en-US" sz="2000" dirty="0">
                <a:solidFill>
                  <a:srgbClr val="1D2B30"/>
                </a:solidFill>
                <a:latin typeface="Calibri" pitchFamily="34" charset="0"/>
                <a:ea typeface="Calibri" pitchFamily="34" charset="-122"/>
                <a:cs typeface="Calibri" pitchFamily="34" charset="-120"/>
              </a:rPr>
              <a:t>Πανεπιστημιακός φορέας για την ανεξάρτητη αξιολόγηση και συλλογικότητες του τόπου.</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2α: διάγνωση με τον βιοπολιτισμικό χάρτη</a:t>
            </a:r>
            <a:endParaRPr lang="en-US" sz="3000" dirty="0"/>
          </a:p>
        </p:txBody>
      </p:sp>
      <p:sp>
        <p:nvSpPr>
          <p:cNvPr id="4" name="Shape 1"/>
          <p:cNvSpPr/>
          <p:nvPr/>
        </p:nvSpPr>
        <p:spPr>
          <a:xfrm>
            <a:off x="548640" y="1463040"/>
            <a:ext cx="11064240" cy="1371600"/>
          </a:xfrm>
          <a:prstGeom prst="rect">
            <a:avLst/>
          </a:prstGeom>
          <a:solidFill>
            <a:srgbClr val="1F4E5F"/>
          </a:solidFill>
          <a:ln/>
        </p:spPr>
      </p:sp>
      <p:sp>
        <p:nvSpPr>
          <p:cNvPr id="5" name="Text 2"/>
          <p:cNvSpPr txBox="1"/>
          <p:nvPr/>
        </p:nvSpPr>
        <p:spPr>
          <a:xfrm>
            <a:off x="822960" y="1554480"/>
            <a:ext cx="10515600" cy="320040"/>
          </a:xfrm>
          <a:prstGeom prst="rect">
            <a:avLst/>
          </a:prstGeom>
          <a:noFill/>
          <a:ln/>
        </p:spPr>
        <p:txBody>
          <a:bodyPr wrap="square" lIns="0" tIns="0" rIns="0" bIns="0" rtlCol="0" anchor="ctr"/>
          <a:lstStyle/>
          <a:p>
            <a:pPr marL="0" indent="0">
              <a:buNone/>
            </a:pPr>
            <a:r>
              <a:rPr lang="en-US" sz="1400" b="1" dirty="0">
                <a:solidFill>
                  <a:srgbClr val="E8D9B5"/>
                </a:solidFill>
                <a:latin typeface="Calibri" pitchFamily="34" charset="0"/>
                <a:ea typeface="Calibri" pitchFamily="34" charset="-122"/>
                <a:cs typeface="Calibri" pitchFamily="34" charset="-120"/>
              </a:rPr>
              <a:t>Πεντα-επίπεδος χάρτης</a:t>
            </a:r>
            <a:endParaRPr lang="en-US" sz="1400" dirty="0"/>
          </a:p>
        </p:txBody>
      </p:sp>
      <p:sp>
        <p:nvSpPr>
          <p:cNvPr id="6" name="Text 3"/>
          <p:cNvSpPr txBox="1"/>
          <p:nvPr/>
        </p:nvSpPr>
        <p:spPr>
          <a:xfrm>
            <a:off x="822960" y="1920240"/>
            <a:ext cx="10515600" cy="822960"/>
          </a:xfrm>
          <a:prstGeom prst="rect">
            <a:avLst/>
          </a:prstGeom>
          <a:noFill/>
          <a:ln/>
        </p:spPr>
        <p:txBody>
          <a:bodyPr wrap="square" lIns="0" tIns="0" rIns="0" bIns="0" rtlCol="0" anchor="t"/>
          <a:lstStyle/>
          <a:p>
            <a:pPr marL="0" indent="0">
              <a:buNone/>
            </a:pPr>
            <a:r>
              <a:rPr lang="en-US" sz="1800" dirty="0">
                <a:solidFill>
                  <a:srgbClr val="FFFFFF"/>
                </a:solidFill>
                <a:latin typeface="Cambria" pitchFamily="34" charset="0"/>
                <a:ea typeface="Cambria" pitchFamily="34" charset="-122"/>
                <a:cs typeface="Cambria" pitchFamily="34" charset="-120"/>
              </a:rPr>
              <a:t>14 κατηγορίες ευθυγραμμισμένες με την UNESCO και δύο πρόσθετα στρώματα: περιβαλλοντικό (Ε) και κοινωνικο-θεσμικό (Κ).</a:t>
            </a:r>
            <a:endParaRPr lang="en-US" sz="1800" dirty="0"/>
          </a:p>
        </p:txBody>
      </p:sp>
      <p:sp>
        <p:nvSpPr>
          <p:cNvPr id="7" name="Shape 4"/>
          <p:cNvSpPr/>
          <p:nvPr/>
        </p:nvSpPr>
        <p:spPr>
          <a:xfrm>
            <a:off x="548640" y="3017520"/>
            <a:ext cx="2628900" cy="25603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8" name="Shape 5"/>
          <p:cNvSpPr/>
          <p:nvPr/>
        </p:nvSpPr>
        <p:spPr>
          <a:xfrm>
            <a:off x="548640" y="3017520"/>
            <a:ext cx="82296" cy="2560320"/>
          </a:xfrm>
          <a:prstGeom prst="rect">
            <a:avLst/>
          </a:prstGeom>
          <a:solidFill>
            <a:srgbClr val="6B7F3A"/>
          </a:solidFill>
          <a:ln/>
        </p:spPr>
      </p:sp>
      <p:sp>
        <p:nvSpPr>
          <p:cNvPr id="9" name="Text 6"/>
          <p:cNvSpPr txBox="1"/>
          <p:nvPr/>
        </p:nvSpPr>
        <p:spPr>
          <a:xfrm>
            <a:off x="822960" y="3154680"/>
            <a:ext cx="217170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Α1–Α6</a:t>
            </a:r>
            <a:endParaRPr lang="en-US" sz="1800" dirty="0"/>
          </a:p>
        </p:txBody>
      </p:sp>
      <p:sp>
        <p:nvSpPr>
          <p:cNvPr id="10" name="Text 7"/>
          <p:cNvSpPr txBox="1"/>
          <p:nvPr/>
        </p:nvSpPr>
        <p:spPr>
          <a:xfrm>
            <a:off x="822960" y="3886200"/>
            <a:ext cx="2171700" cy="15544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Δομημένη κληρονομιά.</a:t>
            </a:r>
            <a:endParaRPr lang="en-US" sz="1800" dirty="0"/>
          </a:p>
        </p:txBody>
      </p:sp>
      <p:sp>
        <p:nvSpPr>
          <p:cNvPr id="11" name="Shape 8"/>
          <p:cNvSpPr/>
          <p:nvPr/>
        </p:nvSpPr>
        <p:spPr>
          <a:xfrm>
            <a:off x="3360420" y="3017520"/>
            <a:ext cx="2628900" cy="25603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2" name="Shape 9"/>
          <p:cNvSpPr/>
          <p:nvPr/>
        </p:nvSpPr>
        <p:spPr>
          <a:xfrm>
            <a:off x="3360420" y="3017520"/>
            <a:ext cx="82296" cy="2560320"/>
          </a:xfrm>
          <a:prstGeom prst="rect">
            <a:avLst/>
          </a:prstGeom>
          <a:solidFill>
            <a:srgbClr val="8A5A12"/>
          </a:solidFill>
          <a:ln/>
        </p:spPr>
      </p:sp>
      <p:sp>
        <p:nvSpPr>
          <p:cNvPr id="13" name="Text 10"/>
          <p:cNvSpPr txBox="1"/>
          <p:nvPr/>
        </p:nvSpPr>
        <p:spPr>
          <a:xfrm>
            <a:off x="3634740" y="315468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Β0–Β3</a:t>
            </a:r>
            <a:endParaRPr lang="en-US" sz="1800" dirty="0"/>
          </a:p>
        </p:txBody>
      </p:sp>
      <p:sp>
        <p:nvSpPr>
          <p:cNvPr id="14" name="Text 11"/>
          <p:cNvSpPr txBox="1"/>
          <p:nvPr/>
        </p:nvSpPr>
        <p:spPr>
          <a:xfrm>
            <a:off x="3634740" y="3886200"/>
            <a:ext cx="2171700" cy="15544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Ζώσα κληρονομιά και εθελοντικός τομέας.</a:t>
            </a:r>
            <a:endParaRPr lang="en-US" sz="1800" dirty="0"/>
          </a:p>
        </p:txBody>
      </p:sp>
      <p:sp>
        <p:nvSpPr>
          <p:cNvPr id="15" name="Shape 12"/>
          <p:cNvSpPr/>
          <p:nvPr/>
        </p:nvSpPr>
        <p:spPr>
          <a:xfrm>
            <a:off x="6172200" y="3017520"/>
            <a:ext cx="2628900" cy="25603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6" name="Shape 13"/>
          <p:cNvSpPr/>
          <p:nvPr/>
        </p:nvSpPr>
        <p:spPr>
          <a:xfrm>
            <a:off x="6172200" y="3017520"/>
            <a:ext cx="82296" cy="2560320"/>
          </a:xfrm>
          <a:prstGeom prst="rect">
            <a:avLst/>
          </a:prstGeom>
          <a:solidFill>
            <a:srgbClr val="1F4E5F"/>
          </a:solidFill>
          <a:ln/>
        </p:spPr>
      </p:sp>
      <p:sp>
        <p:nvSpPr>
          <p:cNvPr id="17" name="Text 14"/>
          <p:cNvSpPr txBox="1"/>
          <p:nvPr/>
        </p:nvSpPr>
        <p:spPr>
          <a:xfrm>
            <a:off x="6446520" y="3154680"/>
            <a:ext cx="217170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Γ1–Γ4</a:t>
            </a:r>
            <a:endParaRPr lang="en-US" sz="1800" dirty="0"/>
          </a:p>
        </p:txBody>
      </p:sp>
      <p:sp>
        <p:nvSpPr>
          <p:cNvPr id="18" name="Text 15"/>
          <p:cNvSpPr txBox="1"/>
          <p:nvPr/>
        </p:nvSpPr>
        <p:spPr>
          <a:xfrm>
            <a:off x="6446520" y="3886200"/>
            <a:ext cx="2171700" cy="15544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Σύγχρονη πολιτισμική παραγωγή.</a:t>
            </a:r>
            <a:endParaRPr lang="en-US" sz="1800" dirty="0"/>
          </a:p>
        </p:txBody>
      </p:sp>
      <p:sp>
        <p:nvSpPr>
          <p:cNvPr id="19" name="Shape 16"/>
          <p:cNvSpPr/>
          <p:nvPr/>
        </p:nvSpPr>
        <p:spPr>
          <a:xfrm>
            <a:off x="8983980" y="3017520"/>
            <a:ext cx="2628900" cy="25603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20" name="Shape 17"/>
          <p:cNvSpPr/>
          <p:nvPr/>
        </p:nvSpPr>
        <p:spPr>
          <a:xfrm>
            <a:off x="8983980" y="3017520"/>
            <a:ext cx="82296" cy="2560320"/>
          </a:xfrm>
          <a:prstGeom prst="rect">
            <a:avLst/>
          </a:prstGeom>
          <a:solidFill>
            <a:srgbClr val="6B7F3A"/>
          </a:solidFill>
          <a:ln/>
        </p:spPr>
      </p:sp>
      <p:sp>
        <p:nvSpPr>
          <p:cNvPr id="21" name="Text 18"/>
          <p:cNvSpPr txBox="1"/>
          <p:nvPr/>
        </p:nvSpPr>
        <p:spPr>
          <a:xfrm>
            <a:off x="9258300" y="3154680"/>
            <a:ext cx="217170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Ε και Κ</a:t>
            </a:r>
            <a:endParaRPr lang="en-US" sz="1800" dirty="0"/>
          </a:p>
        </p:txBody>
      </p:sp>
      <p:sp>
        <p:nvSpPr>
          <p:cNvPr id="22" name="Text 19"/>
          <p:cNvSpPr txBox="1"/>
          <p:nvPr/>
        </p:nvSpPr>
        <p:spPr>
          <a:xfrm>
            <a:off x="9258300" y="3886200"/>
            <a:ext cx="2171700" cy="155448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Περιβαλλοντικό και κοινωνικο-θεσμικό στρώμα.</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2β: ζώνες και κοινοί δείκτες</a:t>
            </a:r>
            <a:endParaRPr lang="en-US" sz="3000" dirty="0"/>
          </a:p>
        </p:txBody>
      </p:sp>
      <p:sp>
        <p:nvSpPr>
          <p:cNvPr id="4" name="Shape 1"/>
          <p:cNvSpPr/>
          <p:nvPr/>
        </p:nvSpPr>
        <p:spPr>
          <a:xfrm>
            <a:off x="548640" y="1645920"/>
            <a:ext cx="3493008" cy="2743200"/>
          </a:xfrm>
          <a:prstGeom prst="roundRect">
            <a:avLst>
              <a:gd name="adj" fmla="val 3333"/>
            </a:avLst>
          </a:prstGeom>
          <a:solidFill>
            <a:srgbClr val="1F4E5F"/>
          </a:solidFill>
          <a:ln/>
          <a:effectLst>
            <a:outerShdw blurRad="76200" dist="25400" dir="5400000" algn="bl" rotWithShape="0">
              <a:srgbClr val="000000">
                <a:alpha val="12000"/>
              </a:srgbClr>
            </a:outerShdw>
          </a:effectLst>
        </p:spPr>
      </p:sp>
      <p:sp>
        <p:nvSpPr>
          <p:cNvPr id="5" name="Text 2"/>
          <p:cNvSpPr txBox="1"/>
          <p:nvPr/>
        </p:nvSpPr>
        <p:spPr>
          <a:xfrm>
            <a:off x="640080" y="1755648"/>
            <a:ext cx="3310128" cy="640080"/>
          </a:xfrm>
          <a:prstGeom prst="rect">
            <a:avLst/>
          </a:prstGeom>
          <a:noFill/>
          <a:ln/>
        </p:spPr>
        <p:txBody>
          <a:bodyPr wrap="square" lIns="0" tIns="0" rIns="0" bIns="0" rtlCol="0" anchor="t"/>
          <a:lstStyle/>
          <a:p>
            <a:pPr marL="0" indent="0" algn="ctr">
              <a:buNone/>
            </a:pPr>
            <a:r>
              <a:rPr lang="en-US" sz="1800" b="1" dirty="0">
                <a:solidFill>
                  <a:srgbClr val="FFFFFF"/>
                </a:solidFill>
                <a:latin typeface="Cambria" pitchFamily="34" charset="0"/>
                <a:ea typeface="Cambria" pitchFamily="34" charset="-122"/>
                <a:cs typeface="Cambria" pitchFamily="34" charset="-120"/>
              </a:rPr>
              <a:t>Στάδιο Β: ζώνες</a:t>
            </a:r>
            <a:endParaRPr lang="en-US" sz="1800" dirty="0"/>
          </a:p>
        </p:txBody>
      </p:sp>
      <p:sp>
        <p:nvSpPr>
          <p:cNvPr id="6" name="Text 3"/>
          <p:cNvSpPr txBox="1"/>
          <p:nvPr/>
        </p:nvSpPr>
        <p:spPr>
          <a:xfrm>
            <a:off x="640080" y="2423160"/>
            <a:ext cx="3310128" cy="1874520"/>
          </a:xfrm>
          <a:prstGeom prst="rect">
            <a:avLst/>
          </a:prstGeom>
          <a:noFill/>
          <a:ln/>
        </p:spPr>
        <p:txBody>
          <a:bodyPr wrap="square" lIns="0" tIns="0" rIns="0" bIns="0" rtlCol="0" anchor="t"/>
          <a:lstStyle/>
          <a:p>
            <a:pPr marL="0" indent="0" algn="ctr">
              <a:buNone/>
            </a:pPr>
            <a:r>
              <a:rPr lang="en-US" sz="1600" dirty="0">
                <a:solidFill>
                  <a:srgbClr val="FFFFFF"/>
                </a:solidFill>
                <a:latin typeface="Calibri" pitchFamily="34" charset="0"/>
                <a:ea typeface="Calibri" pitchFamily="34" charset="-122"/>
                <a:cs typeface="Calibri" pitchFamily="34" charset="-120"/>
              </a:rPr>
              <a:t>Διοικητικά όρια, λειτουργική ομοιογένεια ή ιστορική συνέχεια</a:t>
            </a:r>
            <a:endParaRPr lang="en-US" sz="1600" dirty="0"/>
          </a:p>
        </p:txBody>
      </p:sp>
      <p:sp>
        <p:nvSpPr>
          <p:cNvPr id="7" name="Text 4"/>
          <p:cNvSpPr txBox="1"/>
          <p:nvPr/>
        </p:nvSpPr>
        <p:spPr>
          <a:xfrm>
            <a:off x="4041648" y="274320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8" name="Shape 5"/>
          <p:cNvSpPr/>
          <p:nvPr/>
        </p:nvSpPr>
        <p:spPr>
          <a:xfrm>
            <a:off x="4334256" y="1645920"/>
            <a:ext cx="3493008" cy="2743200"/>
          </a:xfrm>
          <a:prstGeom prst="roundRect">
            <a:avLst>
              <a:gd name="adj" fmla="val 3333"/>
            </a:avLst>
          </a:prstGeom>
          <a:solidFill>
            <a:srgbClr val="8A5A12"/>
          </a:solidFill>
          <a:ln/>
          <a:effectLst>
            <a:outerShdw blurRad="76200" dist="25400" dir="5400000" algn="bl" rotWithShape="0">
              <a:srgbClr val="000000">
                <a:alpha val="12000"/>
              </a:srgbClr>
            </a:outerShdw>
          </a:effectLst>
        </p:spPr>
      </p:sp>
      <p:sp>
        <p:nvSpPr>
          <p:cNvPr id="9" name="Text 6"/>
          <p:cNvSpPr txBox="1"/>
          <p:nvPr/>
        </p:nvSpPr>
        <p:spPr>
          <a:xfrm>
            <a:off x="4425696" y="1755648"/>
            <a:ext cx="3310128" cy="640080"/>
          </a:xfrm>
          <a:prstGeom prst="rect">
            <a:avLst/>
          </a:prstGeom>
          <a:noFill/>
          <a:ln/>
        </p:spPr>
        <p:txBody>
          <a:bodyPr wrap="square" lIns="0" tIns="0" rIns="0" bIns="0" rtlCol="0" anchor="t"/>
          <a:lstStyle/>
          <a:p>
            <a:pPr marL="0" indent="0" algn="ctr">
              <a:buNone/>
            </a:pPr>
            <a:r>
              <a:rPr lang="en-US" sz="1800" b="1" dirty="0">
                <a:solidFill>
                  <a:srgbClr val="FFFFFF"/>
                </a:solidFill>
                <a:latin typeface="Cambria" pitchFamily="34" charset="0"/>
                <a:ea typeface="Cambria" pitchFamily="34" charset="-122"/>
                <a:cs typeface="Cambria" pitchFamily="34" charset="-120"/>
              </a:rPr>
              <a:t>Στάδιο Γ: σύγκριση</a:t>
            </a:r>
            <a:endParaRPr lang="en-US" sz="1800" dirty="0"/>
          </a:p>
        </p:txBody>
      </p:sp>
      <p:sp>
        <p:nvSpPr>
          <p:cNvPr id="10" name="Text 7"/>
          <p:cNvSpPr txBox="1"/>
          <p:nvPr/>
        </p:nvSpPr>
        <p:spPr>
          <a:xfrm>
            <a:off x="4425696" y="2423160"/>
            <a:ext cx="3310128" cy="1874520"/>
          </a:xfrm>
          <a:prstGeom prst="rect">
            <a:avLst/>
          </a:prstGeom>
          <a:noFill/>
          <a:ln/>
        </p:spPr>
        <p:txBody>
          <a:bodyPr wrap="square" lIns="0" tIns="0" rIns="0" bIns="0" rtlCol="0" anchor="t"/>
          <a:lstStyle/>
          <a:p>
            <a:pPr marL="0" indent="0" algn="ctr">
              <a:buNone/>
            </a:pPr>
            <a:r>
              <a:rPr lang="en-US" sz="1600" dirty="0">
                <a:solidFill>
                  <a:srgbClr val="FFFFFF"/>
                </a:solidFill>
                <a:latin typeface="Calibri" pitchFamily="34" charset="0"/>
                <a:ea typeface="Calibri" pitchFamily="34" charset="-122"/>
                <a:cs typeface="Calibri" pitchFamily="34" charset="-120"/>
              </a:rPr>
              <a:t>Κοινοί δείκτες ώστε οι ζώνες να είναι συγκρίσιμες</a:t>
            </a:r>
            <a:endParaRPr lang="en-US" sz="1600" dirty="0"/>
          </a:p>
        </p:txBody>
      </p:sp>
      <p:sp>
        <p:nvSpPr>
          <p:cNvPr id="11" name="Text 8"/>
          <p:cNvSpPr txBox="1"/>
          <p:nvPr/>
        </p:nvSpPr>
        <p:spPr>
          <a:xfrm>
            <a:off x="7827264" y="274320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12" name="Shape 9"/>
          <p:cNvSpPr/>
          <p:nvPr/>
        </p:nvSpPr>
        <p:spPr>
          <a:xfrm>
            <a:off x="8119872" y="1645920"/>
            <a:ext cx="3493008" cy="2743200"/>
          </a:xfrm>
          <a:prstGeom prst="roundRect">
            <a:avLst>
              <a:gd name="adj" fmla="val 3333"/>
            </a:avLst>
          </a:prstGeom>
          <a:solidFill>
            <a:srgbClr val="6B7F3A"/>
          </a:solidFill>
          <a:ln/>
          <a:effectLst>
            <a:outerShdw blurRad="76200" dist="25400" dir="5400000" algn="bl" rotWithShape="0">
              <a:srgbClr val="000000">
                <a:alpha val="12000"/>
              </a:srgbClr>
            </a:outerShdw>
          </a:effectLst>
        </p:spPr>
      </p:sp>
      <p:sp>
        <p:nvSpPr>
          <p:cNvPr id="13" name="Text 10"/>
          <p:cNvSpPr txBox="1"/>
          <p:nvPr/>
        </p:nvSpPr>
        <p:spPr>
          <a:xfrm>
            <a:off x="8211312" y="1755648"/>
            <a:ext cx="3310128" cy="640080"/>
          </a:xfrm>
          <a:prstGeom prst="rect">
            <a:avLst/>
          </a:prstGeom>
          <a:noFill/>
          <a:ln/>
        </p:spPr>
        <p:txBody>
          <a:bodyPr wrap="square" lIns="0" tIns="0" rIns="0" bIns="0" rtlCol="0" anchor="t"/>
          <a:lstStyle/>
          <a:p>
            <a:pPr marL="0" indent="0" algn="ctr">
              <a:buNone/>
            </a:pPr>
            <a:r>
              <a:rPr lang="en-US" sz="1800" b="1" dirty="0">
                <a:solidFill>
                  <a:srgbClr val="FFFFFF"/>
                </a:solidFill>
                <a:latin typeface="Cambria" pitchFamily="34" charset="0"/>
                <a:ea typeface="Cambria" pitchFamily="34" charset="-122"/>
                <a:cs typeface="Cambria" pitchFamily="34" charset="-120"/>
              </a:rPr>
              <a:t>Στάδιο Δ: οργανική σύνδεση</a:t>
            </a:r>
            <a:endParaRPr lang="en-US" sz="1800" dirty="0"/>
          </a:p>
        </p:txBody>
      </p:sp>
      <p:sp>
        <p:nvSpPr>
          <p:cNvPr id="14" name="Text 11"/>
          <p:cNvSpPr txBox="1"/>
          <p:nvPr/>
        </p:nvSpPr>
        <p:spPr>
          <a:xfrm>
            <a:off x="8211312" y="2423160"/>
            <a:ext cx="3310128" cy="1874520"/>
          </a:xfrm>
          <a:prstGeom prst="rect">
            <a:avLst/>
          </a:prstGeom>
          <a:noFill/>
          <a:ln/>
        </p:spPr>
        <p:txBody>
          <a:bodyPr wrap="square" lIns="0" tIns="0" rIns="0" bIns="0" rtlCol="0" anchor="t"/>
          <a:lstStyle/>
          <a:p>
            <a:pPr marL="0" indent="0" algn="ctr">
              <a:buNone/>
            </a:pPr>
            <a:r>
              <a:rPr lang="en-US" sz="1600" dirty="0">
                <a:solidFill>
                  <a:srgbClr val="FFFFFF"/>
                </a:solidFill>
                <a:latin typeface="Calibri" pitchFamily="34" charset="0"/>
                <a:ea typeface="Calibri" pitchFamily="34" charset="-122"/>
                <a:cs typeface="Calibri" pitchFamily="34" charset="-120"/>
              </a:rPr>
              <a:t>Ροές μετακίνησης, θεσμικές ροές, οικονομικές και συμβολικές ροές</a:t>
            </a:r>
            <a:endParaRPr lang="en-US" sz="1600" dirty="0"/>
          </a:p>
        </p:txBody>
      </p:sp>
      <p:sp>
        <p:nvSpPr>
          <p:cNvPr id="15" name="Text 12"/>
          <p:cNvSpPr txBox="1"/>
          <p:nvPr/>
        </p:nvSpPr>
        <p:spPr>
          <a:xfrm>
            <a:off x="548640" y="4663440"/>
            <a:ext cx="11064240" cy="548640"/>
          </a:xfrm>
          <a:prstGeom prst="rect">
            <a:avLst/>
          </a:prstGeom>
          <a:noFill/>
          <a:ln/>
        </p:spPr>
        <p:txBody>
          <a:bodyPr wrap="square" lIns="0" tIns="0" rIns="0" bIns="0" rtlCol="0" anchor="t"/>
          <a:lstStyle/>
          <a:p>
            <a:pPr marL="0" indent="0">
              <a:buNone/>
            </a:pPr>
            <a:r>
              <a:rPr lang="en-US" sz="1800" i="1" dirty="0">
                <a:solidFill>
                  <a:srgbClr val="1F4E5F"/>
                </a:solidFill>
                <a:latin typeface="Calibri" pitchFamily="34" charset="0"/>
                <a:ea typeface="Calibri" pitchFamily="34" charset="-122"/>
                <a:cs typeface="Calibri" pitchFamily="34" charset="-120"/>
              </a:rPr>
              <a:t>Η αυτοτέλεια της ζώνης είναι μεθοδολογική σύμβαση. Καμία ζώνη δεν λειτουργεί απομονωμένη από την πόλη.</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2γ: χαρτογράφηση των ΣΒΑ και επίπεδα ωριμότητας</a:t>
            </a:r>
            <a:endParaRPr lang="en-US" sz="30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2667000"/>
        </p:xfrm>
        <a:graphic>
          <a:graphicData uri="http://schemas.openxmlformats.org/drawingml/2006/table">
            <a:tbl>
              <a:tblPr/>
              <a:tblGrid>
                <a:gridCol w="6035040"/>
                <a:gridCol w="5029200"/>
              </a:tblGrid>
              <a:tr h="0">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Άξονας</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800" b="1" dirty="0">
                          <a:solidFill>
                            <a:srgbClr val="FFFFFF"/>
                          </a:solidFill>
                          <a:latin typeface="Calibri" pitchFamily="34" charset="0"/>
                          <a:ea typeface="Calibri" pitchFamily="34" charset="-122"/>
                          <a:cs typeface="Calibri" pitchFamily="34" charset="-120"/>
                        </a:rPr>
                        <a:t>ΣΒΑ</a:t>
                      </a:r>
                      <a:endParaRPr lang="en-US" sz="18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Περιβάλλον και αστικό πράσινο</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ΣΒΑ 11 και 15</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Κλιματική ανθεκτικότητα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ΣΒΑ 13</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Πολιτισμός και βιώσιμη ανάπτυξη</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ΣΒΑ 11.4, 8.9, 4.7 και 12.β</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Εκπαίδευση και συμμετοχή</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ΣΒΑ 4</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700" b="1" dirty="0">
                          <a:solidFill>
                            <a:srgbClr val="1D2B30"/>
                          </a:solidFill>
                          <a:latin typeface="Calibri" pitchFamily="34" charset="0"/>
                          <a:ea typeface="Calibri" pitchFamily="34" charset="-122"/>
                          <a:cs typeface="Calibri" pitchFamily="34" charset="-120"/>
                        </a:rPr>
                        <a:t>Διακυβέρνηση και δικτύωση</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700" dirty="0">
                          <a:solidFill>
                            <a:srgbClr val="1D2B30"/>
                          </a:solidFill>
                          <a:latin typeface="Calibri" pitchFamily="34" charset="0"/>
                          <a:ea typeface="Calibri" pitchFamily="34" charset="-122"/>
                          <a:cs typeface="Calibri" pitchFamily="34" charset="-120"/>
                        </a:rPr>
                        <a:t>ΣΒΑ 17</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bl>
          </a:graphicData>
        </a:graphic>
      </p:graphicFrame>
      <p:sp>
        <p:nvSpPr>
          <p:cNvPr id="5" name="Text 1"/>
          <p:cNvSpPr txBox="1"/>
          <p:nvPr/>
        </p:nvSpPr>
        <p:spPr>
          <a:xfrm>
            <a:off x="548640" y="4937760"/>
            <a:ext cx="11064240" cy="548640"/>
          </a:xfrm>
          <a:prstGeom prst="rect">
            <a:avLst/>
          </a:prstGeom>
          <a:noFill/>
          <a:ln/>
        </p:spPr>
        <p:txBody>
          <a:bodyPr wrap="square" lIns="0" tIns="0" rIns="0" bIns="0" rtlCol="0" anchor="t"/>
          <a:lstStyle/>
          <a:p>
            <a:pPr marL="0" indent="0">
              <a:buNone/>
            </a:pPr>
            <a:r>
              <a:rPr lang="en-US" sz="1800" i="1" dirty="0">
                <a:solidFill>
                  <a:srgbClr val="1F4E5F"/>
                </a:solidFill>
                <a:latin typeface="Calibri" pitchFamily="34" charset="0"/>
                <a:ea typeface="Calibri" pitchFamily="34" charset="-122"/>
                <a:cs typeface="Calibri" pitchFamily="34" charset="-120"/>
              </a:rPr>
              <a:t>Επίπεδα ωριμότητας: Αρχικό στάδιο · Αναπτυσσόμενο · Εξελισσόμενο · Ώριμο · Υποδειγματικό.</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3: συμμετοχή και κοινωνικό κεφάλαιο</a:t>
            </a:r>
            <a:endParaRPr lang="en-US" sz="3000" dirty="0"/>
          </a:p>
        </p:txBody>
      </p:sp>
      <p:sp>
        <p:nvSpPr>
          <p:cNvPr id="4" name="Shape 1"/>
          <p:cNvSpPr/>
          <p:nvPr/>
        </p:nvSpPr>
        <p:spPr>
          <a:xfrm>
            <a:off x="548640" y="1554480"/>
            <a:ext cx="3566160" cy="25603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256032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Bonding</a:t>
            </a:r>
            <a:endParaRPr lang="en-US" sz="1800" dirty="0"/>
          </a:p>
        </p:txBody>
      </p:sp>
      <p:sp>
        <p:nvSpPr>
          <p:cNvPr id="7" name="Text 4"/>
          <p:cNvSpPr txBox="1"/>
          <p:nvPr/>
        </p:nvSpPr>
        <p:spPr>
          <a:xfrm>
            <a:off x="822960" y="2423160"/>
            <a:ext cx="3108960" cy="15544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Ισχυρές ομάδες: σύλλογοι, γειτονιές. Ποιες συμμετέχουν;</a:t>
            </a:r>
            <a:endParaRPr lang="en-US" sz="1900" dirty="0"/>
          </a:p>
        </p:txBody>
      </p:sp>
      <p:sp>
        <p:nvSpPr>
          <p:cNvPr id="8" name="Shape 5"/>
          <p:cNvSpPr/>
          <p:nvPr/>
        </p:nvSpPr>
        <p:spPr>
          <a:xfrm>
            <a:off x="4297680" y="1554480"/>
            <a:ext cx="3566160" cy="25603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2560320"/>
          </a:xfrm>
          <a:prstGeom prst="rect">
            <a:avLst/>
          </a:prstGeom>
          <a:solidFill>
            <a:srgbClr val="6B7F3A"/>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Bridging</a:t>
            </a:r>
            <a:endParaRPr lang="en-US" sz="1800" dirty="0"/>
          </a:p>
        </p:txBody>
      </p:sp>
      <p:sp>
        <p:nvSpPr>
          <p:cNvPr id="11" name="Text 8"/>
          <p:cNvSpPr txBox="1"/>
          <p:nvPr/>
        </p:nvSpPr>
        <p:spPr>
          <a:xfrm>
            <a:off x="4572000" y="2423160"/>
            <a:ext cx="3108960" cy="15544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Συνεργασίες ανάμεσα σε διαφορετικές ομάδες και φορείς.</a:t>
            </a:r>
            <a:endParaRPr lang="en-US" sz="1900" dirty="0"/>
          </a:p>
        </p:txBody>
      </p:sp>
      <p:sp>
        <p:nvSpPr>
          <p:cNvPr id="12" name="Shape 9"/>
          <p:cNvSpPr/>
          <p:nvPr/>
        </p:nvSpPr>
        <p:spPr>
          <a:xfrm>
            <a:off x="8046720" y="1554480"/>
            <a:ext cx="3566160" cy="25603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2560320"/>
          </a:xfrm>
          <a:prstGeom prst="rect">
            <a:avLst/>
          </a:prstGeom>
          <a:solidFill>
            <a:srgbClr val="8A5A12"/>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Linking</a:t>
            </a:r>
            <a:endParaRPr lang="en-US" sz="1800" dirty="0"/>
          </a:p>
        </p:txBody>
      </p:sp>
      <p:sp>
        <p:nvSpPr>
          <p:cNvPr id="15" name="Text 12"/>
          <p:cNvSpPr txBox="1"/>
          <p:nvPr/>
        </p:nvSpPr>
        <p:spPr>
          <a:xfrm>
            <a:off x="8321040" y="2423160"/>
            <a:ext cx="3108960" cy="15544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Σχέση της κοινότητας με τον δήμο και τους θεσμούς.</a:t>
            </a:r>
            <a:endParaRPr lang="en-US" sz="1900" dirty="0"/>
          </a:p>
        </p:txBody>
      </p:sp>
      <p:sp>
        <p:nvSpPr>
          <p:cNvPr id="16" name="Shape 13"/>
          <p:cNvSpPr/>
          <p:nvPr/>
        </p:nvSpPr>
        <p:spPr>
          <a:xfrm>
            <a:off x="548640" y="4297680"/>
            <a:ext cx="11064240" cy="1554480"/>
          </a:xfrm>
          <a:prstGeom prst="rect">
            <a:avLst/>
          </a:prstGeom>
          <a:solidFill>
            <a:srgbClr val="1F4E5F"/>
          </a:solidFill>
          <a:ln/>
        </p:spPr>
      </p:sp>
      <p:sp>
        <p:nvSpPr>
          <p:cNvPr id="17" name="Text 14"/>
          <p:cNvSpPr txBox="1"/>
          <p:nvPr/>
        </p:nvSpPr>
        <p:spPr>
          <a:xfrm>
            <a:off x="822960" y="4389120"/>
            <a:ext cx="10515600" cy="320040"/>
          </a:xfrm>
          <a:prstGeom prst="rect">
            <a:avLst/>
          </a:prstGeom>
          <a:noFill/>
          <a:ln/>
        </p:spPr>
        <p:txBody>
          <a:bodyPr wrap="square" lIns="0" tIns="0" rIns="0" bIns="0" rtlCol="0" anchor="ctr"/>
          <a:lstStyle/>
          <a:p>
            <a:pPr marL="0" indent="0">
              <a:buNone/>
            </a:pPr>
            <a:r>
              <a:rPr lang="en-US" sz="1400" b="1" dirty="0">
                <a:solidFill>
                  <a:srgbClr val="E8D9B5"/>
                </a:solidFill>
                <a:latin typeface="Calibri" pitchFamily="34" charset="0"/>
                <a:ea typeface="Calibri" pitchFamily="34" charset="-122"/>
                <a:cs typeface="Calibri" pitchFamily="34" charset="-120"/>
              </a:rPr>
              <a:t>Προσοχή</a:t>
            </a:r>
            <a:endParaRPr lang="en-US" sz="1400" dirty="0"/>
          </a:p>
        </p:txBody>
      </p:sp>
      <p:sp>
        <p:nvSpPr>
          <p:cNvPr id="18" name="Text 15"/>
          <p:cNvSpPr txBox="1"/>
          <p:nvPr/>
        </p:nvSpPr>
        <p:spPr>
          <a:xfrm>
            <a:off x="822960" y="4754880"/>
            <a:ext cx="10515600" cy="1005840"/>
          </a:xfrm>
          <a:prstGeom prst="rect">
            <a:avLst/>
          </a:prstGeom>
          <a:noFill/>
          <a:ln/>
        </p:spPr>
        <p:txBody>
          <a:bodyPr wrap="square" lIns="0" tIns="0" rIns="0" bIns="0" rtlCol="0" anchor="t"/>
          <a:lstStyle/>
          <a:p>
            <a:pPr marL="0" indent="0">
              <a:buNone/>
            </a:pPr>
            <a:r>
              <a:rPr lang="en-US" sz="1800" dirty="0">
                <a:solidFill>
                  <a:srgbClr val="FFFFFF"/>
                </a:solidFill>
                <a:latin typeface="Cambria" pitchFamily="34" charset="0"/>
                <a:ea typeface="Cambria" pitchFamily="34" charset="-122"/>
                <a:cs typeface="Cambria" pitchFamily="34" charset="-120"/>
              </a:rPr>
              <a:t>Η συμμετοχή δεν πρέπει να μένει συμβουλευτική. Χρειάζεται ρητό αποτέλεσμα: τι άλλαξε στην πολιτική μετά τη διαβούλευση;</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4: SWOT με πηγές τον χάρτη, τους δείκτες και τους ΣΒΑ</a:t>
            </a:r>
            <a:endParaRPr lang="en-US" sz="3000" dirty="0"/>
          </a:p>
        </p:txBody>
      </p:sp>
      <p:sp>
        <p:nvSpPr>
          <p:cNvPr id="4" name="Shape 1"/>
          <p:cNvSpPr/>
          <p:nvPr/>
        </p:nvSpPr>
        <p:spPr>
          <a:xfrm>
            <a:off x="548640" y="1645920"/>
            <a:ext cx="2546604" cy="3108960"/>
          </a:xfrm>
          <a:prstGeom prst="roundRect">
            <a:avLst>
              <a:gd name="adj" fmla="val 3591"/>
            </a:avLst>
          </a:prstGeom>
          <a:solidFill>
            <a:srgbClr val="1F4E5F"/>
          </a:solidFill>
          <a:ln/>
          <a:effectLst>
            <a:outerShdw blurRad="76200" dist="25400" dir="5400000" algn="bl" rotWithShape="0">
              <a:srgbClr val="000000">
                <a:alpha val="12000"/>
              </a:srgbClr>
            </a:outerShdw>
          </a:effectLst>
        </p:spPr>
      </p:sp>
      <p:sp>
        <p:nvSpPr>
          <p:cNvPr id="5" name="Text 2"/>
          <p:cNvSpPr txBox="1"/>
          <p:nvPr/>
        </p:nvSpPr>
        <p:spPr>
          <a:xfrm>
            <a:off x="640080" y="1755648"/>
            <a:ext cx="2363724" cy="640080"/>
          </a:xfrm>
          <a:prstGeom prst="rect">
            <a:avLst/>
          </a:prstGeom>
          <a:noFill/>
          <a:ln/>
        </p:spPr>
        <p:txBody>
          <a:bodyPr wrap="square" lIns="0" tIns="0" rIns="0" bIns="0" rtlCol="0" anchor="t"/>
          <a:lstStyle/>
          <a:p>
            <a:pPr marL="0" indent="0" algn="ctr">
              <a:buNone/>
            </a:pPr>
            <a:r>
              <a:rPr lang="en-US" sz="1600" b="1" dirty="0">
                <a:solidFill>
                  <a:srgbClr val="FFFFFF"/>
                </a:solidFill>
                <a:latin typeface="Cambria" pitchFamily="34" charset="0"/>
                <a:ea typeface="Cambria" pitchFamily="34" charset="-122"/>
                <a:cs typeface="Cambria" pitchFamily="34" charset="-120"/>
              </a:rPr>
              <a:t>Πηγές</a:t>
            </a:r>
            <a:endParaRPr lang="en-US" sz="1600" dirty="0"/>
          </a:p>
        </p:txBody>
      </p:sp>
      <p:sp>
        <p:nvSpPr>
          <p:cNvPr id="6" name="Text 3"/>
          <p:cNvSpPr txBox="1"/>
          <p:nvPr/>
        </p:nvSpPr>
        <p:spPr>
          <a:xfrm>
            <a:off x="640080" y="2423160"/>
            <a:ext cx="2363724" cy="2240280"/>
          </a:xfrm>
          <a:prstGeom prst="rect">
            <a:avLst/>
          </a:prstGeom>
          <a:noFill/>
          <a:ln/>
        </p:spPr>
        <p:txBody>
          <a:bodyPr wrap="square" lIns="0" tIns="0" rIns="0" bIns="0" rtlCol="0" anchor="t"/>
          <a:lstStyle/>
          <a:p>
            <a:pPr marL="0" indent="0" algn="ctr">
              <a:buNone/>
            </a:pPr>
            <a:r>
              <a:rPr lang="en-US" sz="1500" dirty="0">
                <a:solidFill>
                  <a:srgbClr val="FFFFFF"/>
                </a:solidFill>
                <a:latin typeface="Calibri" pitchFamily="34" charset="0"/>
                <a:ea typeface="Calibri" pitchFamily="34" charset="-122"/>
                <a:cs typeface="Calibri" pitchFamily="34" charset="-120"/>
              </a:rPr>
              <a:t>Βιοπολιτισμικός χάρτης, δείκτες, scorecard VLR, συνεντεύξεις, παρατήρηση</a:t>
            </a:r>
            <a:endParaRPr lang="en-US" sz="1500" dirty="0"/>
          </a:p>
        </p:txBody>
      </p:sp>
      <p:sp>
        <p:nvSpPr>
          <p:cNvPr id="7" name="Text 4"/>
          <p:cNvSpPr txBox="1"/>
          <p:nvPr/>
        </p:nvSpPr>
        <p:spPr>
          <a:xfrm>
            <a:off x="3095244"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8" name="Shape 5"/>
          <p:cNvSpPr/>
          <p:nvPr/>
        </p:nvSpPr>
        <p:spPr>
          <a:xfrm>
            <a:off x="3387852" y="1645920"/>
            <a:ext cx="2546604" cy="3108960"/>
          </a:xfrm>
          <a:prstGeom prst="roundRect">
            <a:avLst>
              <a:gd name="adj" fmla="val 3591"/>
            </a:avLst>
          </a:prstGeom>
          <a:solidFill>
            <a:srgbClr val="8A5A12"/>
          </a:solidFill>
          <a:ln/>
          <a:effectLst>
            <a:outerShdw blurRad="76200" dist="25400" dir="5400000" algn="bl" rotWithShape="0">
              <a:srgbClr val="000000">
                <a:alpha val="12000"/>
              </a:srgbClr>
            </a:outerShdw>
          </a:effectLst>
        </p:spPr>
      </p:sp>
      <p:sp>
        <p:nvSpPr>
          <p:cNvPr id="9" name="Text 6"/>
          <p:cNvSpPr txBox="1"/>
          <p:nvPr/>
        </p:nvSpPr>
        <p:spPr>
          <a:xfrm>
            <a:off x="3479292" y="1755648"/>
            <a:ext cx="2363724" cy="640080"/>
          </a:xfrm>
          <a:prstGeom prst="rect">
            <a:avLst/>
          </a:prstGeom>
          <a:noFill/>
          <a:ln/>
        </p:spPr>
        <p:txBody>
          <a:bodyPr wrap="square" lIns="0" tIns="0" rIns="0" bIns="0" rtlCol="0" anchor="t"/>
          <a:lstStyle/>
          <a:p>
            <a:pPr marL="0" indent="0" algn="ctr">
              <a:buNone/>
            </a:pPr>
            <a:r>
              <a:rPr lang="en-US" sz="1600" b="1" dirty="0">
                <a:solidFill>
                  <a:srgbClr val="FFFFFF"/>
                </a:solidFill>
                <a:latin typeface="Cambria" pitchFamily="34" charset="0"/>
                <a:ea typeface="Cambria" pitchFamily="34" charset="-122"/>
                <a:cs typeface="Cambria" pitchFamily="34" charset="-120"/>
              </a:rPr>
              <a:t>Απόθεμα (τοπίο)</a:t>
            </a:r>
            <a:endParaRPr lang="en-US" sz="1600" dirty="0"/>
          </a:p>
        </p:txBody>
      </p:sp>
      <p:sp>
        <p:nvSpPr>
          <p:cNvPr id="10" name="Text 7"/>
          <p:cNvSpPr txBox="1"/>
          <p:nvPr/>
        </p:nvSpPr>
        <p:spPr>
          <a:xfrm>
            <a:off x="3479292" y="2423160"/>
            <a:ext cx="2363724" cy="2240280"/>
          </a:xfrm>
          <a:prstGeom prst="rect">
            <a:avLst/>
          </a:prstGeom>
          <a:noFill/>
          <a:ln/>
        </p:spPr>
        <p:txBody>
          <a:bodyPr wrap="square" lIns="0" tIns="0" rIns="0" bIns="0" rtlCol="0" anchor="t"/>
          <a:lstStyle/>
          <a:p>
            <a:pPr marL="0" indent="0" algn="ctr">
              <a:buNone/>
            </a:pPr>
            <a:r>
              <a:rPr lang="en-US" sz="1500" dirty="0">
                <a:solidFill>
                  <a:srgbClr val="FFFFFF"/>
                </a:solidFill>
                <a:latin typeface="Calibri" pitchFamily="34" charset="0"/>
                <a:ea typeface="Calibri" pitchFamily="34" charset="-122"/>
                <a:cs typeface="Calibri" pitchFamily="34" charset="-120"/>
              </a:rPr>
              <a:t>Τι πόροι υπάρχουν και πού</a:t>
            </a:r>
            <a:endParaRPr lang="en-US" sz="1500" dirty="0"/>
          </a:p>
        </p:txBody>
      </p:sp>
      <p:sp>
        <p:nvSpPr>
          <p:cNvPr id="11" name="Text 8"/>
          <p:cNvSpPr txBox="1"/>
          <p:nvPr/>
        </p:nvSpPr>
        <p:spPr>
          <a:xfrm>
            <a:off x="5934456"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12" name="Shape 9"/>
          <p:cNvSpPr/>
          <p:nvPr/>
        </p:nvSpPr>
        <p:spPr>
          <a:xfrm>
            <a:off x="6227064" y="1645920"/>
            <a:ext cx="2546604" cy="3108960"/>
          </a:xfrm>
          <a:prstGeom prst="roundRect">
            <a:avLst>
              <a:gd name="adj" fmla="val 3591"/>
            </a:avLst>
          </a:prstGeom>
          <a:solidFill>
            <a:srgbClr val="6B7F3A"/>
          </a:solidFill>
          <a:ln/>
          <a:effectLst>
            <a:outerShdw blurRad="76200" dist="25400" dir="5400000" algn="bl" rotWithShape="0">
              <a:srgbClr val="000000">
                <a:alpha val="12000"/>
              </a:srgbClr>
            </a:outerShdw>
          </a:effectLst>
        </p:spPr>
      </p:sp>
      <p:sp>
        <p:nvSpPr>
          <p:cNvPr id="13" name="Text 10"/>
          <p:cNvSpPr txBox="1"/>
          <p:nvPr/>
        </p:nvSpPr>
        <p:spPr>
          <a:xfrm>
            <a:off x="6318504" y="1755648"/>
            <a:ext cx="2363724" cy="640080"/>
          </a:xfrm>
          <a:prstGeom prst="rect">
            <a:avLst/>
          </a:prstGeom>
          <a:noFill/>
          <a:ln/>
        </p:spPr>
        <p:txBody>
          <a:bodyPr wrap="square" lIns="0" tIns="0" rIns="0" bIns="0" rtlCol="0" anchor="t"/>
          <a:lstStyle/>
          <a:p>
            <a:pPr marL="0" indent="0" algn="ctr">
              <a:buNone/>
            </a:pPr>
            <a:r>
              <a:rPr lang="en-US" sz="1600" b="1" dirty="0">
                <a:solidFill>
                  <a:srgbClr val="FFFFFF"/>
                </a:solidFill>
                <a:latin typeface="Cambria" pitchFamily="34" charset="0"/>
                <a:ea typeface="Cambria" pitchFamily="34" charset="-122"/>
                <a:cs typeface="Cambria" pitchFamily="34" charset="-120"/>
              </a:rPr>
              <a:t>Ροή (οικοσύστημα)</a:t>
            </a:r>
            <a:endParaRPr lang="en-US" sz="1600" dirty="0"/>
          </a:p>
        </p:txBody>
      </p:sp>
      <p:sp>
        <p:nvSpPr>
          <p:cNvPr id="14" name="Text 11"/>
          <p:cNvSpPr txBox="1"/>
          <p:nvPr/>
        </p:nvSpPr>
        <p:spPr>
          <a:xfrm>
            <a:off x="6318504" y="2423160"/>
            <a:ext cx="2363724" cy="2240280"/>
          </a:xfrm>
          <a:prstGeom prst="rect">
            <a:avLst/>
          </a:prstGeom>
          <a:noFill/>
          <a:ln/>
        </p:spPr>
        <p:txBody>
          <a:bodyPr wrap="square" lIns="0" tIns="0" rIns="0" bIns="0" rtlCol="0" anchor="t"/>
          <a:lstStyle/>
          <a:p>
            <a:pPr marL="0" indent="0" algn="ctr">
              <a:buNone/>
            </a:pPr>
            <a:r>
              <a:rPr lang="en-US" sz="1500" dirty="0">
                <a:solidFill>
                  <a:srgbClr val="FFFFFF"/>
                </a:solidFill>
                <a:latin typeface="Calibri" pitchFamily="34" charset="0"/>
                <a:ea typeface="Calibri" pitchFamily="34" charset="-122"/>
                <a:cs typeface="Calibri" pitchFamily="34" charset="-120"/>
              </a:rPr>
              <a:t>Πόσο καλά συνδέονται οι δρώντες</a:t>
            </a:r>
            <a:endParaRPr lang="en-US" sz="1500" dirty="0"/>
          </a:p>
        </p:txBody>
      </p:sp>
      <p:sp>
        <p:nvSpPr>
          <p:cNvPr id="15" name="Text 12"/>
          <p:cNvSpPr txBox="1"/>
          <p:nvPr/>
        </p:nvSpPr>
        <p:spPr>
          <a:xfrm>
            <a:off x="8773668" y="2926080"/>
            <a:ext cx="292608" cy="548640"/>
          </a:xfrm>
          <a:prstGeom prst="rect">
            <a:avLst/>
          </a:prstGeom>
          <a:noFill/>
          <a:ln/>
        </p:spPr>
        <p:txBody>
          <a:bodyPr wrap="square" lIns="0" tIns="0" rIns="0" bIns="0" rtlCol="0" anchor="ctr"/>
          <a:lstStyle/>
          <a:p>
            <a:pPr marL="0" indent="0" algn="ctr">
              <a:buNone/>
            </a:pPr>
            <a:r>
              <a:rPr lang="en-US" sz="2200" b="1" dirty="0">
                <a:solidFill>
                  <a:srgbClr val="5E6B70"/>
                </a:solidFill>
                <a:latin typeface="Calibri" pitchFamily="34" charset="0"/>
                <a:ea typeface="Calibri" pitchFamily="34" charset="-122"/>
                <a:cs typeface="Calibri" pitchFamily="34" charset="-120"/>
              </a:rPr>
              <a:t>→</a:t>
            </a:r>
            <a:endParaRPr lang="en-US" sz="2200" dirty="0"/>
          </a:p>
        </p:txBody>
      </p:sp>
      <p:sp>
        <p:nvSpPr>
          <p:cNvPr id="16" name="Shape 13"/>
          <p:cNvSpPr/>
          <p:nvPr/>
        </p:nvSpPr>
        <p:spPr>
          <a:xfrm>
            <a:off x="9066276" y="1645920"/>
            <a:ext cx="2546604" cy="3108960"/>
          </a:xfrm>
          <a:prstGeom prst="roundRect">
            <a:avLst>
              <a:gd name="adj" fmla="val 3591"/>
            </a:avLst>
          </a:prstGeom>
          <a:solidFill>
            <a:srgbClr val="1F4E5F"/>
          </a:solidFill>
          <a:ln/>
          <a:effectLst>
            <a:outerShdw blurRad="76200" dist="25400" dir="5400000" algn="bl" rotWithShape="0">
              <a:srgbClr val="000000">
                <a:alpha val="12000"/>
              </a:srgbClr>
            </a:outerShdw>
          </a:effectLst>
        </p:spPr>
      </p:sp>
      <p:sp>
        <p:nvSpPr>
          <p:cNvPr id="17" name="Text 14"/>
          <p:cNvSpPr txBox="1"/>
          <p:nvPr/>
        </p:nvSpPr>
        <p:spPr>
          <a:xfrm>
            <a:off x="9157716" y="1755648"/>
            <a:ext cx="2363724" cy="640080"/>
          </a:xfrm>
          <a:prstGeom prst="rect">
            <a:avLst/>
          </a:prstGeom>
          <a:noFill/>
          <a:ln/>
        </p:spPr>
        <p:txBody>
          <a:bodyPr wrap="square" lIns="0" tIns="0" rIns="0" bIns="0" rtlCol="0" anchor="t"/>
          <a:lstStyle/>
          <a:p>
            <a:pPr marL="0" indent="0" algn="ctr">
              <a:buNone/>
            </a:pPr>
            <a:r>
              <a:rPr lang="en-US" sz="1600" b="1" dirty="0">
                <a:solidFill>
                  <a:srgbClr val="FFFFFF"/>
                </a:solidFill>
                <a:latin typeface="Cambria" pitchFamily="34" charset="0"/>
                <a:ea typeface="Cambria" pitchFamily="34" charset="-122"/>
                <a:cs typeface="Cambria" pitchFamily="34" charset="-120"/>
              </a:rPr>
              <a:t>SWOT</a:t>
            </a:r>
            <a:endParaRPr lang="en-US" sz="1600" dirty="0"/>
          </a:p>
        </p:txBody>
      </p:sp>
      <p:sp>
        <p:nvSpPr>
          <p:cNvPr id="18" name="Text 15"/>
          <p:cNvSpPr txBox="1"/>
          <p:nvPr/>
        </p:nvSpPr>
        <p:spPr>
          <a:xfrm>
            <a:off x="9157716" y="2423160"/>
            <a:ext cx="2363724" cy="2240280"/>
          </a:xfrm>
          <a:prstGeom prst="rect">
            <a:avLst/>
          </a:prstGeom>
          <a:noFill/>
          <a:ln/>
        </p:spPr>
        <p:txBody>
          <a:bodyPr wrap="square" lIns="0" tIns="0" rIns="0" bIns="0" rtlCol="0" anchor="t"/>
          <a:lstStyle/>
          <a:p>
            <a:pPr marL="0" indent="0" algn="ctr">
              <a:buNone/>
            </a:pPr>
            <a:r>
              <a:rPr lang="en-US" sz="1500" dirty="0">
                <a:solidFill>
                  <a:srgbClr val="FFFFFF"/>
                </a:solidFill>
                <a:latin typeface="Calibri" pitchFamily="34" charset="0"/>
                <a:ea typeface="Calibri" pitchFamily="34" charset="-122"/>
                <a:cs typeface="Calibri" pitchFamily="34" charset="-120"/>
              </a:rPr>
              <a:t>Τέσσερα τετράγωνα με τεκμήριο και ΣΒΑ</a:t>
            </a:r>
            <a:endParaRPr lang="en-US" sz="1500" dirty="0"/>
          </a:p>
        </p:txBody>
      </p:sp>
      <p:sp>
        <p:nvSpPr>
          <p:cNvPr id="19" name="Text 16"/>
          <p:cNvSpPr txBox="1"/>
          <p:nvPr/>
        </p:nvSpPr>
        <p:spPr>
          <a:xfrm>
            <a:off x="548640" y="5029200"/>
            <a:ext cx="11064240" cy="548640"/>
          </a:xfrm>
          <a:prstGeom prst="rect">
            <a:avLst/>
          </a:prstGeom>
          <a:noFill/>
          <a:ln/>
        </p:spPr>
        <p:txBody>
          <a:bodyPr wrap="square" lIns="0" tIns="0" rIns="0" bIns="0" rtlCol="0" anchor="t"/>
          <a:lstStyle/>
          <a:p>
            <a:pPr marL="0" indent="0">
              <a:buNone/>
            </a:pPr>
            <a:r>
              <a:rPr lang="en-US" sz="1800" i="1" dirty="0">
                <a:solidFill>
                  <a:srgbClr val="1F4E5F"/>
                </a:solidFill>
                <a:latin typeface="Calibri" pitchFamily="34" charset="0"/>
                <a:ea typeface="Calibri" pitchFamily="34" charset="-122"/>
                <a:cs typeface="Calibri" pitchFamily="34" charset="-120"/>
              </a:rPr>
              <a:t>Ένας τόπος μπορεί να έχει πλούσιο τοπίο και ασθενές οικοσύστημα.</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5: TOWS και οι τέσσερις στρατηγικοί πυλώνες</a:t>
            </a:r>
            <a:endParaRPr lang="en-US" sz="3000" dirty="0"/>
          </a:p>
        </p:txBody>
      </p:sp>
      <p:sp>
        <p:nvSpPr>
          <p:cNvPr id="4" name="Shape 1"/>
          <p:cNvSpPr/>
          <p:nvPr/>
        </p:nvSpPr>
        <p:spPr>
          <a:xfrm>
            <a:off x="548640" y="137160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371600"/>
            <a:ext cx="82296" cy="2148840"/>
          </a:xfrm>
          <a:prstGeom prst="rect">
            <a:avLst/>
          </a:prstGeom>
          <a:solidFill>
            <a:srgbClr val="1F4E5F"/>
          </a:solidFill>
          <a:ln/>
        </p:spPr>
      </p:sp>
      <p:sp>
        <p:nvSpPr>
          <p:cNvPr id="6" name="Text 3"/>
          <p:cNvSpPr txBox="1"/>
          <p:nvPr/>
        </p:nvSpPr>
        <p:spPr>
          <a:xfrm>
            <a:off x="822960" y="1508760"/>
            <a:ext cx="4983480" cy="685800"/>
          </a:xfrm>
          <a:prstGeom prst="rect">
            <a:avLst/>
          </a:prstGeom>
          <a:noFill/>
          <a:ln/>
        </p:spPr>
        <p:txBody>
          <a:bodyPr wrap="square" lIns="0" tIns="0" rIns="0" bIns="0" rtlCol="0" anchor="t"/>
          <a:lstStyle/>
          <a:p>
            <a:pPr marL="0" indent="0">
              <a:buNone/>
            </a:pPr>
            <a:r>
              <a:rPr lang="en-US" sz="1900" b="1" dirty="0">
                <a:solidFill>
                  <a:srgbClr val="1F4E5F"/>
                </a:solidFill>
                <a:latin typeface="Cambria" pitchFamily="34" charset="0"/>
                <a:ea typeface="Cambria" pitchFamily="34" charset="-122"/>
                <a:cs typeface="Cambria" pitchFamily="34" charset="-120"/>
              </a:rPr>
              <a:t>Οικονομική βιωσιμότητα</a:t>
            </a:r>
            <a:endParaRPr lang="en-US" sz="1900" dirty="0"/>
          </a:p>
        </p:txBody>
      </p:sp>
      <p:sp>
        <p:nvSpPr>
          <p:cNvPr id="7" name="Text 4"/>
          <p:cNvSpPr txBox="1"/>
          <p:nvPr/>
        </p:nvSpPr>
        <p:spPr>
          <a:xfrm>
            <a:off x="822960" y="2240280"/>
            <a:ext cx="4983480" cy="1143000"/>
          </a:xfrm>
          <a:prstGeom prst="rect">
            <a:avLst/>
          </a:prstGeom>
          <a:noFill/>
          <a:ln/>
        </p:spPr>
        <p:txBody>
          <a:bodyPr wrap="square" lIns="0" tIns="0" rIns="0" bIns="0" rtlCol="0" anchor="t"/>
          <a:lstStyle/>
          <a:p>
            <a:pPr marL="0" indent="0">
              <a:buNone/>
            </a:pPr>
            <a:r>
              <a:rPr lang="en-US" sz="1600" dirty="0">
                <a:solidFill>
                  <a:srgbClr val="1D2B30"/>
                </a:solidFill>
                <a:latin typeface="Calibri" pitchFamily="34" charset="0"/>
                <a:ea typeface="Calibri" pitchFamily="34" charset="-122"/>
                <a:cs typeface="Calibri" pitchFamily="34" charset="-120"/>
              </a:rPr>
              <a:t>Διαφοροποίηση εσόδων και ρεαλιστικές παραδοχές.</a:t>
            </a:r>
            <a:endParaRPr lang="en-US" sz="1600" dirty="0"/>
          </a:p>
        </p:txBody>
      </p:sp>
      <p:sp>
        <p:nvSpPr>
          <p:cNvPr id="8" name="Shape 5"/>
          <p:cNvSpPr/>
          <p:nvPr/>
        </p:nvSpPr>
        <p:spPr>
          <a:xfrm>
            <a:off x="6172200" y="137160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6172200" y="1371600"/>
            <a:ext cx="82296" cy="2148840"/>
          </a:xfrm>
          <a:prstGeom prst="rect">
            <a:avLst/>
          </a:prstGeom>
          <a:solidFill>
            <a:srgbClr val="8A5A12"/>
          </a:solidFill>
          <a:ln/>
        </p:spPr>
      </p:sp>
      <p:sp>
        <p:nvSpPr>
          <p:cNvPr id="10" name="Text 7"/>
          <p:cNvSpPr txBox="1"/>
          <p:nvPr/>
        </p:nvSpPr>
        <p:spPr>
          <a:xfrm>
            <a:off x="6446520" y="1508760"/>
            <a:ext cx="4983480" cy="685800"/>
          </a:xfrm>
          <a:prstGeom prst="rect">
            <a:avLst/>
          </a:prstGeom>
          <a:noFill/>
          <a:ln/>
        </p:spPr>
        <p:txBody>
          <a:bodyPr wrap="square" lIns="0" tIns="0" rIns="0" bIns="0" rtlCol="0" anchor="t"/>
          <a:lstStyle/>
          <a:p>
            <a:pPr marL="0" indent="0">
              <a:buNone/>
            </a:pPr>
            <a:r>
              <a:rPr lang="en-US" sz="1900" b="1" dirty="0">
                <a:solidFill>
                  <a:srgbClr val="8A5A12"/>
                </a:solidFill>
                <a:latin typeface="Cambria" pitchFamily="34" charset="0"/>
                <a:ea typeface="Cambria" pitchFamily="34" charset="-122"/>
                <a:cs typeface="Cambria" pitchFamily="34" charset="-120"/>
              </a:rPr>
              <a:t>Κοινωνικοπολιτισμική αξία</a:t>
            </a:r>
            <a:endParaRPr lang="en-US" sz="1900" dirty="0"/>
          </a:p>
        </p:txBody>
      </p:sp>
      <p:sp>
        <p:nvSpPr>
          <p:cNvPr id="11" name="Text 8"/>
          <p:cNvSpPr txBox="1"/>
          <p:nvPr/>
        </p:nvSpPr>
        <p:spPr>
          <a:xfrm>
            <a:off x="6446520" y="2240280"/>
            <a:ext cx="4983480" cy="1143000"/>
          </a:xfrm>
          <a:prstGeom prst="rect">
            <a:avLst/>
          </a:prstGeom>
          <a:noFill/>
          <a:ln/>
        </p:spPr>
        <p:txBody>
          <a:bodyPr wrap="square" lIns="0" tIns="0" rIns="0" bIns="0" rtlCol="0" anchor="t"/>
          <a:lstStyle/>
          <a:p>
            <a:pPr marL="0" indent="0">
              <a:buNone/>
            </a:pPr>
            <a:r>
              <a:rPr lang="en-US" sz="1600" dirty="0">
                <a:solidFill>
                  <a:srgbClr val="1D2B30"/>
                </a:solidFill>
                <a:latin typeface="Calibri" pitchFamily="34" charset="0"/>
                <a:ea typeface="Calibri" pitchFamily="34" charset="-122"/>
                <a:cs typeface="Calibri" pitchFamily="34" charset="-120"/>
              </a:rPr>
              <a:t>Προσβασιμότητα και συμμετοχή κατοίκων (bonding και bridging).</a:t>
            </a:r>
            <a:endParaRPr lang="en-US" sz="1600" dirty="0"/>
          </a:p>
        </p:txBody>
      </p:sp>
      <p:sp>
        <p:nvSpPr>
          <p:cNvPr id="12" name="Shape 9"/>
          <p:cNvSpPr/>
          <p:nvPr/>
        </p:nvSpPr>
        <p:spPr>
          <a:xfrm>
            <a:off x="548640" y="370332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548640" y="3703320"/>
            <a:ext cx="82296" cy="2148840"/>
          </a:xfrm>
          <a:prstGeom prst="rect">
            <a:avLst/>
          </a:prstGeom>
          <a:solidFill>
            <a:srgbClr val="6B7F3A"/>
          </a:solidFill>
          <a:ln/>
        </p:spPr>
      </p:sp>
      <p:sp>
        <p:nvSpPr>
          <p:cNvPr id="14" name="Text 11"/>
          <p:cNvSpPr txBox="1"/>
          <p:nvPr/>
        </p:nvSpPr>
        <p:spPr>
          <a:xfrm>
            <a:off x="822960" y="3840480"/>
            <a:ext cx="4983480" cy="685800"/>
          </a:xfrm>
          <a:prstGeom prst="rect">
            <a:avLst/>
          </a:prstGeom>
          <a:noFill/>
          <a:ln/>
        </p:spPr>
        <p:txBody>
          <a:bodyPr wrap="square" lIns="0" tIns="0" rIns="0" bIns="0" rtlCol="0" anchor="t"/>
          <a:lstStyle/>
          <a:p>
            <a:pPr marL="0" indent="0">
              <a:buNone/>
            </a:pPr>
            <a:r>
              <a:rPr lang="en-US" sz="1900" b="1" dirty="0">
                <a:solidFill>
                  <a:srgbClr val="6B7F3A"/>
                </a:solidFill>
                <a:latin typeface="Cambria" pitchFamily="34" charset="0"/>
                <a:ea typeface="Cambria" pitchFamily="34" charset="-122"/>
                <a:cs typeface="Cambria" pitchFamily="34" charset="-120"/>
              </a:rPr>
              <a:t>Εσωτερική δικτύωση</a:t>
            </a:r>
            <a:endParaRPr lang="en-US" sz="1900" dirty="0"/>
          </a:p>
        </p:txBody>
      </p:sp>
      <p:sp>
        <p:nvSpPr>
          <p:cNvPr id="15" name="Text 12"/>
          <p:cNvSpPr txBox="1"/>
          <p:nvPr/>
        </p:nvSpPr>
        <p:spPr>
          <a:xfrm>
            <a:off x="822960" y="4572000"/>
            <a:ext cx="4983480" cy="1143000"/>
          </a:xfrm>
          <a:prstGeom prst="rect">
            <a:avLst/>
          </a:prstGeom>
          <a:noFill/>
          <a:ln/>
        </p:spPr>
        <p:txBody>
          <a:bodyPr wrap="square" lIns="0" tIns="0" rIns="0" bIns="0" rtlCol="0" anchor="t"/>
          <a:lstStyle/>
          <a:p>
            <a:pPr marL="0" indent="0">
              <a:buNone/>
            </a:pPr>
            <a:r>
              <a:rPr lang="en-US" sz="1600" dirty="0">
                <a:solidFill>
                  <a:srgbClr val="1D2B30"/>
                </a:solidFill>
                <a:latin typeface="Calibri" pitchFamily="34" charset="0"/>
                <a:ea typeface="Calibri" pitchFamily="34" charset="-122"/>
                <a:cs typeface="Calibri" pitchFamily="34" charset="-120"/>
              </a:rPr>
              <a:t>Συντονισμός των πολιτιστικών υποδομών του τόπου, ώστε να μην ανταγωνίζονται.</a:t>
            </a:r>
            <a:endParaRPr lang="en-US" sz="1600" dirty="0"/>
          </a:p>
        </p:txBody>
      </p:sp>
      <p:sp>
        <p:nvSpPr>
          <p:cNvPr id="16" name="Shape 13"/>
          <p:cNvSpPr/>
          <p:nvPr/>
        </p:nvSpPr>
        <p:spPr>
          <a:xfrm>
            <a:off x="6172200" y="370332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7" name="Shape 14"/>
          <p:cNvSpPr/>
          <p:nvPr/>
        </p:nvSpPr>
        <p:spPr>
          <a:xfrm>
            <a:off x="6172200" y="3703320"/>
            <a:ext cx="82296" cy="2148840"/>
          </a:xfrm>
          <a:prstGeom prst="rect">
            <a:avLst/>
          </a:prstGeom>
          <a:solidFill>
            <a:srgbClr val="1F4E5F"/>
          </a:solidFill>
          <a:ln/>
        </p:spPr>
      </p:sp>
      <p:sp>
        <p:nvSpPr>
          <p:cNvPr id="18" name="Text 15"/>
          <p:cNvSpPr txBox="1"/>
          <p:nvPr/>
        </p:nvSpPr>
        <p:spPr>
          <a:xfrm>
            <a:off x="6446520" y="3840480"/>
            <a:ext cx="4983480" cy="685800"/>
          </a:xfrm>
          <a:prstGeom prst="rect">
            <a:avLst/>
          </a:prstGeom>
          <a:noFill/>
          <a:ln/>
        </p:spPr>
        <p:txBody>
          <a:bodyPr wrap="square" lIns="0" tIns="0" rIns="0" bIns="0" rtlCol="0" anchor="t"/>
          <a:lstStyle/>
          <a:p>
            <a:pPr marL="0" indent="0">
              <a:buNone/>
            </a:pPr>
            <a:r>
              <a:rPr lang="en-US" sz="1900" b="1" dirty="0">
                <a:solidFill>
                  <a:srgbClr val="1F4E5F"/>
                </a:solidFill>
                <a:latin typeface="Cambria" pitchFamily="34" charset="0"/>
                <a:ea typeface="Cambria" pitchFamily="34" charset="-122"/>
                <a:cs typeface="Cambria" pitchFamily="34" charset="-120"/>
              </a:rPr>
              <a:t>Εξωστρέφεια</a:t>
            </a:r>
            <a:endParaRPr lang="en-US" sz="1900" dirty="0"/>
          </a:p>
        </p:txBody>
      </p:sp>
      <p:sp>
        <p:nvSpPr>
          <p:cNvPr id="19" name="Text 16"/>
          <p:cNvSpPr txBox="1"/>
          <p:nvPr/>
        </p:nvSpPr>
        <p:spPr>
          <a:xfrm>
            <a:off x="6446520" y="4572000"/>
            <a:ext cx="4983480" cy="1143000"/>
          </a:xfrm>
          <a:prstGeom prst="rect">
            <a:avLst/>
          </a:prstGeom>
          <a:noFill/>
          <a:ln/>
        </p:spPr>
        <p:txBody>
          <a:bodyPr wrap="square" lIns="0" tIns="0" rIns="0" bIns="0" rtlCol="0" anchor="t"/>
          <a:lstStyle/>
          <a:p>
            <a:pPr marL="0" indent="0">
              <a:buNone/>
            </a:pPr>
            <a:r>
              <a:rPr lang="en-US" sz="1600" dirty="0">
                <a:solidFill>
                  <a:srgbClr val="1D2B30"/>
                </a:solidFill>
                <a:latin typeface="Calibri" pitchFamily="34" charset="0"/>
                <a:ea typeface="Calibri" pitchFamily="34" charset="-122"/>
                <a:cs typeface="Calibri" pitchFamily="34" charset="-120"/>
              </a:rPr>
              <a:t>Διεθνή δίκτυα, συμπαραγωγές, ευθυγράμμιση με τους ΣΒΑ.</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6: υλοποίηση σε πέντε επίπεδα διακυβέρνησης</a:t>
            </a:r>
            <a:endParaRPr lang="en-US" sz="30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2819400"/>
        </p:xfrm>
        <a:graphic>
          <a:graphicData uri="http://schemas.openxmlformats.org/drawingml/2006/table">
            <a:tbl>
              <a:tblPr/>
              <a:tblGrid>
                <a:gridCol w="2011680"/>
                <a:gridCol w="3657600"/>
                <a:gridCol w="5394960"/>
              </a:tblGrid>
              <a:tr h="0">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Επίπεδο</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Ενδεικτικός φορέας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Ρόλος</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Στρατηγικό</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Δήμος / αρμόδιο Υπουργείο</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Πολιτική, χρηματοδοτική κάλυψη, νομικό καθεστώς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Συντονιστικό</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Φόρουμ πολιτισμικών φορέων</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Κοινό ημερολόγιο, κοινή προβολή, αποφυγή αλληλοεπικαλύψεων</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Επιχειρησιακό</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Διοίκηση κάθε φορέα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Καθημερινή λειτουργία και πρόγραμμα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Υποστηρικτικό</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Σύλλογοι φίλων, εθελοντές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Χορηγίες, εθελοντισμός, τοπική συμμετοχή</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Παρακολούθησης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Ανεξάρτητη ομάδα αξιολόγησης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Μέτρηση δεικτών και περιοδική έκθεση προόδου</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Μηχανισμοί ολοκλήρωσης ανάμεσα στα επίπεδα</a:t>
            </a:r>
            <a:endParaRPr lang="en-US" sz="3000" dirty="0"/>
          </a:p>
        </p:txBody>
      </p:sp>
      <p:sp>
        <p:nvSpPr>
          <p:cNvPr id="4" name="Shape 1"/>
          <p:cNvSpPr/>
          <p:nvPr/>
        </p:nvSpPr>
        <p:spPr>
          <a:xfrm>
            <a:off x="548640" y="1554480"/>
            <a:ext cx="356616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47472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Λειτουργική</a:t>
            </a:r>
            <a:endParaRPr lang="en-US" sz="1800" dirty="0"/>
          </a:p>
        </p:txBody>
      </p:sp>
      <p:sp>
        <p:nvSpPr>
          <p:cNvPr id="7" name="Text 4"/>
          <p:cNvSpPr txBox="1"/>
          <p:nvPr/>
        </p:nvSpPr>
        <p:spPr>
          <a:xfrm>
            <a:off x="822960" y="2423160"/>
            <a:ext cx="3108960" cy="24688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Κοινό ημερολόγιο προγραμματισμού και κοινή χρήση τεχνικού προσωπικού μεταξύ φορέων.</a:t>
            </a:r>
            <a:endParaRPr lang="en-US" sz="1900" dirty="0"/>
          </a:p>
        </p:txBody>
      </p:sp>
      <p:sp>
        <p:nvSpPr>
          <p:cNvPr id="8" name="Shape 5"/>
          <p:cNvSpPr/>
          <p:nvPr/>
        </p:nvSpPr>
        <p:spPr>
          <a:xfrm>
            <a:off x="4297680" y="1554480"/>
            <a:ext cx="356616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474720"/>
          </a:xfrm>
          <a:prstGeom prst="rect">
            <a:avLst/>
          </a:prstGeom>
          <a:solidFill>
            <a:srgbClr val="8A5A12"/>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Οικονομική</a:t>
            </a:r>
            <a:endParaRPr lang="en-US" sz="1800" dirty="0"/>
          </a:p>
        </p:txBody>
      </p:sp>
      <p:sp>
        <p:nvSpPr>
          <p:cNvPr id="11" name="Text 8"/>
          <p:cNvSpPr txBox="1"/>
          <p:nvPr/>
        </p:nvSpPr>
        <p:spPr>
          <a:xfrm>
            <a:off x="4572000" y="2423160"/>
            <a:ext cx="3108960" cy="24688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Κοινές αιτήσεις χρηματοδότησης και διαμοιρασμός κόστους παραγωγής μέσω δικτύων.</a:t>
            </a:r>
            <a:endParaRPr lang="en-US" sz="1900" dirty="0"/>
          </a:p>
        </p:txBody>
      </p:sp>
      <p:sp>
        <p:nvSpPr>
          <p:cNvPr id="12" name="Shape 9"/>
          <p:cNvSpPr/>
          <p:nvPr/>
        </p:nvSpPr>
        <p:spPr>
          <a:xfrm>
            <a:off x="8046720" y="1554480"/>
            <a:ext cx="356616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474720"/>
          </a:xfrm>
          <a:prstGeom prst="rect">
            <a:avLst/>
          </a:prstGeom>
          <a:solidFill>
            <a:srgbClr val="6B7F3A"/>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Επικοινωνιακή</a:t>
            </a:r>
            <a:endParaRPr lang="en-US" sz="1800" dirty="0"/>
          </a:p>
        </p:txBody>
      </p:sp>
      <p:sp>
        <p:nvSpPr>
          <p:cNvPr id="15" name="Text 12"/>
          <p:cNvSpPr txBox="1"/>
          <p:nvPr/>
        </p:nvSpPr>
        <p:spPr>
          <a:xfrm>
            <a:off x="8321040" y="2423160"/>
            <a:ext cx="3108960" cy="24688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Ενιαία ψηφιακή πλατφόρμα πολιτισμικής πληροφόρησης.</a:t>
            </a:r>
            <a:endParaRPr lang="en-US" sz="1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Φάση 7: παρακολούθηση και νέο VLR</a:t>
            </a:r>
            <a:endParaRPr lang="en-US" sz="3000" dirty="0"/>
          </a:p>
        </p:txBody>
      </p:sp>
      <p:sp>
        <p:nvSpPr>
          <p:cNvPr id="4" name="Shape 1"/>
          <p:cNvSpPr/>
          <p:nvPr/>
        </p:nvSpPr>
        <p:spPr>
          <a:xfrm>
            <a:off x="548640" y="1554480"/>
            <a:ext cx="356616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474720"/>
          </a:xfrm>
          <a:prstGeom prst="rect">
            <a:avLst/>
          </a:prstGeom>
          <a:solidFill>
            <a:srgbClr val="6B7F3A"/>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Δείκτες</a:t>
            </a:r>
            <a:endParaRPr lang="en-US" sz="1800" dirty="0"/>
          </a:p>
        </p:txBody>
      </p:sp>
      <p:sp>
        <p:nvSpPr>
          <p:cNvPr id="7" name="Text 4"/>
          <p:cNvSpPr txBox="1"/>
          <p:nvPr/>
        </p:nvSpPr>
        <p:spPr>
          <a:xfrm>
            <a:off x="822960" y="2423160"/>
            <a:ext cx="3108960" cy="24688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Μέτρηση με τους δείκτες της Ενότητας Γ.6 και τους τοπικούς δείκτες των ΣΒΑ.</a:t>
            </a:r>
            <a:endParaRPr lang="en-US" sz="1900" dirty="0"/>
          </a:p>
        </p:txBody>
      </p:sp>
      <p:sp>
        <p:nvSpPr>
          <p:cNvPr id="8" name="Shape 5"/>
          <p:cNvSpPr/>
          <p:nvPr/>
        </p:nvSpPr>
        <p:spPr>
          <a:xfrm>
            <a:off x="4297680" y="1554480"/>
            <a:ext cx="356616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474720"/>
          </a:xfrm>
          <a:prstGeom prst="rect">
            <a:avLst/>
          </a:prstGeom>
          <a:solidFill>
            <a:srgbClr val="1F4E5F"/>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Περιοδική έκθεση</a:t>
            </a:r>
            <a:endParaRPr lang="en-US" sz="1800" dirty="0"/>
          </a:p>
        </p:txBody>
      </p:sp>
      <p:sp>
        <p:nvSpPr>
          <p:cNvPr id="11" name="Text 8"/>
          <p:cNvSpPr txBox="1"/>
          <p:nvPr/>
        </p:nvSpPr>
        <p:spPr>
          <a:xfrm>
            <a:off x="4572000" y="2423160"/>
            <a:ext cx="3108960" cy="24688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Έκθεση προόδου για κάθε στρατηγική: τι έγινε, τι εκκρεμεί.</a:t>
            </a:r>
            <a:endParaRPr lang="en-US" sz="1900" dirty="0"/>
          </a:p>
        </p:txBody>
      </p:sp>
      <p:sp>
        <p:nvSpPr>
          <p:cNvPr id="12" name="Shape 9"/>
          <p:cNvSpPr/>
          <p:nvPr/>
        </p:nvSpPr>
        <p:spPr>
          <a:xfrm>
            <a:off x="8046720" y="1554480"/>
            <a:ext cx="3566160" cy="347472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474720"/>
          </a:xfrm>
          <a:prstGeom prst="rect">
            <a:avLst/>
          </a:prstGeom>
          <a:solidFill>
            <a:srgbClr val="8A5A12"/>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Νέο VLR</a:t>
            </a:r>
            <a:endParaRPr lang="en-US" sz="1800" dirty="0"/>
          </a:p>
        </p:txBody>
      </p:sp>
      <p:sp>
        <p:nvSpPr>
          <p:cNvPr id="15" name="Text 12"/>
          <p:cNvSpPr txBox="1"/>
          <p:nvPr/>
        </p:nvSpPr>
        <p:spPr>
          <a:xfrm>
            <a:off x="8321040" y="2423160"/>
            <a:ext cx="3108960" cy="2468880"/>
          </a:xfrm>
          <a:prstGeom prst="rect">
            <a:avLst/>
          </a:prstGeom>
          <a:noFill/>
          <a:ln/>
        </p:spPr>
        <p:txBody>
          <a:bodyPr wrap="square" lIns="0" tIns="0" rIns="0" bIns="0" rtlCol="0" anchor="t"/>
          <a:lstStyle/>
          <a:p>
            <a:pPr marL="0" indent="0">
              <a:buNone/>
            </a:pPr>
            <a:r>
              <a:rPr lang="en-US" sz="1900" dirty="0">
                <a:solidFill>
                  <a:srgbClr val="1D2B30"/>
                </a:solidFill>
                <a:latin typeface="Calibri" pitchFamily="34" charset="0"/>
                <a:ea typeface="Calibri" pitchFamily="34" charset="-122"/>
                <a:cs typeface="Calibri" pitchFamily="34" charset="-120"/>
              </a:rPr>
              <a:t>Κάθε 2 έως 4 χρόνια. Η προηγούμενη έκθεση γίνεται baseline και η SWOT ενημερώνεται.</a:t>
            </a:r>
            <a:endParaRPr lang="en-US" sz="1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Μήτρα αντιστοίχισης: φάση, στάδιο VLR, εργαλείο, παραδοτέο</a:t>
            </a:r>
            <a:endParaRPr lang="en-US" sz="30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3429000"/>
        </p:xfrm>
        <a:graphic>
          <a:graphicData uri="http://schemas.openxmlformats.org/drawingml/2006/table">
            <a:tbl>
              <a:tblPr/>
              <a:tblGrid>
                <a:gridCol w="2194560"/>
                <a:gridCol w="1645920"/>
                <a:gridCol w="4023360"/>
                <a:gridCol w="3200400"/>
              </a:tblGrid>
              <a:tr h="0">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Φάση</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Στάδιο VLR</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Βιοπολιτισμικό εργαλείο</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Παραδοτέο</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1. Οργάνωση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1</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Ομάδα εργασίας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Απόφαση και ομάδα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2. Διάγνωση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2 και 3</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Χάρτης πέντε στρωμάτων, ζώνες, δείκτες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Scorecard και σύγκριση ζωνών</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3. Συμμετοχή</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4</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Bonding, bridging, linking</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Πρακτικά διαβούλευσης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4. SWOT</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3 και 4</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Απόθεμα και ροή</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Πίνακας με τεκμήρια</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5. TOWS</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5</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Τέσσερις πυλώνες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Στρατηγικές SO, WO, ST, WT</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6. Υλοποίηση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5</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Πέντε επίπεδα διακυβέρνησης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Σχέδιο δράσης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7. Παρακολούθηση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6</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Δείκτες, ανεξάρτητη αξιολόγηση</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Έκθεση και νέο VLR</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Ενδεικτικό παράδειγμα: SWOT του πολιτιστικού οικοσυστήματος της Καλαμάτας</a:t>
            </a:r>
            <a:endParaRPr lang="en-US" sz="3000" dirty="0"/>
          </a:p>
        </p:txBody>
      </p:sp>
      <p:sp>
        <p:nvSpPr>
          <p:cNvPr id="4" name="Shape 1"/>
          <p:cNvSpPr/>
          <p:nvPr/>
        </p:nvSpPr>
        <p:spPr>
          <a:xfrm>
            <a:off x="548640" y="137160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371600"/>
            <a:ext cx="82296" cy="2148840"/>
          </a:xfrm>
          <a:prstGeom prst="rect">
            <a:avLst/>
          </a:prstGeom>
          <a:solidFill>
            <a:srgbClr val="6B7F3A"/>
          </a:solidFill>
          <a:ln/>
        </p:spPr>
      </p:sp>
      <p:sp>
        <p:nvSpPr>
          <p:cNvPr id="6" name="Text 3"/>
          <p:cNvSpPr txBox="1"/>
          <p:nvPr/>
        </p:nvSpPr>
        <p:spPr>
          <a:xfrm>
            <a:off x="822960" y="1508760"/>
            <a:ext cx="4983480" cy="685800"/>
          </a:xfrm>
          <a:prstGeom prst="rect">
            <a:avLst/>
          </a:prstGeom>
          <a:noFill/>
          <a:ln/>
        </p:spPr>
        <p:txBody>
          <a:bodyPr wrap="square" lIns="0" tIns="0" rIns="0" bIns="0" rtlCol="0" anchor="t"/>
          <a:lstStyle/>
          <a:p>
            <a:pPr marL="0" indent="0">
              <a:buNone/>
            </a:pPr>
            <a:r>
              <a:rPr lang="en-US" sz="1900" b="1" dirty="0">
                <a:solidFill>
                  <a:srgbClr val="6B7F3A"/>
                </a:solidFill>
                <a:latin typeface="Cambria" pitchFamily="34" charset="0"/>
                <a:ea typeface="Cambria" pitchFamily="34" charset="-122"/>
                <a:cs typeface="Cambria" pitchFamily="34" charset="-120"/>
              </a:rPr>
              <a:t>Δυνατά σημεία</a:t>
            </a:r>
            <a:endParaRPr lang="en-US" sz="1900" dirty="0"/>
          </a:p>
        </p:txBody>
      </p:sp>
      <p:sp>
        <p:nvSpPr>
          <p:cNvPr id="7" name="Text 4"/>
          <p:cNvSpPr txBox="1"/>
          <p:nvPr/>
        </p:nvSpPr>
        <p:spPr>
          <a:xfrm>
            <a:off x="822960" y="2240280"/>
            <a:ext cx="4983480" cy="1143000"/>
          </a:xfrm>
          <a:prstGeom prst="rect">
            <a:avLst/>
          </a:prstGeom>
          <a:noFill/>
          <a:ln/>
        </p:spPr>
        <p:txBody>
          <a:bodyPr wrap="square" lIns="0" tIns="0" rIns="0" bIns="0" rtlCol="0" anchor="t"/>
          <a:lstStyle/>
          <a:p>
            <a:pPr marL="0" indent="0">
              <a:buNone/>
            </a:pPr>
            <a:r>
              <a:rPr lang="en-US" sz="1400" dirty="0">
                <a:solidFill>
                  <a:srgbClr val="1D2B30"/>
                </a:solidFill>
                <a:latin typeface="Calibri" pitchFamily="34" charset="0"/>
                <a:ea typeface="Calibri" pitchFamily="34" charset="-122"/>
                <a:cs typeface="Calibri" pitchFamily="34" charset="-120"/>
              </a:rPr>
              <a:t>Δημοτικό Ωδείο (1890), 12 χορωδίες, πυκνό δίκτυο εκπαιδευτικών φορέων. Μηνιαία συμμετοχή 63,8%. Ισχυρή κοινωνία πολιτών (IRCC).</a:t>
            </a:r>
            <a:endParaRPr lang="en-US" sz="1400" dirty="0"/>
          </a:p>
        </p:txBody>
      </p:sp>
      <p:sp>
        <p:nvSpPr>
          <p:cNvPr id="8" name="Shape 5"/>
          <p:cNvSpPr/>
          <p:nvPr/>
        </p:nvSpPr>
        <p:spPr>
          <a:xfrm>
            <a:off x="6172200" y="137160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6172200" y="1371600"/>
            <a:ext cx="82296" cy="2148840"/>
          </a:xfrm>
          <a:prstGeom prst="rect">
            <a:avLst/>
          </a:prstGeom>
          <a:solidFill>
            <a:srgbClr val="8A5A12"/>
          </a:solidFill>
          <a:ln/>
        </p:spPr>
      </p:sp>
      <p:sp>
        <p:nvSpPr>
          <p:cNvPr id="10" name="Text 7"/>
          <p:cNvSpPr txBox="1"/>
          <p:nvPr/>
        </p:nvSpPr>
        <p:spPr>
          <a:xfrm>
            <a:off x="6446520" y="1508760"/>
            <a:ext cx="4983480" cy="685800"/>
          </a:xfrm>
          <a:prstGeom prst="rect">
            <a:avLst/>
          </a:prstGeom>
          <a:noFill/>
          <a:ln/>
        </p:spPr>
        <p:txBody>
          <a:bodyPr wrap="square" lIns="0" tIns="0" rIns="0" bIns="0" rtlCol="0" anchor="t"/>
          <a:lstStyle/>
          <a:p>
            <a:pPr marL="0" indent="0">
              <a:buNone/>
            </a:pPr>
            <a:r>
              <a:rPr lang="en-US" sz="1900" b="1" dirty="0">
                <a:solidFill>
                  <a:srgbClr val="8A5A12"/>
                </a:solidFill>
                <a:latin typeface="Cambria" pitchFamily="34" charset="0"/>
                <a:ea typeface="Cambria" pitchFamily="34" charset="-122"/>
                <a:cs typeface="Cambria" pitchFamily="34" charset="-120"/>
              </a:rPr>
              <a:t>Αδύνατα σημεία</a:t>
            </a:r>
            <a:endParaRPr lang="en-US" sz="1900" dirty="0"/>
          </a:p>
        </p:txBody>
      </p:sp>
      <p:sp>
        <p:nvSpPr>
          <p:cNvPr id="11" name="Text 8"/>
          <p:cNvSpPr txBox="1"/>
          <p:nvPr/>
        </p:nvSpPr>
        <p:spPr>
          <a:xfrm>
            <a:off x="6446520" y="2240280"/>
            <a:ext cx="4983480" cy="1143000"/>
          </a:xfrm>
          <a:prstGeom prst="rect">
            <a:avLst/>
          </a:prstGeom>
          <a:noFill/>
          <a:ln/>
        </p:spPr>
        <p:txBody>
          <a:bodyPr wrap="square" lIns="0" tIns="0" rIns="0" bIns="0" rtlCol="0" anchor="t"/>
          <a:lstStyle/>
          <a:p>
            <a:pPr marL="0" indent="0">
              <a:buNone/>
            </a:pPr>
            <a:r>
              <a:rPr lang="en-US" sz="1400" dirty="0">
                <a:solidFill>
                  <a:srgbClr val="1D2B30"/>
                </a:solidFill>
                <a:latin typeface="Calibri" pitchFamily="34" charset="0"/>
                <a:ea typeface="Calibri" pitchFamily="34" charset="-122"/>
                <a:cs typeface="Calibri" pitchFamily="34" charset="-120"/>
              </a:rPr>
              <a:t>Κατακερματισμένη πολυαρχία, θετική αξιολόγηση διαβούλευσης μόλις 16,1%. Υποανάπτυκτη αλυσίδα δημιουργικής βιομηχανίας (GONOS, μοναδικός επιζών παραγωγός μεταξιού).</a:t>
            </a:r>
            <a:endParaRPr lang="en-US" sz="1400" dirty="0"/>
          </a:p>
        </p:txBody>
      </p:sp>
      <p:sp>
        <p:nvSpPr>
          <p:cNvPr id="12" name="Shape 9"/>
          <p:cNvSpPr/>
          <p:nvPr/>
        </p:nvSpPr>
        <p:spPr>
          <a:xfrm>
            <a:off x="548640" y="370332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548640" y="3703320"/>
            <a:ext cx="82296" cy="2148840"/>
          </a:xfrm>
          <a:prstGeom prst="rect">
            <a:avLst/>
          </a:prstGeom>
          <a:solidFill>
            <a:srgbClr val="1F4E5F"/>
          </a:solidFill>
          <a:ln/>
        </p:spPr>
      </p:sp>
      <p:sp>
        <p:nvSpPr>
          <p:cNvPr id="14" name="Text 11"/>
          <p:cNvSpPr txBox="1"/>
          <p:nvPr/>
        </p:nvSpPr>
        <p:spPr>
          <a:xfrm>
            <a:off x="822960" y="3840480"/>
            <a:ext cx="4983480" cy="685800"/>
          </a:xfrm>
          <a:prstGeom prst="rect">
            <a:avLst/>
          </a:prstGeom>
          <a:noFill/>
          <a:ln/>
        </p:spPr>
        <p:txBody>
          <a:bodyPr wrap="square" lIns="0" tIns="0" rIns="0" bIns="0" rtlCol="0" anchor="t"/>
          <a:lstStyle/>
          <a:p>
            <a:pPr marL="0" indent="0">
              <a:buNone/>
            </a:pPr>
            <a:r>
              <a:rPr lang="en-US" sz="1900" b="1" dirty="0">
                <a:solidFill>
                  <a:srgbClr val="1F4E5F"/>
                </a:solidFill>
                <a:latin typeface="Cambria" pitchFamily="34" charset="0"/>
                <a:ea typeface="Cambria" pitchFamily="34" charset="-122"/>
                <a:cs typeface="Cambria" pitchFamily="34" charset="-120"/>
              </a:rPr>
              <a:t>Ευκαιρίες</a:t>
            </a:r>
            <a:endParaRPr lang="en-US" sz="1900" dirty="0"/>
          </a:p>
        </p:txBody>
      </p:sp>
      <p:sp>
        <p:nvSpPr>
          <p:cNvPr id="15" name="Text 12"/>
          <p:cNvSpPr txBox="1"/>
          <p:nvPr/>
        </p:nvSpPr>
        <p:spPr>
          <a:xfrm>
            <a:off x="822960" y="4572000"/>
            <a:ext cx="4983480" cy="1143000"/>
          </a:xfrm>
          <a:prstGeom prst="rect">
            <a:avLst/>
          </a:prstGeom>
          <a:noFill/>
          <a:ln/>
        </p:spPr>
        <p:txBody>
          <a:bodyPr wrap="square" lIns="0" tIns="0" rIns="0" bIns="0" rtlCol="0" anchor="t"/>
          <a:lstStyle/>
          <a:p>
            <a:pPr marL="0" indent="0">
              <a:buNone/>
            </a:pPr>
            <a:r>
              <a:rPr lang="en-US" sz="1400" dirty="0">
                <a:solidFill>
                  <a:srgbClr val="1D2B30"/>
                </a:solidFill>
                <a:latin typeface="Calibri" pitchFamily="34" charset="0"/>
                <a:ea typeface="Calibri" pitchFamily="34" charset="-122"/>
                <a:cs typeface="Calibri" pitchFamily="34" charset="-120"/>
              </a:rPr>
              <a:t>Το 82,8% ενημερώνεται μέσω social media και το 67,5% θέλει ενιαία ψηφιακή πλατφόρμα πολιτισμού. Πλαίσιο ΣΒΑ και VLR.</a:t>
            </a:r>
            <a:endParaRPr lang="en-US" sz="1400" dirty="0"/>
          </a:p>
        </p:txBody>
      </p:sp>
      <p:sp>
        <p:nvSpPr>
          <p:cNvPr id="16" name="Shape 13"/>
          <p:cNvSpPr/>
          <p:nvPr/>
        </p:nvSpPr>
        <p:spPr>
          <a:xfrm>
            <a:off x="6172200" y="3703320"/>
            <a:ext cx="5440680" cy="214884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7" name="Shape 14"/>
          <p:cNvSpPr/>
          <p:nvPr/>
        </p:nvSpPr>
        <p:spPr>
          <a:xfrm>
            <a:off x="6172200" y="3703320"/>
            <a:ext cx="82296" cy="2148840"/>
          </a:xfrm>
          <a:prstGeom prst="rect">
            <a:avLst/>
          </a:prstGeom>
          <a:solidFill>
            <a:srgbClr val="8A5A12"/>
          </a:solidFill>
          <a:ln/>
        </p:spPr>
      </p:sp>
      <p:sp>
        <p:nvSpPr>
          <p:cNvPr id="18" name="Text 15"/>
          <p:cNvSpPr txBox="1"/>
          <p:nvPr/>
        </p:nvSpPr>
        <p:spPr>
          <a:xfrm>
            <a:off x="6446520" y="3840480"/>
            <a:ext cx="4983480" cy="685800"/>
          </a:xfrm>
          <a:prstGeom prst="rect">
            <a:avLst/>
          </a:prstGeom>
          <a:noFill/>
          <a:ln/>
        </p:spPr>
        <p:txBody>
          <a:bodyPr wrap="square" lIns="0" tIns="0" rIns="0" bIns="0" rtlCol="0" anchor="t"/>
          <a:lstStyle/>
          <a:p>
            <a:pPr marL="0" indent="0">
              <a:buNone/>
            </a:pPr>
            <a:r>
              <a:rPr lang="en-US" sz="1900" b="1" dirty="0">
                <a:solidFill>
                  <a:srgbClr val="8A5A12"/>
                </a:solidFill>
                <a:latin typeface="Cambria" pitchFamily="34" charset="0"/>
                <a:ea typeface="Cambria" pitchFamily="34" charset="-122"/>
                <a:cs typeface="Cambria" pitchFamily="34" charset="-120"/>
              </a:rPr>
              <a:t>Απειλές</a:t>
            </a:r>
            <a:endParaRPr lang="en-US" sz="1900" dirty="0"/>
          </a:p>
        </p:txBody>
      </p:sp>
      <p:sp>
        <p:nvSpPr>
          <p:cNvPr id="19" name="Text 16"/>
          <p:cNvSpPr txBox="1"/>
          <p:nvPr/>
        </p:nvSpPr>
        <p:spPr>
          <a:xfrm>
            <a:off x="6446520" y="4572000"/>
            <a:ext cx="4983480" cy="1143000"/>
          </a:xfrm>
          <a:prstGeom prst="rect">
            <a:avLst/>
          </a:prstGeom>
          <a:noFill/>
          <a:ln/>
        </p:spPr>
        <p:txBody>
          <a:bodyPr wrap="square" lIns="0" tIns="0" rIns="0" bIns="0" rtlCol="0" anchor="t"/>
          <a:lstStyle/>
          <a:p>
            <a:pPr marL="0" indent="0">
              <a:buNone/>
            </a:pPr>
            <a:r>
              <a:rPr lang="en-US" sz="1400" dirty="0">
                <a:solidFill>
                  <a:srgbClr val="1D2B30"/>
                </a:solidFill>
                <a:latin typeface="Calibri" pitchFamily="34" charset="0"/>
                <a:ea typeface="Calibri" pitchFamily="34" charset="-122"/>
                <a:cs typeface="Calibri" pitchFamily="34" charset="-120"/>
              </a:rPr>
              <a:t>Κίνδυνος για αρχαιολογικά ευρήματα (Αρχαία Φαραί) και για τη ζώσα κληρονομιά που εξαρτάται από λίγους φορείς.</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Ενδεικτικό παράδειγμα: στρατηγικές TOWS</a:t>
            </a:r>
            <a:endParaRPr lang="en-US" sz="30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3124200"/>
        </p:xfrm>
        <a:graphic>
          <a:graphicData uri="http://schemas.openxmlformats.org/drawingml/2006/table">
            <a:tbl>
              <a:tblPr/>
              <a:tblGrid>
                <a:gridCol w="914400"/>
                <a:gridCol w="5852160"/>
                <a:gridCol w="4297680"/>
              </a:tblGrid>
              <a:tr h="0">
                <a:tc>
                  <a:txBody>
                    <a:bodyPr/>
                    <a:lstStyle/>
                    <a:p>
                      <a:pPr marL="0" indent="0">
                        <a:buNone/>
                      </a:pP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Στρατηγική</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c>
                  <a:txBody>
                    <a:bodyPr/>
                    <a:lstStyle/>
                    <a:p>
                      <a:pPr marL="0" indent="0">
                        <a:buNone/>
                      </a:pPr>
                      <a:r>
                        <a:rPr lang="en-US" sz="1700" b="1" dirty="0">
                          <a:solidFill>
                            <a:srgbClr val="FFFFFF"/>
                          </a:solidFill>
                          <a:latin typeface="Calibri" pitchFamily="34" charset="0"/>
                          <a:ea typeface="Calibri" pitchFamily="34" charset="-122"/>
                          <a:cs typeface="Calibri" pitchFamily="34" charset="-120"/>
                        </a:rPr>
                        <a:t>Φορέας · ορίζοντας · ΣΒΑ</a:t>
                      </a:r>
                      <a:endParaRPr lang="en-US" sz="17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1F4E5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SO</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Ισχυρή κοινωνία πολιτών + ζήτηση για ψηφιακή πληροφόρηση → ενιαία ψηφιακή πλατφόρμα πολιτισμού</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Δήμος με φορείς · σύντομος · ΣΒΑ 11.4 και 17</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WO</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Κατακερματισμός + διεθνή δίκτυα και ΣΒΑ → φόρουμ συντονισμού πολιτισμικών φορέων</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Δήμος · σύντομος · ΣΒΑ 17</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ST</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Ισχυρή εκπαίδευση και συμμετοχή + κίνδυνος για τη ζώσα κληρονομιά → πρόγραμμα μεταβίβασης γνώσης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Σχολεία, ωδείο, φορείς · μεσοπρόθεσμος · ΣΒΑ 4.7</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r h="0">
                <a:tc>
                  <a:txBody>
                    <a:bodyPr/>
                    <a:lstStyle/>
                    <a:p>
                      <a:pPr marL="0" indent="0">
                        <a:buNone/>
                      </a:pPr>
                      <a:r>
                        <a:rPr lang="en-US" sz="1600" b="1" dirty="0">
                          <a:solidFill>
                            <a:srgbClr val="1D2B30"/>
                          </a:solidFill>
                          <a:latin typeface="Calibri" pitchFamily="34" charset="0"/>
                          <a:ea typeface="Calibri" pitchFamily="34" charset="-122"/>
                          <a:cs typeface="Calibri" pitchFamily="34" charset="-120"/>
                        </a:rPr>
                        <a:t>WT</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Αδύναμη διαβούλευση + απειλή για κληρονομιά → υποχρεωτική διαβούλευση πριν από παρεμβάσεις</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c>
                  <a:txBody>
                    <a:bodyPr/>
                    <a:lstStyle/>
                    <a:p>
                      <a:pPr marL="0" indent="0">
                        <a:buNone/>
                      </a:pPr>
                      <a:r>
                        <a:rPr lang="en-US" sz="1600" dirty="0">
                          <a:solidFill>
                            <a:srgbClr val="1D2B30"/>
                          </a:solidFill>
                          <a:latin typeface="Calibri" pitchFamily="34" charset="0"/>
                          <a:ea typeface="Calibri" pitchFamily="34" charset="-122"/>
                          <a:cs typeface="Calibri" pitchFamily="34" charset="-120"/>
                        </a:rPr>
                        <a:t>Δήμος · σύντομος · ΣΒΑ 11.4</a:t>
                      </a:r>
                      <a:endParaRPr lang="en-US" sz="1600" dirty="0">
                        <a:latin typeface="Calibri" charset="0"/>
                        <a:ea typeface="Calibri" charset="0"/>
                        <a:cs typeface="Calibri" charset="0"/>
                      </a:endParaRPr>
                    </a:p>
                  </a:txBody>
                  <a:tcPr marL="128016" marR="128016" marT="91440" marB="91440" anchor="ctr">
                    <a:lnL w="12700" cap="flat" cmpd="sng" algn="ctr">
                      <a:solidFill>
                        <a:srgbClr val="D5DDDD"/>
                      </a:solidFill>
                      <a:prstDash val="solid"/>
                      <a:round/>
                      <a:headEnd type="none" w="med" len="med"/>
                      <a:tailEnd type="none" w="med" len="med"/>
                    </a:lnL>
                    <a:lnR w="12700" cap="flat" cmpd="sng" algn="ctr">
                      <a:solidFill>
                        <a:srgbClr val="D5DDDD"/>
                      </a:solidFill>
                      <a:prstDash val="solid"/>
                      <a:round/>
                      <a:headEnd type="none" w="med" len="med"/>
                      <a:tailEnd type="none" w="med" len="med"/>
                    </a:lnR>
                    <a:lnT w="12700" cap="flat" cmpd="sng" algn="ctr">
                      <a:solidFill>
                        <a:srgbClr val="D5DDDD"/>
                      </a:solidFill>
                      <a:prstDash val="solid"/>
                      <a:round/>
                      <a:headEnd type="none" w="med" len="med"/>
                      <a:tailEnd type="none" w="med" len="med"/>
                    </a:lnT>
                    <a:lnB w="12700" cap="flat" cmpd="sng" algn="ctr">
                      <a:solidFill>
                        <a:srgbClr val="D5DDDD"/>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Κριτικές επισημάνσεις</a:t>
            </a:r>
            <a:endParaRPr lang="en-US" sz="3000" dirty="0"/>
          </a:p>
        </p:txBody>
      </p:sp>
      <p:sp>
        <p:nvSpPr>
          <p:cNvPr id="4" name="Shape 1"/>
          <p:cNvSpPr/>
          <p:nvPr/>
        </p:nvSpPr>
        <p:spPr>
          <a:xfrm>
            <a:off x="548640" y="1554480"/>
            <a:ext cx="2628900" cy="35661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566160"/>
          </a:xfrm>
          <a:prstGeom prst="rect">
            <a:avLst/>
          </a:prstGeom>
          <a:solidFill>
            <a:srgbClr val="8A5A12"/>
          </a:solidFill>
          <a:ln/>
        </p:spPr>
      </p:sp>
      <p:sp>
        <p:nvSpPr>
          <p:cNvPr id="6" name="Text 3"/>
          <p:cNvSpPr txBox="1"/>
          <p:nvPr/>
        </p:nvSpPr>
        <p:spPr>
          <a:xfrm>
            <a:off x="822960" y="169164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Δείκτες που κρύβουν</a:t>
            </a:r>
            <a:endParaRPr lang="en-US" sz="1800" dirty="0"/>
          </a:p>
        </p:txBody>
      </p:sp>
      <p:sp>
        <p:nvSpPr>
          <p:cNvPr id="7" name="Text 4"/>
          <p:cNvSpPr txBox="1"/>
          <p:nvPr/>
        </p:nvSpPr>
        <p:spPr>
          <a:xfrm>
            <a:off x="822960" y="2423160"/>
            <a:ext cx="2171700" cy="256032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Ό,τι δεν μετριέται εύκολα (άυλη κληρονομιά, νόημα) κινδυνεύει να μείνει εκτός.</a:t>
            </a:r>
            <a:endParaRPr lang="en-US" sz="1700" dirty="0"/>
          </a:p>
        </p:txBody>
      </p:sp>
      <p:sp>
        <p:nvSpPr>
          <p:cNvPr id="8" name="Shape 5"/>
          <p:cNvSpPr/>
          <p:nvPr/>
        </p:nvSpPr>
        <p:spPr>
          <a:xfrm>
            <a:off x="3360420" y="1554480"/>
            <a:ext cx="2628900" cy="35661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3360420" y="1554480"/>
            <a:ext cx="82296" cy="3566160"/>
          </a:xfrm>
          <a:prstGeom prst="rect">
            <a:avLst/>
          </a:prstGeom>
          <a:solidFill>
            <a:srgbClr val="1F4E5F"/>
          </a:solidFill>
          <a:ln/>
        </p:spPr>
      </p:sp>
      <p:sp>
        <p:nvSpPr>
          <p:cNvPr id="10" name="Text 7"/>
          <p:cNvSpPr txBox="1"/>
          <p:nvPr/>
        </p:nvSpPr>
        <p:spPr>
          <a:xfrm>
            <a:off x="3634740" y="1691640"/>
            <a:ext cx="217170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Εξιδανίκευση</a:t>
            </a:r>
            <a:endParaRPr lang="en-US" sz="1800" dirty="0"/>
          </a:p>
        </p:txBody>
      </p:sp>
      <p:sp>
        <p:nvSpPr>
          <p:cNvPr id="11" name="Text 8"/>
          <p:cNvSpPr txBox="1"/>
          <p:nvPr/>
        </p:nvSpPr>
        <p:spPr>
          <a:xfrm>
            <a:off x="3634740" y="2423160"/>
            <a:ext cx="2171700" cy="256032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Η εικόνα της «αρμονίας» φύσης-πολιτισμού αποσιωπά συγκρούσεις και ανισότητες.</a:t>
            </a:r>
            <a:endParaRPr lang="en-US" sz="1700" dirty="0"/>
          </a:p>
        </p:txBody>
      </p:sp>
      <p:sp>
        <p:nvSpPr>
          <p:cNvPr id="12" name="Shape 9"/>
          <p:cNvSpPr/>
          <p:nvPr/>
        </p:nvSpPr>
        <p:spPr>
          <a:xfrm>
            <a:off x="6172200" y="1554480"/>
            <a:ext cx="2628900" cy="35661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6172200" y="1554480"/>
            <a:ext cx="82296" cy="3566160"/>
          </a:xfrm>
          <a:prstGeom prst="rect">
            <a:avLst/>
          </a:prstGeom>
          <a:solidFill>
            <a:srgbClr val="6B7F3A"/>
          </a:solidFill>
          <a:ln/>
        </p:spPr>
      </p:sp>
      <p:sp>
        <p:nvSpPr>
          <p:cNvPr id="14" name="Text 11"/>
          <p:cNvSpPr txBox="1"/>
          <p:nvPr/>
        </p:nvSpPr>
        <p:spPr>
          <a:xfrm>
            <a:off x="6446520" y="1691640"/>
            <a:ext cx="217170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Εργαλειοποίηση</a:t>
            </a:r>
            <a:endParaRPr lang="en-US" sz="1800" dirty="0"/>
          </a:p>
        </p:txBody>
      </p:sp>
      <p:sp>
        <p:nvSpPr>
          <p:cNvPr id="15" name="Text 12"/>
          <p:cNvSpPr txBox="1"/>
          <p:nvPr/>
        </p:nvSpPr>
        <p:spPr>
          <a:xfrm>
            <a:off x="6446520" y="2423160"/>
            <a:ext cx="2171700" cy="256032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Ο πολιτισμός κινδυνεύει να μετρηθεί μόνο ως οικονομικός μοχλός.</a:t>
            </a:r>
            <a:endParaRPr lang="en-US" sz="1700" dirty="0"/>
          </a:p>
        </p:txBody>
      </p:sp>
      <p:sp>
        <p:nvSpPr>
          <p:cNvPr id="16" name="Shape 13"/>
          <p:cNvSpPr/>
          <p:nvPr/>
        </p:nvSpPr>
        <p:spPr>
          <a:xfrm>
            <a:off x="8983980" y="1554480"/>
            <a:ext cx="2628900" cy="356616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7" name="Shape 14"/>
          <p:cNvSpPr/>
          <p:nvPr/>
        </p:nvSpPr>
        <p:spPr>
          <a:xfrm>
            <a:off x="8983980" y="1554480"/>
            <a:ext cx="82296" cy="3566160"/>
          </a:xfrm>
          <a:prstGeom prst="rect">
            <a:avLst/>
          </a:prstGeom>
          <a:solidFill>
            <a:srgbClr val="8A5A12"/>
          </a:solidFill>
          <a:ln/>
        </p:spPr>
      </p:sp>
      <p:sp>
        <p:nvSpPr>
          <p:cNvPr id="18" name="Text 15"/>
          <p:cNvSpPr txBox="1"/>
          <p:nvPr/>
        </p:nvSpPr>
        <p:spPr>
          <a:xfrm>
            <a:off x="9258300" y="1691640"/>
            <a:ext cx="217170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Τυπική συμμετοχή</a:t>
            </a:r>
            <a:endParaRPr lang="en-US" sz="1800" dirty="0"/>
          </a:p>
        </p:txBody>
      </p:sp>
      <p:sp>
        <p:nvSpPr>
          <p:cNvPr id="19" name="Text 16"/>
          <p:cNvSpPr txBox="1"/>
          <p:nvPr/>
        </p:nvSpPr>
        <p:spPr>
          <a:xfrm>
            <a:off x="9258300" y="2423160"/>
            <a:ext cx="2171700" cy="2560320"/>
          </a:xfrm>
          <a:prstGeom prst="rect">
            <a:avLst/>
          </a:prstGeom>
          <a:noFill/>
          <a:ln/>
        </p:spPr>
        <p:txBody>
          <a:bodyPr wrap="square" lIns="0" tIns="0" rIns="0" bIns="0" rtlCol="0" anchor="t"/>
          <a:lstStyle/>
          <a:p>
            <a:pPr marL="0" indent="0">
              <a:buNone/>
            </a:pPr>
            <a:r>
              <a:rPr lang="en-US" sz="1700" dirty="0">
                <a:solidFill>
                  <a:srgbClr val="1D2B30"/>
                </a:solidFill>
                <a:latin typeface="Calibri" pitchFamily="34" charset="0"/>
                <a:ea typeface="Calibri" pitchFamily="34" charset="-122"/>
                <a:cs typeface="Calibri" pitchFamily="34" charset="-120"/>
              </a:rPr>
              <a:t>Διαβούλευση χωρίς πραγματική μεταβίβαση εξουσίας απόφασης.</a:t>
            </a:r>
            <a:endParaRPr lang="en-US" sz="17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Εφαρμογή στην απαλλακτική εργασία</a:t>
            </a:r>
            <a:endParaRPr lang="en-US" sz="3000" dirty="0"/>
          </a:p>
        </p:txBody>
      </p:sp>
      <p:sp>
        <p:nvSpPr>
          <p:cNvPr id="4" name="Shape 1"/>
          <p:cNvSpPr/>
          <p:nvPr/>
        </p:nvSpPr>
        <p:spPr>
          <a:xfrm>
            <a:off x="548640" y="1554480"/>
            <a:ext cx="3566160" cy="36576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5" name="Shape 2"/>
          <p:cNvSpPr/>
          <p:nvPr/>
        </p:nvSpPr>
        <p:spPr>
          <a:xfrm>
            <a:off x="548640" y="1554480"/>
            <a:ext cx="82296" cy="3657600"/>
          </a:xfrm>
          <a:prstGeom prst="rect">
            <a:avLst/>
          </a:prstGeom>
          <a:solidFill>
            <a:srgbClr val="1F4E5F"/>
          </a:solidFill>
          <a:ln/>
        </p:spPr>
      </p:sp>
      <p:sp>
        <p:nvSpPr>
          <p:cNvPr id="6" name="Text 3"/>
          <p:cNvSpPr txBox="1"/>
          <p:nvPr/>
        </p:nvSpPr>
        <p:spPr>
          <a:xfrm>
            <a:off x="822960" y="1691640"/>
            <a:ext cx="3108960" cy="685800"/>
          </a:xfrm>
          <a:prstGeom prst="rect">
            <a:avLst/>
          </a:prstGeom>
          <a:noFill/>
          <a:ln/>
        </p:spPr>
        <p:txBody>
          <a:bodyPr wrap="square" lIns="0" tIns="0" rIns="0" bIns="0" rtlCol="0" anchor="t"/>
          <a:lstStyle/>
          <a:p>
            <a:pPr marL="0" indent="0">
              <a:buNone/>
            </a:pPr>
            <a:r>
              <a:rPr lang="en-US" sz="1800" b="1" dirty="0">
                <a:solidFill>
                  <a:srgbClr val="1F4E5F"/>
                </a:solidFill>
                <a:latin typeface="Cambria" pitchFamily="34" charset="0"/>
                <a:ea typeface="Cambria" pitchFamily="34" charset="-122"/>
                <a:cs typeface="Cambria" pitchFamily="34" charset="-120"/>
              </a:rPr>
              <a:t>Για τον δήμο και τους ΣΒΑ</a:t>
            </a:r>
            <a:endParaRPr lang="en-US" sz="1800" dirty="0"/>
          </a:p>
        </p:txBody>
      </p:sp>
      <p:sp>
        <p:nvSpPr>
          <p:cNvPr id="7" name="Text 4"/>
          <p:cNvSpPr txBox="1"/>
          <p:nvPr/>
        </p:nvSpPr>
        <p:spPr>
          <a:xfrm>
            <a:off x="822960" y="2423160"/>
            <a:ext cx="3108960" cy="265176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Χρησιμοποιήστε τα στάδια 2, 3 και 4 του VLR και την περιγραφή των πέντε επιπέδων ωριμότητας. Το SWOT→TOWS προαιρετικά ως κλείσιμο.</a:t>
            </a:r>
            <a:endParaRPr lang="en-US" sz="1800" dirty="0"/>
          </a:p>
        </p:txBody>
      </p:sp>
      <p:sp>
        <p:nvSpPr>
          <p:cNvPr id="8" name="Shape 5"/>
          <p:cNvSpPr/>
          <p:nvPr/>
        </p:nvSpPr>
        <p:spPr>
          <a:xfrm>
            <a:off x="4297680" y="1554480"/>
            <a:ext cx="3566160" cy="36576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9" name="Shape 6"/>
          <p:cNvSpPr/>
          <p:nvPr/>
        </p:nvSpPr>
        <p:spPr>
          <a:xfrm>
            <a:off x="4297680" y="1554480"/>
            <a:ext cx="82296" cy="3657600"/>
          </a:xfrm>
          <a:prstGeom prst="rect">
            <a:avLst/>
          </a:prstGeom>
          <a:solidFill>
            <a:srgbClr val="8A5A12"/>
          </a:solidFill>
          <a:ln/>
        </p:spPr>
      </p:sp>
      <p:sp>
        <p:nvSpPr>
          <p:cNvPr id="10" name="Text 7"/>
          <p:cNvSpPr txBox="1"/>
          <p:nvPr/>
        </p:nvSpPr>
        <p:spPr>
          <a:xfrm>
            <a:off x="4572000" y="1691640"/>
            <a:ext cx="3108960" cy="685800"/>
          </a:xfrm>
          <a:prstGeom prst="rect">
            <a:avLst/>
          </a:prstGeom>
          <a:noFill/>
          <a:ln/>
        </p:spPr>
        <p:txBody>
          <a:bodyPr wrap="square" lIns="0" tIns="0" rIns="0" bIns="0" rtlCol="0" anchor="t"/>
          <a:lstStyle/>
          <a:p>
            <a:pPr marL="0" indent="0">
              <a:buNone/>
            </a:pPr>
            <a:r>
              <a:rPr lang="en-US" sz="1800" b="1" dirty="0">
                <a:solidFill>
                  <a:srgbClr val="8A5A12"/>
                </a:solidFill>
                <a:latin typeface="Cambria" pitchFamily="34" charset="0"/>
                <a:ea typeface="Cambria" pitchFamily="34" charset="-122"/>
                <a:cs typeface="Cambria" pitchFamily="34" charset="-120"/>
              </a:rPr>
              <a:t>Για πολιτιστικό φορέα</a:t>
            </a:r>
            <a:endParaRPr lang="en-US" sz="1800" dirty="0"/>
          </a:p>
        </p:txBody>
      </p:sp>
      <p:sp>
        <p:nvSpPr>
          <p:cNvPr id="11" name="Text 8"/>
          <p:cNvSpPr txBox="1"/>
          <p:nvPr/>
        </p:nvSpPr>
        <p:spPr>
          <a:xfrm>
            <a:off x="4572000" y="2423160"/>
            <a:ext cx="3108960" cy="265176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Ο οδηγός ΣΤ ζητά SWOT→TOWS με τεκμήρια, στρατηγικές με φορέα και ορίζοντα και σύνδεση με τους ΣΒΑ.</a:t>
            </a:r>
            <a:endParaRPr lang="en-US" sz="1800" dirty="0"/>
          </a:p>
        </p:txBody>
      </p:sp>
      <p:sp>
        <p:nvSpPr>
          <p:cNvPr id="12" name="Shape 9"/>
          <p:cNvSpPr/>
          <p:nvPr/>
        </p:nvSpPr>
        <p:spPr>
          <a:xfrm>
            <a:off x="8046720" y="1554480"/>
            <a:ext cx="3566160" cy="3657600"/>
          </a:xfrm>
          <a:prstGeom prst="rect">
            <a:avLst/>
          </a:prstGeom>
          <a:solidFill>
            <a:srgbClr val="FFFFFF"/>
          </a:solidFill>
          <a:ln w="12700">
            <a:solidFill>
              <a:srgbClr val="D5DDDD"/>
            </a:solidFill>
            <a:prstDash val="solid"/>
          </a:ln>
          <a:effectLst>
            <a:outerShdw blurRad="76200" dist="25400" dir="5400000" algn="bl" rotWithShape="0">
              <a:srgbClr val="000000">
                <a:alpha val="12000"/>
              </a:srgbClr>
            </a:outerShdw>
          </a:effectLst>
        </p:spPr>
      </p:sp>
      <p:sp>
        <p:nvSpPr>
          <p:cNvPr id="13" name="Shape 10"/>
          <p:cNvSpPr/>
          <p:nvPr/>
        </p:nvSpPr>
        <p:spPr>
          <a:xfrm>
            <a:off x="8046720" y="1554480"/>
            <a:ext cx="82296" cy="3657600"/>
          </a:xfrm>
          <a:prstGeom prst="rect">
            <a:avLst/>
          </a:prstGeom>
          <a:solidFill>
            <a:srgbClr val="6B7F3A"/>
          </a:solidFill>
          <a:ln/>
        </p:spPr>
      </p:sp>
      <p:sp>
        <p:nvSpPr>
          <p:cNvPr id="14" name="Text 11"/>
          <p:cNvSpPr txBox="1"/>
          <p:nvPr/>
        </p:nvSpPr>
        <p:spPr>
          <a:xfrm>
            <a:off x="8321040" y="1691640"/>
            <a:ext cx="3108960" cy="685800"/>
          </a:xfrm>
          <a:prstGeom prst="rect">
            <a:avLst/>
          </a:prstGeom>
          <a:noFill/>
          <a:ln/>
        </p:spPr>
        <p:txBody>
          <a:bodyPr wrap="square" lIns="0" tIns="0" rIns="0" bIns="0" rtlCol="0" anchor="t"/>
          <a:lstStyle/>
          <a:p>
            <a:pPr marL="0" indent="0">
              <a:buNone/>
            </a:pPr>
            <a:r>
              <a:rPr lang="en-US" sz="1800" b="1" dirty="0">
                <a:solidFill>
                  <a:srgbClr val="6B7F3A"/>
                </a:solidFill>
                <a:latin typeface="Cambria" pitchFamily="34" charset="0"/>
                <a:ea typeface="Cambria" pitchFamily="34" charset="-122"/>
                <a:cs typeface="Cambria" pitchFamily="34" charset="-120"/>
              </a:rPr>
              <a:t>Κοινός κανόνας</a:t>
            </a:r>
            <a:endParaRPr lang="en-US" sz="1800" dirty="0"/>
          </a:p>
        </p:txBody>
      </p:sp>
      <p:sp>
        <p:nvSpPr>
          <p:cNvPr id="15" name="Text 12"/>
          <p:cNvSpPr txBox="1"/>
          <p:nvPr/>
        </p:nvSpPr>
        <p:spPr>
          <a:xfrm>
            <a:off x="8321040" y="2423160"/>
            <a:ext cx="3108960" cy="2651760"/>
          </a:xfrm>
          <a:prstGeom prst="rect">
            <a:avLst/>
          </a:prstGeom>
          <a:noFill/>
          <a:ln/>
        </p:spPr>
        <p:txBody>
          <a:bodyPr wrap="square" lIns="0" tIns="0" rIns="0" bIns="0" rtlCol="0" anchor="t"/>
          <a:lstStyle/>
          <a:p>
            <a:pPr marL="0" indent="0">
              <a:buNone/>
            </a:pPr>
            <a:r>
              <a:rPr lang="en-US" sz="1800" dirty="0">
                <a:solidFill>
                  <a:srgbClr val="1D2B30"/>
                </a:solidFill>
                <a:latin typeface="Calibri" pitchFamily="34" charset="0"/>
                <a:ea typeface="Calibri" pitchFamily="34" charset="-122"/>
                <a:cs typeface="Calibri" pitchFamily="34" charset="-120"/>
              </a:rPr>
              <a:t>Κάθε στοιχείο έχει τεκμήριο. Κάθε στρατηγική δηλώνει ποιον ΣΒΑ ενισχύει.</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Ερωτήσεις για συζήτηση</a:t>
            </a:r>
            <a:endParaRPr lang="en-US" sz="3000" dirty="0"/>
          </a:p>
        </p:txBody>
      </p:sp>
      <p:sp>
        <p:nvSpPr>
          <p:cNvPr id="3" name="Text 1"/>
          <p:cNvSpPr txBox="1"/>
          <p:nvPr/>
        </p:nvSpPr>
        <p:spPr>
          <a:xfrm>
            <a:off x="731520" y="1463040"/>
            <a:ext cx="1069848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a:pPr>
            <a:r>
              <a:rPr lang="en-US" sz="1900" dirty="0">
                <a:solidFill>
                  <a:srgbClr val="1D2B30"/>
                </a:solidFill>
                <a:latin typeface="Calibri" pitchFamily="34" charset="0"/>
                <a:ea typeface="Calibri" pitchFamily="34" charset="-122"/>
                <a:cs typeface="Calibri" pitchFamily="34" charset="-120"/>
              </a:rPr>
              <a:t>Ποιο από τα έξι στάδια του VLR θεωρείτε δυσκολότερο για τον δήμο σας και γιατί;</a:t>
            </a:r>
            <a:endParaRPr lang="en-US" sz="1900" dirty="0"/>
          </a:p>
          <a:p>
            <a:pPr marL="342900" indent="-342900">
              <a:spcAft>
                <a:spcPts val="1000"/>
              </a:spcAft>
              <a:buSzPct val="100000"/>
              <a:buFont typeface="+mj-lt"/>
              <a:buAutoNum type="arabicPeriod"/>
            </a:pPr>
            <a:r>
              <a:rPr lang="en-US" sz="1900" dirty="0">
                <a:solidFill>
                  <a:srgbClr val="1D2B30"/>
                </a:solidFill>
                <a:latin typeface="Calibri" pitchFamily="34" charset="0"/>
                <a:ea typeface="Calibri" pitchFamily="34" charset="-122"/>
                <a:cs typeface="Calibri" pitchFamily="34" charset="-120"/>
              </a:rPr>
              <a:t>Δώστε ένα παράδειγμα SWOT που παραμένει περιγραφική και ξαναγράψτε την ως στρατηγική TOWS με φορέα και ορίζοντα.</a:t>
            </a:r>
            <a:endParaRPr lang="en-US" sz="1900" dirty="0"/>
          </a:p>
          <a:p>
            <a:pPr marL="342900" indent="-342900">
              <a:spcAft>
                <a:spcPts val="1000"/>
              </a:spcAft>
              <a:buSzPct val="100000"/>
              <a:buFont typeface="+mj-lt"/>
              <a:buAutoNum type="arabicPeriod"/>
            </a:pPr>
            <a:r>
              <a:rPr lang="en-US" sz="1900" dirty="0">
                <a:solidFill>
                  <a:srgbClr val="1D2B30"/>
                </a:solidFill>
                <a:latin typeface="Calibri" pitchFamily="34" charset="0"/>
                <a:ea typeface="Calibri" pitchFamily="34" charset="-122"/>
                <a:cs typeface="Calibri" pitchFamily="34" charset="-120"/>
              </a:rPr>
              <a:t>Πώς θα φαίνεται ο πολιτισμός ως εγκάρσια διάσταση στο scorecard ενός VLR;</a:t>
            </a:r>
            <a:endParaRPr lang="en-US" sz="1900" dirty="0"/>
          </a:p>
          <a:p>
            <a:pPr marL="342900" indent="-342900">
              <a:spcAft>
                <a:spcPts val="1000"/>
              </a:spcAft>
              <a:buSzPct val="100000"/>
              <a:buFont typeface="+mj-lt"/>
              <a:buAutoNum type="arabicPeriod"/>
            </a:pPr>
            <a:r>
              <a:rPr lang="en-US" sz="1900" dirty="0">
                <a:solidFill>
                  <a:srgbClr val="1D2B30"/>
                </a:solidFill>
                <a:latin typeface="Calibri" pitchFamily="34" charset="0"/>
                <a:ea typeface="Calibri" pitchFamily="34" charset="-122"/>
                <a:cs typeface="Calibri" pitchFamily="34" charset="-120"/>
              </a:rPr>
              <a:t>Ποιο επίπεδο διακυβέρνησης λείπει συνήθως από τον τόπο σας: στρατηγικό, συντονιστικό, επιχειρησιακό, υποστηρικτικό ή παρακολούθησης;</a:t>
            </a:r>
            <a:endParaRPr lang="en-US" sz="1900" dirty="0"/>
          </a:p>
          <a:p>
            <a:pPr marL="342900" indent="-342900">
              <a:spcAft>
                <a:spcPts val="1000"/>
              </a:spcAft>
              <a:buSzPct val="100000"/>
              <a:buFont typeface="+mj-lt"/>
              <a:buAutoNum type="arabicPeriod"/>
            </a:pPr>
            <a:r>
              <a:rPr lang="en-US" sz="1900" dirty="0">
                <a:solidFill>
                  <a:srgbClr val="1D2B30"/>
                </a:solidFill>
                <a:latin typeface="Calibri" pitchFamily="34" charset="0"/>
                <a:ea typeface="Calibri" pitchFamily="34" charset="-122"/>
                <a:cs typeface="Calibri" pitchFamily="34" charset="-120"/>
              </a:rPr>
              <a:t>Ποιες ομάδες δεν θα έβρισκαν φωνή σε μια διαβούλευση του δήμου σας και πώς θα τις προσεγγίζατε;</a:t>
            </a:r>
            <a:endParaRPr lang="en-US" sz="1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3F6F6"/>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11064240" cy="822960"/>
          </a:xfrm>
          <a:prstGeom prst="rect">
            <a:avLst/>
          </a:prstGeom>
          <a:noFill/>
          <a:ln/>
        </p:spPr>
        <p:txBody>
          <a:bodyPr wrap="square" lIns="0" tIns="0" rIns="0" bIns="0" rtlCol="0" anchor="ctr"/>
          <a:lstStyle/>
          <a:p>
            <a:pPr marL="0" indent="0">
              <a:buNone/>
            </a:pPr>
            <a:r>
              <a:rPr lang="en-US" sz="3000" b="1" dirty="0">
                <a:solidFill>
                  <a:srgbClr val="1F4E5F"/>
                </a:solidFill>
                <a:latin typeface="Cambria" pitchFamily="34" charset="0"/>
                <a:ea typeface="Cambria" pitchFamily="34" charset="-122"/>
                <a:cs typeface="Cambria" pitchFamily="34" charset="-120"/>
              </a:rPr>
              <a:t>Βιβλιογραφία</a:t>
            </a:r>
            <a:endParaRPr lang="en-US" sz="3000" dirty="0"/>
          </a:p>
        </p:txBody>
      </p:sp>
      <p:sp>
        <p:nvSpPr>
          <p:cNvPr id="4" name="Text 1"/>
          <p:cNvSpPr txBox="1"/>
          <p:nvPr/>
        </p:nvSpPr>
        <p:spPr>
          <a:xfrm>
            <a:off x="548640" y="1371600"/>
            <a:ext cx="11064240" cy="4754880"/>
          </a:xfrm>
          <a:prstGeom prst="rect">
            <a:avLst/>
          </a:prstGeom>
          <a:noFill/>
          <a:ln/>
        </p:spPr>
        <p:txBody>
          <a:bodyPr wrap="square" lIns="0" tIns="0" rIns="0" bIns="0" rtlCol="0" anchor="t"/>
          <a:lstStyle/>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UN-Habitat &amp; UCLG. Guidelines for Voluntary Local Reviews (εκδόσεις 2020–2021).</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United Nations. Transforming our world: the 2030 Agenda for Sustainable Development (2015).</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Weihrich, H. (1982). The TOWS Matrix: A Tool for Situational Analysis. Long Range Planning, 15(2), 54–66.</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Helms, M.M. &amp; Nixon, J. (2010). Exploring SWOT Analysis – Where Are We Now? Journal of Strategy and Management, 3(3), 215–251.</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Braun, V. &amp; Clarke, V. (2006). Using thematic analysis in psychology. Qualitative Research in Psychology, 3(2).</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Putnam, R. (2000). Bowling Alone. Woolcock, M. (1998). Social capital and economic development. Theory and Society, 27.</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Μπιτσάνη, Ε. (2026). The Biocultural City as a Utopia or the Future Reality? Springer.</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Θύμη, Ι., Μπιτσάνη, Ε. κ.ά. (2026). Βιοπολιτισμικός χάρτης Καλαμάτας.</a:t>
            </a:r>
            <a:endParaRPr lang="en-US" sz="1600" dirty="0"/>
          </a:p>
          <a:p>
            <a:pPr marL="0" indent="0">
              <a:spcAft>
                <a:spcPts val="800"/>
              </a:spcAft>
              <a:buNone/>
            </a:pPr>
            <a:r>
              <a:rPr lang="en-US" sz="1600" dirty="0">
                <a:solidFill>
                  <a:srgbClr val="1D2B30"/>
                </a:solidFill>
                <a:latin typeface="Calibri" pitchFamily="34" charset="0"/>
                <a:ea typeface="Calibri" pitchFamily="34" charset="-122"/>
                <a:cs typeface="Calibri" pitchFamily="34" charset="-120"/>
              </a:rPr>
              <a:t>Εκπαιδευτικό υλικό ΠΜΣ: Ενότητες Β.6–Β.7, Γ.6, Δ.5β, Δ.6, Δ.7, Δ.8 και ΣΤ.</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3275</Words>
  <Application>Microsoft Office PowerPoint</Application>
  <PresentationFormat>Ευρεία οθόνη</PresentationFormat>
  <Paragraphs>477</Paragraphs>
  <Slides>39</Slides>
  <Notes>39</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39</vt:i4>
      </vt:variant>
    </vt:vector>
  </HeadingPairs>
  <TitlesOfParts>
    <vt:vector size="43" baseType="lpstr">
      <vt:lpstr>Arial</vt:lpstr>
      <vt:lpstr>Calibri</vt:lpstr>
      <vt:lpstr>Cambria</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VLR και SWOT→TOWS: ολοκληρωμένος βιοπολιτισμικός στρατηγικός σχεδιασμός</dc:title>
  <dc:subject>PptxGenJS Presentation</dc:subject>
  <dc:creator>Ευγενία Μπιτσάνη</dc:creator>
  <cp:lastModifiedBy>Λογαριασμός Microsoft</cp:lastModifiedBy>
  <cp:revision>2</cp:revision>
  <dcterms:created xsi:type="dcterms:W3CDTF">2026-11-04T12:17:32Z</dcterms:created>
  <dcterms:modified xsi:type="dcterms:W3CDTF">2026-11-04T12:31:52Z</dcterms:modified>
</cp:coreProperties>
</file>