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12192000"/>
  <p:embeddedFontLst>
    <p:embeddedFont>
      <p:font typeface="EB Garamond" panose="00000500000000000000" pitchFamily="2" charset="0"/>
      <p:regular r:id="rId21"/>
      <p:bold r:id="rId22"/>
    </p:embeddedFont>
    <p:embeddedFont>
      <p:font typeface="IBM Plex Sans" panose="020B0503050203000203" pitchFamily="34" charset="0"/>
      <p:regular r:id="rId23"/>
      <p:bold r:id="rId24"/>
      <p:italic r:id="rId25"/>
      <p:bold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219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Εισαγωγή στην Ενότητα Α. Σκοπός είναι να δούμε πώς η κοινωνιολογική και πολιτισμική θεωρία οδηγεί στην αντίληψη του πολιτισμού ως εγκάρσιου άξονα της βιώσιμης ανάπτυξης.</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Τέσσερις στόχοι μάθησης της ενότητας.</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Χάρτης της ενότητας με τέσσερα βήματα: κοινωνιολογία, πολιτισμός, πολιτισμικές σπουδές, βιώσιμη ανάπτυξη.</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Marx, Weber και Durkheim δεν αναιρούν ο ένας τον άλλο. Μέσα από τους τρεις αυτούς φακούς θα διαβάσει η πολιτισμική κοινωνιολογία το φαινόμενο του πολιτισμού.</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άνθρωπος είναι ταυτόχρονα δημιουργός και προϊόν του συμβολικού του σύμπαντος.</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τριαδική διαλεκτική του Berger και του Luckmann. Η συνέπεια για τον βιοπολιτισμικό σχεδιασμό: ταυτότητα, κληρονομιά και κοινότητα δεν είναι φυσικά δεδομένα.</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ορισμός του πολιτισμού παρουσιάζει θεμελιακό πρόβλημα ορισμού. Η UNESCO υιοθετεί ορισμό που συγκλίνει με του Tylor.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διάκριση είναι κρίσιμη για τον βιοπολιτισμικό σχεδιασμό.</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προσέγγιση του Bourdieu είναι κεντρική για τη μελέτη της πρόσβασης στον πολιτισμό σε επίπεδο τοπικής κοινωνίας.</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Ινστιτούτο Κοινωνικής Έρευνας ιδρύθηκε το 1923 στη Φρανκφούρτη. Η ένταση Adorno–Benjamin παραμένει ζωντανή στην ανάλυση της ψηφιακής πολιτισμικής παραγωγής.</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ανάλυση ανατρέπει την αντίληψη του πολιτισμού ως παθητικού εποικοδομήματος. Το ερώτημα επανέρχεται στην Ενότητα Δ με την έννοια Authorised Heritage Discourse της L. Smith.</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Κέντρο Σύγχρονων Πολιτισμικών Σπουδών ιδρύθηκε το 1964 στο Πανεπιστήμιο του Birmingham και αντλεί ρητά από τον Gramsci, σε αντίθεση με τη Φρανκφούρτη.</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σχεδιασμός πολιτικών πρέπει να παρεμβαίνει με επίγνωση του ποιανού η φωνή ακούγεται, θεσμοθετείται και νομιμοποιείται ως κοινή λογική ενός τόπου.</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Από την προσθετική λογική του τέταρτου πυλώνα στην εγκάρσια, ολιστική οπτική. Στη βιώσιμη ανάπτυξη η πολιτισμική ανάλυση διαπερνά τη διάγνωση, τους στόχους και τους δείκτες κάθε πυλώνα. Το υπόδειγμα αναπτύσσεται στην Ενότητα Δ.</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Σε περίοδο πολλαπλών κρίσεων, διεθνείς οργανισμοί στρέφονται στις τέχνες και την πολιτιστική κληρονομιά ως εργαλεία στήριξης κοινωνίας και οικονομίας.</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ζήτημα οδηγεί στην έννοια της ζώσας κληρονομιάς και στο μοντέλο της Ανθρώπινης Διαπολιτισμικής και Βιοπολιτισμικής Πόλης.</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Τρία βασικά συμπεράσματα της ενότητας.</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Ερωτήματα για συζήτηση στην τάξη ή στο φόρουμ του μαθήματος.</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3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1F4E5F"/>
                </a:solidFill>
                <a:latin typeface="EB Garamond" pitchFamily="34" charset="0"/>
                <a:ea typeface="EB Garamond" pitchFamily="34" charset="-122"/>
                <a:cs typeface="EB Garamond" pitchFamily="34" charset="-120"/>
              </a:defRPr>
            </a:lvl1pPr>
          </a:lstStyle>
          <a:p>
            <a:pPr marL="0" indent="0" algn="l">
              <a:lnSpc>
                <a:spcPct val="115000"/>
              </a:lnSpc>
              <a:buNone/>
            </a:pPr>
            <a:endParaRPr lang="en-US" sz="3600" dirty="0">
              <a:latin typeface="EB Garamond" charset="0"/>
              <a:ea typeface="EB Garamond" charset="0"/>
              <a:cs typeface="EB Garamond" charset="0"/>
            </a:endParaRPr>
          </a:p>
        </p:txBody>
      </p:sp>
      <p:sp>
        <p:nvSpPr>
          <p:cNvPr id="3" name="Text Placeholder 2"/>
          <p:cNvSpPr>
            <a:spLocks noGrp="1"/>
          </p:cNvSpPr>
          <p:nvPr>
            <p:ph type="body" idx="101"/>
          </p:nvPr>
        </p:nvSpPr>
        <p:spPr>
          <a:xfrm>
            <a:off x="812800" y="1620441"/>
            <a:ext cx="10566400" cy="4424759"/>
          </a:xfrm>
          <a:prstGeom prst="rect">
            <a:avLst/>
          </a:prstGeom>
          <a:noFill/>
          <a:ln/>
        </p:spPr>
        <p:txBody>
          <a:bodyPr wrap="square" lIns="0" tIns="0" rIns="0" bIns="0" rtlCol="0" anchor="t"/>
          <a:lstStyle>
            <a:lvl1pPr marL="0" indent="0" algn="l">
              <a:lnSpc>
                <a:spcPct val="140000"/>
              </a:lnSpc>
              <a:buNone/>
              <a:defRPr lang="en-US" sz="1600" dirty="0">
                <a:solidFill>
                  <a:srgbClr val="1F4E5F"/>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latin typeface="IBM Plex Sans" charset="0"/>
              <a:ea typeface="IBM Plex Sans" charset="0"/>
              <a:cs typeface="IBM Plex Sans"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3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1F4E5F"/>
                </a:solidFill>
                <a:latin typeface="EB Garamond" pitchFamily="34" charset="0"/>
                <a:ea typeface="EB Garamond" pitchFamily="34" charset="-122"/>
                <a:cs typeface="EB Garamond" pitchFamily="34" charset="-120"/>
              </a:defRPr>
            </a:lvl1pPr>
          </a:lstStyle>
          <a:p>
            <a:pPr marL="0" indent="0" algn="l">
              <a:lnSpc>
                <a:spcPct val="115000"/>
              </a:lnSpc>
              <a:buNone/>
            </a:pPr>
            <a:endParaRPr lang="en-US" sz="3600" dirty="0">
              <a:latin typeface="EB Garamond" charset="0"/>
              <a:ea typeface="EB Garamond" charset="0"/>
              <a:cs typeface="EB Garamond" charset="0"/>
            </a:endParaRPr>
          </a:p>
        </p:txBody>
      </p:sp>
      <p:sp>
        <p:nvSpPr>
          <p:cNvPr id="3" name="Text Placeholder 2"/>
          <p:cNvSpPr>
            <a:spLocks noGrp="1"/>
          </p:cNvSpPr>
          <p:nvPr>
            <p:ph type="body" idx="101"/>
          </p:nvPr>
        </p:nvSpPr>
        <p:spPr>
          <a:xfrm>
            <a:off x="812800" y="1620441"/>
            <a:ext cx="10566400" cy="4424759"/>
          </a:xfrm>
          <a:prstGeom prst="rect">
            <a:avLst/>
          </a:prstGeom>
          <a:noFill/>
          <a:ln/>
        </p:spPr>
        <p:txBody>
          <a:bodyPr wrap="square" lIns="0" tIns="0" rIns="0" bIns="0" rtlCol="0" anchor="t"/>
          <a:lstStyle>
            <a:lvl1pPr marL="0" indent="0" algn="l">
              <a:lnSpc>
                <a:spcPct val="140000"/>
              </a:lnSpc>
              <a:buNone/>
              <a:defRPr lang="en-US" sz="1600" dirty="0">
                <a:solidFill>
                  <a:srgbClr val="1F4E5F"/>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latin typeface="IBM Plex Sans" charset="0"/>
              <a:ea typeface="IBM Plex Sans" charset="0"/>
              <a:cs typeface="IBM Plex Sans"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4E5F"/>
        </a:solidFill>
        <a:effectLst/>
      </p:bgPr>
    </p:bg>
    <p:spTree>
      <p:nvGrpSpPr>
        <p:cNvPr id="1" name=""/>
        <p:cNvGrpSpPr/>
        <p:nvPr/>
      </p:nvGrpSpPr>
      <p:grpSpPr>
        <a:xfrm>
          <a:off x="0" y="0"/>
          <a:ext cx="0" cy="0"/>
          <a:chOff x="0" y="0"/>
          <a:chExt cx="0" cy="0"/>
        </a:xfrm>
      </p:grpSpPr>
      <p:sp>
        <p:nvSpPr>
          <p:cNvPr id="2" name="Text 0"/>
          <p:cNvSpPr/>
          <p:nvPr/>
        </p:nvSpPr>
        <p:spPr>
          <a:xfrm>
            <a:off x="812800" y="201682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kern="0" spc="100" dirty="0">
                <a:solidFill>
                  <a:srgbClr val="E3B25A"/>
                </a:solidFill>
                <a:latin typeface="IBM Plex Sans" pitchFamily="34" charset="0"/>
                <a:ea typeface="IBM Plex Sans" pitchFamily="34" charset="-122"/>
                <a:cs typeface="IBM Plex Sans" pitchFamily="34" charset="-120"/>
              </a:rPr>
              <a:t>ΒΙΟΠΟΛΙΤΙΣΜΙΚΉ ΑΝΆΠΤΥΞΗ ΚΑΙ ΤΟΠΙΚΉ ΚΟΙΝΩΝΊΑ</a:t>
            </a:r>
            <a:endParaRPr lang="en-US" sz="1400" dirty="0">
              <a:latin typeface="IBM Plex Sans" charset="0"/>
              <a:ea typeface="IBM Plex Sans" charset="0"/>
              <a:cs typeface="IBM Plex Sans" charset="0"/>
            </a:endParaRPr>
          </a:p>
        </p:txBody>
      </p:sp>
      <p:sp>
        <p:nvSpPr>
          <p:cNvPr id="3" name="Text 1"/>
          <p:cNvSpPr>
            <a:spLocks noGrp="1"/>
          </p:cNvSpPr>
          <p:nvPr>
            <p:ph type="title"/>
          </p:nvPr>
        </p:nvSpPr>
        <p:spPr>
          <a:xfrm>
            <a:off x="812800" y="2519660"/>
            <a:ext cx="10883392" cy="825500"/>
          </a:xfrm>
          <a:prstGeom prst="rect">
            <a:avLst/>
          </a:prstGeom>
          <a:noFill/>
          <a:ln/>
        </p:spPr>
        <p:txBody>
          <a:bodyPr wrap="square" lIns="0" tIns="0" rIns="0" bIns="0" rtlCol="0" anchor="t">
            <a:normAutofit/>
          </a:bodyPr>
          <a:lstStyle/>
          <a:p>
            <a:pPr marL="0" indent="0" algn="l">
              <a:lnSpc>
                <a:spcPts val="6300"/>
              </a:lnSpc>
              <a:buNone/>
            </a:pPr>
            <a:r>
              <a:rPr lang="en-US" sz="6000" b="1" i="0" dirty="0" err="1">
                <a:solidFill>
                  <a:srgbClr val="F6F3EA"/>
                </a:solidFill>
                <a:latin typeface="EB Garamond" pitchFamily="18" charset="0"/>
                <a:ea typeface="EB Garamond" pitchFamily="18" charset="-122"/>
                <a:cs typeface="EB Garamond" pitchFamily="18" charset="-120"/>
              </a:rPr>
              <a:t>Ενότητ</a:t>
            </a:r>
            <a:r>
              <a:rPr lang="en-US" sz="6000" b="1" i="0" dirty="0">
                <a:solidFill>
                  <a:srgbClr val="F6F3EA"/>
                </a:solidFill>
                <a:latin typeface="EB Garamond" pitchFamily="18" charset="0"/>
                <a:ea typeface="EB Garamond" pitchFamily="18" charset="-122"/>
                <a:cs typeface="EB Garamond" pitchFamily="18" charset="-120"/>
              </a:rPr>
              <a:t>α B</a:t>
            </a:r>
            <a:endParaRPr lang="en-US" sz="6000" dirty="0">
              <a:latin typeface="EB Garamond" charset="0"/>
              <a:ea typeface="EB Garamond" charset="0"/>
              <a:cs typeface="EB Garamond" charset="0"/>
            </a:endParaRPr>
          </a:p>
        </p:txBody>
      </p:sp>
      <p:sp>
        <p:nvSpPr>
          <p:cNvPr id="4" name="Text 2"/>
          <p:cNvSpPr/>
          <p:nvPr/>
        </p:nvSpPr>
        <p:spPr>
          <a:xfrm>
            <a:off x="812800" y="3573760"/>
            <a:ext cx="10883392" cy="551160"/>
          </a:xfrm>
          <a:prstGeom prst="rect">
            <a:avLst/>
          </a:prstGeom>
          <a:noFill/>
          <a:ln/>
        </p:spPr>
        <p:txBody>
          <a:bodyPr wrap="square" lIns="0" tIns="0" rIns="0" bIns="0" rtlCol="0" anchor="t">
            <a:normAutofit/>
          </a:bodyPr>
          <a:lstStyle/>
          <a:p>
            <a:pPr marL="0" indent="0" algn="l">
              <a:lnSpc>
                <a:spcPts val="4140"/>
              </a:lnSpc>
              <a:buNone/>
            </a:pPr>
            <a:r>
              <a:rPr lang="en-US" sz="3600" dirty="0" err="1">
                <a:solidFill>
                  <a:srgbClr val="F6F3EA"/>
                </a:solidFill>
                <a:latin typeface="EB Garamond" pitchFamily="18" charset="0"/>
                <a:ea typeface="EB Garamond" pitchFamily="18" charset="-122"/>
                <a:cs typeface="EB Garamond" pitchFamily="18" charset="-120"/>
              </a:rPr>
              <a:t>Πολιτισμός</a:t>
            </a:r>
            <a:r>
              <a:rPr lang="el-GR" sz="3600" dirty="0">
                <a:solidFill>
                  <a:srgbClr val="F6F3EA"/>
                </a:solidFill>
                <a:latin typeface="EB Garamond" pitchFamily="18" charset="0"/>
                <a:ea typeface="EB Garamond" pitchFamily="18" charset="-122"/>
                <a:cs typeface="EB Garamond" pitchFamily="18" charset="-120"/>
              </a:rPr>
              <a:t> </a:t>
            </a:r>
            <a:r>
              <a:rPr lang="en-US" sz="3600" dirty="0" err="1">
                <a:solidFill>
                  <a:srgbClr val="F6F3EA"/>
                </a:solidFill>
                <a:latin typeface="EB Garamond" pitchFamily="18" charset="0"/>
                <a:ea typeface="EB Garamond" pitchFamily="18" charset="-122"/>
                <a:cs typeface="EB Garamond" pitchFamily="18" charset="-120"/>
              </a:rPr>
              <a:t>Κοινωνί</a:t>
            </a:r>
            <a:r>
              <a:rPr lang="en-US" sz="3600" dirty="0">
                <a:solidFill>
                  <a:srgbClr val="F6F3EA"/>
                </a:solidFill>
                <a:latin typeface="EB Garamond" pitchFamily="18" charset="0"/>
                <a:ea typeface="EB Garamond" pitchFamily="18" charset="-122"/>
                <a:cs typeface="EB Garamond" pitchFamily="18" charset="-120"/>
              </a:rPr>
              <a:t>α και Βιώσιμη Ανάπτυξη</a:t>
            </a:r>
            <a:endParaRPr lang="en-US" sz="3600" dirty="0">
              <a:latin typeface="EB Garamond" charset="0"/>
              <a:ea typeface="EB Garamond" charset="0"/>
              <a:cs typeface="EB Garamond" charset="0"/>
            </a:endParaRPr>
          </a:p>
        </p:txBody>
      </p:sp>
      <p:sp>
        <p:nvSpPr>
          <p:cNvPr id="5" name="Text 3"/>
          <p:cNvSpPr/>
          <p:nvPr/>
        </p:nvSpPr>
        <p:spPr>
          <a:xfrm>
            <a:off x="812800" y="4353520"/>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5E1E4"/>
                </a:solidFill>
                <a:latin typeface="IBM Plex Sans" pitchFamily="34" charset="0"/>
                <a:ea typeface="IBM Plex Sans" pitchFamily="34" charset="-122"/>
                <a:cs typeface="IBM Plex Sans" pitchFamily="34" charset="-120"/>
              </a:rPr>
              <a:t>Εισαγωγικό κεφάλαιο: από την κοινωνιολογία στον πολιτισμό ως εγκάρσιο άξονα της βιωσιμότητας</a:t>
            </a:r>
            <a:endParaRPr lang="en-US" sz="1600" dirty="0">
              <a:latin typeface="IBM Plex Sans" charset="0"/>
              <a:ea typeface="IBM Plex Sans" charset="0"/>
              <a:cs typeface="IBM Plex Sans" charset="0"/>
            </a:endParaRPr>
          </a:p>
        </p:txBody>
      </p:sp>
      <p:sp>
        <p:nvSpPr>
          <p:cNvPr id="6" name="Text 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D5E1E4"/>
                </a:solidFill>
                <a:latin typeface="IBM Plex Sans" pitchFamily="34" charset="0"/>
                <a:ea typeface="IBM Plex Sans" pitchFamily="34" charset="-122"/>
                <a:cs typeface="IBM Plex Sans" pitchFamily="34" charset="-120"/>
              </a:rPr>
              <a:t>Ευγενία Μπιτσάνη · Πανεπιστήμιο Πελοποννήσου · ΠΜΣ Δημόσια Διοίκηση </a:t>
            </a:r>
            <a:r>
              <a:rPr lang="el-GR" sz="1200" dirty="0">
                <a:solidFill>
                  <a:srgbClr val="D5E1E4"/>
                </a:solidFill>
                <a:latin typeface="IBM Plex Sans" pitchFamily="34" charset="0"/>
                <a:ea typeface="IBM Plex Sans" pitchFamily="34" charset="-122"/>
                <a:cs typeface="IBM Plex Sans" pitchFamily="34" charset="-120"/>
              </a:rPr>
              <a:t> και</a:t>
            </a:r>
            <a:r>
              <a:rPr lang="en-US" sz="1200" dirty="0" err="1">
                <a:solidFill>
                  <a:srgbClr val="D5E1E4"/>
                </a:solidFill>
                <a:latin typeface="IBM Plex Sans" pitchFamily="34" charset="0"/>
                <a:ea typeface="IBM Plex Sans" pitchFamily="34" charset="-122"/>
                <a:cs typeface="IBM Plex Sans" pitchFamily="34" charset="-120"/>
              </a:rPr>
              <a:t>Το</a:t>
            </a:r>
            <a:r>
              <a:rPr lang="en-US" sz="1200" dirty="0">
                <a:solidFill>
                  <a:srgbClr val="D5E1E4"/>
                </a:solidFill>
                <a:latin typeface="IBM Plex Sans" pitchFamily="34" charset="0"/>
                <a:ea typeface="IBM Plex Sans" pitchFamily="34" charset="-122"/>
                <a:cs typeface="IBM Plex Sans" pitchFamily="34" charset="-120"/>
              </a:rPr>
              <a:t>πική Αυτοδιοίκηση</a:t>
            </a:r>
            <a:endParaRPr lang="en-US" sz="1200" dirty="0">
              <a:latin typeface="IBM Plex Sans" charset="0"/>
              <a:ea typeface="IBM Plex Sans" charset="0"/>
              <a:cs typeface="IBM Plex Sans"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Τι θα μάθουμε</a:t>
            </a:r>
            <a:endParaRPr lang="en-US" sz="3600" dirty="0">
              <a:latin typeface="EB Garamond" charset="0"/>
              <a:ea typeface="EB Garamond" charset="0"/>
              <a:cs typeface="EB Garamond" charset="0"/>
            </a:endParaRPr>
          </a:p>
        </p:txBody>
      </p:sp>
      <p:sp>
        <p:nvSpPr>
          <p:cNvPr id="3" name="Shape 1"/>
          <p:cNvSpPr/>
          <p:nvPr/>
        </p:nvSpPr>
        <p:spPr>
          <a:xfrm>
            <a:off x="815975" y="1623616"/>
            <a:ext cx="5175250" cy="1421011"/>
          </a:xfrm>
          <a:prstGeom prst="roundRect">
            <a:avLst>
              <a:gd name="adj" fmla="val 6926"/>
            </a:avLst>
          </a:prstGeom>
          <a:solidFill>
            <a:srgbClr val="FFFFFF"/>
          </a:solidFill>
          <a:ln w="6350">
            <a:solidFill>
              <a:srgbClr val="DAD5C4"/>
            </a:solidFill>
            <a:prstDash val="solid"/>
          </a:ln>
        </p:spPr>
        <p:txBody>
          <a:bodyPr/>
          <a:lstStyle/>
          <a:p>
            <a:endParaRPr lang="el-GR"/>
          </a:p>
        </p:txBody>
      </p:sp>
      <p:sp>
        <p:nvSpPr>
          <p:cNvPr id="4" name="Text 2"/>
          <p:cNvSpPr/>
          <p:nvPr/>
        </p:nvSpPr>
        <p:spPr>
          <a:xfrm>
            <a:off x="1073150" y="1880791"/>
            <a:ext cx="4800727"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IBM Plex Sans" pitchFamily="34" charset="0"/>
                <a:ea typeface="IBM Plex Sans" pitchFamily="34" charset="-122"/>
                <a:cs typeface="IBM Plex Sans" pitchFamily="34" charset="-120"/>
              </a:rPr>
              <a:t>1</a:t>
            </a:r>
            <a:endParaRPr lang="en-US" sz="1200" dirty="0">
              <a:latin typeface="IBM Plex Sans" charset="0"/>
              <a:ea typeface="IBM Plex Sans" charset="0"/>
              <a:cs typeface="IBM Plex Sans" charset="0"/>
            </a:endParaRPr>
          </a:p>
        </p:txBody>
      </p:sp>
      <p:sp>
        <p:nvSpPr>
          <p:cNvPr id="5" name="Text 3"/>
          <p:cNvSpPr/>
          <p:nvPr/>
        </p:nvSpPr>
        <p:spPr>
          <a:xfrm>
            <a:off x="1073150" y="2170311"/>
            <a:ext cx="4800727"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F4E5F"/>
                </a:solidFill>
                <a:latin typeface="IBM Plex Sans" pitchFamily="34" charset="0"/>
                <a:ea typeface="IBM Plex Sans" pitchFamily="34" charset="-122"/>
                <a:cs typeface="IBM Plex Sans" pitchFamily="34" charset="-120"/>
              </a:rPr>
              <a:t>Κοινωνία ως κατασκευή</a:t>
            </a:r>
            <a:endParaRPr lang="en-US" sz="1800" dirty="0">
              <a:latin typeface="IBM Plex Sans" charset="0"/>
              <a:ea typeface="IBM Plex Sans" charset="0"/>
              <a:cs typeface="IBM Plex Sans" charset="0"/>
            </a:endParaRPr>
          </a:p>
        </p:txBody>
      </p:sp>
      <p:sp>
        <p:nvSpPr>
          <p:cNvPr id="6" name="Text 4"/>
          <p:cNvSpPr/>
          <p:nvPr/>
        </p:nvSpPr>
        <p:spPr>
          <a:xfrm>
            <a:off x="1073150" y="2520752"/>
            <a:ext cx="4800727"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Πώς η κοινωνία συγκροτείται συμβολικά</a:t>
            </a:r>
            <a:endParaRPr lang="en-US" sz="1500" dirty="0">
              <a:latin typeface="IBM Plex Sans" charset="0"/>
              <a:ea typeface="IBM Plex Sans" charset="0"/>
              <a:cs typeface="IBM Plex Sans" charset="0"/>
            </a:endParaRPr>
          </a:p>
        </p:txBody>
      </p:sp>
      <p:sp>
        <p:nvSpPr>
          <p:cNvPr id="7" name="Shape 5"/>
          <p:cNvSpPr/>
          <p:nvPr/>
        </p:nvSpPr>
        <p:spPr>
          <a:xfrm>
            <a:off x="6200775" y="1623616"/>
            <a:ext cx="5175250" cy="1421011"/>
          </a:xfrm>
          <a:prstGeom prst="roundRect">
            <a:avLst>
              <a:gd name="adj" fmla="val 6926"/>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57950" y="1880791"/>
            <a:ext cx="4800727"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IBM Plex Sans" pitchFamily="34" charset="0"/>
                <a:ea typeface="IBM Plex Sans" pitchFamily="34" charset="-122"/>
                <a:cs typeface="IBM Plex Sans" pitchFamily="34" charset="-120"/>
              </a:rPr>
              <a:t>2</a:t>
            </a:r>
            <a:endParaRPr lang="en-US" sz="1200" dirty="0">
              <a:latin typeface="IBM Plex Sans" charset="0"/>
              <a:ea typeface="IBM Plex Sans" charset="0"/>
              <a:cs typeface="IBM Plex Sans" charset="0"/>
            </a:endParaRPr>
          </a:p>
        </p:txBody>
      </p:sp>
      <p:sp>
        <p:nvSpPr>
          <p:cNvPr id="9" name="Text 7"/>
          <p:cNvSpPr/>
          <p:nvPr/>
        </p:nvSpPr>
        <p:spPr>
          <a:xfrm>
            <a:off x="6457950" y="2170311"/>
            <a:ext cx="4800727"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F4E5F"/>
                </a:solidFill>
                <a:latin typeface="IBM Plex Sans" pitchFamily="34" charset="0"/>
                <a:ea typeface="IBM Plex Sans" pitchFamily="34" charset="-122"/>
                <a:cs typeface="IBM Plex Sans" pitchFamily="34" charset="-120"/>
              </a:rPr>
              <a:t>Έννοια του πολιτισμού</a:t>
            </a:r>
            <a:endParaRPr lang="en-US" sz="1800" dirty="0">
              <a:latin typeface="IBM Plex Sans" charset="0"/>
              <a:ea typeface="IBM Plex Sans" charset="0"/>
              <a:cs typeface="IBM Plex Sans" charset="0"/>
            </a:endParaRPr>
          </a:p>
        </p:txBody>
      </p:sp>
      <p:sp>
        <p:nvSpPr>
          <p:cNvPr id="10" name="Text 8"/>
          <p:cNvSpPr/>
          <p:nvPr/>
        </p:nvSpPr>
        <p:spPr>
          <a:xfrm>
            <a:off x="6457950" y="2520752"/>
            <a:ext cx="4800727"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Ανθρωπολογικές και κοινωνιολογικές προσεγγίσεις</a:t>
            </a:r>
            <a:endParaRPr lang="en-US" sz="1500" dirty="0">
              <a:latin typeface="IBM Plex Sans" charset="0"/>
              <a:ea typeface="IBM Plex Sans" charset="0"/>
              <a:cs typeface="IBM Plex Sans" charset="0"/>
            </a:endParaRPr>
          </a:p>
        </p:txBody>
      </p:sp>
      <p:sp>
        <p:nvSpPr>
          <p:cNvPr id="11" name="Shape 9"/>
          <p:cNvSpPr/>
          <p:nvPr/>
        </p:nvSpPr>
        <p:spPr>
          <a:xfrm>
            <a:off x="815975" y="3254177"/>
            <a:ext cx="5175250" cy="1421011"/>
          </a:xfrm>
          <a:prstGeom prst="roundRect">
            <a:avLst>
              <a:gd name="adj" fmla="val 6926"/>
            </a:avLst>
          </a:prstGeom>
          <a:solidFill>
            <a:srgbClr val="FFFFFF"/>
          </a:solidFill>
          <a:ln w="6350">
            <a:solidFill>
              <a:srgbClr val="DAD5C4"/>
            </a:solidFill>
            <a:prstDash val="solid"/>
          </a:ln>
        </p:spPr>
        <p:txBody>
          <a:bodyPr/>
          <a:lstStyle/>
          <a:p>
            <a:endParaRPr lang="el-GR"/>
          </a:p>
        </p:txBody>
      </p:sp>
      <p:sp>
        <p:nvSpPr>
          <p:cNvPr id="12" name="Text 10"/>
          <p:cNvSpPr/>
          <p:nvPr/>
        </p:nvSpPr>
        <p:spPr>
          <a:xfrm>
            <a:off x="1073150" y="3511352"/>
            <a:ext cx="4800727"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IBM Plex Sans" pitchFamily="34" charset="0"/>
                <a:ea typeface="IBM Plex Sans" pitchFamily="34" charset="-122"/>
                <a:cs typeface="IBM Plex Sans" pitchFamily="34" charset="-120"/>
              </a:rPr>
              <a:t>3</a:t>
            </a:r>
            <a:endParaRPr lang="en-US" sz="1200" dirty="0">
              <a:latin typeface="IBM Plex Sans" charset="0"/>
              <a:ea typeface="IBM Plex Sans" charset="0"/>
              <a:cs typeface="IBM Plex Sans" charset="0"/>
            </a:endParaRPr>
          </a:p>
        </p:txBody>
      </p:sp>
      <p:sp>
        <p:nvSpPr>
          <p:cNvPr id="13" name="Text 11"/>
          <p:cNvSpPr/>
          <p:nvPr/>
        </p:nvSpPr>
        <p:spPr>
          <a:xfrm>
            <a:off x="1073150" y="3800872"/>
            <a:ext cx="4800727"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F4E5F"/>
                </a:solidFill>
                <a:latin typeface="IBM Plex Sans" pitchFamily="34" charset="0"/>
                <a:ea typeface="IBM Plex Sans" pitchFamily="34" charset="-122"/>
                <a:cs typeface="IBM Plex Sans" pitchFamily="34" charset="-120"/>
              </a:rPr>
              <a:t>Πολιτισμός και εξουσία</a:t>
            </a:r>
            <a:endParaRPr lang="en-US" sz="1800" dirty="0">
              <a:latin typeface="IBM Plex Sans" charset="0"/>
              <a:ea typeface="IBM Plex Sans" charset="0"/>
              <a:cs typeface="IBM Plex Sans" charset="0"/>
            </a:endParaRPr>
          </a:p>
        </p:txBody>
      </p:sp>
      <p:sp>
        <p:nvSpPr>
          <p:cNvPr id="14" name="Text 12"/>
          <p:cNvSpPr/>
          <p:nvPr/>
        </p:nvSpPr>
        <p:spPr>
          <a:xfrm>
            <a:off x="1073150" y="4151313"/>
            <a:ext cx="4800727"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Φρανκφούρτη, Gramsci, Birmingham</a:t>
            </a:r>
            <a:endParaRPr lang="en-US" sz="1500" dirty="0">
              <a:latin typeface="IBM Plex Sans" charset="0"/>
              <a:ea typeface="IBM Plex Sans" charset="0"/>
              <a:cs typeface="IBM Plex Sans" charset="0"/>
            </a:endParaRPr>
          </a:p>
        </p:txBody>
      </p:sp>
      <p:sp>
        <p:nvSpPr>
          <p:cNvPr id="15" name="Shape 13"/>
          <p:cNvSpPr/>
          <p:nvPr/>
        </p:nvSpPr>
        <p:spPr>
          <a:xfrm>
            <a:off x="6200775" y="3254177"/>
            <a:ext cx="5175250" cy="1421011"/>
          </a:xfrm>
          <a:prstGeom prst="roundRect">
            <a:avLst>
              <a:gd name="adj" fmla="val 6926"/>
            </a:avLst>
          </a:prstGeom>
          <a:solidFill>
            <a:srgbClr val="FFFFFF"/>
          </a:solidFill>
          <a:ln w="6350">
            <a:solidFill>
              <a:srgbClr val="DAD5C4"/>
            </a:solidFill>
            <a:prstDash val="solid"/>
          </a:ln>
        </p:spPr>
        <p:txBody>
          <a:bodyPr/>
          <a:lstStyle/>
          <a:p>
            <a:endParaRPr lang="el-GR"/>
          </a:p>
        </p:txBody>
      </p:sp>
      <p:sp>
        <p:nvSpPr>
          <p:cNvPr id="16" name="Text 14"/>
          <p:cNvSpPr/>
          <p:nvPr/>
        </p:nvSpPr>
        <p:spPr>
          <a:xfrm>
            <a:off x="6457950" y="3511352"/>
            <a:ext cx="4800727"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5A12"/>
                </a:solidFill>
                <a:latin typeface="IBM Plex Sans" pitchFamily="34" charset="0"/>
                <a:ea typeface="IBM Plex Sans" pitchFamily="34" charset="-122"/>
                <a:cs typeface="IBM Plex Sans" pitchFamily="34" charset="-120"/>
              </a:rPr>
              <a:t>4</a:t>
            </a:r>
            <a:endParaRPr lang="en-US" sz="1200" dirty="0">
              <a:latin typeface="IBM Plex Sans" charset="0"/>
              <a:ea typeface="IBM Plex Sans" charset="0"/>
              <a:cs typeface="IBM Plex Sans" charset="0"/>
            </a:endParaRPr>
          </a:p>
        </p:txBody>
      </p:sp>
      <p:sp>
        <p:nvSpPr>
          <p:cNvPr id="17" name="Text 15"/>
          <p:cNvSpPr/>
          <p:nvPr/>
        </p:nvSpPr>
        <p:spPr>
          <a:xfrm>
            <a:off x="6457950" y="3800872"/>
            <a:ext cx="4800727"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F4E5F"/>
                </a:solidFill>
                <a:latin typeface="IBM Plex Sans" pitchFamily="34" charset="0"/>
                <a:ea typeface="IBM Plex Sans" pitchFamily="34" charset="-122"/>
                <a:cs typeface="IBM Plex Sans" pitchFamily="34" charset="-120"/>
              </a:rPr>
              <a:t>Πολιτισμός και βιωσιμότητα</a:t>
            </a:r>
            <a:endParaRPr lang="en-US" sz="1800" dirty="0">
              <a:latin typeface="IBM Plex Sans" charset="0"/>
              <a:ea typeface="IBM Plex Sans" charset="0"/>
              <a:cs typeface="IBM Plex Sans" charset="0"/>
            </a:endParaRPr>
          </a:p>
        </p:txBody>
      </p:sp>
      <p:sp>
        <p:nvSpPr>
          <p:cNvPr id="18" name="Text 16"/>
          <p:cNvSpPr/>
          <p:nvPr/>
        </p:nvSpPr>
        <p:spPr>
          <a:xfrm>
            <a:off x="6457950" y="4151313"/>
            <a:ext cx="4800727"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Από τον «τέταρτο πυλώνα» στον εγκάρσιο άξονα</a:t>
            </a:r>
            <a:endParaRPr lang="en-US" sz="1500" dirty="0">
              <a:latin typeface="IBM Plex Sans" charset="0"/>
              <a:ea typeface="IBM Plex Sans" charset="0"/>
              <a:cs typeface="IBM Plex Sans" charset="0"/>
            </a:endParaRPr>
          </a:p>
        </p:txBody>
      </p:sp>
      <p:sp>
        <p:nvSpPr>
          <p:cNvPr id="19" name="Text 1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Πολιτισμός, Κοινωνία και Βιώσιμη Ανάπτυξη</a:t>
            </a:r>
            <a:endParaRPr lang="en-US" sz="1200" dirty="0">
              <a:latin typeface="IBM Plex Sans" charset="0"/>
              <a:ea typeface="IBM Plex Sans" charset="0"/>
              <a:cs typeface="IBM Plex Sans"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Η διαδρομή της ενότητας</a:t>
            </a:r>
            <a:endParaRPr lang="en-US" sz="3600" dirty="0">
              <a:latin typeface="EB Garamond" charset="0"/>
              <a:ea typeface="EB Garamond" charset="0"/>
              <a:cs typeface="EB Garamond" charset="0"/>
            </a:endParaRPr>
          </a:p>
        </p:txBody>
      </p:sp>
      <p:sp>
        <p:nvSpPr>
          <p:cNvPr id="3" name="Shape 1"/>
          <p:cNvSpPr/>
          <p:nvPr/>
        </p:nvSpPr>
        <p:spPr>
          <a:xfrm>
            <a:off x="812800" y="1620441"/>
            <a:ext cx="2165350" cy="1869083"/>
          </a:xfrm>
          <a:prstGeom prst="roundRect">
            <a:avLst>
              <a:gd name="adj" fmla="val 5436"/>
            </a:avLst>
          </a:prstGeom>
          <a:solidFill>
            <a:srgbClr val="1F4E5F"/>
          </a:solidFill>
          <a:ln/>
        </p:spPr>
        <p:txBody>
          <a:bodyPr/>
          <a:lstStyle/>
          <a:p>
            <a:endParaRPr lang="el-GR"/>
          </a:p>
        </p:txBody>
      </p:sp>
      <p:sp>
        <p:nvSpPr>
          <p:cNvPr id="4" name="Text 2"/>
          <p:cNvSpPr/>
          <p:nvPr/>
        </p:nvSpPr>
        <p:spPr>
          <a:xfrm>
            <a:off x="1041400" y="1849041"/>
            <a:ext cx="1759395"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3B25A"/>
                </a:solidFill>
                <a:latin typeface="IBM Plex Sans" pitchFamily="34" charset="0"/>
                <a:ea typeface="IBM Plex Sans" pitchFamily="34" charset="-122"/>
                <a:cs typeface="IBM Plex Sans" pitchFamily="34" charset="-120"/>
              </a:rPr>
              <a:t>Α.1</a:t>
            </a:r>
            <a:endParaRPr lang="en-US" sz="1200" dirty="0">
              <a:latin typeface="IBM Plex Sans" charset="0"/>
              <a:ea typeface="IBM Plex Sans" charset="0"/>
              <a:cs typeface="IBM Plex Sans" charset="0"/>
            </a:endParaRPr>
          </a:p>
        </p:txBody>
      </p:sp>
      <p:sp>
        <p:nvSpPr>
          <p:cNvPr id="5" name="Text 3"/>
          <p:cNvSpPr/>
          <p:nvPr/>
        </p:nvSpPr>
        <p:spPr>
          <a:xfrm>
            <a:off x="1041400" y="2138561"/>
            <a:ext cx="1759395"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6F3EA"/>
                </a:solidFill>
                <a:latin typeface="IBM Plex Sans" pitchFamily="34" charset="0"/>
                <a:ea typeface="IBM Plex Sans" pitchFamily="34" charset="-122"/>
                <a:cs typeface="IBM Plex Sans" pitchFamily="34" charset="-120"/>
              </a:rPr>
              <a:t>Κοινωνιολογία</a:t>
            </a:r>
            <a:endParaRPr lang="en-US" sz="1800" dirty="0">
              <a:latin typeface="IBM Plex Sans" charset="0"/>
              <a:ea typeface="IBM Plex Sans" charset="0"/>
              <a:cs typeface="IBM Plex Sans" charset="0"/>
            </a:endParaRPr>
          </a:p>
        </p:txBody>
      </p:sp>
      <p:sp>
        <p:nvSpPr>
          <p:cNvPr id="6" name="Text 4"/>
          <p:cNvSpPr/>
          <p:nvPr/>
        </p:nvSpPr>
        <p:spPr>
          <a:xfrm>
            <a:off x="1041400" y="2489002"/>
            <a:ext cx="1759395"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D5E1E4"/>
                </a:solidFill>
                <a:latin typeface="IBM Plex Sans" pitchFamily="34" charset="0"/>
                <a:ea typeface="IBM Plex Sans" pitchFamily="34" charset="-122"/>
                <a:cs typeface="IBM Plex Sans" pitchFamily="34" charset="-120"/>
              </a:rPr>
              <a:t>Πώς φτιάχνεται η κοινωνία</a:t>
            </a:r>
            <a:endParaRPr lang="en-US" sz="1400" dirty="0">
              <a:latin typeface="IBM Plex Sans" charset="0"/>
              <a:ea typeface="IBM Plex Sans" charset="0"/>
              <a:cs typeface="IBM Plex Sans" charset="0"/>
            </a:endParaRPr>
          </a:p>
        </p:txBody>
      </p:sp>
      <p:pic>
        <p:nvPicPr>
          <p:cNvPr id="7" name="Image 0" descr="arrow-right"/>
          <p:cNvPicPr>
            <a:picLocks noChangeAspect="1"/>
          </p:cNvPicPr>
          <p:nvPr/>
        </p:nvPicPr>
        <p:blipFill>
          <a:blip r:embed="rId3"/>
          <a:srcRect/>
          <a:stretch/>
        </p:blipFill>
        <p:spPr>
          <a:xfrm>
            <a:off x="3105150" y="2427982"/>
            <a:ext cx="381000" cy="254000"/>
          </a:xfrm>
          <a:prstGeom prst="rect">
            <a:avLst/>
          </a:prstGeom>
        </p:spPr>
      </p:pic>
      <p:sp>
        <p:nvSpPr>
          <p:cNvPr id="8" name="Shape 5"/>
          <p:cNvSpPr/>
          <p:nvPr/>
        </p:nvSpPr>
        <p:spPr>
          <a:xfrm>
            <a:off x="3613150" y="1620441"/>
            <a:ext cx="2165350" cy="1869083"/>
          </a:xfrm>
          <a:prstGeom prst="roundRect">
            <a:avLst>
              <a:gd name="adj" fmla="val 5436"/>
            </a:avLst>
          </a:prstGeom>
          <a:solidFill>
            <a:srgbClr val="1F4E5F"/>
          </a:solidFill>
          <a:ln/>
        </p:spPr>
        <p:txBody>
          <a:bodyPr/>
          <a:lstStyle/>
          <a:p>
            <a:endParaRPr lang="el-GR"/>
          </a:p>
        </p:txBody>
      </p:sp>
      <p:sp>
        <p:nvSpPr>
          <p:cNvPr id="9" name="Text 6"/>
          <p:cNvSpPr/>
          <p:nvPr/>
        </p:nvSpPr>
        <p:spPr>
          <a:xfrm>
            <a:off x="3841750" y="1849041"/>
            <a:ext cx="1759395"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3B25A"/>
                </a:solidFill>
                <a:latin typeface="IBM Plex Sans" pitchFamily="34" charset="0"/>
                <a:ea typeface="IBM Plex Sans" pitchFamily="34" charset="-122"/>
                <a:cs typeface="IBM Plex Sans" pitchFamily="34" charset="-120"/>
              </a:rPr>
              <a:t>Α.2</a:t>
            </a:r>
            <a:endParaRPr lang="en-US" sz="1200" dirty="0">
              <a:latin typeface="IBM Plex Sans" charset="0"/>
              <a:ea typeface="IBM Plex Sans" charset="0"/>
              <a:cs typeface="IBM Plex Sans" charset="0"/>
            </a:endParaRPr>
          </a:p>
        </p:txBody>
      </p:sp>
      <p:sp>
        <p:nvSpPr>
          <p:cNvPr id="10" name="Text 7"/>
          <p:cNvSpPr/>
          <p:nvPr/>
        </p:nvSpPr>
        <p:spPr>
          <a:xfrm>
            <a:off x="3841750" y="2138561"/>
            <a:ext cx="1759395"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6F3EA"/>
                </a:solidFill>
                <a:latin typeface="IBM Plex Sans" pitchFamily="34" charset="0"/>
                <a:ea typeface="IBM Plex Sans" pitchFamily="34" charset="-122"/>
                <a:cs typeface="IBM Plex Sans" pitchFamily="34" charset="-120"/>
              </a:rPr>
              <a:t>Πολιτισμός</a:t>
            </a:r>
            <a:endParaRPr lang="en-US" sz="1800" dirty="0">
              <a:latin typeface="IBM Plex Sans" charset="0"/>
              <a:ea typeface="IBM Plex Sans" charset="0"/>
              <a:cs typeface="IBM Plex Sans" charset="0"/>
            </a:endParaRPr>
          </a:p>
        </p:txBody>
      </p:sp>
      <p:sp>
        <p:nvSpPr>
          <p:cNvPr id="11" name="Text 8"/>
          <p:cNvSpPr/>
          <p:nvPr/>
        </p:nvSpPr>
        <p:spPr>
          <a:xfrm>
            <a:off x="3841750" y="2489002"/>
            <a:ext cx="1759395"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D5E1E4"/>
                </a:solidFill>
                <a:latin typeface="IBM Plex Sans" pitchFamily="34" charset="0"/>
                <a:ea typeface="IBM Plex Sans" pitchFamily="34" charset="-122"/>
                <a:cs typeface="IBM Plex Sans" pitchFamily="34" charset="-120"/>
              </a:rPr>
              <a:t>Τι σημαίνει η λέξη</a:t>
            </a:r>
            <a:endParaRPr lang="en-US" sz="1400" dirty="0">
              <a:latin typeface="IBM Plex Sans" charset="0"/>
              <a:ea typeface="IBM Plex Sans" charset="0"/>
              <a:cs typeface="IBM Plex Sans" charset="0"/>
            </a:endParaRPr>
          </a:p>
        </p:txBody>
      </p:sp>
      <p:pic>
        <p:nvPicPr>
          <p:cNvPr id="12" name="Image 1" descr="arrow-right"/>
          <p:cNvPicPr>
            <a:picLocks noChangeAspect="1"/>
          </p:cNvPicPr>
          <p:nvPr/>
        </p:nvPicPr>
        <p:blipFill>
          <a:blip r:embed="rId3"/>
          <a:srcRect/>
          <a:stretch/>
        </p:blipFill>
        <p:spPr>
          <a:xfrm>
            <a:off x="5905500" y="2427982"/>
            <a:ext cx="381000" cy="254000"/>
          </a:xfrm>
          <a:prstGeom prst="rect">
            <a:avLst/>
          </a:prstGeom>
        </p:spPr>
      </p:pic>
      <p:sp>
        <p:nvSpPr>
          <p:cNvPr id="13" name="Shape 9"/>
          <p:cNvSpPr/>
          <p:nvPr/>
        </p:nvSpPr>
        <p:spPr>
          <a:xfrm>
            <a:off x="6413500" y="1620441"/>
            <a:ext cx="2165350" cy="1869083"/>
          </a:xfrm>
          <a:prstGeom prst="roundRect">
            <a:avLst>
              <a:gd name="adj" fmla="val 5436"/>
            </a:avLst>
          </a:prstGeom>
          <a:solidFill>
            <a:srgbClr val="1F4E5F"/>
          </a:solidFill>
          <a:ln/>
        </p:spPr>
        <p:txBody>
          <a:bodyPr/>
          <a:lstStyle/>
          <a:p>
            <a:endParaRPr lang="el-GR"/>
          </a:p>
        </p:txBody>
      </p:sp>
      <p:sp>
        <p:nvSpPr>
          <p:cNvPr id="14" name="Text 10"/>
          <p:cNvSpPr/>
          <p:nvPr/>
        </p:nvSpPr>
        <p:spPr>
          <a:xfrm>
            <a:off x="6642100" y="1849041"/>
            <a:ext cx="1759395"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3B25A"/>
                </a:solidFill>
                <a:latin typeface="IBM Plex Sans" pitchFamily="34" charset="0"/>
                <a:ea typeface="IBM Plex Sans" pitchFamily="34" charset="-122"/>
                <a:cs typeface="IBM Plex Sans" pitchFamily="34" charset="-120"/>
              </a:rPr>
              <a:t>Α.3</a:t>
            </a:r>
            <a:endParaRPr lang="en-US" sz="1200" dirty="0">
              <a:latin typeface="IBM Plex Sans" charset="0"/>
              <a:ea typeface="IBM Plex Sans" charset="0"/>
              <a:cs typeface="IBM Plex Sans" charset="0"/>
            </a:endParaRPr>
          </a:p>
        </p:txBody>
      </p:sp>
      <p:sp>
        <p:nvSpPr>
          <p:cNvPr id="15" name="Text 11"/>
          <p:cNvSpPr/>
          <p:nvPr/>
        </p:nvSpPr>
        <p:spPr>
          <a:xfrm>
            <a:off x="6642100" y="2138561"/>
            <a:ext cx="1759395" cy="57388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6F3EA"/>
                </a:solidFill>
                <a:latin typeface="IBM Plex Sans" pitchFamily="34" charset="0"/>
                <a:ea typeface="IBM Plex Sans" pitchFamily="34" charset="-122"/>
                <a:cs typeface="IBM Plex Sans" pitchFamily="34" charset="-120"/>
              </a:rPr>
              <a:t>Πολιτισμικές σπουδές</a:t>
            </a:r>
            <a:endParaRPr lang="en-US" sz="1800" dirty="0">
              <a:latin typeface="IBM Plex Sans" charset="0"/>
              <a:ea typeface="IBM Plex Sans" charset="0"/>
              <a:cs typeface="IBM Plex Sans" charset="0"/>
            </a:endParaRPr>
          </a:p>
        </p:txBody>
      </p:sp>
      <p:sp>
        <p:nvSpPr>
          <p:cNvPr id="16" name="Text 12"/>
          <p:cNvSpPr/>
          <p:nvPr/>
        </p:nvSpPr>
        <p:spPr>
          <a:xfrm>
            <a:off x="6642100" y="2763242"/>
            <a:ext cx="1759395"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D5E1E4"/>
                </a:solidFill>
                <a:latin typeface="IBM Plex Sans" pitchFamily="34" charset="0"/>
                <a:ea typeface="IBM Plex Sans" pitchFamily="34" charset="-122"/>
                <a:cs typeface="IBM Plex Sans" pitchFamily="34" charset="-120"/>
              </a:rPr>
              <a:t>Πολιτισμός και εξουσία</a:t>
            </a:r>
            <a:endParaRPr lang="en-US" sz="1400" dirty="0">
              <a:latin typeface="IBM Plex Sans" charset="0"/>
              <a:ea typeface="IBM Plex Sans" charset="0"/>
              <a:cs typeface="IBM Plex Sans" charset="0"/>
            </a:endParaRPr>
          </a:p>
        </p:txBody>
      </p:sp>
      <p:pic>
        <p:nvPicPr>
          <p:cNvPr id="17" name="Image 2" descr="arrow-right"/>
          <p:cNvPicPr>
            <a:picLocks noChangeAspect="1"/>
          </p:cNvPicPr>
          <p:nvPr/>
        </p:nvPicPr>
        <p:blipFill>
          <a:blip r:embed="rId3"/>
          <a:srcRect/>
          <a:stretch/>
        </p:blipFill>
        <p:spPr>
          <a:xfrm>
            <a:off x="8705850" y="2427982"/>
            <a:ext cx="381000" cy="254000"/>
          </a:xfrm>
          <a:prstGeom prst="rect">
            <a:avLst/>
          </a:prstGeom>
        </p:spPr>
      </p:pic>
      <p:sp>
        <p:nvSpPr>
          <p:cNvPr id="18" name="Shape 13"/>
          <p:cNvSpPr/>
          <p:nvPr/>
        </p:nvSpPr>
        <p:spPr>
          <a:xfrm>
            <a:off x="9213850" y="1620441"/>
            <a:ext cx="2165350" cy="1869083"/>
          </a:xfrm>
          <a:prstGeom prst="roundRect">
            <a:avLst>
              <a:gd name="adj" fmla="val 5436"/>
            </a:avLst>
          </a:prstGeom>
          <a:solidFill>
            <a:srgbClr val="8A5A12"/>
          </a:solidFill>
          <a:ln/>
        </p:spPr>
        <p:txBody>
          <a:bodyPr/>
          <a:lstStyle/>
          <a:p>
            <a:endParaRPr lang="el-GR"/>
          </a:p>
        </p:txBody>
      </p:sp>
      <p:sp>
        <p:nvSpPr>
          <p:cNvPr id="19" name="Text 14"/>
          <p:cNvSpPr/>
          <p:nvPr/>
        </p:nvSpPr>
        <p:spPr>
          <a:xfrm>
            <a:off x="9442450" y="1849041"/>
            <a:ext cx="1759395"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BE7C3"/>
                </a:solidFill>
                <a:latin typeface="IBM Plex Sans" pitchFamily="34" charset="0"/>
                <a:ea typeface="IBM Plex Sans" pitchFamily="34" charset="-122"/>
                <a:cs typeface="IBM Plex Sans" pitchFamily="34" charset="-120"/>
              </a:rPr>
              <a:t>Α.4</a:t>
            </a:r>
            <a:endParaRPr lang="en-US" sz="1200" dirty="0">
              <a:latin typeface="IBM Plex Sans" charset="0"/>
              <a:ea typeface="IBM Plex Sans" charset="0"/>
              <a:cs typeface="IBM Plex Sans" charset="0"/>
            </a:endParaRPr>
          </a:p>
        </p:txBody>
      </p:sp>
      <p:sp>
        <p:nvSpPr>
          <p:cNvPr id="20" name="Text 15"/>
          <p:cNvSpPr/>
          <p:nvPr/>
        </p:nvSpPr>
        <p:spPr>
          <a:xfrm>
            <a:off x="9442450" y="2138561"/>
            <a:ext cx="1759395" cy="57388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FFFFF"/>
                </a:solidFill>
                <a:latin typeface="IBM Plex Sans" pitchFamily="34" charset="0"/>
                <a:ea typeface="IBM Plex Sans" pitchFamily="34" charset="-122"/>
                <a:cs typeface="IBM Plex Sans" pitchFamily="34" charset="-120"/>
              </a:rPr>
              <a:t>Βιώσιμη ανάπτυξη</a:t>
            </a:r>
            <a:endParaRPr lang="en-US" sz="1800" dirty="0">
              <a:latin typeface="IBM Plex Sans" charset="0"/>
              <a:ea typeface="IBM Plex Sans" charset="0"/>
              <a:cs typeface="IBM Plex Sans" charset="0"/>
            </a:endParaRPr>
          </a:p>
        </p:txBody>
      </p:sp>
      <p:sp>
        <p:nvSpPr>
          <p:cNvPr id="21" name="Text 16"/>
          <p:cNvSpPr/>
          <p:nvPr/>
        </p:nvSpPr>
        <p:spPr>
          <a:xfrm>
            <a:off x="9442450" y="2763242"/>
            <a:ext cx="1759395"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BE7C3"/>
                </a:solidFill>
                <a:latin typeface="IBM Plex Sans" pitchFamily="34" charset="0"/>
                <a:ea typeface="IBM Plex Sans" pitchFamily="34" charset="-122"/>
                <a:cs typeface="IBM Plex Sans" pitchFamily="34" charset="-120"/>
              </a:rPr>
              <a:t>Πολιτισμός ως άξονας</a:t>
            </a:r>
            <a:endParaRPr lang="en-US" sz="1400" dirty="0">
              <a:latin typeface="IBM Plex Sans" charset="0"/>
              <a:ea typeface="IBM Plex Sans" charset="0"/>
              <a:cs typeface="IBM Plex Sans" charset="0"/>
            </a:endParaRPr>
          </a:p>
        </p:txBody>
      </p:sp>
      <p:sp>
        <p:nvSpPr>
          <p:cNvPr id="22" name="Text 17"/>
          <p:cNvSpPr/>
          <p:nvPr/>
        </p:nvSpPr>
        <p:spPr>
          <a:xfrm>
            <a:off x="812800" y="379432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IBM Plex Sans" pitchFamily="34" charset="0"/>
                <a:ea typeface="IBM Plex Sans" pitchFamily="34" charset="-122"/>
                <a:cs typeface="IBM Plex Sans" pitchFamily="34" charset="-120"/>
              </a:rPr>
              <a:t>Κάθε βήμα προετοιμάζει το επόμενο και τις Ενότητες Β–Ε.</a:t>
            </a:r>
            <a:endParaRPr lang="en-US" sz="1600" dirty="0">
              <a:latin typeface="IBM Plex Sans" charset="0"/>
              <a:ea typeface="IBM Plex Sans" charset="0"/>
              <a:cs typeface="IBM Plex Sans" charset="0"/>
            </a:endParaRPr>
          </a:p>
        </p:txBody>
      </p:sp>
      <p:sp>
        <p:nvSpPr>
          <p:cNvPr id="23" name="Text 1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Πολιτισμός, Κοινωνία και Βιώσιμη Ανάπτυξη</a:t>
            </a:r>
            <a:endParaRPr lang="en-US" sz="1200" dirty="0">
              <a:latin typeface="IBM Plex Sans" charset="0"/>
              <a:ea typeface="IBM Plex Sans" charset="0"/>
              <a:cs typeface="IBM Plex Sans"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Οι τρεις κλασικές παραδόσεις</a:t>
            </a:r>
            <a:endParaRPr lang="en-US" sz="3600" dirty="0">
              <a:latin typeface="EB Garamond" charset="0"/>
              <a:ea typeface="EB Garamond" charset="0"/>
              <a:cs typeface="EB Garamond" charset="0"/>
            </a:endParaRPr>
          </a:p>
        </p:txBody>
      </p:sp>
      <p:sp>
        <p:nvSpPr>
          <p:cNvPr id="3" name="Shape 1"/>
          <p:cNvSpPr/>
          <p:nvPr/>
        </p:nvSpPr>
        <p:spPr>
          <a:xfrm>
            <a:off x="815975" y="1623616"/>
            <a:ext cx="3397250" cy="2083991"/>
          </a:xfrm>
          <a:prstGeom prst="roundRect">
            <a:avLst>
              <a:gd name="adj" fmla="val 4723"/>
            </a:avLst>
          </a:prstGeom>
          <a:solidFill>
            <a:srgbClr val="FFFFFF"/>
          </a:solidFill>
          <a:ln w="6350">
            <a:solidFill>
              <a:srgbClr val="DAD5C4"/>
            </a:solidFill>
            <a:prstDash val="solid"/>
          </a:ln>
        </p:spPr>
        <p:txBody>
          <a:bodyPr/>
          <a:lstStyle/>
          <a:p>
            <a:endParaRPr lang="el-GR"/>
          </a:p>
        </p:txBody>
      </p:sp>
      <p:sp>
        <p:nvSpPr>
          <p:cNvPr id="4" name="Text 2"/>
          <p:cNvSpPr/>
          <p:nvPr/>
        </p:nvSpPr>
        <p:spPr>
          <a:xfrm>
            <a:off x="1073150" y="1880791"/>
            <a:ext cx="2969387"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4E5F"/>
                </a:solidFill>
                <a:latin typeface="IBM Plex Sans" pitchFamily="34" charset="0"/>
                <a:ea typeface="IBM Plex Sans" pitchFamily="34" charset="-122"/>
                <a:cs typeface="IBM Plex Sans" pitchFamily="34" charset="-120"/>
              </a:rPr>
              <a:t>Marx</a:t>
            </a:r>
            <a:endParaRPr lang="en-US" sz="2200" dirty="0">
              <a:latin typeface="IBM Plex Sans" charset="0"/>
              <a:ea typeface="IBM Plex Sans" charset="0"/>
              <a:cs typeface="IBM Plex Sans" charset="0"/>
            </a:endParaRPr>
          </a:p>
        </p:txBody>
      </p:sp>
      <p:sp>
        <p:nvSpPr>
          <p:cNvPr id="5" name="Text 3"/>
          <p:cNvSpPr/>
          <p:nvPr/>
        </p:nvSpPr>
        <p:spPr>
          <a:xfrm>
            <a:off x="1073150" y="2317651"/>
            <a:ext cx="2969387" cy="256480"/>
          </a:xfrm>
          <a:prstGeom prst="rect">
            <a:avLst/>
          </a:prstGeom>
          <a:noFill/>
          <a:ln/>
        </p:spPr>
        <p:txBody>
          <a:bodyPr wrap="square" lIns="0" tIns="0" rIns="0" bIns="0" rtlCol="0" anchor="t">
            <a:normAutofit/>
          </a:bodyPr>
          <a:lstStyle/>
          <a:p>
            <a:pPr marL="0" indent="0" algn="l">
              <a:lnSpc>
                <a:spcPts val="1820"/>
              </a:lnSpc>
              <a:buNone/>
            </a:pPr>
            <a:r>
              <a:rPr lang="en-US" sz="1300" b="1" kern="0" spc="50" dirty="0">
                <a:solidFill>
                  <a:srgbClr val="8A5A12"/>
                </a:solidFill>
                <a:latin typeface="IBM Plex Sans" pitchFamily="34" charset="0"/>
                <a:ea typeface="IBM Plex Sans" pitchFamily="34" charset="-122"/>
                <a:cs typeface="IBM Plex Sans" pitchFamily="34" charset="-120"/>
              </a:rPr>
              <a:t>Υλιστική / ταξική</a:t>
            </a:r>
            <a:endParaRPr lang="en-US" sz="1300" dirty="0">
              <a:latin typeface="IBM Plex Sans" charset="0"/>
              <a:ea typeface="IBM Plex Sans" charset="0"/>
              <a:cs typeface="IBM Plex Sans" charset="0"/>
            </a:endParaRPr>
          </a:p>
        </p:txBody>
      </p:sp>
      <p:sp>
        <p:nvSpPr>
          <p:cNvPr id="6" name="Text 4"/>
          <p:cNvSpPr/>
          <p:nvPr/>
        </p:nvSpPr>
        <p:spPr>
          <a:xfrm>
            <a:off x="1073150" y="2650331"/>
            <a:ext cx="2969387"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Ο πολιτισμός συνδέεται με τις υλικές συνθήκες και τις ταξικές σχέσεις</a:t>
            </a:r>
            <a:endParaRPr lang="en-US" sz="1500" dirty="0">
              <a:latin typeface="IBM Plex Sans" charset="0"/>
              <a:ea typeface="IBM Plex Sans" charset="0"/>
              <a:cs typeface="IBM Plex Sans" charset="0"/>
            </a:endParaRPr>
          </a:p>
        </p:txBody>
      </p:sp>
      <p:sp>
        <p:nvSpPr>
          <p:cNvPr id="7" name="Shape 5"/>
          <p:cNvSpPr/>
          <p:nvPr/>
        </p:nvSpPr>
        <p:spPr>
          <a:xfrm>
            <a:off x="4397375" y="1623616"/>
            <a:ext cx="3397250" cy="2083991"/>
          </a:xfrm>
          <a:prstGeom prst="roundRect">
            <a:avLst>
              <a:gd name="adj" fmla="val 4723"/>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54550" y="1880791"/>
            <a:ext cx="2969387"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4E5F"/>
                </a:solidFill>
                <a:latin typeface="IBM Plex Sans" pitchFamily="34" charset="0"/>
                <a:ea typeface="IBM Plex Sans" pitchFamily="34" charset="-122"/>
                <a:cs typeface="IBM Plex Sans" pitchFamily="34" charset="-120"/>
              </a:rPr>
              <a:t>Weber</a:t>
            </a:r>
            <a:endParaRPr lang="en-US" sz="2200" dirty="0">
              <a:latin typeface="IBM Plex Sans" charset="0"/>
              <a:ea typeface="IBM Plex Sans" charset="0"/>
              <a:cs typeface="IBM Plex Sans" charset="0"/>
            </a:endParaRPr>
          </a:p>
        </p:txBody>
      </p:sp>
      <p:sp>
        <p:nvSpPr>
          <p:cNvPr id="9" name="Text 7"/>
          <p:cNvSpPr/>
          <p:nvPr/>
        </p:nvSpPr>
        <p:spPr>
          <a:xfrm>
            <a:off x="4654550" y="2317651"/>
            <a:ext cx="2969387" cy="256480"/>
          </a:xfrm>
          <a:prstGeom prst="rect">
            <a:avLst/>
          </a:prstGeom>
          <a:noFill/>
          <a:ln/>
        </p:spPr>
        <p:txBody>
          <a:bodyPr wrap="square" lIns="0" tIns="0" rIns="0" bIns="0" rtlCol="0" anchor="t">
            <a:normAutofit/>
          </a:bodyPr>
          <a:lstStyle/>
          <a:p>
            <a:pPr marL="0" indent="0" algn="l">
              <a:lnSpc>
                <a:spcPts val="1820"/>
              </a:lnSpc>
              <a:buNone/>
            </a:pPr>
            <a:r>
              <a:rPr lang="en-US" sz="1300" b="1" kern="0" spc="50" dirty="0">
                <a:solidFill>
                  <a:srgbClr val="8A5A12"/>
                </a:solidFill>
                <a:latin typeface="IBM Plex Sans" pitchFamily="34" charset="0"/>
                <a:ea typeface="IBM Plex Sans" pitchFamily="34" charset="-122"/>
                <a:cs typeface="IBM Plex Sans" pitchFamily="34" charset="-120"/>
              </a:rPr>
              <a:t>Ερμηνευτική / αξιακή</a:t>
            </a:r>
            <a:endParaRPr lang="en-US" sz="1300" dirty="0">
              <a:latin typeface="IBM Plex Sans" charset="0"/>
              <a:ea typeface="IBM Plex Sans" charset="0"/>
              <a:cs typeface="IBM Plex Sans" charset="0"/>
            </a:endParaRPr>
          </a:p>
        </p:txBody>
      </p:sp>
      <p:sp>
        <p:nvSpPr>
          <p:cNvPr id="10" name="Text 8"/>
          <p:cNvSpPr/>
          <p:nvPr/>
        </p:nvSpPr>
        <p:spPr>
          <a:xfrm>
            <a:off x="4654550" y="2650331"/>
            <a:ext cx="2969387"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Μετράνε τα νοήματα και οι αξίες που δίνουν οι άνθρωποι στη δράση τους</a:t>
            </a:r>
            <a:endParaRPr lang="en-US" sz="1500" dirty="0">
              <a:latin typeface="IBM Plex Sans" charset="0"/>
              <a:ea typeface="IBM Plex Sans" charset="0"/>
              <a:cs typeface="IBM Plex Sans" charset="0"/>
            </a:endParaRPr>
          </a:p>
        </p:txBody>
      </p:sp>
      <p:sp>
        <p:nvSpPr>
          <p:cNvPr id="11" name="Shape 9"/>
          <p:cNvSpPr/>
          <p:nvPr/>
        </p:nvSpPr>
        <p:spPr>
          <a:xfrm>
            <a:off x="7978775" y="1623616"/>
            <a:ext cx="3397250" cy="2083991"/>
          </a:xfrm>
          <a:prstGeom prst="roundRect">
            <a:avLst>
              <a:gd name="adj" fmla="val 4723"/>
            </a:avLst>
          </a:prstGeom>
          <a:solidFill>
            <a:srgbClr val="FFFFFF"/>
          </a:solidFill>
          <a:ln w="6350">
            <a:solidFill>
              <a:srgbClr val="DAD5C4"/>
            </a:solidFill>
            <a:prstDash val="solid"/>
          </a:ln>
        </p:spPr>
        <p:txBody>
          <a:bodyPr/>
          <a:lstStyle/>
          <a:p>
            <a:endParaRPr lang="el-GR"/>
          </a:p>
        </p:txBody>
      </p:sp>
      <p:sp>
        <p:nvSpPr>
          <p:cNvPr id="12" name="Text 10"/>
          <p:cNvSpPr/>
          <p:nvPr/>
        </p:nvSpPr>
        <p:spPr>
          <a:xfrm>
            <a:off x="8235950" y="1880791"/>
            <a:ext cx="2969387"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4E5F"/>
                </a:solidFill>
                <a:latin typeface="IBM Plex Sans" pitchFamily="34" charset="0"/>
                <a:ea typeface="IBM Plex Sans" pitchFamily="34" charset="-122"/>
                <a:cs typeface="IBM Plex Sans" pitchFamily="34" charset="-120"/>
              </a:rPr>
              <a:t>Durkheim</a:t>
            </a:r>
            <a:endParaRPr lang="en-US" sz="2200" dirty="0">
              <a:latin typeface="IBM Plex Sans" charset="0"/>
              <a:ea typeface="IBM Plex Sans" charset="0"/>
              <a:cs typeface="IBM Plex Sans" charset="0"/>
            </a:endParaRPr>
          </a:p>
        </p:txBody>
      </p:sp>
      <p:sp>
        <p:nvSpPr>
          <p:cNvPr id="13" name="Text 11"/>
          <p:cNvSpPr/>
          <p:nvPr/>
        </p:nvSpPr>
        <p:spPr>
          <a:xfrm>
            <a:off x="8235950" y="2317651"/>
            <a:ext cx="2969387" cy="256480"/>
          </a:xfrm>
          <a:prstGeom prst="rect">
            <a:avLst/>
          </a:prstGeom>
          <a:noFill/>
          <a:ln/>
        </p:spPr>
        <p:txBody>
          <a:bodyPr wrap="square" lIns="0" tIns="0" rIns="0" bIns="0" rtlCol="0" anchor="t">
            <a:normAutofit/>
          </a:bodyPr>
          <a:lstStyle/>
          <a:p>
            <a:pPr marL="0" indent="0" algn="l">
              <a:lnSpc>
                <a:spcPts val="1820"/>
              </a:lnSpc>
              <a:buNone/>
            </a:pPr>
            <a:r>
              <a:rPr lang="en-US" sz="1300" b="1" kern="0" spc="50" dirty="0">
                <a:solidFill>
                  <a:srgbClr val="8A5A12"/>
                </a:solidFill>
                <a:latin typeface="IBM Plex Sans" pitchFamily="34" charset="0"/>
                <a:ea typeface="IBM Plex Sans" pitchFamily="34" charset="-122"/>
                <a:cs typeface="IBM Plex Sans" pitchFamily="34" charset="-120"/>
              </a:rPr>
              <a:t>Λειτουργική / συλλογική</a:t>
            </a:r>
            <a:endParaRPr lang="en-US" sz="1300" dirty="0">
              <a:latin typeface="IBM Plex Sans" charset="0"/>
              <a:ea typeface="IBM Plex Sans" charset="0"/>
              <a:cs typeface="IBM Plex Sans" charset="0"/>
            </a:endParaRPr>
          </a:p>
        </p:txBody>
      </p:sp>
      <p:sp>
        <p:nvSpPr>
          <p:cNvPr id="14" name="Text 12"/>
          <p:cNvSpPr/>
          <p:nvPr/>
        </p:nvSpPr>
        <p:spPr>
          <a:xfrm>
            <a:off x="8235950" y="2650331"/>
            <a:ext cx="2969387"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Κοινά σύμβολα και τελετουργίες στηρίζουν την κοινωνική συνοχή</a:t>
            </a:r>
            <a:endParaRPr lang="en-US" sz="1500" dirty="0">
              <a:latin typeface="IBM Plex Sans" charset="0"/>
              <a:ea typeface="IBM Plex Sans" charset="0"/>
              <a:cs typeface="IBM Plex Sans" charset="0"/>
            </a:endParaRPr>
          </a:p>
        </p:txBody>
      </p:sp>
      <p:sp>
        <p:nvSpPr>
          <p:cNvPr id="15" name="Text 13"/>
          <p:cNvSpPr/>
          <p:nvPr/>
        </p:nvSpPr>
        <p:spPr>
          <a:xfrm>
            <a:off x="812800" y="4015581"/>
            <a:ext cx="10883392" cy="32762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F4E5F"/>
                </a:solidFill>
                <a:latin typeface="IBM Plex Sans" pitchFamily="34" charset="0"/>
                <a:ea typeface="IBM Plex Sans" pitchFamily="34" charset="-122"/>
                <a:cs typeface="IBM Plex Sans" pitchFamily="34" charset="-120"/>
              </a:rPr>
              <a:t>Τρεις συμπληρωματικοί φακοί, όχι τρεις αντίπαλες απαντήσεις.</a:t>
            </a:r>
            <a:endParaRPr lang="en-US" sz="1700" dirty="0">
              <a:latin typeface="IBM Plex Sans" charset="0"/>
              <a:ea typeface="IBM Plex Sans" charset="0"/>
              <a:cs typeface="IBM Plex Sans" charset="0"/>
            </a:endParaRPr>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Α.1 Κοινωνιολογία</a:t>
            </a:r>
            <a:endParaRPr lang="en-US" sz="1200" dirty="0">
              <a:latin typeface="IBM Plex Sans" charset="0"/>
              <a:ea typeface="IBM Plex Sans" charset="0"/>
              <a:cs typeface="IBM Plex Sans"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Η κοινωνία συγκροτείται συμβολικά</a:t>
            </a:r>
            <a:endParaRPr lang="en-US" sz="3600" dirty="0">
              <a:latin typeface="EB Garamond" charset="0"/>
              <a:ea typeface="EB Garamond" charset="0"/>
              <a:cs typeface="EB Garamond" charset="0"/>
            </a:endParaRPr>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582341"/>
          <a:ext cx="10553700" cy="3276600"/>
        </p:xfrm>
        <a:graphic>
          <a:graphicData uri="http://schemas.openxmlformats.org/drawingml/2006/table">
            <a:tbl>
              <a:tblPr/>
              <a:tblGrid>
                <a:gridCol w="3166110">
                  <a:extLst>
                    <a:ext uri="{9D8B030D-6E8A-4147-A177-3AD203B41FA5}">
                      <a16:colId xmlns:a16="http://schemas.microsoft.com/office/drawing/2014/main" val="20000"/>
                    </a:ext>
                  </a:extLst>
                </a:gridCol>
                <a:gridCol w="7387590">
                  <a:extLst>
                    <a:ext uri="{9D8B030D-6E8A-4147-A177-3AD203B41FA5}">
                      <a16:colId xmlns:a16="http://schemas.microsoft.com/office/drawing/2014/main" val="20001"/>
                    </a:ext>
                  </a:extLst>
                </a:gridCol>
              </a:tblGrid>
              <a:tr h="412750">
                <a:tc>
                  <a:txBody>
                    <a:bodyPr/>
                    <a:lstStyle/>
                    <a:p>
                      <a:pPr marL="0" indent="0">
                        <a:lnSpc>
                          <a:spcPts val="2100"/>
                        </a:lnSpc>
                        <a:buNone/>
                      </a:pPr>
                      <a:r>
                        <a:rPr lang="en-US" sz="1500" b="1" dirty="0">
                          <a:solidFill>
                            <a:srgbClr val="1F4E5F"/>
                          </a:solidFill>
                          <a:latin typeface="IBM Plex Sans" pitchFamily="34" charset="0"/>
                          <a:ea typeface="IBM Plex Sans" pitchFamily="34" charset="-122"/>
                          <a:cs typeface="IBM Plex Sans" pitchFamily="34" charset="-120"/>
                        </a:rPr>
                        <a:t>Στοχαστής</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B6B4AD"/>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B6B4AD"/>
                      </a:solidFill>
                      <a:prstDash val="solid"/>
                      <a:round/>
                      <a:headEnd type="none" w="med" len="med"/>
                      <a:tailEnd type="none" w="med" len="med"/>
                    </a:lnB>
                    <a:solidFill>
                      <a:srgbClr val="E4E1D9"/>
                    </a:solidFill>
                  </a:tcPr>
                </a:tc>
                <a:tc>
                  <a:txBody>
                    <a:bodyPr/>
                    <a:lstStyle/>
                    <a:p>
                      <a:pPr marL="0" indent="0">
                        <a:lnSpc>
                          <a:spcPts val="2100"/>
                        </a:lnSpc>
                        <a:buNone/>
                      </a:pPr>
                      <a:r>
                        <a:rPr lang="en-US" sz="1500" b="1" dirty="0">
                          <a:solidFill>
                            <a:srgbClr val="1F4E5F"/>
                          </a:solidFill>
                          <a:latin typeface="IBM Plex Sans" pitchFamily="34" charset="0"/>
                          <a:ea typeface="IBM Plex Sans" pitchFamily="34" charset="-122"/>
                          <a:cs typeface="IBM Plex Sans" pitchFamily="34" charset="-120"/>
                        </a:rPr>
                        <a:t>Βασική ιδέα</a:t>
                      </a:r>
                      <a:endParaRPr lang="en-US" sz="1500" dirty="0">
                        <a:latin typeface="IBM Plex Sans" charset="0"/>
                        <a:ea typeface="IBM Plex Sans" charset="0"/>
                        <a:cs typeface="IBM Plex Sans" charset="0"/>
                      </a:endParaRPr>
                    </a:p>
                  </a:txBody>
                  <a:tcPr marL="66675" marR="66675" marT="66675" marB="66675">
                    <a:lnL w="12700" cap="flat" cmpd="sng" algn="ctr">
                      <a:solidFill>
                        <a:srgbClr val="B6B4AD"/>
                      </a:solidFill>
                      <a:prstDash val="solid"/>
                      <a:round/>
                      <a:headEnd type="none" w="med" len="med"/>
                      <a:tailEnd type="none" w="med" len="med"/>
                    </a:lnL>
                    <a:lnR w="12700" cap="flat" cmpd="sng" algn="ctr">
                      <a:solidFill>
                        <a:srgbClr val="B6B4AD"/>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B6B4AD"/>
                      </a:solidFill>
                      <a:prstDash val="solid"/>
                      <a:round/>
                      <a:headEnd type="none" w="med" len="med"/>
                      <a:tailEnd type="none" w="med" len="med"/>
                    </a:lnB>
                    <a:solidFill>
                      <a:srgbClr val="E4E1D9"/>
                    </a:solidFill>
                  </a:tcPr>
                </a:tc>
                <a:extLst>
                  <a:ext uri="{0D108BD9-81ED-4DB2-BD59-A6C34878D82A}">
                    <a16:rowId xmlns:a16="http://schemas.microsoft.com/office/drawing/2014/main" val="10000"/>
                  </a:ext>
                </a:extLst>
              </a:tr>
              <a:tr h="679450">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Cassirer</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B6B4AD"/>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Ο άνθρωπος είναι animal symbolicum: γλώσσα, μύθος, τέχνη και επιστήμη κατασκευάζουν την εμπειρία μας</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B6B4AD"/>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extLst>
                  <a:ext uri="{0D108BD9-81ED-4DB2-BD59-A6C34878D82A}">
                    <a16:rowId xmlns:a16="http://schemas.microsoft.com/office/drawing/2014/main" val="10001"/>
                  </a:ext>
                </a:extLst>
              </a:tr>
              <a:tr h="679450">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Mead, Blumer</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Το νόημα προκύπτει από την αλληλεπίδραση· ακόμη και το «εγώ» είναι κοινωνικό προϊόν</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extLst>
                  <a:ext uri="{0D108BD9-81ED-4DB2-BD59-A6C34878D82A}">
                    <a16:rowId xmlns:a16="http://schemas.microsoft.com/office/drawing/2014/main" val="10002"/>
                  </a:ext>
                </a:extLst>
              </a:tr>
              <a:tr h="412750">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Berger, Luckmann</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Η πραγματικότητα κατασκευάζεται κοινωνικά (1966)</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extLst>
                  <a:ext uri="{0D108BD9-81ED-4DB2-BD59-A6C34878D82A}">
                    <a16:rowId xmlns:a16="http://schemas.microsoft.com/office/drawing/2014/main" val="10003"/>
                  </a:ext>
                </a:extLst>
              </a:tr>
              <a:tr h="679450">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Bourdieu</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Συμβολική εξουσία και συμβολική βία: ό,τι θεωρούμε «αυτονόητο» είναι κοινωνικά κατασκευασμένο</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extLst>
                  <a:ext uri="{0D108BD9-81ED-4DB2-BD59-A6C34878D82A}">
                    <a16:rowId xmlns:a16="http://schemas.microsoft.com/office/drawing/2014/main" val="10004"/>
                  </a:ext>
                </a:extLst>
              </a:tr>
              <a:tr h="412750">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Geertz</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Ο πολιτισμός είναι «δίκτυο σημασιών» που ο ίδιος ο άνθρωπος έχει υφάνει</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4" name="Text 1"/>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Α.1.2 Συμβολική συγκρότηση της κοινωνίας</a:t>
            </a:r>
            <a:endParaRPr lang="en-US" sz="1200" dirty="0">
              <a:latin typeface="IBM Plex Sans" charset="0"/>
              <a:ea typeface="IBM Plex Sans" charset="0"/>
              <a:cs typeface="IBM Plex Sans"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Berger &amp; Luckmann: ο κύκλος της κατασκευής</a:t>
            </a:r>
            <a:endParaRPr lang="en-US" sz="3600" dirty="0">
              <a:latin typeface="EB Garamond" charset="0"/>
              <a:ea typeface="EB Garamond" charset="0"/>
              <a:cs typeface="EB Garamond" charset="0"/>
            </a:endParaRPr>
          </a:p>
        </p:txBody>
      </p:sp>
      <p:sp>
        <p:nvSpPr>
          <p:cNvPr id="3" name="Shape 1"/>
          <p:cNvSpPr/>
          <p:nvPr/>
        </p:nvSpPr>
        <p:spPr>
          <a:xfrm>
            <a:off x="815975" y="1572816"/>
            <a:ext cx="3092450" cy="1575792"/>
          </a:xfrm>
          <a:prstGeom prst="roundRect">
            <a:avLst>
              <a:gd name="adj" fmla="val 6246"/>
            </a:avLst>
          </a:prstGeom>
          <a:solidFill>
            <a:srgbClr val="FFFFFF"/>
          </a:solidFill>
          <a:ln w="6350">
            <a:solidFill>
              <a:srgbClr val="DAD5C4"/>
            </a:solidFill>
            <a:prstDash val="solid"/>
          </a:ln>
        </p:spPr>
        <p:txBody>
          <a:bodyPr/>
          <a:lstStyle/>
          <a:p>
            <a:endParaRPr lang="el-GR"/>
          </a:p>
        </p:txBody>
      </p:sp>
      <p:sp>
        <p:nvSpPr>
          <p:cNvPr id="4" name="Text 2"/>
          <p:cNvSpPr/>
          <p:nvPr/>
        </p:nvSpPr>
        <p:spPr>
          <a:xfrm>
            <a:off x="1047750" y="1804591"/>
            <a:ext cx="2707767"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1F4E5F"/>
                </a:solidFill>
                <a:latin typeface="IBM Plex Sans" pitchFamily="34" charset="0"/>
                <a:ea typeface="IBM Plex Sans" pitchFamily="34" charset="-122"/>
                <a:cs typeface="IBM Plex Sans" pitchFamily="34" charset="-120"/>
              </a:rPr>
              <a:t>Εξωτερίκευση</a:t>
            </a:r>
            <a:endParaRPr lang="en-US" sz="1900" dirty="0">
              <a:latin typeface="IBM Plex Sans" charset="0"/>
              <a:ea typeface="IBM Plex Sans" charset="0"/>
              <a:cs typeface="IBM Plex Sans" charset="0"/>
            </a:endParaRPr>
          </a:p>
        </p:txBody>
      </p:sp>
      <p:sp>
        <p:nvSpPr>
          <p:cNvPr id="5" name="Text 3"/>
          <p:cNvSpPr/>
          <p:nvPr/>
        </p:nvSpPr>
        <p:spPr>
          <a:xfrm>
            <a:off x="1047750" y="2170311"/>
            <a:ext cx="2707767"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IBM Plex Sans" pitchFamily="34" charset="0"/>
                <a:ea typeface="IBM Plex Sans" pitchFamily="34" charset="-122"/>
                <a:cs typeface="IBM Plex Sans" pitchFamily="34" charset="-120"/>
              </a:rPr>
              <a:t>Οι άνθρωποι δημιουργούν θεσμούς, νόρμες, αντικείμενα</a:t>
            </a:r>
            <a:endParaRPr lang="en-US" sz="1400" dirty="0">
              <a:latin typeface="IBM Plex Sans" charset="0"/>
              <a:ea typeface="IBM Plex Sans" charset="0"/>
              <a:cs typeface="IBM Plex Sans" charset="0"/>
            </a:endParaRPr>
          </a:p>
        </p:txBody>
      </p:sp>
      <p:pic>
        <p:nvPicPr>
          <p:cNvPr id="6" name="Image 0" descr="arrow-right"/>
          <p:cNvPicPr>
            <a:picLocks noChangeAspect="1"/>
          </p:cNvPicPr>
          <p:nvPr/>
        </p:nvPicPr>
        <p:blipFill>
          <a:blip r:embed="rId3"/>
          <a:srcRect/>
          <a:stretch/>
        </p:blipFill>
        <p:spPr>
          <a:xfrm>
            <a:off x="4038600" y="2233712"/>
            <a:ext cx="381000" cy="254000"/>
          </a:xfrm>
          <a:prstGeom prst="rect">
            <a:avLst/>
          </a:prstGeom>
        </p:spPr>
      </p:pic>
      <p:sp>
        <p:nvSpPr>
          <p:cNvPr id="7" name="Shape 4"/>
          <p:cNvSpPr/>
          <p:nvPr/>
        </p:nvSpPr>
        <p:spPr>
          <a:xfrm>
            <a:off x="4549775" y="1572816"/>
            <a:ext cx="3092450" cy="1575792"/>
          </a:xfrm>
          <a:prstGeom prst="roundRect">
            <a:avLst>
              <a:gd name="adj" fmla="val 6246"/>
            </a:avLst>
          </a:prstGeom>
          <a:solidFill>
            <a:srgbClr val="FFFFFF"/>
          </a:solidFill>
          <a:ln w="6350">
            <a:solidFill>
              <a:srgbClr val="DAD5C4"/>
            </a:solidFill>
            <a:prstDash val="solid"/>
          </a:ln>
        </p:spPr>
        <p:txBody>
          <a:bodyPr/>
          <a:lstStyle/>
          <a:p>
            <a:endParaRPr lang="el-GR"/>
          </a:p>
        </p:txBody>
      </p:sp>
      <p:sp>
        <p:nvSpPr>
          <p:cNvPr id="8" name="Text 5"/>
          <p:cNvSpPr/>
          <p:nvPr/>
        </p:nvSpPr>
        <p:spPr>
          <a:xfrm>
            <a:off x="4781550" y="1804591"/>
            <a:ext cx="2707767"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1F4E5F"/>
                </a:solidFill>
                <a:latin typeface="IBM Plex Sans" pitchFamily="34" charset="0"/>
                <a:ea typeface="IBM Plex Sans" pitchFamily="34" charset="-122"/>
                <a:cs typeface="IBM Plex Sans" pitchFamily="34" charset="-120"/>
              </a:rPr>
              <a:t>Αντικειμενοποίηση</a:t>
            </a:r>
            <a:endParaRPr lang="en-US" sz="1900" dirty="0">
              <a:latin typeface="IBM Plex Sans" charset="0"/>
              <a:ea typeface="IBM Plex Sans" charset="0"/>
              <a:cs typeface="IBM Plex Sans" charset="0"/>
            </a:endParaRPr>
          </a:p>
        </p:txBody>
      </p:sp>
      <p:sp>
        <p:nvSpPr>
          <p:cNvPr id="9" name="Text 6"/>
          <p:cNvSpPr/>
          <p:nvPr/>
        </p:nvSpPr>
        <p:spPr>
          <a:xfrm>
            <a:off x="4781550" y="2170311"/>
            <a:ext cx="2707767"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IBM Plex Sans" pitchFamily="34" charset="0"/>
                <a:ea typeface="IBM Plex Sans" pitchFamily="34" charset="-122"/>
                <a:cs typeface="IBM Plex Sans" pitchFamily="34" charset="-120"/>
              </a:rPr>
              <a:t>Τα προϊόντα φαίνονται «φυσικά» και ανεξάρτητα από εμάς</a:t>
            </a:r>
            <a:endParaRPr lang="en-US" sz="1400" dirty="0">
              <a:latin typeface="IBM Plex Sans" charset="0"/>
              <a:ea typeface="IBM Plex Sans" charset="0"/>
              <a:cs typeface="IBM Plex Sans" charset="0"/>
            </a:endParaRPr>
          </a:p>
        </p:txBody>
      </p:sp>
      <p:pic>
        <p:nvPicPr>
          <p:cNvPr id="10" name="Image 1" descr="arrow-right"/>
          <p:cNvPicPr>
            <a:picLocks noChangeAspect="1"/>
          </p:cNvPicPr>
          <p:nvPr/>
        </p:nvPicPr>
        <p:blipFill>
          <a:blip r:embed="rId3"/>
          <a:srcRect/>
          <a:stretch/>
        </p:blipFill>
        <p:spPr>
          <a:xfrm>
            <a:off x="7772400" y="2233712"/>
            <a:ext cx="381000" cy="254000"/>
          </a:xfrm>
          <a:prstGeom prst="rect">
            <a:avLst/>
          </a:prstGeom>
        </p:spPr>
      </p:pic>
      <p:sp>
        <p:nvSpPr>
          <p:cNvPr id="11" name="Shape 7"/>
          <p:cNvSpPr/>
          <p:nvPr/>
        </p:nvSpPr>
        <p:spPr>
          <a:xfrm>
            <a:off x="8283575" y="1572816"/>
            <a:ext cx="3092450" cy="1575792"/>
          </a:xfrm>
          <a:prstGeom prst="roundRect">
            <a:avLst>
              <a:gd name="adj" fmla="val 6246"/>
            </a:avLst>
          </a:prstGeom>
          <a:solidFill>
            <a:srgbClr val="FFFFFF"/>
          </a:solidFill>
          <a:ln w="6350">
            <a:solidFill>
              <a:srgbClr val="DAD5C4"/>
            </a:solidFill>
            <a:prstDash val="solid"/>
          </a:ln>
        </p:spPr>
        <p:txBody>
          <a:bodyPr/>
          <a:lstStyle/>
          <a:p>
            <a:endParaRPr lang="el-GR"/>
          </a:p>
        </p:txBody>
      </p:sp>
      <p:sp>
        <p:nvSpPr>
          <p:cNvPr id="12" name="Text 8"/>
          <p:cNvSpPr/>
          <p:nvPr/>
        </p:nvSpPr>
        <p:spPr>
          <a:xfrm>
            <a:off x="8515350" y="1804591"/>
            <a:ext cx="2707767"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1F4E5F"/>
                </a:solidFill>
                <a:latin typeface="IBM Plex Sans" pitchFamily="34" charset="0"/>
                <a:ea typeface="IBM Plex Sans" pitchFamily="34" charset="-122"/>
                <a:cs typeface="IBM Plex Sans" pitchFamily="34" charset="-120"/>
              </a:rPr>
              <a:t>Εσωτερίκευση</a:t>
            </a:r>
            <a:endParaRPr lang="en-US" sz="1900" dirty="0">
              <a:latin typeface="IBM Plex Sans" charset="0"/>
              <a:ea typeface="IBM Plex Sans" charset="0"/>
              <a:cs typeface="IBM Plex Sans" charset="0"/>
            </a:endParaRPr>
          </a:p>
        </p:txBody>
      </p:sp>
      <p:sp>
        <p:nvSpPr>
          <p:cNvPr id="13" name="Text 9"/>
          <p:cNvSpPr/>
          <p:nvPr/>
        </p:nvSpPr>
        <p:spPr>
          <a:xfrm>
            <a:off x="8515350" y="2170311"/>
            <a:ext cx="2707767"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IBM Plex Sans" pitchFamily="34" charset="0"/>
                <a:ea typeface="IBM Plex Sans" pitchFamily="34" charset="-122"/>
                <a:cs typeface="IBM Plex Sans" pitchFamily="34" charset="-120"/>
              </a:rPr>
              <a:t>Μέσω κοινωνικοποίησης γίνονται προσωπική βεβαιότητα</a:t>
            </a:r>
            <a:endParaRPr lang="en-US" sz="1400" dirty="0">
              <a:latin typeface="IBM Plex Sans" charset="0"/>
              <a:ea typeface="IBM Plex Sans" charset="0"/>
              <a:cs typeface="IBM Plex Sans" charset="0"/>
            </a:endParaRPr>
          </a:p>
        </p:txBody>
      </p:sp>
      <p:sp>
        <p:nvSpPr>
          <p:cNvPr id="14" name="Text 10"/>
          <p:cNvSpPr/>
          <p:nvPr/>
        </p:nvSpPr>
        <p:spPr>
          <a:xfrm>
            <a:off x="812800" y="3405783"/>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Θεσμοθέτηση και νομιμοποίηση σταθεροποιούν μια αρχικά αυθαίρετη τάξη, ώστε να μοιάζει αυτονόητη.</a:t>
            </a:r>
            <a:endParaRPr lang="en-US" sz="1500" dirty="0">
              <a:latin typeface="IBM Plex Sans" charset="0"/>
              <a:ea typeface="IBM Plex Sans" charset="0"/>
              <a:cs typeface="IBM Plex Sans" charset="0"/>
            </a:endParaRPr>
          </a:p>
        </p:txBody>
      </p:sp>
      <p:sp>
        <p:nvSpPr>
          <p:cNvPr id="15" name="Text 11"/>
          <p:cNvSpPr/>
          <p:nvPr/>
        </p:nvSpPr>
        <p:spPr>
          <a:xfrm>
            <a:off x="812800" y="3926483"/>
            <a:ext cx="10566400" cy="787400"/>
          </a:xfrm>
          <a:prstGeom prst="roundRect">
            <a:avLst>
              <a:gd name="adj" fmla="val 12903"/>
            </a:avLst>
          </a:prstGeom>
          <a:solidFill>
            <a:srgbClr val="1F4E5F"/>
          </a:solidFill>
          <a:ln/>
        </p:spPr>
        <p:txBody>
          <a:bodyPr wrap="square" lIns="249642" tIns="198842" rIns="0" bIns="173442" rtlCol="0" anchor="t">
            <a:normAutofit/>
          </a:bodyPr>
          <a:lstStyle/>
          <a:p>
            <a:pPr marL="0" indent="0" algn="l">
              <a:lnSpc>
                <a:spcPts val="2600"/>
              </a:lnSpc>
              <a:buNone/>
            </a:pPr>
            <a:r>
              <a:rPr lang="en-US" sz="2000" dirty="0">
                <a:solidFill>
                  <a:srgbClr val="F6F3EA"/>
                </a:solidFill>
                <a:latin typeface="EB Garamond" pitchFamily="18" charset="0"/>
                <a:ea typeface="EB Garamond" pitchFamily="18" charset="-122"/>
                <a:cs typeface="EB Garamond" pitchFamily="18" charset="-120"/>
              </a:rPr>
              <a:t>Αν η «ταυτότητα» μιας πόλης είναι κατασκευή, μπορεί να αναδιαπραγματευτεί με συνειδητό σχεδιασμό.</a:t>
            </a:r>
            <a:endParaRPr lang="en-US" sz="2000" dirty="0">
              <a:latin typeface="EB Garamond" charset="0"/>
              <a:ea typeface="EB Garamond" charset="0"/>
              <a:cs typeface="EB Garamond" charset="0"/>
            </a:endParaRPr>
          </a:p>
        </p:txBody>
      </p:sp>
      <p:sp>
        <p:nvSpPr>
          <p:cNvPr id="16"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Α.1.2 Η κοινωνική κατασκευή της πραγματικότητας</a:t>
            </a:r>
            <a:endParaRPr lang="en-US" sz="1200" dirty="0">
              <a:latin typeface="IBM Plex Sans" charset="0"/>
              <a:ea typeface="IBM Plex Sans" charset="0"/>
              <a:cs typeface="IBM Plex Sans"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Τι είναι πολιτισμός; Πέντε απαντήσεις</a:t>
            </a:r>
            <a:endParaRPr lang="en-US" sz="3600" dirty="0">
              <a:latin typeface="EB Garamond" charset="0"/>
              <a:ea typeface="EB Garamond" charset="0"/>
              <a:cs typeface="EB Garamond" charset="0"/>
            </a:endParaRPr>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582341"/>
          <a:ext cx="10553700" cy="2476500"/>
        </p:xfrm>
        <a:graphic>
          <a:graphicData uri="http://schemas.openxmlformats.org/drawingml/2006/table">
            <a:tbl>
              <a:tblPr/>
              <a:tblGrid>
                <a:gridCol w="3166110">
                  <a:extLst>
                    <a:ext uri="{9D8B030D-6E8A-4147-A177-3AD203B41FA5}">
                      <a16:colId xmlns:a16="http://schemas.microsoft.com/office/drawing/2014/main" val="20000"/>
                    </a:ext>
                  </a:extLst>
                </a:gridCol>
                <a:gridCol w="7387590">
                  <a:extLst>
                    <a:ext uri="{9D8B030D-6E8A-4147-A177-3AD203B41FA5}">
                      <a16:colId xmlns:a16="http://schemas.microsoft.com/office/drawing/2014/main" val="20001"/>
                    </a:ext>
                  </a:extLst>
                </a:gridCol>
              </a:tblGrid>
              <a:tr h="412750">
                <a:tc>
                  <a:txBody>
                    <a:bodyPr/>
                    <a:lstStyle/>
                    <a:p>
                      <a:pPr marL="0" indent="0">
                        <a:lnSpc>
                          <a:spcPts val="2100"/>
                        </a:lnSpc>
                        <a:buNone/>
                      </a:pPr>
                      <a:r>
                        <a:rPr lang="en-US" sz="1500" b="1" dirty="0">
                          <a:solidFill>
                            <a:srgbClr val="1F4E5F"/>
                          </a:solidFill>
                          <a:latin typeface="IBM Plex Sans" pitchFamily="34" charset="0"/>
                          <a:ea typeface="IBM Plex Sans" pitchFamily="34" charset="-122"/>
                          <a:cs typeface="IBM Plex Sans" pitchFamily="34" charset="-120"/>
                        </a:rPr>
                        <a:t>Ποιος</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B6B4AD"/>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B6B4AD"/>
                      </a:solidFill>
                      <a:prstDash val="solid"/>
                      <a:round/>
                      <a:headEnd type="none" w="med" len="med"/>
                      <a:tailEnd type="none" w="med" len="med"/>
                    </a:lnB>
                    <a:solidFill>
                      <a:srgbClr val="E4E1D9"/>
                    </a:solidFill>
                  </a:tcPr>
                </a:tc>
                <a:tc>
                  <a:txBody>
                    <a:bodyPr/>
                    <a:lstStyle/>
                    <a:p>
                      <a:pPr marL="0" indent="0">
                        <a:lnSpc>
                          <a:spcPts val="2100"/>
                        </a:lnSpc>
                        <a:buNone/>
                      </a:pPr>
                      <a:r>
                        <a:rPr lang="en-US" sz="1500" b="1" dirty="0">
                          <a:solidFill>
                            <a:srgbClr val="1F4E5F"/>
                          </a:solidFill>
                          <a:latin typeface="IBM Plex Sans" pitchFamily="34" charset="0"/>
                          <a:ea typeface="IBM Plex Sans" pitchFamily="34" charset="-122"/>
                          <a:cs typeface="IBM Plex Sans" pitchFamily="34" charset="-120"/>
                        </a:rPr>
                        <a:t>Ιδέα</a:t>
                      </a:r>
                      <a:endParaRPr lang="en-US" sz="1500" dirty="0">
                        <a:latin typeface="IBM Plex Sans" charset="0"/>
                        <a:ea typeface="IBM Plex Sans" charset="0"/>
                        <a:cs typeface="IBM Plex Sans" charset="0"/>
                      </a:endParaRPr>
                    </a:p>
                  </a:txBody>
                  <a:tcPr marL="66675" marR="66675" marT="66675" marB="66675">
                    <a:lnL w="12700" cap="flat" cmpd="sng" algn="ctr">
                      <a:solidFill>
                        <a:srgbClr val="B6B4AD"/>
                      </a:solidFill>
                      <a:prstDash val="solid"/>
                      <a:round/>
                      <a:headEnd type="none" w="med" len="med"/>
                      <a:tailEnd type="none" w="med" len="med"/>
                    </a:lnL>
                    <a:lnR w="12700" cap="flat" cmpd="sng" algn="ctr">
                      <a:solidFill>
                        <a:srgbClr val="B6B4AD"/>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B6B4AD"/>
                      </a:solidFill>
                      <a:prstDash val="solid"/>
                      <a:round/>
                      <a:headEnd type="none" w="med" len="med"/>
                      <a:tailEnd type="none" w="med" len="med"/>
                    </a:lnB>
                    <a:solidFill>
                      <a:srgbClr val="E4E1D9"/>
                    </a:solidFill>
                  </a:tcPr>
                </a:tc>
                <a:extLst>
                  <a:ext uri="{0D108BD9-81ED-4DB2-BD59-A6C34878D82A}">
                    <a16:rowId xmlns:a16="http://schemas.microsoft.com/office/drawing/2014/main" val="10000"/>
                  </a:ext>
                </a:extLst>
              </a:tr>
              <a:tr h="412750">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Tylor (1871)</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B6B4AD"/>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Σύνθετο σύνολο γνώσης, πεποιθήσεων, τέχνης, ηθικής, εθίμων</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B6B4AD"/>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extLst>
                  <a:ext uri="{0D108BD9-81ED-4DB2-BD59-A6C34878D82A}">
                    <a16:rowId xmlns:a16="http://schemas.microsoft.com/office/drawing/2014/main" val="10001"/>
                  </a:ext>
                </a:extLst>
              </a:tr>
              <a:tr h="412750">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Boas</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Πολιτισμικός σχετικισμός: κάθε πολιτισμός κατανοείται με τους δικούς του όρους</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extLst>
                  <a:ext uri="{0D108BD9-81ED-4DB2-BD59-A6C34878D82A}">
                    <a16:rowId xmlns:a16="http://schemas.microsoft.com/office/drawing/2014/main" val="10002"/>
                  </a:ext>
                </a:extLst>
              </a:tr>
              <a:tr h="412750">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Geertz (1973)</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Δίκτυο σημασιών, ενσωματωμένο σε σύμβολα και συνήθειες</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extLst>
                  <a:ext uri="{0D108BD9-81ED-4DB2-BD59-A6C34878D82A}">
                    <a16:rowId xmlns:a16="http://schemas.microsoft.com/office/drawing/2014/main" val="10003"/>
                  </a:ext>
                </a:extLst>
              </a:tr>
              <a:tr h="412750">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Lévi-Strauss (1952)</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Ισοτιμία των πολιτισμών, χωρίς ιεράρχηση «προόδου»</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extLst>
                  <a:ext uri="{0D108BD9-81ED-4DB2-BD59-A6C34878D82A}">
                    <a16:rowId xmlns:a16="http://schemas.microsoft.com/office/drawing/2014/main" val="10004"/>
                  </a:ext>
                </a:extLst>
              </a:tr>
              <a:tr h="412750">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UNESCO (2001)</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tc>
                  <a:txBody>
                    <a:bodyPr/>
                    <a:lstStyle/>
                    <a:p>
                      <a:pPr marL="0" indent="0">
                        <a:lnSpc>
                          <a:spcPts val="2100"/>
                        </a:lnSpc>
                        <a:buNone/>
                      </a:pPr>
                      <a:r>
                        <a:rPr lang="en-US" sz="1500" dirty="0">
                          <a:solidFill>
                            <a:srgbClr val="1D2B30"/>
                          </a:solidFill>
                          <a:latin typeface="IBM Plex Sans" pitchFamily="34" charset="0"/>
                          <a:ea typeface="IBM Plex Sans" pitchFamily="34" charset="-122"/>
                          <a:cs typeface="IBM Plex Sans" pitchFamily="34" charset="-120"/>
                        </a:rPr>
                        <a:t>Τρόπος ζωής, συμβίωσης, αξίες και παραδόσεις, όχι μόνο τέχνη</a:t>
                      </a:r>
                      <a:endParaRPr lang="en-US" sz="1500" dirty="0">
                        <a:latin typeface="IBM Plex Sans" charset="0"/>
                        <a:ea typeface="IBM Plex Sans" charset="0"/>
                        <a:cs typeface="IBM Plex Sans" charset="0"/>
                      </a:endParaRPr>
                    </a:p>
                  </a:txBody>
                  <a:tcPr marL="66675" marR="66675" marT="66675" marB="66675">
                    <a:lnL w="12700" cap="flat" cmpd="sng" algn="ctr">
                      <a:solidFill>
                        <a:srgbClr val="C4C2BB"/>
                      </a:solidFill>
                      <a:prstDash val="solid"/>
                      <a:round/>
                      <a:headEnd type="none" w="med" len="med"/>
                      <a:tailEnd type="none" w="med" len="med"/>
                    </a:lnL>
                    <a:lnR w="12700" cap="flat" cmpd="sng" algn="ctr">
                      <a:solidFill>
                        <a:srgbClr val="C4C2BB"/>
                      </a:solidFill>
                      <a:prstDash val="solid"/>
                      <a:round/>
                      <a:headEnd type="none" w="med" len="med"/>
                      <a:tailEnd type="none" w="med" len="med"/>
                    </a:lnR>
                    <a:lnT w="12700" cap="flat" cmpd="sng" algn="ctr">
                      <a:solidFill>
                        <a:srgbClr val="C4C2BB"/>
                      </a:solidFill>
                      <a:prstDash val="solid"/>
                      <a:round/>
                      <a:headEnd type="none" w="med" len="med"/>
                      <a:tailEnd type="none" w="med" len="med"/>
                    </a:lnT>
                    <a:lnB w="12700" cap="flat" cmpd="sng" algn="ctr">
                      <a:solidFill>
                        <a:srgbClr val="C4C2BB"/>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4" name="Text 1"/>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Α.2 Η έννοια του πολιτισμού</a:t>
            </a:r>
            <a:endParaRPr lang="en-US" sz="1200" dirty="0">
              <a:latin typeface="IBM Plex Sans" charset="0"/>
              <a:ea typeface="IBM Plex Sans" charset="0"/>
              <a:cs typeface="IBM Plex Sans"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«Πολιτισμικό» ή «πολιτιστικό»;</a:t>
            </a:r>
            <a:endParaRPr lang="en-US" sz="3600" dirty="0">
              <a:latin typeface="EB Garamond" charset="0"/>
              <a:ea typeface="EB Garamond" charset="0"/>
              <a:cs typeface="EB Garamond" charset="0"/>
            </a:endParaRPr>
          </a:p>
        </p:txBody>
      </p:sp>
      <p:sp>
        <p:nvSpPr>
          <p:cNvPr id="3" name="Shape 1"/>
          <p:cNvSpPr/>
          <p:nvPr/>
        </p:nvSpPr>
        <p:spPr>
          <a:xfrm>
            <a:off x="812800" y="1569641"/>
            <a:ext cx="5175250" cy="2194520"/>
          </a:xfrm>
          <a:prstGeom prst="roundRect">
            <a:avLst>
              <a:gd name="adj" fmla="val 4630"/>
            </a:avLst>
          </a:prstGeom>
          <a:solidFill>
            <a:srgbClr val="1F4E5F"/>
          </a:solidFill>
          <a:ln/>
        </p:spPr>
        <p:txBody>
          <a:bodyPr/>
          <a:lstStyle/>
          <a:p>
            <a:endParaRPr lang="el-GR"/>
          </a:p>
        </p:txBody>
      </p:sp>
      <p:sp>
        <p:nvSpPr>
          <p:cNvPr id="4" name="Text 2"/>
          <p:cNvSpPr/>
          <p:nvPr/>
        </p:nvSpPr>
        <p:spPr>
          <a:xfrm>
            <a:off x="1092200" y="1849041"/>
            <a:ext cx="4754944" cy="391120"/>
          </a:xfrm>
          <a:prstGeom prst="rect">
            <a:avLst/>
          </a:prstGeom>
          <a:noFill/>
          <a:ln/>
        </p:spPr>
        <p:txBody>
          <a:bodyPr wrap="square" lIns="0" tIns="0" rIns="0" bIns="0" rtlCol="0" anchor="t">
            <a:normAutofit/>
          </a:bodyPr>
          <a:lstStyle/>
          <a:p>
            <a:pPr marL="0" indent="0" algn="l">
              <a:lnSpc>
                <a:spcPts val="2880"/>
              </a:lnSpc>
              <a:buNone/>
            </a:pPr>
            <a:r>
              <a:rPr lang="en-US" sz="2400" b="1" dirty="0">
                <a:solidFill>
                  <a:srgbClr val="F6F3EA"/>
                </a:solidFill>
                <a:latin typeface="IBM Plex Sans" pitchFamily="34" charset="0"/>
                <a:ea typeface="IBM Plex Sans" pitchFamily="34" charset="-122"/>
                <a:cs typeface="IBM Plex Sans" pitchFamily="34" charset="-120"/>
              </a:rPr>
              <a:t>Πολιτισμικό</a:t>
            </a:r>
            <a:endParaRPr lang="en-US" sz="2400" dirty="0">
              <a:latin typeface="IBM Plex Sans" charset="0"/>
              <a:ea typeface="IBM Plex Sans" charset="0"/>
              <a:cs typeface="IBM Plex Sans" charset="0"/>
            </a:endParaRPr>
          </a:p>
        </p:txBody>
      </p:sp>
      <p:sp>
        <p:nvSpPr>
          <p:cNvPr id="5" name="Text 3"/>
          <p:cNvSpPr/>
          <p:nvPr/>
        </p:nvSpPr>
        <p:spPr>
          <a:xfrm>
            <a:off x="1092200" y="2316361"/>
            <a:ext cx="4754944"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E3B25A"/>
                </a:solidFill>
                <a:latin typeface="IBM Plex Sans" pitchFamily="34" charset="0"/>
                <a:ea typeface="IBM Plex Sans" pitchFamily="34" charset="-122"/>
                <a:cs typeface="IBM Plex Sans" pitchFamily="34" charset="-120"/>
              </a:rPr>
              <a:t>Οι διεργασίες</a:t>
            </a:r>
            <a:endParaRPr lang="en-US" sz="1500" dirty="0">
              <a:latin typeface="IBM Plex Sans" charset="0"/>
              <a:ea typeface="IBM Plex Sans" charset="0"/>
              <a:cs typeface="IBM Plex Sans" charset="0"/>
            </a:endParaRPr>
          </a:p>
        </p:txBody>
      </p:sp>
      <p:sp>
        <p:nvSpPr>
          <p:cNvPr id="6" name="Text 4"/>
          <p:cNvSpPr/>
          <p:nvPr/>
        </p:nvSpPr>
        <p:spPr>
          <a:xfrm>
            <a:off x="1092200" y="2684661"/>
            <a:ext cx="4754944"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D5E1E4"/>
                </a:solidFill>
                <a:latin typeface="IBM Plex Sans" pitchFamily="34" charset="0"/>
                <a:ea typeface="IBM Plex Sans" pitchFamily="34" charset="-122"/>
                <a:cs typeface="IBM Plex Sans" pitchFamily="34" charset="-120"/>
              </a:rPr>
              <a:t>Τα ανθρώπινα δρώμενα σε συγκεκριμένο τόπο και χρόνο: πολιτισμική συνέχεια, πολιτισμικό γίγνεσθαι, πολιτισμικό οικοσύστημα</a:t>
            </a:r>
            <a:endParaRPr lang="en-US" sz="1500" dirty="0">
              <a:latin typeface="IBM Plex Sans" charset="0"/>
              <a:ea typeface="IBM Plex Sans" charset="0"/>
              <a:cs typeface="IBM Plex Sans" charset="0"/>
            </a:endParaRPr>
          </a:p>
        </p:txBody>
      </p:sp>
      <p:sp>
        <p:nvSpPr>
          <p:cNvPr id="7" name="Shape 5"/>
          <p:cNvSpPr/>
          <p:nvPr/>
        </p:nvSpPr>
        <p:spPr>
          <a:xfrm>
            <a:off x="6194425" y="1572816"/>
            <a:ext cx="5181600" cy="2188170"/>
          </a:xfrm>
          <a:prstGeom prst="roundRect">
            <a:avLst>
              <a:gd name="adj" fmla="val 4498"/>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77000" y="1855391"/>
            <a:ext cx="4754944" cy="391120"/>
          </a:xfrm>
          <a:prstGeom prst="rect">
            <a:avLst/>
          </a:prstGeom>
          <a:noFill/>
          <a:ln/>
        </p:spPr>
        <p:txBody>
          <a:bodyPr wrap="square" lIns="0" tIns="0" rIns="0" bIns="0" rtlCol="0" anchor="t">
            <a:normAutofit/>
          </a:bodyPr>
          <a:lstStyle/>
          <a:p>
            <a:pPr marL="0" indent="0" algn="l">
              <a:lnSpc>
                <a:spcPts val="2880"/>
              </a:lnSpc>
              <a:buNone/>
            </a:pPr>
            <a:r>
              <a:rPr lang="en-US" sz="2400" b="1" dirty="0">
                <a:solidFill>
                  <a:srgbClr val="1F4E5F"/>
                </a:solidFill>
                <a:latin typeface="IBM Plex Sans" pitchFamily="34" charset="0"/>
                <a:ea typeface="IBM Plex Sans" pitchFamily="34" charset="-122"/>
                <a:cs typeface="IBM Plex Sans" pitchFamily="34" charset="-120"/>
              </a:rPr>
              <a:t>Πολιτιστικό</a:t>
            </a:r>
            <a:endParaRPr lang="en-US" sz="2400" dirty="0">
              <a:latin typeface="IBM Plex Sans" charset="0"/>
              <a:ea typeface="IBM Plex Sans" charset="0"/>
              <a:cs typeface="IBM Plex Sans" charset="0"/>
            </a:endParaRPr>
          </a:p>
        </p:txBody>
      </p:sp>
      <p:sp>
        <p:nvSpPr>
          <p:cNvPr id="9" name="Text 7"/>
          <p:cNvSpPr/>
          <p:nvPr/>
        </p:nvSpPr>
        <p:spPr>
          <a:xfrm>
            <a:off x="6477000" y="2322711"/>
            <a:ext cx="4754944"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8A5A12"/>
                </a:solidFill>
                <a:latin typeface="IBM Plex Sans" pitchFamily="34" charset="0"/>
                <a:ea typeface="IBM Plex Sans" pitchFamily="34" charset="-122"/>
                <a:cs typeface="IBM Plex Sans" pitchFamily="34" charset="-120"/>
              </a:rPr>
              <a:t>Το προϊόν</a:t>
            </a:r>
            <a:endParaRPr lang="en-US" sz="1500" dirty="0">
              <a:latin typeface="IBM Plex Sans" charset="0"/>
              <a:ea typeface="IBM Plex Sans" charset="0"/>
              <a:cs typeface="IBM Plex Sans" charset="0"/>
            </a:endParaRPr>
          </a:p>
        </p:txBody>
      </p:sp>
      <p:sp>
        <p:nvSpPr>
          <p:cNvPr id="10" name="Text 8"/>
          <p:cNvSpPr/>
          <p:nvPr/>
        </p:nvSpPr>
        <p:spPr>
          <a:xfrm>
            <a:off x="6477000" y="2691011"/>
            <a:ext cx="4754944"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Τα πολιτιστικά αγαθά: μνημεία, φεστιβάλ, μουσεία, εκδηλώσεις</a:t>
            </a:r>
            <a:endParaRPr lang="en-US" sz="1500" dirty="0">
              <a:latin typeface="IBM Plex Sans" charset="0"/>
              <a:ea typeface="IBM Plex Sans" charset="0"/>
              <a:cs typeface="IBM Plex Sans" charset="0"/>
            </a:endParaRPr>
          </a:p>
        </p:txBody>
      </p:sp>
      <p:sp>
        <p:nvSpPr>
          <p:cNvPr id="11" name="Text 9"/>
          <p:cNvSpPr/>
          <p:nvPr/>
        </p:nvSpPr>
        <p:spPr>
          <a:xfrm>
            <a:off x="812800" y="4018161"/>
            <a:ext cx="10883392" cy="32762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F4E5F"/>
                </a:solidFill>
                <a:latin typeface="IBM Plex Sans" pitchFamily="34" charset="0"/>
                <a:ea typeface="IBM Plex Sans" pitchFamily="34" charset="-122"/>
                <a:cs typeface="IBM Plex Sans" pitchFamily="34" charset="-120"/>
              </a:rPr>
              <a:t>Μια πολιτική δεν αρκεί να στοχεύει στο προϊόν και να αγνοεί το οικοσύστημα από το οποίο αναδύεται.</a:t>
            </a:r>
            <a:endParaRPr lang="en-US" sz="1700" dirty="0">
              <a:latin typeface="IBM Plex Sans" charset="0"/>
              <a:ea typeface="IBM Plex Sans" charset="0"/>
              <a:cs typeface="IBM Plex Sans" charset="0"/>
            </a:endParaRPr>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Α.2.3 Μια κρίσιμη διάκριση (Γκαντζιάς, 2020)</a:t>
            </a:r>
            <a:endParaRPr lang="en-US" sz="1200" dirty="0">
              <a:latin typeface="IBM Plex Sans" charset="0"/>
              <a:ea typeface="IBM Plex Sans" charset="0"/>
              <a:cs typeface="IBM Plex Sans"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Πολιτισμική κοινωνιολογία</a:t>
            </a:r>
            <a:endParaRPr lang="en-US" sz="3600" dirty="0">
              <a:latin typeface="EB Garamond" charset="0"/>
              <a:ea typeface="EB Garamond" charset="0"/>
              <a:cs typeface="EB Garamond" charset="0"/>
            </a:endParaRPr>
          </a:p>
        </p:txBody>
      </p:sp>
      <p:sp>
        <p:nvSpPr>
          <p:cNvPr id="3" name="Shape 1"/>
          <p:cNvSpPr/>
          <p:nvPr/>
        </p:nvSpPr>
        <p:spPr>
          <a:xfrm>
            <a:off x="815975" y="1572816"/>
            <a:ext cx="5175250" cy="2152551"/>
          </a:xfrm>
          <a:prstGeom prst="roundRect">
            <a:avLst>
              <a:gd name="adj" fmla="val 4572"/>
            </a:avLst>
          </a:prstGeom>
          <a:solidFill>
            <a:srgbClr val="FFFFFF"/>
          </a:solidFill>
          <a:ln w="6350">
            <a:solidFill>
              <a:srgbClr val="DAD5C4"/>
            </a:solidFill>
            <a:prstDash val="solid"/>
          </a:ln>
        </p:spPr>
        <p:txBody>
          <a:bodyPr/>
          <a:lstStyle/>
          <a:p>
            <a:endParaRPr lang="el-GR"/>
          </a:p>
        </p:txBody>
      </p:sp>
      <p:sp>
        <p:nvSpPr>
          <p:cNvPr id="4" name="Text 2"/>
          <p:cNvSpPr/>
          <p:nvPr/>
        </p:nvSpPr>
        <p:spPr>
          <a:xfrm>
            <a:off x="1098550" y="1855391"/>
            <a:ext cx="4748403"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4E5F"/>
                </a:solidFill>
                <a:latin typeface="IBM Plex Sans" pitchFamily="34" charset="0"/>
                <a:ea typeface="IBM Plex Sans" pitchFamily="34" charset="-122"/>
                <a:cs typeface="IBM Plex Sans" pitchFamily="34" charset="-120"/>
              </a:rPr>
              <a:t>Bourdieu</a:t>
            </a:r>
            <a:endParaRPr lang="en-US" sz="2200" dirty="0">
              <a:latin typeface="IBM Plex Sans" charset="0"/>
              <a:ea typeface="IBM Plex Sans" charset="0"/>
              <a:cs typeface="IBM Plex Sans" charset="0"/>
            </a:endParaRPr>
          </a:p>
        </p:txBody>
      </p:sp>
      <p:sp>
        <p:nvSpPr>
          <p:cNvPr id="5" name="Text 3"/>
          <p:cNvSpPr/>
          <p:nvPr/>
        </p:nvSpPr>
        <p:spPr>
          <a:xfrm>
            <a:off x="1098550" y="2292251"/>
            <a:ext cx="4748403"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8A5A12"/>
                </a:solidFill>
                <a:latin typeface="IBM Plex Sans" pitchFamily="34" charset="0"/>
                <a:ea typeface="IBM Plex Sans" pitchFamily="34" charset="-122"/>
                <a:cs typeface="IBM Plex Sans" pitchFamily="34" charset="-120"/>
              </a:rPr>
              <a:t>Πολιτισμικό κεφάλαιο και habitus</a:t>
            </a:r>
            <a:endParaRPr lang="en-US" sz="1400" dirty="0">
              <a:latin typeface="IBM Plex Sans" charset="0"/>
              <a:ea typeface="IBM Plex Sans" charset="0"/>
              <a:cs typeface="IBM Plex Sans" charset="0"/>
            </a:endParaRPr>
          </a:p>
        </p:txBody>
      </p:sp>
      <p:sp>
        <p:nvSpPr>
          <p:cNvPr id="6" name="Text 4"/>
          <p:cNvSpPr/>
          <p:nvPr/>
        </p:nvSpPr>
        <p:spPr>
          <a:xfrm>
            <a:off x="1098550" y="2642691"/>
            <a:ext cx="4748403"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Η πολιτισμική κατανάλωση δεν είναι «ελεύθερη επιλογή»: αναπαράγει κοινωνικές ανισότητες μέσω εκπαίδευσης και δικτύων</a:t>
            </a:r>
            <a:endParaRPr lang="en-US" sz="1500" dirty="0">
              <a:latin typeface="IBM Plex Sans" charset="0"/>
              <a:ea typeface="IBM Plex Sans" charset="0"/>
              <a:cs typeface="IBM Plex Sans" charset="0"/>
            </a:endParaRPr>
          </a:p>
        </p:txBody>
      </p:sp>
      <p:sp>
        <p:nvSpPr>
          <p:cNvPr id="7" name="Shape 5"/>
          <p:cNvSpPr/>
          <p:nvPr/>
        </p:nvSpPr>
        <p:spPr>
          <a:xfrm>
            <a:off x="6200775" y="1572816"/>
            <a:ext cx="5175250" cy="2152551"/>
          </a:xfrm>
          <a:prstGeom prst="roundRect">
            <a:avLst>
              <a:gd name="adj" fmla="val 4572"/>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83350" y="1855391"/>
            <a:ext cx="4748403"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4E5F"/>
                </a:solidFill>
                <a:latin typeface="IBM Plex Sans" pitchFamily="34" charset="0"/>
                <a:ea typeface="IBM Plex Sans" pitchFamily="34" charset="-122"/>
                <a:cs typeface="IBM Plex Sans" pitchFamily="34" charset="-120"/>
              </a:rPr>
              <a:t>Habermas</a:t>
            </a:r>
            <a:endParaRPr lang="en-US" sz="2200" dirty="0">
              <a:latin typeface="IBM Plex Sans" charset="0"/>
              <a:ea typeface="IBM Plex Sans" charset="0"/>
              <a:cs typeface="IBM Plex Sans" charset="0"/>
            </a:endParaRPr>
          </a:p>
        </p:txBody>
      </p:sp>
      <p:sp>
        <p:nvSpPr>
          <p:cNvPr id="9" name="Text 7"/>
          <p:cNvSpPr/>
          <p:nvPr/>
        </p:nvSpPr>
        <p:spPr>
          <a:xfrm>
            <a:off x="6483350" y="2292251"/>
            <a:ext cx="4748403"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8A5A12"/>
                </a:solidFill>
                <a:latin typeface="IBM Plex Sans" pitchFamily="34" charset="0"/>
                <a:ea typeface="IBM Plex Sans" pitchFamily="34" charset="-122"/>
                <a:cs typeface="IBM Plex Sans" pitchFamily="34" charset="-120"/>
              </a:rPr>
              <a:t>Δημόσια σφαίρα</a:t>
            </a:r>
            <a:endParaRPr lang="en-US" sz="1400" dirty="0">
              <a:latin typeface="IBM Plex Sans" charset="0"/>
              <a:ea typeface="IBM Plex Sans" charset="0"/>
              <a:cs typeface="IBM Plex Sans" charset="0"/>
            </a:endParaRPr>
          </a:p>
        </p:txBody>
      </p:sp>
      <p:sp>
        <p:nvSpPr>
          <p:cNvPr id="10" name="Text 8"/>
          <p:cNvSpPr/>
          <p:nvPr/>
        </p:nvSpPr>
        <p:spPr>
          <a:xfrm>
            <a:off x="6483350" y="2642691"/>
            <a:ext cx="4748403"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Πλατείες, πάρκα και πολιτιστικά κτίρια: τόποι δημοκρατικής συζήτησης και πολιτιστικής ζωής της πόλης</a:t>
            </a:r>
            <a:endParaRPr lang="en-US" sz="1500" dirty="0">
              <a:latin typeface="IBM Plex Sans" charset="0"/>
              <a:ea typeface="IBM Plex Sans" charset="0"/>
              <a:cs typeface="IBM Plex Sans" charset="0"/>
            </a:endParaRPr>
          </a:p>
        </p:txBody>
      </p:sp>
      <p:sp>
        <p:nvSpPr>
          <p:cNvPr id="11" name="Text 9"/>
          <p:cNvSpPr/>
          <p:nvPr/>
        </p:nvSpPr>
        <p:spPr>
          <a:xfrm>
            <a:off x="812800" y="3982541"/>
            <a:ext cx="10883392" cy="32762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F4E5F"/>
                </a:solidFill>
                <a:latin typeface="IBM Plex Sans" pitchFamily="34" charset="0"/>
                <a:ea typeface="IBM Plex Sans" pitchFamily="34" charset="-122"/>
                <a:cs typeface="IBM Plex Sans" pitchFamily="34" charset="-120"/>
              </a:rPr>
              <a:t>Ερώτημα για κάθε τόπο: ποιος συμμετέχει στον πολιτισμό, ποιος αποκλείεται και γιατί;</a:t>
            </a:r>
            <a:endParaRPr lang="en-US" sz="1700" dirty="0">
              <a:latin typeface="IBM Plex Sans" charset="0"/>
              <a:ea typeface="IBM Plex Sans" charset="0"/>
              <a:cs typeface="IBM Plex Sans" charset="0"/>
            </a:endParaRPr>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Α.3.1 Πολιτισμικό κεφάλαιο και κοινωνική αναπαραγωγή</a:t>
            </a:r>
            <a:endParaRPr lang="en-US" sz="1200" dirty="0">
              <a:latin typeface="IBM Plex Sans" charset="0"/>
              <a:ea typeface="IBM Plex Sans" charset="0"/>
              <a:cs typeface="IBM Plex Sans"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Σχολή της Φρανκφούρτης</a:t>
            </a:r>
            <a:endParaRPr lang="en-US" sz="3600" dirty="0">
              <a:latin typeface="EB Garamond" charset="0"/>
              <a:ea typeface="EB Garamond" charset="0"/>
              <a:cs typeface="EB Garamond" charset="0"/>
            </a:endParaRPr>
          </a:p>
        </p:txBody>
      </p:sp>
      <p:sp>
        <p:nvSpPr>
          <p:cNvPr id="3" name="Shape 1"/>
          <p:cNvSpPr/>
          <p:nvPr/>
        </p:nvSpPr>
        <p:spPr>
          <a:xfrm>
            <a:off x="812800" y="1569641"/>
            <a:ext cx="5175250" cy="2110680"/>
          </a:xfrm>
          <a:prstGeom prst="roundRect">
            <a:avLst>
              <a:gd name="adj" fmla="val 4814"/>
            </a:avLst>
          </a:prstGeom>
          <a:solidFill>
            <a:srgbClr val="1F4E5F"/>
          </a:solidFill>
          <a:ln/>
        </p:spPr>
        <p:txBody>
          <a:bodyPr/>
          <a:lstStyle/>
          <a:p>
            <a:endParaRPr lang="el-GR"/>
          </a:p>
        </p:txBody>
      </p:sp>
      <p:sp>
        <p:nvSpPr>
          <p:cNvPr id="4" name="Text 2"/>
          <p:cNvSpPr/>
          <p:nvPr/>
        </p:nvSpPr>
        <p:spPr>
          <a:xfrm>
            <a:off x="1092200" y="1849041"/>
            <a:ext cx="475494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6F3EA"/>
                </a:solidFill>
                <a:latin typeface="IBM Plex Sans" pitchFamily="34" charset="0"/>
                <a:ea typeface="IBM Plex Sans" pitchFamily="34" charset="-122"/>
                <a:cs typeface="IBM Plex Sans" pitchFamily="34" charset="-120"/>
              </a:rPr>
              <a:t>Kulturindustrie</a:t>
            </a:r>
            <a:endParaRPr lang="en-US" sz="2000" dirty="0">
              <a:latin typeface="IBM Plex Sans" charset="0"/>
              <a:ea typeface="IBM Plex Sans" charset="0"/>
              <a:cs typeface="IBM Plex Sans" charset="0"/>
            </a:endParaRPr>
          </a:p>
        </p:txBody>
      </p:sp>
      <p:sp>
        <p:nvSpPr>
          <p:cNvPr id="5" name="Text 3"/>
          <p:cNvSpPr/>
          <p:nvPr/>
        </p:nvSpPr>
        <p:spPr>
          <a:xfrm>
            <a:off x="1092200" y="2255441"/>
            <a:ext cx="4754944"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E3B25A"/>
                </a:solidFill>
                <a:latin typeface="IBM Plex Sans" pitchFamily="34" charset="0"/>
                <a:ea typeface="IBM Plex Sans" pitchFamily="34" charset="-122"/>
                <a:cs typeface="IBM Plex Sans" pitchFamily="34" charset="-120"/>
              </a:rPr>
              <a:t>Adorno &amp; Horkheimer</a:t>
            </a:r>
            <a:endParaRPr lang="en-US" sz="1300" dirty="0">
              <a:latin typeface="IBM Plex Sans" charset="0"/>
              <a:ea typeface="IBM Plex Sans" charset="0"/>
              <a:cs typeface="IBM Plex Sans" charset="0"/>
            </a:endParaRPr>
          </a:p>
        </p:txBody>
      </p:sp>
      <p:sp>
        <p:nvSpPr>
          <p:cNvPr id="6" name="Text 4"/>
          <p:cNvSpPr/>
          <p:nvPr/>
        </p:nvSpPr>
        <p:spPr>
          <a:xfrm>
            <a:off x="1092200" y="2588121"/>
            <a:ext cx="4754944"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D5E1E4"/>
                </a:solidFill>
                <a:latin typeface="IBM Plex Sans" pitchFamily="34" charset="0"/>
                <a:ea typeface="IBM Plex Sans" pitchFamily="34" charset="-122"/>
                <a:cs typeface="IBM Plex Sans" pitchFamily="34" charset="-120"/>
              </a:rPr>
              <a:t>Ο πολιτισμός παράγεται «από τα πάνω» όπως κάθε βιομηχανικό προϊόν: τυποποίηση, εμπορική εκμετάλλευση, κοινωνική συναίνεση</a:t>
            </a:r>
            <a:endParaRPr lang="en-US" sz="1500" dirty="0">
              <a:latin typeface="IBM Plex Sans" charset="0"/>
              <a:ea typeface="IBM Plex Sans" charset="0"/>
              <a:cs typeface="IBM Plex Sans" charset="0"/>
            </a:endParaRPr>
          </a:p>
        </p:txBody>
      </p:sp>
      <p:sp>
        <p:nvSpPr>
          <p:cNvPr id="7" name="Shape 5"/>
          <p:cNvSpPr/>
          <p:nvPr/>
        </p:nvSpPr>
        <p:spPr>
          <a:xfrm>
            <a:off x="6194425" y="1572816"/>
            <a:ext cx="5181600" cy="2104330"/>
          </a:xfrm>
          <a:prstGeom prst="roundRect">
            <a:avLst>
              <a:gd name="adj" fmla="val 4677"/>
            </a:avLst>
          </a:prstGeom>
          <a:solidFill>
            <a:srgbClr val="FFFFFF"/>
          </a:solidFill>
          <a:ln w="6350">
            <a:solidFill>
              <a:srgbClr val="DAD5C4"/>
            </a:solidFill>
            <a:prstDash val="solid"/>
          </a:ln>
        </p:spPr>
        <p:txBody>
          <a:bodyPr/>
          <a:lstStyle/>
          <a:p>
            <a:endParaRPr lang="el-GR"/>
          </a:p>
        </p:txBody>
      </p:sp>
      <p:sp>
        <p:nvSpPr>
          <p:cNvPr id="8" name="Text 6"/>
          <p:cNvSpPr/>
          <p:nvPr/>
        </p:nvSpPr>
        <p:spPr>
          <a:xfrm>
            <a:off x="6477000" y="1855391"/>
            <a:ext cx="475494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F4E5F"/>
                </a:solidFill>
                <a:latin typeface="IBM Plex Sans" pitchFamily="34" charset="0"/>
                <a:ea typeface="IBM Plex Sans" pitchFamily="34" charset="-122"/>
                <a:cs typeface="IBM Plex Sans" pitchFamily="34" charset="-120"/>
              </a:rPr>
              <a:t>Η «αύρα» του έργου</a:t>
            </a:r>
            <a:endParaRPr lang="en-US" sz="2000" dirty="0">
              <a:latin typeface="IBM Plex Sans" charset="0"/>
              <a:ea typeface="IBM Plex Sans" charset="0"/>
              <a:cs typeface="IBM Plex Sans" charset="0"/>
            </a:endParaRPr>
          </a:p>
        </p:txBody>
      </p:sp>
      <p:sp>
        <p:nvSpPr>
          <p:cNvPr id="9" name="Text 7"/>
          <p:cNvSpPr/>
          <p:nvPr/>
        </p:nvSpPr>
        <p:spPr>
          <a:xfrm>
            <a:off x="6477000" y="2261791"/>
            <a:ext cx="4754944" cy="25648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8A5A12"/>
                </a:solidFill>
                <a:latin typeface="IBM Plex Sans" pitchFamily="34" charset="0"/>
                <a:ea typeface="IBM Plex Sans" pitchFamily="34" charset="-122"/>
                <a:cs typeface="IBM Plex Sans" pitchFamily="34" charset="-120"/>
              </a:rPr>
              <a:t>Benjamin</a:t>
            </a:r>
            <a:endParaRPr lang="en-US" sz="1300" dirty="0">
              <a:latin typeface="IBM Plex Sans" charset="0"/>
              <a:ea typeface="IBM Plex Sans" charset="0"/>
              <a:cs typeface="IBM Plex Sans" charset="0"/>
            </a:endParaRPr>
          </a:p>
        </p:txBody>
      </p:sp>
      <p:sp>
        <p:nvSpPr>
          <p:cNvPr id="10" name="Text 8"/>
          <p:cNvSpPr/>
          <p:nvPr/>
        </p:nvSpPr>
        <p:spPr>
          <a:xfrm>
            <a:off x="6477000" y="2594471"/>
            <a:ext cx="4754944"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Η τεχνική αναπαραγωγή καταστρέφει τη μοναδικότητα, αλλά κάνει την τέχνη προσβάσιμη πέρα από τις ελίτ</a:t>
            </a:r>
            <a:endParaRPr lang="en-US" sz="1500" dirty="0">
              <a:latin typeface="IBM Plex Sans" charset="0"/>
              <a:ea typeface="IBM Plex Sans" charset="0"/>
              <a:cs typeface="IBM Plex Sans" charset="0"/>
            </a:endParaRPr>
          </a:p>
        </p:txBody>
      </p:sp>
      <p:sp>
        <p:nvSpPr>
          <p:cNvPr id="11" name="Text 9"/>
          <p:cNvSpPr/>
          <p:nvPr/>
        </p:nvSpPr>
        <p:spPr>
          <a:xfrm>
            <a:off x="812800" y="393432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IBM Plex Sans" pitchFamily="34" charset="0"/>
                <a:ea typeface="IBM Plex Sans" pitchFamily="34" charset="-122"/>
                <a:cs typeface="IBM Plex Sans" pitchFamily="34" charset="-120"/>
              </a:rPr>
              <a:t>Προειδοποίηση για την πολιτιστική διαχείριση: ο πολιτισμός ως απλό «προϊόν» θυσιάζει το πολιτισμικό οικοσύστημα νοήματος.</a:t>
            </a:r>
            <a:endParaRPr lang="en-US" sz="1600" dirty="0">
              <a:latin typeface="IBM Plex Sans" charset="0"/>
              <a:ea typeface="IBM Plex Sans" charset="0"/>
              <a:cs typeface="IBM Plex Sans" charset="0"/>
            </a:endParaRPr>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Α.3.2 Κριτική Θεωρία και πολιτισμική βιομηχανία</a:t>
            </a:r>
            <a:endParaRPr lang="en-US" sz="1200" dirty="0">
              <a:latin typeface="IBM Plex Sans" charset="0"/>
              <a:ea typeface="IBM Plex Sans" charset="0"/>
              <a:cs typeface="IBM Plex Sans"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l-GR" b="1" dirty="0">
                <a:latin typeface="EB Garamond" pitchFamily="18" charset="0"/>
                <a:ea typeface="EB Garamond" pitchFamily="18" charset="-122"/>
                <a:cs typeface="EB Garamond" pitchFamily="18" charset="-120"/>
              </a:rPr>
              <a:t> Αντόνιο </a:t>
            </a:r>
            <a:r>
              <a:rPr lang="el-GR" b="1" dirty="0" err="1">
                <a:latin typeface="EB Garamond" pitchFamily="18" charset="0"/>
                <a:ea typeface="EB Garamond" pitchFamily="18" charset="-122"/>
                <a:cs typeface="EB Garamond" pitchFamily="18" charset="-120"/>
              </a:rPr>
              <a:t>Γκράμσι</a:t>
            </a:r>
            <a:r>
              <a:rPr lang="el-GR" b="1" dirty="0">
                <a:latin typeface="EB Garamond" pitchFamily="18" charset="0"/>
                <a:ea typeface="EB Garamond" pitchFamily="18" charset="-122"/>
                <a:cs typeface="EB Garamond" pitchFamily="18" charset="-120"/>
              </a:rPr>
              <a:t> </a:t>
            </a:r>
            <a:r>
              <a:rPr lang="en-US" sz="3600" b="1" i="0" dirty="0">
                <a:solidFill>
                  <a:srgbClr val="1F4E5F"/>
                </a:solidFill>
                <a:latin typeface="EB Garamond" pitchFamily="18" charset="0"/>
                <a:ea typeface="EB Garamond" pitchFamily="18" charset="-122"/>
                <a:cs typeface="EB Garamond" pitchFamily="18" charset="-120"/>
              </a:rPr>
              <a:t>π</a:t>
            </a:r>
            <a:r>
              <a:rPr lang="en-US" sz="3600" b="1" i="0" dirty="0" err="1">
                <a:solidFill>
                  <a:srgbClr val="1F4E5F"/>
                </a:solidFill>
                <a:latin typeface="EB Garamond" pitchFamily="18" charset="0"/>
                <a:ea typeface="EB Garamond" pitchFamily="18" charset="-122"/>
                <a:cs typeface="EB Garamond" pitchFamily="18" charset="-120"/>
              </a:rPr>
              <a:t>ολιτισμική</a:t>
            </a:r>
            <a:r>
              <a:rPr lang="en-US" sz="3600" b="1" i="0" dirty="0">
                <a:solidFill>
                  <a:srgbClr val="1F4E5F"/>
                </a:solidFill>
                <a:latin typeface="EB Garamond" pitchFamily="18" charset="0"/>
                <a:ea typeface="EB Garamond" pitchFamily="18" charset="-122"/>
                <a:cs typeface="EB Garamond" pitchFamily="18" charset="-120"/>
              </a:rPr>
              <a:t> ηγεμονία</a:t>
            </a:r>
            <a:endParaRPr lang="en-US" sz="3600" dirty="0">
              <a:latin typeface="EB Garamond" charset="0"/>
              <a:ea typeface="EB Garamond" charset="0"/>
              <a:cs typeface="EB Garamond" charset="0"/>
            </a:endParaRPr>
          </a:p>
        </p:txBody>
      </p:sp>
      <p:sp>
        <p:nvSpPr>
          <p:cNvPr id="3" name="Shape 1"/>
          <p:cNvSpPr/>
          <p:nvPr/>
        </p:nvSpPr>
        <p:spPr>
          <a:xfrm>
            <a:off x="815975" y="1572816"/>
            <a:ext cx="5181600" cy="1758950"/>
          </a:xfrm>
          <a:prstGeom prst="roundRect">
            <a:avLst>
              <a:gd name="adj" fmla="val 5596"/>
            </a:avLst>
          </a:prstGeom>
          <a:solidFill>
            <a:srgbClr val="FFFFFF"/>
          </a:solidFill>
          <a:ln w="6350">
            <a:solidFill>
              <a:srgbClr val="DAD5C4"/>
            </a:solidFill>
            <a:prstDash val="solid"/>
          </a:ln>
        </p:spPr>
        <p:txBody>
          <a:bodyPr/>
          <a:lstStyle/>
          <a:p>
            <a:endParaRPr lang="el-GR"/>
          </a:p>
        </p:txBody>
      </p:sp>
      <p:sp>
        <p:nvSpPr>
          <p:cNvPr id="4" name="Text 2"/>
          <p:cNvSpPr/>
          <p:nvPr/>
        </p:nvSpPr>
        <p:spPr>
          <a:xfrm>
            <a:off x="1098550" y="1855391"/>
            <a:ext cx="475494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F4E5F"/>
                </a:solidFill>
                <a:latin typeface="IBM Plex Sans" pitchFamily="34" charset="0"/>
                <a:ea typeface="IBM Plex Sans" pitchFamily="34" charset="-122"/>
                <a:cs typeface="IBM Plex Sans" pitchFamily="34" charset="-120"/>
              </a:rPr>
              <a:t>Κυριαρχία (dominio)</a:t>
            </a:r>
            <a:endParaRPr lang="en-US" sz="2000" dirty="0">
              <a:latin typeface="IBM Plex Sans" charset="0"/>
              <a:ea typeface="IBM Plex Sans" charset="0"/>
              <a:cs typeface="IBM Plex Sans" charset="0"/>
            </a:endParaRPr>
          </a:p>
        </p:txBody>
      </p:sp>
      <p:sp>
        <p:nvSpPr>
          <p:cNvPr id="5" name="Text 3"/>
          <p:cNvSpPr/>
          <p:nvPr/>
        </p:nvSpPr>
        <p:spPr>
          <a:xfrm>
            <a:off x="1098550" y="2261791"/>
            <a:ext cx="4754944"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Άμεσος καταναγκασμός μέσω κρατικών μηχανισμών: αστυνομία, δικαιοσύνη, στρατός</a:t>
            </a:r>
            <a:endParaRPr lang="en-US" sz="1500" dirty="0">
              <a:latin typeface="IBM Plex Sans" charset="0"/>
              <a:ea typeface="IBM Plex Sans" charset="0"/>
              <a:cs typeface="IBM Plex Sans" charset="0"/>
            </a:endParaRPr>
          </a:p>
        </p:txBody>
      </p:sp>
      <p:sp>
        <p:nvSpPr>
          <p:cNvPr id="6" name="Shape 4"/>
          <p:cNvSpPr/>
          <p:nvPr/>
        </p:nvSpPr>
        <p:spPr>
          <a:xfrm>
            <a:off x="6203950" y="1569641"/>
            <a:ext cx="5175250" cy="1765300"/>
          </a:xfrm>
          <a:prstGeom prst="roundRect">
            <a:avLst>
              <a:gd name="adj" fmla="val 5755"/>
            </a:avLst>
          </a:prstGeom>
          <a:solidFill>
            <a:srgbClr val="1F4E5F"/>
          </a:solidFill>
          <a:ln/>
        </p:spPr>
        <p:txBody>
          <a:bodyPr/>
          <a:lstStyle/>
          <a:p>
            <a:endParaRPr lang="el-GR"/>
          </a:p>
        </p:txBody>
      </p:sp>
      <p:sp>
        <p:nvSpPr>
          <p:cNvPr id="7" name="Text 5"/>
          <p:cNvSpPr/>
          <p:nvPr/>
        </p:nvSpPr>
        <p:spPr>
          <a:xfrm>
            <a:off x="6483350" y="1849041"/>
            <a:ext cx="475494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6F3EA"/>
                </a:solidFill>
                <a:latin typeface="IBM Plex Sans" pitchFamily="34" charset="0"/>
                <a:ea typeface="IBM Plex Sans" pitchFamily="34" charset="-122"/>
                <a:cs typeface="IBM Plex Sans" pitchFamily="34" charset="-120"/>
              </a:rPr>
              <a:t>Ηγεμονία (egemonia)</a:t>
            </a:r>
            <a:endParaRPr lang="en-US" sz="2000" dirty="0">
              <a:latin typeface="IBM Plex Sans" charset="0"/>
              <a:ea typeface="IBM Plex Sans" charset="0"/>
              <a:cs typeface="IBM Plex Sans" charset="0"/>
            </a:endParaRPr>
          </a:p>
        </p:txBody>
      </p:sp>
      <p:sp>
        <p:nvSpPr>
          <p:cNvPr id="8" name="Text 6"/>
          <p:cNvSpPr/>
          <p:nvPr/>
        </p:nvSpPr>
        <p:spPr>
          <a:xfrm>
            <a:off x="6483350" y="2255441"/>
            <a:ext cx="4754944"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D5E1E4"/>
                </a:solidFill>
                <a:latin typeface="IBM Plex Sans" pitchFamily="34" charset="0"/>
                <a:ea typeface="IBM Plex Sans" pitchFamily="34" charset="-122"/>
                <a:cs typeface="IBM Plex Sans" pitchFamily="34" charset="-120"/>
              </a:rPr>
              <a:t>Συναίνεση: η κοσμοθεωρία της κυρίαρχης ομάδας γίνεται «κοινή λογική» μέσα από σχολείο, ΜΜΕ, εκκλησία, πολιτιστικούς θεσμούς</a:t>
            </a:r>
            <a:endParaRPr lang="en-US" sz="1500" dirty="0">
              <a:latin typeface="IBM Plex Sans" charset="0"/>
              <a:ea typeface="IBM Plex Sans" charset="0"/>
              <a:cs typeface="IBM Plex Sans" charset="0"/>
            </a:endParaRPr>
          </a:p>
        </p:txBody>
      </p:sp>
      <p:sp>
        <p:nvSpPr>
          <p:cNvPr id="9" name="Text 7"/>
          <p:cNvSpPr/>
          <p:nvPr/>
        </p:nvSpPr>
        <p:spPr>
          <a:xfrm>
            <a:off x="812800" y="358894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IBM Plex Sans" pitchFamily="34" charset="0"/>
                <a:ea typeface="IBM Plex Sans" pitchFamily="34" charset="-122"/>
                <a:cs typeface="IBM Plex Sans" pitchFamily="34" charset="-120"/>
              </a:rPr>
              <a:t>Η ηγεμονία δεν είναι ποτέ πλήρης: αμφισβητείται από αντι-ηγεμονικές πρακτικές «από τα κάτω» (πόλεμος θέσεων).</a:t>
            </a:r>
            <a:endParaRPr lang="en-US" sz="1600" dirty="0">
              <a:latin typeface="IBM Plex Sans" charset="0"/>
              <a:ea typeface="IBM Plex Sans" charset="0"/>
              <a:cs typeface="IBM Plex Sans" charset="0"/>
            </a:endParaRPr>
          </a:p>
        </p:txBody>
      </p:sp>
      <p:sp>
        <p:nvSpPr>
          <p:cNvPr id="10" name="Text 8"/>
          <p:cNvSpPr/>
          <p:nvPr/>
        </p:nvSpPr>
        <p:spPr>
          <a:xfrm>
            <a:off x="812800" y="4411861"/>
            <a:ext cx="10883392" cy="32762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8A5A12"/>
                </a:solidFill>
                <a:latin typeface="IBM Plex Sans" pitchFamily="34" charset="0"/>
                <a:ea typeface="IBM Plex Sans" pitchFamily="34" charset="-122"/>
                <a:cs typeface="IBM Plex Sans" pitchFamily="34" charset="-120"/>
              </a:rPr>
              <a:t>Ποιας ομάδας η αφήγηση για την κληρονομιά γίνεται η «επίσημη» ιστορία μιας πόλης;</a:t>
            </a:r>
            <a:endParaRPr lang="en-US" sz="1700" dirty="0">
              <a:latin typeface="IBM Plex Sans" charset="0"/>
              <a:ea typeface="IBM Plex Sans" charset="0"/>
              <a:cs typeface="IBM Plex Sans" charset="0"/>
            </a:endParaRPr>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Α.3.3 Πολιτισμός και εξουσία</a:t>
            </a:r>
            <a:endParaRPr lang="en-US" sz="1200" dirty="0">
              <a:latin typeface="IBM Plex Sans" charset="0"/>
              <a:ea typeface="IBM Plex Sans" charset="0"/>
              <a:cs typeface="IBM Plex Sans"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Σχολή του </a:t>
            </a:r>
            <a:r>
              <a:rPr lang="el-GR" b="1" dirty="0">
                <a:latin typeface="EB Garamond" pitchFamily="18" charset="0"/>
                <a:ea typeface="EB Garamond" pitchFamily="18" charset="-122"/>
                <a:cs typeface="EB Garamond" pitchFamily="18" charset="-120"/>
              </a:rPr>
              <a:t>Σικάγο </a:t>
            </a:r>
            <a:r>
              <a:rPr lang="en-US" sz="3600" b="1" i="0" dirty="0" err="1">
                <a:solidFill>
                  <a:srgbClr val="1F4E5F"/>
                </a:solidFill>
                <a:latin typeface="EB Garamond" pitchFamily="18" charset="0"/>
                <a:ea typeface="EB Garamond" pitchFamily="18" charset="-122"/>
                <a:cs typeface="EB Garamond" pitchFamily="18" charset="-120"/>
              </a:rPr>
              <a:t>το</a:t>
            </a:r>
            <a:r>
              <a:rPr lang="en-US" sz="3600" b="1" i="0" dirty="0">
                <a:solidFill>
                  <a:srgbClr val="1F4E5F"/>
                </a:solidFill>
                <a:latin typeface="EB Garamond" pitchFamily="18" charset="0"/>
                <a:ea typeface="EB Garamond" pitchFamily="18" charset="-122"/>
                <a:cs typeface="EB Garamond" pitchFamily="18" charset="-120"/>
              </a:rPr>
              <a:t> κοινό αποκωδικοποιεί</a:t>
            </a:r>
            <a:endParaRPr lang="en-US" sz="3600" dirty="0">
              <a:latin typeface="EB Garamond" charset="0"/>
              <a:ea typeface="EB Garamond" charset="0"/>
              <a:cs typeface="EB Garamond" charset="0"/>
            </a:endParaRPr>
          </a:p>
        </p:txBody>
      </p:sp>
      <p:sp>
        <p:nvSpPr>
          <p:cNvPr id="3" name="Text 1"/>
          <p:cNvSpPr/>
          <p:nvPr/>
        </p:nvSpPr>
        <p:spPr>
          <a:xfrm>
            <a:off x="812800" y="156964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IBM Plex Sans" pitchFamily="34" charset="0"/>
                <a:ea typeface="IBM Plex Sans" pitchFamily="34" charset="-122"/>
                <a:cs typeface="IBM Plex Sans" pitchFamily="34" charset="-120"/>
              </a:rPr>
              <a:t>Stuart Hall, encoding / decoding: το κοινό δεν είναι παθητικός δέκτης. Τρεις αναγνώσεις ενός μηνύματος:</a:t>
            </a:r>
            <a:endParaRPr lang="en-US" sz="1600" dirty="0">
              <a:latin typeface="IBM Plex Sans" charset="0"/>
              <a:ea typeface="IBM Plex Sans" charset="0"/>
              <a:cs typeface="IBM Plex Sans" charset="0"/>
            </a:endParaRPr>
          </a:p>
        </p:txBody>
      </p:sp>
      <p:sp>
        <p:nvSpPr>
          <p:cNvPr id="4" name="Shape 2"/>
          <p:cNvSpPr/>
          <p:nvPr/>
        </p:nvSpPr>
        <p:spPr>
          <a:xfrm>
            <a:off x="815975" y="2111276"/>
            <a:ext cx="3397250" cy="1326952"/>
          </a:xfrm>
          <a:prstGeom prst="roundRect">
            <a:avLst>
              <a:gd name="adj" fmla="val 7417"/>
            </a:avLst>
          </a:prstGeom>
          <a:solidFill>
            <a:srgbClr val="FFFFFF"/>
          </a:solidFill>
          <a:ln w="6350">
            <a:solidFill>
              <a:srgbClr val="DAD5C4"/>
            </a:solidFill>
            <a:prstDash val="solid"/>
          </a:ln>
        </p:spPr>
        <p:txBody>
          <a:bodyPr/>
          <a:lstStyle/>
          <a:p>
            <a:endParaRPr lang="el-GR"/>
          </a:p>
        </p:txBody>
      </p:sp>
      <p:sp>
        <p:nvSpPr>
          <p:cNvPr id="5" name="Text 3"/>
          <p:cNvSpPr/>
          <p:nvPr/>
        </p:nvSpPr>
        <p:spPr>
          <a:xfrm>
            <a:off x="1047750" y="2343051"/>
            <a:ext cx="3021711"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1F4E5F"/>
                </a:solidFill>
                <a:latin typeface="IBM Plex Sans" pitchFamily="34" charset="0"/>
                <a:ea typeface="IBM Plex Sans" pitchFamily="34" charset="-122"/>
                <a:cs typeface="IBM Plex Sans" pitchFamily="34" charset="-120"/>
              </a:rPr>
              <a:t>Κυρίαρχη</a:t>
            </a:r>
            <a:endParaRPr lang="en-US" sz="1900" dirty="0">
              <a:latin typeface="IBM Plex Sans" charset="0"/>
              <a:ea typeface="IBM Plex Sans" charset="0"/>
              <a:cs typeface="IBM Plex Sans" charset="0"/>
            </a:endParaRPr>
          </a:p>
        </p:txBody>
      </p:sp>
      <p:sp>
        <p:nvSpPr>
          <p:cNvPr id="6" name="Text 4"/>
          <p:cNvSpPr/>
          <p:nvPr/>
        </p:nvSpPr>
        <p:spPr>
          <a:xfrm>
            <a:off x="1047750" y="2708771"/>
            <a:ext cx="302171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IBM Plex Sans" pitchFamily="34" charset="0"/>
                <a:ea typeface="IBM Plex Sans" pitchFamily="34" charset="-122"/>
                <a:cs typeface="IBM Plex Sans" pitchFamily="34" charset="-120"/>
              </a:rPr>
              <a:t>Αποδοχή του μηνύματος όπως κωδικοποιήθηκε</a:t>
            </a:r>
            <a:endParaRPr lang="en-US" sz="1400" dirty="0">
              <a:latin typeface="IBM Plex Sans" charset="0"/>
              <a:ea typeface="IBM Plex Sans" charset="0"/>
              <a:cs typeface="IBM Plex Sans" charset="0"/>
            </a:endParaRPr>
          </a:p>
        </p:txBody>
      </p:sp>
      <p:sp>
        <p:nvSpPr>
          <p:cNvPr id="7" name="Shape 5"/>
          <p:cNvSpPr/>
          <p:nvPr/>
        </p:nvSpPr>
        <p:spPr>
          <a:xfrm>
            <a:off x="4397375" y="2111276"/>
            <a:ext cx="3397250" cy="1326952"/>
          </a:xfrm>
          <a:prstGeom prst="roundRect">
            <a:avLst>
              <a:gd name="adj" fmla="val 7417"/>
            </a:avLst>
          </a:prstGeom>
          <a:solidFill>
            <a:srgbClr val="FFFFFF"/>
          </a:solidFill>
          <a:ln w="6350">
            <a:solidFill>
              <a:srgbClr val="DAD5C4"/>
            </a:solidFill>
            <a:prstDash val="solid"/>
          </a:ln>
        </p:spPr>
        <p:txBody>
          <a:bodyPr/>
          <a:lstStyle/>
          <a:p>
            <a:endParaRPr lang="el-GR"/>
          </a:p>
        </p:txBody>
      </p:sp>
      <p:sp>
        <p:nvSpPr>
          <p:cNvPr id="8" name="Text 6"/>
          <p:cNvSpPr/>
          <p:nvPr/>
        </p:nvSpPr>
        <p:spPr>
          <a:xfrm>
            <a:off x="4629150" y="2343051"/>
            <a:ext cx="3021711"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1F4E5F"/>
                </a:solidFill>
                <a:latin typeface="IBM Plex Sans" pitchFamily="34" charset="0"/>
                <a:ea typeface="IBM Plex Sans" pitchFamily="34" charset="-122"/>
                <a:cs typeface="IBM Plex Sans" pitchFamily="34" charset="-120"/>
              </a:rPr>
              <a:t>Διαπραγματευτική</a:t>
            </a:r>
            <a:endParaRPr lang="en-US" sz="1900" dirty="0">
              <a:latin typeface="IBM Plex Sans" charset="0"/>
              <a:ea typeface="IBM Plex Sans" charset="0"/>
              <a:cs typeface="IBM Plex Sans" charset="0"/>
            </a:endParaRPr>
          </a:p>
        </p:txBody>
      </p:sp>
      <p:sp>
        <p:nvSpPr>
          <p:cNvPr id="9" name="Text 7"/>
          <p:cNvSpPr/>
          <p:nvPr/>
        </p:nvSpPr>
        <p:spPr>
          <a:xfrm>
            <a:off x="4629150" y="2708771"/>
            <a:ext cx="302171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IBM Plex Sans" pitchFamily="34" charset="0"/>
                <a:ea typeface="IBM Plex Sans" pitchFamily="34" charset="-122"/>
                <a:cs typeface="IBM Plex Sans" pitchFamily="34" charset="-120"/>
              </a:rPr>
              <a:t>Μερική αποδοχή, με προσαρμογή στα δικά μας δεδομένα</a:t>
            </a:r>
            <a:endParaRPr lang="en-US" sz="1400" dirty="0">
              <a:latin typeface="IBM Plex Sans" charset="0"/>
              <a:ea typeface="IBM Plex Sans" charset="0"/>
              <a:cs typeface="IBM Plex Sans" charset="0"/>
            </a:endParaRPr>
          </a:p>
        </p:txBody>
      </p:sp>
      <p:sp>
        <p:nvSpPr>
          <p:cNvPr id="10" name="Shape 8"/>
          <p:cNvSpPr/>
          <p:nvPr/>
        </p:nvSpPr>
        <p:spPr>
          <a:xfrm>
            <a:off x="7978775" y="2111276"/>
            <a:ext cx="3397250" cy="1326952"/>
          </a:xfrm>
          <a:prstGeom prst="roundRect">
            <a:avLst>
              <a:gd name="adj" fmla="val 7417"/>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8210550" y="2343051"/>
            <a:ext cx="3021711"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1F4E5F"/>
                </a:solidFill>
                <a:latin typeface="IBM Plex Sans" pitchFamily="34" charset="0"/>
                <a:ea typeface="IBM Plex Sans" pitchFamily="34" charset="-122"/>
                <a:cs typeface="IBM Plex Sans" pitchFamily="34" charset="-120"/>
              </a:rPr>
              <a:t>Αντιθετική</a:t>
            </a:r>
            <a:endParaRPr lang="en-US" sz="1900" dirty="0">
              <a:latin typeface="IBM Plex Sans" charset="0"/>
              <a:ea typeface="IBM Plex Sans" charset="0"/>
              <a:cs typeface="IBM Plex Sans" charset="0"/>
            </a:endParaRPr>
          </a:p>
        </p:txBody>
      </p:sp>
      <p:sp>
        <p:nvSpPr>
          <p:cNvPr id="12" name="Text 10"/>
          <p:cNvSpPr/>
          <p:nvPr/>
        </p:nvSpPr>
        <p:spPr>
          <a:xfrm>
            <a:off x="8210550" y="2708771"/>
            <a:ext cx="302171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IBM Plex Sans" pitchFamily="34" charset="0"/>
                <a:ea typeface="IBM Plex Sans" pitchFamily="34" charset="-122"/>
                <a:cs typeface="IBM Plex Sans" pitchFamily="34" charset="-120"/>
              </a:rPr>
              <a:t>Πλήρης απόρριψη της κυρίαρχης ανάγνωσης</a:t>
            </a:r>
            <a:endParaRPr lang="en-US" sz="1400" dirty="0">
              <a:latin typeface="IBM Plex Sans" charset="0"/>
              <a:ea typeface="IBM Plex Sans" charset="0"/>
              <a:cs typeface="IBM Plex Sans" charset="0"/>
            </a:endParaRPr>
          </a:p>
        </p:txBody>
      </p:sp>
      <p:sp>
        <p:nvSpPr>
          <p:cNvPr id="13" name="Text 11"/>
          <p:cNvSpPr/>
          <p:nvPr/>
        </p:nvSpPr>
        <p:spPr>
          <a:xfrm>
            <a:off x="812800" y="3695402"/>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CCCS (1964): Hoggart, Hall, Williams. Η λαϊκή κουλτούρα είναι πεδίο διαπραγμάτευσης νοήματος και αντίστασης.</a:t>
            </a:r>
            <a:endParaRPr lang="en-US" sz="1500" dirty="0">
              <a:latin typeface="IBM Plex Sans" charset="0"/>
              <a:ea typeface="IBM Plex Sans" charset="0"/>
              <a:cs typeface="IBM Plex Sans" charset="0"/>
            </a:endParaRPr>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Α.3.4 Από τη γκραμσιανή ηγεμονία στις Πολιτισμικές Σπουδές</a:t>
            </a:r>
            <a:endParaRPr lang="en-US" sz="1200" dirty="0">
              <a:latin typeface="IBM Plex Sans" charset="0"/>
              <a:ea typeface="IBM Plex Sans" charset="0"/>
              <a:cs typeface="IBM Plex Sans"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4E5F"/>
        </a:solidFill>
        <a:effectLst/>
      </p:bgPr>
    </p:bg>
    <p:spTree>
      <p:nvGrpSpPr>
        <p:cNvPr id="1" name=""/>
        <p:cNvGrpSpPr/>
        <p:nvPr/>
      </p:nvGrpSpPr>
      <p:grpSpPr>
        <a:xfrm>
          <a:off x="0" y="0"/>
          <a:ext cx="0" cy="0"/>
          <a:chOff x="0" y="0"/>
          <a:chExt cx="0" cy="0"/>
        </a:xfrm>
      </p:grpSpPr>
      <p:sp>
        <p:nvSpPr>
          <p:cNvPr id="2" name="Text 0"/>
          <p:cNvSpPr/>
          <p:nvPr/>
        </p:nvSpPr>
        <p:spPr>
          <a:xfrm>
            <a:off x="812800" y="1966119"/>
            <a:ext cx="10883392" cy="274241"/>
          </a:xfrm>
          <a:prstGeom prst="rect">
            <a:avLst/>
          </a:prstGeom>
          <a:noFill/>
          <a:ln/>
        </p:spPr>
        <p:txBody>
          <a:bodyPr wrap="square" lIns="0" tIns="0" rIns="0" bIns="0" rtlCol="0" anchor="t">
            <a:normAutofit/>
          </a:bodyPr>
          <a:lstStyle/>
          <a:p>
            <a:pPr marL="0" indent="0" algn="l">
              <a:lnSpc>
                <a:spcPts val="1960"/>
              </a:lnSpc>
              <a:buNone/>
            </a:pPr>
            <a:r>
              <a:rPr lang="en-US" sz="1400" kern="0" spc="100" dirty="0">
                <a:solidFill>
                  <a:srgbClr val="E3B25A"/>
                </a:solidFill>
                <a:latin typeface="IBM Plex Sans" pitchFamily="34" charset="0"/>
                <a:ea typeface="IBM Plex Sans" pitchFamily="34" charset="-122"/>
                <a:cs typeface="IBM Plex Sans" pitchFamily="34" charset="-120"/>
              </a:rPr>
              <a:t>ΣΎΝΘΕΣΗ: ΦΡΑΝΚΦΟΎΡΤΗ, GRAMSCI, BIRMINGHAM</a:t>
            </a:r>
            <a:endParaRPr lang="en-US" sz="1400" dirty="0">
              <a:latin typeface="IBM Plex Sans" charset="0"/>
              <a:ea typeface="IBM Plex Sans" charset="0"/>
              <a:cs typeface="IBM Plex Sans" charset="0"/>
            </a:endParaRPr>
          </a:p>
        </p:txBody>
      </p:sp>
      <p:sp>
        <p:nvSpPr>
          <p:cNvPr id="3" name="Text 1"/>
          <p:cNvSpPr>
            <a:spLocks noGrp="1"/>
          </p:cNvSpPr>
          <p:nvPr>
            <p:ph type="title"/>
          </p:nvPr>
        </p:nvSpPr>
        <p:spPr>
          <a:xfrm>
            <a:off x="812800" y="2468959"/>
            <a:ext cx="10883392" cy="1671141"/>
          </a:xfrm>
          <a:prstGeom prst="rect">
            <a:avLst/>
          </a:prstGeom>
          <a:noFill/>
          <a:ln/>
        </p:spPr>
        <p:txBody>
          <a:bodyPr wrap="square" lIns="0" tIns="0" rIns="0" bIns="0" rtlCol="0" anchor="t">
            <a:normAutofit/>
          </a:bodyPr>
          <a:lstStyle/>
          <a:p>
            <a:pPr marL="0" indent="0" algn="l">
              <a:lnSpc>
                <a:spcPts val="4320"/>
              </a:lnSpc>
              <a:buNone/>
            </a:pPr>
            <a:r>
              <a:rPr lang="en-US" sz="3600" b="0" i="0" dirty="0">
                <a:solidFill>
                  <a:srgbClr val="F6F3EA"/>
                </a:solidFill>
                <a:latin typeface="EB Garamond" pitchFamily="18" charset="0"/>
                <a:ea typeface="EB Garamond" pitchFamily="18" charset="-122"/>
                <a:cs typeface="EB Garamond" pitchFamily="18" charset="-120"/>
              </a:rPr>
              <a:t>Ο πολιτισμός μιας τοπικής κοινωνίας δεν είναι ούτε εργαλείο χειραγώγησης «από τα πάνω» ούτε ουδέτερος χώρος ελεύθερης νοηματοδότησης</a:t>
            </a:r>
            <a:endParaRPr lang="en-US" sz="3600" dirty="0">
              <a:latin typeface="EB Garamond" charset="0"/>
              <a:ea typeface="EB Garamond" charset="0"/>
              <a:cs typeface="EB Garamond" charset="0"/>
            </a:endParaRPr>
          </a:p>
        </p:txBody>
      </p:sp>
      <p:sp>
        <p:nvSpPr>
          <p:cNvPr id="4" name="Text 2"/>
          <p:cNvSpPr/>
          <p:nvPr/>
        </p:nvSpPr>
        <p:spPr>
          <a:xfrm>
            <a:off x="812800" y="4368701"/>
            <a:ext cx="10883392" cy="345380"/>
          </a:xfrm>
          <a:prstGeom prst="rect">
            <a:avLst/>
          </a:prstGeom>
          <a:noFill/>
          <a:ln/>
        </p:spPr>
        <p:txBody>
          <a:bodyPr wrap="square" lIns="0" tIns="0" rIns="0" bIns="0" rtlCol="0" anchor="t">
            <a:normAutofit/>
          </a:bodyPr>
          <a:lstStyle/>
          <a:p>
            <a:pPr marL="0" indent="0" algn="l">
              <a:lnSpc>
                <a:spcPts val="2520"/>
              </a:lnSpc>
              <a:buNone/>
            </a:pPr>
            <a:r>
              <a:rPr lang="en-US" sz="1800" dirty="0">
                <a:solidFill>
                  <a:srgbClr val="D5E1E4"/>
                </a:solidFill>
                <a:latin typeface="IBM Plex Sans" pitchFamily="34" charset="0"/>
                <a:ea typeface="IBM Plex Sans" pitchFamily="34" charset="-122"/>
                <a:cs typeface="IBM Plex Sans" pitchFamily="34" charset="-120"/>
              </a:rPr>
              <a:t>Είναι πεδίο διαρκούς ηγεμονικής και αντι-ηγεμονικής διαπραγμάτευσης.</a:t>
            </a:r>
            <a:endParaRPr lang="en-US" sz="1800" dirty="0">
              <a:latin typeface="IBM Plex Sans" charset="0"/>
              <a:ea typeface="IBM Plex Sans" charset="0"/>
              <a:cs typeface="IBM Plex Sans" charset="0"/>
            </a:endParaRPr>
          </a:p>
        </p:txBody>
      </p:sp>
      <p:sp>
        <p:nvSpPr>
          <p:cNvPr id="5" name="Text 3"/>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D5E1E4"/>
                </a:solidFill>
                <a:latin typeface="IBM Plex Sans" pitchFamily="34" charset="0"/>
                <a:ea typeface="IBM Plex Sans" pitchFamily="34" charset="-122"/>
                <a:cs typeface="IBM Plex Sans" pitchFamily="34" charset="-120"/>
              </a:rPr>
              <a:t>Ενότητα Α · Α.3 Πολιτισμική κοινωνιολογία και πολιτισμικές σπουδές</a:t>
            </a:r>
            <a:endParaRPr lang="en-US" sz="1200" dirty="0">
              <a:latin typeface="IBM Plex Sans" charset="0"/>
              <a:ea typeface="IBM Plex Sans" charset="0"/>
              <a:cs typeface="IBM Plex Sans"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Πολιτισμός και βιωσιμότητα</a:t>
            </a:r>
            <a:endParaRPr lang="en-US" sz="3600" dirty="0">
              <a:latin typeface="EB Garamond" charset="0"/>
              <a:ea typeface="EB Garamond" charset="0"/>
              <a:cs typeface="EB Garamond" charset="0"/>
            </a:endParaRPr>
          </a:p>
        </p:txBody>
      </p:sp>
      <p:sp>
        <p:nvSpPr>
          <p:cNvPr id="3" name="Shape 1"/>
          <p:cNvSpPr/>
          <p:nvPr/>
        </p:nvSpPr>
        <p:spPr>
          <a:xfrm>
            <a:off x="815975" y="1547416"/>
            <a:ext cx="5175250" cy="2535833"/>
          </a:xfrm>
          <a:prstGeom prst="roundRect">
            <a:avLst>
              <a:gd name="adj" fmla="val 3881"/>
            </a:avLst>
          </a:prstGeom>
          <a:solidFill>
            <a:srgbClr val="FFFFFF"/>
          </a:solidFill>
          <a:ln w="6350">
            <a:solidFill>
              <a:srgbClr val="DAD5C4"/>
            </a:solidFill>
            <a:prstDash val="solid"/>
          </a:ln>
        </p:spPr>
        <p:txBody>
          <a:bodyPr/>
          <a:lstStyle/>
          <a:p>
            <a:endParaRPr lang="el-GR"/>
          </a:p>
        </p:txBody>
      </p:sp>
      <p:sp>
        <p:nvSpPr>
          <p:cNvPr id="4" name="Text 2"/>
          <p:cNvSpPr/>
          <p:nvPr/>
        </p:nvSpPr>
        <p:spPr>
          <a:xfrm>
            <a:off x="1047750" y="1779191"/>
            <a:ext cx="4853051"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F4E5F"/>
                </a:solidFill>
                <a:latin typeface="IBM Plex Sans" pitchFamily="34" charset="0"/>
                <a:ea typeface="IBM Plex Sans" pitchFamily="34" charset="-122"/>
                <a:cs typeface="IBM Plex Sans" pitchFamily="34" charset="-120"/>
              </a:rPr>
              <a:t>Τέταρτος πυλώνας (Hawkes, 2001)</a:t>
            </a:r>
            <a:endParaRPr lang="en-US" sz="1800" dirty="0">
              <a:latin typeface="IBM Plex Sans" charset="0"/>
              <a:ea typeface="IBM Plex Sans" charset="0"/>
              <a:cs typeface="IBM Plex Sans" charset="0"/>
            </a:endParaRPr>
          </a:p>
        </p:txBody>
      </p:sp>
      <p:sp>
        <p:nvSpPr>
          <p:cNvPr id="5" name="Text 3"/>
          <p:cNvSpPr/>
          <p:nvPr/>
        </p:nvSpPr>
        <p:spPr>
          <a:xfrm>
            <a:off x="1047750" y="2180431"/>
            <a:ext cx="2317750" cy="485080"/>
          </a:xfrm>
          <a:prstGeom prst="roundRect">
            <a:avLst>
              <a:gd name="adj" fmla="val 13091"/>
            </a:avLst>
          </a:prstGeom>
          <a:solidFill>
            <a:srgbClr val="E8EEF0"/>
          </a:solidFill>
          <a:ln/>
        </p:spPr>
        <p:txBody>
          <a:bodyPr wrap="square" lIns="77445" tIns="108401" rIns="77445" bIns="83001" rtlCol="0" anchor="t">
            <a:normAutofit/>
          </a:bodyPr>
          <a:lstStyle/>
          <a:p>
            <a:pPr marL="0" indent="0" algn="ctr">
              <a:lnSpc>
                <a:spcPts val="1820"/>
              </a:lnSpc>
              <a:buNone/>
            </a:pPr>
            <a:r>
              <a:rPr lang="en-US" sz="1300" dirty="0">
                <a:solidFill>
                  <a:srgbClr val="1F4E5F"/>
                </a:solidFill>
                <a:latin typeface="IBM Plex Sans" pitchFamily="34" charset="0"/>
                <a:ea typeface="IBM Plex Sans" pitchFamily="34" charset="-122"/>
                <a:cs typeface="IBM Plex Sans" pitchFamily="34" charset="-120"/>
              </a:rPr>
              <a:t>Οικονομικός</a:t>
            </a:r>
            <a:endParaRPr lang="en-US" sz="1300" dirty="0">
              <a:latin typeface="IBM Plex Sans" charset="0"/>
              <a:ea typeface="IBM Plex Sans" charset="0"/>
              <a:cs typeface="IBM Plex Sans" charset="0"/>
            </a:endParaRPr>
          </a:p>
        </p:txBody>
      </p:sp>
      <p:sp>
        <p:nvSpPr>
          <p:cNvPr id="6" name="Text 4"/>
          <p:cNvSpPr/>
          <p:nvPr/>
        </p:nvSpPr>
        <p:spPr>
          <a:xfrm>
            <a:off x="3441700" y="2180431"/>
            <a:ext cx="2317750" cy="485080"/>
          </a:xfrm>
          <a:prstGeom prst="roundRect">
            <a:avLst>
              <a:gd name="adj" fmla="val 13091"/>
            </a:avLst>
          </a:prstGeom>
          <a:solidFill>
            <a:srgbClr val="E8EEF0"/>
          </a:solidFill>
          <a:ln/>
        </p:spPr>
        <p:txBody>
          <a:bodyPr wrap="square" lIns="77445" tIns="108401" rIns="77445" bIns="83001" rtlCol="0" anchor="t">
            <a:normAutofit/>
          </a:bodyPr>
          <a:lstStyle/>
          <a:p>
            <a:pPr marL="0" indent="0" algn="ctr">
              <a:lnSpc>
                <a:spcPts val="1820"/>
              </a:lnSpc>
              <a:buNone/>
            </a:pPr>
            <a:r>
              <a:rPr lang="en-US" sz="1300" dirty="0">
                <a:solidFill>
                  <a:srgbClr val="1F4E5F"/>
                </a:solidFill>
                <a:latin typeface="IBM Plex Sans" pitchFamily="34" charset="0"/>
                <a:ea typeface="IBM Plex Sans" pitchFamily="34" charset="-122"/>
                <a:cs typeface="IBM Plex Sans" pitchFamily="34" charset="-120"/>
              </a:rPr>
              <a:t>Κοινωνικός</a:t>
            </a:r>
            <a:endParaRPr lang="en-US" sz="1300" dirty="0">
              <a:latin typeface="IBM Plex Sans" charset="0"/>
              <a:ea typeface="IBM Plex Sans" charset="0"/>
              <a:cs typeface="IBM Plex Sans" charset="0"/>
            </a:endParaRPr>
          </a:p>
        </p:txBody>
      </p:sp>
      <p:sp>
        <p:nvSpPr>
          <p:cNvPr id="7" name="Text 5"/>
          <p:cNvSpPr/>
          <p:nvPr/>
        </p:nvSpPr>
        <p:spPr>
          <a:xfrm>
            <a:off x="1047750" y="2741712"/>
            <a:ext cx="2317750" cy="485080"/>
          </a:xfrm>
          <a:prstGeom prst="roundRect">
            <a:avLst>
              <a:gd name="adj" fmla="val 13091"/>
            </a:avLst>
          </a:prstGeom>
          <a:solidFill>
            <a:srgbClr val="E8EEF0"/>
          </a:solidFill>
          <a:ln/>
        </p:spPr>
        <p:txBody>
          <a:bodyPr wrap="square" lIns="77445" tIns="108401" rIns="77445" bIns="83001" rtlCol="0" anchor="t">
            <a:normAutofit/>
          </a:bodyPr>
          <a:lstStyle/>
          <a:p>
            <a:pPr marL="0" indent="0" algn="ctr">
              <a:lnSpc>
                <a:spcPts val="1820"/>
              </a:lnSpc>
              <a:buNone/>
            </a:pPr>
            <a:r>
              <a:rPr lang="en-US" sz="1300" dirty="0">
                <a:solidFill>
                  <a:srgbClr val="1F4E5F"/>
                </a:solidFill>
                <a:latin typeface="IBM Plex Sans" pitchFamily="34" charset="0"/>
                <a:ea typeface="IBM Plex Sans" pitchFamily="34" charset="-122"/>
                <a:cs typeface="IBM Plex Sans" pitchFamily="34" charset="-120"/>
              </a:rPr>
              <a:t>Περιβαλλοντικός</a:t>
            </a:r>
            <a:endParaRPr lang="en-US" sz="1300" dirty="0">
              <a:latin typeface="IBM Plex Sans" charset="0"/>
              <a:ea typeface="IBM Plex Sans" charset="0"/>
              <a:cs typeface="IBM Plex Sans" charset="0"/>
            </a:endParaRPr>
          </a:p>
        </p:txBody>
      </p:sp>
      <p:sp>
        <p:nvSpPr>
          <p:cNvPr id="8" name="Text 6"/>
          <p:cNvSpPr/>
          <p:nvPr/>
        </p:nvSpPr>
        <p:spPr>
          <a:xfrm>
            <a:off x="3441700" y="2741712"/>
            <a:ext cx="2317750" cy="485080"/>
          </a:xfrm>
          <a:prstGeom prst="roundRect">
            <a:avLst>
              <a:gd name="adj" fmla="val 13091"/>
            </a:avLst>
          </a:prstGeom>
          <a:solidFill>
            <a:srgbClr val="8A5A12"/>
          </a:solidFill>
          <a:ln/>
        </p:spPr>
        <p:txBody>
          <a:bodyPr wrap="square" lIns="77445" tIns="108401" rIns="77445" bIns="83001" rtlCol="0" anchor="t">
            <a:normAutofit/>
          </a:bodyPr>
          <a:lstStyle/>
          <a:p>
            <a:pPr marL="0" indent="0" algn="ctr">
              <a:lnSpc>
                <a:spcPts val="1820"/>
              </a:lnSpc>
              <a:buNone/>
            </a:pPr>
            <a:r>
              <a:rPr lang="en-US" sz="1300" b="1" dirty="0">
                <a:solidFill>
                  <a:srgbClr val="FFFFFF"/>
                </a:solidFill>
                <a:latin typeface="IBM Plex Sans" pitchFamily="34" charset="0"/>
                <a:ea typeface="IBM Plex Sans" pitchFamily="34" charset="-122"/>
                <a:cs typeface="IBM Plex Sans" pitchFamily="34" charset="-120"/>
              </a:rPr>
              <a:t>Πολιτισμός</a:t>
            </a:r>
            <a:endParaRPr lang="en-US" sz="1300" dirty="0">
              <a:latin typeface="IBM Plex Sans" charset="0"/>
              <a:ea typeface="IBM Plex Sans" charset="0"/>
              <a:cs typeface="IBM Plex Sans" charset="0"/>
            </a:endParaRPr>
          </a:p>
        </p:txBody>
      </p:sp>
      <p:sp>
        <p:nvSpPr>
          <p:cNvPr id="9" name="Text 7"/>
          <p:cNvSpPr/>
          <p:nvPr/>
        </p:nvSpPr>
        <p:spPr>
          <a:xfrm>
            <a:off x="1047750" y="3353792"/>
            <a:ext cx="4853051"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IBM Plex Sans" pitchFamily="34" charset="0"/>
                <a:ea typeface="IBM Plex Sans" pitchFamily="34" charset="-122"/>
                <a:cs typeface="IBM Plex Sans" pitchFamily="34" charset="-120"/>
              </a:rPr>
              <a:t>Αναγκαίο πρώτο βήμα, αλλά κινδυνεύει να αφήσει τον πολιτισμό ως ξεχωριστό «τομέα»</a:t>
            </a:r>
            <a:endParaRPr lang="en-US" sz="1400" dirty="0">
              <a:latin typeface="IBM Plex Sans" charset="0"/>
              <a:ea typeface="IBM Plex Sans" charset="0"/>
              <a:cs typeface="IBM Plex Sans" charset="0"/>
            </a:endParaRPr>
          </a:p>
        </p:txBody>
      </p:sp>
      <p:sp>
        <p:nvSpPr>
          <p:cNvPr id="10" name="Shape 8"/>
          <p:cNvSpPr/>
          <p:nvPr/>
        </p:nvSpPr>
        <p:spPr>
          <a:xfrm>
            <a:off x="6200775" y="1547416"/>
            <a:ext cx="5175250" cy="2535833"/>
          </a:xfrm>
          <a:prstGeom prst="roundRect">
            <a:avLst>
              <a:gd name="adj" fmla="val 3881"/>
            </a:avLst>
          </a:prstGeom>
          <a:solidFill>
            <a:srgbClr val="FFFFFF"/>
          </a:solidFill>
          <a:ln w="6350">
            <a:solidFill>
              <a:srgbClr val="DAD5C4"/>
            </a:solidFill>
            <a:prstDash val="solid"/>
          </a:ln>
        </p:spPr>
        <p:txBody>
          <a:bodyPr/>
          <a:lstStyle/>
          <a:p>
            <a:endParaRPr lang="el-GR"/>
          </a:p>
        </p:txBody>
      </p:sp>
      <p:sp>
        <p:nvSpPr>
          <p:cNvPr id="11" name="Text 9"/>
          <p:cNvSpPr/>
          <p:nvPr/>
        </p:nvSpPr>
        <p:spPr>
          <a:xfrm>
            <a:off x="6432550" y="1779191"/>
            <a:ext cx="4853051"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F4E5F"/>
                </a:solidFill>
                <a:latin typeface="IBM Plex Sans" pitchFamily="34" charset="0"/>
                <a:ea typeface="IBM Plex Sans" pitchFamily="34" charset="-122"/>
                <a:cs typeface="IBM Plex Sans" pitchFamily="34" charset="-120"/>
              </a:rPr>
              <a:t>Εγκάρσιος άξονας</a:t>
            </a:r>
            <a:endParaRPr lang="en-US" sz="1800" dirty="0">
              <a:latin typeface="IBM Plex Sans" charset="0"/>
              <a:ea typeface="IBM Plex Sans" charset="0"/>
              <a:cs typeface="IBM Plex Sans" charset="0"/>
            </a:endParaRPr>
          </a:p>
        </p:txBody>
      </p:sp>
      <p:sp>
        <p:nvSpPr>
          <p:cNvPr id="12" name="Text 10"/>
          <p:cNvSpPr/>
          <p:nvPr/>
        </p:nvSpPr>
        <p:spPr>
          <a:xfrm>
            <a:off x="6432550" y="2180431"/>
            <a:ext cx="4711700" cy="485080"/>
          </a:xfrm>
          <a:prstGeom prst="roundRect">
            <a:avLst>
              <a:gd name="adj" fmla="val 13091"/>
            </a:avLst>
          </a:prstGeom>
          <a:solidFill>
            <a:srgbClr val="8A5A12"/>
          </a:solidFill>
          <a:ln/>
        </p:spPr>
        <p:txBody>
          <a:bodyPr wrap="square" lIns="41536" tIns="108401" rIns="41536" bIns="83001" rtlCol="0" anchor="t">
            <a:normAutofit/>
          </a:bodyPr>
          <a:lstStyle/>
          <a:p>
            <a:pPr marL="0" indent="0" algn="ctr">
              <a:lnSpc>
                <a:spcPts val="1820"/>
              </a:lnSpc>
              <a:buNone/>
            </a:pPr>
            <a:r>
              <a:rPr lang="en-US" sz="1300" b="1" dirty="0">
                <a:solidFill>
                  <a:srgbClr val="FFFFFF"/>
                </a:solidFill>
                <a:latin typeface="IBM Plex Sans" pitchFamily="34" charset="0"/>
                <a:ea typeface="IBM Plex Sans" pitchFamily="34" charset="-122"/>
                <a:cs typeface="IBM Plex Sans" pitchFamily="34" charset="-120"/>
              </a:rPr>
              <a:t>Πολιτισμός διατρέχει όλους</a:t>
            </a:r>
            <a:endParaRPr lang="en-US" sz="1300" dirty="0">
              <a:latin typeface="IBM Plex Sans" charset="0"/>
              <a:ea typeface="IBM Plex Sans" charset="0"/>
              <a:cs typeface="IBM Plex Sans" charset="0"/>
            </a:endParaRPr>
          </a:p>
        </p:txBody>
      </p:sp>
      <p:sp>
        <p:nvSpPr>
          <p:cNvPr id="13" name="Text 11"/>
          <p:cNvSpPr/>
          <p:nvPr/>
        </p:nvSpPr>
        <p:spPr>
          <a:xfrm>
            <a:off x="6432550" y="2741712"/>
            <a:ext cx="4711700" cy="434280"/>
          </a:xfrm>
          <a:prstGeom prst="roundRect">
            <a:avLst>
              <a:gd name="adj" fmla="val 14622"/>
            </a:avLst>
          </a:prstGeom>
          <a:solidFill>
            <a:srgbClr val="E8EEF0"/>
          </a:solidFill>
          <a:ln/>
        </p:spPr>
        <p:txBody>
          <a:bodyPr wrap="square" lIns="15374" tIns="83001" rIns="15374" bIns="57601" rtlCol="0" anchor="t">
            <a:normAutofit/>
          </a:bodyPr>
          <a:lstStyle/>
          <a:p>
            <a:pPr marL="0" indent="0" algn="ctr">
              <a:lnSpc>
                <a:spcPts val="1820"/>
              </a:lnSpc>
              <a:buNone/>
            </a:pPr>
            <a:r>
              <a:rPr lang="en-US" sz="1300" dirty="0">
                <a:solidFill>
                  <a:srgbClr val="1F4E5F"/>
                </a:solidFill>
                <a:latin typeface="IBM Plex Sans" pitchFamily="34" charset="0"/>
                <a:ea typeface="IBM Plex Sans" pitchFamily="34" charset="-122"/>
                <a:cs typeface="IBM Plex Sans" pitchFamily="34" charset="-120"/>
              </a:rPr>
              <a:t>Οικονομικός · Κοινωνικός · Περιβαλλοντικός</a:t>
            </a:r>
            <a:endParaRPr lang="en-US" sz="1300" dirty="0">
              <a:latin typeface="IBM Plex Sans" charset="0"/>
              <a:ea typeface="IBM Plex Sans" charset="0"/>
              <a:cs typeface="IBM Plex Sans" charset="0"/>
            </a:endParaRPr>
          </a:p>
        </p:txBody>
      </p:sp>
      <p:sp>
        <p:nvSpPr>
          <p:cNvPr id="14" name="Text 12"/>
          <p:cNvSpPr/>
          <p:nvPr/>
        </p:nvSpPr>
        <p:spPr>
          <a:xfrm>
            <a:off x="6432550" y="3302992"/>
            <a:ext cx="4940300"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IBM Plex Sans" pitchFamily="34" charset="0"/>
                <a:ea typeface="IBM Plex Sans" pitchFamily="34" charset="-122"/>
                <a:cs typeface="IBM Plex Sans" pitchFamily="34" charset="-120"/>
              </a:rPr>
              <a:t>Κάθε πυλώνας είναι εξαρχής πολιτισμικά συγκροτημένος</a:t>
            </a:r>
            <a:endParaRPr lang="en-US" sz="1400" dirty="0">
              <a:latin typeface="IBM Plex Sans" charset="0"/>
              <a:ea typeface="IBM Plex Sans" charset="0"/>
              <a:cs typeface="IBM Plex Sans" charset="0"/>
            </a:endParaRPr>
          </a:p>
        </p:txBody>
      </p:sp>
      <p:sp>
        <p:nvSpPr>
          <p:cNvPr id="15" name="Text 13"/>
          <p:cNvSpPr/>
          <p:nvPr/>
        </p:nvSpPr>
        <p:spPr>
          <a:xfrm>
            <a:off x="812800" y="431502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IBM Plex Sans" pitchFamily="34" charset="0"/>
                <a:ea typeface="IBM Plex Sans" pitchFamily="34" charset="-122"/>
                <a:cs typeface="IBM Plex Sans" pitchFamily="34" charset="-120"/>
              </a:rPr>
              <a:t>Βιοπολιτισμική οπτική: οικοσυστήματα και πολιτισμικές πρακτικές διαμορφώνουν αμοιβαία το ένα το άλλο.</a:t>
            </a:r>
            <a:endParaRPr lang="en-US" sz="1600" dirty="0">
              <a:latin typeface="IBM Plex Sans" charset="0"/>
              <a:ea typeface="IBM Plex Sans" charset="0"/>
              <a:cs typeface="IBM Plex Sans" charset="0"/>
            </a:endParaRPr>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Α.4.1 Ο πολιτισμός στη βιωσιμότητα</a:t>
            </a:r>
            <a:endParaRPr lang="en-US" sz="1200" dirty="0">
              <a:latin typeface="IBM Plex Sans" charset="0"/>
              <a:ea typeface="IBM Plex Sans" charset="0"/>
              <a:cs typeface="IBM Plex Sans"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Από τη Στοκχόλμη στην </a:t>
            </a:r>
            <a:r>
              <a:rPr lang="en-US" sz="3600" b="1" i="0" dirty="0" err="1">
                <a:solidFill>
                  <a:srgbClr val="1F4E5F"/>
                </a:solidFill>
                <a:latin typeface="EB Garamond" pitchFamily="18" charset="0"/>
                <a:ea typeface="EB Garamond" pitchFamily="18" charset="-122"/>
                <a:cs typeface="EB Garamond" pitchFamily="18" charset="-120"/>
              </a:rPr>
              <a:t>Ατζέντ</a:t>
            </a:r>
            <a:r>
              <a:rPr lang="en-US" sz="3600" b="1" i="0" dirty="0">
                <a:solidFill>
                  <a:srgbClr val="1F4E5F"/>
                </a:solidFill>
                <a:latin typeface="EB Garamond" pitchFamily="18" charset="0"/>
                <a:ea typeface="EB Garamond" pitchFamily="18" charset="-122"/>
                <a:cs typeface="EB Garamond" pitchFamily="18" charset="-120"/>
              </a:rPr>
              <a:t>α </a:t>
            </a:r>
            <a:r>
              <a:rPr lang="el-GR" b="1" dirty="0">
                <a:latin typeface="EB Garamond" pitchFamily="18" charset="0"/>
                <a:ea typeface="EB Garamond" pitchFamily="18" charset="-122"/>
                <a:cs typeface="EB Garamond" pitchFamily="18" charset="-120"/>
              </a:rPr>
              <a:t>του ΟΗΕ</a:t>
            </a:r>
            <a:endParaRPr lang="en-US" sz="3600" dirty="0">
              <a:latin typeface="EB Garamond" charset="0"/>
              <a:ea typeface="EB Garamond" charset="0"/>
              <a:cs typeface="EB Garamond" charset="0"/>
            </a:endParaRPr>
          </a:p>
        </p:txBody>
      </p:sp>
      <p:sp>
        <p:nvSpPr>
          <p:cNvPr id="3" name="Shape 1"/>
          <p:cNvSpPr/>
          <p:nvPr/>
        </p:nvSpPr>
        <p:spPr>
          <a:xfrm>
            <a:off x="815975" y="1547416"/>
            <a:ext cx="3397250" cy="1103511"/>
          </a:xfrm>
          <a:prstGeom prst="roundRect">
            <a:avLst>
              <a:gd name="adj" fmla="val 8919"/>
            </a:avLst>
          </a:prstGeom>
          <a:solidFill>
            <a:srgbClr val="FFFFFF"/>
          </a:solidFill>
          <a:ln w="6350">
            <a:solidFill>
              <a:srgbClr val="DAD5C4"/>
            </a:solidFill>
            <a:prstDash val="solid"/>
          </a:ln>
        </p:spPr>
        <p:txBody>
          <a:bodyPr/>
          <a:lstStyle/>
          <a:p>
            <a:endParaRPr lang="el-GR"/>
          </a:p>
        </p:txBody>
      </p:sp>
      <p:sp>
        <p:nvSpPr>
          <p:cNvPr id="4" name="Text 2"/>
          <p:cNvSpPr/>
          <p:nvPr/>
        </p:nvSpPr>
        <p:spPr>
          <a:xfrm>
            <a:off x="1022350" y="1753791"/>
            <a:ext cx="3074035"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8A5A12"/>
                </a:solidFill>
                <a:latin typeface="IBM Plex Sans" pitchFamily="34" charset="0"/>
                <a:ea typeface="IBM Plex Sans" pitchFamily="34" charset="-122"/>
                <a:cs typeface="IBM Plex Sans" pitchFamily="34" charset="-120"/>
              </a:rPr>
              <a:t>1972</a:t>
            </a:r>
            <a:endParaRPr lang="en-US" sz="2200" dirty="0">
              <a:latin typeface="IBM Plex Sans" charset="0"/>
              <a:ea typeface="IBM Plex Sans" charset="0"/>
              <a:cs typeface="IBM Plex Sans" charset="0"/>
            </a:endParaRPr>
          </a:p>
        </p:txBody>
      </p:sp>
      <p:sp>
        <p:nvSpPr>
          <p:cNvPr id="5" name="Text 3"/>
          <p:cNvSpPr/>
          <p:nvPr/>
        </p:nvSpPr>
        <p:spPr>
          <a:xfrm>
            <a:off x="1022350" y="2195711"/>
            <a:ext cx="3074035"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IBM Plex Sans" pitchFamily="34" charset="0"/>
                <a:ea typeface="IBM Plex Sans" pitchFamily="34" charset="-122"/>
                <a:cs typeface="IBM Plex Sans" pitchFamily="34" charset="-120"/>
              </a:rPr>
              <a:t>Συνδιάσκεψη της Στοκχόλμης</a:t>
            </a:r>
            <a:endParaRPr lang="en-US" sz="1400" dirty="0">
              <a:latin typeface="IBM Plex Sans" charset="0"/>
              <a:ea typeface="IBM Plex Sans" charset="0"/>
              <a:cs typeface="IBM Plex Sans" charset="0"/>
            </a:endParaRPr>
          </a:p>
        </p:txBody>
      </p:sp>
      <p:sp>
        <p:nvSpPr>
          <p:cNvPr id="6" name="Shape 4"/>
          <p:cNvSpPr/>
          <p:nvPr/>
        </p:nvSpPr>
        <p:spPr>
          <a:xfrm>
            <a:off x="4397375" y="1547416"/>
            <a:ext cx="3397250" cy="1103511"/>
          </a:xfrm>
          <a:prstGeom prst="roundRect">
            <a:avLst>
              <a:gd name="adj" fmla="val 8919"/>
            </a:avLst>
          </a:prstGeom>
          <a:solidFill>
            <a:srgbClr val="FFFFFF"/>
          </a:solidFill>
          <a:ln w="6350">
            <a:solidFill>
              <a:srgbClr val="DAD5C4"/>
            </a:solidFill>
            <a:prstDash val="solid"/>
          </a:ln>
        </p:spPr>
        <p:txBody>
          <a:bodyPr/>
          <a:lstStyle/>
          <a:p>
            <a:endParaRPr lang="el-GR"/>
          </a:p>
        </p:txBody>
      </p:sp>
      <p:sp>
        <p:nvSpPr>
          <p:cNvPr id="7" name="Text 5"/>
          <p:cNvSpPr/>
          <p:nvPr/>
        </p:nvSpPr>
        <p:spPr>
          <a:xfrm>
            <a:off x="4603750" y="1753791"/>
            <a:ext cx="3074035"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8A5A12"/>
                </a:solidFill>
                <a:latin typeface="IBM Plex Sans" pitchFamily="34" charset="0"/>
                <a:ea typeface="IBM Plex Sans" pitchFamily="34" charset="-122"/>
                <a:cs typeface="IBM Plex Sans" pitchFamily="34" charset="-120"/>
              </a:rPr>
              <a:t>1987</a:t>
            </a:r>
            <a:endParaRPr lang="en-US" sz="2200" dirty="0">
              <a:latin typeface="IBM Plex Sans" charset="0"/>
              <a:ea typeface="IBM Plex Sans" charset="0"/>
              <a:cs typeface="IBM Plex Sans" charset="0"/>
            </a:endParaRPr>
          </a:p>
        </p:txBody>
      </p:sp>
      <p:sp>
        <p:nvSpPr>
          <p:cNvPr id="8" name="Text 6"/>
          <p:cNvSpPr/>
          <p:nvPr/>
        </p:nvSpPr>
        <p:spPr>
          <a:xfrm>
            <a:off x="4603750" y="2195711"/>
            <a:ext cx="3074035"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IBM Plex Sans" pitchFamily="34" charset="0"/>
                <a:ea typeface="IBM Plex Sans" pitchFamily="34" charset="-122"/>
                <a:cs typeface="IBM Plex Sans" pitchFamily="34" charset="-120"/>
              </a:rPr>
              <a:t>Έκθεση Brundtland</a:t>
            </a:r>
            <a:endParaRPr lang="en-US" sz="1400" dirty="0">
              <a:latin typeface="IBM Plex Sans" charset="0"/>
              <a:ea typeface="IBM Plex Sans" charset="0"/>
              <a:cs typeface="IBM Plex Sans" charset="0"/>
            </a:endParaRPr>
          </a:p>
        </p:txBody>
      </p:sp>
      <p:sp>
        <p:nvSpPr>
          <p:cNvPr id="9" name="Shape 7"/>
          <p:cNvSpPr/>
          <p:nvPr/>
        </p:nvSpPr>
        <p:spPr>
          <a:xfrm>
            <a:off x="7978775" y="1547416"/>
            <a:ext cx="3397250" cy="1103511"/>
          </a:xfrm>
          <a:prstGeom prst="roundRect">
            <a:avLst>
              <a:gd name="adj" fmla="val 8919"/>
            </a:avLst>
          </a:prstGeom>
          <a:solidFill>
            <a:srgbClr val="FFFFFF"/>
          </a:solidFill>
          <a:ln w="6350">
            <a:solidFill>
              <a:srgbClr val="DAD5C4"/>
            </a:solidFill>
            <a:prstDash val="solid"/>
          </a:ln>
        </p:spPr>
        <p:txBody>
          <a:bodyPr/>
          <a:lstStyle/>
          <a:p>
            <a:endParaRPr lang="el-GR"/>
          </a:p>
        </p:txBody>
      </p:sp>
      <p:sp>
        <p:nvSpPr>
          <p:cNvPr id="10" name="Text 8"/>
          <p:cNvSpPr/>
          <p:nvPr/>
        </p:nvSpPr>
        <p:spPr>
          <a:xfrm>
            <a:off x="8185150" y="1753791"/>
            <a:ext cx="3074035"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8A5A12"/>
                </a:solidFill>
                <a:latin typeface="IBM Plex Sans" pitchFamily="34" charset="0"/>
                <a:ea typeface="IBM Plex Sans" pitchFamily="34" charset="-122"/>
                <a:cs typeface="IBM Plex Sans" pitchFamily="34" charset="-120"/>
              </a:rPr>
              <a:t>1992</a:t>
            </a:r>
            <a:endParaRPr lang="en-US" sz="2200" dirty="0">
              <a:latin typeface="IBM Plex Sans" charset="0"/>
              <a:ea typeface="IBM Plex Sans" charset="0"/>
              <a:cs typeface="IBM Plex Sans" charset="0"/>
            </a:endParaRPr>
          </a:p>
        </p:txBody>
      </p:sp>
      <p:sp>
        <p:nvSpPr>
          <p:cNvPr id="11" name="Text 9"/>
          <p:cNvSpPr/>
          <p:nvPr/>
        </p:nvSpPr>
        <p:spPr>
          <a:xfrm>
            <a:off x="8185150" y="2195711"/>
            <a:ext cx="3074035"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A4A50"/>
                </a:solidFill>
                <a:latin typeface="IBM Plex Sans" pitchFamily="34" charset="0"/>
                <a:ea typeface="IBM Plex Sans" pitchFamily="34" charset="-122"/>
                <a:cs typeface="IBM Plex Sans" pitchFamily="34" charset="-120"/>
              </a:rPr>
              <a:t>Συνδιάσκεψη του Ρίο</a:t>
            </a:r>
            <a:endParaRPr lang="en-US" sz="1400" dirty="0">
              <a:latin typeface="IBM Plex Sans" charset="0"/>
              <a:ea typeface="IBM Plex Sans" charset="0"/>
              <a:cs typeface="IBM Plex Sans" charset="0"/>
            </a:endParaRPr>
          </a:p>
        </p:txBody>
      </p:sp>
      <p:sp>
        <p:nvSpPr>
          <p:cNvPr id="12" name="Text 10"/>
          <p:cNvSpPr/>
          <p:nvPr/>
        </p:nvSpPr>
        <p:spPr>
          <a:xfrm>
            <a:off x="812800" y="2882702"/>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IBM Plex Sans" pitchFamily="34" charset="0"/>
                <a:ea typeface="IBM Plex Sans" pitchFamily="34" charset="-122"/>
                <a:cs typeface="IBM Plex Sans" pitchFamily="34" charset="-120"/>
              </a:rPr>
              <a:t>Αρχικά η ανάπτυξη θεωρούνταν κυρίως περιβαλλοντικό και οικονομικό ζήτημα. Η UNESCO διεύρυνε το πλαίσιο με τρεις Συμβάσεις:</a:t>
            </a:r>
            <a:endParaRPr lang="en-US" sz="1600" dirty="0">
              <a:latin typeface="IBM Plex Sans" charset="0"/>
              <a:ea typeface="IBM Plex Sans" charset="0"/>
              <a:cs typeface="IBM Plex Sans" charset="0"/>
            </a:endParaRPr>
          </a:p>
        </p:txBody>
      </p:sp>
      <p:sp>
        <p:nvSpPr>
          <p:cNvPr id="13" name="Shape 11"/>
          <p:cNvSpPr/>
          <p:nvPr/>
        </p:nvSpPr>
        <p:spPr>
          <a:xfrm>
            <a:off x="812800" y="3680222"/>
            <a:ext cx="3403600" cy="1346002"/>
          </a:xfrm>
          <a:prstGeom prst="roundRect">
            <a:avLst>
              <a:gd name="adj" fmla="val 7548"/>
            </a:avLst>
          </a:prstGeom>
          <a:solidFill>
            <a:srgbClr val="1F4E5F"/>
          </a:solidFill>
          <a:ln/>
        </p:spPr>
        <p:txBody>
          <a:bodyPr/>
          <a:lstStyle/>
          <a:p>
            <a:endParaRPr lang="el-GR"/>
          </a:p>
        </p:txBody>
      </p:sp>
      <p:sp>
        <p:nvSpPr>
          <p:cNvPr id="14" name="Text 12"/>
          <p:cNvSpPr/>
          <p:nvPr/>
        </p:nvSpPr>
        <p:spPr>
          <a:xfrm>
            <a:off x="1016000" y="3883422"/>
            <a:ext cx="3087116"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E3B25A"/>
                </a:solidFill>
                <a:latin typeface="IBM Plex Sans" pitchFamily="34" charset="0"/>
                <a:ea typeface="IBM Plex Sans" pitchFamily="34" charset="-122"/>
                <a:cs typeface="IBM Plex Sans" pitchFamily="34" charset="-120"/>
              </a:rPr>
              <a:t>1972</a:t>
            </a:r>
            <a:endParaRPr lang="en-US" sz="2200" dirty="0">
              <a:latin typeface="IBM Plex Sans" charset="0"/>
              <a:ea typeface="IBM Plex Sans" charset="0"/>
              <a:cs typeface="IBM Plex Sans" charset="0"/>
            </a:endParaRPr>
          </a:p>
        </p:txBody>
      </p:sp>
      <p:sp>
        <p:nvSpPr>
          <p:cNvPr id="15" name="Text 13"/>
          <p:cNvSpPr/>
          <p:nvPr/>
        </p:nvSpPr>
        <p:spPr>
          <a:xfrm>
            <a:off x="1016000" y="4325342"/>
            <a:ext cx="3087116"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A"/>
                </a:solidFill>
                <a:latin typeface="IBM Plex Sans" pitchFamily="34" charset="0"/>
                <a:ea typeface="IBM Plex Sans" pitchFamily="34" charset="-122"/>
                <a:cs typeface="IBM Plex Sans" pitchFamily="34" charset="-120"/>
              </a:rPr>
              <a:t>Παγκόσμια κληρονομιά</a:t>
            </a:r>
            <a:endParaRPr lang="en-US" sz="1400" dirty="0">
              <a:latin typeface="IBM Plex Sans" charset="0"/>
              <a:ea typeface="IBM Plex Sans" charset="0"/>
              <a:cs typeface="IBM Plex Sans" charset="0"/>
            </a:endParaRPr>
          </a:p>
        </p:txBody>
      </p:sp>
      <p:sp>
        <p:nvSpPr>
          <p:cNvPr id="16" name="Shape 14"/>
          <p:cNvSpPr/>
          <p:nvPr/>
        </p:nvSpPr>
        <p:spPr>
          <a:xfrm>
            <a:off x="4394200" y="3680222"/>
            <a:ext cx="3403600" cy="1346002"/>
          </a:xfrm>
          <a:prstGeom prst="roundRect">
            <a:avLst>
              <a:gd name="adj" fmla="val 7548"/>
            </a:avLst>
          </a:prstGeom>
          <a:solidFill>
            <a:srgbClr val="1F4E5F"/>
          </a:solidFill>
          <a:ln/>
        </p:spPr>
        <p:txBody>
          <a:bodyPr/>
          <a:lstStyle/>
          <a:p>
            <a:endParaRPr lang="el-GR"/>
          </a:p>
        </p:txBody>
      </p:sp>
      <p:sp>
        <p:nvSpPr>
          <p:cNvPr id="17" name="Text 15"/>
          <p:cNvSpPr/>
          <p:nvPr/>
        </p:nvSpPr>
        <p:spPr>
          <a:xfrm>
            <a:off x="4597400" y="3883422"/>
            <a:ext cx="3087116"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E3B25A"/>
                </a:solidFill>
                <a:latin typeface="IBM Plex Sans" pitchFamily="34" charset="0"/>
                <a:ea typeface="IBM Plex Sans" pitchFamily="34" charset="-122"/>
                <a:cs typeface="IBM Plex Sans" pitchFamily="34" charset="-120"/>
              </a:rPr>
              <a:t>2003</a:t>
            </a:r>
            <a:endParaRPr lang="en-US" sz="2200" dirty="0">
              <a:latin typeface="IBM Plex Sans" charset="0"/>
              <a:ea typeface="IBM Plex Sans" charset="0"/>
              <a:cs typeface="IBM Plex Sans" charset="0"/>
            </a:endParaRPr>
          </a:p>
        </p:txBody>
      </p:sp>
      <p:sp>
        <p:nvSpPr>
          <p:cNvPr id="18" name="Text 16"/>
          <p:cNvSpPr/>
          <p:nvPr/>
        </p:nvSpPr>
        <p:spPr>
          <a:xfrm>
            <a:off x="4597400" y="4325342"/>
            <a:ext cx="3087116"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A"/>
                </a:solidFill>
                <a:latin typeface="IBM Plex Sans" pitchFamily="34" charset="0"/>
                <a:ea typeface="IBM Plex Sans" pitchFamily="34" charset="-122"/>
                <a:cs typeface="IBM Plex Sans" pitchFamily="34" charset="-120"/>
              </a:rPr>
              <a:t>Άυλη πολιτιστική κληρονομιά</a:t>
            </a:r>
            <a:endParaRPr lang="en-US" sz="1400" dirty="0">
              <a:latin typeface="IBM Plex Sans" charset="0"/>
              <a:ea typeface="IBM Plex Sans" charset="0"/>
              <a:cs typeface="IBM Plex Sans" charset="0"/>
            </a:endParaRPr>
          </a:p>
        </p:txBody>
      </p:sp>
      <p:sp>
        <p:nvSpPr>
          <p:cNvPr id="19" name="Shape 17"/>
          <p:cNvSpPr/>
          <p:nvPr/>
        </p:nvSpPr>
        <p:spPr>
          <a:xfrm>
            <a:off x="7975600" y="3680222"/>
            <a:ext cx="3403600" cy="1346002"/>
          </a:xfrm>
          <a:prstGeom prst="roundRect">
            <a:avLst>
              <a:gd name="adj" fmla="val 7548"/>
            </a:avLst>
          </a:prstGeom>
          <a:solidFill>
            <a:srgbClr val="1F4E5F"/>
          </a:solidFill>
          <a:ln/>
        </p:spPr>
        <p:txBody>
          <a:bodyPr/>
          <a:lstStyle/>
          <a:p>
            <a:endParaRPr lang="el-GR"/>
          </a:p>
        </p:txBody>
      </p:sp>
      <p:sp>
        <p:nvSpPr>
          <p:cNvPr id="20" name="Text 18"/>
          <p:cNvSpPr/>
          <p:nvPr/>
        </p:nvSpPr>
        <p:spPr>
          <a:xfrm>
            <a:off x="8178800" y="3883422"/>
            <a:ext cx="3087116"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E3B25A"/>
                </a:solidFill>
                <a:latin typeface="IBM Plex Sans" pitchFamily="34" charset="0"/>
                <a:ea typeface="IBM Plex Sans" pitchFamily="34" charset="-122"/>
                <a:cs typeface="IBM Plex Sans" pitchFamily="34" charset="-120"/>
              </a:rPr>
              <a:t>2005</a:t>
            </a:r>
            <a:endParaRPr lang="en-US" sz="2200" dirty="0">
              <a:latin typeface="IBM Plex Sans" charset="0"/>
              <a:ea typeface="IBM Plex Sans" charset="0"/>
              <a:cs typeface="IBM Plex Sans" charset="0"/>
            </a:endParaRPr>
          </a:p>
        </p:txBody>
      </p:sp>
      <p:sp>
        <p:nvSpPr>
          <p:cNvPr id="21" name="Text 19"/>
          <p:cNvSpPr/>
          <p:nvPr/>
        </p:nvSpPr>
        <p:spPr>
          <a:xfrm>
            <a:off x="8178800" y="4325342"/>
            <a:ext cx="3087116"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A"/>
                </a:solidFill>
                <a:latin typeface="IBM Plex Sans" pitchFamily="34" charset="0"/>
                <a:ea typeface="IBM Plex Sans" pitchFamily="34" charset="-122"/>
                <a:cs typeface="IBM Plex Sans" pitchFamily="34" charset="-120"/>
              </a:rPr>
              <a:t>Πολυμορφία πολιτισμικών εκφράσεων</a:t>
            </a:r>
            <a:endParaRPr lang="en-US" sz="1400" dirty="0">
              <a:latin typeface="IBM Plex Sans" charset="0"/>
              <a:ea typeface="IBM Plex Sans" charset="0"/>
              <a:cs typeface="IBM Plex Sans" charset="0"/>
            </a:endParaRPr>
          </a:p>
        </p:txBody>
      </p:sp>
      <p:sp>
        <p:nvSpPr>
          <p:cNvPr id="22" name="Text 20"/>
          <p:cNvSpPr/>
          <p:nvPr/>
        </p:nvSpPr>
        <p:spPr>
          <a:xfrm>
            <a:off x="812800" y="525482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4E5F"/>
                </a:solidFill>
                <a:latin typeface="IBM Plex Sans" pitchFamily="34" charset="0"/>
                <a:ea typeface="IBM Plex Sans" pitchFamily="34" charset="-122"/>
                <a:cs typeface="IBM Plex Sans" pitchFamily="34" charset="-120"/>
              </a:rPr>
              <a:t>Αποτέλεσμα: ο πολιτισμός διατρέχει και τους 17 ΣΒΑ, με ιδιαίτερη αιχμή τον Στόχο 11.</a:t>
            </a:r>
            <a:endParaRPr lang="en-US" sz="1600" dirty="0">
              <a:latin typeface="IBM Plex Sans" charset="0"/>
              <a:ea typeface="IBM Plex Sans" charset="0"/>
              <a:cs typeface="IBM Plex Sans" charset="0"/>
            </a:endParaRPr>
          </a:p>
        </p:txBody>
      </p:sp>
      <p:sp>
        <p:nvSpPr>
          <p:cNvPr id="23" name="Text 21"/>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Α.4.2 Θεσμική διαδρομή</a:t>
            </a:r>
            <a:endParaRPr lang="en-US" sz="1200" dirty="0">
              <a:latin typeface="IBM Plex Sans" charset="0"/>
              <a:ea typeface="IBM Plex Sans" charset="0"/>
              <a:cs typeface="IBM Plex Sans"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Γιατί χρειαζόμαστε δείκτες;</a:t>
            </a:r>
            <a:endParaRPr lang="en-US" sz="3600" dirty="0">
              <a:latin typeface="EB Garamond" charset="0"/>
              <a:ea typeface="EB Garamond" charset="0"/>
              <a:cs typeface="EB Garamond" charset="0"/>
            </a:endParaRPr>
          </a:p>
        </p:txBody>
      </p:sp>
      <p:sp>
        <p:nvSpPr>
          <p:cNvPr id="3" name="Text 1"/>
          <p:cNvSpPr/>
          <p:nvPr/>
        </p:nvSpPr>
        <p:spPr>
          <a:xfrm>
            <a:off x="812800" y="154424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A4A50"/>
                </a:solidFill>
                <a:latin typeface="IBM Plex Sans" pitchFamily="34" charset="0"/>
                <a:ea typeface="IBM Plex Sans" pitchFamily="34" charset="-122"/>
                <a:cs typeface="IBM Plex Sans" pitchFamily="34" charset="-120"/>
              </a:rPr>
              <a:t>Το πλαίσιο CDIS της UNESCO μετατρέπει πολιτισμικά φαινόμενα σε συγκρίσιμους δείκτες, σε επτά διαστάσεις:</a:t>
            </a:r>
            <a:endParaRPr lang="en-US" sz="1600" dirty="0">
              <a:latin typeface="IBM Plex Sans" charset="0"/>
              <a:ea typeface="IBM Plex Sans" charset="0"/>
              <a:cs typeface="IBM Plex Sans" charset="0"/>
            </a:endParaRPr>
          </a:p>
        </p:txBody>
      </p:sp>
      <p:sp>
        <p:nvSpPr>
          <p:cNvPr id="4" name="Text 2"/>
          <p:cNvSpPr/>
          <p:nvPr/>
        </p:nvSpPr>
        <p:spPr>
          <a:xfrm>
            <a:off x="812800" y="2057301"/>
            <a:ext cx="2273895"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IBM Plex Sans" pitchFamily="34" charset="0"/>
                <a:ea typeface="IBM Plex Sans" pitchFamily="34" charset="-122"/>
                <a:cs typeface="IBM Plex Sans" pitchFamily="34" charset="-120"/>
              </a:rPr>
              <a:t>Πολιτιστική κληρονομιά</a:t>
            </a:r>
            <a:endParaRPr lang="en-US" sz="1400" dirty="0">
              <a:latin typeface="IBM Plex Sans" charset="0"/>
              <a:ea typeface="IBM Plex Sans" charset="0"/>
              <a:cs typeface="IBM Plex Sans" charset="0"/>
            </a:endParaRPr>
          </a:p>
        </p:txBody>
      </p:sp>
      <p:sp>
        <p:nvSpPr>
          <p:cNvPr id="5" name="Text 3"/>
          <p:cNvSpPr/>
          <p:nvPr/>
        </p:nvSpPr>
        <p:spPr>
          <a:xfrm>
            <a:off x="3188295" y="2057301"/>
            <a:ext cx="1221184"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IBM Plex Sans" pitchFamily="34" charset="0"/>
                <a:ea typeface="IBM Plex Sans" pitchFamily="34" charset="-122"/>
                <a:cs typeface="IBM Plex Sans" pitchFamily="34" charset="-120"/>
              </a:rPr>
              <a:t>Συμμετοχή</a:t>
            </a:r>
            <a:endParaRPr lang="en-US" sz="1400" dirty="0">
              <a:latin typeface="IBM Plex Sans" charset="0"/>
              <a:ea typeface="IBM Plex Sans" charset="0"/>
              <a:cs typeface="IBM Plex Sans" charset="0"/>
            </a:endParaRPr>
          </a:p>
        </p:txBody>
      </p:sp>
      <p:sp>
        <p:nvSpPr>
          <p:cNvPr id="6" name="Text 4"/>
          <p:cNvSpPr/>
          <p:nvPr/>
        </p:nvSpPr>
        <p:spPr>
          <a:xfrm>
            <a:off x="4511080" y="2057301"/>
            <a:ext cx="1526084"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IBM Plex Sans" pitchFamily="34" charset="0"/>
                <a:ea typeface="IBM Plex Sans" pitchFamily="34" charset="-122"/>
                <a:cs typeface="IBM Plex Sans" pitchFamily="34" charset="-120"/>
              </a:rPr>
              <a:t>Διακυβέρνηση</a:t>
            </a:r>
            <a:endParaRPr lang="en-US" sz="1400" dirty="0">
              <a:latin typeface="IBM Plex Sans" charset="0"/>
              <a:ea typeface="IBM Plex Sans" charset="0"/>
              <a:cs typeface="IBM Plex Sans" charset="0"/>
            </a:endParaRPr>
          </a:p>
        </p:txBody>
      </p:sp>
      <p:sp>
        <p:nvSpPr>
          <p:cNvPr id="7" name="Text 5"/>
          <p:cNvSpPr/>
          <p:nvPr/>
        </p:nvSpPr>
        <p:spPr>
          <a:xfrm>
            <a:off x="6138763" y="2057301"/>
            <a:ext cx="1328936"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IBM Plex Sans" pitchFamily="34" charset="0"/>
                <a:ea typeface="IBM Plex Sans" pitchFamily="34" charset="-122"/>
                <a:cs typeface="IBM Plex Sans" pitchFamily="34" charset="-120"/>
              </a:rPr>
              <a:t>Εκπαίδευση</a:t>
            </a:r>
            <a:endParaRPr lang="en-US" sz="1400" dirty="0">
              <a:latin typeface="IBM Plex Sans" charset="0"/>
              <a:ea typeface="IBM Plex Sans" charset="0"/>
              <a:cs typeface="IBM Plex Sans" charset="0"/>
            </a:endParaRPr>
          </a:p>
        </p:txBody>
      </p:sp>
      <p:sp>
        <p:nvSpPr>
          <p:cNvPr id="8" name="Text 6"/>
          <p:cNvSpPr/>
          <p:nvPr/>
        </p:nvSpPr>
        <p:spPr>
          <a:xfrm>
            <a:off x="7569299" y="2057301"/>
            <a:ext cx="1184176"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IBM Plex Sans" pitchFamily="34" charset="0"/>
                <a:ea typeface="IBM Plex Sans" pitchFamily="34" charset="-122"/>
                <a:cs typeface="IBM Plex Sans" pitchFamily="34" charset="-120"/>
              </a:rPr>
              <a:t>Οικονομία</a:t>
            </a:r>
            <a:endParaRPr lang="en-US" sz="1400" dirty="0">
              <a:latin typeface="IBM Plex Sans" charset="0"/>
              <a:ea typeface="IBM Plex Sans" charset="0"/>
              <a:cs typeface="IBM Plex Sans" charset="0"/>
            </a:endParaRPr>
          </a:p>
        </p:txBody>
      </p:sp>
      <p:sp>
        <p:nvSpPr>
          <p:cNvPr id="9" name="Text 7"/>
          <p:cNvSpPr/>
          <p:nvPr/>
        </p:nvSpPr>
        <p:spPr>
          <a:xfrm>
            <a:off x="8855075" y="2057301"/>
            <a:ext cx="2475210"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IBM Plex Sans" pitchFamily="34" charset="0"/>
                <a:ea typeface="IBM Plex Sans" pitchFamily="34" charset="-122"/>
                <a:cs typeface="IBM Plex Sans" pitchFamily="34" charset="-120"/>
              </a:rPr>
              <a:t>Επικοινωνία και υποδομές</a:t>
            </a:r>
            <a:endParaRPr lang="en-US" sz="1400" dirty="0">
              <a:latin typeface="IBM Plex Sans" charset="0"/>
              <a:ea typeface="IBM Plex Sans" charset="0"/>
              <a:cs typeface="IBM Plex Sans" charset="0"/>
            </a:endParaRPr>
          </a:p>
        </p:txBody>
      </p:sp>
      <p:sp>
        <p:nvSpPr>
          <p:cNvPr id="10" name="Text 8"/>
          <p:cNvSpPr/>
          <p:nvPr/>
        </p:nvSpPr>
        <p:spPr>
          <a:xfrm>
            <a:off x="812800" y="2585541"/>
            <a:ext cx="1932781" cy="426641"/>
          </a:xfrm>
          <a:prstGeom prst="roundRect">
            <a:avLst>
              <a:gd name="adj" fmla="val 50000"/>
            </a:avLst>
          </a:prstGeom>
          <a:solidFill>
            <a:srgbClr val="1F4E5F"/>
          </a:solidFill>
          <a:ln/>
        </p:spPr>
        <p:txBody>
          <a:bodyPr wrap="none" lIns="0" tIns="0" rIns="0" bIns="0" rtlCol="0" anchor="ctr">
            <a:normAutofit/>
          </a:bodyPr>
          <a:lstStyle/>
          <a:p>
            <a:pPr marL="0" indent="0" algn="ctr">
              <a:lnSpc>
                <a:spcPts val="1960"/>
              </a:lnSpc>
              <a:buNone/>
            </a:pPr>
            <a:r>
              <a:rPr lang="en-US" sz="1400" dirty="0">
                <a:solidFill>
                  <a:srgbClr val="F6F3EA"/>
                </a:solidFill>
                <a:latin typeface="IBM Plex Sans" pitchFamily="34" charset="0"/>
                <a:ea typeface="IBM Plex Sans" pitchFamily="34" charset="-122"/>
                <a:cs typeface="IBM Plex Sans" pitchFamily="34" charset="-120"/>
              </a:rPr>
              <a:t>Ισότητα των φύλων</a:t>
            </a:r>
            <a:endParaRPr lang="en-US" sz="1400" dirty="0">
              <a:latin typeface="IBM Plex Sans" charset="0"/>
              <a:ea typeface="IBM Plex Sans" charset="0"/>
              <a:cs typeface="IBM Plex Sans" charset="0"/>
            </a:endParaRPr>
          </a:p>
        </p:txBody>
      </p:sp>
      <p:sp>
        <p:nvSpPr>
          <p:cNvPr id="11" name="Shape 9"/>
          <p:cNvSpPr/>
          <p:nvPr/>
        </p:nvSpPr>
        <p:spPr>
          <a:xfrm>
            <a:off x="815975" y="3243957"/>
            <a:ext cx="10560050" cy="1347391"/>
          </a:xfrm>
          <a:prstGeom prst="roundRect">
            <a:avLst>
              <a:gd name="adj" fmla="val 7305"/>
            </a:avLst>
          </a:prstGeom>
          <a:solidFill>
            <a:srgbClr val="FFFFFF"/>
          </a:solidFill>
          <a:ln w="6350">
            <a:solidFill>
              <a:srgbClr val="DAD5C4"/>
            </a:solidFill>
            <a:prstDash val="solid"/>
          </a:ln>
        </p:spPr>
        <p:txBody>
          <a:bodyPr/>
          <a:lstStyle/>
          <a:p>
            <a:endParaRPr lang="el-GR"/>
          </a:p>
        </p:txBody>
      </p:sp>
      <p:sp>
        <p:nvSpPr>
          <p:cNvPr id="12" name="Text 10"/>
          <p:cNvSpPr/>
          <p:nvPr/>
        </p:nvSpPr>
        <p:spPr>
          <a:xfrm>
            <a:off x="1098550" y="3475732"/>
            <a:ext cx="10294747"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8A5A12"/>
                </a:solidFill>
                <a:latin typeface="IBM Plex Sans" pitchFamily="34" charset="0"/>
                <a:ea typeface="IBM Plex Sans" pitchFamily="34" charset="-122"/>
                <a:cs typeface="IBM Plex Sans" pitchFamily="34" charset="-120"/>
              </a:rPr>
              <a:t>Κίνδυνος: commensuration</a:t>
            </a:r>
            <a:endParaRPr lang="en-US" sz="1800" dirty="0">
              <a:latin typeface="IBM Plex Sans" charset="0"/>
              <a:ea typeface="IBM Plex Sans" charset="0"/>
              <a:cs typeface="IBM Plex Sans" charset="0"/>
            </a:endParaRPr>
          </a:p>
        </p:txBody>
      </p:sp>
      <p:sp>
        <p:nvSpPr>
          <p:cNvPr id="13" name="Text 11"/>
          <p:cNvSpPr/>
          <p:nvPr/>
        </p:nvSpPr>
        <p:spPr>
          <a:xfrm>
            <a:off x="1098550" y="3826173"/>
            <a:ext cx="10294747"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A4A50"/>
                </a:solidFill>
                <a:latin typeface="IBM Plex Sans" pitchFamily="34" charset="0"/>
                <a:ea typeface="IBM Plex Sans" pitchFamily="34" charset="-122"/>
                <a:cs typeface="IBM Plex Sans" pitchFamily="34" charset="-120"/>
              </a:rPr>
              <a:t>Η αναγωγή ανομοιογενών φαινομένων σε τυποποιημένους δείκτες (Espeland &amp; Stevens, 1998) μπορεί να προνομιοποιεί τις επίσημες μορφές πολιτισμού και να αφήνει εκτός άτυπες, κοινοτικές πρακτικές</a:t>
            </a:r>
            <a:endParaRPr lang="en-US" sz="1500" dirty="0">
              <a:latin typeface="IBM Plex Sans" charset="0"/>
              <a:ea typeface="IBM Plex Sans" charset="0"/>
              <a:cs typeface="IBM Plex Sans" charset="0"/>
            </a:endParaRPr>
          </a:p>
        </p:txBody>
      </p:sp>
      <p:sp>
        <p:nvSpPr>
          <p:cNvPr id="14" name="Text 12"/>
          <p:cNvSpPr/>
          <p:nvPr/>
        </p:nvSpPr>
        <p:spPr>
          <a:xfrm>
            <a:off x="812800" y="4823123"/>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4E5F"/>
                </a:solidFill>
                <a:latin typeface="IBM Plex Sans" pitchFamily="34" charset="0"/>
                <a:ea typeface="IBM Plex Sans" pitchFamily="34" charset="-122"/>
                <a:cs typeface="IBM Plex Sans" pitchFamily="34" charset="-120"/>
              </a:rPr>
              <a:t>Συνέχεια: Ενότητα Β (ζώσα κληρονομιά) και Ενότητα Γ (δείκτες).</a:t>
            </a:r>
            <a:endParaRPr lang="en-US" sz="1500" dirty="0">
              <a:latin typeface="IBM Plex Sans" charset="0"/>
              <a:ea typeface="IBM Plex Sans" charset="0"/>
              <a:cs typeface="IBM Plex Sans" charset="0"/>
            </a:endParaRPr>
          </a:p>
        </p:txBody>
      </p:sp>
      <p:sp>
        <p:nvSpPr>
          <p:cNvPr id="15" name="Text 13"/>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Α.4.3 Από τη μέτρηση στη διακυβέρνηση</a:t>
            </a:r>
            <a:endParaRPr lang="en-US" sz="1200" dirty="0">
              <a:latin typeface="IBM Plex Sans" charset="0"/>
              <a:ea typeface="IBM Plex Sans" charset="0"/>
              <a:cs typeface="IBM Plex Sans"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3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4E5F"/>
                </a:solidFill>
                <a:latin typeface="EB Garamond" pitchFamily="18" charset="0"/>
                <a:ea typeface="EB Garamond" pitchFamily="18" charset="-122"/>
                <a:cs typeface="EB Garamond" pitchFamily="18" charset="-120"/>
              </a:rPr>
              <a:t>Τι κρατάμε</a:t>
            </a:r>
            <a:endParaRPr lang="en-US" sz="3600" dirty="0">
              <a:latin typeface="EB Garamond" charset="0"/>
              <a:ea typeface="EB Garamond" charset="0"/>
              <a:cs typeface="EB Garamond" charset="0"/>
            </a:endParaRPr>
          </a:p>
        </p:txBody>
      </p:sp>
      <p:sp>
        <p:nvSpPr>
          <p:cNvPr id="3" name="Shape 1"/>
          <p:cNvSpPr/>
          <p:nvPr/>
        </p:nvSpPr>
        <p:spPr>
          <a:xfrm>
            <a:off x="815975" y="1598216"/>
            <a:ext cx="10560050" cy="1052810"/>
          </a:xfrm>
          <a:prstGeom prst="roundRect">
            <a:avLst>
              <a:gd name="adj" fmla="val 9349"/>
            </a:avLst>
          </a:prstGeom>
          <a:solidFill>
            <a:srgbClr val="FFFFFF"/>
          </a:solidFill>
          <a:ln w="6350">
            <a:solidFill>
              <a:srgbClr val="DAD5C4"/>
            </a:solidFill>
            <a:prstDash val="solid"/>
          </a:ln>
        </p:spPr>
        <p:txBody>
          <a:bodyPr/>
          <a:lstStyle/>
          <a:p>
            <a:endParaRPr lang="el-GR"/>
          </a:p>
        </p:txBody>
      </p:sp>
      <p:sp>
        <p:nvSpPr>
          <p:cNvPr id="4" name="Text 2"/>
          <p:cNvSpPr/>
          <p:nvPr/>
        </p:nvSpPr>
        <p:spPr>
          <a:xfrm>
            <a:off x="1073150" y="1804591"/>
            <a:ext cx="558800" cy="665460"/>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8A5A12"/>
                </a:solidFill>
                <a:latin typeface="EB Garamond" pitchFamily="18" charset="0"/>
                <a:ea typeface="EB Garamond" pitchFamily="18" charset="-122"/>
                <a:cs typeface="EB Garamond" pitchFamily="18" charset="-120"/>
              </a:rPr>
              <a:t>1</a:t>
            </a:r>
            <a:endParaRPr lang="en-US" sz="3600" dirty="0">
              <a:latin typeface="EB Garamond" charset="0"/>
              <a:ea typeface="EB Garamond" charset="0"/>
              <a:cs typeface="EB Garamond" charset="0"/>
            </a:endParaRPr>
          </a:p>
        </p:txBody>
      </p:sp>
      <p:sp>
        <p:nvSpPr>
          <p:cNvPr id="5" name="Text 3"/>
          <p:cNvSpPr/>
          <p:nvPr/>
        </p:nvSpPr>
        <p:spPr>
          <a:xfrm>
            <a:off x="1784350" y="1822351"/>
            <a:ext cx="9614535" cy="62984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D2B30"/>
                </a:solidFill>
                <a:latin typeface="IBM Plex Sans" pitchFamily="34" charset="0"/>
                <a:ea typeface="IBM Plex Sans" pitchFamily="34" charset="-122"/>
                <a:cs typeface="IBM Plex Sans" pitchFamily="34" charset="-120"/>
              </a:rPr>
              <a:t>Η κοινωνία και η ταυτότητα είναι συμβολικές κατασκευές, άρα επιδέχονται αναδιαπραγμάτευση</a:t>
            </a:r>
            <a:endParaRPr lang="en-US" sz="1700" dirty="0">
              <a:latin typeface="IBM Plex Sans" charset="0"/>
              <a:ea typeface="IBM Plex Sans" charset="0"/>
              <a:cs typeface="IBM Plex Sans" charset="0"/>
            </a:endParaRPr>
          </a:p>
        </p:txBody>
      </p:sp>
      <p:sp>
        <p:nvSpPr>
          <p:cNvPr id="6" name="Shape 4"/>
          <p:cNvSpPr/>
          <p:nvPr/>
        </p:nvSpPr>
        <p:spPr>
          <a:xfrm>
            <a:off x="815975" y="2835176"/>
            <a:ext cx="10560050" cy="1052810"/>
          </a:xfrm>
          <a:prstGeom prst="roundRect">
            <a:avLst>
              <a:gd name="adj" fmla="val 9349"/>
            </a:avLst>
          </a:prstGeom>
          <a:solidFill>
            <a:srgbClr val="FFFFFF"/>
          </a:solidFill>
          <a:ln w="6350">
            <a:solidFill>
              <a:srgbClr val="DAD5C4"/>
            </a:solidFill>
            <a:prstDash val="solid"/>
          </a:ln>
        </p:spPr>
        <p:txBody>
          <a:bodyPr/>
          <a:lstStyle/>
          <a:p>
            <a:endParaRPr lang="el-GR"/>
          </a:p>
        </p:txBody>
      </p:sp>
      <p:sp>
        <p:nvSpPr>
          <p:cNvPr id="7" name="Text 5"/>
          <p:cNvSpPr/>
          <p:nvPr/>
        </p:nvSpPr>
        <p:spPr>
          <a:xfrm>
            <a:off x="1073150" y="3041551"/>
            <a:ext cx="558800" cy="665460"/>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8A5A12"/>
                </a:solidFill>
                <a:latin typeface="EB Garamond" pitchFamily="18" charset="0"/>
                <a:ea typeface="EB Garamond" pitchFamily="18" charset="-122"/>
                <a:cs typeface="EB Garamond" pitchFamily="18" charset="-120"/>
              </a:rPr>
              <a:t>2</a:t>
            </a:r>
            <a:endParaRPr lang="en-US" sz="3600" dirty="0">
              <a:latin typeface="EB Garamond" charset="0"/>
              <a:ea typeface="EB Garamond" charset="0"/>
              <a:cs typeface="EB Garamond" charset="0"/>
            </a:endParaRPr>
          </a:p>
        </p:txBody>
      </p:sp>
      <p:sp>
        <p:nvSpPr>
          <p:cNvPr id="8" name="Text 6"/>
          <p:cNvSpPr/>
          <p:nvPr/>
        </p:nvSpPr>
        <p:spPr>
          <a:xfrm>
            <a:off x="1784350" y="3210421"/>
            <a:ext cx="9588500" cy="32762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D2B30"/>
                </a:solidFill>
                <a:latin typeface="IBM Plex Sans" pitchFamily="34" charset="0"/>
                <a:ea typeface="IBM Plex Sans" pitchFamily="34" charset="-122"/>
                <a:cs typeface="IBM Plex Sans" pitchFamily="34" charset="-120"/>
              </a:rPr>
              <a:t>Ο πολιτισμός είναι πεδίο εξουσίας, ηγεμονίας και αντίστασης, όχι ουδέτερος χώρος</a:t>
            </a:r>
            <a:endParaRPr lang="en-US" sz="1700" dirty="0">
              <a:latin typeface="IBM Plex Sans" charset="0"/>
              <a:ea typeface="IBM Plex Sans" charset="0"/>
              <a:cs typeface="IBM Plex Sans" charset="0"/>
            </a:endParaRPr>
          </a:p>
        </p:txBody>
      </p:sp>
      <p:sp>
        <p:nvSpPr>
          <p:cNvPr id="9" name="Shape 7"/>
          <p:cNvSpPr/>
          <p:nvPr/>
        </p:nvSpPr>
        <p:spPr>
          <a:xfrm>
            <a:off x="815975" y="4072136"/>
            <a:ext cx="10560050" cy="1052810"/>
          </a:xfrm>
          <a:prstGeom prst="roundRect">
            <a:avLst>
              <a:gd name="adj" fmla="val 9349"/>
            </a:avLst>
          </a:prstGeom>
          <a:solidFill>
            <a:srgbClr val="FFFFFF"/>
          </a:solidFill>
          <a:ln w="6350">
            <a:solidFill>
              <a:srgbClr val="DAD5C4"/>
            </a:solidFill>
            <a:prstDash val="solid"/>
          </a:ln>
        </p:spPr>
        <p:txBody>
          <a:bodyPr/>
          <a:lstStyle/>
          <a:p>
            <a:endParaRPr lang="el-GR"/>
          </a:p>
        </p:txBody>
      </p:sp>
      <p:sp>
        <p:nvSpPr>
          <p:cNvPr id="10" name="Text 8"/>
          <p:cNvSpPr/>
          <p:nvPr/>
        </p:nvSpPr>
        <p:spPr>
          <a:xfrm>
            <a:off x="1073150" y="4278511"/>
            <a:ext cx="558800" cy="665460"/>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8A5A12"/>
                </a:solidFill>
                <a:latin typeface="EB Garamond" pitchFamily="18" charset="0"/>
                <a:ea typeface="EB Garamond" pitchFamily="18" charset="-122"/>
                <a:cs typeface="EB Garamond" pitchFamily="18" charset="-120"/>
              </a:rPr>
              <a:t>3</a:t>
            </a:r>
            <a:endParaRPr lang="en-US" sz="3600" dirty="0">
              <a:latin typeface="EB Garamond" charset="0"/>
              <a:ea typeface="EB Garamond" charset="0"/>
              <a:cs typeface="EB Garamond" charset="0"/>
            </a:endParaRPr>
          </a:p>
        </p:txBody>
      </p:sp>
      <p:sp>
        <p:nvSpPr>
          <p:cNvPr id="11" name="Text 9"/>
          <p:cNvSpPr/>
          <p:nvPr/>
        </p:nvSpPr>
        <p:spPr>
          <a:xfrm>
            <a:off x="1784350" y="4447381"/>
            <a:ext cx="9588500" cy="32762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D2B30"/>
                </a:solidFill>
                <a:latin typeface="IBM Plex Sans" pitchFamily="34" charset="0"/>
                <a:ea typeface="IBM Plex Sans" pitchFamily="34" charset="-122"/>
                <a:cs typeface="IBM Plex Sans" pitchFamily="34" charset="-120"/>
              </a:rPr>
              <a:t>Ο πολιτισμός διατρέχει όλους τους πυλώνες της βιωσιμότητας ως εγκάρσιος άξονας</a:t>
            </a:r>
            <a:endParaRPr lang="en-US" sz="1700" dirty="0">
              <a:latin typeface="IBM Plex Sans" charset="0"/>
              <a:ea typeface="IBM Plex Sans" charset="0"/>
              <a:cs typeface="IBM Plex Sans" charset="0"/>
            </a:endParaRPr>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B70"/>
                </a:solidFill>
                <a:latin typeface="IBM Plex Sans" pitchFamily="34" charset="0"/>
                <a:ea typeface="IBM Plex Sans" pitchFamily="34" charset="-122"/>
                <a:cs typeface="IBM Plex Sans" pitchFamily="34" charset="-120"/>
              </a:rPr>
              <a:t>Ενότητα Α · Σύνοψη</a:t>
            </a:r>
            <a:endParaRPr lang="en-US" sz="1200" dirty="0">
              <a:latin typeface="IBM Plex Sans" charset="0"/>
              <a:ea typeface="IBM Plex Sans" charset="0"/>
              <a:cs typeface="IBM Plex Sans"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F4E5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kern="0" spc="100" dirty="0">
                <a:solidFill>
                  <a:srgbClr val="E3B25A"/>
                </a:solidFill>
                <a:latin typeface="IBM Plex Sans" pitchFamily="34" charset="0"/>
                <a:ea typeface="IBM Plex Sans" pitchFamily="34" charset="-122"/>
                <a:cs typeface="IBM Plex Sans" pitchFamily="34" charset="-120"/>
              </a:rPr>
              <a:t>ΣΩΚΡΑΤΙΚΉ ΜΈΘΟΔΟΣ</a:t>
            </a:r>
            <a:endParaRPr lang="en-US" sz="1400" dirty="0">
              <a:latin typeface="IBM Plex Sans" charset="0"/>
              <a:ea typeface="IBM Plex Sans" charset="0"/>
              <a:cs typeface="IBM Plex Sans" charset="0"/>
            </a:endParaRPr>
          </a:p>
        </p:txBody>
      </p:sp>
      <p:sp>
        <p:nvSpPr>
          <p:cNvPr id="3" name="Text 1"/>
          <p:cNvSpPr>
            <a:spLocks noGrp="1"/>
          </p:cNvSpPr>
          <p:nvPr>
            <p:ph type="title"/>
          </p:nvPr>
        </p:nvSpPr>
        <p:spPr>
          <a:xfrm>
            <a:off x="812800" y="13410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6F3EA"/>
                </a:solidFill>
                <a:latin typeface="EB Garamond" pitchFamily="18" charset="0"/>
                <a:ea typeface="EB Garamond" pitchFamily="18" charset="-122"/>
                <a:cs typeface="EB Garamond" pitchFamily="18" charset="-120"/>
              </a:rPr>
              <a:t>Ερωτήματα προς συζήτηση</a:t>
            </a:r>
            <a:endParaRPr lang="en-US" sz="3600" dirty="0">
              <a:latin typeface="EB Garamond" charset="0"/>
              <a:ea typeface="EB Garamond" charset="0"/>
              <a:cs typeface="EB Garamond" charset="0"/>
            </a:endParaRPr>
          </a:p>
        </p:txBody>
      </p:sp>
      <p:sp>
        <p:nvSpPr>
          <p:cNvPr id="4" name="Text 2"/>
          <p:cNvSpPr/>
          <p:nvPr/>
        </p:nvSpPr>
        <p:spPr>
          <a:xfrm>
            <a:off x="827484" y="2123281"/>
            <a:ext cx="10861088" cy="1838722"/>
          </a:xfrm>
          <a:prstGeom prst="rect">
            <a:avLst/>
          </a:prstGeom>
          <a:noFill/>
          <a:ln/>
        </p:spPr>
        <p:txBody>
          <a:bodyPr wrap="square" lIns="0" tIns="0" rIns="0" bIns="0" rtlCol="0" anchor="t">
            <a:normAutofit/>
          </a:bodyPr>
          <a:lstStyle/>
          <a:p>
            <a:pPr marL="239316" indent="-239316" algn="l">
              <a:lnSpc>
                <a:spcPts val="2380"/>
              </a:lnSpc>
              <a:buSzPct val="100000"/>
              <a:buFontTx/>
              <a:buAutoNum type="arabicPeriod"/>
            </a:pPr>
            <a:r>
              <a:rPr lang="en-US" sz="1700" dirty="0">
                <a:solidFill>
                  <a:srgbClr val="F6F3EA"/>
                </a:solidFill>
                <a:latin typeface="IBM Plex Sans" pitchFamily="34" charset="0"/>
                <a:ea typeface="IBM Plex Sans" pitchFamily="34" charset="-122"/>
                <a:cs typeface="IBM Plex Sans" pitchFamily="34" charset="-120"/>
              </a:rPr>
              <a:t>Ποια στοιχεία των Marx, Weber και Durkheim εντοπίζετε στη σύγχρονη πολιτιστική πολιτική;</a:t>
            </a:r>
            <a:endParaRPr lang="en-US" sz="1700" dirty="0">
              <a:latin typeface="IBM Plex Sans" charset="0"/>
              <a:ea typeface="IBM Plex Sans" charset="0"/>
              <a:cs typeface="IBM Plex Sans" charset="0"/>
            </a:endParaRPr>
          </a:p>
          <a:p>
            <a:pPr marL="239316" indent="-239316" algn="l">
              <a:lnSpc>
                <a:spcPts val="2380"/>
              </a:lnSpc>
              <a:buSzPct val="100000"/>
              <a:buFontTx/>
              <a:buAutoNum type="arabicPeriod"/>
            </a:pPr>
            <a:r>
              <a:rPr lang="en-US" sz="1700" dirty="0">
                <a:solidFill>
                  <a:srgbClr val="F6F3EA"/>
                </a:solidFill>
                <a:latin typeface="IBM Plex Sans" pitchFamily="34" charset="0"/>
                <a:ea typeface="IBM Plex Sans" pitchFamily="34" charset="-122"/>
                <a:cs typeface="IBM Plex Sans" pitchFamily="34" charset="-120"/>
              </a:rPr>
              <a:t>Τι σημαίνει πρακτικά η διάκριση «πολιτισμικό» / «πολιτιστικό» στον σχεδιασμό πολιτικών;</a:t>
            </a:r>
            <a:endParaRPr lang="en-US" sz="1700" dirty="0">
              <a:latin typeface="IBM Plex Sans" charset="0"/>
              <a:ea typeface="IBM Plex Sans" charset="0"/>
              <a:cs typeface="IBM Plex Sans" charset="0"/>
            </a:endParaRPr>
          </a:p>
          <a:p>
            <a:pPr marL="239316" indent="-239316" algn="l">
              <a:lnSpc>
                <a:spcPts val="2380"/>
              </a:lnSpc>
              <a:buSzPct val="100000"/>
              <a:buFontTx/>
              <a:buAutoNum type="arabicPeriod"/>
            </a:pPr>
            <a:r>
              <a:rPr lang="en-US" sz="1700" dirty="0">
                <a:solidFill>
                  <a:srgbClr val="F6F3EA"/>
                </a:solidFill>
                <a:latin typeface="IBM Plex Sans" pitchFamily="34" charset="0"/>
                <a:ea typeface="IBM Plex Sans" pitchFamily="34" charset="-122"/>
                <a:cs typeface="IBM Plex Sans" pitchFamily="34" charset="-120"/>
              </a:rPr>
              <a:t>Πώς εξηγεί το πολιτισμικό κεφάλαιο του Bourdieu τις ανισότητες πρόσβασης στον τόπο σας;</a:t>
            </a:r>
            <a:endParaRPr lang="en-US" sz="1700" dirty="0">
              <a:latin typeface="IBM Plex Sans" charset="0"/>
              <a:ea typeface="IBM Plex Sans" charset="0"/>
              <a:cs typeface="IBM Plex Sans" charset="0"/>
            </a:endParaRPr>
          </a:p>
          <a:p>
            <a:pPr marL="239316" indent="-239316" algn="l">
              <a:lnSpc>
                <a:spcPts val="2380"/>
              </a:lnSpc>
              <a:buSzPct val="100000"/>
              <a:buFontTx/>
              <a:buAutoNum type="arabicPeriod"/>
            </a:pPr>
            <a:r>
              <a:rPr lang="en-US" sz="1700" dirty="0">
                <a:solidFill>
                  <a:srgbClr val="F6F3EA"/>
                </a:solidFill>
                <a:latin typeface="IBM Plex Sans" pitchFamily="34" charset="0"/>
                <a:ea typeface="IBM Plex Sans" pitchFamily="34" charset="-122"/>
                <a:cs typeface="IBM Plex Sans" pitchFamily="34" charset="-120"/>
              </a:rPr>
              <a:t>Ποιας ομάδας η αφήγηση για την κληρονομιά είναι «επίσημη» στον τόπο σας και ποια μνήμη μένει αόρατη;</a:t>
            </a:r>
            <a:endParaRPr lang="en-US" sz="1700" dirty="0">
              <a:latin typeface="IBM Plex Sans" charset="0"/>
              <a:ea typeface="IBM Plex Sans" charset="0"/>
              <a:cs typeface="IBM Plex Sans" charset="0"/>
            </a:endParaRPr>
          </a:p>
          <a:p>
            <a:pPr marL="239316" indent="-239316" algn="l">
              <a:lnSpc>
                <a:spcPts val="2380"/>
              </a:lnSpc>
              <a:buSzPct val="100000"/>
              <a:buFontTx/>
              <a:buAutoNum type="arabicPeriod"/>
            </a:pPr>
            <a:r>
              <a:rPr lang="en-US" sz="1700" dirty="0">
                <a:solidFill>
                  <a:srgbClr val="F6F3EA"/>
                </a:solidFill>
                <a:latin typeface="IBM Plex Sans" pitchFamily="34" charset="0"/>
                <a:ea typeface="IBM Plex Sans" pitchFamily="34" charset="-122"/>
                <a:cs typeface="IBM Plex Sans" pitchFamily="34" charset="-120"/>
              </a:rPr>
              <a:t>Ποιοι κίνδυνοι υπάρχουν αν ο πολιτισμός μείνει «διακοσμητικό» στοιχείο των αναπτυξιακών πολιτικών;</a:t>
            </a:r>
            <a:endParaRPr lang="en-US" sz="1700" dirty="0">
              <a:latin typeface="IBM Plex Sans" charset="0"/>
              <a:ea typeface="IBM Plex Sans" charset="0"/>
              <a:cs typeface="IBM Plex Sans" charset="0"/>
            </a:endParaRPr>
          </a:p>
        </p:txBody>
      </p:sp>
      <p:sp>
        <p:nvSpPr>
          <p:cNvPr id="5" name="Text 3"/>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D5E1E4"/>
                </a:solidFill>
                <a:latin typeface="IBM Plex Sans" pitchFamily="34" charset="0"/>
                <a:ea typeface="IBM Plex Sans" pitchFamily="34" charset="-122"/>
                <a:cs typeface="IBM Plex Sans" pitchFamily="34" charset="-120"/>
              </a:rPr>
              <a:t>Ενότητα Α · Σύνοψη και συζήτηση</a:t>
            </a:r>
            <a:endParaRPr lang="en-US" sz="1200" dirty="0">
              <a:latin typeface="IBM Plex Sans" charset="0"/>
              <a:ea typeface="IBM Plex Sans" charset="0"/>
              <a:cs typeface="IBM Plex Sans" charset="0"/>
            </a:endParaRPr>
          </a:p>
        </p:txBody>
      </p:sp>
    </p:spTree>
  </p:cSld>
  <p:clrMapOvr>
    <a:masterClrMapping/>
  </p:clrMapOvr>
</p:sld>
</file>

<file path=ppt/theme/theme1.xml><?xml version="1.0" encoding="utf-8"?>
<a:theme xmlns:a="http://schemas.openxmlformats.org/drawingml/2006/main" name="Ενότητα Α: Πολιτισμός, Κοινωνία και Βιώσιμη Ανάπτυξη">
  <a:themeElements>
    <a:clrScheme name="Ενότητα Α: Πολιτισμός, Κοινωνία και Βιώσιμη Ανάπτυξη">
      <a:dk1>
        <a:srgbClr val="1F4E5F"/>
      </a:dk1>
      <a:lt1>
        <a:srgbClr val="F6F3EA"/>
      </a:lt1>
      <a:dk2>
        <a:srgbClr val="557782"/>
      </a:dk2>
      <a:lt2>
        <a:srgbClr val="E1E3DC"/>
      </a:lt2>
      <a:accent1>
        <a:srgbClr val="8A5A12"/>
      </a:accent1>
      <a:accent2>
        <a:srgbClr val="E3B25A"/>
      </a:accent2>
      <a:accent3>
        <a:srgbClr val="FBE7C3"/>
      </a:accent3>
      <a:accent4>
        <a:srgbClr val="3A4A50"/>
      </a:accent4>
      <a:accent5>
        <a:srgbClr val="5E6B70"/>
      </a:accent5>
      <a:accent6>
        <a:srgbClr val="D5E1E4"/>
      </a:accent6>
      <a:hlink>
        <a:srgbClr val="0563C1"/>
      </a:hlink>
      <a:folHlink>
        <a:srgbClr val="954F72"/>
      </a:folHlink>
    </a:clrScheme>
    <a:fontScheme name="Ενότητα Α: Πολιτισμός, Κοινωνία και Βιώσιμη Ανάπτυξη">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1355</TotalTime>
  <Words>1644</Words>
  <Application>Microsoft Office PowerPoint</Application>
  <PresentationFormat>Ευρεία οθόνη</PresentationFormat>
  <Paragraphs>227</Paragraphs>
  <Slides>18</Slides>
  <Notes>18</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18</vt:i4>
      </vt:variant>
    </vt:vector>
  </HeadingPairs>
  <TitlesOfParts>
    <vt:vector size="22" baseType="lpstr">
      <vt:lpstr>Arial</vt:lpstr>
      <vt:lpstr>IBM Plex Sans</vt:lpstr>
      <vt:lpstr>EB Garamond</vt:lpstr>
      <vt:lpstr>Ενότητα Α: Πολιτισμός, Κοινωνία και Βιώσιμη Ανάπτυξη</vt:lpstr>
      <vt:lpstr>Ενότητα B</vt:lpstr>
      <vt:lpstr>Τι θα μάθουμε</vt:lpstr>
      <vt:lpstr>Η διαδρομή της ενότητας</vt:lpstr>
      <vt:lpstr>Οι τρεις κλασικές παραδόσεις</vt:lpstr>
      <vt:lpstr>Η κοινωνία συγκροτείται συμβολικά</vt:lpstr>
      <vt:lpstr>Berger &amp; Luckmann: ο κύκλος της κατασκευής</vt:lpstr>
      <vt:lpstr>Τι είναι πολιτισμός; Πέντε απαντήσεις</vt:lpstr>
      <vt:lpstr>«Πολιτισμικό» ή «πολιτιστικό»;</vt:lpstr>
      <vt:lpstr>Πολιτισμική κοινωνιολογία</vt:lpstr>
      <vt:lpstr>Σχολή της Φρανκφούρτης</vt:lpstr>
      <vt:lpstr> Αντόνιο Γκράμσι πολιτισμική ηγεμονία</vt:lpstr>
      <vt:lpstr>Σχολή του Σικάγο το κοινό αποκωδικοποιεί</vt:lpstr>
      <vt:lpstr>Ο πολιτισμός μιας τοπικής κοινωνίας δεν είναι ούτε εργαλείο χειραγώγησης «από τα πάνω» ούτε ουδέτερος χώρος ελεύθερης νοηματοδότησης</vt:lpstr>
      <vt:lpstr>Πολιτισμός και βιωσιμότητα</vt:lpstr>
      <vt:lpstr>Από τη Στοκχόλμη στην Ατζέντα του ΟΗΕ</vt:lpstr>
      <vt:lpstr>Γιατί χρειαζόμαστε δείκτες;</vt:lpstr>
      <vt:lpstr>Τι κρατάμε</vt:lpstr>
      <vt:lpstr>Ερωτήματα προς συζήτηση</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Ενότητα Α: Πολιτισμός, Κοινωνία και Βιώσιμη Ανάπτυξη</dc:title>
  <dc:subject/>
  <dc:creator>Venia</dc:creator>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presentationβ€™s text: its family and style names and the weight and style it declares were rewritten, and any digital signature, which no longer matched, was removed. Google Fonts serves each family in parts, one file per range of characters, so these may not be a familyβ€™s complete files. Each familyβ€™s copyright lines and license follow, and each family stays under its own license; if you pass this file on, keep these notices with it.
EB Garamond
Copyright 2017 The EB Garamond Project Authors (https://github.com/octaviopardo/EBGaramond12)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dc:description>
  <cp:lastModifiedBy>EVGENIA BITSANI</cp:lastModifiedBy>
  <cp:revision>2</cp:revision>
  <dcterms:created xsi:type="dcterms:W3CDTF">2026-11-02T16:11:04Z</dcterms:created>
  <dcterms:modified xsi:type="dcterms:W3CDTF">2026-11-03T14:46:47Z</dcterms:modified>
</cp:coreProperties>
</file>