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99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κανόνες, οι συνήθειες και οι θεσμοί φτιάχτηκαν από ανθρώπους, αλλά με τον καιρό μοιάζουν φυσικοί και αναπόφευκτοι.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βιβλίο εκδόθηκε το 1966 και ασχολείται με τη γνώση της καθημερινής ζωής.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τρεις φράσεις δεν αντιφάσκουν: είναι οι τρεις στιγμές του ίδιου κύκλου.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λέξη «διαλεκτική» σημαίνει ότι οι τρεις στιγμές συμβαίνουν συνέχεια και επηρεάζουν η μία την άλλη.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κυριότερο εργαλείο της αντικειμενοποίησης είναι η γλώσσα.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πρωτογενής είναι η πιο βαθιά μάθηση. Η δευτερογενής είναι πιο επιφανειακή και πιο εύκολο να αλλάξει.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Όταν η επόμενη γενιά ρωτήσει «γιατί το κάνουμε έτσι;», ο θεσμός χρειάζεται εξήγηση.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Στο μάθημα: ο πολιτισμός ως σημείο αναφοράς για την ταυτότητα (Cuche, 2001), κοινή μνήμη και κοινή αφετηρία (Μπιτσάνη, 2004).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ταυτότητα δεν υπάρχει μέσα μας από τη γέννηση: διαμορφώνεται στη διαλεκτική σχέση ατόμου και κοινωνίας.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κοινό σημείο: η ταυτότητα χτίζεται, διατηρείται και αλλάζει μέσα στις κοινωνικές σχέσεις. Δεν είναι ούτε ψεύτικη ούτε αμετάβλητη.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Από το εκπαιδευτικό υλικό της Ενότητας Β (Μπιτσάνη, 2003, 2008): ενότητα, σταθερότητα, φαντασιακή διάσταση.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σύνδεση με τον κύκλο είναι πρόταση ανάγνωσης για τη διδασκαλία.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Στο μοντέλο HIC η ταυτότητα της πόλης θεμελιώνεται στη διαπολιτισμική συνύπαρξη, την αλληλεγγύη, τον διάλογο και τη συμμετοχή.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ιδέα βοηθά να καταλάβουμε τον πολιτισμό και την τοπική κοινωνία με πρακτικό τρόπο.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Μπορούμε να κρατήσουμε το ερώτημα: σε κάθε κύκλο, ποιες φωνές μετρούν και ποιες λείπουν;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Berger &amp; Luckmann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37744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E8D9B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κύκλος της κατασκευής της κοινωνικής πραγματικότητας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20040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οι άνθρωποι φτιάχνουν την κοινωνία και πώς η κοινωνία φτιάχνει τους ανθρώπους, με απλά λόγια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6692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ΠΜΣ Βιοπολιτισμική Ανάπτυξη και Τοπική Κοινωνία · Πανεπιστήμιο Πελοποννήσου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Σε δύο λόγια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822960" y="164592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κανόνες, οι συνήθειες, οι γιορτές, οι θεσμοί και οι ρόλοι δεν έπεσαν από τον ουρανό. Τους έφτιαξαν άνθρωποι, με τον καιρό. Όταν όμως περάσει καιρός, μοιάζουν «φυσικοί» και αναπόφευκτοι, και τους μαθαίνουμε από μικροί ως δεδομένους.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48640" y="3931920"/>
            <a:ext cx="11064240" cy="1737360"/>
          </a:xfrm>
          <a:prstGeom prst="rect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 txBox="1"/>
          <p:nvPr/>
        </p:nvSpPr>
        <p:spPr>
          <a:xfrm>
            <a:off x="822960" y="404164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κύκλος των τριών κινήσεων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38912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Εξωτερίκευση  →  Αντικειμενοποίηση  →  Εσωτερίκευση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Από πού ξεκινά η ιδέα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554480"/>
          </a:xfrm>
          <a:prstGeom prst="rect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822960" y="157276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ερώτημα του βιβλίου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Πώς γίνεται κάτι που το έφτιαξαν άνθρωποι να μας φαίνεται σαν να υπήρχε πάντα και να μην αλλάζει;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" y="3291840"/>
            <a:ext cx="544068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731520" y="342900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βιβλίο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023360"/>
            <a:ext cx="50749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«Η κοινωνική κατασκευή της πραγματικότητας» (The Social Construction of Reality), 1966. Υπότιτλος: μια πραγματεία στην κοινωνιολογία της γνώσης.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172200" y="3291840"/>
            <a:ext cx="544068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6355080" y="342900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καθημερινή γνώση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6355080" y="4023360"/>
            <a:ext cx="50749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ενδιαφέρονται για τις μεγάλες θεωρίες των επιστημόνων αλλά για όσα θεωρούμε αυτονόητα: ότι η Κυριακή είναι αργία, ότι ένα πανηγύρι γίνεται «πάντα» τον Αύγουστο.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 τρεις φράσεις του βιβλίου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Ανθρώπινο προϊόν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286000"/>
            <a:ext cx="32004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κοινωνία είναι ανθρώπινο προϊόν. Την φτιάχνουν οι άνθρωποι με τις πράξεις τους.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297680" y="1554480"/>
            <a:ext cx="35661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448056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Πραγματικότητα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4480560" y="2286000"/>
            <a:ext cx="32004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κοινωνία είναι αντικειμενική πραγματικότητα. Τη βρίσκουμε έτοιμη όταν γεννιόμαστε και δεν αλλάζει με ένα νεύμα.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8046720" y="1554480"/>
            <a:ext cx="35661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822960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Κοινωνικό προϊόν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8229600" y="2286000"/>
            <a:ext cx="32004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άνθρωπος είναι κοινωνικό προϊόν. Μας διαμορφώνει η κοινωνία μέσα στην οποία μεγαλώνουμε.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7548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τρεις φράσεις μοιάζουν να αντιφάσκουν. Δεν αντιφάσκουν: είναι οι τρεις στιγμές του ίδιου κύκλου.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κύκλος με μια ματιά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4297680" y="1371600"/>
            <a:ext cx="3566160" cy="1371600"/>
          </a:xfrm>
          <a:prstGeom prst="roundRect">
            <a:avLst>
              <a:gd name="adj" fmla="val 8000"/>
            </a:avLst>
          </a:prstGeom>
          <a:solidFill>
            <a:srgbClr val="1F4E5F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4434840" y="15544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Εξωτερίκευση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4434840" y="21031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άνθρωποι δημιουργούν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863840" y="4023360"/>
            <a:ext cx="3566160" cy="1371600"/>
          </a:xfrm>
          <a:prstGeom prst="roundRect">
            <a:avLst>
              <a:gd name="adj" fmla="val 8000"/>
            </a:avLst>
          </a:prstGeom>
          <a:solidFill>
            <a:srgbClr val="8A5A1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8001000" y="4206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Αντικειμενοποίηση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001000" y="475488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δημιούργημα «στέκει μόνο του»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31520" y="4023360"/>
            <a:ext cx="3566160" cy="1371600"/>
          </a:xfrm>
          <a:prstGeom prst="roundRect">
            <a:avLst>
              <a:gd name="adj" fmla="val 8000"/>
            </a:avLst>
          </a:prstGeom>
          <a:solidFill>
            <a:srgbClr val="6B7F3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868680" y="4206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Εσωτερίκευση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868680" y="475488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νέοι το μαθαίνουν και το κάνουν δικό τους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863840" y="2286000"/>
            <a:ext cx="1280160" cy="1737360"/>
          </a:xfrm>
          <a:prstGeom prst="line">
            <a:avLst/>
          </a:prstGeom>
          <a:noFill/>
          <a:ln w="38100">
            <a:solidFill>
              <a:srgbClr val="555555"/>
            </a:solidFill>
            <a:prstDash val="solid"/>
            <a:tailEnd type="triangle"/>
          </a:ln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 flipH="1">
            <a:off x="4297680" y="4709160"/>
            <a:ext cx="3566160" cy="0"/>
          </a:xfrm>
          <a:prstGeom prst="line">
            <a:avLst/>
          </a:prstGeom>
          <a:noFill/>
          <a:ln w="38100">
            <a:solidFill>
              <a:srgbClr val="555555"/>
            </a:solidFill>
            <a:prstDash val="solid"/>
            <a:tailEnd type="triangle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 flipV="1">
            <a:off x="2468880" y="2468880"/>
            <a:ext cx="1828800" cy="1554480"/>
          </a:xfrm>
          <a:prstGeom prst="line">
            <a:avLst/>
          </a:prstGeom>
          <a:noFill/>
          <a:ln w="38100">
            <a:solidFill>
              <a:srgbClr val="555555"/>
            </a:solidFill>
            <a:prstDash val="solid"/>
            <a:tailEnd type="triangle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 txBox="1"/>
          <p:nvPr/>
        </p:nvSpPr>
        <p:spPr>
          <a:xfrm>
            <a:off x="4023360" y="320040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κύκλος δεν σταματά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 τρεις στιγμές σε πίνακα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374904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Στιγμή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Τι συμβαίνει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Ποιος κάνει τι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φράση του βιβλίου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Εξωτερίκευση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Οι άνθρωποι δρουν, μιλούν, φτιάχνουν και ρυθμίζουν τη ζωή τους μαζί.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Οι άνθρωποι δίνουν στον κόσμο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κοινωνία είναι ανθρώπινο προϊόν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Αντικειμενοποίηση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Ό,τι φτιάχτηκε αποκτά δική του υπόσταση: το βρίσκουμε μπροστά μας ως «γεγονός».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 κόσμος αντιστέκεται στους ανθρώπους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Η κοινωνία είναι αντικειμενική πραγματικότητα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Εσωτερίκευση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Οι νέοι το μαθαίνουν, το πιστεύουν και το κάνουν κομμάτι του εαυτού τους.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 κόσμος μπαίνει στους ανθρώπους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Ο άνθρωπος είναι κοινωνικό προϊόν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Στιγμή 1: Εξωτερίκευση, «βγάζω προς τα έξω»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73152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είναι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94560"/>
            <a:ext cx="5029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άνθρωπος δεν γεννιέται με έτοιμο σχέδιο ζωής. Για να ζήσει, πρέπει να φτιάξει τρόπους ζωής: να μιλήσει, να οργανωθεί, να δουλέψει, να γιορτάσει.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Αυτή η διαρκής δραστηριότητα προς τον κόσμο λέγεται εξωτερίκευση. Γίνεται πάντα με άλλους, και όταν επαναλαμβάνεται αρχίζουν να σχηματίζονται συνήθειες.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640080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Παράδειγμα: ένα πανηγύρι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400800" y="2194560"/>
            <a:ext cx="5029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 ένα χωριό οι κάτοικοι, μια χρονιά, αποφασίζουν να κάνουν γιορτή για τον πολιούχο άγιο. Μαγειρεύουν μαζί, στήνουν τραπέζια στην πλατεία, κάποιος φέρνει μουσικούς.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Κανείς δεν τους είπε να το κάνουν. Το έκαναν οι ίδιοι. Αυτό είναι εξωτερίκευση.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Στιγμή 2: Αντικειμενοποίηση, «γίνεται πράγμα»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αλλάζει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194560"/>
            <a:ext cx="5029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 το πανηγύρι γίνει και την επόμενη χρονιά, και ξανά, δεν είναι πια «αυτό που αποφασίσαμε φέτος». Γίνεται το πανηγύρι του χωριού, με μέρα, πρόγραμμα, υπεύθυνους και κανόνες.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Όσοι το οργανώνουν το βρίσκουν έτοιμο. Υπάρχει έξω από κάθε άτομο και μπορεί να τους πει «δεν γίνεται έτσι».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217920" y="146304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640080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ρόλος της γλώσσας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6400800" y="2194560"/>
            <a:ext cx="5029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γλώσσα δίνει ονόματα στα πράγματα («πανηγύρι», «παράδοση», «ξενιτιά»).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Ό,τι έχει όνομα το βλέπουμε πιο καθαρά και το θεωρούμε πιο πραγματικό. Έτσι η γλώσσα κρατά τον κοινωνικό κόσμο σταθερό.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Πέντε βήματα της αντικειμενοποίησης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066544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731520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Συνήθεια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286000"/>
            <a:ext cx="17007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Ό,τι επαναλαμβάνεται γίνεται αυτόματο και εξοικονομεί προσπάθεια.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8064" y="1554480"/>
            <a:ext cx="2066544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2980944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Τυποποίηση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2980944" y="2286000"/>
            <a:ext cx="17007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Βλέπουμε πράξεις και πρόσωπα ως «τύπους»: ο δάσκαλος, ο ξένος.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47488" y="1554480"/>
            <a:ext cx="2066544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5230368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Θεσμοί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5230368" y="2286000"/>
            <a:ext cx="17007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Όταν οι τύποι και οι συνήθειες είναι αμοιβαία γνωστοί και αναμενόμενοι, έχουμε θεσμό.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296912" y="1554480"/>
            <a:ext cx="2066544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 txBox="1"/>
          <p:nvPr/>
        </p:nvSpPr>
        <p:spPr>
          <a:xfrm>
            <a:off x="7479792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Ρόλοι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7479792" y="2286000"/>
            <a:ext cx="17007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Έτοιμο «σενάριο» συμπεριφοράς: δήμαρχος, μαθητής, εθελοντής.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546336" y="1554480"/>
            <a:ext cx="2066544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 txBox="1"/>
          <p:nvPr/>
        </p:nvSpPr>
        <p:spPr>
          <a:xfrm>
            <a:off x="9729216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Παράδοση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9729216" y="2286000"/>
            <a:ext cx="17007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θεσμός έχει ιστορία. Η εμπειρία των προηγούμενων γενεών παραδίδεται.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αριθμοί 1 έως 5 δείχνουν τη σειρά που χτίζεται ο κοινωνικός κόσμος.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Στιγμή 3: Εσωτερίκευση, «το κάνω δικό μου»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11064240" cy="1737360"/>
          </a:xfrm>
          <a:prstGeom prst="rect">
            <a:avLst/>
          </a:prstGeom>
          <a:solidFill>
            <a:srgbClr val="8A5A1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822960" y="157276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Παράδειγμα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Ένα παιδί γεννιέται στο χωριό και βρίσκει το πανηγύρι ήδη εκεί. Μαθαίνει τους χορούς, τα φαγητά, τη σημασία της μέρας, και σιγά σιγά νιώθει: «εγώ είμαι από το χωριό που κάνει πανηγύρι».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474720"/>
            <a:ext cx="1106424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731520" y="361188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σημαίνει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206240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κοινωνικός κόσμος περνά μέσα μας και γίνεται τρόπος σκέψης, συναισθήματα και ταυτότητα. Δεν είμαστε φωτοτυπίες της κοινωνίας: ο καθένας περνά από άλλες εμπειρίες και άλλους σημαντικούς άλλους.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Δύο είδη κοινωνικοποίησης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53949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Πρωτογενής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194560"/>
            <a:ext cx="502920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Στην παιδική ηλικία, μέσα στην οικογένεια.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παιδί δένεται συναισθηματικά με «σημαντικούς άλλους» (γονείς, παππούδες) και παίρνει τον κόσμο τους ως τον μοναδικό κόσμο. Καταλαβαίνει και τι περιμένει από αυτό η κοινωνία συνολικά («γενικευμένος άλλος»).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217920" y="1463040"/>
            <a:ext cx="53949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640080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Δευτερογενής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6400800" y="2194560"/>
            <a:ext cx="502920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Αργότερα, στο σχολείο, στη δουλειά, σε έναν σύλλογο, σε έναν οργανισμό.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Μαθαίνουμε ειδικούς ρόλους και ειδικές γνώσεις. Είναι πιο επιφανειακή και πιο εύκολο να αλλάξει.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Τα τέσσερα επίπεδα νομιμοποίησης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2926080"/>
            <a:ext cx="256032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685800" y="3063240"/>
            <a:ext cx="2286000" cy="502920"/>
          </a:xfrm>
          <a:prstGeom prst="rect">
            <a:avLst/>
          </a:prstGeom>
          <a:solidFill>
            <a:srgbClr val="9DB4B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 txBox="1"/>
          <p:nvPr/>
        </p:nvSpPr>
        <p:spPr>
          <a:xfrm>
            <a:off x="685800" y="3063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Η ίδια η γλώσσα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70332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λέξη («αυτό είναι ξένο») ήδη λέει τι είναι φυσιολογικό.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383280" y="2606040"/>
            <a:ext cx="256032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9" name="Shape 6"/>
          <p:cNvSpPr/>
          <p:nvPr/>
        </p:nvSpPr>
        <p:spPr>
          <a:xfrm>
            <a:off x="3520440" y="2743200"/>
            <a:ext cx="2286000" cy="502920"/>
          </a:xfrm>
          <a:prstGeom prst="rect">
            <a:avLst/>
          </a:prstGeom>
          <a:solidFill>
            <a:srgbClr val="6F9096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 txBox="1"/>
          <p:nvPr/>
        </p:nvSpPr>
        <p:spPr>
          <a:xfrm>
            <a:off x="3520440" y="274320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Απλές φράσεις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566160" y="3383280"/>
            <a:ext cx="21945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Παροιμίες, ρητά, ιστορίες: «όπως έκαναν οι πρόγονοί μας».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7920" y="2286000"/>
            <a:ext cx="256032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Shape 10"/>
          <p:cNvSpPr/>
          <p:nvPr/>
        </p:nvSpPr>
        <p:spPr>
          <a:xfrm>
            <a:off x="6355080" y="2423160"/>
            <a:ext cx="2286000" cy="502920"/>
          </a:xfrm>
          <a:prstGeom prst="rect">
            <a:avLst/>
          </a:prstGeom>
          <a:solidFill>
            <a:srgbClr val="3F6E7A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 txBox="1"/>
          <p:nvPr/>
        </p:nvSpPr>
        <p:spPr>
          <a:xfrm>
            <a:off x="6355080" y="24231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Ρητές θεωρίες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0" y="3063240"/>
            <a:ext cx="2194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Οργανωμένες εξηγήσεις: νόμοι, θεολογία, επιστήμη, ιδεολογία.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9052560" y="1965960"/>
            <a:ext cx="2560320" cy="3703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7" name="Shape 14"/>
          <p:cNvSpPr/>
          <p:nvPr/>
        </p:nvSpPr>
        <p:spPr>
          <a:xfrm>
            <a:off x="9189720" y="2103120"/>
            <a:ext cx="2286000" cy="502920"/>
          </a:xfrm>
          <a:prstGeom prst="rect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8" name="Text 15"/>
          <p:cNvSpPr txBox="1"/>
          <p:nvPr/>
        </p:nvSpPr>
        <p:spPr>
          <a:xfrm>
            <a:off x="9189720" y="21031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Συμβολικά σύμπαντα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9235440" y="2743200"/>
            <a:ext cx="219456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Μεγάλες εικόνες του κόσμου: θρησκεία, μύθος, εθνική ταυτότητα.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8521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το πιο απλό στο πιο μεγάλο επίπεδο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παγίδα: πραγμοποίηση (reification)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11064240" cy="1463040"/>
          </a:xfrm>
          <a:prstGeom prst="rect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822960" y="157276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είναι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Βλέπουμε ό,τι είναι ανθρώπινο δημιούργημα σαν νόμο της φύσης ή κάτι που δεν αλλάζει: «έτσι είναι τα πράγματα».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200400"/>
            <a:ext cx="53949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731520" y="33375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κίνδυνος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931920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Κρατά τα πράγματα ακίνητα και δυσκολεύει την αλλαγή («ποτέ δεν γινόταν αλλιώς»).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217920" y="3200400"/>
            <a:ext cx="53949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6400800" y="33375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χρησιμότητα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6400800" y="3931920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Μας δίνει σταθερότητα και ασφάλεια: δεν ξαναχτίζουμε τον κόσμο κάθε πρωί.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είναι η πολιτισμική ταυτότητα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554480"/>
          </a:xfrm>
          <a:prstGeom prst="rect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822960" y="157276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D9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Δύο ερωτήματα που συνδέονται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1920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«Ποιοι είμαστε εμείς;»  και  «Ποιος είμαι εγώ ως μέλος αυτής της ομάδας;»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" y="3291840"/>
            <a:ext cx="35661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731520" y="34290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Τα υλικά της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023360"/>
            <a:ext cx="3200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Κοινή γλώσσα, μνήμη, έθιμα, τόπος και αξίες.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297680" y="3291840"/>
            <a:ext cx="35661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4480560" y="34290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Στο μάθημα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480560" y="4023360"/>
            <a:ext cx="3200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πολιτισμός είναι το σημείο αναφοράς μέσω του οποίου τα μέλη αναγνωρίζουν την ταυτότητά τους (Cuche, 2001).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046720" y="3291840"/>
            <a:ext cx="35661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 txBox="1"/>
          <p:nvPr/>
        </p:nvSpPr>
        <p:spPr>
          <a:xfrm>
            <a:off x="8229600" y="34290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Κοινή αφετηρία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0" y="4023360"/>
            <a:ext cx="3200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κοινή μνήμη δίνει το αίσθημα του «ανήκειν» και κοινών αναφορών (Μπιτσάνη, 2004).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ταυτότητα ως κατασκευή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Εξωτερίκευση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Δείχνουμε ποιοι είμαστε με όσα κάνουμε και λέμε: γιορτές, γλώσσα, ντύσιμο, τρόπος ζωής.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29768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448056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Αντικειμενοποίηση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448056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ετικέτες («Καλαματιανός», «νησιώτης», «Έλληνας») αποκτούν δική τους υπόσταση και μας τις αποδίδουν οι άλλοι.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804672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822960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Εσωτερίκευση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822960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Τις κάνουμε δικές μας και λέμε «είμαι από εδώ».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ταυτότητα διατηρείται μέσα από τις σχέσεις μας και αλλάζει όταν αλλάζουν οι σχέσεις.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Άλλες θεωρίες της ταυτότητας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2066544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Mead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286000"/>
            <a:ext cx="170078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εαυτός γεννιέται όταν μαθαίνουμε να βλέπουμε τον εαυτό μας με τα μάτια των άλλων.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2798064" y="1554480"/>
            <a:ext cx="2066544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2980944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Barth (1969)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2980944" y="2286000"/>
            <a:ext cx="170078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Μια ομάδα ορίζεται κυρίως από τα όριά της: ποιος είναι μέσα, ποιος έξω.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047488" y="1554480"/>
            <a:ext cx="2066544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5230368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Tajfel &amp; Turner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5230368" y="2286000"/>
            <a:ext cx="170078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 μέρος του εαυτού μας προέρχεται από τις ομάδες μας. Τις συγκρίνουμε με άλλες.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296912" y="1554480"/>
            <a:ext cx="2066544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 txBox="1"/>
          <p:nvPr/>
        </p:nvSpPr>
        <p:spPr>
          <a:xfrm>
            <a:off x="7479792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Anderson (1983)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7479792" y="2286000"/>
            <a:ext cx="170078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μεγάλη κοινότητα είναι «φαντασιακή»: τα μέλη φαντάζονται μια κοινή ολότητα.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9546336" y="1554480"/>
            <a:ext cx="2066544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7" name="Text 14"/>
          <p:cNvSpPr txBox="1"/>
          <p:nvPr/>
        </p:nvSpPr>
        <p:spPr>
          <a:xfrm>
            <a:off x="9729216" y="169164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Hall (1990)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9729216" y="2286000"/>
            <a:ext cx="170078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ταυτότητα είναι διαρκής διαδικασία, όχι σταθερή ουσία. Ορίζεται και από διαφορές.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Οι τρεις διαστάσεις της ταυτότητας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Ενότητα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286000"/>
            <a:ext cx="32004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έχουμε κοινό;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δυνατότητα να αναγνωρίζουμε κοινά στοιχεία ανάμεσα στα μέλη της ομάδας.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29768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448056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Σταθερότητα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480560" y="2286000"/>
            <a:ext cx="32004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Πού και πόσο σταθερά αναγνωρίζεται;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αναγνωρισιμότητα του χώρου: ο τόπος και τα σημεία του που γνωρίζουν όλοι.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0" y="1554480"/>
            <a:ext cx="3566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822960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Φαντασιακή διάσταση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8229600" y="2286000"/>
            <a:ext cx="32004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Ποιες ιστορίες μοιραζόμαστε;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συλλογική μνήμη: εικόνες και ιστορίες για το παρελθόν και την κοινή αφετηρία.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5029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Καμία διάσταση δεν είναι δεδομένη: η σταθερότητα σπάνια υφίσταται, η ενότητα δεν επιτυγχάνεται εύκολα και οι ομοιότητες δεν είναι πάντα προφανείς.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Διαστάσεις ταυτότητας και κύκλος</a:t>
            </a:r>
            <a:endParaRPr lang="en-US" sz="32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34747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Διάσταση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Το ερώτημα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Σύνδεση με τον κύκλο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Ενότητα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Τι έχουμε κοινό;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Τυποποίηση, ρόλοι και νομιμοποίηση: μοιραζόμαστε τύπους και εξηγήσεις.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Σταθερότητα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Πού και πόσο σταθερά αναγνωρίζεται;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Αντικειμενοποίηση και θεσμοί: ο χώρος και οι πρακτικές «στέκουν» ως γεγονότα.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Φαντασιακή διάσταση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Ποιες ιστορίες μοιραζόμαστε;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Παράδοση, συμβολικά σύμπαντα και εσωτερίκευση: η μνήμη περνά στους νέους.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Πολλά στρώματα ταυτότητας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5120640" cy="4206240"/>
          </a:xfrm>
          <a:prstGeom prst="roundRect">
            <a:avLst>
              <a:gd name="adj" fmla="val 3261"/>
            </a:avLst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640080" y="15361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Ευρωπαίος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960120" y="1874520"/>
            <a:ext cx="4297680" cy="3383280"/>
          </a:xfrm>
          <a:prstGeom prst="roundRect">
            <a:avLst>
              <a:gd name="adj" fmla="val 4054"/>
            </a:avLst>
          </a:prstGeom>
          <a:solidFill>
            <a:srgbClr val="3F6E7A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 txBox="1"/>
          <p:nvPr/>
        </p:nvSpPr>
        <p:spPr>
          <a:xfrm>
            <a:off x="1051560" y="194767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Έλληνας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371600" y="2286000"/>
            <a:ext cx="3474720" cy="2560320"/>
          </a:xfrm>
          <a:prstGeom prst="roundRect">
            <a:avLst>
              <a:gd name="adj" fmla="val 5357"/>
            </a:avLst>
          </a:prstGeom>
          <a:solidFill>
            <a:srgbClr val="6F9096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9" name="Text 6"/>
          <p:cNvSpPr txBox="1"/>
          <p:nvPr/>
        </p:nvSpPr>
        <p:spPr>
          <a:xfrm>
            <a:off x="1463040" y="23591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Κάτοικος της πόλης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1783080" y="2697480"/>
            <a:ext cx="2651760" cy="1737360"/>
          </a:xfrm>
          <a:prstGeom prst="roundRect">
            <a:avLst>
              <a:gd name="adj" fmla="val 7895"/>
            </a:avLst>
          </a:prstGeom>
          <a:solidFill>
            <a:srgbClr val="9DB4B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1874520" y="277063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Γειτονιά, σύλλογος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7920" y="1463040"/>
            <a:ext cx="53949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Text 10"/>
          <p:cNvSpPr txBox="1"/>
          <p:nvPr/>
        </p:nvSpPr>
        <p:spPr>
          <a:xfrm>
            <a:off x="640080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Συνυπάρχουν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6400800" y="2194560"/>
            <a:ext cx="502920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Κανείς δεν έχει μία μόνο ταυτότητα. Ο ίδιος άνθρωπος είναι ταυτόχρονα κάτοικος μιας γειτονιάς, μιας πόλης, Έλληνας και Ευρωπαίος.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στρώματα συχνά συμπληρώνονται, αλλά μερικές φορές συγκρούονται.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Παράδειγμα: η ταυτότητα μιας πόλης με λιμάνι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73152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Ενότητα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κάτοικοι αναγνωρίζουν κοινά στοιχεία: τη γιορτή της πόλης και το τοπικό φαγητό.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29768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448056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Σταθερότητα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λιμάνι και η προκυμαία είναι τα σημεία που γνωρίζουν όλοι.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04672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822960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Φαντασιακή διάσταση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ιστορίες για τους ναυτικούς και τους μετανάστες που έφυγαν και γύρισαν.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937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1F4E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Όταν έρχονται νέοι κάτοικοι (μετανάστες, φοιτητές), προσθέτουν νέα στρώματα και ο κύκλος ξαναρχίζει.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Πλήρες παράδειγμα: το τοπικό πανηγύρι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731520" y="1691640"/>
            <a:ext cx="22631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Εξωτερίκευση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286000"/>
            <a:ext cx="22631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Μια ομάδα κατοίκων οργανώνει για πρώτη φορά τη γιορτή του πολιούχου.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36042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3543300" y="1691640"/>
            <a:ext cx="22631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Αντικειμενοποίηση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543300" y="2286000"/>
            <a:ext cx="22631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γιορτή γίνεται «το πανηγύρι του χωριού», με μέρα, επιτροπή, κανόνες και ιστορίες.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17220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6355080" y="1691640"/>
            <a:ext cx="22631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Εσωτερίκευση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355080" y="2286000"/>
            <a:ext cx="22631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παιδιά μαθαίνουν τους χορούς και νιώθουν ότι είναι «δικό τους».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983980" y="1554480"/>
            <a:ext cx="26289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 txBox="1"/>
          <p:nvPr/>
        </p:nvSpPr>
        <p:spPr>
          <a:xfrm>
            <a:off x="9166860" y="1691640"/>
            <a:ext cx="22631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Νέος κύκλος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166860" y="2286000"/>
            <a:ext cx="22631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νεότεροι προσθέτουν κάτι καινούριο. Η γιορτή αλλάζει και ο κύκλος ξαναρχίζει.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Γιατί μας ενδιαφέρει στο μάθημα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κληρονομιά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«βρίσκεται» στον τόπο. Γίνεται κληρονομιά όταν μια κοινότητα της δίνει αξία και την παραδίδει.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29768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448056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ταυτότητα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448056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είναι «παραδοσιακό» ή «δικό μας» το αποφασίζουν άνθρωποι. Ρωτάμε ποιος το αποφάσισε και ποιον αφήνει εκτός.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8046720" y="1554480"/>
            <a:ext cx="35661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 txBox="1"/>
          <p:nvPr/>
        </p:nvSpPr>
        <p:spPr>
          <a:xfrm>
            <a:off x="822960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6B7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δήμος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8229600" y="2286000"/>
            <a:ext cx="3200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υπηρεσίες και οι πρακτικές «έτσι κάνουμε πάντα» είναι θεσμοί. Για αλλαγή δουλεύουμε και τις τρεις στιγμές.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Συχνές παρανοήσεις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94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73152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«Κατασκευασμένο» ≠ «ψεύτικο»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9456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Μια κοινωνική πραγματικότητα είναι πολύ πραγματική στις συνέπειές της.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394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640080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Δεν φτιάχνει ο καθένας ό,τι θέλει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400800" y="219456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πραγματικότητα που βρίσκουμε μας περιορίζει και μας διαμορφώνει.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749040"/>
            <a:ext cx="5394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731520" y="3886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Δεν είναι κύκλος με σειρά και τέλος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48056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τρεις στιγμές συμβαίνουν ταυτόχρονα, σε κάθε γενιά.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17920" y="3749040"/>
            <a:ext cx="5394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 txBox="1"/>
          <p:nvPr/>
        </p:nvSpPr>
        <p:spPr>
          <a:xfrm>
            <a:off x="6400800" y="3886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Δεν αφορά μόνο ιδέες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448056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Αφορά πράξεις, πρακτικές και τρόπους ζωής.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Μια σύντομη κριτική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53949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συνεισφορά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194560"/>
            <a:ext cx="5029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θεωρία έχει επηρεάσει την κοινωνιολογία, την ανθρωπολογία, τις πολιτισμικές σπουδές και τις μελέτες οργανισμών.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217920" y="1463040"/>
            <a:ext cx="53949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 txBox="1"/>
          <p:nvPr/>
        </p:nvSpPr>
        <p:spPr>
          <a:xfrm>
            <a:off x="640080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8A5A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κριτική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6400800" y="2194560"/>
            <a:ext cx="5029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Δίνει λίγη προσοχή στην εξουσία και τη σύγκρουση: ποιοι επιβάλλουν τους ορισμούς της πραγματικότητας και ποιοι τους ζουν χωρίς να έχουν λόγο. Το κενό αυτό το συμπληρώνουν άλλοι, π.χ. ο Bourdieu με τη «συμβολική βία».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Ερωτήσεις για να το σκεφτείτε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777240" y="1499616"/>
            <a:ext cx="594360" cy="594360"/>
          </a:xfrm>
          <a:prstGeom prst="ellipse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 txBox="1"/>
          <p:nvPr/>
        </p:nvSpPr>
        <p:spPr>
          <a:xfrm>
            <a:off x="777240" y="149961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399032"/>
            <a:ext cx="9784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Διαλέξτε μια γιορτή, ένα έθιμο ή μια υπηρεσία του δήμου σας. Πώς πέρασε από κάθε στιγμή του κύκλου;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110642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Shape 6"/>
          <p:cNvSpPr/>
          <p:nvPr/>
        </p:nvSpPr>
        <p:spPr>
          <a:xfrm>
            <a:off x="777240" y="2459736"/>
            <a:ext cx="594360" cy="594360"/>
          </a:xfrm>
          <a:prstGeom prst="ellipse">
            <a:avLst/>
          </a:prstGeom>
          <a:solidFill>
            <a:srgbClr val="8A5A1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 txBox="1"/>
          <p:nvPr/>
        </p:nvSpPr>
        <p:spPr>
          <a:xfrm>
            <a:off x="777240" y="245973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645920" y="2359152"/>
            <a:ext cx="9784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 θέμα που σήμερα θεωρείται «αυτονόητο» στον τόπο σας δεν ήταν πριν από σαράντα χρόνια;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291840"/>
            <a:ext cx="110642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2" name="Shape 10"/>
          <p:cNvSpPr/>
          <p:nvPr/>
        </p:nvSpPr>
        <p:spPr>
          <a:xfrm>
            <a:off x="777240" y="3419856"/>
            <a:ext cx="594360" cy="594360"/>
          </a:xfrm>
          <a:prstGeom prst="ellipse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 txBox="1"/>
          <p:nvPr/>
        </p:nvSpPr>
        <p:spPr>
          <a:xfrm>
            <a:off x="777240" y="341985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645920" y="3319272"/>
            <a:ext cx="9784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Ποιες νομιμοποιήσεις (παροιμίες, ιστορίες, νόμοι) εξηγούν γιατί κάτι «πρέπει» να γίνεται έτσι;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4251960"/>
            <a:ext cx="110642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777240" y="4379976"/>
            <a:ext cx="594360" cy="594360"/>
          </a:xfrm>
          <a:prstGeom prst="ellipse">
            <a:avLst/>
          </a:prstGeom>
          <a:solidFill>
            <a:srgbClr val="8A5A1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 txBox="1"/>
          <p:nvPr/>
        </p:nvSpPr>
        <p:spPr>
          <a:xfrm>
            <a:off x="777240" y="437997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645920" y="4279392"/>
            <a:ext cx="9784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Ποιος δεν συμμετέχει στην εξωτερίκευση και ποιος δεν εσωτερικεύει τον κόσμο όπως τον ορίζουν οι θεσμοί;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548640" y="5212080"/>
            <a:ext cx="110642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777240" y="5340096"/>
            <a:ext cx="594360" cy="594360"/>
          </a:xfrm>
          <a:prstGeom prst="ellipse">
            <a:avLst/>
          </a:prstGeom>
          <a:solidFill>
            <a:srgbClr val="1F4E5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 txBox="1"/>
          <p:nvPr/>
        </p:nvSpPr>
        <p:spPr>
          <a:xfrm>
            <a:off x="777240" y="534009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645920" y="5239512"/>
            <a:ext cx="9784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Ποια από τις τρεις διαστάσεις της ταυτότητας (ενότητα, σταθερότητα, φαντασιακή) είναι πιο δυνατή στον τόπο σας και ποια πιο αδύναμη;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Βιβλιογραφία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DD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731520" y="150876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F4E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Πηγές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03120"/>
            <a:ext cx="10698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Berger, P. L. &amp; Luckmann, T. (1966). The Social Construction of Reality. Garden City, NY: Doubleday.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Anderson, B. (1983). Imagined Communities. London: Verso.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Barth, F. (Ed.) (1969). Ethnic Groups and Boundaries. Boston: Little, Brown.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Hall, S. (1990). Cultural Identity and Diaspora. Στο J. Rutherford (Ed.), Identity: Community, Culture, Difference. Lawrence &amp; Wishart.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Tajfel, H. &amp; Turner, J. C. (1979). An integrative theory of intergroup conflict. Στο Austin &amp; Worchel (Eds.), The Social Psychology of Intergroup Relations. Brooks/Cole.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Μπιτσάνη, Ε. (2003, 2008), Cuche, D. (2001): όπως παρατίθενται στο υλικό των Ενοτήτων Α και Β.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5394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E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ελληνική έκδοση και ακριβή στοιχεία παραπομπής, ελέγξτε την τρέχουσα μετάφραση του βιβλίου και τη βιβλιογραφία του μαθήματος.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2402</Words>
  <Application>Microsoft Office PowerPoint</Application>
  <PresentationFormat>Ευρεία οθόνη</PresentationFormat>
  <Paragraphs>274</Paragraphs>
  <Slides>26</Slides>
  <Notes>26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30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Berger &amp; Luckmann: ο κύκλος της κατασκευής</dc:title>
  <dc:subject>PptxGenJS Presentation</dc:subject>
  <dc:creator>Ευγενία Μπιτσάνη</dc:creator>
  <cp:lastModifiedBy>EVGENIA BITSANI</cp:lastModifiedBy>
  <cp:revision>1</cp:revision>
  <dcterms:created xsi:type="dcterms:W3CDTF">2026-11-03T05:43:37Z</dcterms:created>
  <dcterms:modified xsi:type="dcterms:W3CDTF">2026-11-03T14:05:49Z</dcterms:modified>
</cp:coreProperties>
</file>