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9518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ενότητα προχωρά από την κριτική του πολιτισμού ως προϊόντος, προς τους πόρους και τις σχέσεις που κρατούν μια κοινότητα ενωμένη, και τελικά προς το πώς αλλάζει μια κοινωνία.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Το Ινστιτούτο ιδρύθηκε το 1923 και η σχολή πήρε το όνομά της από την πόλη. Η ενασχόληση με τον πολιτισμό ήρθε μέσα από την κριτική της σύγχρονης κοινωνίας.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θεωρία δεν περιγράφει απλώς την κοινωνία: ζητά να δείξει τι την εμποδίζει να γίνει πιο ελεύθερη.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Ο εργαλειακός λόγος ρωτά «πώς» και όχι «γιατί». Η κριτική δεν στρέφεται κατά της λογικής γενικά αλλά κατά αυτής της στενής μορφής της.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Marcuse (1964): η κοινωνία της αφθονίας δημιουργεί ανάγκες που η ίδια ικανοποιεί, και έτσι περιορίζει την κριτική σκέψη.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ένταση μεταξύ των δύο παραμένει ζωντανή στη συζήτηση για την ψηφιακή πολιτισμική παραγωγή.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δημόσια σφαίρα είναι ο θεωρητικός πυρήνας της κοινωνίας των πολιτών: ο χώρος όπου συζητούν οι πολίτες.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Στο Birmingham οι Cultural Studies, με επιρροή από τον Gramsci, μελέτησαν πώς το κοινό αποκωδικοποιεί ενεργά και αντιστέκεται.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Ο όρος «πολιτισμικό» και «πολιτιστικό» προέρχεται από την Ενότητα Α.2.3 του εκπαιδευτικού υλικού.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Ο Adorno εξήγησε αργότερα ότι προτίμησε τον όρο «βιομηχανία του πολιτισμού» αντί για «μαζική κουλτούρα», ώστε να μη φαίνεται ότι ο πολιτισμός αναδύεται αυθόρμητα από τις μάζες.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Ο κύκλος περιγράφει το επιχείρημα της Φρανκφούρτης και όχι εμπειρικό μοντέλο.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Οι ημερομηνίες είναι ενδεικτικές: το Creative Industries Mapping Document του Ηνωμένου Βασιλείου εκδόθηκε το 1998 και η Σύμβαση της UNESCO για την πολιτισμική πολυμορφία είναι του 2005.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διατύπωση είναι πρόταση για συζήτηση και όχι συμπέρασμα της βιβλιογραφίας.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Bourdieu (1986), «The Forms of Capital». Το κεφάλαιο δεν είναι μόνο οικονομικό: το χρήμα μετατρέπεται σε άλλες μορφές και αντίστροφα.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Παράδειγμα: ένα παιδί που μεγαλώνει με βιβλία και επισκέψεις σε μουσεία ξεκινά με πλεονέκτημα στο σχολείο.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Bourdieu, «La Distinction» (1979). Το «γούστο» δεν είναι ελεύθερη επιλογή αλλά αποτέλεσμα της κοινωνικής θέσης.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Οι ημερομηνίες: Bourdieu 1986, Coleman 1988, Putnam 1993 και 2000. Τα τρία στοιχεία του Putnam (δίκτυα, κανόνες, εμπιστοσύνη) είναι ευρέως αποδεκτή περίληψη.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διάκριση προέρχεται από το εκπαιδευτικό υλικό (Ενότητα Β.1, Putnam, 2000· Woolcock, 1998) και θα χρησιμοποιηθεί στην Ενότητα 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Οι επιφυλάξεις αυτές συνοψίζονται από τον Portes (1998), «Social Capital: Its Origins and Applications in Modern Sociology».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Klinenberg (2018), «Palaces for the People». Στο εκπαιδευτικό υλικό: Ενότητα Β.7, ομάδα κοινωνικής υποδομής.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Θεωρία Δικτύου εξηγεί πώς η πυκνότητα, η ποιότητα και η κατεύθυνση των δεσμών επηρεάζουν την ικανότητα μιας κοινότητας να διαχειρίζεται πολιτισμικούς πόρους (εκπαιδευτικό υλικό, Β.1).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Granovetter (1973), «The Strength of Weak Ties», American Journal of Sociology. Η μελέτη αφορούσε την εύρεση εργασίας.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Castells (1996), «The Rise of the Network Society». Στο εκπαιδευτικό υλικό (Ενότητα Β.1) η ιδέα χρησιμοποιείται για την τοπική κοινωνία.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Το παράδειγμα των Ixelles προέρχεται από τις διαφάνειες του μαθήματος για την εξέλιξη των πόλεων.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Τα ερωτήματα μπορούν να αποτελέσουν βάση για συνεντεύξεις και συμμετοχική παρατήρηση.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κοινωνία των πολιτών δεν έχει έναν ορισμό: διαφορετικοί στοχαστές τονίζουν διαφορετικά πράγματα.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Από το εκπαιδευτικό υλικό (Ενότητα Α.3.3, Quaderni del carcere).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έννοια IRCC (Θεσμική Ανθεκτικότητα μέσω της Πολιτισμικής Κοινωνίας των Πολιτών) θα εξεταστεί εμπειρικά στην Ενότητα Δ, στη μελέτη περίπτωσης της Καλαμάτας.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 (1893), «Ο καταμερισμός της κοινωνικής εργασίας». Tönnies (1887), «Gemeinschaft und Gesellschaft».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Honneth (1992/1995), «The Struggle for Recognition». Στο εκπαιδευτικό υλικό η έννοια της αναγνώρισης συνδέεται με την ανθρώπινη ταυτότητα της πόλης (Ενότητα Β.5).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Τα παραδείγματα των Ixelles προέρχονται από τις διαφάνειες του μαθήματος.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Από την Ενότητα Β.5: η ταυτότητα της πόλης αντλεί από την Οικουμενική Διακήρυξη των Δικαιωμάτων του Ανθρώπου.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λίστα είναι ενδεικτική και δεν εξαντλεί τη θεωρία της κοινωνικής αλλαγής.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αστικοποίηση, η κλιματική αλλαγή και η πολυπολιτισμικότητα εμφανίζονται και στις διαφάνειες του μαθήματος για την εξέλιξη των πόλεων.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Οι συγγραφείς: Touraine (1981) «The Voice and the Eye», McCarthy &amp; Zald (1977) «Resource Mobilization and Social Movements», Tilly.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Παραπέμπει στα έγγραφα για τον κύκλο της κατασκευής της κοινωνικής πραγματικότητας.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επισήμανση ότι το HIC χρειάζεται να ενσωματώσει οικολογικές παραμέτρους είναι της Μπιτσάνη (2013) και αναπτύσσεται στο έργο Biocultural City (Μπιτσάνη,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Πρόταση ερωτήσεων για τον οδηγό συνέντευξης. Προσαρμόζονται στον δήμο και στους ΣΒΑ της εργασίας.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Τα βιβλιογραφικά στοιχεία συντάχθηκαν από γνώση και πρέπει να ελεγχθούν πριν από δημοσίευση.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Από την κριτική θεωρία στην κοινωνική αλλαγή</a:t>
            </a:r>
            <a:endParaRPr lang="en-US" sz="4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926080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Σχολή της Φρανκφούρτης · Πολιτιστική βιομηχανία · Πολιτιστικό και κοινωνικό κεφάλαιο · Κοινωνικά δίκτυα · Κοινωνία των πολιτών · Κοινωνική αλληλεγγύη · Κοινωνική αλλαγή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566928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9D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ΠΜΣ Βιοπολιτισμική Ανάπτυξη και Τοπική Κοινωνία · Πανεπιστήμιο Πελοποννήσου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Πώς συνδέονται τα έξι θέματα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3502152" cy="1920240"/>
          </a:xfrm>
          <a:prstGeom prst="rect">
            <a:avLst/>
          </a:prstGeom>
          <a:solidFill>
            <a:srgbClr val="1F4E5F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731520" y="1691640"/>
            <a:ext cx="31363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Σχολή της Φρανκφούρτης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2377440"/>
            <a:ext cx="31363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κριτική: τι κάνει η κοινωνία στον πολιτισμό και στη σκέψη μας;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4325112" y="1554480"/>
            <a:ext cx="3502152" cy="1920240"/>
          </a:xfrm>
          <a:prstGeom prst="rect">
            <a:avLst/>
          </a:prstGeom>
          <a:solidFill>
            <a:srgbClr val="8A5A1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4507992" y="1691640"/>
            <a:ext cx="31363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Πολιτιστική βιομηχανία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4507992" y="2377440"/>
            <a:ext cx="31363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πολιτισμός ως προϊόν: ποιος τον παράγει και για ποιο λόγο;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8101584" y="1554480"/>
            <a:ext cx="3502152" cy="1920240"/>
          </a:xfrm>
          <a:prstGeom prst="rect">
            <a:avLst/>
          </a:prstGeom>
          <a:solidFill>
            <a:srgbClr val="6B7F3A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8284464" y="1691640"/>
            <a:ext cx="31363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Πολιτιστικό και κοινωνικό κεφάλαιο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8284464" y="2377440"/>
            <a:ext cx="31363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πόροι που έχουν τα άτομα και οι κοινότητες και που δεν είναι μόνο χρήμα.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548640" y="3749040"/>
            <a:ext cx="3502152" cy="1920240"/>
          </a:xfrm>
          <a:prstGeom prst="rect">
            <a:avLst/>
          </a:prstGeom>
          <a:solidFill>
            <a:srgbClr val="1F4E5F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731520" y="3886200"/>
            <a:ext cx="31363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Κοινωνικά δίκτυα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731520" y="4572000"/>
            <a:ext cx="31363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δεσμοί μέσα από τους οποίους κινούνται πόροι, πληροφορίες και εμπιστοσύνη.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325112" y="3749040"/>
            <a:ext cx="3502152" cy="1920240"/>
          </a:xfrm>
          <a:prstGeom prst="rect">
            <a:avLst/>
          </a:prstGeom>
          <a:solidFill>
            <a:srgbClr val="8A5A1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4507992" y="3886200"/>
            <a:ext cx="31363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 Κοινωνία των πολιτών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4507992" y="4572000"/>
            <a:ext cx="31363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χώρος όπου οι πολίτες οργανώνονται, συζητούν και ελέγχουν την εξουσία.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8101584" y="3749040"/>
            <a:ext cx="3502152" cy="1920240"/>
          </a:xfrm>
          <a:prstGeom prst="rect">
            <a:avLst/>
          </a:prstGeom>
          <a:solidFill>
            <a:srgbClr val="6B7F3A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7"/>
          <p:cNvSpPr txBox="1"/>
          <p:nvPr/>
        </p:nvSpPr>
        <p:spPr>
          <a:xfrm>
            <a:off x="8284464" y="3886200"/>
            <a:ext cx="31363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 Κοινωνική αλληλεγγύη και αλλαγή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8284464" y="4572000"/>
            <a:ext cx="31363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συνδετικό υλικό της κοινωνίας και ο τρόπος που αυτή μετασχηματίζεται.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548640" y="59436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Κοινός άξονας: πώς ο πολιτισμός και οι κοινωνικές σχέσεις διαμορφώνουν την τοπική κοινωνία.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F4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E8D9B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9260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Σχολή της Φρανκφούρτης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1148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C9D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Κριτική Θεωρία, εργαλειακός λόγος, πολιτιστική βιομηχανία και δημόσια σφαίρα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Ποιοι ήταν και πότε δρούσαν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262890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47472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Το Ινστιτούτο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21717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 für Sozialforschung (Ινστιτούτο Κοινωνικής Έρευνας), Φρανκφούρτη, 1923. Από το 1930 διευθυντής ο Max Horkheimer.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3360420" y="1554480"/>
            <a:ext cx="262890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360420" y="1554480"/>
            <a:ext cx="82296" cy="347472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363474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Βασικά πρόσωπα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3634740" y="2423160"/>
            <a:ext cx="21717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Horkheimer, Adorno, Marcuse, Benjamin. Επίσης οι Fromm, Pollock και Löwenthal.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6172200" y="1554480"/>
            <a:ext cx="262890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172200" y="1554480"/>
            <a:ext cx="82296" cy="347472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4652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Εξορία και επιστροφή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6446520" y="2423160"/>
            <a:ext cx="21717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Μετά το 1933 οι περισσότεροι έφυγαν στις ΗΠΑ. Οι Horkheimer και Adorno επέστρεψαν στη Φρανκφούρτη μετά τον πόλεμο.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8983980" y="1554480"/>
            <a:ext cx="262890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983980" y="1554480"/>
            <a:ext cx="82296" cy="347472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25830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Δεύτερη γενιά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9258300" y="2423160"/>
            <a:ext cx="21717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Jürgen Habermas συνεχίζει την παράδοση με τη θεωρία της επικοινωνιακής δράσης και της δημόσιας σφαίρας.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53035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Συνδυάζουν μαρξιστική ανάλυση, ψυχανάλυση (Freud) και κοινωνιολογία (Weber).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Κριτική Θεωρία: το ερώτημα και η μέθοδος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11064240" cy="155448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822960" y="155448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ιστορικό παράδοξο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192024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Γιατί ο Διαφωτισμός, που υποσχόταν λογική και ελευθερία, κατέληξε σε ολοκληρωτισμό και φασισμό; (Horkheimer &amp; Adorno, 1944)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548640" y="3291840"/>
            <a:ext cx="544068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48640" y="3291840"/>
            <a:ext cx="82296" cy="2194560"/>
          </a:xfrm>
          <a:prstGeom prst="rect">
            <a:avLst/>
          </a:prstGeom>
          <a:solidFill>
            <a:srgbClr val="5E6B7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22960" y="342900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5E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Παραδοσιακή θεωρία</a:t>
            </a:r>
            <a:endParaRPr lang="en-US" sz="21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160520"/>
            <a:ext cx="4983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Παρατηρεί και περιγράφει την κοινωνία ως δεδομένο αντικείμενο, χωρίς να ρωτά αν είναι δίκαιη.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6172200" y="3291840"/>
            <a:ext cx="544068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172200" y="3291840"/>
            <a:ext cx="82296" cy="219456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446520" y="342900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Κριτική θεωρία</a:t>
            </a:r>
            <a:endParaRPr lang="en-US" sz="2100" dirty="0"/>
          </a:p>
        </p:txBody>
      </p:sp>
      <p:sp>
        <p:nvSpPr>
          <p:cNvPr id="14" name="Text 11"/>
          <p:cNvSpPr txBox="1"/>
          <p:nvPr/>
        </p:nvSpPr>
        <p:spPr>
          <a:xfrm>
            <a:off x="6446520" y="4160520"/>
            <a:ext cx="4983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Ρωτά ποιες σχέσεις εξουσίας κρύβονται πίσω από όσα θεωρούμε φυσικά, και στοχεύει στη χειραφέτηση (Horkheimer, 1937).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Εργαλειακός λόγος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3124200"/>
        </p:xfrm>
        <a:graphic>
          <a:graphicData uri="http://schemas.openxmlformats.org/drawingml/2006/table">
            <a:tbl>
              <a:tblPr/>
              <a:tblGrid>
                <a:gridCol w="1920240"/>
                <a:gridCol w="4572000"/>
                <a:gridCol w="4572000"/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Εργαλειακός λόγος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Κριτικός λόγος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Ερώτημα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Πώς πετυχαίνω τον στόχο με το μικρότερο κόστος;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Ποιος είναι ο σκοπός και αξίζει να τον επιδιώκουμε;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Λογική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Υπολογισμός, έλεγχος, αποτελεσματικότητα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Στοχασμός, αξιολόγηση, χειραφέτηση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Όταν κυριαρχεί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Ο άνθρωπος γίνεται αντικείμενο διαχείρισης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Ο άνθρωπος παραμένει υποκείμενο που κρίνει και αποφασίζει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Παράδειγμα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Μια πολιτιστική πολιτική που μετρά μόνο εισιτήρια και έσοδα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Μια πολιτιστική πολιτική που ρωτά τι νόημα έχει ο πολιτισμός για την κοινότητα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Marcuse: ψευδείς ανάγκες και μονοδιάστατος άνθρωπος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356616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29184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Ψευδείς ανάγκες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3108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Ανάγκες που επιβάλλονται από τη διαφήμιση και την κατανάλωση. Τις νιώθουμε σαν δικές μας, αλλά εξυπηρετούν το σύστημα.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297680" y="1554480"/>
            <a:ext cx="356616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297680" y="1554480"/>
            <a:ext cx="82296" cy="329184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Αληθινές ανάγκες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2423160"/>
            <a:ext cx="3108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Ανάγκες για ελευθερία, δημιουργική εργασία και ουσιαστικές σχέσεις, που η κατανάλωση δεν καλύπτει.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046720" y="1554480"/>
            <a:ext cx="356616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046720" y="1554480"/>
            <a:ext cx="82296" cy="329184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32104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Μονοδιάστατος άνθρωπος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2423160"/>
            <a:ext cx="3108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Μια κοινωνία που απορροφά την αντίθεση: ακόμη και η κριτική μετατρέπεται σε προϊόν και χάνει τη δύναμή της.</a:t>
            </a:r>
            <a:endParaRPr lang="en-US" sz="19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51206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Βιβλίο: «Ο μονοδιάστατος άνθρωπος» (One-Dimensional Man), 1964.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Adorno και Benjamin: δύο ματιές στη μαζική παραγωγή τέχνης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3672840"/>
        </p:xfrm>
        <a:graphic>
          <a:graphicData uri="http://schemas.openxmlformats.org/drawingml/2006/table">
            <a:tbl>
              <a:tblPr/>
              <a:tblGrid>
                <a:gridCol w="1920240"/>
                <a:gridCol w="4572000"/>
                <a:gridCol w="4572000"/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Adorno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Benjamin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Βασική θέση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Η μαζική παραγωγή τυποποιεί τον πολιτισμό και χειραγωγεί το κοινό.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Η τεχνική αναπαραγωγή καταστρέφει την «αύρα» του έργου, αλλά ανοίγει την τέχνη σε όλους.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Το κοινό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Παθητικό: ψυχαγωγείται και χάνει την κριτική του ικανότητα.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Δυνητικά ενεργό: η κατανάλωση μπορεί να γίνει συλλογική και πολιτική.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Αποτέλεσμα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Αναπαραγωγή των σχέσεων εξουσίας.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Δυνατότητα εκδημοκρατισμού, αλλά και κίνδυνος πολιτικής χρήσης της εικόνας.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Κείμενο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Dialektik der Aufklärung (Horkheimer &amp; Adorno, 1944)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«Το έργο τέχνης στην εποχή της τεχνικής αναπαραγωγιμότητάς του» (1936)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Habermas: δημόσια σφαίρα και επικοινωνιακή δράση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356616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65760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Δημόσια σφαίρα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3108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χώρος όπου οι πολίτες συζητούν ελεύθερα τα κοινά, ανάμεσα στην ιδιωτική ζωή και το κράτος (Habermas, 1962). Σήμερα απειλείται από τον εμπορικό χαρακτήρα των μέσων.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4297680" y="1554480"/>
            <a:ext cx="356616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297680" y="1554480"/>
            <a:ext cx="82296" cy="365760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Επικοινωνιακή δράση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2423160"/>
            <a:ext cx="3108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άνθρωποι συνεννοούνται με επιχειρήματα και αμοιβαία κατανόηση, όχι με πίεση ή υπολογισμό (Habermas, 1981).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046720" y="1554480"/>
            <a:ext cx="356616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046720" y="1554480"/>
            <a:ext cx="82296" cy="365760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32104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Βιόκοσμος και σύστημα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2423160"/>
            <a:ext cx="3108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βιόκοσμος είναι η καθημερινή ζωή, οι σχέσεις, η γλώσσα. Το σύστημα είναι η αγορά και η γραφειοκρατία. Όταν το σύστημα εισβάλλει στον βιόκοσμο μιλάμε για «αποικισμό».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Αποτίμηση: τι προσφέρει και ποια είναι τα όριά της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544068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38328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προσφέρει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4983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Δείχνει ότι ο πολιτισμός δεν είναι ουδέτερος: συνδέεται με την οικονομία, την εξουσία και τη συναίνεση.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Μας δίνει ερωτήματα για κάθε πολιτική πολιτισμού.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172200" y="1554480"/>
            <a:ext cx="544068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172200" y="1554480"/>
            <a:ext cx="82296" cy="338328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46520" y="169164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Ποια είναι τα όριά της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6446520" y="2423160"/>
            <a:ext cx="4983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Θεωρείται ελιτίστικη προς τη λαϊκή κουλτούρα.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Θεωρεί το κοινό υπερβολικά παθητικό.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Αφήνει λίγα περιθώρια για αντίσταση από τα κάτω.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521208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συμπλήρωση έρχεται από τον Gramsci και τη Σχολή του Birmingham (Stuart Hall).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σημαίνει για την τοπική πολιτιστική πολιτική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11064240" cy="164592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822960" y="155448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προειδοποίηση της Φρανκφούρτης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192024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Μια πολιτική που αντιμετωπίζει τον πολιτισμό μόνο ως εμπορεύσιμο «προϊόν» κινδυνεύει να αναπαραγάγει τη λογική της πολιτιστικής βιομηχανίας.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548640" y="3383280"/>
            <a:ext cx="544068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48640" y="3383280"/>
            <a:ext cx="82296" cy="201168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22960" y="352044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Πολιτισμικό</a:t>
            </a:r>
            <a:endParaRPr lang="en-US" sz="21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251960"/>
            <a:ext cx="4983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οικοσύστημα νοήματος μιας κοινότητας: αξίες, μνήμη, τρόποι ζωής.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6172200" y="3383280"/>
            <a:ext cx="544068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172200" y="3383280"/>
            <a:ext cx="82296" cy="201168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446520" y="352044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Πολιτιστικό</a:t>
            </a:r>
            <a:endParaRPr lang="en-US" sz="2100" dirty="0"/>
          </a:p>
        </p:txBody>
      </p:sp>
      <p:sp>
        <p:nvSpPr>
          <p:cNvPr id="14" name="Text 11"/>
          <p:cNvSpPr txBox="1"/>
          <p:nvPr/>
        </p:nvSpPr>
        <p:spPr>
          <a:xfrm>
            <a:off x="6446520" y="4251960"/>
            <a:ext cx="4983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προϊόν: εκδηλώσεις, χώροι, δράσεις που οργανώνονται και προσφέρονται.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55778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στόχος της βιοπολιτισμικής προσέγγισης είναι να μη θυσιάζεται το πρώτο για το δεύτερο.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F4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E8D9B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9260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Πολιτιστική βιομηχανία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1148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C9D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 την κριτική της Φρανκφούρτης στις σημερινές πολιτιστικές και δημιουργικές βιομηχανίες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 όρος και η ιδέα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11064240" cy="155448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822960" y="155448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Kulturindustrie (Horkheimer &amp; Adorno, 1944)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192024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μαζική παραγωγή πολιτισμικών αγαθών (κινηματογράφος, ραδιόφωνο, λαϊκή μουσική, διαφήμιση) γίνεται «από τα πάνω», όπως κάθε βιομηχανικό προϊόν.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548640" y="3291840"/>
            <a:ext cx="544068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48640" y="3291840"/>
            <a:ext cx="82296" cy="219456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22960" y="342900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δεν είναι</a:t>
            </a:r>
            <a:endParaRPr lang="en-US" sz="21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160520"/>
            <a:ext cx="4983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Δεν είναι ο λαϊκός πολιτισμός που γεννιέται «από τα κάτω» και εκφράζει αυθόρμητη δημιουργικότητα.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6172200" y="3291840"/>
            <a:ext cx="544068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172200" y="3291840"/>
            <a:ext cx="82296" cy="219456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446520" y="342900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είναι</a:t>
            </a:r>
            <a:endParaRPr lang="en-US" sz="2100" dirty="0"/>
          </a:p>
        </p:txBody>
      </p:sp>
      <p:sp>
        <p:nvSpPr>
          <p:cNvPr id="14" name="Text 11"/>
          <p:cNvSpPr txBox="1"/>
          <p:nvPr/>
        </p:nvSpPr>
        <p:spPr>
          <a:xfrm>
            <a:off x="6446520" y="4160520"/>
            <a:ext cx="4983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Συστηματική παραγωγή για αγορά, με στόχο την τυποποίηση, την προβλεψιμότητα και την εμπορική εκμετάλλευση.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Πέντε χαρακτηριστικά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2066544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48640" y="1554480"/>
            <a:ext cx="82296" cy="347472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691640"/>
            <a:ext cx="16093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Τυποποίηση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423160"/>
            <a:ext cx="1609344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 προϊόντα μοιάζουν μεταξύ τους και ακολουθούν συνταγές.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98064" y="1554480"/>
            <a:ext cx="2066544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798064" y="1554480"/>
            <a:ext cx="82296" cy="347472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072384" y="1691640"/>
            <a:ext cx="16093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Ψευδοατομικότητα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072384" y="2423160"/>
            <a:ext cx="1609344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ψευδαίσθηση της επιλογής και της μοναδικότητας κρύβει την ομοιομορφία.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47488" y="1554480"/>
            <a:ext cx="2066544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5047488" y="1554480"/>
            <a:ext cx="82296" cy="347472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321808" y="1691640"/>
            <a:ext cx="16093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Εμπορευματοποίηση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321808" y="2423160"/>
            <a:ext cx="1609344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Αξία έχει ό,τι πουλά. Η τέχνη γίνεται εμπόρευμα.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296912" y="1554480"/>
            <a:ext cx="2066544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296912" y="1554480"/>
            <a:ext cx="82296" cy="347472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571232" y="1691640"/>
            <a:ext cx="16093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Ψευδής ανάγκη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571232" y="2423160"/>
            <a:ext cx="1609344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Μαθαίνουμε να θέλουμε ό,τι παράγεται (Marcuse).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546336" y="1554480"/>
            <a:ext cx="2066544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9546336" y="1554480"/>
            <a:ext cx="82296" cy="347472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820656" y="1691640"/>
            <a:ext cx="16093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Συναίνεση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820656" y="2423160"/>
            <a:ext cx="1609344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Ψυχαγωγεί, απασχολεί και ουδετεροποιεί την κριτική ικανότητα.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53035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Αποτέλεσμα: αναπαράγονται οι υπάρχουσες σχέσεις εξουσίας αντί να αμφισβητούνται.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Πώς λειτουργεί ο κύκλος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920240"/>
            <a:ext cx="2468880" cy="2194560"/>
          </a:xfrm>
          <a:prstGeom prst="roundRect">
            <a:avLst>
              <a:gd name="adj" fmla="val 5000"/>
            </a:avLst>
          </a:prstGeom>
          <a:solidFill>
            <a:srgbClr val="1F4E5F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685800" y="21031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Παραγωγή «από τα πάνω»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301752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Λίγες επιχειρήσεις παράγουν για πολλούς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3017520" y="2743200"/>
            <a:ext cx="3931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E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3410712" y="1920240"/>
            <a:ext cx="2468880" cy="2194560"/>
          </a:xfrm>
          <a:prstGeom prst="roundRect">
            <a:avLst>
              <a:gd name="adj" fmla="val 5000"/>
            </a:avLst>
          </a:prstGeom>
          <a:solidFill>
            <a:srgbClr val="8A5A1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3547872" y="21031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Τυποποίηση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3547872" y="301752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Συνταγές που πουλούν και επαναλαμβάνονται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879592" y="2743200"/>
            <a:ext cx="3931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E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800" dirty="0"/>
          </a:p>
        </p:txBody>
      </p:sp>
      <p:sp>
        <p:nvSpPr>
          <p:cNvPr id="12" name="Shape 9"/>
          <p:cNvSpPr/>
          <p:nvPr/>
        </p:nvSpPr>
        <p:spPr>
          <a:xfrm>
            <a:off x="6272784" y="1920240"/>
            <a:ext cx="2468880" cy="2194560"/>
          </a:xfrm>
          <a:prstGeom prst="roundRect">
            <a:avLst>
              <a:gd name="adj" fmla="val 5000"/>
            </a:avLst>
          </a:prstGeom>
          <a:solidFill>
            <a:srgbClr val="6B7F3A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6409944" y="21031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Κατανάλωση ως ψυχαγωγία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409944" y="301752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Ευχάριστο, εύκολο και χωρίς κόπο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8741664" y="2743200"/>
            <a:ext cx="3931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E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800" dirty="0"/>
          </a:p>
        </p:txBody>
      </p:sp>
      <p:sp>
        <p:nvSpPr>
          <p:cNvPr id="16" name="Shape 13"/>
          <p:cNvSpPr/>
          <p:nvPr/>
        </p:nvSpPr>
        <p:spPr>
          <a:xfrm>
            <a:off x="9134856" y="1920240"/>
            <a:ext cx="2468880" cy="2194560"/>
          </a:xfrm>
          <a:prstGeom prst="roundRect">
            <a:avLst>
              <a:gd name="adj" fmla="val 5000"/>
            </a:avLst>
          </a:prstGeom>
          <a:solidFill>
            <a:srgbClr val="1F4E5F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9272016" y="21031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Συναίνεση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9272016" y="301752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κριτική ουδετερώνεται, η τάξη πραγμάτων μένει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46634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συναίνεση τροφοδοτεί νέα παραγωγή και ο κύκλος επαναλαμβάνεται.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Από την «πολιτιστική βιομηχανία» στις «πολιτιστικές και δημιουργικές βιομηχανίες»</a:t>
            </a:r>
            <a:endParaRPr lang="en-US" sz="30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3413760"/>
        </p:xfrm>
        <a:graphic>
          <a:graphicData uri="http://schemas.openxmlformats.org/drawingml/2006/table">
            <a:tbl>
              <a:tblPr/>
              <a:tblGrid>
                <a:gridCol w="2103120"/>
                <a:gridCol w="4389120"/>
                <a:gridCol w="4572000"/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Φρανκφούρτη (δεκαετία του 1940)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Πολιτικές ανάπτυξης (από τη δεκαετία του 1990)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Στάση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Κριτική και καχυποψία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Θετική αξιολόγηση ως οικονομικός μοχλός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Όρος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Βιομηχανία του πολιτισμού (ενικός)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Πολιτιστικές και δημιουργικές βιομηχανίες (πληθυντικός)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Βασικό ερώτημα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Ποιον εξυπηρετεί η μαζική παραγωγή;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Πόσες θέσεις εργασίας και πόσο ΑΕΠ παράγει ο τομέας;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Κίνδυνος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Χειραγώγηση και ομοιομορφία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Εργαλειοποίηση του πολιτισμού, ανισότητες, εμπορευματοποίηση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1"/>
          <p:cNvSpPr txBox="1"/>
          <p:nvPr/>
        </p:nvSpPr>
        <p:spPr>
          <a:xfrm>
            <a:off x="548640" y="539496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ΕΕ και η UNESCO αναγνωρίζουν τον τομέα ως μοχλό ανάπτυξης (βλ. και τις διαφάνειες για τη βιώσιμη ανάπτυξη των πόλεων).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Ψηφιακή εποχή: ίδιο ερώτημα, νέα εργαλεία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44068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48640" y="1554480"/>
            <a:ext cx="82296" cy="274320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69164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Νέες δυνατότητες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423160"/>
            <a:ext cx="4983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Πρόσβαση σε πολιτισμό από παντού. Οι πολίτες γίνονται δημιουργοί, όχι μόνο κοινό. Ψηφιακή προσβασιμότητα της κληρονομιάς.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172200" y="1554480"/>
            <a:ext cx="544068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172200" y="1554480"/>
            <a:ext cx="82296" cy="274320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446520" y="169164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Νέοι κίνδυνοι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6446520" y="2423160"/>
            <a:ext cx="4983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Αλγόριθμοι που προτείνουν ό,τι ήδη μας αρέσει και κλείνουν τις επιλογές. Πλατφόρμες που κερδίζουν από την προσοχή μας. Συγκέντρωση της ισχύος σε λίγες εταιρείες.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8640" y="4480560"/>
            <a:ext cx="11064240" cy="137160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" y="457200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ένταση Adorno–Benjamin σήμερα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493776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ψηφιακή τεχνολογία είναι ταυτόχρονα εργαλείο χειραγώγησης και δυνατότητα συμμετοχής. Εξαρτάται από το ποιος την ελέγχει.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Συζήτηση: πολιτισμός ως προϊόν ή ως οικοσύστημα;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5440680" cy="2651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265176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Λογική του προϊόντος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4983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Ρωτά πόσοι επισκέπτες, πόσα έσοδα, πόσες νέες επιχειρήσεις. Ο πολιτισμός μετράται με τα μέτρα της αγοράς.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6172200" y="1554480"/>
            <a:ext cx="5440680" cy="2651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172200" y="1554480"/>
            <a:ext cx="82296" cy="265176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46520" y="169164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Λογική του οικοσυστήματος</a:t>
            </a:r>
            <a:endParaRPr lang="en-US" sz="2100" dirty="0"/>
          </a:p>
        </p:txBody>
      </p:sp>
      <p:sp>
        <p:nvSpPr>
          <p:cNvPr id="11" name="Text 8"/>
          <p:cNvSpPr txBox="1"/>
          <p:nvPr/>
        </p:nvSpPr>
        <p:spPr>
          <a:xfrm>
            <a:off x="6446520" y="2423160"/>
            <a:ext cx="4983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Ρωτά ποιοι συμμετέχουν, ποιες μνήμες και πρακτικές διατηρούνται, τι σχέσεις χτίζονται στη γειτονιά. Ο πολιτισμός είναι ζωντανό δίκτυο σχέσεων.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548640" y="4389120"/>
            <a:ext cx="11064240" cy="146304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22960" y="44805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Ερώτημα για συζήτηση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48463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Σε ποιο από τα δύο πλαίσια κινείται η πολιτιστική πολιτική του δήμου σας; Με ποια στοιχεία θα το δείξετε;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F4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E8D9B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9260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Πολιτιστικό και κοινωνικό κεφάλαιο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1148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C9D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Bourdieu, Coleman, Putnam: οι πόροι που δεν είναι μόνο χρήμα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Οι μορφές κεφαλαίου κατά τον Bourdieu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262890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01752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Οικονομικό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21717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Χρήμα, ιδιοκτησία, περιουσία.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3360420" y="1554480"/>
            <a:ext cx="262890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360420" y="1554480"/>
            <a:ext cx="82296" cy="301752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363474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Πολιτισμικό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3634740" y="2423160"/>
            <a:ext cx="21717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Γνώσεις, δεξιότητες, τίτλοι σπουδών, γούστο.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6172200" y="1554480"/>
            <a:ext cx="262890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172200" y="1554480"/>
            <a:ext cx="82296" cy="301752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4652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Κοινωνικό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6446520" y="2423160"/>
            <a:ext cx="21717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Δίκτυο σχέσεων και γνωριμιών που δίνει πρόσβαση σε πόρους.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8983980" y="1554480"/>
            <a:ext cx="262890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983980" y="1554480"/>
            <a:ext cx="82296" cy="301752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25830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Συμβολικό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9258300" y="2423160"/>
            <a:ext cx="21717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Κύρος, φήμη, αναγνώριση ότι ένα κεφάλαιο είναι «νόμιμο».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493776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μορφές μετατρέπονται η μία στην άλλη, όχι πάντα εύκολα ή άμεσα.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Το πολιτισμικό κεφάλαιο: τρεις μορφές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356616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29184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Ενσωματωμένο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3108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Ό,τι έχει περάσει μέσα μας: τρόποι έκφρασης, γούστο, γνώσεις, γλώσσα. Αποκτάται με χρόνο και δεν μεταβιβάζεται άμεσα.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297680" y="1554480"/>
            <a:ext cx="356616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297680" y="1554480"/>
            <a:ext cx="82296" cy="329184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Αντικειμενοποιημένο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2423160"/>
            <a:ext cx="3108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Πολιτισμικά αγαθά που κατέχουμε: βιβλία, έργα τέχνης, όργανα. Μεταβιβάζονται, αλλά η χρήση τους απαιτεί ενσωματωμένο κεφάλαιο.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046720" y="1554480"/>
            <a:ext cx="356616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046720" y="1554480"/>
            <a:ext cx="82296" cy="329184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32104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Θεσμοθετημένο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2423160"/>
            <a:ext cx="3108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Τίτλοι, πτυχία, πιστοποιήσεις. Η κοινωνία αναγνωρίζει επίσημα ότι κατέχουμε γνώση.</a:t>
            </a:r>
            <a:endParaRPr lang="en-US" sz="19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51206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Παράδειγμα από το εκπαιδευτικό υλικό: τα εκπαιδευτικά ιδρύματα ως μηχανισμοί κοινωνικοποίησης και διαμόρφωσης πολιτισμικού κεφαλαίου.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Habitus, γούστο και διάκριση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11064240" cy="146304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822960" y="155448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Habitus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19202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Τρόποι σκέψης, αντίληψης και δράσης που αποκτούμε από την οικογένεια και το περιβάλλον μας και μας φαίνονται φυσικοί.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548640" y="3108960"/>
            <a:ext cx="3566160" cy="2651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48640" y="3108960"/>
            <a:ext cx="82296" cy="265176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22960" y="324612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Διάκριση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3977640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ακούμε, τι διαβάζουμε, πού πηγαίνουμε διακρίνει κοινωνικές θέσεις. Το «καλό γούστο» λειτουργεί ως σύνορο.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4297680" y="3108960"/>
            <a:ext cx="3566160" cy="2651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297680" y="3108960"/>
            <a:ext cx="82296" cy="265176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572000" y="324612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Συμβολική βία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4572000" y="3977640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κυρίαρχη κουλτούρα επιβάλλεται ως «σωστή» και οι άλλοι την αποδέχονται χωρίς να το καταλαβαίνουν.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8046720" y="3108960"/>
            <a:ext cx="3566160" cy="2651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0" y="3108960"/>
            <a:ext cx="82296" cy="265176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321040" y="324612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Για την πολιτική πολιτισμού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8321040" y="3977640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πρόσβαση στον πολιτισμό δεν εξαρτάται μόνο από το αν υπάρχει εκδήλωση: εξαρτάται και από το ποιος νιώθει ότι «ανήκει» εκεί.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Κοινωνικό κεφάλαιο: τρεις προσεγγίσεις</a:t>
            </a:r>
            <a:endParaRPr lang="en-US" sz="30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3078480"/>
        </p:xfrm>
        <a:graphic>
          <a:graphicData uri="http://schemas.openxmlformats.org/drawingml/2006/table">
            <a:tbl>
              <a:tblPr/>
              <a:tblGrid>
                <a:gridCol w="1645920"/>
                <a:gridCol w="3108960"/>
                <a:gridCol w="3200400"/>
                <a:gridCol w="3108960"/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Bourdieu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Coleman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Putnam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Τι είναι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Οι πόροι που προκύπτουν από ένα διαρκές δίκτυο σχέσεων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Στοιχεία της κοινωνικής δομής που διευκολύνουν τη δράση: υποχρεώσεις, εμπιστοσύνη, κανόνες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Δίκτυα, κανόνες αμοιβαιότητας και εμπιστοσύνη που διευκολύνουν τη συνεργασία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Σε ποιον ανήκει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Στο άτομο ή την ομάδα που το κατέχει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Στις σχέσεις ανάμεσα στους ανθρώπους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Στην κοινότητα ως συλλογικό αγαθό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Τι τονίζει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Ανισότητα και αναπαραγωγή της εξουσίας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Βοηθά στην απόκτηση εκπαίδευσης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Δημοκρατία, ευημερία, συμμετοχή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Bonding, bridging, linking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3566160" cy="3840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84048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Bonding (συνδετικό)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31089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Ισχυροί δεσμοί μέσα σε ομοιογενή ομάδα, π.χ. μέλη ενός συλλόγου. Ενισχύει ταυτότητα και συλλογική δράση, αλλά μπορεί να λειτουργήσει αποκλειστικά προς τα έξω.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4297680" y="1554480"/>
            <a:ext cx="3566160" cy="3840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297680" y="1554480"/>
            <a:ext cx="82296" cy="384048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Bridging (γεφυρωτικό)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2423160"/>
            <a:ext cx="31089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Δεσμοί ανάμεσα σε ετερογενείς ομάδες, π.χ. συνεργασία διαφορετικών πολιτιστικών φορέων. Διευρύνει την πρόσβαση σε πόρους και ιδέες.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046720" y="1554480"/>
            <a:ext cx="3566160" cy="3840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046720" y="1554480"/>
            <a:ext cx="82296" cy="384048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32104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Linking (κάθετο)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2423160"/>
            <a:ext cx="31089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Δεσμοί ανάμεσα στην κοινότητα και τους θεσμούς ή την εξουσία. Συνήθως η πιο αδύναμη μορφή, αλλά κρίσιμη για να γίνει η κοινοτική ζωτικότητα βιώσιμη πολιτική.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σκοτεινή πλευρά του κοινωνικού κεφαλαίου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26289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29184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Αποκλεισμός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21717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ισχυροί δεσμοί μιας ομάδας μπορούν να κλείνουν την πόρτα σε όσους είναι «απ’ έξω».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3360420" y="1554480"/>
            <a:ext cx="26289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360420" y="1554480"/>
            <a:ext cx="82296" cy="329184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363474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Πίεση συμμόρφωσης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3634740" y="2423160"/>
            <a:ext cx="21717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ένταξη στην ομάδα μπορεί να απαιτεί να ακολουθείς τους κανόνες της.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172200" y="1554480"/>
            <a:ext cx="26289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172200" y="1554480"/>
            <a:ext cx="82296" cy="329184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4652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Περιορισμός ελευθερίας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6446520" y="2423160"/>
            <a:ext cx="21717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Υπερβολικές υποχρεώσεις προς την ομάδα περιορίζουν την ατομική πρωτοβουλία.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8983980" y="1554480"/>
            <a:ext cx="26289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983980" y="1554480"/>
            <a:ext cx="82296" cy="329184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25830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Άνιση πρόσβαση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9258300" y="2423160"/>
            <a:ext cx="21717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Όλοι δεν έχουν τους ίδιους δεσμούς, άρα όλοι δεν ωφελούνται εξίσου.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51206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Γι’ αυτό η διάκριση bonding/bridging/linking είναι χρήσιμη: ζητούμε ισορροπία και όχι «όσο περισσότερο τόσο καλύτερα».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Τα κεφάλαια στον τόπο: κοινωνική υποδομή και Βιοπολιτισμικός Χάρτης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11064240" cy="146304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822960" y="155448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Κοινωνική υποδομή (social infrastructure)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19202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Οι χώροι και οι θεσμοί (όχι μόνο οι ρητά πολιτισμικοί) μέσα από τους οποίους χτίζονται η καθημερινή κοινωνική ζωή, η εμπιστοσύνη και το κοινωνικό κεφάλαιο.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548640" y="3108960"/>
            <a:ext cx="5440680" cy="2651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48640" y="3108960"/>
            <a:ext cx="82296" cy="265176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22960" y="324612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Παραδείγματα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3977640"/>
            <a:ext cx="4983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Σχολεία, βιβλιοθήκες, δημοτικές υπηρεσίες, κοινοτικοί και λατρευτικοί θεσμοί, ΜΚΟ κοινωνικής μέριμνας, δίκτυα αλληλεγγύης.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6172200" y="3108960"/>
            <a:ext cx="5440680" cy="2651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172200" y="3108960"/>
            <a:ext cx="82296" cy="265176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446520" y="324612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Το ερώτημα του χάρτη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6446520" y="3977640"/>
            <a:ext cx="4983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Συνοδεύεται η πολιτισμική ζωτικότητα μιας γειτονιάς (σύλλογοι, φεστιβάλ, μνημεία) από ανάλογη κοινωνική υποδομή; Υπάρχει bonding και bridging κεφάλαιο;</a:t>
            </a:r>
            <a:endParaRPr lang="en-US" sz="1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F4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E8D9B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9260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Κοινωνικά δίκτυα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1148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C9D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Έννοιες δικτύων, ασθενείς δεσμοί, κοινωνία δικτύωσης και ψηφιακά δίκτυα</a:t>
            </a:r>
            <a:endParaRPr 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Βασικές έννοιες της ανάλυσης δικτύων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262890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10896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Κόμβος και δεσμός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21717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Κόμβοι: πρόσωπα ή φορείς. Δεσμοί: οι σχέσεις ανάμεσά τους.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3360420" y="1554480"/>
            <a:ext cx="262890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360420" y="1554480"/>
            <a:ext cx="82296" cy="310896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363474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Πυκνότητα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3634740" y="2423160"/>
            <a:ext cx="21717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Πόσοι από τους πιθανούς δεσμούς υπάρχουν πραγματικά.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172200" y="1554480"/>
            <a:ext cx="262890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172200" y="1554480"/>
            <a:ext cx="82296" cy="310896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4652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Κεντρικότητα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6446520" y="2423160"/>
            <a:ext cx="21717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Πόσο συνδεδεμένος είναι ένας κόμβος και πόσο ελέγχει τη ροή πληροφοριών.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8983980" y="1554480"/>
            <a:ext cx="262890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983980" y="1554480"/>
            <a:ext cx="82296" cy="310896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25830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Γέφυρα και κενά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9258300" y="2423160"/>
            <a:ext cx="21717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Κόμβοι που ενώνουν ομάδες που αλλιώς δεν επικοινωνούν (Burt, 1992, «δομικά κενά»).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50292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Ένας δήμος με πυκνό δίκτυο φορέων αλλά χωρίς γέφυρες ανάμεσα σε ομάδες μπορεί να έχει ισχυρή ταυτότητα και λίγη συνεργασία.</a:t>
            </a:r>
            <a:endParaRPr 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δύναμη των ασθενών δεσμών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544068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274320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Ισχυροί δεσμοί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4983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Οικογένεια, στενοί φίλοι. Δίνουν στήριξη και εμπιστοσύνη, αλλά οι άνθρωποι που τους αποτελούν ξέρουν τα ίδια πράγματα.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172200" y="1554480"/>
            <a:ext cx="544068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172200" y="1554480"/>
            <a:ext cx="82296" cy="274320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46520" y="169164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Ασθενείς δεσμοί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6446520" y="2423160"/>
            <a:ext cx="4983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Γνωστοί, συνάδελφοι, μέλη άλλων ομάδων. Φέρνουν νέες πληροφορίες και ευκαιρίες που δεν υπάρχουν στον στενό κύκλο.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548640" y="4480560"/>
            <a:ext cx="11064240" cy="137160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22960" y="457200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Σύνδεση με το κοινωνικό κεφάλαιο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493776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Οι ασθενείς δεσμοί λειτουργούν ως γέφυρες: είναι το bridging κεφάλαιο που ενώνει διαφορετικές ομάδες της πόλης.</a:t>
            </a:r>
            <a:endParaRPr lang="en-US" sz="1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Castells: η κοινωνία δικτύωσης</a:t>
            </a:r>
            <a:endParaRPr lang="en-US" sz="30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4480560"/>
                <a:gridCol w="4480560"/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Ιεραρχική οργάνωση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Δικτυακή οργάνωση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Μορφή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Κάθετη, με κέντρο και κλιμάκια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Οριζόντια, με πολλούς κόμβους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Πηγή ισχύος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Η θέση στην ιεραρχία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Η θέση στις ροές πληροφορίας, πόρων και σχέσεων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Παραδείγματα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Κράτος, δήμος, εκκλησία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Σύλλογοι, εθελοντικές οργανώσεις, άτυπες πρωτοβουλίες, πολιτισμικά δίκτυα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1"/>
          <p:cNvSpPr txBox="1"/>
          <p:nvPr/>
        </p:nvSpPr>
        <p:spPr>
          <a:xfrm>
            <a:off x="548640" y="475488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σύγχρονη τοπική κοινωνία οργανώνεται ολοένα περισσότερο γύρω από οριζόντια δίκτυα.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Ψηφιακά κοινωνικά δίκτυα: δυνατότητες και κίνδυνοι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544068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29184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Δυνατότητες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49834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Άμεση ενημέρωση των κατοίκων, οργάνωση δράσεων, δικτύωση γειτονιάς. Οι Ixelles ανεβάζουν καθημερινά στα μέσα κοινωνικής δικτύωσης δράσεις για την ασφάλεια, τη συμβίωση και την οικολογία.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6172200" y="1554480"/>
            <a:ext cx="544068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172200" y="1554480"/>
            <a:ext cx="82296" cy="329184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46520" y="169164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Κίνδυνοι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6446520" y="2423160"/>
            <a:ext cx="49834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Φούσκες ομοειδών απόψεων, παραπληροφόρηση, εμπορική εκμετάλλευση δεδομένων. Η επικοινωνία δεν αντικαθιστά τη φυσική συνάντηση στον δημόσιο χώρο.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51206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φρανκφουρτιανή ερώτηση επιστρέφει: ποιος ελέγχει την πλατφόρμα και με ποιον σκοπό;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Δίκτυα και πολιτισμός του τόπου: ερωτήματα ανάλυσης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35661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10896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Ποιοι συνδέονται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3108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Ποιοι φορείς συνεργάζονται και ποιοι είναι απομονωμένοι; Υπάρχουν κόμβοι με υψηλή κεντρικότητα;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297680" y="1554480"/>
            <a:ext cx="35661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297680" y="1554480"/>
            <a:ext cx="82296" cy="310896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Ποια είδη δεσμών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2423160"/>
            <a:ext cx="3108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Πού κυριαρχεί το bonding, πού το bridging και πού το linking προς τον δήμο και τους θεσμούς;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046720" y="1554480"/>
            <a:ext cx="35661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046720" y="1554480"/>
            <a:ext cx="82296" cy="310896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32104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Ποιος μένει έξω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2423160"/>
            <a:ext cx="3108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Ποιες ομάδες (νέοι, μετανάστες, ηλικιωμένοι) δεν συμμετέχουν στα δίκτυα;</a:t>
            </a:r>
            <a:endParaRPr lang="en-US" sz="1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F4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E8D9B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9260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Κοινωνία των πολιτών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1148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C9D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 τον Hegel και τον Tocqueville στον Gramsci και τον Habermas</a:t>
            </a:r>
            <a:endParaRPr lang="en-US" sz="2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έννοια και η ιστορία της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26289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29184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Hegel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21717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χώρος ανάμεσα στην οικογένεια και το κράτος, όπου οι άνθρωποι ακολουθούν ιδιωτικά συμφέροντα.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3360420" y="1554480"/>
            <a:ext cx="26289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360420" y="1554480"/>
            <a:ext cx="82296" cy="329184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363474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Tocqueville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3634740" y="2423160"/>
            <a:ext cx="21717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σύλλογοι είναι σχολείο δημοκρατίας: μαθαίνουμε να συνεργαζόμαστε και ελέγχουμε την εξουσία.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172200" y="1554480"/>
            <a:ext cx="26289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172200" y="1554480"/>
            <a:ext cx="82296" cy="329184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4652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Gramsci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6446520" y="2423160"/>
            <a:ext cx="21717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πεδίο όπου στήνεται η πολιτισμική ηγεμονία: σχολείο, εκκλησία, μέσα, πολιτιστικοί θεσμοί.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8983980" y="1554480"/>
            <a:ext cx="262890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983980" y="1554480"/>
            <a:ext cx="82296" cy="329184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25830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Habermas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9258300" y="2423160"/>
            <a:ext cx="21717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δημόσια σφαίρα και οι οργανώσεις που φέρνουν τα προβλήματα της καθημερινής ζωής στη δημόσια συζήτηση.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50292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Σύγχρονη συστηματοποίηση: Cohen &amp; Arato (1992), «Civil Society and Political Theory».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περιλαμβάνει και τι λειτουργίες έχει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44068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48640" y="1554480"/>
            <a:ext cx="82296" cy="356616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69164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Ποιοι την αποτελούν</a:t>
            </a:r>
            <a:endParaRPr lang="en-US" sz="21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423160"/>
            <a:ext cx="4983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Σύλλογοι, σωματεία, ΜΚΟ, εθελοντικές οργανώσεις, ενοριακές και κοινοτικές δομές, άτυπες πρωτοβουλίες πολιτών, επαγγελματικά και πολιτισμικά δίκτυα.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172200" y="1554480"/>
            <a:ext cx="544068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172200" y="1554480"/>
            <a:ext cx="82296" cy="356616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446520" y="169164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κάνει</a:t>
            </a:r>
            <a:endParaRPr lang="en-US" sz="2100" dirty="0"/>
          </a:p>
        </p:txBody>
      </p:sp>
      <p:sp>
        <p:nvSpPr>
          <p:cNvPr id="10" name="Text 8"/>
          <p:cNvSpPr txBox="1"/>
          <p:nvPr/>
        </p:nvSpPr>
        <p:spPr>
          <a:xfrm>
            <a:off x="6446520" y="2423160"/>
            <a:ext cx="4983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Εκφράζει τα προβλήματα των πολιτών.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Ελέγχει την εξουσία.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Παρέχει υπηρεσίες όπου οι θεσμοί υπολείπονται.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Παράγει κοινωνικό κεφάλαιο και εμπιστοσύνη.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Διαμορφώνει αξίες και «κοινή λογική».</a:t>
            </a:r>
            <a:endParaRPr lang="en-US" sz="1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Gramsci: ενεργό πεδίο πάλης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11064240" cy="155448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822960" y="155448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κοινωνία των πολιτών δεν είναι ουδέτερος χώρος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192024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Εκεί κατασκευάζεται και αμφισβητείται η «κοινή λογική»: οι αυτονόητες αξίες και νοοτροπίες μιας κοινωνίας.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548640" y="3200400"/>
            <a:ext cx="544068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48640" y="3200400"/>
            <a:ext cx="82296" cy="237744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22960" y="333756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Κυριαρχία (dominio)</a:t>
            </a:r>
            <a:endParaRPr lang="en-US" sz="21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069080"/>
            <a:ext cx="4983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Άμεσος καταναγκασμός μέσω μηχανισμών του κράτους: αστυνομία, δικαιοσύνη, στρατός.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6172200" y="3200400"/>
            <a:ext cx="544068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172200" y="3200400"/>
            <a:ext cx="82296" cy="237744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446520" y="333756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Ηγεμονία (egemonia)</a:t>
            </a:r>
            <a:endParaRPr lang="en-US" sz="2100" dirty="0"/>
          </a:p>
        </p:txBody>
      </p:sp>
      <p:sp>
        <p:nvSpPr>
          <p:cNvPr id="14" name="Text 11"/>
          <p:cNvSpPr txBox="1"/>
          <p:nvPr/>
        </p:nvSpPr>
        <p:spPr>
          <a:xfrm>
            <a:off x="6446520" y="4069080"/>
            <a:ext cx="4983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Συναίνεση με την πολιτισμική διάχυση της κοσμοθεωρίας της κυρίαρχης τάξης ως αυτονόητης.</a:t>
            </a:r>
            <a:endParaRPr lang="en-US" sz="1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Κοινωνία των πολιτών και πόλη: θεσμική ανθεκτικότητα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11064240" cy="164592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822960" y="155448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Όταν οι επίσημοι θεσμοί υπολειτουργούν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192024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κοινωνία των πολιτών αποκτά ιδιαίτερη βαρύτητα: συγκρατεί τον πολιτισμό και τις κοινωνικές σχέσεις της τοπικής κοινωνίας.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548640" y="3383280"/>
            <a:ext cx="544068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48640" y="3383280"/>
            <a:ext cx="82296" cy="219456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22960" y="352044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Στο μοντέλο HIC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251960"/>
            <a:ext cx="4983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διαπολιτισμική ταυτότητα της πόλης στηρίζεται στην ενεργό κοινωνικοπολιτική συμμετοχή και την κοινωνία των πολιτών.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6172200" y="3383280"/>
            <a:ext cx="544068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172200" y="3383280"/>
            <a:ext cx="82296" cy="219456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446520" y="352044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Στον βιοπολιτισμικό χάρτη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6446520" y="4251960"/>
            <a:ext cx="4983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σύλλογοι, οι κοινοτικοί θεσμοί και οι ΜΚΟ καταγράφονται ως μέρος της κοινωνικής υποδομής του τόπου.</a:t>
            </a:r>
            <a:endParaRPr lang="en-US" sz="1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1F4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E8D9B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9260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Κοινωνική αλληλεγγύη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1148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C9D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Durkheim, Tönnies, Honneth και οι σύγχρονες μορφές αλληλεγγύης</a:t>
            </a:r>
            <a:endParaRPr lang="en-US" sz="2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Durkheim και Tönnies: τι κρατά τις κοινωνίες ενωμένες</a:t>
            </a:r>
            <a:endParaRPr lang="en-US" sz="3000" dirty="0"/>
          </a:p>
        </p:txBody>
      </p:sp>
      <p:graphicFrame>
        <p:nvGraphicFramePr>
          <p:cNvPr id="4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389120"/>
                <a:gridCol w="4480560"/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Μηχανική αλληλεγγύη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Οργανική αλληλεγγύη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Βάση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Ομοιότητα: κοινές αξίες και πεποιθήσεις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Αλληλεξάρτηση: διαφορετικοί ρόλοι που συμπληρώνονται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Τύπος κοινωνίας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Παραδοσιακή, μικρή και ομοιογενής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Σύγχρονη, με έντονο καταμερισμό εργασίας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Παραλληλισμός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Κοινότητα (Gemeinschaft, Tönnies): προσωπικοί, συναισθηματικοί δεσμοί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Κοινωνία (Gesellschaft, Tönnies): συμβατικές σχέσεις και αρχή του συμφέροντος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1"/>
          <p:cNvSpPr txBox="1"/>
          <p:nvPr/>
        </p:nvSpPr>
        <p:spPr>
          <a:xfrm>
            <a:off x="548640" y="493776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ερώτημα του Durkheim παραμένει επίκαιρο: τι ενώνει ανθρώπους με διαφορετικές αξίες και ρόλους, όπως στη διαπολιτισμική πόλη;</a:t>
            </a:r>
            <a:endParaRPr lang="en-US" sz="1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Honneth: αλληλεγγύη ως αναγνώριση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3566160" cy="2651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265176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Αγάπη και φροντίδα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Αναγνωρίζομαι ως πρόσωπο με ανάγκες, μέσα σε στενές σχέσεις.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297680" y="1554480"/>
            <a:ext cx="3566160" cy="2651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297680" y="1554480"/>
            <a:ext cx="82296" cy="265176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Δικαιώματα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2423160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Αναγνωρίζομαι ως ίσος πολίτης με δικαιώματα και ευθύνες.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046720" y="1554480"/>
            <a:ext cx="3566160" cy="2651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046720" y="1554480"/>
            <a:ext cx="82296" cy="265176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32104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Κοινωνική εκτίμηση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2423160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Αναγνωρίζεται η αξία και η συνεισφορά μου στην κοινότητα.</a:t>
            </a:r>
            <a:endParaRPr lang="en-US" sz="1900" dirty="0"/>
          </a:p>
        </p:txBody>
      </p:sp>
      <p:sp>
        <p:nvSpPr>
          <p:cNvPr id="16" name="Shape 13"/>
          <p:cNvSpPr/>
          <p:nvPr/>
        </p:nvSpPr>
        <p:spPr>
          <a:xfrm>
            <a:off x="548640" y="4389120"/>
            <a:ext cx="11064240" cy="146304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22960" y="44805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αρνητική πλευρά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822960" y="48463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Όταν η αναγνώριση λείπει, νιώθουμε περιφρόνηση και αδικία. Εκεί γεννιούνται οι κοινωνικές συγκρούσεις και η ανάγκη για αλληλεγγύη.</a:t>
            </a:r>
            <a:endParaRPr lang="en-US" sz="1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Σύγχρονες μορφές αλληλεγγύης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262890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93192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Θεσμική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21717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Κράτος πρόνοιας, δημοτικές κοινωνικές υπηρεσίες. Στις Ixelles: κοινωνικές παροχές σε ύδατα και ενέργεια για ευάλωτες ομάδες.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3360420" y="1554480"/>
            <a:ext cx="262890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360420" y="1554480"/>
            <a:ext cx="82296" cy="393192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363474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Κοινοτική και άτυπη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3634740" y="2423160"/>
            <a:ext cx="21717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Γειτονιά, εθελοντές, σύλλογοι. Στις Ixelles: κοινοτικά εστιατόρια και γεύματα σε ηλικιωμένους.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172200" y="1554480"/>
            <a:ext cx="262890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172200" y="1554480"/>
            <a:ext cx="82296" cy="393192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4652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Κοινωνική οικονομία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6446520" y="2423160"/>
            <a:ext cx="21717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Συνεταιρισμοί και επιχειρήσεις με κοινωνικό σκοπό.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8983980" y="1554480"/>
            <a:ext cx="262890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983980" y="1554480"/>
            <a:ext cx="82296" cy="393192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258300" y="1691640"/>
            <a:ext cx="2171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Δικτυακή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9258300" y="2423160"/>
            <a:ext cx="21717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Ψηφιακές πρωτοβουλίες και διεθνικά δίκτυα. Στη διάρκεια της κρίσης στην Ελλάδα αναπτύχθηκαν πολλές άτυπες πρωτοβουλίες, π.χ. κοινωνικά ιατρεία και παντοπωλεία.</a:t>
            </a:r>
            <a:endParaRPr lang="en-US" sz="17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Αλληλεγγύη και διαπολιτισμική πόλη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11064240" cy="155448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822960" y="155448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θεμελιώνει τη διαπολιτισμική ταυτότητα της πόλης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192024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Διαπολιτισμική συνύπαρξη · κοινωνική αλληλεγγύη · «διαδραστικός διάλογος» · ενεργός συμμετοχή και κοινωνία των πολιτών.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548640" y="3291840"/>
            <a:ext cx="356616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48640" y="3291840"/>
            <a:ext cx="82296" cy="228600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22960" y="34290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Σύν-βίωση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16052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άνθρωπος σε αρμονία με το περιβάλλον.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4297680" y="3291840"/>
            <a:ext cx="356616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297680" y="3291840"/>
            <a:ext cx="82296" cy="228600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572000" y="34290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Συμβιωτική κοινότητα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4572000" y="416052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πόλη ως η μεγαλύτερη συμβιωτική κοινότητα.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8046720" y="3291840"/>
            <a:ext cx="356616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0" y="3291840"/>
            <a:ext cx="82296" cy="228600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321040" y="34290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Κοινό καλό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8321040" y="416052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πρωταρχικός στόχος του μοντέλου.</a:t>
            </a:r>
            <a:endParaRPr lang="en-US" sz="19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1F4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E8D9B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9260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Κοινωνική αλλαγή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1148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C9D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Θεωρίες, παράγοντες, κοινωνικά κινήματα και κοινωνική καινοτομία</a:t>
            </a:r>
            <a:endParaRPr lang="en-US" sz="2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είναι κοινωνική αλλαγή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11064240" cy="155448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55448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Ορισμός εργασίας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2024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μεταβολή με τον χρόνο των θεσμών, των δομών, των αξιών και των σχέσεων μιας κοινωνίας.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48640" y="3291840"/>
            <a:ext cx="356616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48640" y="3291840"/>
            <a:ext cx="82296" cy="228600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34290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Μικρο-επίπεδο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416052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Αλλαγές στη συμπεριφορά και στις στάσεις ατόμων και ομάδων.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4297680" y="3291840"/>
            <a:ext cx="356616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297680" y="3291840"/>
            <a:ext cx="82296" cy="228600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72000" y="34290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Μεσο-επίπεδο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416052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Αλλαγές σε οργανισμούς, δήμους, συλλόγους και γειτονιές.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8046720" y="3291840"/>
            <a:ext cx="356616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0" y="3291840"/>
            <a:ext cx="82296" cy="228600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321040" y="34290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Μακρο-επίπεδο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321040" y="416052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Αλλαγές σε ολόκληρες κοινωνίες: οικονομία, πολιτική, αξίες.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57607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αλλαγή μπορεί να είναι σταδιακή (εξέλιξη) ή απότομη (επανάσταση), σκόπιμη ή απρόβλεπτη.</a:t>
            </a:r>
            <a:endParaRPr lang="en-US" sz="18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Βασικές θεωρητικές προσεγγίσεις</a:t>
            </a:r>
            <a:endParaRPr lang="en-US" sz="3000" dirty="0"/>
          </a:p>
        </p:txBody>
      </p:sp>
      <p:graphicFrame>
        <p:nvGraphicFramePr>
          <p:cNvPr id="4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577840"/>
                <a:gridCol w="2743200"/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Προσέγγιση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Βασική ιδέα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Εκπρόσωποι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Εξελικτική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Οι κοινωνίες εξελίσσονται σταδιακά και προοδευτικά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Comte, Spencer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Λειτουργιστική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Η κοινωνία τείνει στην ισορροπία και προσαρμόζεται στις αλλαγές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Parsons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Θεωρίες σύγκρουσης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Η αλλαγή προκύπτει από ανταγωνισμό και ταξική πάλη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Marx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Βεμπεριανή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Οι ιδέες και η ορθολογικοποίηση διαμορφώνουν την αλλαγή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Weber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Κοινωνικός κονστρουκτιβισμός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Η κοινωνία χτίζεται και αλλάζει μέσα από τον κύκλο εξωτερίκευσης, αντικειμενοποίησης, εσωτερίκευσης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Berger &amp; Luckmann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Παράγοντες κοινωνικής αλλαγής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35661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463040"/>
            <a:ext cx="82296" cy="210312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002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Τεχνολογία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3317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Ψηφιοποίηση, νέα μέσα, νέοι τρόποι εργασίας και επικοινωνίας.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297680" y="1463040"/>
            <a:ext cx="35661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297680" y="1463040"/>
            <a:ext cx="82296" cy="210312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0" y="16002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Οικονομία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23317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Παγκοσμιοποίηση, κρίσεις, νέες μορφές παραγωγής.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046720" y="1463040"/>
            <a:ext cx="35661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046720" y="1463040"/>
            <a:ext cx="82296" cy="210312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321040" y="16002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Ιδέες και αξίες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23317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Νέες αντιλήψεις για δικαιώματα, ισότητα και περιβάλλον.</a:t>
            </a:r>
            <a:endParaRPr lang="en-US" sz="1900" dirty="0"/>
          </a:p>
        </p:txBody>
      </p:sp>
      <p:sp>
        <p:nvSpPr>
          <p:cNvPr id="16" name="Shape 13"/>
          <p:cNvSpPr/>
          <p:nvPr/>
        </p:nvSpPr>
        <p:spPr>
          <a:xfrm>
            <a:off x="548640" y="3703320"/>
            <a:ext cx="35661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48640" y="3703320"/>
            <a:ext cx="82296" cy="210312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22960" y="384048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Δημογραφία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822960" y="457200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Γήρανση, μετανάστευση, αστικοποίηση.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4297680" y="3703320"/>
            <a:ext cx="35661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297680" y="3703320"/>
            <a:ext cx="82296" cy="210312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572000" y="384048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Περιβάλλον και κλίμα</a:t>
            </a:r>
            <a:endParaRPr lang="en-US" sz="1800" dirty="0"/>
          </a:p>
        </p:txBody>
      </p:sp>
      <p:sp>
        <p:nvSpPr>
          <p:cNvPr id="23" name="Text 20"/>
          <p:cNvSpPr txBox="1"/>
          <p:nvPr/>
        </p:nvSpPr>
        <p:spPr>
          <a:xfrm>
            <a:off x="4572000" y="457200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Κλιματική κρίση και οικολογικοί περιορισμοί.</a:t>
            </a:r>
            <a:endParaRPr lang="en-US" sz="1900" dirty="0"/>
          </a:p>
        </p:txBody>
      </p:sp>
      <p:sp>
        <p:nvSpPr>
          <p:cNvPr id="24" name="Shape 21"/>
          <p:cNvSpPr/>
          <p:nvPr/>
        </p:nvSpPr>
        <p:spPr>
          <a:xfrm>
            <a:off x="8046720" y="3703320"/>
            <a:ext cx="35661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8046720" y="3703320"/>
            <a:ext cx="82296" cy="210312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8321040" y="384048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Πολιτικές και κινήματα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8321040" y="457200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Θεσμικές μεταρρυθμίσεις και συλλογική δράση.</a:t>
            </a:r>
            <a:endParaRPr lang="en-US" sz="19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Κοινωνικά κινήματα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356616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65760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Νέα κοινωνικά κινήματα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3108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Στρέφονται σε ταυτότητες, αξίες και ποιότητα ζωής (περιβάλλον, φύλο, πολιτισμός), πέρα από την ταξική διεκδίκηση (Touraine).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4297680" y="1554480"/>
            <a:ext cx="356616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297680" y="1554480"/>
            <a:ext cx="82296" cy="365760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Κινητοποίηση πόρων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2423160"/>
            <a:ext cx="3108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Ένα κίνημα πετυχαίνει όταν διαθέτει οργάνωση, δίκτυα, χρήμα και ηγεσία (McCarthy &amp; Zald).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046720" y="1554480"/>
            <a:ext cx="356616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046720" y="1554480"/>
            <a:ext cx="82296" cy="365760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32104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Δίκτυα και κοινωνικό κεφάλαιο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2423160"/>
            <a:ext cx="3108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 κινήματα στηρίζονται σε δεσμούς εμπιστοσύνης και σε γέφυρες ανάμεσα σε ομάδες.</a:t>
            </a:r>
            <a:endParaRPr lang="en-US" sz="1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κοινωνική αλλαγή με τον κύκλο Berger &amp; Luckmann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356616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47472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αλλαγή ως νέα εξωτερίκευση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31089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Όταν άνθρωποι αρχίζουν να δρουν διαφορετικά και να δημιουργούν νέες πρακτικές, ξεκινά ξανά ο κύκλος.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4297680" y="1554480"/>
            <a:ext cx="356616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297680" y="1554480"/>
            <a:ext cx="82296" cy="347472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Αποπραγμοποίηση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2423160"/>
            <a:ext cx="31089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αλλαγή αρχίζει όταν ό,τι θεωρούσαμε «φυσικό» ξαναβλέπεται ως ανθρώπινο δημιούργημα που μπορεί να γίνει αλλιώς.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046720" y="1554480"/>
            <a:ext cx="356616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046720" y="1554480"/>
            <a:ext cx="82296" cy="347472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32104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Νέα εσωτερίκευση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2423160"/>
            <a:ext cx="31089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να παγιωθεί, η αλλαγή πρέπει να περάσει στην εκπαίδευση, στη γλώσσα και στη νομιμοποίηση.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521208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αλλαγή πολιτικής σε έναν δήμο είναι κοινωνική αλλαγή μικρής κλίμακας.</a:t>
            </a:r>
            <a:endParaRPr lang="en-US" sz="18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Κοινωνική αλλαγή στην πόλη: από το HIC στη Βιοπολιτισμική Πόλη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356616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29184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Δίκτυα και κεφάλαιο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3108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bridging κεφάλαιο ενώνει ομάδες και κάνει δυνατή τη συνεργασία πολιτισμού και περιβάλλοντος.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4297680" y="1554480"/>
            <a:ext cx="356616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297680" y="1554480"/>
            <a:ext cx="82296" cy="329184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Κοινωνία των πολιτών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2423160"/>
            <a:ext cx="3108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σύλλογοι και οι πρωτοβουλίες φέρνουν στον δήμο νέα προβλήματα και νέες λύσεις.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046720" y="1554480"/>
            <a:ext cx="356616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046720" y="1554480"/>
            <a:ext cx="82296" cy="329184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32104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Κοινωνική καινοτομία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2423160"/>
            <a:ext cx="3108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Συνεργατικά δίκτυα και νέα μοντέλα που ανταποκρίνονται στις ανάγκες, ιδιαίτερα των αδύναμων ομάδων.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48640" y="5029200"/>
            <a:ext cx="11064240" cy="118872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22960" y="51206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στόχος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Μια πόλη που αλλάζει με συμμετοχή, αλληλεγγύη και σεβασμό στον πολιτισμό και στο περιβάλλον.</a:t>
            </a:r>
            <a:endParaRPr lang="en-US" sz="18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Σύνθεση: τι ερώτημα βάζει κάθε έννοια</a:t>
            </a:r>
            <a:endParaRPr lang="en-US" sz="3000" dirty="0"/>
          </a:p>
        </p:txBody>
      </p:sp>
      <p:graphicFrame>
        <p:nvGraphicFramePr>
          <p:cNvPr id="5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7406640"/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Έννοια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Ερώτημα για έναν δήμο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Σχολή της Φρανκφούρτης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Ποιον εξυπηρετεί η πολιτιστική πολιτική και ποιες ανάγκες «κατασκευάζει»;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Πολιτιστική βιομηχανία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Ο πολιτισμός αντιμετωπίζεται ως προϊόν ή ως ζωντανό οικοσύστημα;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Πολιτιστικό και κοινωνικό κεφάλαιο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Ποιοι έχουν πρόσβαση στους πόρους και ποιοι μένουν έξω;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Κοινωνικά δίκτυα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Ποιοι φορείς συνδέονται, ποιοι είναι απομονωμένοι, πού λείπουν οι γέφυρες;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Κοινωνία των πολιτών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Πώς συμμετέχουν οι πολίτες και οι σύλλογοι στις αποφάσεις;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Κοινωνική αλληλεγγύη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Ποιες ομάδες αναγνωρίζονται και ποιες στηρίζονται;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Κοινωνική αλλαγή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Ποιες πρακτικές αλλάζουν και πώς παγιώνονται;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Εφαρμογή στην εργασία για τον δήμο και τους ΣΒΑ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356616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48640" y="1554480"/>
            <a:ext cx="82296" cy="3657600"/>
          </a:xfrm>
          <a:prstGeom prst="rect">
            <a:avLst/>
          </a:prstGeom>
          <a:solidFill>
            <a:srgbClr val="8A5A1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Φρανκφούρτη, βιομηχανία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423160"/>
            <a:ext cx="3108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Πώς σχεδιάζονται οι πολιτιστικές εκδηλώσεις; Με ποια κριτήρια και ποιους σκοπούς; Ποιος αποφασίζει;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4297680" y="1554480"/>
            <a:ext cx="356616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297680" y="1554480"/>
            <a:ext cx="82296" cy="3657600"/>
          </a:xfrm>
          <a:prstGeom prst="rect">
            <a:avLst/>
          </a:prstGeom>
          <a:solidFill>
            <a:srgbClr val="6B7F3A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Κεφάλαιο και δίκτυα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2423160"/>
            <a:ext cx="3108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 ποιους φορείς συνεργάζεται ο δήμος; Ποιες ομάδες δεν εμπλέκονται; Υπάρχει σύνδεση με πανεπιστήμιο, σχολεία, συλλόγους;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046720" y="1554480"/>
            <a:ext cx="356616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046720" y="1554480"/>
            <a:ext cx="82296" cy="3657600"/>
          </a:xfrm>
          <a:prstGeom prst="rect">
            <a:avLst/>
          </a:prstGeom>
          <a:solidFill>
            <a:srgbClr val="1F4E5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321040" y="1691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Πολίτες, αλληλεγγύη, αλλαγή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2423160"/>
            <a:ext cx="3108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Πώς συμμετέχουν οι κάτοικοι; Ποιες πρωτοβουλίες αλληλεγγύης υπάρχουν; Τι άλλαξε την τελευταία πενταετία;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539496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Σύνδεση με τους άξονες των ΣΒΑ: εκπαίδευση και συμμετοχή, διακυβέρνηση και δικτύωση, πολιτισμός και βιώσιμη ανάπτυξη.</a:t>
            </a:r>
            <a:endParaRPr lang="en-US" sz="18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Ερωτήσεις για συζήτηση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Βρείτε ένα παράδειγμα από την πόλη σας όπου ο πολιτισμός λειτουργεί ως «προϊόν» και ένα όπου λειτουργεί ως «οικοσύστημα».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Ποιες μορφές πολιτισμικού κεφαλαίου χρειάζεται ένας κάτοικος για να συμμετέχει σε μια εκδήλωση του δήμου;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Πού βλέπετε bonding, πού bridging και πού linking κεφάλαιο στην τοπική σας κοινωνία;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Ποιος κινδύνος υπάρχει όταν η κοινωνική αλληλεγγύη οργανώνεται μόνο από την κοινωνία των πολιτών και όχι από τους θεσμούς;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9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Πώς μπορεί μια πρωτοβουλία πολιτών να περάσει από τη νέα πρακτική (εξωτερίκευση) σε θεσμό (αντικειμενοποίηση);</a:t>
            </a:r>
            <a:endParaRPr lang="en-US" sz="19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Βιβλιογραφία (1/2)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371600"/>
            <a:ext cx="1106424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Adorno, T. &amp; Horkheimer, M. (1944/1947). Dialektik der Aufklärung.</a:t>
            </a:r>
            <a:endParaRPr lang="en-US" sz="16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Benjamin, W. (1936). Das Kunstwerk im Zeitalter seiner technischen Reproduzierbarkeit.</a:t>
            </a:r>
            <a:endParaRPr lang="en-US" sz="16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Berger, P. &amp; Luckmann, T. (1966). The Social Construction of Reality.</a:t>
            </a:r>
            <a:endParaRPr lang="en-US" sz="16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Bourdieu, P. (1979). La Distinction. Paris: Minuit.</a:t>
            </a:r>
            <a:endParaRPr lang="en-US" sz="16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Bourdieu, P. (1986). The Forms of Capital. Στο J. Richardson (επιμ.), Handbook of Theory and Research for the Sociology of Education. New York: Greenwood.</a:t>
            </a:r>
            <a:endParaRPr lang="en-US" sz="16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Burt, R. (1992). Structural Holes. Harvard University Press.</a:t>
            </a:r>
            <a:endParaRPr lang="en-US" sz="16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Castells, M. (1996). The Rise of the Network Society. Oxford: Blackwell.</a:t>
            </a:r>
            <a:endParaRPr lang="en-US" sz="16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Cohen, J. &amp; Arato, A. (1992). Civil Society and Political Theory. MIT Press.</a:t>
            </a:r>
            <a:endParaRPr lang="en-US" sz="16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Coleman, J. (1988). Social Capital in the Creation of Human Capital. American Journal of Sociology, 94.</a:t>
            </a:r>
            <a:endParaRPr lang="en-US" sz="16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Durkheim, É. (1893). De la division du travail social.</a:t>
            </a:r>
            <a:endParaRPr lang="en-US" sz="16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Βιβλιογραφία (2/2)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1106424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Granovetter, M. (1973). The Strength of Weak Ties. American Journal of Sociology, 78(6).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Gramsci, A. Quaderni del carcere (1929–1935).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Habermas, J. (1962). Strukturwandel der Öffentlichkeit. Habermas, J. (1981). Theorie des kommunikativen Handelns.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Honneth, A. (1995). The Struggle for Recognition. Cambridge: Polity.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Horkheimer, M. (1937). Traditionelle und kritische Theorie.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Klinenberg, E. (2018). Palaces for the People. New York: Crown.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Marcuse, H. (1964). One-Dimensional Man. Boston: Beacon Press.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McCarthy, J. &amp; Zald, M. (1977). Resource Mobilization and Social Movements. American Journal of Sociology, 82.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Parsons, T. (1951). The Social System.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Portes, A. (1998). Social Capital: Its Origins and Applications in Modern Sociology. Annual Review of Sociology, 24.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Putnam, R. (1993). Making Democracy Work. Putnam, R. (2000). Bowling Alone.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Tönnies, F. (1887). Gemeinschaft und Gesellschaft.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Touraine, A. (1981). The Voice and the Eye. Cambridge University Press.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Woolcock, M. (1998). Social Capital and Economic Development. Theory and Society, 27.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Μπιτσάνη, Ε. (2003, 2008, 2013). Μπιτσάνη, Ε. (2026). The Biocultural City as a Utopia or the Future Reality? Springer.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5026</Words>
  <Application>Microsoft Office PowerPoint</Application>
  <PresentationFormat>Ευρεία οθόνη</PresentationFormat>
  <Paragraphs>582</Paragraphs>
  <Slides>54</Slides>
  <Notes>54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54</vt:i4>
      </vt:variant>
    </vt:vector>
  </HeadingPairs>
  <TitlesOfParts>
    <vt:vector size="58" baseType="lpstr">
      <vt:lpstr>Arial</vt:lpstr>
      <vt:lpstr>Calibri</vt:lpstr>
      <vt:lpstr>Cambria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Κριτική θεωρία, κεφάλαιο, δίκτυα και κοινωνική αλλαγή</dc:title>
  <dc:subject>PptxGenJS Presentation</dc:subject>
  <dc:creator>Ευγενία Μπιτσάνη</dc:creator>
  <cp:lastModifiedBy>Λογαριασμός Microsoft</cp:lastModifiedBy>
  <cp:revision>1</cp:revision>
  <dcterms:created xsi:type="dcterms:W3CDTF">2026-11-04T11:28:42Z</dcterms:created>
  <dcterms:modified xsi:type="dcterms:W3CDTF">2026-11-04T11:59:49Z</dcterms:modified>
</cp:coreProperties>
</file>