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787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3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1097280"/>
            <a:ext cx="2926080" cy="2926080"/>
          </a:xfrm>
          <a:prstGeom prst="ellipse">
            <a:avLst/>
          </a:prstGeom>
          <a:solidFill>
            <a:srgbClr val="C0553A">
              <a:alpha val="85000"/>
            </a:srgbClr>
          </a:solidFill>
          <a:ln w="12700">
            <a:solidFill>
              <a:srgbClr val="C055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9692640" y="3108960"/>
            <a:ext cx="1645920" cy="1645920"/>
          </a:xfrm>
          <a:prstGeom prst="ellipse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0B8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Μάθημα 1 · Κεφάλαιο 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37360"/>
            <a:ext cx="7589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Πολιτισμός: Εννοιολογικό πλαίσιο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931920"/>
            <a:ext cx="7589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Πολιτισμός και κουλτούρα · πολιτιστικά αγαθά και ταυτότητα · λαϊκός και σύγχρονος πολιτισμός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5212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Πολιτιστική Πολιτική και Διοίκηση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Καθ. </a:t>
            </a:r>
            <a:r>
              <a:rPr lang="en-US" sz="1500" dirty="0" err="1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Ευγενί</a:t>
            </a:r>
            <a:r>
              <a:rPr lang="en-US" sz="1500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l-GR" sz="1500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Π.</a:t>
            </a:r>
            <a:r>
              <a:rPr lang="en-US" sz="1500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</a:t>
            </a:r>
            <a:r>
              <a:rPr lang="en-US" sz="1500" dirty="0" err="1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ιτσάνη</a:t>
            </a:r>
            <a:r>
              <a:rPr lang="en-US" sz="1500" dirty="0">
                <a:solidFill>
                  <a:srgbClr val="D6D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Πανεπιστήμιο Πελοποννήσου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χάρτης του κεφαλαίου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Πέντε ενότητες: από τον ορισμό του πολιτισμού στους τομείς του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914400" y="2423160"/>
            <a:ext cx="10332720" cy="0"/>
          </a:xfrm>
          <a:prstGeom prst="line">
            <a:avLst/>
          </a:prstGeom>
          <a:noFill/>
          <a:ln w="25400">
            <a:solidFill>
              <a:srgbClr val="C9D2D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640080" cy="64008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64008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971800"/>
            <a:ext cx="2057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Πολιτισμός</a:t>
            </a: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Κουλτούρα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0233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Ορισμός, ορολογία, διακρίσεις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880360" y="2103120"/>
            <a:ext cx="640080" cy="640080"/>
          </a:xfrm>
          <a:prstGeom prst="ellipse">
            <a:avLst/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288036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788920" y="2971800"/>
            <a:ext cx="2057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Πολιτιστικά αγα</a:t>
            </a:r>
            <a:r>
              <a:rPr lang="en-US" sz="1700" b="1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θά</a:t>
            </a: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Πολιτιστική ταυτότητα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2788920" y="40233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παράγει και τι συνέχει ο πολιτισμός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120640" y="2103120"/>
            <a:ext cx="640080" cy="640080"/>
          </a:xfrm>
          <a:prstGeom prst="ellipse">
            <a:avLst/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 txBox="1"/>
          <p:nvPr/>
        </p:nvSpPr>
        <p:spPr>
          <a:xfrm>
            <a:off x="512064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0" y="2971800"/>
            <a:ext cx="2057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Λαϊκός π</a:t>
            </a:r>
            <a:r>
              <a:rPr lang="en-US" sz="1700" b="1" dirty="0" err="1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ολιτισμός</a:t>
            </a: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Παράδοση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0" y="40233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συλλογική μνήμη των κοινοτήτων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360920" y="2103120"/>
            <a:ext cx="640080" cy="640080"/>
          </a:xfrm>
          <a:prstGeom prst="ellipse">
            <a:avLst/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 txBox="1"/>
          <p:nvPr/>
        </p:nvSpPr>
        <p:spPr>
          <a:xfrm>
            <a:off x="736092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269480" y="2971800"/>
            <a:ext cx="2057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Τομείς λαϊκού πολιτισμού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7269480" y="40233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Χορός, μουσική, έθιμα, δρώμενα, οικισμοί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9601200" y="2103120"/>
            <a:ext cx="640080" cy="640080"/>
          </a:xfrm>
          <a:prstGeom prst="ellipse">
            <a:avLst/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 txBox="1"/>
          <p:nvPr/>
        </p:nvSpPr>
        <p:spPr>
          <a:xfrm>
            <a:off x="960120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9509760" y="2971800"/>
            <a:ext cx="2057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Τομείς σύγχρονου πολιτισμού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9509760" y="402336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Εικαστικές τέχνες, κινηματογράφος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8640" y="5349240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 txBox="1"/>
          <p:nvPr/>
        </p:nvSpPr>
        <p:spPr>
          <a:xfrm>
            <a:off x="777240" y="53492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Σήμερα εστιάζουμε στην ενότητα 1.1: χωρίς σαφή ορισμό του πολιτισμού, δεν μπορεί να οριστεί ούτε η πολιτιστική πολιτική.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Πολιτισμός – Κουλτούρα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Μια λέξη που όλοι χρησιμοποιούν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…αλλά σπάνια με σαφές περιεχόμενο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394960" cy="4206240"/>
          </a:xfrm>
          <a:prstGeom prst="roundRect">
            <a:avLst>
              <a:gd name="adj" fmla="val 217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822960" y="21031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 πρόβλημα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4320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όρος «πολιτισμός» χρησιμοποιείται ευρέως αλλά χωρίς σαφές περιεχόμενο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Αυτό παράγει αντιφατικές απόψεις και παρερμηνείες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Ασάφεια έχουν και τα παράγωγα: πολιτισμικός, πολιτιστικός, πολιτισμένος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17920" y="1920240"/>
            <a:ext cx="5394960" cy="4206240"/>
          </a:xfrm>
          <a:prstGeom prst="roundRect">
            <a:avLst>
              <a:gd name="adj" fmla="val 2174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6492240" y="21031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055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μετάφραση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7889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civilisation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412480" y="27889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915400" y="278892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πολιτισμός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0" y="37033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915400" y="370332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κουλτούρα ή καλλιέργεια;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461772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«culture» μένει συχνά αμετάφραστο ως «κουλτούρα» και χρησιμοποιείται και ως συνώνυμο του «πολιτισμού», με αποτέλεσμα συγχύσεις.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Πηγή: Ε. Μπιτσάνη, Πολιτιστική διαχείριση και περιφερειακή ανάπτυξη, Κεφ. 1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Πολιτισμός – Κουλτούρα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Ορισμός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2377440"/>
          </a:xfrm>
          <a:prstGeom prst="roundRect">
            <a:avLst>
              <a:gd name="adj" fmla="val 3846"/>
            </a:avLst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 txBox="1"/>
          <p:nvPr/>
        </p:nvSpPr>
        <p:spPr>
          <a:xfrm>
            <a:off x="1005840" y="1600200"/>
            <a:ext cx="10149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Πολιτισμός είναι το σύνολο των υλικών και πνευματικών αξιών που δημιούργησε η ανθρώπινη δράση στη διαχρονία.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4251960"/>
            <a:ext cx="3474720" cy="1600200"/>
          </a:xfrm>
          <a:prstGeom prst="roundRect">
            <a:avLst>
              <a:gd name="adj" fmla="val 571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822960" y="44348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Υλικές και πνευματικές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9377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ορισμός καλύπτει και τα δύο πεδία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25112" y="4251960"/>
            <a:ext cx="3474720" cy="1600200"/>
          </a:xfrm>
          <a:prstGeom prst="roundRect">
            <a:avLst>
              <a:gd name="adj" fmla="val 571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4599432" y="44348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Ανθρώπινη δράση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599432" y="49377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πολιτισμός είναι δημιούργημα, όχι φυσικό δεδομένο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01584" y="4251960"/>
            <a:ext cx="3474720" cy="1600200"/>
          </a:xfrm>
          <a:prstGeom prst="roundRect">
            <a:avLst>
              <a:gd name="adj" fmla="val 571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8375904" y="44348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 διαχρονία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75904" y="49377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Συσσωρεύεται και μεταβάλλεται ιστορικά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αξίες αυτές δεν έχουν σταθερό μέτρο σύγκρισης· οι κρίσεις γι’ αυτές στηρίζονται συχνά σε ιδεολογικά, ταξικά ή πολιτικά κριτήρια.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Πολιτισμός – Κουλτούρα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Civilisation και culture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Δύο όψεις του ίδιου φαινομένου, με όρια που δεν είναι απόλυτα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394960" cy="4160520"/>
          </a:xfrm>
          <a:prstGeom prst="roundRect">
            <a:avLst>
              <a:gd name="adj" fmla="val 2198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914400" y="21488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i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Civilisation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7889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«Οικονομοτεχνικός» πολιτισμός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2004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Υλικός πολιτισμός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14400" y="384048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914400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Επιστήμη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291840" y="384048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 txBox="1"/>
          <p:nvPr/>
        </p:nvSpPr>
        <p:spPr>
          <a:xfrm>
            <a:off x="3291840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Τεχνολογία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14400" y="470916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 txBox="1"/>
          <p:nvPr/>
        </p:nvSpPr>
        <p:spPr>
          <a:xfrm>
            <a:off x="914400" y="4709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Υλική πρόοδος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217920" y="1965960"/>
            <a:ext cx="5394960" cy="4160520"/>
          </a:xfrm>
          <a:prstGeom prst="roundRect">
            <a:avLst>
              <a:gd name="adj" fmla="val 2198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 txBox="1"/>
          <p:nvPr/>
        </p:nvSpPr>
        <p:spPr>
          <a:xfrm>
            <a:off x="6583680" y="21488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i="1" dirty="0">
                <a:solidFill>
                  <a:srgbClr val="C055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Culture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27889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«Ηθικοπνευματικός» πολιτισμός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0" y="32004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Πνευματικός πολιτισμός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583680" y="384048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 txBox="1"/>
          <p:nvPr/>
        </p:nvSpPr>
        <p:spPr>
          <a:xfrm>
            <a:off x="6583680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Τέχνη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961120" y="384048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 txBox="1"/>
          <p:nvPr/>
        </p:nvSpPr>
        <p:spPr>
          <a:xfrm>
            <a:off x="8961120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Θρησκεία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583680" y="470916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2"/>
          <p:cNvSpPr txBox="1"/>
          <p:nvPr/>
        </p:nvSpPr>
        <p:spPr>
          <a:xfrm>
            <a:off x="6583680" y="4709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Παιδεία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961120" y="4709160"/>
            <a:ext cx="219456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 txBox="1"/>
          <p:nvPr/>
        </p:nvSpPr>
        <p:spPr>
          <a:xfrm>
            <a:off x="8961120" y="4709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Φιλοσοφία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Πηγή: Ε. Μπιτσάνη, Πολιτιστική διαχείριση και περιφερειακή ανάπτυξη, Κεφ. 1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Πολιτισμός – Κουλτούρα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Πώς ταξινομούμε τους πολιτισμούς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Δύο συνήθεις διακρίσεις· και οι δύο συμβατικές και συχνά ιδεολογικές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96596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Οριζόντια διάκριση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2316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γεωγραφικά, εθνικά, «φυλετικά» κριτήρια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017520"/>
            <a:ext cx="1691640" cy="822960"/>
          </a:xfrm>
          <a:prstGeom prst="roundRect">
            <a:avLst>
              <a:gd name="adj" fmla="val 11111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 txBox="1"/>
          <p:nvPr/>
        </p:nvSpPr>
        <p:spPr>
          <a:xfrm>
            <a:off x="548640" y="301752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Ασιατικός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377440" y="3017520"/>
            <a:ext cx="1691640" cy="822960"/>
          </a:xfrm>
          <a:prstGeom prst="roundRect">
            <a:avLst>
              <a:gd name="adj" fmla="val 11111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2377440" y="301752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Ευρωπαϊκός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206240" y="3017520"/>
            <a:ext cx="1691640" cy="822960"/>
          </a:xfrm>
          <a:prstGeom prst="roundRect">
            <a:avLst>
              <a:gd name="adj" fmla="val 11111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 txBox="1"/>
          <p:nvPr/>
        </p:nvSpPr>
        <p:spPr>
          <a:xfrm>
            <a:off x="4206240" y="301752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Αμερικανικός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88620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μεγάλα σύνολα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1463040" y="4343400"/>
            <a:ext cx="1691640" cy="822960"/>
          </a:xfrm>
          <a:prstGeom prst="roundRect">
            <a:avLst>
              <a:gd name="adj" fmla="val 11111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 txBox="1"/>
          <p:nvPr/>
        </p:nvSpPr>
        <p:spPr>
          <a:xfrm>
            <a:off x="1463040" y="434340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Ελληνικός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291840" y="4343400"/>
            <a:ext cx="1691640" cy="822960"/>
          </a:xfrm>
          <a:prstGeom prst="roundRect">
            <a:avLst>
              <a:gd name="adj" fmla="val 11111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 txBox="1"/>
          <p:nvPr/>
        </p:nvSpPr>
        <p:spPr>
          <a:xfrm>
            <a:off x="3291840" y="434340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Κελτικός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21208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υποσύνολα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080760" y="2011680"/>
            <a:ext cx="0" cy="3931920"/>
          </a:xfrm>
          <a:prstGeom prst="line">
            <a:avLst/>
          </a:prstGeom>
          <a:noFill/>
          <a:ln w="19050">
            <a:solidFill>
              <a:srgbClr val="C9D2D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 txBox="1"/>
          <p:nvPr/>
        </p:nvSpPr>
        <p:spPr>
          <a:xfrm>
            <a:off x="6309360" y="19659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Κάθετη διάκριση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6309360" y="24231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εξελικτικά στάδια: εργαλεία, ιδέες, μορφές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2926080"/>
            <a:ext cx="3291840" cy="594360"/>
          </a:xfrm>
          <a:prstGeom prst="roundRect">
            <a:avLst>
              <a:gd name="adj" fmla="val 15385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 txBox="1"/>
          <p:nvPr/>
        </p:nvSpPr>
        <p:spPr>
          <a:xfrm>
            <a:off x="6537960" y="292608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Παλαιολιθικός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720840" y="3675888"/>
            <a:ext cx="3291840" cy="594360"/>
          </a:xfrm>
          <a:prstGeom prst="roundRect">
            <a:avLst>
              <a:gd name="adj" fmla="val 15385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 txBox="1"/>
          <p:nvPr/>
        </p:nvSpPr>
        <p:spPr>
          <a:xfrm>
            <a:off x="6949440" y="3675888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Νεολιθικός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132320" y="4425696"/>
            <a:ext cx="3291840" cy="594360"/>
          </a:xfrm>
          <a:prstGeom prst="roundRect">
            <a:avLst>
              <a:gd name="adj" fmla="val 15385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 txBox="1"/>
          <p:nvPr/>
        </p:nvSpPr>
        <p:spPr>
          <a:xfrm>
            <a:off x="7360920" y="4425696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Αρχαίος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543800" y="5175504"/>
            <a:ext cx="3291840" cy="594360"/>
          </a:xfrm>
          <a:prstGeom prst="roundRect">
            <a:avLst>
              <a:gd name="adj" fmla="val 15385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ext 27"/>
          <p:cNvSpPr txBox="1"/>
          <p:nvPr/>
        </p:nvSpPr>
        <p:spPr>
          <a:xfrm>
            <a:off x="7772400" y="5175504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Μεσαιωνικός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Πηγή: Ε. Μπιτσάνη, Πολιτιστική διαχείριση και περιφερειακή ανάπτυξη, Κεφ. 1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</a:t>
            </a:r>
            <a:r>
              <a:rPr lang="en-US" sz="1300" b="1" dirty="0" err="1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Πολιτισμός</a:t>
            </a: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en-US" sz="1300" b="1" dirty="0" err="1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Κουλτούρ</a:t>
            </a: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έννοια μέσα στην ιστορία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Κάθε εποχή «διάβασε» τον πολιτισμό μέσα από τη δική της κοινωνική οργάνωση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914400" y="2331720"/>
            <a:ext cx="10332720" cy="0"/>
          </a:xfrm>
          <a:prstGeom prst="line">
            <a:avLst/>
          </a:prstGeom>
          <a:noFill/>
          <a:ln w="25400">
            <a:solidFill>
              <a:srgbClr val="C9D2D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685800" y="2057400"/>
            <a:ext cx="548640" cy="54864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68580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3474720" cy="3246120"/>
          </a:xfrm>
          <a:prstGeom prst="roundRect">
            <a:avLst>
              <a:gd name="adj" fmla="val 2817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822960" y="3017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Αρχαιότητα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520440"/>
            <a:ext cx="2971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τέχνη ως πνευματική εργασία των «ελεύθερων», σε αντίθεση με τη χειρωνακτική εργασία δούλων και «βαρβάρων». Τέχνες: ρητορική, διαλεκτική, μουσική, ζωγραφική, γλυπτική, φιλοσοφία, ιατρική.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4462272" y="2057400"/>
            <a:ext cx="548640" cy="54864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 txBox="1"/>
          <p:nvPr/>
        </p:nvSpPr>
        <p:spPr>
          <a:xfrm>
            <a:off x="4462272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25112" y="2834640"/>
            <a:ext cx="3474720" cy="3246120"/>
          </a:xfrm>
          <a:prstGeom prst="roundRect">
            <a:avLst>
              <a:gd name="adj" fmla="val 2817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 txBox="1"/>
          <p:nvPr/>
        </p:nvSpPr>
        <p:spPr>
          <a:xfrm>
            <a:off x="4599432" y="3017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Αστική ιδεολογία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599432" y="3520440"/>
            <a:ext cx="2971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«Ανώτερη» ζωή της πόλης έναντι «καθυστερημένης» υπαίθρου. Το σύνολο αξιών του αστικού τρόπου ζωής: civilisation· το πνευματικό του τμήμα: culture.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8238744" y="2057400"/>
            <a:ext cx="548640" cy="54864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 txBox="1"/>
          <p:nvPr/>
        </p:nvSpPr>
        <p:spPr>
          <a:xfrm>
            <a:off x="8238744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101584" y="2834640"/>
            <a:ext cx="3474720" cy="3246120"/>
          </a:xfrm>
          <a:prstGeom prst="roundRect">
            <a:avLst>
              <a:gd name="adj" fmla="val 2817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 txBox="1"/>
          <p:nvPr/>
        </p:nvSpPr>
        <p:spPr>
          <a:xfrm>
            <a:off x="8375904" y="3017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Μαρξ και Ένγκελς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375904" y="3520440"/>
            <a:ext cx="2971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πολιτισμός ως «εποικοδόμημα». Για τον Ένγκελς: στάδιο μετά την «άγρια κατάσταση» και τον «βαρβαρισμό», όταν ο άνθρωπος ελέγχει γνώση, βιοτεχνία, τέχνη.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Πηγή: Ε. Μπιτσάνη, Πολιτιστική διαχείριση και περιφερειακή ανάπτυξη, Κεφ. 1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Πολιτισμός – Κουλτούρα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Δύο αντιλήψεις τον 19ο αιώνα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«κουλτούρα» ως εθνική ψυχή ή ως συλλογικό γνώρισμα;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394960" cy="3429000"/>
          </a:xfrm>
          <a:prstGeom prst="roundRect">
            <a:avLst>
              <a:gd name="adj" fmla="val 2667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868680" y="214884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Γερμανική αντίληψη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834640"/>
            <a:ext cx="48006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κουλτούρα συνδέεται με την ψυχή και τα προτερήματα του λαού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Εθνική κληρονομιά και παράγοντας συνοχής· δεσμός με τον εθνικισμό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Αντιπαραβάλλεται στα τεχνικά επιτεύγματα και την υλική πρόοδο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217920" y="1965960"/>
            <a:ext cx="5394960" cy="3429000"/>
          </a:xfrm>
          <a:prstGeom prst="roundRect">
            <a:avLst>
              <a:gd name="adj" fmla="val 2667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6537960" y="214884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055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Γαλλική αντίληψη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834640"/>
            <a:ext cx="48006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κουλτούρα ως χαρακτηριστικά μιας κοινότητας, με συλλογική διάσταση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Σχεδόν συνώνυμη με τον «πολιτισμό»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Απόρριψη της αποκλειστικά εθνικής αντίληψης και της γερμανικής διάκρισης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548640" y="5577840"/>
            <a:ext cx="11064240" cy="685800"/>
          </a:xfrm>
          <a:prstGeom prst="roundRect">
            <a:avLst>
              <a:gd name="adj" fmla="val 13333"/>
            </a:avLst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 txBox="1"/>
          <p:nvPr/>
        </p:nvSpPr>
        <p:spPr>
          <a:xfrm>
            <a:off x="777240" y="557784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20ός αιώνας: ο γαλλογερμανικός εθνικισμός και ο Α΄ Παγκόσμιος Πόλεμος (1914–18) οξύνουν την ιδεολογική αντιπαράθεση γύρω από τους όρους.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Πολιτιστικά αγαθά και ταυτότητα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Ό,τι παράγει ένας πολιτισμός και ό,τι κάνει μια κοινότητα να αναγνωρίζει τον εαυτό της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394960" cy="3383280"/>
          </a:xfrm>
          <a:prstGeom prst="roundRect">
            <a:avLst>
              <a:gd name="adj" fmla="val 2703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868680" y="21945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Πολιτιστικά αγαθά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880360"/>
            <a:ext cx="4800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Υλικά: μνημεία, κτίρια, αντικείμενα, έργα τέχνης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Άυλα: γλώσσα, γνώσεις, πρακτικές, έθιμα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Φέρουν αξία συμβολική, ιστορική, αισθητική, αλλά και οικονομική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217920" y="2011680"/>
            <a:ext cx="5394960" cy="3383280"/>
          </a:xfrm>
          <a:prstGeom prst="roundRect">
            <a:avLst>
              <a:gd name="adj" fmla="val 2703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6537960" y="21945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055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Πολιτιστική ταυτότητα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880360"/>
            <a:ext cx="4800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αίσθηση του «ανήκειν» σε μια κοινότητα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Στηρίζεται σε κοινή μνήμη, γλώσσα, αξίες και σύμβολα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είναι στατική: μεταβάλλεται μέσα από την επαφή με άλλους πολιτισμούς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5778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την πολιτιστική πολιτική: τα αγαθά είναι το αντικείμενο της προστασίας και της αξιοποίησης· η ταυτότητα είναι ο λόγος για τον οποίο έχουν σημασία.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Λαϊκός πολιτισμός και παράδοση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συλλογική δημιουργία των κοινοτήτων που μεταβιβάζεται από γενιά σε γενιά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394960" cy="1737360"/>
          </a:xfrm>
          <a:prstGeom prst="roundRect">
            <a:avLst>
              <a:gd name="adj" fmla="val 5263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822960" y="228600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82296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2402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Συλλογικός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278892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Δημιούργημα της κοινότητας, συχνά χωρίς επώνυμο δημιουργό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2011680"/>
            <a:ext cx="5394960" cy="1737360"/>
          </a:xfrm>
          <a:prstGeom prst="roundRect">
            <a:avLst>
              <a:gd name="adj" fmla="val 5263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6492240" y="228600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 txBox="1"/>
          <p:nvPr/>
        </p:nvSpPr>
        <p:spPr>
          <a:xfrm>
            <a:off x="649224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223760" y="22402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Μεταβιβαζόμενος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7223760" y="278892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Περνά προφορικά και βιωματικά από γενιά σε γενιά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977640"/>
            <a:ext cx="5394960" cy="1737360"/>
          </a:xfrm>
          <a:prstGeom prst="roundRect">
            <a:avLst>
              <a:gd name="adj" fmla="val 5263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822960" y="425196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 txBox="1"/>
          <p:nvPr/>
        </p:nvSpPr>
        <p:spPr>
          <a:xfrm>
            <a:off x="822960" y="4251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42062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Λειτουργικός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475488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Συνδέεται με την εργασία, τη γιορτή, τον κύκλο της ζωής και του χρόνου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217920" y="3977640"/>
            <a:ext cx="5394960" cy="1737360"/>
          </a:xfrm>
          <a:prstGeom prst="roundRect">
            <a:avLst>
              <a:gd name="adj" fmla="val 5263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6492240" y="425196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 txBox="1"/>
          <p:nvPr/>
        </p:nvSpPr>
        <p:spPr>
          <a:xfrm>
            <a:off x="6492240" y="4251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223760" y="420624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Ζωντανός</a:t>
            </a:r>
            <a:endParaRPr lang="en-US" sz="1900" dirty="0"/>
          </a:p>
        </p:txBody>
      </p:sp>
      <p:sp>
        <p:nvSpPr>
          <p:cNvPr id="24" name="Text 22"/>
          <p:cNvSpPr txBox="1"/>
          <p:nvPr/>
        </p:nvSpPr>
        <p:spPr>
          <a:xfrm>
            <a:off x="7223760" y="475488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παράδοση ανανεώνεται· δεν είναι μουσειακό απολίθωμα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Σύνδεση με τη σημερινή έννοια της άυλης πολιτιστικής κληρονομιάς (UNESCO, Σύμβαση 2003).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Τομείς του λαϊκού πολιτισμού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Πέντε πεδία που εξετάζονται αναλυτικά στο σύγγραμμα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057400" cy="2743200"/>
          </a:xfrm>
          <a:prstGeom prst="roundRect">
            <a:avLst>
              <a:gd name="adj" fmla="val 444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731520" y="22860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7432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Χορός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2788920" y="2103120"/>
            <a:ext cx="2057400" cy="2743200"/>
          </a:xfrm>
          <a:prstGeom prst="roundRect">
            <a:avLst>
              <a:gd name="adj" fmla="val 444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2971800" y="22860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971800" y="27432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Μουσική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029200" y="2103120"/>
            <a:ext cx="2057400" cy="2743200"/>
          </a:xfrm>
          <a:prstGeom prst="roundRect">
            <a:avLst>
              <a:gd name="adj" fmla="val 444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 txBox="1"/>
          <p:nvPr/>
        </p:nvSpPr>
        <p:spPr>
          <a:xfrm>
            <a:off x="5212080" y="22860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212080" y="27432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Έθιμα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7269480" y="2103120"/>
            <a:ext cx="2057400" cy="2743200"/>
          </a:xfrm>
          <a:prstGeom prst="roundRect">
            <a:avLst>
              <a:gd name="adj" fmla="val 4444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 txBox="1"/>
          <p:nvPr/>
        </p:nvSpPr>
        <p:spPr>
          <a:xfrm>
            <a:off x="7452360" y="22860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7452360" y="27432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Δρώμενα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9509760" y="2103120"/>
            <a:ext cx="2057400" cy="2743200"/>
          </a:xfrm>
          <a:prstGeom prst="roundRect">
            <a:avLst>
              <a:gd name="adj" fmla="val 4444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 txBox="1"/>
          <p:nvPr/>
        </p:nvSpPr>
        <p:spPr>
          <a:xfrm>
            <a:off x="9692640" y="22860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1.4.5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9692640" y="27432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Παραδοσιακά σύνολα, οικισμοί, μνημεία, διατηρητέα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5120640"/>
            <a:ext cx="11064240" cy="1005840"/>
          </a:xfrm>
          <a:prstGeom prst="roundRect">
            <a:avLst>
              <a:gd name="adj" fmla="val 9091"/>
            </a:avLst>
          </a:prstGeom>
          <a:solidFill>
            <a:srgbClr val="24333D"/>
          </a:solidFill>
          <a:ln w="12700">
            <a:solidFill>
              <a:srgbClr val="24333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 txBox="1"/>
          <p:nvPr/>
        </p:nvSpPr>
        <p:spPr>
          <a:xfrm>
            <a:off x="822960" y="51206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Ερώτημα για συζήτηση: ποια από αυτά τα στοιχεία συναντάμε σήμερα στη Μεσσηνία, και ποιος φορέας τα διαχειρίζεται;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Τομείς του σύγχρονου πολιτισμού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E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δημιουργία του παρόντος, δίπλα στην κληρονομιά του παρελθόντος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394960" cy="4114800"/>
          </a:xfrm>
          <a:prstGeom prst="roundRect">
            <a:avLst>
              <a:gd name="adj" fmla="val 2222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 txBox="1"/>
          <p:nvPr/>
        </p:nvSpPr>
        <p:spPr>
          <a:xfrm>
            <a:off x="868680" y="21945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1.5.1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5603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Εικαστικές και εφαρμοσμένες τέχνες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474720"/>
            <a:ext cx="48006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Ζωγραφική, γλυπτική, χαρακτική, φωτογραφία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Εφαρμοσμένες τέχνες: σχέδιο, κεραμική, σχεδιασμός αντικειμένων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Θεσμοί: μουσεία, γκαλερί, εκθέσεις, αγορά τέχνης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217920" y="2011680"/>
            <a:ext cx="5394960" cy="4114800"/>
          </a:xfrm>
          <a:prstGeom prst="roundRect">
            <a:avLst>
              <a:gd name="adj" fmla="val 2222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6537960" y="21945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1.5.2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5603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Κινηματογράφος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3474720"/>
            <a:ext cx="48006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Τέχνη και ταυτόχρονα βιομηχανία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Μέσο πολιτιστικής έκφρασης και ταυτότητας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Πεδίο δημόσιας στήριξης: χρηματοδότηση, φεστιβάλ, αρχεία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Γιατί ο ορισμός μετράει για την πολιτική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hape 2"/>
          <p:cNvSpPr/>
          <p:nvPr/>
        </p:nvSpPr>
        <p:spPr>
          <a:xfrm>
            <a:off x="868680" y="1920240"/>
            <a:ext cx="548640" cy="54864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 txBox="1"/>
          <p:nvPr/>
        </p:nvSpPr>
        <p:spPr>
          <a:xfrm>
            <a:off x="86868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16916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Ορίζει το πεδίο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737360" y="214884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Ό,τι θεωρούμε «πολιτισμό» γίνεται αντικείμενο πολιτικής, χρηματοδότησης και προστασίας.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48640" y="310896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868680" y="3520440"/>
            <a:ext cx="548640" cy="54864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868680" y="3520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737360" y="32918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Αποκαλύπτει ιδεολογίες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1737360" y="374904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διακρίσεις «ανώτερου» και «κατώτερου» πολιτισμού επηρεάζουν το ποιος και τι στηρίζεται.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48640" y="470916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2"/>
          <p:cNvSpPr/>
          <p:nvPr/>
        </p:nvSpPr>
        <p:spPr>
          <a:xfrm>
            <a:off x="868680" y="5120640"/>
            <a:ext cx="548640" cy="54864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 txBox="1"/>
          <p:nvPr/>
        </p:nvSpPr>
        <p:spPr>
          <a:xfrm>
            <a:off x="868680" y="5120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48920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Οδηγεί στον ευρύ ορισμό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1737360" y="534924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σύγχρονος πολιτιστικός σχεδιασμός περιλαμβάνει κληρονομιά, τέχνες, παράδοση, δημιουργική οικονομία και δημόσιο χώρο.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Ερωτήσεις για συζήτηση και αυτοαξιολόγηση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46304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 η λέξη «πολιτισμός» είναι ασαφής στα ελληνικά; Πώς σχετίζεται αυτό με τη μετάφραση των civilisation και culture;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548640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42316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Ποια η διαφορά υλικού και πνευματικού πολιτισμού; Δώστε δύο παραδείγματα για τον καθένα.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 txBox="1"/>
          <p:nvPr/>
        </p:nvSpPr>
        <p:spPr>
          <a:xfrm>
            <a:off x="54864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38328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 η οριζόντια και η κάθετη ταξινόμηση των πολιτισμών θεωρούνται συμβατικές και συχνά ιδεολογικές;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443484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548640" y="4434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434340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Συγκρίνετε τη γερμανική και τη γαλλική αντίληψη της «κουλτούρας» τον 19ο αιώνα.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5394960"/>
            <a:ext cx="502920" cy="502920"/>
          </a:xfrm>
          <a:prstGeom prst="ellipse">
            <a:avLst/>
          </a:prstGeom>
          <a:solidFill>
            <a:srgbClr val="C0553A"/>
          </a:solidFill>
          <a:ln w="12700">
            <a:solidFill>
              <a:srgbClr val="C055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 txBox="1"/>
          <p:nvPr/>
        </p:nvSpPr>
        <p:spPr>
          <a:xfrm>
            <a:off x="548640" y="5394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530352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Ποιον ορισμό του πολιτισμού θα επιλέγατε ως δήμαρχος και γιατί;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Βιβλιογραφία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1463040"/>
          </a:xfrm>
          <a:prstGeom prst="roundRect">
            <a:avLst>
              <a:gd name="adj" fmla="val 6250"/>
            </a:avLst>
          </a:prstGeom>
          <a:solidFill>
            <a:srgbClr val="F6E3DD"/>
          </a:solidFill>
          <a:ln w="12700">
            <a:solidFill>
              <a:srgbClr val="F6E3D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 txBox="1"/>
          <p:nvPr/>
        </p:nvSpPr>
        <p:spPr>
          <a:xfrm>
            <a:off x="868680" y="1371600"/>
            <a:ext cx="10424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055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Κύριο σύγγραμμα</a:t>
            </a:r>
            <a:endParaRPr lang="en-US" sz="1500" dirty="0"/>
          </a:p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Μπιτσάνη, Ε. Π. Πολιτιστική διαχείριση και περιφερειακή ανάπτυξη. Σχεδιασμός πολιτιστικής πολιτικής και πολιτιστικού προϊόντος. Κεφάλαιο 1: «Πολιτισμός. Εννοιολογικό πλαίσιο».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1089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Πηγές που αξιοποιούνται στο κεφάλαιο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70332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 txBox="1"/>
          <p:nvPr/>
        </p:nvSpPr>
        <p:spPr>
          <a:xfrm>
            <a:off x="640080" y="37033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Φ. Ένγκελς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37560" y="370332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 txBox="1"/>
          <p:nvPr/>
        </p:nvSpPr>
        <p:spPr>
          <a:xfrm>
            <a:off x="3429000" y="37033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Αντ. Γκράμσι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26480" y="370332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 txBox="1"/>
          <p:nvPr/>
        </p:nvSpPr>
        <p:spPr>
          <a:xfrm>
            <a:off x="6217920" y="37033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T. B. Bottomore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915400" y="370332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 txBox="1"/>
          <p:nvPr/>
        </p:nvSpPr>
        <p:spPr>
          <a:xfrm>
            <a:off x="9006840" y="37033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T. S. Eliot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48056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 txBox="1"/>
          <p:nvPr/>
        </p:nvSpPr>
        <p:spPr>
          <a:xfrm>
            <a:off x="640080" y="44805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Π. Φρέιρε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337560" y="448056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 txBox="1"/>
          <p:nvPr/>
        </p:nvSpPr>
        <p:spPr>
          <a:xfrm>
            <a:off x="3429000" y="44805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Κ. Κλαρκ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26480" y="448056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 txBox="1"/>
          <p:nvPr/>
        </p:nvSpPr>
        <p:spPr>
          <a:xfrm>
            <a:off x="6217920" y="44805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Κ. Γεωργούλης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915400" y="448056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 txBox="1"/>
          <p:nvPr/>
        </p:nvSpPr>
        <p:spPr>
          <a:xfrm>
            <a:off x="9006840" y="44805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Δ. Δωρής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525780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 txBox="1"/>
          <p:nvPr/>
        </p:nvSpPr>
        <p:spPr>
          <a:xfrm>
            <a:off x="640080" y="525780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Βεντούρης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3337560" y="525780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 txBox="1"/>
          <p:nvPr/>
        </p:nvSpPr>
        <p:spPr>
          <a:xfrm>
            <a:off x="3429000" y="525780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Χ. Ουσκατέσκου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126480" y="525780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 txBox="1"/>
          <p:nvPr/>
        </p:nvSpPr>
        <p:spPr>
          <a:xfrm>
            <a:off x="6217920" y="525780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Ρόζενταλ, Φιλοσοφικό Λεξικό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8915400" y="5257800"/>
            <a:ext cx="2606040" cy="640080"/>
          </a:xfrm>
          <a:prstGeom prst="roundRect">
            <a:avLst>
              <a:gd name="adj" fmla="val 14286"/>
            </a:avLst>
          </a:prstGeom>
          <a:solidFill>
            <a:srgbClr val="EEF2F4"/>
          </a:solidFill>
          <a:ln w="12700">
            <a:solidFill>
              <a:srgbClr val="EEF2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ext 27"/>
          <p:cNvSpPr txBox="1"/>
          <p:nvPr/>
        </p:nvSpPr>
        <p:spPr>
          <a:xfrm>
            <a:off x="9006840" y="525780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UNESCO, Ιστορία της Ανθρωπότητος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1219</Words>
  <Application>Microsoft Office PowerPoint</Application>
  <PresentationFormat>Ευρεία οθόνη</PresentationFormat>
  <Paragraphs>217</Paragraphs>
  <Slides>15</Slides>
  <Notes>15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Μάθημα 1 · Πολιτισμός: Εννοιολογικό πλαίσιο</dc:title>
  <dc:subject>PptxGenJS Presentation</dc:subject>
  <dc:creator>PptxGenJS</dc:creator>
  <cp:lastModifiedBy>EVGENIA BITSANI</cp:lastModifiedBy>
  <cp:revision>2</cp:revision>
  <dcterms:created xsi:type="dcterms:W3CDTF">2026-10-13T10:24:30Z</dcterms:created>
  <dcterms:modified xsi:type="dcterms:W3CDTF">2026-10-13T10:51:16Z</dcterms:modified>
</cp:coreProperties>
</file>