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charts/chart9.xml" ContentType="application/vnd.openxmlformats-officedocument.drawingml.chart+xml"/>
  <Override PartName="/ppt/theme/themeOverride9.xml" ContentType="application/vnd.openxmlformats-officedocument.themeOverride+xml"/>
  <Override PartName="/ppt/charts/chart10.xml" ContentType="application/vnd.openxmlformats-officedocument.drawingml.chart+xml"/>
  <Override PartName="/ppt/theme/themeOverride10.xml" ContentType="application/vnd.openxmlformats-officedocument.themeOverride+xml"/>
  <Override PartName="/ppt/charts/chart11.xml" ContentType="application/vnd.openxmlformats-officedocument.drawingml.chart+xml"/>
  <Override PartName="/ppt/theme/themeOverride11.xml" ContentType="application/vnd.openxmlformats-officedocument.themeOverride+xml"/>
  <Override PartName="/ppt/charts/chart12.xml" ContentType="application/vnd.openxmlformats-officedocument.drawingml.chart+xml"/>
  <Override PartName="/ppt/theme/themeOverride12.xml" ContentType="application/vnd.openxmlformats-officedocument.themeOverride+xml"/>
  <Override PartName="/ppt/charts/chart13.xml" ContentType="application/vnd.openxmlformats-officedocument.drawingml.chart+xml"/>
  <Override PartName="/ppt/theme/themeOverride13.xml" ContentType="application/vnd.openxmlformats-officedocument.themeOverride+xml"/>
  <Override PartName="/ppt/charts/chart14.xml" ContentType="application/vnd.openxmlformats-officedocument.drawingml.chart+xml"/>
  <Override PartName="/ppt/theme/themeOverride14.xml" ContentType="application/vnd.openxmlformats-officedocument.themeOverride+xml"/>
  <Override PartName="/ppt/charts/chart15.xml" ContentType="application/vnd.openxmlformats-officedocument.drawingml.chart+xml"/>
  <Override PartName="/ppt/theme/themeOverride15.xml" ContentType="application/vnd.openxmlformats-officedocument.themeOverride+xml"/>
  <Override PartName="/ppt/charts/chart16.xml" ContentType="application/vnd.openxmlformats-officedocument.drawingml.chart+xml"/>
  <Override PartName="/ppt/theme/themeOverride16.xml" ContentType="application/vnd.openxmlformats-officedocument.themeOverride+xml"/>
  <Override PartName="/ppt/charts/chart17.xml" ContentType="application/vnd.openxmlformats-officedocument.drawingml.chart+xml"/>
  <Override PartName="/ppt/theme/themeOverride17.xml" ContentType="application/vnd.openxmlformats-officedocument.themeOverride+xml"/>
  <Override PartName="/ppt/charts/chart18.xml" ContentType="application/vnd.openxmlformats-officedocument.drawingml.chart+xml"/>
  <Override PartName="/ppt/theme/themeOverride18.xml" ContentType="application/vnd.openxmlformats-officedocument.themeOverride+xml"/>
  <Override PartName="/ppt/charts/chart19.xml" ContentType="application/vnd.openxmlformats-officedocument.drawingml.chart+xml"/>
  <Override PartName="/ppt/theme/themeOverride19.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Lst>
  <p:notesMasterIdLst>
    <p:notesMasterId r:id="rId40"/>
  </p:notesMasterIdLst>
  <p:sldIdLst>
    <p:sldId id="261" r:id="rId2"/>
    <p:sldId id="262" r:id="rId3"/>
    <p:sldId id="263" r:id="rId4"/>
    <p:sldId id="270" r:id="rId5"/>
    <p:sldId id="305" r:id="rId6"/>
    <p:sldId id="271" r:id="rId7"/>
    <p:sldId id="272" r:id="rId8"/>
    <p:sldId id="273" r:id="rId9"/>
    <p:sldId id="306" r:id="rId10"/>
    <p:sldId id="311" r:id="rId11"/>
    <p:sldId id="274" r:id="rId12"/>
    <p:sldId id="307" r:id="rId13"/>
    <p:sldId id="275" r:id="rId14"/>
    <p:sldId id="276" r:id="rId15"/>
    <p:sldId id="277" r:id="rId16"/>
    <p:sldId id="278" r:id="rId17"/>
    <p:sldId id="280" r:id="rId18"/>
    <p:sldId id="279" r:id="rId19"/>
    <p:sldId id="281" r:id="rId20"/>
    <p:sldId id="286" r:id="rId21"/>
    <p:sldId id="287" r:id="rId22"/>
    <p:sldId id="288" r:id="rId23"/>
    <p:sldId id="289" r:id="rId24"/>
    <p:sldId id="290" r:id="rId25"/>
    <p:sldId id="291" r:id="rId26"/>
    <p:sldId id="292" r:id="rId27"/>
    <p:sldId id="295" r:id="rId28"/>
    <p:sldId id="298" r:id="rId29"/>
    <p:sldId id="297" r:id="rId30"/>
    <p:sldId id="296" r:id="rId31"/>
    <p:sldId id="293" r:id="rId32"/>
    <p:sldId id="294" r:id="rId33"/>
    <p:sldId id="299" r:id="rId34"/>
    <p:sldId id="302" r:id="rId35"/>
    <p:sldId id="300" r:id="rId36"/>
    <p:sldId id="308" r:id="rId37"/>
    <p:sldId id="309" r:id="rId38"/>
    <p:sldId id="310" r:id="rId3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662" autoAdjust="0"/>
  </p:normalViewPr>
  <p:slideViewPr>
    <p:cSldViewPr>
      <p:cViewPr varScale="1">
        <p:scale>
          <a:sx n="70" d="100"/>
          <a:sy n="70" d="100"/>
        </p:scale>
        <p:origin x="1380" y="72"/>
      </p:cViewPr>
      <p:guideLst>
        <p:guide orient="horz" pos="2160"/>
        <p:guide pos="2880"/>
      </p:guideLst>
    </p:cSldViewPr>
  </p:slideViewPr>
  <p:outlineViewPr>
    <p:cViewPr>
      <p:scale>
        <a:sx n="33" d="100"/>
        <a:sy n="33" d="100"/>
      </p:scale>
      <p:origin x="0" y="42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harts/_rels/chart1.xml.rels><?xml version="1.0" encoding="UTF-8" standalone="yes"?>
<Relationships xmlns="http://schemas.openxmlformats.org/package/2006/relationships"><Relationship Id="rId2" Type="http://schemas.openxmlformats.org/officeDocument/2006/relationships/package" Target="../embeddings/___________________Microsoft_Excel1.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___________________Microsoft_Excel10.xlsx"/><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2" Type="http://schemas.openxmlformats.org/officeDocument/2006/relationships/package" Target="../embeddings/___________________Microsoft_Excel11.xlsx"/><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2" Type="http://schemas.openxmlformats.org/officeDocument/2006/relationships/package" Target="../embeddings/___________________Microsoft_Excel12.xlsx"/><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2" Type="http://schemas.openxmlformats.org/officeDocument/2006/relationships/package" Target="../embeddings/___________________Microsoft_Excel13.xlsx"/><Relationship Id="rId1" Type="http://schemas.openxmlformats.org/officeDocument/2006/relationships/themeOverride" Target="../theme/themeOverride13.xml"/></Relationships>
</file>

<file path=ppt/charts/_rels/chart14.xml.rels><?xml version="1.0" encoding="UTF-8" standalone="yes"?>
<Relationships xmlns="http://schemas.openxmlformats.org/package/2006/relationships"><Relationship Id="rId2" Type="http://schemas.openxmlformats.org/officeDocument/2006/relationships/package" Target="../embeddings/___________________Microsoft_Excel14.xlsx"/><Relationship Id="rId1" Type="http://schemas.openxmlformats.org/officeDocument/2006/relationships/themeOverride" Target="../theme/themeOverride14.xml"/></Relationships>
</file>

<file path=ppt/charts/_rels/chart15.xml.rels><?xml version="1.0" encoding="UTF-8" standalone="yes"?>
<Relationships xmlns="http://schemas.openxmlformats.org/package/2006/relationships"><Relationship Id="rId2" Type="http://schemas.openxmlformats.org/officeDocument/2006/relationships/package" Target="../embeddings/___________________Microsoft_Excel15.xlsx"/><Relationship Id="rId1" Type="http://schemas.openxmlformats.org/officeDocument/2006/relationships/themeOverride" Target="../theme/themeOverride15.xml"/></Relationships>
</file>

<file path=ppt/charts/_rels/chart16.xml.rels><?xml version="1.0" encoding="UTF-8" standalone="yes"?>
<Relationships xmlns="http://schemas.openxmlformats.org/package/2006/relationships"><Relationship Id="rId2" Type="http://schemas.openxmlformats.org/officeDocument/2006/relationships/package" Target="../embeddings/___________________Microsoft_Excel16.xlsx"/><Relationship Id="rId1" Type="http://schemas.openxmlformats.org/officeDocument/2006/relationships/themeOverride" Target="../theme/themeOverride16.xml"/></Relationships>
</file>

<file path=ppt/charts/_rels/chart17.xml.rels><?xml version="1.0" encoding="UTF-8" standalone="yes"?>
<Relationships xmlns="http://schemas.openxmlformats.org/package/2006/relationships"><Relationship Id="rId2" Type="http://schemas.openxmlformats.org/officeDocument/2006/relationships/package" Target="../embeddings/___________________Microsoft_Excel17.xlsx"/><Relationship Id="rId1" Type="http://schemas.openxmlformats.org/officeDocument/2006/relationships/themeOverride" Target="../theme/themeOverride17.xml"/></Relationships>
</file>

<file path=ppt/charts/_rels/chart18.xml.rels><?xml version="1.0" encoding="UTF-8" standalone="yes"?>
<Relationships xmlns="http://schemas.openxmlformats.org/package/2006/relationships"><Relationship Id="rId2" Type="http://schemas.openxmlformats.org/officeDocument/2006/relationships/package" Target="../embeddings/___________________Microsoft_Excel18.xlsx"/><Relationship Id="rId1" Type="http://schemas.openxmlformats.org/officeDocument/2006/relationships/themeOverride" Target="../theme/themeOverride18.xml"/></Relationships>
</file>

<file path=ppt/charts/_rels/chart19.xml.rels><?xml version="1.0" encoding="UTF-8" standalone="yes"?>
<Relationships xmlns="http://schemas.openxmlformats.org/package/2006/relationships"><Relationship Id="rId2" Type="http://schemas.openxmlformats.org/officeDocument/2006/relationships/package" Target="../embeddings/___________________Microsoft_Excel19.xlsx"/><Relationship Id="rId1" Type="http://schemas.openxmlformats.org/officeDocument/2006/relationships/themeOverride" Target="../theme/themeOverride19.xml"/></Relationships>
</file>

<file path=ppt/charts/_rels/chart2.xml.rels><?xml version="1.0" encoding="UTF-8" standalone="yes"?>
<Relationships xmlns="http://schemas.openxmlformats.org/package/2006/relationships"><Relationship Id="rId2" Type="http://schemas.openxmlformats.org/officeDocument/2006/relationships/package" Target="../embeddings/___________________Microsoft_Excel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___________________Microsoft_Excel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___________________Microsoft_Excel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___________________Microsoft_Excel5.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___________________Microsoft_Excel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___________________Microsoft_Excel7.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___________________Microsoft_Excel8.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package" Target="../embeddings/___________________Microsoft_Excel9.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a:t>Σχήμα 3. Τόπος Διαμονής</a:t>
            </a:r>
            <a:endParaRPr lang="en-US"/>
          </a:p>
        </c:rich>
      </c:tx>
      <c:overlay val="0"/>
    </c:title>
    <c:autoTitleDeleted val="0"/>
    <c:plotArea>
      <c:layout/>
      <c:barChart>
        <c:barDir val="col"/>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Sheet2!$A$2:$A$4</c:f>
              <c:strCache>
                <c:ptCount val="3"/>
                <c:pt idx="0">
                  <c:v>ΑΘΗΝΑ</c:v>
                </c:pt>
                <c:pt idx="1">
                  <c:v>ΑΤΤΙΚΗ</c:v>
                </c:pt>
                <c:pt idx="2">
                  <c:v>ΕΠΑΡΧΙΑ</c:v>
                </c:pt>
              </c:strCache>
            </c:strRef>
          </c:cat>
          <c:val>
            <c:numRef>
              <c:f>Sheet2!$B$2:$B$4</c:f>
              <c:numCache>
                <c:formatCode>General</c:formatCode>
                <c:ptCount val="3"/>
                <c:pt idx="0">
                  <c:v>36</c:v>
                </c:pt>
                <c:pt idx="1">
                  <c:v>44</c:v>
                </c:pt>
                <c:pt idx="2">
                  <c:v>8</c:v>
                </c:pt>
              </c:numCache>
            </c:numRef>
          </c:val>
        </c:ser>
        <c:dLbls>
          <c:showLegendKey val="0"/>
          <c:showVal val="0"/>
          <c:showCatName val="0"/>
          <c:showSerName val="0"/>
          <c:showPercent val="0"/>
          <c:showBubbleSize val="0"/>
        </c:dLbls>
        <c:gapWidth val="150"/>
        <c:axId val="-407006032"/>
        <c:axId val="-407004400"/>
      </c:barChart>
      <c:catAx>
        <c:axId val="-407006032"/>
        <c:scaling>
          <c:orientation val="minMax"/>
        </c:scaling>
        <c:delete val="0"/>
        <c:axPos val="b"/>
        <c:numFmt formatCode="General" sourceLinked="1"/>
        <c:majorTickMark val="out"/>
        <c:minorTickMark val="none"/>
        <c:tickLblPos val="nextTo"/>
        <c:crossAx val="-407004400"/>
        <c:crosses val="autoZero"/>
        <c:auto val="1"/>
        <c:lblAlgn val="ctr"/>
        <c:lblOffset val="100"/>
        <c:noMultiLvlLbl val="0"/>
      </c:catAx>
      <c:valAx>
        <c:axId val="-407004400"/>
        <c:scaling>
          <c:orientation val="minMax"/>
        </c:scaling>
        <c:delete val="0"/>
        <c:axPos val="l"/>
        <c:majorGridlines/>
        <c:numFmt formatCode="General" sourceLinked="1"/>
        <c:majorTickMark val="out"/>
        <c:minorTickMark val="none"/>
        <c:tickLblPos val="nextTo"/>
        <c:crossAx val="-407006032"/>
        <c:crosses val="autoZero"/>
        <c:crossBetween val="between"/>
      </c:valAx>
    </c:plotArea>
    <c:plotVisOnly val="1"/>
    <c:dispBlanksAs val="gap"/>
    <c:showDLblsOverMax val="0"/>
  </c:chart>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sz="1600"/>
              <a:t>Σχήμα 12. Ενημέρωση σχετικώς με τον ΚΑ</a:t>
            </a:r>
            <a:endParaRPr lang="en-US" sz="1600"/>
          </a:p>
        </c:rich>
      </c:tx>
      <c:overlay val="0"/>
    </c:title>
    <c:autoTitleDeleted val="0"/>
    <c:plotArea>
      <c:layout/>
      <c:barChart>
        <c:barDir val="col"/>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Sheet2!$A$2:$A$5</c:f>
              <c:strCache>
                <c:ptCount val="4"/>
                <c:pt idx="0">
                  <c:v>Πολύ ενημερωμένος</c:v>
                </c:pt>
                <c:pt idx="1">
                  <c:v>Αρκετά ενημερωμένος</c:v>
                </c:pt>
                <c:pt idx="2">
                  <c:v>Ελάχιστα ενημερωμένος</c:v>
                </c:pt>
                <c:pt idx="3">
                  <c:v>Καθόλου ενημερωμένος</c:v>
                </c:pt>
              </c:strCache>
            </c:strRef>
          </c:cat>
          <c:val>
            <c:numRef>
              <c:f>Sheet2!$B$2:$B$5</c:f>
              <c:numCache>
                <c:formatCode>General</c:formatCode>
                <c:ptCount val="4"/>
                <c:pt idx="0">
                  <c:v>53</c:v>
                </c:pt>
                <c:pt idx="1">
                  <c:v>35</c:v>
                </c:pt>
                <c:pt idx="2">
                  <c:v>0</c:v>
                </c:pt>
                <c:pt idx="3">
                  <c:v>0</c:v>
                </c:pt>
              </c:numCache>
            </c:numRef>
          </c:val>
        </c:ser>
        <c:dLbls>
          <c:showLegendKey val="0"/>
          <c:showVal val="0"/>
          <c:showCatName val="0"/>
          <c:showSerName val="0"/>
          <c:showPercent val="0"/>
          <c:showBubbleSize val="0"/>
        </c:dLbls>
        <c:gapWidth val="150"/>
        <c:axId val="-337969888"/>
        <c:axId val="-337968800"/>
      </c:barChart>
      <c:catAx>
        <c:axId val="-337969888"/>
        <c:scaling>
          <c:orientation val="minMax"/>
        </c:scaling>
        <c:delete val="0"/>
        <c:axPos val="b"/>
        <c:numFmt formatCode="General" sourceLinked="1"/>
        <c:majorTickMark val="out"/>
        <c:minorTickMark val="none"/>
        <c:tickLblPos val="nextTo"/>
        <c:crossAx val="-337968800"/>
        <c:crosses val="autoZero"/>
        <c:auto val="1"/>
        <c:lblAlgn val="ctr"/>
        <c:lblOffset val="100"/>
        <c:noMultiLvlLbl val="0"/>
      </c:catAx>
      <c:valAx>
        <c:axId val="-337968800"/>
        <c:scaling>
          <c:orientation val="minMax"/>
        </c:scaling>
        <c:delete val="0"/>
        <c:axPos val="l"/>
        <c:majorGridlines/>
        <c:numFmt formatCode="General" sourceLinked="1"/>
        <c:majorTickMark val="out"/>
        <c:minorTickMark val="none"/>
        <c:tickLblPos val="nextTo"/>
        <c:crossAx val="-337969888"/>
        <c:crosses val="autoZero"/>
        <c:crossBetween val="between"/>
      </c:valAx>
    </c:plotArea>
    <c:plotVisOnly val="1"/>
    <c:dispBlanksAs val="gap"/>
    <c:showDLblsOverMax val="0"/>
  </c:chart>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sz="1400"/>
              <a:t>Σχήμα 13. Γνωριμία</a:t>
            </a:r>
            <a:r>
              <a:rPr lang="el-GR" sz="1400" baseline="0"/>
              <a:t> με άτομο που έχει βιώσει τον ΚΑ</a:t>
            </a:r>
            <a:endParaRPr lang="en-US" sz="1400"/>
          </a:p>
        </c:rich>
      </c:tx>
      <c:overlay val="0"/>
    </c:title>
    <c:autoTitleDeleted val="0"/>
    <c:plotArea>
      <c:layout/>
      <c:barChart>
        <c:barDir val="col"/>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Sheet2!$A$2:$A$3</c:f>
              <c:strCache>
                <c:ptCount val="2"/>
                <c:pt idx="0">
                  <c:v>Ναι</c:v>
                </c:pt>
                <c:pt idx="1">
                  <c:v>Όχι</c:v>
                </c:pt>
              </c:strCache>
            </c:strRef>
          </c:cat>
          <c:val>
            <c:numRef>
              <c:f>Sheet2!$B$2:$B$3</c:f>
              <c:numCache>
                <c:formatCode>General</c:formatCode>
                <c:ptCount val="2"/>
                <c:pt idx="0">
                  <c:v>64</c:v>
                </c:pt>
                <c:pt idx="1">
                  <c:v>24</c:v>
                </c:pt>
              </c:numCache>
            </c:numRef>
          </c:val>
        </c:ser>
        <c:dLbls>
          <c:showLegendKey val="0"/>
          <c:showVal val="0"/>
          <c:showCatName val="0"/>
          <c:showSerName val="0"/>
          <c:showPercent val="0"/>
          <c:showBubbleSize val="0"/>
        </c:dLbls>
        <c:gapWidth val="150"/>
        <c:axId val="-337967168"/>
        <c:axId val="-337962816"/>
      </c:barChart>
      <c:catAx>
        <c:axId val="-337967168"/>
        <c:scaling>
          <c:orientation val="minMax"/>
        </c:scaling>
        <c:delete val="0"/>
        <c:axPos val="b"/>
        <c:numFmt formatCode="General" sourceLinked="1"/>
        <c:majorTickMark val="out"/>
        <c:minorTickMark val="none"/>
        <c:tickLblPos val="nextTo"/>
        <c:crossAx val="-337962816"/>
        <c:crosses val="autoZero"/>
        <c:auto val="1"/>
        <c:lblAlgn val="ctr"/>
        <c:lblOffset val="100"/>
        <c:noMultiLvlLbl val="0"/>
      </c:catAx>
      <c:valAx>
        <c:axId val="-337962816"/>
        <c:scaling>
          <c:orientation val="minMax"/>
        </c:scaling>
        <c:delete val="0"/>
        <c:axPos val="l"/>
        <c:majorGridlines/>
        <c:numFmt formatCode="General" sourceLinked="1"/>
        <c:majorTickMark val="out"/>
        <c:minorTickMark val="none"/>
        <c:tickLblPos val="nextTo"/>
        <c:crossAx val="-337967168"/>
        <c:crosses val="autoZero"/>
        <c:crossBetween val="between"/>
      </c:valAx>
    </c:plotArea>
    <c:plotVisOnly val="1"/>
    <c:dispBlanksAs val="gap"/>
    <c:showDLblsOverMax val="0"/>
  </c:chart>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a:t>Σχήμα 14. Συμμετοχή σε πολιτιστική δράση</a:t>
            </a:r>
            <a:endParaRPr lang="en-US"/>
          </a:p>
        </c:rich>
      </c:tx>
      <c:overlay val="0"/>
    </c:title>
    <c:autoTitleDeleted val="0"/>
    <c:plotArea>
      <c:layout/>
      <c:pieChart>
        <c:varyColors val="1"/>
        <c:ser>
          <c:idx val="0"/>
          <c:order val="0"/>
          <c:dLbls>
            <c:spPr>
              <a:noFill/>
              <a:ln>
                <a:noFill/>
              </a:ln>
              <a:effectLst/>
            </c:spPr>
            <c:showLegendKey val="0"/>
            <c:showVal val="1"/>
            <c:showCatName val="0"/>
            <c:showSerName val="0"/>
            <c:showPercent val="0"/>
            <c:showBubbleSize val="0"/>
            <c:showLeaderLines val="1"/>
            <c:extLst>
              <c:ext xmlns:c15="http://schemas.microsoft.com/office/drawing/2012/chart" uri="{CE6537A1-D6FC-4f65-9D91-7224C49458BB}"/>
            </c:extLst>
          </c:dLbls>
          <c:cat>
            <c:strRef>
              <c:f>Sheet2!$A$2:$A$3</c:f>
              <c:strCache>
                <c:ptCount val="2"/>
                <c:pt idx="0">
                  <c:v>Ναι</c:v>
                </c:pt>
                <c:pt idx="1">
                  <c:v>Όχι</c:v>
                </c:pt>
              </c:strCache>
            </c:strRef>
          </c:cat>
          <c:val>
            <c:numRef>
              <c:f>Sheet2!$B$2:$B$3</c:f>
              <c:numCache>
                <c:formatCode>General</c:formatCode>
                <c:ptCount val="2"/>
                <c:pt idx="0">
                  <c:v>84</c:v>
                </c:pt>
                <c:pt idx="1">
                  <c:v>4</c:v>
                </c:pt>
              </c:numCache>
            </c:numRef>
          </c:val>
        </c:ser>
        <c:dLbls>
          <c:showLegendKey val="0"/>
          <c:showVal val="0"/>
          <c:showCatName val="0"/>
          <c:showSerName val="0"/>
          <c:showPercent val="0"/>
          <c:showBubbleSize val="0"/>
          <c:showLeaderLines val="1"/>
        </c:dLbls>
        <c:firstSliceAng val="0"/>
      </c:pieChart>
      <c:spPr>
        <a:noFill/>
        <a:ln w="25397">
          <a:noFill/>
        </a:ln>
      </c:spPr>
    </c:plotArea>
    <c:legend>
      <c:legendPos val="t"/>
      <c:overlay val="0"/>
    </c:legend>
    <c:plotVisOnly val="1"/>
    <c:dispBlanksAs val="zero"/>
    <c:showDLblsOverMax val="0"/>
  </c:chart>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sz="1600"/>
              <a:t>Σχήμα 15. Δράσεις Πολιτιστικού</a:t>
            </a:r>
            <a:r>
              <a:rPr lang="el-GR" sz="1600" baseline="0"/>
              <a:t> Χαρακτήρα</a:t>
            </a:r>
            <a:endParaRPr lang="en-US" sz="1600"/>
          </a:p>
        </c:rich>
      </c:tx>
      <c:overlay val="0"/>
    </c:title>
    <c:autoTitleDeleted val="0"/>
    <c:plotArea>
      <c:layout/>
      <c:areaChart>
        <c:grouping val="standard"/>
        <c:varyColors val="0"/>
        <c:ser>
          <c:idx val="0"/>
          <c:order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Sheet2!$A$2:$A$11</c:f>
              <c:strCache>
                <c:ptCount val="10"/>
                <c:pt idx="0">
                  <c:v>Ημερίδα</c:v>
                </c:pt>
                <c:pt idx="1">
                  <c:v>Φεστιβάλ</c:v>
                </c:pt>
                <c:pt idx="2">
                  <c:v>Ομιλία</c:v>
                </c:pt>
                <c:pt idx="3">
                  <c:v>Πολιτιστικές δράσεις Δήμων</c:v>
                </c:pt>
                <c:pt idx="4">
                  <c:v>Συναυλίες</c:v>
                </c:pt>
                <c:pt idx="5">
                  <c:v>Πολιτιστικές δράσεις Μ.Κ.Ο.</c:v>
                </c:pt>
                <c:pt idx="6">
                  <c:v>Έκθεση φωτογραφίας</c:v>
                </c:pt>
                <c:pt idx="7">
                  <c:v>Εκπαιδευτικά προγράμματα σχολείων</c:v>
                </c:pt>
                <c:pt idx="8">
                  <c:v>Κρατικά πολιτιστικά προγράμματα</c:v>
                </c:pt>
                <c:pt idx="9">
                  <c:v>Τοπικά πολιτιστικά προγράμματα Ο.Τ.Α.</c:v>
                </c:pt>
              </c:strCache>
            </c:strRef>
          </c:cat>
          <c:val>
            <c:numRef>
              <c:f>Sheet2!$B$2:$B$11</c:f>
              <c:numCache>
                <c:formatCode>General</c:formatCode>
                <c:ptCount val="10"/>
                <c:pt idx="0">
                  <c:v>62</c:v>
                </c:pt>
                <c:pt idx="1">
                  <c:v>53</c:v>
                </c:pt>
                <c:pt idx="2">
                  <c:v>44</c:v>
                </c:pt>
                <c:pt idx="3">
                  <c:v>41</c:v>
                </c:pt>
                <c:pt idx="4">
                  <c:v>41</c:v>
                </c:pt>
                <c:pt idx="5">
                  <c:v>36</c:v>
                </c:pt>
                <c:pt idx="6">
                  <c:v>21</c:v>
                </c:pt>
                <c:pt idx="7">
                  <c:v>4</c:v>
                </c:pt>
                <c:pt idx="8">
                  <c:v>2</c:v>
                </c:pt>
                <c:pt idx="9">
                  <c:v>1</c:v>
                </c:pt>
              </c:numCache>
            </c:numRef>
          </c:val>
        </c:ser>
        <c:dLbls>
          <c:showLegendKey val="0"/>
          <c:showVal val="0"/>
          <c:showCatName val="0"/>
          <c:showSerName val="0"/>
          <c:showPercent val="0"/>
          <c:showBubbleSize val="0"/>
        </c:dLbls>
        <c:axId val="-735754112"/>
        <c:axId val="-735750304"/>
      </c:areaChart>
      <c:catAx>
        <c:axId val="-735754112"/>
        <c:scaling>
          <c:orientation val="minMax"/>
        </c:scaling>
        <c:delete val="0"/>
        <c:axPos val="b"/>
        <c:numFmt formatCode="General" sourceLinked="1"/>
        <c:majorTickMark val="out"/>
        <c:minorTickMark val="none"/>
        <c:tickLblPos val="nextTo"/>
        <c:crossAx val="-735750304"/>
        <c:crosses val="autoZero"/>
        <c:auto val="1"/>
        <c:lblAlgn val="ctr"/>
        <c:lblOffset val="100"/>
        <c:noMultiLvlLbl val="0"/>
      </c:catAx>
      <c:valAx>
        <c:axId val="-735750304"/>
        <c:scaling>
          <c:orientation val="minMax"/>
        </c:scaling>
        <c:delete val="0"/>
        <c:axPos val="l"/>
        <c:majorGridlines/>
        <c:numFmt formatCode="General" sourceLinked="1"/>
        <c:majorTickMark val="out"/>
        <c:minorTickMark val="none"/>
        <c:tickLblPos val="nextTo"/>
        <c:crossAx val="-735754112"/>
        <c:crosses val="autoZero"/>
        <c:crossBetween val="midCat"/>
      </c:valAx>
    </c:plotArea>
    <c:plotVisOnly val="1"/>
    <c:dispBlanksAs val="zero"/>
    <c:showDLblsOverMax val="0"/>
  </c:chart>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sz="1600"/>
              <a:t>Σχήμα 16. Καταπολέμηση ΚΑ από Πολιτιστικούς Φορείς</a:t>
            </a:r>
            <a:endParaRPr lang="en-US" sz="1600"/>
          </a:p>
        </c:rich>
      </c:tx>
      <c:overlay val="0"/>
    </c:title>
    <c:autoTitleDeleted val="0"/>
    <c:plotArea>
      <c:layout/>
      <c:barChart>
        <c:barDir val="bar"/>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Sheet2!$A$2:$A$3</c:f>
              <c:strCache>
                <c:ptCount val="2"/>
                <c:pt idx="0">
                  <c:v>Ναι</c:v>
                </c:pt>
                <c:pt idx="1">
                  <c:v>Όχι</c:v>
                </c:pt>
              </c:strCache>
            </c:strRef>
          </c:cat>
          <c:val>
            <c:numRef>
              <c:f>Sheet2!$B$2:$B$3</c:f>
              <c:numCache>
                <c:formatCode>General</c:formatCode>
                <c:ptCount val="2"/>
                <c:pt idx="0">
                  <c:v>84</c:v>
                </c:pt>
                <c:pt idx="1">
                  <c:v>4</c:v>
                </c:pt>
              </c:numCache>
            </c:numRef>
          </c:val>
        </c:ser>
        <c:dLbls>
          <c:showLegendKey val="0"/>
          <c:showVal val="0"/>
          <c:showCatName val="0"/>
          <c:showSerName val="0"/>
          <c:showPercent val="0"/>
          <c:showBubbleSize val="0"/>
        </c:dLbls>
        <c:gapWidth val="150"/>
        <c:axId val="-735751392"/>
        <c:axId val="-735749760"/>
      </c:barChart>
      <c:catAx>
        <c:axId val="-735751392"/>
        <c:scaling>
          <c:orientation val="minMax"/>
        </c:scaling>
        <c:delete val="0"/>
        <c:axPos val="l"/>
        <c:numFmt formatCode="General" sourceLinked="1"/>
        <c:majorTickMark val="out"/>
        <c:minorTickMark val="none"/>
        <c:tickLblPos val="nextTo"/>
        <c:crossAx val="-735749760"/>
        <c:crosses val="autoZero"/>
        <c:auto val="1"/>
        <c:lblAlgn val="ctr"/>
        <c:lblOffset val="100"/>
        <c:noMultiLvlLbl val="0"/>
      </c:catAx>
      <c:valAx>
        <c:axId val="-735749760"/>
        <c:scaling>
          <c:orientation val="minMax"/>
        </c:scaling>
        <c:delete val="0"/>
        <c:axPos val="b"/>
        <c:majorGridlines/>
        <c:numFmt formatCode="General" sourceLinked="1"/>
        <c:majorTickMark val="out"/>
        <c:minorTickMark val="none"/>
        <c:tickLblPos val="nextTo"/>
        <c:crossAx val="-735751392"/>
        <c:crosses val="autoZero"/>
        <c:crossBetween val="between"/>
      </c:valAx>
    </c:plotArea>
    <c:plotVisOnly val="1"/>
    <c:dispBlanksAs val="gap"/>
    <c:showDLblsOverMax val="0"/>
  </c:chart>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sz="1400"/>
              <a:t>Σχήμα 17. Καταπολέμηση</a:t>
            </a:r>
            <a:r>
              <a:rPr lang="el-GR" sz="1400" baseline="0"/>
              <a:t> ΚΑ μέσω πολιτιστικών δράσεων</a:t>
            </a:r>
            <a:endParaRPr lang="en-US" sz="1400"/>
          </a:p>
        </c:rich>
      </c:tx>
      <c:overlay val="0"/>
    </c:title>
    <c:autoTitleDeleted val="0"/>
    <c:view3D>
      <c:rotX val="30"/>
      <c:rotY val="0"/>
      <c:rAngAx val="0"/>
    </c:view3D>
    <c:floor>
      <c:thickness val="0"/>
    </c:floor>
    <c:sideWall>
      <c:thickness val="0"/>
    </c:sideWall>
    <c:backWall>
      <c:thickness val="0"/>
    </c:backWall>
    <c:plotArea>
      <c:layout/>
      <c:pie3DChart>
        <c:varyColors val="1"/>
        <c:ser>
          <c:idx val="0"/>
          <c:order val="0"/>
          <c:dLbls>
            <c:spPr>
              <a:noFill/>
              <a:ln>
                <a:noFill/>
              </a:ln>
              <a:effectLst/>
            </c:spPr>
            <c:showLegendKey val="0"/>
            <c:showVal val="1"/>
            <c:showCatName val="0"/>
            <c:showSerName val="0"/>
            <c:showPercent val="0"/>
            <c:showBubbleSize val="0"/>
            <c:showLeaderLines val="1"/>
            <c:extLst>
              <c:ext xmlns:c15="http://schemas.microsoft.com/office/drawing/2012/chart" uri="{CE6537A1-D6FC-4f65-9D91-7224C49458BB}"/>
            </c:extLst>
          </c:dLbls>
          <c:cat>
            <c:strRef>
              <c:f>Sheet2!$A$2:$A$3</c:f>
              <c:strCache>
                <c:ptCount val="2"/>
                <c:pt idx="0">
                  <c:v>Ναι</c:v>
                </c:pt>
                <c:pt idx="1">
                  <c:v>Όχι</c:v>
                </c:pt>
              </c:strCache>
            </c:strRef>
          </c:cat>
          <c:val>
            <c:numRef>
              <c:f>Sheet2!$B$2:$B$3</c:f>
              <c:numCache>
                <c:formatCode>General</c:formatCode>
                <c:ptCount val="2"/>
                <c:pt idx="0">
                  <c:v>88</c:v>
                </c:pt>
                <c:pt idx="1">
                  <c:v>0</c:v>
                </c:pt>
              </c:numCache>
            </c:numRef>
          </c:val>
        </c:ser>
        <c:dLbls>
          <c:showLegendKey val="0"/>
          <c:showVal val="0"/>
          <c:showCatName val="0"/>
          <c:showSerName val="0"/>
          <c:showPercent val="0"/>
          <c:showBubbleSize val="0"/>
          <c:showLeaderLines val="1"/>
        </c:dLbls>
      </c:pie3DChart>
      <c:spPr>
        <a:noFill/>
        <a:ln w="25397">
          <a:noFill/>
        </a:ln>
      </c:spPr>
    </c:plotArea>
    <c:legend>
      <c:legendPos val="r"/>
      <c:overlay val="0"/>
    </c:legend>
    <c:plotVisOnly val="1"/>
    <c:dispBlanksAs val="zero"/>
    <c:showDLblsOverMax val="0"/>
  </c:chart>
  <c:externalData r:id="rId2">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sz="1598"/>
              <a:t>Σχήμα 18. Προτεινόμενες Πολιτιστικές Δράσεις</a:t>
            </a:r>
            <a:endParaRPr lang="en-US" sz="1600"/>
          </a:p>
        </c:rich>
      </c:tx>
      <c:overlay val="0"/>
    </c:title>
    <c:autoTitleDeleted val="0"/>
    <c:plotArea>
      <c:layout/>
      <c:pieChart>
        <c:varyColors val="1"/>
        <c:ser>
          <c:idx val="0"/>
          <c:order val="0"/>
          <c:dLbls>
            <c:spPr>
              <a:noFill/>
              <a:ln>
                <a:noFill/>
              </a:ln>
              <a:effectLst/>
            </c:spPr>
            <c:showLegendKey val="0"/>
            <c:showVal val="1"/>
            <c:showCatName val="0"/>
            <c:showSerName val="0"/>
            <c:showPercent val="0"/>
            <c:showBubbleSize val="0"/>
            <c:showLeaderLines val="1"/>
            <c:extLst>
              <c:ext xmlns:c15="http://schemas.microsoft.com/office/drawing/2012/chart" uri="{CE6537A1-D6FC-4f65-9D91-7224C49458BB}"/>
            </c:extLst>
          </c:dLbls>
          <c:cat>
            <c:strRef>
              <c:f>Sheet2!$A$2:$A$14</c:f>
              <c:strCache>
                <c:ptCount val="13"/>
                <c:pt idx="0">
                  <c:v>Πολιτιστικές Ημερίδες</c:v>
                </c:pt>
                <c:pt idx="1">
                  <c:v>Φεστιβάλ</c:v>
                </c:pt>
                <c:pt idx="2">
                  <c:v>Συναυλίες</c:v>
                </c:pt>
                <c:pt idx="3">
                  <c:v>Κρατικά πολιτιστικά προγράμματα</c:v>
                </c:pt>
                <c:pt idx="4">
                  <c:v>Επιμόρφωση ενηλίκων</c:v>
                </c:pt>
                <c:pt idx="5">
                  <c:v>Ανάληψη πολιτιστικών πρωτοβουλιών από Δήμους</c:v>
                </c:pt>
                <c:pt idx="6">
                  <c:v>Πολιτιστικά έργα από Ε.Ε.</c:v>
                </c:pt>
                <c:pt idx="7">
                  <c:v>Εκπαιδευτικά προγράμματα σχολείων</c:v>
                </c:pt>
                <c:pt idx="8">
                  <c:v>Διαθρησκευτικός και διαπολιτισμικός διάλογος</c:v>
                </c:pt>
                <c:pt idx="9">
                  <c:v>Ανάληψη πολιτιστικών πρωτοβουλιών από Μ.Κ.Ο.</c:v>
                </c:pt>
                <c:pt idx="10">
                  <c:v>Χρήση ηλεκτρονικών πολιτιστικών προγραμμάτων</c:v>
                </c:pt>
                <c:pt idx="11">
                  <c:v>Εκθέσεις φωτογραφίας</c:v>
                </c:pt>
                <c:pt idx="12">
                  <c:v>Αναβάθμιση πολιτιστικής πολιτικής της χώρας</c:v>
                </c:pt>
              </c:strCache>
            </c:strRef>
          </c:cat>
          <c:val>
            <c:numRef>
              <c:f>Sheet2!$B$2:$B$14</c:f>
              <c:numCache>
                <c:formatCode>General</c:formatCode>
                <c:ptCount val="13"/>
                <c:pt idx="0">
                  <c:v>74</c:v>
                </c:pt>
                <c:pt idx="1">
                  <c:v>72</c:v>
                </c:pt>
                <c:pt idx="2">
                  <c:v>71</c:v>
                </c:pt>
                <c:pt idx="3">
                  <c:v>62</c:v>
                </c:pt>
                <c:pt idx="4">
                  <c:v>44</c:v>
                </c:pt>
                <c:pt idx="5">
                  <c:v>41</c:v>
                </c:pt>
                <c:pt idx="6">
                  <c:v>38</c:v>
                </c:pt>
                <c:pt idx="7">
                  <c:v>36</c:v>
                </c:pt>
                <c:pt idx="8">
                  <c:v>21</c:v>
                </c:pt>
                <c:pt idx="9">
                  <c:v>12</c:v>
                </c:pt>
                <c:pt idx="10">
                  <c:v>9</c:v>
                </c:pt>
                <c:pt idx="11">
                  <c:v>7</c:v>
                </c:pt>
                <c:pt idx="12">
                  <c:v>3</c:v>
                </c:pt>
              </c:numCache>
            </c:numRef>
          </c:val>
        </c:ser>
        <c:dLbls>
          <c:showLegendKey val="0"/>
          <c:showVal val="0"/>
          <c:showCatName val="0"/>
          <c:showSerName val="0"/>
          <c:showPercent val="0"/>
          <c:showBubbleSize val="0"/>
          <c:showLeaderLines val="1"/>
        </c:dLbls>
        <c:firstSliceAng val="0"/>
      </c:pieChart>
      <c:spPr>
        <a:noFill/>
        <a:ln w="25369">
          <a:noFill/>
        </a:ln>
      </c:spPr>
    </c:plotArea>
    <c:legend>
      <c:legendPos val="r"/>
      <c:layout>
        <c:manualLayout>
          <c:xMode val="edge"/>
          <c:yMode val="edge"/>
          <c:x val="0.59968021460552801"/>
          <c:y val="0.10880794576936866"/>
          <c:w val="0.38365292573722387"/>
          <c:h val="0.8911920542306313"/>
        </c:manualLayout>
      </c:layout>
      <c:overlay val="0"/>
    </c:legend>
    <c:plotVisOnly val="1"/>
    <c:dispBlanksAs val="zero"/>
    <c:showDLblsOverMax val="0"/>
  </c:chart>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sz="1400"/>
              <a:t>Σχήμα</a:t>
            </a:r>
            <a:r>
              <a:rPr lang="el-GR" sz="1400" baseline="0"/>
              <a:t> 19. </a:t>
            </a:r>
            <a:r>
              <a:rPr lang="el-GR" sz="1400"/>
              <a:t>Συμμετοχή σε Πολιτιστική Δράση του Δ. Αθηναίων</a:t>
            </a:r>
            <a:endParaRPr lang="en-US" sz="1400"/>
          </a:p>
        </c:rich>
      </c:tx>
      <c:overlay val="0"/>
    </c:title>
    <c:autoTitleDeleted val="0"/>
    <c:plotArea>
      <c:layout>
        <c:manualLayout>
          <c:layoutTarget val="inner"/>
          <c:xMode val="edge"/>
          <c:yMode val="edge"/>
          <c:x val="0.20961504811898521"/>
          <c:y val="0.17583880139982516"/>
          <c:w val="0.4922712160979878"/>
          <c:h val="0.82045202682997953"/>
        </c:manualLayout>
      </c:layout>
      <c:doughnutChart>
        <c:varyColors val="1"/>
        <c:ser>
          <c:idx val="0"/>
          <c:order val="0"/>
          <c:explosion val="38"/>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extLst>
          </c:dLbls>
          <c:cat>
            <c:strRef>
              <c:f>Sheet2!$A$2:$A$3</c:f>
              <c:strCache>
                <c:ptCount val="2"/>
                <c:pt idx="0">
                  <c:v>Ναι</c:v>
                </c:pt>
                <c:pt idx="1">
                  <c:v>Όχι</c:v>
                </c:pt>
              </c:strCache>
            </c:strRef>
          </c:cat>
          <c:val>
            <c:numRef>
              <c:f>Sheet2!$B$2:$B$3</c:f>
              <c:numCache>
                <c:formatCode>General</c:formatCode>
                <c:ptCount val="2"/>
                <c:pt idx="0">
                  <c:v>52</c:v>
                </c:pt>
                <c:pt idx="1">
                  <c:v>36</c:v>
                </c:pt>
              </c:numCache>
            </c:numRef>
          </c:val>
        </c:ser>
        <c:dLbls>
          <c:showLegendKey val="0"/>
          <c:showVal val="0"/>
          <c:showCatName val="0"/>
          <c:showSerName val="0"/>
          <c:showPercent val="0"/>
          <c:showBubbleSize val="0"/>
          <c:showLeaderLines val="0"/>
        </c:dLbls>
        <c:firstSliceAng val="0"/>
        <c:holeSize val="50"/>
      </c:doughnutChart>
      <c:spPr>
        <a:noFill/>
        <a:ln w="25397">
          <a:noFill/>
        </a:ln>
      </c:spPr>
    </c:plotArea>
    <c:legend>
      <c:legendPos val="r"/>
      <c:overlay val="0"/>
    </c:legend>
    <c:plotVisOnly val="1"/>
    <c:dispBlanksAs val="zero"/>
    <c:showDLblsOverMax val="0"/>
  </c:chart>
  <c:externalData r:id="rId2">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sz="1400"/>
              <a:t>Σχήμα 20. Καταπολέμηση ΚΑ από</a:t>
            </a:r>
            <a:r>
              <a:rPr lang="el-GR" sz="1400" baseline="0"/>
              <a:t> τον Δ. Αθηναίων</a:t>
            </a:r>
            <a:endParaRPr lang="en-US" sz="1400"/>
          </a:p>
        </c:rich>
      </c:tx>
      <c:overlay val="0"/>
    </c:title>
    <c:autoTitleDeleted val="0"/>
    <c:plotArea>
      <c:layout/>
      <c:doughnutChart>
        <c:varyColors val="1"/>
        <c:ser>
          <c:idx val="0"/>
          <c:order val="0"/>
          <c:explosion val="25"/>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extLst>
          </c:dLbls>
          <c:cat>
            <c:strRef>
              <c:f>Sheet2!$A$2:$A$5</c:f>
              <c:strCache>
                <c:ptCount val="4"/>
                <c:pt idx="0">
                  <c:v>Ναι, βοήθησαν αρκετά  </c:v>
                </c:pt>
                <c:pt idx="1">
                  <c:v>Ναι, αλλά βοήθησαν ελάχιστα</c:v>
                </c:pt>
                <c:pt idx="2">
                  <c:v>Όχι δε βοήθησαν</c:v>
                </c:pt>
                <c:pt idx="3">
                  <c:v>ΔΞ/ΔΑ</c:v>
                </c:pt>
              </c:strCache>
            </c:strRef>
          </c:cat>
          <c:val>
            <c:numRef>
              <c:f>Sheet2!$B$2:$B$5</c:f>
              <c:numCache>
                <c:formatCode>General</c:formatCode>
                <c:ptCount val="4"/>
                <c:pt idx="0">
                  <c:v>48</c:v>
                </c:pt>
                <c:pt idx="1">
                  <c:v>4</c:v>
                </c:pt>
                <c:pt idx="2">
                  <c:v>0</c:v>
                </c:pt>
                <c:pt idx="3">
                  <c:v>0</c:v>
                </c:pt>
              </c:numCache>
            </c:numRef>
          </c:val>
        </c:ser>
        <c:dLbls>
          <c:showLegendKey val="0"/>
          <c:showVal val="0"/>
          <c:showCatName val="0"/>
          <c:showSerName val="0"/>
          <c:showPercent val="0"/>
          <c:showBubbleSize val="0"/>
          <c:showLeaderLines val="0"/>
        </c:dLbls>
        <c:firstSliceAng val="0"/>
        <c:holeSize val="50"/>
      </c:doughnutChart>
      <c:spPr>
        <a:noFill/>
        <a:ln w="25397">
          <a:noFill/>
        </a:ln>
      </c:spPr>
    </c:plotArea>
    <c:legend>
      <c:legendPos val="r"/>
      <c:overlay val="0"/>
    </c:legend>
    <c:plotVisOnly val="1"/>
    <c:dispBlanksAs val="zero"/>
    <c:showDLblsOverMax val="0"/>
  </c:chart>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a:t>Θεωρείτε πως τα θέματα που πραγματεύθηκε η Ημερίδα, καλύφθηκαν πλήρως;</a:t>
            </a:r>
          </a:p>
        </c:rich>
      </c:tx>
      <c:overlay val="0"/>
    </c:title>
    <c:autoTitleDeleted val="0"/>
    <c:plotArea>
      <c:layout/>
      <c:lineChart>
        <c:grouping val="standard"/>
        <c:varyColors val="0"/>
        <c:ser>
          <c:idx val="0"/>
          <c:order val="0"/>
          <c:tx>
            <c:strRef>
              <c:f>Sheet1!$A$2</c:f>
              <c:strCache>
                <c:ptCount val="1"/>
                <c:pt idx="0">
                  <c:v>Θεωρείτε πως τα θέματα που πραγματεύεται το πρόγραμμα, καλύφθηκαν στην σημερινή Ημερίδα;</c:v>
                </c:pt>
              </c:strCache>
            </c:strRef>
          </c:tx>
          <c:marker>
            <c:symbol val="none"/>
          </c:marker>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Sheet1!$B$1:$E$1</c:f>
              <c:strCache>
                <c:ptCount val="4"/>
                <c:pt idx="0">
                  <c:v>ΚΑΘΟΛΟΥ</c:v>
                </c:pt>
                <c:pt idx="1">
                  <c:v>ΛΙΓΟ</c:v>
                </c:pt>
                <c:pt idx="2">
                  <c:v>ΑΡΚΕΤΑ</c:v>
                </c:pt>
                <c:pt idx="3">
                  <c:v>ΠΟΛΎ</c:v>
                </c:pt>
              </c:strCache>
            </c:strRef>
          </c:cat>
          <c:val>
            <c:numRef>
              <c:f>Sheet1!$B$2:$E$2</c:f>
              <c:numCache>
                <c:formatCode>General</c:formatCode>
                <c:ptCount val="4"/>
                <c:pt idx="0">
                  <c:v>0</c:v>
                </c:pt>
                <c:pt idx="1">
                  <c:v>0</c:v>
                </c:pt>
                <c:pt idx="2">
                  <c:v>16</c:v>
                </c:pt>
                <c:pt idx="3">
                  <c:v>84</c:v>
                </c:pt>
              </c:numCache>
            </c:numRef>
          </c:val>
          <c:smooth val="0"/>
        </c:ser>
        <c:dLbls>
          <c:showLegendKey val="0"/>
          <c:showVal val="0"/>
          <c:showCatName val="0"/>
          <c:showSerName val="0"/>
          <c:showPercent val="0"/>
          <c:showBubbleSize val="0"/>
        </c:dLbls>
        <c:smooth val="0"/>
        <c:axId val="-471684800"/>
        <c:axId val="-471691328"/>
      </c:lineChart>
      <c:catAx>
        <c:axId val="-471684800"/>
        <c:scaling>
          <c:orientation val="minMax"/>
        </c:scaling>
        <c:delete val="0"/>
        <c:axPos val="b"/>
        <c:numFmt formatCode="General" sourceLinked="1"/>
        <c:majorTickMark val="out"/>
        <c:minorTickMark val="none"/>
        <c:tickLblPos val="nextTo"/>
        <c:crossAx val="-471691328"/>
        <c:crosses val="autoZero"/>
        <c:auto val="1"/>
        <c:lblAlgn val="ctr"/>
        <c:lblOffset val="100"/>
        <c:noMultiLvlLbl val="0"/>
      </c:catAx>
      <c:valAx>
        <c:axId val="-471691328"/>
        <c:scaling>
          <c:orientation val="minMax"/>
        </c:scaling>
        <c:delete val="0"/>
        <c:axPos val="l"/>
        <c:majorGridlines/>
        <c:numFmt formatCode="General" sourceLinked="1"/>
        <c:majorTickMark val="out"/>
        <c:minorTickMark val="none"/>
        <c:tickLblPos val="nextTo"/>
        <c:crossAx val="-471684800"/>
        <c:crosses val="autoZero"/>
        <c:crossBetween val="between"/>
      </c:valAx>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a:t>Σχήμα 4. Οικογενειακή Κατάσταση</a:t>
            </a:r>
            <a:endParaRPr lang="en-US"/>
          </a:p>
        </c:rich>
      </c:tx>
      <c:overlay val="0"/>
    </c:title>
    <c:autoTitleDeleted val="0"/>
    <c:plotArea>
      <c:layout/>
      <c:barChart>
        <c:barDir val="col"/>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Sheet2!$A$2:$A$3</c:f>
              <c:strCache>
                <c:ptCount val="2"/>
                <c:pt idx="0">
                  <c:v>ΕΓΓΑΜΗ/ΟΣ</c:v>
                </c:pt>
                <c:pt idx="1">
                  <c:v>ΑΓΑΜΗ/ΟΣ</c:v>
                </c:pt>
              </c:strCache>
            </c:strRef>
          </c:cat>
          <c:val>
            <c:numRef>
              <c:f>Sheet2!$B$2:$B$3</c:f>
              <c:numCache>
                <c:formatCode>General</c:formatCode>
                <c:ptCount val="2"/>
                <c:pt idx="0">
                  <c:v>53</c:v>
                </c:pt>
                <c:pt idx="1">
                  <c:v>35</c:v>
                </c:pt>
              </c:numCache>
            </c:numRef>
          </c:val>
        </c:ser>
        <c:dLbls>
          <c:showLegendKey val="0"/>
          <c:showVal val="0"/>
          <c:showCatName val="0"/>
          <c:showSerName val="0"/>
          <c:showPercent val="0"/>
          <c:showBubbleSize val="0"/>
        </c:dLbls>
        <c:gapWidth val="150"/>
        <c:axId val="-337979216"/>
        <c:axId val="-337992272"/>
      </c:barChart>
      <c:catAx>
        <c:axId val="-337979216"/>
        <c:scaling>
          <c:orientation val="minMax"/>
        </c:scaling>
        <c:delete val="0"/>
        <c:axPos val="b"/>
        <c:numFmt formatCode="General" sourceLinked="1"/>
        <c:majorTickMark val="out"/>
        <c:minorTickMark val="none"/>
        <c:tickLblPos val="nextTo"/>
        <c:crossAx val="-337992272"/>
        <c:crosses val="autoZero"/>
        <c:auto val="1"/>
        <c:lblAlgn val="ctr"/>
        <c:lblOffset val="100"/>
        <c:noMultiLvlLbl val="0"/>
      </c:catAx>
      <c:valAx>
        <c:axId val="-337992272"/>
        <c:scaling>
          <c:orientation val="minMax"/>
        </c:scaling>
        <c:delete val="0"/>
        <c:axPos val="l"/>
        <c:majorGridlines/>
        <c:numFmt formatCode="General" sourceLinked="1"/>
        <c:majorTickMark val="out"/>
        <c:minorTickMark val="none"/>
        <c:tickLblPos val="nextTo"/>
        <c:crossAx val="-337979216"/>
        <c:crosses val="autoZero"/>
        <c:crossBetween val="between"/>
      </c:valAx>
    </c:plotArea>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a:t>Σχήμα 6. Απασχόληση</a:t>
            </a:r>
            <a:endParaRPr lang="en-US"/>
          </a:p>
        </c:rich>
      </c:tx>
      <c:overlay val="0"/>
    </c:title>
    <c:autoTitleDeleted val="0"/>
    <c:plotArea>
      <c:layout/>
      <c:barChart>
        <c:barDir val="col"/>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Sheet2!$A$2:$A$6</c:f>
              <c:strCache>
                <c:ptCount val="5"/>
                <c:pt idx="0">
                  <c:v>Ιδιωτικός Υπάλληλος</c:v>
                </c:pt>
                <c:pt idx="1">
                  <c:v>Δημόσιος Υπάλληλος</c:v>
                </c:pt>
                <c:pt idx="3">
                  <c:v>Επιχειρηματίας / Ελεύθερος Επαγγελματίας</c:v>
                </c:pt>
                <c:pt idx="4">
                  <c:v>Άλλο</c:v>
                </c:pt>
              </c:strCache>
            </c:strRef>
          </c:cat>
          <c:val>
            <c:numRef>
              <c:f>Sheet2!$B$2:$B$6</c:f>
              <c:numCache>
                <c:formatCode>General</c:formatCode>
                <c:ptCount val="5"/>
                <c:pt idx="0">
                  <c:v>26</c:v>
                </c:pt>
                <c:pt idx="1">
                  <c:v>39</c:v>
                </c:pt>
                <c:pt idx="3">
                  <c:v>20</c:v>
                </c:pt>
                <c:pt idx="4">
                  <c:v>3</c:v>
                </c:pt>
              </c:numCache>
            </c:numRef>
          </c:val>
        </c:ser>
        <c:dLbls>
          <c:showLegendKey val="0"/>
          <c:showVal val="0"/>
          <c:showCatName val="0"/>
          <c:showSerName val="0"/>
          <c:showPercent val="0"/>
          <c:showBubbleSize val="0"/>
        </c:dLbls>
        <c:gapWidth val="150"/>
        <c:axId val="-337978672"/>
        <c:axId val="-337985200"/>
      </c:barChart>
      <c:catAx>
        <c:axId val="-337978672"/>
        <c:scaling>
          <c:orientation val="minMax"/>
        </c:scaling>
        <c:delete val="0"/>
        <c:axPos val="b"/>
        <c:numFmt formatCode="General" sourceLinked="1"/>
        <c:majorTickMark val="out"/>
        <c:minorTickMark val="none"/>
        <c:tickLblPos val="nextTo"/>
        <c:crossAx val="-337985200"/>
        <c:crosses val="autoZero"/>
        <c:auto val="1"/>
        <c:lblAlgn val="ctr"/>
        <c:lblOffset val="100"/>
        <c:noMultiLvlLbl val="0"/>
      </c:catAx>
      <c:valAx>
        <c:axId val="-337985200"/>
        <c:scaling>
          <c:orientation val="minMax"/>
        </c:scaling>
        <c:delete val="0"/>
        <c:axPos val="l"/>
        <c:majorGridlines/>
        <c:numFmt formatCode="General" sourceLinked="1"/>
        <c:majorTickMark val="out"/>
        <c:minorTickMark val="none"/>
        <c:tickLblPos val="nextTo"/>
        <c:crossAx val="-337978672"/>
        <c:crosses val="autoZero"/>
        <c:crossBetween val="between"/>
      </c:valAx>
    </c:plotArea>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a:t>Σχήμα 5. Επίπεδο Σπουδών</a:t>
            </a:r>
            <a:endParaRPr lang="en-US"/>
          </a:p>
        </c:rich>
      </c:tx>
      <c:overlay val="0"/>
    </c:title>
    <c:autoTitleDeleted val="0"/>
    <c:plotArea>
      <c:layout/>
      <c:barChart>
        <c:barDir val="col"/>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Sheet2!$A$2:$A$8</c:f>
              <c:strCache>
                <c:ptCount val="7"/>
                <c:pt idx="0">
                  <c:v>Διδακτορικό</c:v>
                </c:pt>
                <c:pt idx="1">
                  <c:v>Μεταπτυχιακό</c:v>
                </c:pt>
                <c:pt idx="2">
                  <c:v>Πτυχίο ΑΕΙ / ΑΤΕΙ</c:v>
                </c:pt>
                <c:pt idx="3">
                  <c:v>Ι.Ε.Κ. / Μεταδευτεροβάθμια Εκπαίδευση</c:v>
                </c:pt>
                <c:pt idx="4">
                  <c:v>Γενικό Λύκειο / Τεχνικό Λύκειο / Τ.Ε.Ε. / ΕΠΑΛ</c:v>
                </c:pt>
                <c:pt idx="5">
                  <c:v>Γυμνάσιο</c:v>
                </c:pt>
                <c:pt idx="6">
                  <c:v>Δημοτικό</c:v>
                </c:pt>
              </c:strCache>
            </c:strRef>
          </c:cat>
          <c:val>
            <c:numRef>
              <c:f>Sheet2!$B$2:$B$8</c:f>
              <c:numCache>
                <c:formatCode>General</c:formatCode>
                <c:ptCount val="7"/>
                <c:pt idx="0">
                  <c:v>10</c:v>
                </c:pt>
                <c:pt idx="1">
                  <c:v>35</c:v>
                </c:pt>
                <c:pt idx="2">
                  <c:v>41</c:v>
                </c:pt>
                <c:pt idx="3">
                  <c:v>0</c:v>
                </c:pt>
                <c:pt idx="4">
                  <c:v>1</c:v>
                </c:pt>
                <c:pt idx="5">
                  <c:v>1</c:v>
                </c:pt>
                <c:pt idx="6">
                  <c:v>0</c:v>
                </c:pt>
              </c:numCache>
            </c:numRef>
          </c:val>
        </c:ser>
        <c:dLbls>
          <c:showLegendKey val="0"/>
          <c:showVal val="0"/>
          <c:showCatName val="0"/>
          <c:showSerName val="0"/>
          <c:showPercent val="0"/>
          <c:showBubbleSize val="0"/>
        </c:dLbls>
        <c:gapWidth val="150"/>
        <c:axId val="-337990096"/>
        <c:axId val="-337984112"/>
      </c:barChart>
      <c:catAx>
        <c:axId val="-337990096"/>
        <c:scaling>
          <c:orientation val="minMax"/>
        </c:scaling>
        <c:delete val="0"/>
        <c:axPos val="b"/>
        <c:numFmt formatCode="General" sourceLinked="1"/>
        <c:majorTickMark val="out"/>
        <c:minorTickMark val="none"/>
        <c:tickLblPos val="nextTo"/>
        <c:crossAx val="-337984112"/>
        <c:crosses val="autoZero"/>
        <c:auto val="1"/>
        <c:lblAlgn val="ctr"/>
        <c:lblOffset val="100"/>
        <c:noMultiLvlLbl val="0"/>
      </c:catAx>
      <c:valAx>
        <c:axId val="-337984112"/>
        <c:scaling>
          <c:orientation val="minMax"/>
        </c:scaling>
        <c:delete val="0"/>
        <c:axPos val="l"/>
        <c:majorGridlines/>
        <c:numFmt formatCode="General" sourceLinked="1"/>
        <c:majorTickMark val="out"/>
        <c:minorTickMark val="none"/>
        <c:tickLblPos val="nextTo"/>
        <c:crossAx val="-337990096"/>
        <c:crosses val="autoZero"/>
        <c:crossBetween val="between"/>
      </c:valAx>
    </c:plotArea>
    <c:plotVisOnly val="1"/>
    <c:dispBlanksAs val="gap"/>
    <c:showDLblsOverMax val="0"/>
  </c:chart>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a:t>Σχήμα 7. Εθνικότητα</a:t>
            </a:r>
            <a:endParaRPr lang="en-US"/>
          </a:p>
        </c:rich>
      </c:tx>
      <c:overlay val="0"/>
    </c:title>
    <c:autoTitleDeleted val="0"/>
    <c:plotArea>
      <c:layout/>
      <c:barChart>
        <c:barDir val="col"/>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Sheet2!$A$2:$A$6</c:f>
              <c:strCache>
                <c:ptCount val="5"/>
                <c:pt idx="0">
                  <c:v>ΕΛΛΗΝΙΚΗ</c:v>
                </c:pt>
                <c:pt idx="1">
                  <c:v>ΑΦΓΑΝΙΚΗ</c:v>
                </c:pt>
                <c:pt idx="2">
                  <c:v>ΓΕΡΜΑΝΙΚΗ</c:v>
                </c:pt>
                <c:pt idx="3">
                  <c:v>ΙΤΑΛΙΚΗ</c:v>
                </c:pt>
                <c:pt idx="4">
                  <c:v>ΑΙΓΥΠΤΙΑΚΗ</c:v>
                </c:pt>
              </c:strCache>
            </c:strRef>
          </c:cat>
          <c:val>
            <c:numRef>
              <c:f>Sheet2!$B$2:$B$6</c:f>
              <c:numCache>
                <c:formatCode>General</c:formatCode>
                <c:ptCount val="5"/>
                <c:pt idx="0">
                  <c:v>82</c:v>
                </c:pt>
                <c:pt idx="1">
                  <c:v>3</c:v>
                </c:pt>
                <c:pt idx="2">
                  <c:v>1</c:v>
                </c:pt>
                <c:pt idx="3">
                  <c:v>1</c:v>
                </c:pt>
                <c:pt idx="4">
                  <c:v>1</c:v>
                </c:pt>
              </c:numCache>
            </c:numRef>
          </c:val>
        </c:ser>
        <c:dLbls>
          <c:showLegendKey val="0"/>
          <c:showVal val="0"/>
          <c:showCatName val="0"/>
          <c:showSerName val="0"/>
          <c:showPercent val="0"/>
          <c:showBubbleSize val="0"/>
        </c:dLbls>
        <c:gapWidth val="150"/>
        <c:axId val="-337981936"/>
        <c:axId val="-340518272"/>
      </c:barChart>
      <c:catAx>
        <c:axId val="-337981936"/>
        <c:scaling>
          <c:orientation val="minMax"/>
        </c:scaling>
        <c:delete val="0"/>
        <c:axPos val="b"/>
        <c:numFmt formatCode="General" sourceLinked="1"/>
        <c:majorTickMark val="out"/>
        <c:minorTickMark val="none"/>
        <c:tickLblPos val="nextTo"/>
        <c:crossAx val="-340518272"/>
        <c:crosses val="autoZero"/>
        <c:auto val="1"/>
        <c:lblAlgn val="ctr"/>
        <c:lblOffset val="100"/>
        <c:noMultiLvlLbl val="0"/>
      </c:catAx>
      <c:valAx>
        <c:axId val="-340518272"/>
        <c:scaling>
          <c:orientation val="minMax"/>
        </c:scaling>
        <c:delete val="0"/>
        <c:axPos val="l"/>
        <c:majorGridlines/>
        <c:numFmt formatCode="General" sourceLinked="1"/>
        <c:majorTickMark val="out"/>
        <c:minorTickMark val="none"/>
        <c:tickLblPos val="nextTo"/>
        <c:crossAx val="-337981936"/>
        <c:crosses val="autoZero"/>
        <c:crossBetween val="between"/>
      </c:valAx>
    </c:plotArea>
    <c:plotVisOnly val="1"/>
    <c:dispBlanksAs val="gap"/>
    <c:showDLblsOverMax val="0"/>
  </c:chart>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a:t>Σχήμα 8. Ο ΚΑ στην Ελλάδα</a:t>
            </a:r>
            <a:endParaRPr lang="en-US"/>
          </a:p>
        </c:rich>
      </c:tx>
      <c:overlay val="0"/>
    </c:title>
    <c:autoTitleDeleted val="0"/>
    <c:plotArea>
      <c:layout/>
      <c:lineChart>
        <c:grouping val="standard"/>
        <c:varyColors val="0"/>
        <c:ser>
          <c:idx val="0"/>
          <c:order val="0"/>
          <c:marker>
            <c:symbol val="none"/>
          </c:marker>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Sheet2!$A$2:$A$6</c:f>
              <c:strCache>
                <c:ptCount val="5"/>
                <c:pt idx="0">
                  <c:v>Πολύ Έντονο Φαινόμενο </c:v>
                </c:pt>
                <c:pt idx="1">
                  <c:v>Αρκετά Έντονο Φαινόμενο</c:v>
                </c:pt>
                <c:pt idx="2">
                  <c:v>Υπάρχει σε μικρό επίπεδο</c:v>
                </c:pt>
                <c:pt idx="3">
                  <c:v>Υπάρχει σε ελάχιστο επίπεδο</c:v>
                </c:pt>
                <c:pt idx="4">
                  <c:v>Δεν υφίσταται ως φαινόμενο</c:v>
                </c:pt>
              </c:strCache>
            </c:strRef>
          </c:cat>
          <c:val>
            <c:numRef>
              <c:f>Sheet2!$B$2:$B$6</c:f>
              <c:numCache>
                <c:formatCode>General</c:formatCode>
                <c:ptCount val="5"/>
                <c:pt idx="0">
                  <c:v>7</c:v>
                </c:pt>
                <c:pt idx="1">
                  <c:v>41</c:v>
                </c:pt>
                <c:pt idx="2">
                  <c:v>36</c:v>
                </c:pt>
                <c:pt idx="3">
                  <c:v>4</c:v>
                </c:pt>
                <c:pt idx="4">
                  <c:v>0</c:v>
                </c:pt>
              </c:numCache>
            </c:numRef>
          </c:val>
          <c:smooth val="0"/>
        </c:ser>
        <c:dLbls>
          <c:showLegendKey val="0"/>
          <c:showVal val="0"/>
          <c:showCatName val="0"/>
          <c:showSerName val="0"/>
          <c:showPercent val="0"/>
          <c:showBubbleSize val="0"/>
        </c:dLbls>
        <c:smooth val="0"/>
        <c:axId val="-340515008"/>
        <c:axId val="-340513920"/>
      </c:lineChart>
      <c:catAx>
        <c:axId val="-340515008"/>
        <c:scaling>
          <c:orientation val="minMax"/>
        </c:scaling>
        <c:delete val="0"/>
        <c:axPos val="b"/>
        <c:numFmt formatCode="General" sourceLinked="1"/>
        <c:majorTickMark val="out"/>
        <c:minorTickMark val="none"/>
        <c:tickLblPos val="nextTo"/>
        <c:crossAx val="-340513920"/>
        <c:crosses val="autoZero"/>
        <c:auto val="1"/>
        <c:lblAlgn val="ctr"/>
        <c:lblOffset val="100"/>
        <c:noMultiLvlLbl val="0"/>
      </c:catAx>
      <c:valAx>
        <c:axId val="-340513920"/>
        <c:scaling>
          <c:orientation val="minMax"/>
        </c:scaling>
        <c:delete val="0"/>
        <c:axPos val="l"/>
        <c:majorGridlines/>
        <c:numFmt formatCode="General" sourceLinked="1"/>
        <c:majorTickMark val="out"/>
        <c:minorTickMark val="none"/>
        <c:tickLblPos val="nextTo"/>
        <c:crossAx val="-340515008"/>
        <c:crosses val="autoZero"/>
        <c:crossBetween val="between"/>
      </c:valAx>
    </c:plotArea>
    <c:plotVisOnly val="1"/>
    <c:dispBlanksAs val="gap"/>
    <c:showDLblsOverMax val="0"/>
  </c:chart>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a:t>Σχήμα 9. Κοινωνικές</a:t>
            </a:r>
            <a:r>
              <a:rPr lang="el-GR" baseline="0"/>
              <a:t> Ομάδες</a:t>
            </a:r>
            <a:endParaRPr lang="en-US"/>
          </a:p>
        </c:rich>
      </c:tx>
      <c:overlay val="0"/>
    </c:title>
    <c:autoTitleDeleted val="0"/>
    <c:plotArea>
      <c:layout/>
      <c:barChart>
        <c:barDir val="col"/>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Sheet2!$A$2:$A$14</c:f>
              <c:strCache>
                <c:ptCount val="13"/>
                <c:pt idx="0">
                  <c:v>Μετανάστες / πρόσφυγες</c:v>
                </c:pt>
                <c:pt idx="1">
                  <c:v>Α.μ.Ε.Α.</c:v>
                </c:pt>
                <c:pt idx="2">
                  <c:v>Χρήστες εξαρτησιογόνων ουσιών</c:v>
                </c:pt>
                <c:pt idx="3">
                  <c:v>Αλλόθρησκοι</c:v>
                </c:pt>
                <c:pt idx="4">
                  <c:v>Ομοφυλόφιλοι</c:v>
                </c:pt>
                <c:pt idx="5">
                  <c:v>Ανάπηροι</c:v>
                </c:pt>
                <c:pt idx="6">
                  <c:v>Ρομά</c:v>
                </c:pt>
                <c:pt idx="7">
                  <c:v>Νοσούντες με ανίατες ασθένειες</c:v>
                </c:pt>
                <c:pt idx="8">
                  <c:v>Άποροι</c:v>
                </c:pt>
                <c:pt idx="9">
                  <c:v>Ανύπαντρες μητέρες</c:v>
                </c:pt>
                <c:pt idx="10">
                  <c:v>Άστεγοι</c:v>
                </c:pt>
                <c:pt idx="11">
                  <c:v>Μαθητές και μικρά παιδιά</c:v>
                </c:pt>
                <c:pt idx="12">
                  <c:v>Άτομα που δεν μιλούν τη γλώσσα</c:v>
                </c:pt>
              </c:strCache>
            </c:strRef>
          </c:cat>
          <c:val>
            <c:numRef>
              <c:f>Sheet2!$B$2:$B$14</c:f>
              <c:numCache>
                <c:formatCode>General</c:formatCode>
                <c:ptCount val="13"/>
                <c:pt idx="0">
                  <c:v>84</c:v>
                </c:pt>
                <c:pt idx="1">
                  <c:v>82</c:v>
                </c:pt>
                <c:pt idx="2">
                  <c:v>79</c:v>
                </c:pt>
                <c:pt idx="3">
                  <c:v>71</c:v>
                </c:pt>
                <c:pt idx="4">
                  <c:v>63</c:v>
                </c:pt>
                <c:pt idx="5">
                  <c:v>53</c:v>
                </c:pt>
                <c:pt idx="6">
                  <c:v>46</c:v>
                </c:pt>
                <c:pt idx="7">
                  <c:v>33</c:v>
                </c:pt>
                <c:pt idx="8">
                  <c:v>28</c:v>
                </c:pt>
                <c:pt idx="9">
                  <c:v>27</c:v>
                </c:pt>
                <c:pt idx="10">
                  <c:v>14</c:v>
                </c:pt>
                <c:pt idx="11">
                  <c:v>7</c:v>
                </c:pt>
                <c:pt idx="12">
                  <c:v>3</c:v>
                </c:pt>
              </c:numCache>
            </c:numRef>
          </c:val>
        </c:ser>
        <c:dLbls>
          <c:showLegendKey val="0"/>
          <c:showVal val="0"/>
          <c:showCatName val="0"/>
          <c:showSerName val="0"/>
          <c:showPercent val="0"/>
          <c:showBubbleSize val="0"/>
        </c:dLbls>
        <c:gapWidth val="150"/>
        <c:axId val="-340512832"/>
        <c:axId val="-340510656"/>
      </c:barChart>
      <c:catAx>
        <c:axId val="-340512832"/>
        <c:scaling>
          <c:orientation val="minMax"/>
        </c:scaling>
        <c:delete val="0"/>
        <c:axPos val="b"/>
        <c:numFmt formatCode="General" sourceLinked="1"/>
        <c:majorTickMark val="out"/>
        <c:minorTickMark val="none"/>
        <c:tickLblPos val="nextTo"/>
        <c:crossAx val="-340510656"/>
        <c:crosses val="autoZero"/>
        <c:auto val="1"/>
        <c:lblAlgn val="ctr"/>
        <c:lblOffset val="100"/>
        <c:noMultiLvlLbl val="0"/>
      </c:catAx>
      <c:valAx>
        <c:axId val="-340510656"/>
        <c:scaling>
          <c:orientation val="minMax"/>
        </c:scaling>
        <c:delete val="0"/>
        <c:axPos val="l"/>
        <c:majorGridlines/>
        <c:numFmt formatCode="General" sourceLinked="1"/>
        <c:majorTickMark val="out"/>
        <c:minorTickMark val="none"/>
        <c:tickLblPos val="nextTo"/>
        <c:crossAx val="-340512832"/>
        <c:crosses val="autoZero"/>
        <c:crossBetween val="between"/>
      </c:valAx>
    </c:plotArea>
    <c:plotVisOnly val="1"/>
    <c:dispBlanksAs val="gap"/>
    <c:showDLblsOverMax val="0"/>
  </c:chart>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a:t>Σχήμα 10. Αίτια</a:t>
            </a:r>
            <a:r>
              <a:rPr lang="el-GR" baseline="0"/>
              <a:t> εκδήλωσης του ΚΑ</a:t>
            </a:r>
            <a:endParaRPr lang="en-US"/>
          </a:p>
        </c:rich>
      </c:tx>
      <c:overlay val="0"/>
    </c:title>
    <c:autoTitleDeleted val="0"/>
    <c:plotArea>
      <c:layout/>
      <c:lineChart>
        <c:grouping val="standard"/>
        <c:varyColors val="0"/>
        <c:ser>
          <c:idx val="0"/>
          <c:order val="0"/>
          <c:marker>
            <c:symbol val="none"/>
          </c:marker>
          <c:cat>
            <c:strRef>
              <c:f>Sheet2!$A$2:$A$13</c:f>
              <c:strCache>
                <c:ptCount val="12"/>
                <c:pt idx="0">
                  <c:v>Έλλειψη παιδείας</c:v>
                </c:pt>
                <c:pt idx="1">
                  <c:v>Οικονομική κρίση</c:v>
                </c:pt>
                <c:pt idx="2">
                  <c:v>Ξενοφοβία</c:v>
                </c:pt>
                <c:pt idx="3">
                  <c:v>Στερεότυπα / προκαταλήψεις</c:v>
                </c:pt>
                <c:pt idx="4">
                  <c:v>Χαμηλό εισόδημα</c:v>
                </c:pt>
                <c:pt idx="5">
                  <c:v>Ανεργία</c:v>
                </c:pt>
                <c:pt idx="6">
                  <c:v>Μη εφαρμογή της νομοθεσίας</c:v>
                </c:pt>
                <c:pt idx="7">
                  <c:v>Ατιμωρισία</c:v>
                </c:pt>
                <c:pt idx="8">
                  <c:v>Κακή κρατική πολιτική</c:v>
                </c:pt>
                <c:pt idx="9">
                  <c:v>Ανασφάλιστη εργασία</c:v>
                </c:pt>
                <c:pt idx="10">
                  <c:v>Έλλειψη κατανόησης προς τη διαφορετικότητα</c:v>
                </c:pt>
                <c:pt idx="11">
                  <c:v>Γεωγραφική ανισοκατανομή</c:v>
                </c:pt>
              </c:strCache>
            </c:strRef>
          </c:cat>
          <c:val>
            <c:numRef>
              <c:f>Sheet2!$B$2:$B$13</c:f>
              <c:numCache>
                <c:formatCode>General</c:formatCode>
                <c:ptCount val="12"/>
                <c:pt idx="0">
                  <c:v>86</c:v>
                </c:pt>
                <c:pt idx="1">
                  <c:v>66</c:v>
                </c:pt>
                <c:pt idx="2">
                  <c:v>56</c:v>
                </c:pt>
                <c:pt idx="3">
                  <c:v>52</c:v>
                </c:pt>
                <c:pt idx="4">
                  <c:v>41</c:v>
                </c:pt>
                <c:pt idx="5">
                  <c:v>32</c:v>
                </c:pt>
                <c:pt idx="6">
                  <c:v>13</c:v>
                </c:pt>
                <c:pt idx="7">
                  <c:v>9</c:v>
                </c:pt>
                <c:pt idx="8">
                  <c:v>7</c:v>
                </c:pt>
                <c:pt idx="9">
                  <c:v>4</c:v>
                </c:pt>
                <c:pt idx="10">
                  <c:v>3</c:v>
                </c:pt>
                <c:pt idx="11">
                  <c:v>1</c:v>
                </c:pt>
              </c:numCache>
            </c:numRef>
          </c:val>
          <c:smooth val="0"/>
        </c:ser>
        <c:dLbls>
          <c:showLegendKey val="0"/>
          <c:showVal val="0"/>
          <c:showCatName val="0"/>
          <c:showSerName val="0"/>
          <c:showPercent val="0"/>
          <c:showBubbleSize val="0"/>
        </c:dLbls>
        <c:smooth val="0"/>
        <c:axId val="-340510112"/>
        <c:axId val="-337970432"/>
      </c:lineChart>
      <c:catAx>
        <c:axId val="-340510112"/>
        <c:scaling>
          <c:orientation val="minMax"/>
        </c:scaling>
        <c:delete val="0"/>
        <c:axPos val="b"/>
        <c:numFmt formatCode="General" sourceLinked="1"/>
        <c:majorTickMark val="out"/>
        <c:minorTickMark val="none"/>
        <c:tickLblPos val="nextTo"/>
        <c:crossAx val="-337970432"/>
        <c:crosses val="autoZero"/>
        <c:auto val="1"/>
        <c:lblAlgn val="ctr"/>
        <c:lblOffset val="100"/>
        <c:noMultiLvlLbl val="0"/>
      </c:catAx>
      <c:valAx>
        <c:axId val="-337970432"/>
        <c:scaling>
          <c:orientation val="minMax"/>
        </c:scaling>
        <c:delete val="0"/>
        <c:axPos val="l"/>
        <c:majorGridlines/>
        <c:numFmt formatCode="General" sourceLinked="1"/>
        <c:majorTickMark val="out"/>
        <c:minorTickMark val="none"/>
        <c:tickLblPos val="nextTo"/>
        <c:crossAx val="-340510112"/>
        <c:crosses val="autoZero"/>
        <c:crossBetween val="between"/>
      </c:valAx>
    </c:plotArea>
    <c:plotVisOnly val="1"/>
    <c:dispBlanksAs val="gap"/>
    <c:showDLblsOverMax val="0"/>
  </c:chart>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l-GR" sz="1200" b="1" i="0" u="none" strike="noStrike" baseline="0">
                <a:effectLst/>
              </a:rPr>
              <a:t>Σχήμα 11. Τρόπος εκδήλωσης ΚΑ ανά χώρα</a:t>
            </a:r>
            <a:endParaRPr lang="en-US" sz="1200"/>
          </a:p>
        </c:rich>
      </c:tx>
      <c:overlay val="0"/>
    </c:title>
    <c:autoTitleDeleted val="0"/>
    <c:plotArea>
      <c:layout/>
      <c:pieChart>
        <c:varyColors val="1"/>
        <c:ser>
          <c:idx val="0"/>
          <c:order val="0"/>
          <c:dLbls>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Sheet1!$A$1:$A$2</c:f>
              <c:strCache>
                <c:ptCount val="2"/>
                <c:pt idx="0">
                  <c:v>Ναι ο τρόπος εκδήλωσης είναι ο ίδιος</c:v>
                </c:pt>
                <c:pt idx="1">
                  <c:v>Όχι, ο τρόπος εκδήλωσης είναι διαφορετικός</c:v>
                </c:pt>
              </c:strCache>
            </c:strRef>
          </c:cat>
          <c:val>
            <c:numRef>
              <c:f>Sheet1!$B$1:$B$2</c:f>
              <c:numCache>
                <c:formatCode>General</c:formatCode>
                <c:ptCount val="2"/>
                <c:pt idx="0">
                  <c:v>6</c:v>
                </c:pt>
                <c:pt idx="1">
                  <c:v>0</c:v>
                </c:pt>
              </c:numCache>
            </c:numRef>
          </c:val>
        </c:ser>
        <c:dLbls>
          <c:showLegendKey val="0"/>
          <c:showVal val="0"/>
          <c:showCatName val="0"/>
          <c:showSerName val="0"/>
          <c:showPercent val="0"/>
          <c:showBubbleSize val="0"/>
          <c:showLeaderLines val="1"/>
        </c:dLbls>
        <c:firstSliceAng val="0"/>
      </c:pieChart>
      <c:spPr>
        <a:noFill/>
        <a:ln w="25397">
          <a:noFill/>
        </a:ln>
      </c:spPr>
    </c:plotArea>
    <c:plotVisOnly val="1"/>
    <c:dispBlanksAs val="zero"/>
    <c:showDLblsOverMax val="0"/>
  </c:chart>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39C9F7-05B6-4226-AA0D-4B2224A0881F}" type="datetimeFigureOut">
              <a:rPr lang="el-GR" smtClean="0"/>
              <a:t>3/5/2020</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ED7071-EC4E-422F-A0E1-E80CE44B713E}" type="slidenum">
              <a:rPr lang="el-GR" smtClean="0"/>
              <a:t>‹#›</a:t>
            </a:fld>
            <a:endParaRPr lang="el-GR"/>
          </a:p>
        </p:txBody>
      </p:sp>
    </p:spTree>
    <p:extLst>
      <p:ext uri="{BB962C8B-B14F-4D97-AF65-F5344CB8AC3E}">
        <p14:creationId xmlns:p14="http://schemas.microsoft.com/office/powerpoint/2010/main" val="2116110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4FED7071-EC4E-422F-A0E1-E80CE44B713E}" type="slidenum">
              <a:rPr lang="el-GR" smtClean="0"/>
              <a:t>6</a:t>
            </a:fld>
            <a:endParaRPr lang="el-GR"/>
          </a:p>
        </p:txBody>
      </p:sp>
    </p:spTree>
    <p:extLst>
      <p:ext uri="{BB962C8B-B14F-4D97-AF65-F5344CB8AC3E}">
        <p14:creationId xmlns:p14="http://schemas.microsoft.com/office/powerpoint/2010/main" val="2774282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7E42EAD-A809-4756-8919-721C05BD1617}" type="datetime1">
              <a:rPr lang="el-GR" smtClean="0"/>
              <a:t>3/5/2020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921C235-02F9-4A46-B360-A623514BA890}"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49A0DC-1BA7-4559-87BF-1FDBF2746F6A}" type="datetime1">
              <a:rPr lang="el-GR" smtClean="0"/>
              <a:t>3/5/2020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921C235-02F9-4A46-B360-A623514BA890}"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F6E686-350E-458B-8C89-237DA7D4EB90}" type="datetime1">
              <a:rPr lang="el-GR" smtClean="0"/>
              <a:t>3/5/2020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921C235-02F9-4A46-B360-A623514BA890}"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AEC21E-C107-46BB-BEE0-8D4F9B4FE6B0}" type="datetime1">
              <a:rPr lang="el-GR" smtClean="0"/>
              <a:t>3/5/2020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921C235-02F9-4A46-B360-A623514BA890}"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3DE5EAF3-EC73-4743-9D14-EC1B40D983F3}" type="datetime1">
              <a:rPr lang="el-GR" smtClean="0"/>
              <a:t>3/5/2020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921C235-02F9-4A46-B360-A623514BA890}"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BD1B530-52B0-474D-B089-9BD534A49711}" type="datetime1">
              <a:rPr lang="el-GR" smtClean="0"/>
              <a:t>3/5/2020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921C235-02F9-4A46-B360-A623514BA890}" type="slidenum">
              <a:rPr lang="el-GR" smtClean="0"/>
              <a:t>‹#›</a:t>
            </a:fld>
            <a:endParaRPr lang="el-GR"/>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DB4BCDE-6C6C-4E05-B8BF-960EADEAFAB6}" type="datetime1">
              <a:rPr lang="el-GR" smtClean="0"/>
              <a:t>3/5/2020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921C235-02F9-4A46-B360-A623514BA890}"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820857-79EC-4044-9E31-0656F2E63CB7}" type="datetime1">
              <a:rPr lang="el-GR" smtClean="0"/>
              <a:t>3/5/2020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921C235-02F9-4A46-B360-A623514BA890}"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3FC8E8-D976-47C5-BA2E-306E347D531F}" type="datetime1">
              <a:rPr lang="el-GR" smtClean="0"/>
              <a:t>3/5/2020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2921C235-02F9-4A46-B360-A623514BA890}"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88FAC1DB-6DE5-4D3A-885B-047C89B4334F}" type="datetime1">
              <a:rPr lang="el-GR" smtClean="0"/>
              <a:t>3/5/2020</a:t>
            </a:fld>
            <a:endParaRPr lang="el-G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l-G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921C235-02F9-4A46-B360-A623514BA890}"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6CBD8-0EEA-45D4-AF71-D29685C74FA0}" type="datetime1">
              <a:rPr lang="el-GR" smtClean="0"/>
              <a:t>3/5/2020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921C235-02F9-4A46-B360-A623514BA890}"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3FBA37AC-DE82-423B-8A86-43F389628C8C}" type="datetime1">
              <a:rPr lang="el-GR" smtClean="0"/>
              <a:t>3/5/2020</a:t>
            </a:fld>
            <a:endParaRPr lang="el-G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l-G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921C235-02F9-4A46-B360-A623514BA890}"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Calibri" panose="020F0502020204030204" pitchFamily="34" charset="0"/>
              </a:rPr>
              <a:t>Ο </a:t>
            </a:r>
            <a:r>
              <a:rPr lang="el-GR" b="1" dirty="0" err="1" smtClean="0">
                <a:latin typeface="Calibri" panose="020F0502020204030204" pitchFamily="34" charset="0"/>
              </a:rPr>
              <a:t>Κοινωνικος</a:t>
            </a:r>
            <a:r>
              <a:rPr lang="el-GR" b="1" dirty="0" smtClean="0">
                <a:latin typeface="Calibri" panose="020F0502020204030204" pitchFamily="34" charset="0"/>
              </a:rPr>
              <a:t> </a:t>
            </a:r>
            <a:r>
              <a:rPr lang="el-GR" b="1" dirty="0" err="1" smtClean="0">
                <a:latin typeface="Calibri" panose="020F0502020204030204" pitchFamily="34" charset="0"/>
              </a:rPr>
              <a:t>ρολοσ</a:t>
            </a:r>
            <a:r>
              <a:rPr lang="el-GR" b="1" dirty="0" smtClean="0">
                <a:latin typeface="Calibri" panose="020F0502020204030204" pitchFamily="34" charset="0"/>
              </a:rPr>
              <a:t> του </a:t>
            </a:r>
            <a:r>
              <a:rPr lang="el-GR" b="1" dirty="0" err="1" smtClean="0">
                <a:latin typeface="Calibri" panose="020F0502020204030204" pitchFamily="34" charset="0"/>
              </a:rPr>
              <a:t>πολτισμου</a:t>
            </a:r>
            <a:endParaRPr lang="el-GR" b="1" dirty="0">
              <a:latin typeface="Calibri" panose="020F0502020204030204" pitchFamily="34" charset="0"/>
            </a:endParaRPr>
          </a:p>
        </p:txBody>
      </p:sp>
      <p:sp>
        <p:nvSpPr>
          <p:cNvPr id="3" name="Content Placeholder 2"/>
          <p:cNvSpPr>
            <a:spLocks noGrp="1"/>
          </p:cNvSpPr>
          <p:nvPr>
            <p:ph idx="1"/>
          </p:nvPr>
        </p:nvSpPr>
        <p:spPr/>
        <p:txBody>
          <a:bodyPr>
            <a:noAutofit/>
          </a:bodyPr>
          <a:lstStyle/>
          <a:p>
            <a:pPr algn="just">
              <a:buFont typeface="Arial" panose="020B0604020202020204" pitchFamily="34" charset="0"/>
              <a:buChar char="•"/>
            </a:pPr>
            <a:r>
              <a:rPr lang="el-GR" sz="2000" b="0" dirty="0" smtClean="0">
                <a:latin typeface="Calibri" panose="020F0502020204030204" pitchFamily="34" charset="0"/>
              </a:rPr>
              <a:t>Πως </a:t>
            </a:r>
            <a:r>
              <a:rPr lang="el-GR" sz="2000" b="0" dirty="0">
                <a:latin typeface="Calibri" panose="020F0502020204030204" pitchFamily="34" charset="0"/>
              </a:rPr>
              <a:t>συνδέεται η οικονομική κρίση με τον Κοινωνικό Αποκλεισμό και τον Πολιτισμό; </a:t>
            </a:r>
          </a:p>
          <a:p>
            <a:pPr algn="just">
              <a:buFont typeface="Arial" panose="020B0604020202020204" pitchFamily="34" charset="0"/>
              <a:buChar char="•"/>
            </a:pPr>
            <a:r>
              <a:rPr lang="el-GR" sz="2000" b="0" dirty="0" smtClean="0">
                <a:latin typeface="Calibri" panose="020F0502020204030204" pitchFamily="34" charset="0"/>
              </a:rPr>
              <a:t>Ποιες </a:t>
            </a:r>
            <a:r>
              <a:rPr lang="el-GR" sz="2000" b="0" dirty="0">
                <a:latin typeface="Calibri" panose="020F0502020204030204" pitchFamily="34" charset="0"/>
              </a:rPr>
              <a:t>είναι οι κοινωνικές προεκτάσεις του Πολιτισμού; Ποιος ο ρόλος του Πολιτισμού στον καιρό της οικονομικής κρίσης;</a:t>
            </a:r>
          </a:p>
          <a:p>
            <a:pPr algn="just">
              <a:buFont typeface="Arial" panose="020B0604020202020204" pitchFamily="34" charset="0"/>
              <a:buChar char="•"/>
            </a:pPr>
            <a:r>
              <a:rPr lang="el-GR" sz="2000" b="0" dirty="0" smtClean="0">
                <a:latin typeface="Calibri" panose="020F0502020204030204" pitchFamily="34" charset="0"/>
              </a:rPr>
              <a:t>Ποιες </a:t>
            </a:r>
            <a:r>
              <a:rPr lang="el-GR" sz="2000" b="0" dirty="0">
                <a:latin typeface="Calibri" panose="020F0502020204030204" pitchFamily="34" charset="0"/>
              </a:rPr>
              <a:t>είναι οι Καλές Πρακτικές από άλλα κράτη της Ευρώπης, που χρησιμοποιούν τον Πολιτισμό ως εργαλείο αντίδρασης σε διάφορα κοινωνικά φαινόμενα;</a:t>
            </a:r>
          </a:p>
          <a:p>
            <a:pPr algn="just">
              <a:buFont typeface="Arial" panose="020B0604020202020204" pitchFamily="34" charset="0"/>
              <a:buChar char="•"/>
            </a:pPr>
            <a:r>
              <a:rPr lang="el-GR" sz="2000" b="0" dirty="0" smtClean="0">
                <a:latin typeface="Calibri" panose="020F0502020204030204" pitchFamily="34" charset="0"/>
              </a:rPr>
              <a:t>Ποιες </a:t>
            </a:r>
            <a:r>
              <a:rPr lang="el-GR" sz="2000" b="0" dirty="0">
                <a:latin typeface="Calibri" panose="020F0502020204030204" pitchFamily="34" charset="0"/>
              </a:rPr>
              <a:t>είναι οι στρατηγικές που δύναται να εκπονηθούν μέσω του Πολιτισμού, με σκοπό να αποτραπεί ο Κοινωνικός Αποκλεισμός; </a:t>
            </a:r>
          </a:p>
          <a:p>
            <a:pPr algn="just">
              <a:buFont typeface="Arial" panose="020B0604020202020204" pitchFamily="34" charset="0"/>
              <a:buChar char="•"/>
            </a:pPr>
            <a:r>
              <a:rPr lang="el-GR" sz="2000" b="0" dirty="0" smtClean="0">
                <a:latin typeface="Calibri" panose="020F0502020204030204" pitchFamily="34" charset="0"/>
              </a:rPr>
              <a:t>Μπορεί </a:t>
            </a:r>
            <a:r>
              <a:rPr lang="el-GR" sz="2000" b="0" dirty="0">
                <a:latin typeface="Calibri" panose="020F0502020204030204" pitchFamily="34" charset="0"/>
              </a:rPr>
              <a:t>μόνο με πολιτιστικές δράσεις να αποτραπεί ο κοινωνικός αποκλεισμός</a:t>
            </a:r>
            <a:r>
              <a:rPr lang="el-GR" sz="1800" b="0" dirty="0" smtClean="0">
                <a:latin typeface="Calibri" panose="020F0502020204030204" pitchFamily="34" charset="0"/>
              </a:rPr>
              <a:t>;</a:t>
            </a:r>
            <a:endParaRPr lang="el-GR" sz="1800" b="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1</a:t>
            </a:fld>
            <a:endParaRPr lang="el-GR"/>
          </a:p>
        </p:txBody>
      </p:sp>
    </p:spTree>
    <p:extLst>
      <p:ext uri="{BB962C8B-B14F-4D97-AF65-F5344CB8AC3E}">
        <p14:creationId xmlns:p14="http://schemas.microsoft.com/office/powerpoint/2010/main" val="40916633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2000" dirty="0" smtClean="0"/>
              <a:t>ΣΚΟΠΟΣ, ΕΡΕΥΝΗΤΙΚΕΣ ΥΠΟΘΕΣΕΙΣ και ερευνητικα ορια</a:t>
            </a:r>
            <a:endParaRPr lang="el-GR" sz="2000" dirty="0"/>
          </a:p>
        </p:txBody>
      </p:sp>
      <p:sp>
        <p:nvSpPr>
          <p:cNvPr id="3" name="Content Placeholder 2"/>
          <p:cNvSpPr>
            <a:spLocks noGrp="1"/>
          </p:cNvSpPr>
          <p:nvPr>
            <p:ph idx="1"/>
          </p:nvPr>
        </p:nvSpPr>
        <p:spPr/>
        <p:txBody>
          <a:bodyPr>
            <a:normAutofit lnSpcReduction="10000"/>
          </a:bodyPr>
          <a:lstStyle/>
          <a:p>
            <a:pPr marL="0" indent="0" algn="ctr"/>
            <a:r>
              <a:rPr lang="el-GR" dirty="0"/>
              <a:t>Σκοπός της </a:t>
            </a:r>
            <a:r>
              <a:rPr lang="el-GR" dirty="0" smtClean="0"/>
              <a:t>έρευνας είναι:</a:t>
            </a:r>
          </a:p>
          <a:p>
            <a:pPr>
              <a:buFont typeface="Arial" panose="020B0604020202020204" pitchFamily="34" charset="0"/>
              <a:buChar char="•"/>
            </a:pPr>
            <a:r>
              <a:rPr lang="el-GR" b="0" dirty="0"/>
              <a:t>Η</a:t>
            </a:r>
            <a:r>
              <a:rPr lang="el-GR" b="0" dirty="0" smtClean="0"/>
              <a:t> ανάδειξη των πολιτιστικών πρακτικών που μπορούν να καταπολεμήσουν τον ΚΑ.</a:t>
            </a:r>
          </a:p>
          <a:p>
            <a:pPr>
              <a:buFont typeface="Arial" panose="020B0604020202020204" pitchFamily="34" charset="0"/>
              <a:buChar char="•"/>
            </a:pPr>
            <a:r>
              <a:rPr lang="el-GR" b="0" dirty="0" smtClean="0"/>
              <a:t>Οι πολιτιστικές δράσεις του Δήμου Αθηναίων που αποσκοπούν στην καταπολέμηση του φαινομένου.</a:t>
            </a:r>
          </a:p>
          <a:p>
            <a:pPr algn="just">
              <a:buFont typeface="Arial" panose="020B0604020202020204" pitchFamily="34" charset="0"/>
              <a:buChar char="•"/>
            </a:pPr>
            <a:r>
              <a:rPr lang="el-GR" b="0" dirty="0" smtClean="0"/>
              <a:t>Η πρόταση πολιτιστικών στρατηγικών από τους ερωτώμενους με σκοπό την αντιμετώπιση του φαινομένου.</a:t>
            </a:r>
          </a:p>
          <a:p>
            <a:pPr marL="0" indent="0" algn="ctr"/>
            <a:r>
              <a:rPr lang="el-GR" dirty="0" smtClean="0"/>
              <a:t>Υποθέσεις της έρευνας:</a:t>
            </a:r>
          </a:p>
          <a:p>
            <a:pPr marL="285750" indent="-285750" algn="just">
              <a:buFont typeface="Arial" panose="020B0604020202020204" pitchFamily="34" charset="0"/>
              <a:buChar char="•"/>
            </a:pPr>
            <a:r>
              <a:rPr lang="el-GR" b="0" dirty="0" smtClean="0"/>
              <a:t>Διερεύνηση της σύνδεσης της οικονομικής κρίσης με τον ΚΑ και τον Πολιτισμό.</a:t>
            </a:r>
          </a:p>
          <a:p>
            <a:pPr marL="285750" indent="-285750" algn="just">
              <a:buFont typeface="Arial" panose="020B0604020202020204" pitchFamily="34" charset="0"/>
              <a:buChar char="•"/>
            </a:pPr>
            <a:r>
              <a:rPr lang="el-GR" b="0" dirty="0" smtClean="0"/>
              <a:t>Ανίχνευση των κοινωνικών προεκτάσεων του φαινομένου αυτού.</a:t>
            </a:r>
          </a:p>
          <a:p>
            <a:pPr marL="0" indent="0" algn="ctr"/>
            <a:r>
              <a:rPr lang="el-GR" dirty="0" smtClean="0"/>
              <a:t>Όρια της έρευνας:</a:t>
            </a:r>
          </a:p>
          <a:p>
            <a:pPr marL="285750" indent="-285750" algn="just">
              <a:buFont typeface="Arial" panose="020B0604020202020204" pitchFamily="34" charset="0"/>
              <a:buChar char="•"/>
            </a:pPr>
            <a:r>
              <a:rPr lang="el-GR" b="0" dirty="0" smtClean="0"/>
              <a:t>Δήμος Αθηναίων, Ημερίδα για διαθρησκευτικό και διαπολιτισμικό διάλογο. </a:t>
            </a:r>
          </a:p>
          <a:p>
            <a:pPr marL="285750" indent="-285750" algn="just">
              <a:buFont typeface="Arial" panose="020B0604020202020204" pitchFamily="34" charset="0"/>
              <a:buChar char="•"/>
            </a:pPr>
            <a:endParaRPr lang="el-GR" b="0" dirty="0" smtClean="0"/>
          </a:p>
          <a:p>
            <a:pPr>
              <a:buFont typeface="Arial" panose="020B0604020202020204" pitchFamily="34" charset="0"/>
              <a:buChar char="•"/>
            </a:pPr>
            <a:endParaRPr lang="el-GR" b="0" dirty="0" smtClean="0"/>
          </a:p>
          <a:p>
            <a:pPr>
              <a:buFont typeface="Arial" panose="020B0604020202020204" pitchFamily="34" charset="0"/>
              <a:buChar char="•"/>
            </a:pPr>
            <a:endParaRPr lang="el-GR" b="0" dirty="0" smtClean="0"/>
          </a:p>
          <a:p>
            <a:pPr>
              <a:buFont typeface="Arial" panose="020B0604020202020204" pitchFamily="34" charset="0"/>
              <a:buChar char="•"/>
            </a:pPr>
            <a:endParaRPr lang="el-GR" b="0" dirty="0"/>
          </a:p>
        </p:txBody>
      </p:sp>
      <p:sp>
        <p:nvSpPr>
          <p:cNvPr id="4" name="Slide Number Placeholder 3"/>
          <p:cNvSpPr>
            <a:spLocks noGrp="1"/>
          </p:cNvSpPr>
          <p:nvPr>
            <p:ph type="sldNum" sz="quarter" idx="12"/>
          </p:nvPr>
        </p:nvSpPr>
        <p:spPr/>
        <p:txBody>
          <a:bodyPr/>
          <a:lstStyle/>
          <a:p>
            <a:fld id="{2921C235-02F9-4A46-B360-A623514BA890}" type="slidenum">
              <a:rPr lang="el-GR" smtClean="0"/>
              <a:t>10</a:t>
            </a:fld>
            <a:endParaRPr lang="el-GR"/>
          </a:p>
        </p:txBody>
      </p:sp>
    </p:spTree>
    <p:extLst>
      <p:ext uri="{BB962C8B-B14F-4D97-AF65-F5344CB8AC3E}">
        <p14:creationId xmlns:p14="http://schemas.microsoft.com/office/powerpoint/2010/main" val="4082826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Calibri" panose="020F0502020204030204" pitchFamily="34" charset="0"/>
              </a:rPr>
              <a:t>ΜεθοδολογΙα τηΣ ΕρευναΣ ΚοινοΥ</a:t>
            </a:r>
            <a:endParaRPr lang="el-GR" b="1" dirty="0">
              <a:latin typeface="Calibri" panose="020F0502020204030204" pitchFamily="34" charset="0"/>
            </a:endParaRPr>
          </a:p>
        </p:txBody>
      </p:sp>
      <p:sp>
        <p:nvSpPr>
          <p:cNvPr id="3" name="Content Placeholder 2"/>
          <p:cNvSpPr>
            <a:spLocks noGrp="1"/>
          </p:cNvSpPr>
          <p:nvPr>
            <p:ph idx="1"/>
          </p:nvPr>
        </p:nvSpPr>
        <p:spPr/>
        <p:txBody>
          <a:bodyPr/>
          <a:lstStyle/>
          <a:p>
            <a:pPr algn="just">
              <a:buFont typeface="Arial" panose="020B0604020202020204" pitchFamily="34" charset="0"/>
              <a:buChar char="•"/>
            </a:pPr>
            <a:r>
              <a:rPr lang="el-GR" b="0" dirty="0" smtClean="0">
                <a:latin typeface="Calibri" panose="020F0502020204030204" pitchFamily="34" charset="0"/>
              </a:rPr>
              <a:t>Χρησιμοποιήθηκε </a:t>
            </a:r>
            <a:r>
              <a:rPr lang="el-GR" b="0" dirty="0">
                <a:latin typeface="Calibri" panose="020F0502020204030204" pitchFamily="34" charset="0"/>
              </a:rPr>
              <a:t>ερωτηματολόγιο αποτελούμενο από είκοσι (20) ερωτήσεις. Το σώμα του χωρίζεται σε τρείς ενότητες. Στην μεν πρώτη ετέθησαν επτά (7) ερωτήσεις δημογραφικού περιεχομένου (ηλικία, φύλο, επίπεδο σπουδών, κλπ) με σκοπό την δημιουργία του προφίλ του ερωτώμενου. Η δεύτερη ενότητα αποτελείται από έξι (6) ερωτήσεις σχετικές με τον ΚΑ στην Ελλάδα και έχουν ως στόχο να καταδείξουν το πως αντιλαμβάνεται ο ερωτώμενος το φαινόμενο αυτό. Η τελευταία ενότητα περιέχει επτά (7) ερωτήσεις που αποσκοπούν τόσο στην συσχέτιση του φαινομένου με τον πολιτισμό, όσο και στην πρόταση τρόπων καταπολέμησης του ΚΑ από τους ερωτώμενους, με επίκεντρο τις πολιτιστικές δράσεις</a:t>
            </a:r>
            <a:r>
              <a:rPr lang="el-GR" b="0" dirty="0" smtClean="0">
                <a:latin typeface="Calibri" panose="020F0502020204030204" pitchFamily="34" charset="0"/>
              </a:rPr>
              <a:t>.</a:t>
            </a:r>
          </a:p>
          <a:p>
            <a:pPr algn="just">
              <a:buFont typeface="Arial" panose="020B0604020202020204" pitchFamily="34" charset="0"/>
              <a:buChar char="•"/>
            </a:pPr>
            <a:r>
              <a:rPr lang="el-GR" b="0" dirty="0">
                <a:latin typeface="Calibri" panose="020F0502020204030204" pitchFamily="34" charset="0"/>
              </a:rPr>
              <a:t>Οι ερωτήσεις που χρησιμοποιήθηκαν ήταν κλειστού και ανοικτού τύπου, όπως επίσης και ημίκλειστου. </a:t>
            </a:r>
          </a:p>
        </p:txBody>
      </p:sp>
      <p:sp>
        <p:nvSpPr>
          <p:cNvPr id="4" name="Slide Number Placeholder 3"/>
          <p:cNvSpPr>
            <a:spLocks noGrp="1"/>
          </p:cNvSpPr>
          <p:nvPr>
            <p:ph type="sldNum" sz="quarter" idx="12"/>
          </p:nvPr>
        </p:nvSpPr>
        <p:spPr/>
        <p:txBody>
          <a:bodyPr/>
          <a:lstStyle/>
          <a:p>
            <a:fld id="{2921C235-02F9-4A46-B360-A623514BA890}" type="slidenum">
              <a:rPr lang="el-GR" smtClean="0"/>
              <a:t>11</a:t>
            </a:fld>
            <a:endParaRPr lang="el-GR"/>
          </a:p>
        </p:txBody>
      </p:sp>
    </p:spTree>
    <p:extLst>
      <p:ext uri="{BB962C8B-B14F-4D97-AF65-F5344CB8AC3E}">
        <p14:creationId xmlns:p14="http://schemas.microsoft.com/office/powerpoint/2010/main" val="22001551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Calibri" panose="020F0502020204030204" pitchFamily="34" charset="0"/>
              </a:rPr>
              <a:t>ΜεθοδολογΙα τηΣ ΕρευναΣ ΚοινοΥ - 2</a:t>
            </a:r>
            <a:endParaRPr lang="el-GR" b="1" dirty="0">
              <a:latin typeface="Calibri" panose="020F0502020204030204" pitchFamily="34" charset="0"/>
            </a:endParaRPr>
          </a:p>
        </p:txBody>
      </p:sp>
      <p:sp>
        <p:nvSpPr>
          <p:cNvPr id="3" name="Content Placeholder 2"/>
          <p:cNvSpPr>
            <a:spLocks noGrp="1"/>
          </p:cNvSpPr>
          <p:nvPr>
            <p:ph idx="1"/>
          </p:nvPr>
        </p:nvSpPr>
        <p:spPr/>
        <p:txBody>
          <a:bodyPr/>
          <a:lstStyle/>
          <a:p>
            <a:pPr algn="just">
              <a:buFont typeface="Arial" panose="020B0604020202020204" pitchFamily="34" charset="0"/>
              <a:buChar char="•"/>
            </a:pPr>
            <a:r>
              <a:rPr lang="el-GR" b="0" dirty="0">
                <a:latin typeface="Calibri" panose="020F0502020204030204" pitchFamily="34" charset="0"/>
              </a:rPr>
              <a:t>Η επιλογή της συγκεκριμένης εκδήλωσης έγινε γιατί αφορούσε τον διαθρησκευτικό και διαπολιτισμικό διάλογο που είναι συναφείς με το προς εξέταση αντικείμενο, παρευρέθησαν θρησκευτικοί, πολιτικοί και εκπαιδευτικοί φορείς της χώρας, υπήρξε συμμετοχή της κοινωνίας των πολιτών και μκο, έλαβαν μέρος ξένοι ομιλητές και διοργανώθηκε με την φροντίδα του Δήμου Αθηναίων</a:t>
            </a:r>
            <a:r>
              <a:rPr lang="el-GR" b="0" dirty="0" smtClean="0">
                <a:latin typeface="Calibri" panose="020F0502020204030204" pitchFamily="34" charset="0"/>
              </a:rPr>
              <a:t>.</a:t>
            </a:r>
          </a:p>
          <a:p>
            <a:pPr algn="just">
              <a:buFont typeface="Arial" panose="020B0604020202020204" pitchFamily="34" charset="0"/>
              <a:buChar char="•"/>
            </a:pPr>
            <a:r>
              <a:rPr lang="el-GR" b="0" dirty="0">
                <a:latin typeface="Calibri" panose="020F0502020204030204" pitchFamily="34" charset="0"/>
              </a:rPr>
              <a:t>Εξαιτίας του γεγονότος πως μεταξύ των συμμετεχόντων βρίσκονταν και άτομα διαφορετικών εθνικοτήτων, χρησιμοποιήθηκε απλή και κατανοητή γλώσσα. Παραλλήλως οι ερωτήσεις προβλέφθηκε να είναι σύντομες χωρίς να απαιτείται μεγάλο χρονικό διάστημα για την απάντησή τους. Τέλος, συμπληρώθηκαν ανώνυμα για να είναι ειλικρινείς οι απαντήσεις και να εξασφαλιστεί η εγκυρότητά τους.</a:t>
            </a:r>
          </a:p>
        </p:txBody>
      </p:sp>
      <p:sp>
        <p:nvSpPr>
          <p:cNvPr id="4" name="Slide Number Placeholder 3"/>
          <p:cNvSpPr>
            <a:spLocks noGrp="1"/>
          </p:cNvSpPr>
          <p:nvPr>
            <p:ph type="sldNum" sz="quarter" idx="12"/>
          </p:nvPr>
        </p:nvSpPr>
        <p:spPr/>
        <p:txBody>
          <a:bodyPr/>
          <a:lstStyle/>
          <a:p>
            <a:fld id="{2921C235-02F9-4A46-B360-A623514BA890}" type="slidenum">
              <a:rPr lang="el-GR" smtClean="0"/>
              <a:t>12</a:t>
            </a:fld>
            <a:endParaRPr lang="el-GR"/>
          </a:p>
        </p:txBody>
      </p:sp>
    </p:spTree>
    <p:extLst>
      <p:ext uri="{BB962C8B-B14F-4D97-AF65-F5344CB8AC3E}">
        <p14:creationId xmlns:p14="http://schemas.microsoft.com/office/powerpoint/2010/main" val="25077923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Calibri" panose="020F0502020204030204" pitchFamily="34" charset="0"/>
              </a:rPr>
              <a:t>ΑνΑλυση αποτελεσμΑτων</a:t>
            </a:r>
            <a:endParaRPr lang="el-GR" b="1"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13</a:t>
            </a:fld>
            <a:endParaRPr lang="el-GR"/>
          </a:p>
        </p:txBody>
      </p:sp>
      <p:pic>
        <p:nvPicPr>
          <p:cNvPr id="5" name="Chart 20"/>
          <p:cNvPicPr/>
          <p:nvPr/>
        </p:nvPicPr>
        <p:blipFill>
          <a:blip r:embed="rId2" cstate="print"/>
          <a:srcRect/>
          <a:stretch>
            <a:fillRect/>
          </a:stretch>
        </p:blipFill>
        <p:spPr bwMode="auto">
          <a:xfrm>
            <a:off x="1043608" y="1052736"/>
            <a:ext cx="7128792" cy="3672408"/>
          </a:xfrm>
          <a:prstGeom prst="rect">
            <a:avLst/>
          </a:prstGeom>
          <a:noFill/>
          <a:ln w="9525">
            <a:noFill/>
            <a:miter lim="800000"/>
            <a:headEnd/>
            <a:tailEnd/>
          </a:ln>
        </p:spPr>
      </p:pic>
    </p:spTree>
    <p:extLst>
      <p:ext uri="{BB962C8B-B14F-4D97-AF65-F5344CB8AC3E}">
        <p14:creationId xmlns:p14="http://schemas.microsoft.com/office/powerpoint/2010/main" val="22685924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921C235-02F9-4A46-B360-A623514BA890}" type="slidenum">
              <a:rPr lang="el-GR" smtClean="0"/>
              <a:t>14</a:t>
            </a:fld>
            <a:endParaRPr lang="el-GR"/>
          </a:p>
        </p:txBody>
      </p:sp>
      <p:pic>
        <p:nvPicPr>
          <p:cNvPr id="5" name="Chart 21"/>
          <p:cNvPicPr/>
          <p:nvPr/>
        </p:nvPicPr>
        <p:blipFill>
          <a:blip r:embed="rId2" cstate="print"/>
          <a:srcRect/>
          <a:stretch>
            <a:fillRect/>
          </a:stretch>
        </p:blipFill>
        <p:spPr bwMode="auto">
          <a:xfrm>
            <a:off x="827584" y="612276"/>
            <a:ext cx="7560839" cy="4185944"/>
          </a:xfrm>
          <a:prstGeom prst="rect">
            <a:avLst/>
          </a:prstGeom>
          <a:noFill/>
          <a:ln w="9525">
            <a:noFill/>
            <a:miter lim="800000"/>
            <a:headEnd/>
            <a:tailEnd/>
          </a:ln>
        </p:spPr>
      </p:pic>
    </p:spTree>
    <p:extLst>
      <p:ext uri="{BB962C8B-B14F-4D97-AF65-F5344CB8AC3E}">
        <p14:creationId xmlns:p14="http://schemas.microsoft.com/office/powerpoint/2010/main" val="38982014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921C235-02F9-4A46-B360-A623514BA890}" type="slidenum">
              <a:rPr lang="el-GR" smtClean="0"/>
              <a:t>15</a:t>
            </a:fld>
            <a:endParaRPr lang="el-GR"/>
          </a:p>
        </p:txBody>
      </p:sp>
      <p:graphicFrame>
        <p:nvGraphicFramePr>
          <p:cNvPr id="5" name="Chart 4"/>
          <p:cNvGraphicFramePr>
            <a:graphicFrameLocks/>
          </p:cNvGraphicFramePr>
          <p:nvPr>
            <p:extLst>
              <p:ext uri="{D42A27DB-BD31-4B8C-83A1-F6EECF244321}">
                <p14:modId xmlns:p14="http://schemas.microsoft.com/office/powerpoint/2010/main" val="4203855103"/>
              </p:ext>
            </p:extLst>
          </p:nvPr>
        </p:nvGraphicFramePr>
        <p:xfrm>
          <a:off x="971600" y="548681"/>
          <a:ext cx="7200799" cy="42579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906087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921C235-02F9-4A46-B360-A623514BA890}" type="slidenum">
              <a:rPr lang="el-GR" smtClean="0"/>
              <a:t>16</a:t>
            </a:fld>
            <a:endParaRPr lang="el-GR"/>
          </a:p>
        </p:txBody>
      </p:sp>
      <p:graphicFrame>
        <p:nvGraphicFramePr>
          <p:cNvPr id="5" name="Chart 4"/>
          <p:cNvGraphicFramePr>
            <a:graphicFrameLocks/>
          </p:cNvGraphicFramePr>
          <p:nvPr>
            <p:extLst>
              <p:ext uri="{D42A27DB-BD31-4B8C-83A1-F6EECF244321}">
                <p14:modId xmlns:p14="http://schemas.microsoft.com/office/powerpoint/2010/main" val="3976493038"/>
              </p:ext>
            </p:extLst>
          </p:nvPr>
        </p:nvGraphicFramePr>
        <p:xfrm>
          <a:off x="827584" y="692697"/>
          <a:ext cx="7488831" cy="41139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927597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921C235-02F9-4A46-B360-A623514BA890}" type="slidenum">
              <a:rPr lang="el-GR" smtClean="0"/>
              <a:t>17</a:t>
            </a:fld>
            <a:endParaRPr lang="el-GR"/>
          </a:p>
        </p:txBody>
      </p:sp>
      <p:graphicFrame>
        <p:nvGraphicFramePr>
          <p:cNvPr id="5" name="Chart 4"/>
          <p:cNvGraphicFramePr>
            <a:graphicFrameLocks/>
          </p:cNvGraphicFramePr>
          <p:nvPr>
            <p:extLst>
              <p:ext uri="{D42A27DB-BD31-4B8C-83A1-F6EECF244321}">
                <p14:modId xmlns:p14="http://schemas.microsoft.com/office/powerpoint/2010/main" val="32886975"/>
              </p:ext>
            </p:extLst>
          </p:nvPr>
        </p:nvGraphicFramePr>
        <p:xfrm>
          <a:off x="611560" y="548681"/>
          <a:ext cx="7848871" cy="42579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572647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921C235-02F9-4A46-B360-A623514BA890}" type="slidenum">
              <a:rPr lang="el-GR" smtClean="0"/>
              <a:t>18</a:t>
            </a:fld>
            <a:endParaRPr lang="el-GR"/>
          </a:p>
        </p:txBody>
      </p:sp>
      <p:graphicFrame>
        <p:nvGraphicFramePr>
          <p:cNvPr id="5" name="Chart 4"/>
          <p:cNvGraphicFramePr>
            <a:graphicFrameLocks/>
          </p:cNvGraphicFramePr>
          <p:nvPr>
            <p:extLst>
              <p:ext uri="{D42A27DB-BD31-4B8C-83A1-F6EECF244321}">
                <p14:modId xmlns:p14="http://schemas.microsoft.com/office/powerpoint/2010/main" val="2858362958"/>
              </p:ext>
            </p:extLst>
          </p:nvPr>
        </p:nvGraphicFramePr>
        <p:xfrm>
          <a:off x="899593" y="764705"/>
          <a:ext cx="7344816" cy="40419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887105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921C235-02F9-4A46-B360-A623514BA890}" type="slidenum">
              <a:rPr lang="el-GR" smtClean="0"/>
              <a:t>19</a:t>
            </a:fld>
            <a:endParaRPr lang="el-GR"/>
          </a:p>
        </p:txBody>
      </p:sp>
      <p:graphicFrame>
        <p:nvGraphicFramePr>
          <p:cNvPr id="5" name="Chart 4"/>
          <p:cNvGraphicFramePr>
            <a:graphicFrameLocks/>
          </p:cNvGraphicFramePr>
          <p:nvPr>
            <p:extLst>
              <p:ext uri="{D42A27DB-BD31-4B8C-83A1-F6EECF244321}">
                <p14:modId xmlns:p14="http://schemas.microsoft.com/office/powerpoint/2010/main" val="1976897380"/>
              </p:ext>
            </p:extLst>
          </p:nvPr>
        </p:nvGraphicFramePr>
        <p:xfrm>
          <a:off x="899592" y="548681"/>
          <a:ext cx="7488831" cy="42579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3931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Calibri" panose="020F0502020204030204" pitchFamily="34" charset="0"/>
              </a:rPr>
              <a:t>ΘΕΩΡΗΤΙΚΟ ΜΕΡΟΣ</a:t>
            </a:r>
            <a:endParaRPr lang="el-GR" b="1" dirty="0">
              <a:latin typeface="Calibri" panose="020F0502020204030204" pitchFamily="34" charset="0"/>
            </a:endParaRPr>
          </a:p>
        </p:txBody>
      </p:sp>
      <p:sp>
        <p:nvSpPr>
          <p:cNvPr id="3" name="Content Placeholder 2"/>
          <p:cNvSpPr>
            <a:spLocks noGrp="1"/>
          </p:cNvSpPr>
          <p:nvPr>
            <p:ph idx="1"/>
          </p:nvPr>
        </p:nvSpPr>
        <p:spPr>
          <a:xfrm>
            <a:off x="827584" y="908720"/>
            <a:ext cx="7520940" cy="3840540"/>
          </a:xfrm>
        </p:spPr>
        <p:txBody>
          <a:bodyPr>
            <a:noAutofit/>
          </a:bodyPr>
          <a:lstStyle/>
          <a:p>
            <a:pPr algn="just">
              <a:buFont typeface="Arial" panose="020B0604020202020204" pitchFamily="34" charset="0"/>
              <a:buChar char="•"/>
            </a:pPr>
            <a:r>
              <a:rPr lang="el-GR" sz="1800" b="0" dirty="0">
                <a:latin typeface="Calibri" panose="020F0502020204030204" pitchFamily="34" charset="0"/>
              </a:rPr>
              <a:t>Ως όρος ο ΚΑ αποτελεί προϊόν της ακαδημαϊκής διανόησης της Ευρώπης και </a:t>
            </a:r>
            <a:r>
              <a:rPr lang="el-GR" sz="1800" b="0" dirty="0" smtClean="0">
                <a:latin typeface="Calibri" panose="020F0502020204030204" pitchFamily="34" charset="0"/>
              </a:rPr>
              <a:t>συνιστά ένα </a:t>
            </a:r>
            <a:r>
              <a:rPr lang="el-GR" sz="1800" b="0" dirty="0">
                <a:latin typeface="Calibri" panose="020F0502020204030204" pitchFamily="34" charset="0"/>
              </a:rPr>
              <a:t>πολυσύνθετο και πολυσχιδές </a:t>
            </a:r>
            <a:r>
              <a:rPr lang="el-GR" sz="1800" b="0" dirty="0" smtClean="0">
                <a:latin typeface="Calibri" panose="020F0502020204030204" pitchFamily="34" charset="0"/>
              </a:rPr>
              <a:t>φαινόμενο.</a:t>
            </a:r>
          </a:p>
          <a:p>
            <a:pPr algn="just">
              <a:buFont typeface="Arial" panose="020B0604020202020204" pitchFamily="34" charset="0"/>
              <a:buChar char="•"/>
            </a:pPr>
            <a:r>
              <a:rPr lang="el-GR" sz="1800" b="0" dirty="0" smtClean="0">
                <a:latin typeface="Calibri" panose="020F0502020204030204" pitchFamily="34" charset="0"/>
              </a:rPr>
              <a:t>Πρωτοεμφανίστηκε στην Ευρώπη τη δεκαετία του 1970. Πρωτοπόροι στον εντοπισμό, «χαρτογράφηση» και ανάλυση του φαινομένου υπήρξαν οι Γάλλοι επιστήμονες.</a:t>
            </a:r>
          </a:p>
          <a:p>
            <a:pPr algn="just">
              <a:buFont typeface="Arial" panose="020B0604020202020204" pitchFamily="34" charset="0"/>
              <a:buChar char="•"/>
            </a:pPr>
            <a:r>
              <a:rPr lang="el-GR" sz="1800" b="0" dirty="0" smtClean="0">
                <a:latin typeface="Calibri" panose="020F0502020204030204" pitchFamily="34" charset="0"/>
              </a:rPr>
              <a:t>Εν αρχή, ΚΑ και φτώχεια ήταν ταυτόσημες έννοιες.</a:t>
            </a:r>
          </a:p>
          <a:p>
            <a:pPr algn="just">
              <a:buFont typeface="Arial" panose="020B0604020202020204" pitchFamily="34" charset="0"/>
              <a:buChar char="•"/>
            </a:pPr>
            <a:r>
              <a:rPr lang="el-GR" sz="1800" b="0" dirty="0" smtClean="0">
                <a:latin typeface="Calibri" panose="020F0502020204030204" pitchFamily="34" charset="0"/>
              </a:rPr>
              <a:t>Πρώτοι μελετητές του φαινομένου οι </a:t>
            </a:r>
            <a:r>
              <a:rPr lang="en-US" sz="1800" b="0" dirty="0" smtClean="0">
                <a:latin typeface="Calibri" panose="020F0502020204030204" pitchFamily="34" charset="0"/>
              </a:rPr>
              <a:t>Silver </a:t>
            </a:r>
            <a:r>
              <a:rPr lang="el-GR" sz="1800" b="0" dirty="0" smtClean="0">
                <a:latin typeface="Calibri" panose="020F0502020204030204" pitchFamily="34" charset="0"/>
              </a:rPr>
              <a:t>και </a:t>
            </a:r>
            <a:r>
              <a:rPr lang="en-US" sz="1800" b="0" dirty="0" err="1" smtClean="0">
                <a:latin typeface="Calibri" panose="020F0502020204030204" pitchFamily="34" charset="0"/>
              </a:rPr>
              <a:t>Levitas</a:t>
            </a:r>
            <a:r>
              <a:rPr lang="en-US" sz="1800" b="0" dirty="0" smtClean="0">
                <a:latin typeface="Calibri" panose="020F0502020204030204" pitchFamily="34" charset="0"/>
              </a:rPr>
              <a:t>, </a:t>
            </a:r>
            <a:r>
              <a:rPr lang="el-GR" sz="1800" b="0" dirty="0">
                <a:latin typeface="Calibri" panose="020F0502020204030204" pitchFamily="34" charset="0"/>
              </a:rPr>
              <a:t>οι οποίες </a:t>
            </a:r>
            <a:r>
              <a:rPr lang="el-GR" sz="1800" b="0" dirty="0" smtClean="0">
                <a:latin typeface="Calibri" panose="020F0502020204030204" pitchFamily="34" charset="0"/>
              </a:rPr>
              <a:t>ουσιαστικώς </a:t>
            </a:r>
            <a:r>
              <a:rPr lang="el-GR" sz="1800" b="0" dirty="0">
                <a:latin typeface="Calibri" panose="020F0502020204030204" pitchFamily="34" charset="0"/>
              </a:rPr>
              <a:t>καθιέρωσαν τον ΚΑ τόσο ως ακαδημαϊκό όρο όσο και ως φαινόμενο αναφοράς</a:t>
            </a:r>
            <a:r>
              <a:rPr lang="el-GR" sz="1800" b="0" dirty="0" smtClean="0">
                <a:latin typeface="Calibri" panose="020F0502020204030204" pitchFamily="34" charset="0"/>
              </a:rPr>
              <a:t>.</a:t>
            </a:r>
          </a:p>
          <a:p>
            <a:pPr algn="just">
              <a:buFont typeface="Arial" panose="020B0604020202020204" pitchFamily="34" charset="0"/>
              <a:buChar char="•"/>
            </a:pPr>
            <a:r>
              <a:rPr lang="el-GR" sz="1800" b="0" dirty="0" smtClean="0">
                <a:latin typeface="Calibri" panose="020F0502020204030204" pitchFamily="34" charset="0"/>
              </a:rPr>
              <a:t>Ο ΚΑ στην Ελλάδα ξεκίνησε να μελετάται τη δεκαετία του 1990.</a:t>
            </a:r>
          </a:p>
          <a:p>
            <a:pPr algn="just">
              <a:buFont typeface="Arial" panose="020B0604020202020204" pitchFamily="34" charset="0"/>
              <a:buChar char="•"/>
            </a:pPr>
            <a:r>
              <a:rPr lang="el-GR" sz="1800" b="0" dirty="0" smtClean="0">
                <a:latin typeface="Calibri" panose="020F0502020204030204" pitchFamily="34" charset="0"/>
              </a:rPr>
              <a:t>Η μελέτη του φαινομένου αλλά και η διάδοση του όρου στο ελληνικό επιστημονικό γίγνεσθαι ξεκίνησε μέσω των πολιτικών καταπολέμησης του ΚΑ από την Ε.Ε.</a:t>
            </a:r>
            <a:endParaRPr lang="el-GR" sz="1800" b="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2</a:t>
            </a:fld>
            <a:endParaRPr lang="el-GR"/>
          </a:p>
        </p:txBody>
      </p:sp>
    </p:spTree>
    <p:extLst>
      <p:ext uri="{BB962C8B-B14F-4D97-AF65-F5344CB8AC3E}">
        <p14:creationId xmlns:p14="http://schemas.microsoft.com/office/powerpoint/2010/main" val="8814803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2000" b="1" dirty="0" smtClean="0">
                <a:latin typeface="Calibri" panose="020F0502020204030204" pitchFamily="34" charset="0"/>
              </a:rPr>
              <a:t>ΠΟσο Εντονο πιστεΥετε Οτι εΙναι </a:t>
            </a:r>
            <a:r>
              <a:rPr lang="el-GR" sz="2000" b="1" dirty="0">
                <a:latin typeface="Calibri" panose="020F0502020204030204" pitchFamily="34" charset="0"/>
              </a:rPr>
              <a:t>το </a:t>
            </a:r>
            <a:r>
              <a:rPr lang="el-GR" sz="2000" b="1" dirty="0" smtClean="0">
                <a:latin typeface="Calibri" panose="020F0502020204030204" pitchFamily="34" charset="0"/>
              </a:rPr>
              <a:t>φαινΟμενο </a:t>
            </a:r>
            <a:r>
              <a:rPr lang="el-GR" sz="2000" b="1" dirty="0">
                <a:latin typeface="Calibri" panose="020F0502020204030204" pitchFamily="34" charset="0"/>
              </a:rPr>
              <a:t>του «</a:t>
            </a:r>
            <a:r>
              <a:rPr lang="el-GR" sz="2000" b="1" dirty="0" smtClean="0">
                <a:latin typeface="Calibri" panose="020F0502020204030204" pitchFamily="34" charset="0"/>
              </a:rPr>
              <a:t>ΚοινωνικοΥ ΑποκλεισμοΥ» </a:t>
            </a:r>
            <a:r>
              <a:rPr lang="el-GR" sz="2000" b="1" dirty="0">
                <a:latin typeface="Calibri" panose="020F0502020204030204" pitchFamily="34" charset="0"/>
              </a:rPr>
              <a:t>στην </a:t>
            </a:r>
            <a:r>
              <a:rPr lang="el-GR" sz="2000" b="1" dirty="0" smtClean="0">
                <a:latin typeface="Calibri" panose="020F0502020204030204" pitchFamily="34" charset="0"/>
              </a:rPr>
              <a:t>ελληνικΗ κοινωνΙα</a:t>
            </a:r>
            <a:endParaRPr lang="el-GR" sz="2000" b="1"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20</a:t>
            </a:fld>
            <a:endParaRPr lang="el-GR"/>
          </a:p>
        </p:txBody>
      </p:sp>
      <p:graphicFrame>
        <p:nvGraphicFramePr>
          <p:cNvPr id="5" name="Chart 4"/>
          <p:cNvGraphicFramePr>
            <a:graphicFrameLocks/>
          </p:cNvGraphicFramePr>
          <p:nvPr>
            <p:extLst>
              <p:ext uri="{D42A27DB-BD31-4B8C-83A1-F6EECF244321}">
                <p14:modId xmlns:p14="http://schemas.microsoft.com/office/powerpoint/2010/main" val="50791515"/>
              </p:ext>
            </p:extLst>
          </p:nvPr>
        </p:nvGraphicFramePr>
        <p:xfrm>
          <a:off x="1115616" y="1052735"/>
          <a:ext cx="7128791" cy="37538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318982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1800" b="1" dirty="0" smtClean="0">
                <a:latin typeface="Calibri" panose="020F0502020204030204" pitchFamily="34" charset="0"/>
              </a:rPr>
              <a:t>ΑναφΕρετε ποιεΣ ομΑδεΣ εΙναι αυτΕΣ </a:t>
            </a:r>
            <a:r>
              <a:rPr lang="el-GR" sz="1800" b="1" dirty="0">
                <a:latin typeface="Calibri" panose="020F0502020204030204" pitchFamily="34" charset="0"/>
              </a:rPr>
              <a:t>που </a:t>
            </a:r>
            <a:r>
              <a:rPr lang="el-GR" sz="1800" b="1" dirty="0" smtClean="0">
                <a:latin typeface="Calibri" panose="020F0502020204030204" pitchFamily="34" charset="0"/>
              </a:rPr>
              <a:t>κατΑ </a:t>
            </a:r>
            <a:r>
              <a:rPr lang="el-GR" sz="1800" b="1" dirty="0">
                <a:latin typeface="Calibri" panose="020F0502020204030204" pitchFamily="34" charset="0"/>
              </a:rPr>
              <a:t>την </a:t>
            </a:r>
            <a:r>
              <a:rPr lang="el-GR" sz="1800" b="1" dirty="0" smtClean="0">
                <a:latin typeface="Calibri" panose="020F0502020204030204" pitchFamily="34" charset="0"/>
              </a:rPr>
              <a:t>ΑποψΗ σαΣ βιΩνουν </a:t>
            </a:r>
            <a:r>
              <a:rPr lang="el-GR" sz="1800" b="1" dirty="0">
                <a:latin typeface="Calibri" panose="020F0502020204030204" pitchFamily="34" charset="0"/>
              </a:rPr>
              <a:t>τον </a:t>
            </a:r>
            <a:r>
              <a:rPr lang="el-GR" sz="1800" b="1" dirty="0" smtClean="0">
                <a:latin typeface="Calibri" panose="020F0502020204030204" pitchFamily="34" charset="0"/>
              </a:rPr>
              <a:t>ΚοινωνικΟ ΑποκλεισμΟ </a:t>
            </a:r>
            <a:r>
              <a:rPr lang="el-GR" sz="1800" b="1" dirty="0">
                <a:latin typeface="Calibri" panose="020F0502020204030204" pitchFamily="34" charset="0"/>
              </a:rPr>
              <a:t>στη </a:t>
            </a:r>
            <a:r>
              <a:rPr lang="el-GR" sz="1800" b="1" dirty="0" smtClean="0">
                <a:latin typeface="Calibri" panose="020F0502020204030204" pitchFamily="34" charset="0"/>
              </a:rPr>
              <a:t>σΥγχρονη ελληνικΗ κοινωνΙα </a:t>
            </a:r>
            <a:r>
              <a:rPr lang="el-GR" sz="1800" b="1" dirty="0">
                <a:latin typeface="Calibri" panose="020F0502020204030204" pitchFamily="34" charset="0"/>
              </a:rPr>
              <a:t>(</a:t>
            </a:r>
            <a:r>
              <a:rPr lang="el-GR" sz="1800" b="1" dirty="0" smtClean="0">
                <a:latin typeface="Calibri" panose="020F0502020204030204" pitchFamily="34" charset="0"/>
              </a:rPr>
              <a:t>πολλαπλΕΣ αναφορΕΣ)</a:t>
            </a:r>
            <a:endParaRPr lang="el-GR" sz="1800" b="1"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21</a:t>
            </a:fld>
            <a:endParaRPr lang="el-GR"/>
          </a:p>
        </p:txBody>
      </p:sp>
      <p:graphicFrame>
        <p:nvGraphicFramePr>
          <p:cNvPr id="5" name="Chart 4"/>
          <p:cNvGraphicFramePr>
            <a:graphicFrameLocks/>
          </p:cNvGraphicFramePr>
          <p:nvPr>
            <p:extLst>
              <p:ext uri="{D42A27DB-BD31-4B8C-83A1-F6EECF244321}">
                <p14:modId xmlns:p14="http://schemas.microsoft.com/office/powerpoint/2010/main" val="3981551771"/>
              </p:ext>
            </p:extLst>
          </p:nvPr>
        </p:nvGraphicFramePr>
        <p:xfrm>
          <a:off x="755576" y="980728"/>
          <a:ext cx="7632847" cy="40419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509108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2000" b="1" dirty="0" smtClean="0">
                <a:latin typeface="Calibri" panose="020F0502020204030204" pitchFamily="34" charset="0"/>
              </a:rPr>
              <a:t>Ποια εΙναι κατΑ </a:t>
            </a:r>
            <a:r>
              <a:rPr lang="el-GR" sz="2000" b="1" dirty="0">
                <a:latin typeface="Calibri" panose="020F0502020204030204" pitchFamily="34" charset="0"/>
              </a:rPr>
              <a:t>την </a:t>
            </a:r>
            <a:r>
              <a:rPr lang="el-GR" sz="2000" b="1" dirty="0" smtClean="0">
                <a:latin typeface="Calibri" panose="020F0502020204030204" pitchFamily="34" charset="0"/>
              </a:rPr>
              <a:t>ΑποψΗ σαΣ </a:t>
            </a:r>
            <a:r>
              <a:rPr lang="el-GR" sz="2000" b="1" dirty="0">
                <a:latin typeface="Calibri" panose="020F0502020204030204" pitchFamily="34" charset="0"/>
              </a:rPr>
              <a:t>τα </a:t>
            </a:r>
            <a:r>
              <a:rPr lang="el-GR" sz="2000" b="1" dirty="0" smtClean="0">
                <a:latin typeface="Calibri" panose="020F0502020204030204" pitchFamily="34" charset="0"/>
              </a:rPr>
              <a:t>αΙτια </a:t>
            </a:r>
            <a:r>
              <a:rPr lang="el-GR" sz="2000" b="1" dirty="0">
                <a:latin typeface="Calibri" panose="020F0502020204030204" pitchFamily="34" charset="0"/>
              </a:rPr>
              <a:t>του </a:t>
            </a:r>
            <a:r>
              <a:rPr lang="el-GR" sz="2000" b="1" dirty="0" smtClean="0">
                <a:latin typeface="Calibri" panose="020F0502020204030204" pitchFamily="34" charset="0"/>
              </a:rPr>
              <a:t>ΚοινωνικοΥ ΑποκλεισμοΥ </a:t>
            </a:r>
            <a:r>
              <a:rPr lang="el-GR" sz="2000" b="1" dirty="0">
                <a:latin typeface="Calibri" panose="020F0502020204030204" pitchFamily="34" charset="0"/>
              </a:rPr>
              <a:t>στη </a:t>
            </a:r>
            <a:r>
              <a:rPr lang="el-GR" sz="2000" b="1" dirty="0" smtClean="0">
                <a:latin typeface="Calibri" panose="020F0502020204030204" pitchFamily="34" charset="0"/>
              </a:rPr>
              <a:t>σΥγχρονη ΕλλΑδα</a:t>
            </a:r>
            <a:r>
              <a:rPr lang="el-GR" sz="2000" b="1" dirty="0">
                <a:latin typeface="Calibri" panose="020F0502020204030204" pitchFamily="34" charset="0"/>
              </a:rPr>
              <a:t>;  (</a:t>
            </a:r>
            <a:r>
              <a:rPr lang="el-GR" sz="2000" b="1" dirty="0" smtClean="0">
                <a:latin typeface="Calibri" panose="020F0502020204030204" pitchFamily="34" charset="0"/>
              </a:rPr>
              <a:t>ΠολλαπλΕΣ αναφορΕΣ)</a:t>
            </a:r>
            <a:endParaRPr lang="el-GR" sz="2000" b="1"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22</a:t>
            </a:fld>
            <a:endParaRPr lang="el-GR"/>
          </a:p>
        </p:txBody>
      </p:sp>
      <p:graphicFrame>
        <p:nvGraphicFramePr>
          <p:cNvPr id="5" name="Chart 4"/>
          <p:cNvGraphicFramePr>
            <a:graphicFrameLocks/>
          </p:cNvGraphicFramePr>
          <p:nvPr>
            <p:extLst>
              <p:ext uri="{D42A27DB-BD31-4B8C-83A1-F6EECF244321}">
                <p14:modId xmlns:p14="http://schemas.microsoft.com/office/powerpoint/2010/main" val="2282499169"/>
              </p:ext>
            </p:extLst>
          </p:nvPr>
        </p:nvGraphicFramePr>
        <p:xfrm>
          <a:off x="899592" y="908720"/>
          <a:ext cx="7416824" cy="41139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348732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1600" b="1" dirty="0" smtClean="0">
                <a:latin typeface="Calibri" panose="020F0502020204030204" pitchFamily="34" charset="0"/>
              </a:rPr>
              <a:t>ΕΑν εΙστε απΟ διαφορετικΗ χΩρα απΟ </a:t>
            </a:r>
            <a:r>
              <a:rPr lang="el-GR" sz="1600" b="1" dirty="0">
                <a:latin typeface="Calibri" panose="020F0502020204030204" pitchFamily="34" charset="0"/>
              </a:rPr>
              <a:t>την </a:t>
            </a:r>
            <a:r>
              <a:rPr lang="el-GR" sz="1600" b="1" dirty="0" smtClean="0">
                <a:latin typeface="Calibri" panose="020F0502020204030204" pitchFamily="34" charset="0"/>
              </a:rPr>
              <a:t>ΕλλΑδα</a:t>
            </a:r>
            <a:r>
              <a:rPr lang="el-GR" sz="1600" b="1" dirty="0">
                <a:latin typeface="Calibri" panose="020F0502020204030204" pitchFamily="34" charset="0"/>
              </a:rPr>
              <a:t>, </a:t>
            </a:r>
            <a:r>
              <a:rPr lang="el-GR" sz="1600" b="1" dirty="0" smtClean="0">
                <a:latin typeface="Calibri" panose="020F0502020204030204" pitchFamily="34" charset="0"/>
              </a:rPr>
              <a:t>παρατηρεΙτε διαφορετικΟ τρΟπο εκδΗλωσηΣ </a:t>
            </a:r>
            <a:r>
              <a:rPr lang="el-GR" sz="1600" b="1" dirty="0">
                <a:latin typeface="Calibri" panose="020F0502020204030204" pitchFamily="34" charset="0"/>
              </a:rPr>
              <a:t>του </a:t>
            </a:r>
            <a:r>
              <a:rPr lang="el-GR" sz="1600" b="1" dirty="0" smtClean="0">
                <a:latin typeface="Calibri" panose="020F0502020204030204" pitchFamily="34" charset="0"/>
              </a:rPr>
              <a:t>ΚοινωνικοΥ ΑποκλεισμοΥ </a:t>
            </a:r>
            <a:r>
              <a:rPr lang="el-GR" sz="1600" b="1" dirty="0">
                <a:latin typeface="Calibri" panose="020F0502020204030204" pitchFamily="34" charset="0"/>
              </a:rPr>
              <a:t>στην </a:t>
            </a:r>
            <a:r>
              <a:rPr lang="el-GR" sz="1600" b="1" dirty="0" smtClean="0">
                <a:latin typeface="Calibri" panose="020F0502020204030204" pitchFamily="34" charset="0"/>
              </a:rPr>
              <a:t>χΩρα σαΣ απΟ Οτι </a:t>
            </a:r>
            <a:r>
              <a:rPr lang="el-GR" sz="1600" b="1" dirty="0">
                <a:latin typeface="Calibri" panose="020F0502020204030204" pitchFamily="34" charset="0"/>
              </a:rPr>
              <a:t>στην </a:t>
            </a:r>
            <a:r>
              <a:rPr lang="el-GR" sz="1600" b="1" dirty="0" smtClean="0">
                <a:latin typeface="Calibri" panose="020F0502020204030204" pitchFamily="34" charset="0"/>
              </a:rPr>
              <a:t>ΕλλΑδα</a:t>
            </a:r>
            <a:r>
              <a:rPr lang="el-GR" sz="1600" b="1" dirty="0">
                <a:latin typeface="Calibri" panose="020F0502020204030204" pitchFamily="34" charset="0"/>
              </a:rPr>
              <a:t>;</a:t>
            </a:r>
          </a:p>
        </p:txBody>
      </p:sp>
      <p:sp>
        <p:nvSpPr>
          <p:cNvPr id="4" name="Slide Number Placeholder 3"/>
          <p:cNvSpPr>
            <a:spLocks noGrp="1"/>
          </p:cNvSpPr>
          <p:nvPr>
            <p:ph type="sldNum" sz="quarter" idx="12"/>
          </p:nvPr>
        </p:nvSpPr>
        <p:spPr/>
        <p:txBody>
          <a:bodyPr/>
          <a:lstStyle/>
          <a:p>
            <a:fld id="{2921C235-02F9-4A46-B360-A623514BA890}" type="slidenum">
              <a:rPr lang="el-GR" smtClean="0"/>
              <a:t>23</a:t>
            </a:fld>
            <a:endParaRPr lang="el-GR"/>
          </a:p>
        </p:txBody>
      </p:sp>
      <p:graphicFrame>
        <p:nvGraphicFramePr>
          <p:cNvPr id="5" name="Chart 4"/>
          <p:cNvGraphicFramePr>
            <a:graphicFrameLocks/>
          </p:cNvGraphicFramePr>
          <p:nvPr>
            <p:extLst>
              <p:ext uri="{D42A27DB-BD31-4B8C-83A1-F6EECF244321}">
                <p14:modId xmlns:p14="http://schemas.microsoft.com/office/powerpoint/2010/main" val="3043439352"/>
              </p:ext>
            </p:extLst>
          </p:nvPr>
        </p:nvGraphicFramePr>
        <p:xfrm>
          <a:off x="1475656" y="1124744"/>
          <a:ext cx="7272807" cy="368188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07121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2000" b="1" dirty="0" smtClean="0">
                <a:latin typeface="Calibri" panose="020F0502020204030204" pitchFamily="34" charset="0"/>
              </a:rPr>
              <a:t>ΕσεΙΣ θεωρεΙτε πωΣ εΙστε ενημερωμΕνοΣ </a:t>
            </a:r>
            <a:r>
              <a:rPr lang="el-GR" sz="2000" b="1" dirty="0">
                <a:latin typeface="Calibri" panose="020F0502020204030204" pitchFamily="34" charset="0"/>
              </a:rPr>
              <a:t>για το </a:t>
            </a:r>
            <a:r>
              <a:rPr lang="el-GR" sz="2000" b="1" dirty="0" smtClean="0">
                <a:latin typeface="Calibri" panose="020F0502020204030204" pitchFamily="34" charset="0"/>
              </a:rPr>
              <a:t>φαινΟμενο </a:t>
            </a:r>
            <a:r>
              <a:rPr lang="el-GR" sz="2000" b="1" dirty="0">
                <a:latin typeface="Calibri" panose="020F0502020204030204" pitchFamily="34" charset="0"/>
              </a:rPr>
              <a:t>του </a:t>
            </a:r>
            <a:r>
              <a:rPr lang="el-GR" sz="2000" b="1" dirty="0" smtClean="0">
                <a:latin typeface="Calibri" panose="020F0502020204030204" pitchFamily="34" charset="0"/>
              </a:rPr>
              <a:t>ΚοινωνικοΥ ΑποκλεισμοΥ; </a:t>
            </a:r>
            <a:endParaRPr lang="el-GR" sz="2000" b="1"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24</a:t>
            </a:fld>
            <a:endParaRPr lang="el-GR"/>
          </a:p>
        </p:txBody>
      </p:sp>
      <p:graphicFrame>
        <p:nvGraphicFramePr>
          <p:cNvPr id="5" name="Chart 4"/>
          <p:cNvGraphicFramePr>
            <a:graphicFrameLocks/>
          </p:cNvGraphicFramePr>
          <p:nvPr>
            <p:extLst>
              <p:ext uri="{D42A27DB-BD31-4B8C-83A1-F6EECF244321}">
                <p14:modId xmlns:p14="http://schemas.microsoft.com/office/powerpoint/2010/main" val="2781401093"/>
              </p:ext>
            </p:extLst>
          </p:nvPr>
        </p:nvGraphicFramePr>
        <p:xfrm>
          <a:off x="1115616" y="1124745"/>
          <a:ext cx="7128791" cy="36818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696516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2000" b="1" dirty="0" smtClean="0">
                <a:latin typeface="Calibri" panose="020F0502020204030204" pitchFamily="34" charset="0"/>
              </a:rPr>
              <a:t>ΓνωρΙζετε προσωπικΑ κΑποιο </a:t>
            </a:r>
            <a:r>
              <a:rPr lang="el-GR" sz="2000" b="1" dirty="0">
                <a:latin typeface="Calibri" panose="020F0502020204030204" pitchFamily="34" charset="0"/>
              </a:rPr>
              <a:t>Α</a:t>
            </a:r>
            <a:r>
              <a:rPr lang="el-GR" sz="2000" b="1" dirty="0" smtClean="0">
                <a:latin typeface="Calibri" panose="020F0502020204030204" pitchFamily="34" charset="0"/>
              </a:rPr>
              <a:t>τομο </a:t>
            </a:r>
            <a:r>
              <a:rPr lang="el-GR" sz="2000" b="1" dirty="0">
                <a:latin typeface="Calibri" panose="020F0502020204030204" pitchFamily="34" charset="0"/>
              </a:rPr>
              <a:t>που </a:t>
            </a:r>
            <a:r>
              <a:rPr lang="el-GR" sz="2000" b="1" dirty="0" smtClean="0">
                <a:latin typeface="Calibri" panose="020F0502020204030204" pitchFamily="34" charset="0"/>
              </a:rPr>
              <a:t>Εχει πΕσει θΥμα ΚοινωνικοΥ ΑποκλεισμοΥ;</a:t>
            </a:r>
            <a:r>
              <a:rPr lang="el-GR" sz="2000" b="1" dirty="0">
                <a:latin typeface="Calibri" panose="020F0502020204030204" pitchFamily="34" charset="0"/>
              </a:rPr>
              <a:t>	</a:t>
            </a:r>
          </a:p>
        </p:txBody>
      </p:sp>
      <p:sp>
        <p:nvSpPr>
          <p:cNvPr id="4" name="Slide Number Placeholder 3"/>
          <p:cNvSpPr>
            <a:spLocks noGrp="1"/>
          </p:cNvSpPr>
          <p:nvPr>
            <p:ph type="sldNum" sz="quarter" idx="12"/>
          </p:nvPr>
        </p:nvSpPr>
        <p:spPr/>
        <p:txBody>
          <a:bodyPr/>
          <a:lstStyle/>
          <a:p>
            <a:fld id="{2921C235-02F9-4A46-B360-A623514BA890}" type="slidenum">
              <a:rPr lang="el-GR" smtClean="0"/>
              <a:t>25</a:t>
            </a:fld>
            <a:endParaRPr lang="el-GR"/>
          </a:p>
        </p:txBody>
      </p:sp>
      <p:graphicFrame>
        <p:nvGraphicFramePr>
          <p:cNvPr id="5" name="Chart 4"/>
          <p:cNvGraphicFramePr>
            <a:graphicFrameLocks/>
          </p:cNvGraphicFramePr>
          <p:nvPr>
            <p:extLst>
              <p:ext uri="{D42A27DB-BD31-4B8C-83A1-F6EECF244321}">
                <p14:modId xmlns:p14="http://schemas.microsoft.com/office/powerpoint/2010/main" val="2101334547"/>
              </p:ext>
            </p:extLst>
          </p:nvPr>
        </p:nvGraphicFramePr>
        <p:xfrm>
          <a:off x="1043608" y="1124745"/>
          <a:ext cx="7200799" cy="36818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718704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1800" b="1" dirty="0">
                <a:latin typeface="Calibri" panose="020F0502020204030204" pitchFamily="34" charset="0"/>
              </a:rPr>
              <a:t>Ε</a:t>
            </a:r>
            <a:r>
              <a:rPr lang="el-GR" sz="1800" b="1" dirty="0" smtClean="0">
                <a:latin typeface="Calibri" panose="020F0502020204030204" pitchFamily="34" charset="0"/>
              </a:rPr>
              <a:t>χετε συμμετΑσχει </a:t>
            </a:r>
            <a:r>
              <a:rPr lang="el-GR" sz="1800" b="1" dirty="0">
                <a:latin typeface="Calibri" panose="020F0502020204030204" pitchFamily="34" charset="0"/>
              </a:rPr>
              <a:t>σε </a:t>
            </a:r>
            <a:r>
              <a:rPr lang="el-GR" sz="1800" b="1" dirty="0" smtClean="0">
                <a:latin typeface="Calibri" panose="020F0502020204030204" pitchFamily="34" charset="0"/>
              </a:rPr>
              <a:t>κΑποια δρΑση πολιτιστικοΥ χαρακτΗρα </a:t>
            </a:r>
            <a:r>
              <a:rPr lang="el-GR" sz="1800" b="1" dirty="0">
                <a:latin typeface="Calibri" panose="020F0502020204030204" pitchFamily="34" charset="0"/>
              </a:rPr>
              <a:t>η </a:t>
            </a:r>
            <a:r>
              <a:rPr lang="el-GR" sz="1800" b="1" dirty="0" smtClean="0">
                <a:latin typeface="Calibri" panose="020F0502020204030204" pitchFamily="34" charset="0"/>
              </a:rPr>
              <a:t>οποΙα απΕβλεπε </a:t>
            </a:r>
            <a:r>
              <a:rPr lang="el-GR" sz="1800" b="1" dirty="0">
                <a:latin typeface="Calibri" panose="020F0502020204030204" pitchFamily="34" charset="0"/>
              </a:rPr>
              <a:t>στην </a:t>
            </a:r>
            <a:r>
              <a:rPr lang="el-GR" sz="1800" b="1" dirty="0" smtClean="0">
                <a:latin typeface="Calibri" panose="020F0502020204030204" pitchFamily="34" charset="0"/>
              </a:rPr>
              <a:t>καταπολΕμηση </a:t>
            </a:r>
            <a:r>
              <a:rPr lang="el-GR" sz="1800" b="1" dirty="0">
                <a:latin typeface="Calibri" panose="020F0502020204030204" pitchFamily="34" charset="0"/>
              </a:rPr>
              <a:t>του </a:t>
            </a:r>
            <a:r>
              <a:rPr lang="el-GR" sz="1800" b="1" dirty="0" smtClean="0">
                <a:latin typeface="Calibri" panose="020F0502020204030204" pitchFamily="34" charset="0"/>
              </a:rPr>
              <a:t>ΚοινωνικοΥ ΑποκλεισμοΥ;</a:t>
            </a:r>
            <a:endParaRPr lang="el-GR" sz="1800" b="1"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26</a:t>
            </a:fld>
            <a:endParaRPr lang="el-GR"/>
          </a:p>
        </p:txBody>
      </p:sp>
      <p:graphicFrame>
        <p:nvGraphicFramePr>
          <p:cNvPr id="5" name="Chart 4"/>
          <p:cNvGraphicFramePr>
            <a:graphicFrameLocks/>
          </p:cNvGraphicFramePr>
          <p:nvPr>
            <p:extLst>
              <p:ext uri="{D42A27DB-BD31-4B8C-83A1-F6EECF244321}">
                <p14:modId xmlns:p14="http://schemas.microsoft.com/office/powerpoint/2010/main" val="4151841816"/>
              </p:ext>
            </p:extLst>
          </p:nvPr>
        </p:nvGraphicFramePr>
        <p:xfrm>
          <a:off x="1115616" y="1268761"/>
          <a:ext cx="6840759" cy="35378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474848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1800" b="1" dirty="0" smtClean="0">
                <a:latin typeface="Calibri" panose="020F0502020204030204" pitchFamily="34" charset="0"/>
              </a:rPr>
              <a:t>ΕΑν </a:t>
            </a:r>
            <a:r>
              <a:rPr lang="el-GR" sz="1800" b="1" dirty="0">
                <a:latin typeface="Calibri" panose="020F0502020204030204" pitchFamily="34" charset="0"/>
              </a:rPr>
              <a:t>ναι, </a:t>
            </a:r>
            <a:r>
              <a:rPr lang="el-GR" sz="1800" b="1" dirty="0" smtClean="0">
                <a:latin typeface="Calibri" panose="020F0502020204030204" pitchFamily="34" charset="0"/>
              </a:rPr>
              <a:t>αναφΕρατε ΕωΣ τρειΣ δρΑσειΣ στιΣ οποΙεΣ Εχετε συμμετΑσχει</a:t>
            </a:r>
            <a:endParaRPr lang="el-GR" sz="1800" b="1"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27</a:t>
            </a:fld>
            <a:endParaRPr lang="el-GR"/>
          </a:p>
        </p:txBody>
      </p:sp>
      <p:graphicFrame>
        <p:nvGraphicFramePr>
          <p:cNvPr id="5" name="Chart 4"/>
          <p:cNvGraphicFramePr>
            <a:graphicFrameLocks/>
          </p:cNvGraphicFramePr>
          <p:nvPr>
            <p:extLst>
              <p:ext uri="{D42A27DB-BD31-4B8C-83A1-F6EECF244321}">
                <p14:modId xmlns:p14="http://schemas.microsoft.com/office/powerpoint/2010/main" val="634699399"/>
              </p:ext>
            </p:extLst>
          </p:nvPr>
        </p:nvGraphicFramePr>
        <p:xfrm>
          <a:off x="971600" y="1196753"/>
          <a:ext cx="7272807" cy="36098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596930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1800" b="1" dirty="0" smtClean="0">
                <a:latin typeface="Calibri" panose="020F0502020204030204" pitchFamily="34" charset="0"/>
              </a:rPr>
              <a:t>ΠιστεΥετε πωΣ </a:t>
            </a:r>
            <a:r>
              <a:rPr lang="el-GR" sz="1800" b="1" dirty="0">
                <a:latin typeface="Calibri" panose="020F0502020204030204" pitchFamily="34" charset="0"/>
              </a:rPr>
              <a:t>οι </a:t>
            </a:r>
            <a:r>
              <a:rPr lang="el-GR" sz="1800" b="1" dirty="0" smtClean="0">
                <a:latin typeface="Calibri" panose="020F0502020204030204" pitchFamily="34" charset="0"/>
              </a:rPr>
              <a:t>κρατικοΙ πολιτιστικοΙ φορεΙΣ βοηθοΥν μΕσω </a:t>
            </a:r>
            <a:r>
              <a:rPr lang="el-GR" sz="1800" b="1" dirty="0">
                <a:latin typeface="Calibri" panose="020F0502020204030204" pitchFamily="34" charset="0"/>
              </a:rPr>
              <a:t>των </a:t>
            </a:r>
            <a:r>
              <a:rPr lang="el-GR" sz="1800" b="1" dirty="0" smtClean="0">
                <a:latin typeface="Calibri" panose="020F0502020204030204" pitchFamily="34" charset="0"/>
              </a:rPr>
              <a:t>δρΑσΕΩν τουΣ </a:t>
            </a:r>
            <a:r>
              <a:rPr lang="el-GR" sz="1800" b="1" dirty="0">
                <a:latin typeface="Calibri" panose="020F0502020204030204" pitchFamily="34" charset="0"/>
              </a:rPr>
              <a:t>στην </a:t>
            </a:r>
            <a:r>
              <a:rPr lang="el-GR" sz="1800" b="1" dirty="0" smtClean="0">
                <a:latin typeface="Calibri" panose="020F0502020204030204" pitchFamily="34" charset="0"/>
              </a:rPr>
              <a:t>καταπολΕμηση </a:t>
            </a:r>
            <a:r>
              <a:rPr lang="el-GR" sz="1800" b="1" dirty="0">
                <a:latin typeface="Calibri" panose="020F0502020204030204" pitchFamily="34" charset="0"/>
              </a:rPr>
              <a:t>του </a:t>
            </a:r>
            <a:r>
              <a:rPr lang="el-GR" sz="1800" b="1" dirty="0" smtClean="0">
                <a:latin typeface="Calibri" panose="020F0502020204030204" pitchFamily="34" charset="0"/>
              </a:rPr>
              <a:t>ΚοινωνικοΥ ΑποκλεισμοΥ;</a:t>
            </a:r>
            <a:endParaRPr lang="el-GR" sz="1800" b="1"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28</a:t>
            </a:fld>
            <a:endParaRPr lang="el-GR"/>
          </a:p>
        </p:txBody>
      </p:sp>
      <p:graphicFrame>
        <p:nvGraphicFramePr>
          <p:cNvPr id="5" name="Chart 4"/>
          <p:cNvGraphicFramePr>
            <a:graphicFrameLocks/>
          </p:cNvGraphicFramePr>
          <p:nvPr>
            <p:extLst>
              <p:ext uri="{D42A27DB-BD31-4B8C-83A1-F6EECF244321}">
                <p14:modId xmlns:p14="http://schemas.microsoft.com/office/powerpoint/2010/main" val="238289011"/>
              </p:ext>
            </p:extLst>
          </p:nvPr>
        </p:nvGraphicFramePr>
        <p:xfrm>
          <a:off x="1115616" y="1340769"/>
          <a:ext cx="6912767" cy="346586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070412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2000" b="1" dirty="0" smtClean="0">
                <a:latin typeface="Calibri" panose="020F0502020204030204" pitchFamily="34" charset="0"/>
              </a:rPr>
              <a:t>ΘεωρεΙτε πωΣ </a:t>
            </a:r>
            <a:r>
              <a:rPr lang="el-GR" sz="2000" b="1" dirty="0">
                <a:latin typeface="Calibri" panose="020F0502020204030204" pitchFamily="34" charset="0"/>
              </a:rPr>
              <a:t>οι </a:t>
            </a:r>
            <a:r>
              <a:rPr lang="el-GR" sz="2000" b="1" dirty="0" smtClean="0">
                <a:latin typeface="Calibri" panose="020F0502020204030204" pitchFamily="34" charset="0"/>
              </a:rPr>
              <a:t>πολιτιστικΕΣ δρΑσειΣ μποροΥν </a:t>
            </a:r>
            <a:r>
              <a:rPr lang="el-GR" sz="2000" b="1" dirty="0">
                <a:latin typeface="Calibri" panose="020F0502020204030204" pitchFamily="34" charset="0"/>
              </a:rPr>
              <a:t>να </a:t>
            </a:r>
            <a:r>
              <a:rPr lang="el-GR" sz="2000" b="1" dirty="0" smtClean="0">
                <a:latin typeface="Calibri" panose="020F0502020204030204" pitchFamily="34" charset="0"/>
              </a:rPr>
              <a:t>καταπολεμΗσουν </a:t>
            </a:r>
            <a:r>
              <a:rPr lang="el-GR" sz="2000" b="1" dirty="0">
                <a:latin typeface="Calibri" panose="020F0502020204030204" pitchFamily="34" charset="0"/>
              </a:rPr>
              <a:t>τον </a:t>
            </a:r>
            <a:r>
              <a:rPr lang="el-GR" sz="2000" b="1" dirty="0" smtClean="0">
                <a:latin typeface="Calibri" panose="020F0502020204030204" pitchFamily="34" charset="0"/>
              </a:rPr>
              <a:t>ΚοινωνικΟ ΑποκλεισμΟ;</a:t>
            </a:r>
            <a:endParaRPr lang="el-GR" sz="2000" b="1"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29</a:t>
            </a:fld>
            <a:endParaRPr lang="el-GR"/>
          </a:p>
        </p:txBody>
      </p:sp>
      <p:graphicFrame>
        <p:nvGraphicFramePr>
          <p:cNvPr id="5" name="Chart 4"/>
          <p:cNvGraphicFramePr>
            <a:graphicFrameLocks/>
          </p:cNvGraphicFramePr>
          <p:nvPr>
            <p:extLst>
              <p:ext uri="{D42A27DB-BD31-4B8C-83A1-F6EECF244321}">
                <p14:modId xmlns:p14="http://schemas.microsoft.com/office/powerpoint/2010/main" val="1301441999"/>
              </p:ext>
            </p:extLst>
          </p:nvPr>
        </p:nvGraphicFramePr>
        <p:xfrm>
          <a:off x="1331640" y="1196752"/>
          <a:ext cx="6624736" cy="361936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92673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Calibri" panose="020F0502020204030204" pitchFamily="34" charset="0"/>
              </a:rPr>
              <a:t>ΚΟΙΝΩΝΙΚΟΣ ΑΠΟΚΛΕΙΣΜΟΣ ΚΑΙ ΠΟΛΙΤΙΣΜΟΣ</a:t>
            </a:r>
            <a:endParaRPr lang="el-GR" b="1" dirty="0">
              <a:latin typeface="Calibri" panose="020F0502020204030204" pitchFamily="34" charset="0"/>
            </a:endParaRPr>
          </a:p>
        </p:txBody>
      </p:sp>
      <p:sp>
        <p:nvSpPr>
          <p:cNvPr id="3" name="Content Placeholder 2"/>
          <p:cNvSpPr>
            <a:spLocks noGrp="1"/>
          </p:cNvSpPr>
          <p:nvPr>
            <p:ph idx="1"/>
          </p:nvPr>
        </p:nvSpPr>
        <p:spPr/>
        <p:txBody>
          <a:bodyPr>
            <a:normAutofit fontScale="92500"/>
          </a:bodyPr>
          <a:lstStyle/>
          <a:p>
            <a:pPr algn="just">
              <a:buFont typeface="Arial" panose="020B0604020202020204" pitchFamily="34" charset="0"/>
              <a:buChar char="•"/>
            </a:pPr>
            <a:r>
              <a:rPr lang="el-GR" b="0" dirty="0" smtClean="0">
                <a:latin typeface="Calibri" panose="020F0502020204030204" pitchFamily="34" charset="0"/>
              </a:rPr>
              <a:t>Πρωτοπόρα η ευρωπαϊκή πολιτιστική πολιτική κατά του ΚΑ.</a:t>
            </a:r>
          </a:p>
          <a:p>
            <a:pPr algn="just">
              <a:buFont typeface="Arial" panose="020B0604020202020204" pitchFamily="34" charset="0"/>
              <a:buChar char="•"/>
            </a:pPr>
            <a:r>
              <a:rPr lang="el-GR" b="0" dirty="0" smtClean="0">
                <a:latin typeface="Calibri" panose="020F0502020204030204" pitchFamily="34" charset="0"/>
              </a:rPr>
              <a:t>Η ελληνική πολιτιστική πολιτική είναι άρρηκτα συνδεδεμένη με την ευρωπαϊκή.</a:t>
            </a:r>
          </a:p>
          <a:p>
            <a:pPr algn="just">
              <a:buFont typeface="Arial" panose="020B0604020202020204" pitchFamily="34" charset="0"/>
              <a:buChar char="•"/>
            </a:pPr>
            <a:r>
              <a:rPr lang="el-GR" b="0" dirty="0">
                <a:latin typeface="Calibri" panose="020F0502020204030204" pitchFamily="34" charset="0"/>
              </a:rPr>
              <a:t>Σε περιόδους οικονομικής αλλά και κοινωνικής κρίσης, </a:t>
            </a:r>
            <a:r>
              <a:rPr lang="el-GR" b="0" dirty="0" smtClean="0">
                <a:latin typeface="Calibri" panose="020F0502020204030204" pitchFamily="34" charset="0"/>
              </a:rPr>
              <a:t>ο πολιτισμός μπορεί </a:t>
            </a:r>
            <a:r>
              <a:rPr lang="el-GR" b="0" dirty="0">
                <a:latin typeface="Calibri" panose="020F0502020204030204" pitchFamily="34" charset="0"/>
              </a:rPr>
              <a:t>να αποτελέσει κίνητρο κοινωνικής ανάπτυξης. </a:t>
            </a:r>
            <a:endParaRPr lang="el-GR" b="0" dirty="0" smtClean="0">
              <a:latin typeface="Calibri" panose="020F0502020204030204" pitchFamily="34" charset="0"/>
            </a:endParaRPr>
          </a:p>
          <a:p>
            <a:pPr algn="just">
              <a:buFont typeface="Arial" panose="020B0604020202020204" pitchFamily="34" charset="0"/>
              <a:buChar char="•"/>
            </a:pPr>
            <a:r>
              <a:rPr lang="el-GR" b="0" dirty="0" smtClean="0">
                <a:latin typeface="Calibri" panose="020F0502020204030204" pitchFamily="34" charset="0"/>
              </a:rPr>
              <a:t>Ηθική </a:t>
            </a:r>
            <a:r>
              <a:rPr lang="el-GR" b="0" dirty="0">
                <a:latin typeface="Calibri" panose="020F0502020204030204" pitchFamily="34" charset="0"/>
              </a:rPr>
              <a:t>συνεισφορά </a:t>
            </a:r>
            <a:r>
              <a:rPr lang="el-GR" b="0" dirty="0" smtClean="0">
                <a:latin typeface="Calibri" panose="020F0502020204030204" pitchFamily="34" charset="0"/>
              </a:rPr>
              <a:t>στην κοινωνία.</a:t>
            </a:r>
          </a:p>
          <a:p>
            <a:pPr algn="just">
              <a:buFont typeface="Arial" panose="020B0604020202020204" pitchFamily="34" charset="0"/>
              <a:buChar char="•"/>
            </a:pPr>
            <a:r>
              <a:rPr lang="el-GR" b="0" dirty="0" smtClean="0">
                <a:latin typeface="Calibri" panose="020F0502020204030204" pitchFamily="34" charset="0"/>
              </a:rPr>
              <a:t>Δυνατότητα </a:t>
            </a:r>
            <a:r>
              <a:rPr lang="el-GR" b="0" dirty="0">
                <a:latin typeface="Calibri" panose="020F0502020204030204" pitchFamily="34" charset="0"/>
              </a:rPr>
              <a:t>εργασίας που μπορεί </a:t>
            </a:r>
            <a:r>
              <a:rPr lang="el-GR" b="0" dirty="0" smtClean="0">
                <a:latin typeface="Calibri" panose="020F0502020204030204" pitchFamily="34" charset="0"/>
              </a:rPr>
              <a:t>ο πολιτισμός να </a:t>
            </a:r>
            <a:r>
              <a:rPr lang="el-GR" b="0" dirty="0">
                <a:latin typeface="Calibri" panose="020F0502020204030204" pitchFamily="34" charset="0"/>
              </a:rPr>
              <a:t>παρέξει </a:t>
            </a:r>
            <a:r>
              <a:rPr lang="el-GR" b="0" dirty="0" smtClean="0">
                <a:latin typeface="Calibri" panose="020F0502020204030204" pitchFamily="34" charset="0"/>
              </a:rPr>
              <a:t>στους πολίτες, </a:t>
            </a:r>
            <a:r>
              <a:rPr lang="el-GR" b="0" dirty="0">
                <a:latin typeface="Calibri" panose="020F0502020204030204" pitchFamily="34" charset="0"/>
              </a:rPr>
              <a:t>δημιουργώντας μια ολόκληρη βιομηχανία, τόσο σε εθνικό, όσο και σε περιφερειακό </a:t>
            </a:r>
            <a:r>
              <a:rPr lang="el-GR" b="0" dirty="0" smtClean="0">
                <a:latin typeface="Calibri" panose="020F0502020204030204" pitchFamily="34" charset="0"/>
              </a:rPr>
              <a:t>επίπεδο.</a:t>
            </a:r>
          </a:p>
          <a:p>
            <a:pPr algn="just">
              <a:buFont typeface="Arial" panose="020B0604020202020204" pitchFamily="34" charset="0"/>
              <a:buChar char="•"/>
            </a:pPr>
            <a:r>
              <a:rPr lang="el-GR" b="0" dirty="0">
                <a:latin typeface="Calibri" panose="020F0502020204030204" pitchFamily="34" charset="0"/>
              </a:rPr>
              <a:t>Η συμμετοχικότητα σε πολιτιστικές δράσεις οδηγεί τους πολίτες να είναι πιο </a:t>
            </a:r>
            <a:r>
              <a:rPr lang="el-GR" b="0" dirty="0" smtClean="0">
                <a:latin typeface="Calibri" panose="020F0502020204030204" pitchFamily="34" charset="0"/>
              </a:rPr>
              <a:t>ενεργοί, </a:t>
            </a:r>
            <a:r>
              <a:rPr lang="el-GR" b="0" dirty="0">
                <a:latin typeface="Calibri" panose="020F0502020204030204" pitchFamily="34" charset="0"/>
              </a:rPr>
              <a:t>βοηθά στην δημιουργία αισθήματος προσφοράς και χρησιμότητας, αναπτύσσει τον εθελοντισμό και οδηγεί ομάδες ανθρώπων που είχαν αποκλειστεί από κοινωνικές δράσεις στον να αποτελέσουν μέρος της κοινωνίας. Τέτοιου είδους δραστηριότητες αποτελούν οι αθλητικοί σύλλογοι, τοπικά ερασιτεχνικά θεατρικά σχήματα, σύλλογοι και τοπικοί </a:t>
            </a:r>
            <a:r>
              <a:rPr lang="el-GR" b="0" dirty="0" smtClean="0">
                <a:latin typeface="Calibri" panose="020F0502020204030204" pitchFamily="34" charset="0"/>
              </a:rPr>
              <a:t>φορείς.</a:t>
            </a:r>
            <a:endParaRPr lang="el-GR" b="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3</a:t>
            </a:fld>
            <a:endParaRPr lang="el-GR"/>
          </a:p>
        </p:txBody>
      </p:sp>
    </p:spTree>
    <p:extLst>
      <p:ext uri="{BB962C8B-B14F-4D97-AF65-F5344CB8AC3E}">
        <p14:creationId xmlns:p14="http://schemas.microsoft.com/office/powerpoint/2010/main" val="32009528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l-GR" sz="1600" b="1" dirty="0" smtClean="0">
                <a:latin typeface="Calibri" panose="020F0502020204030204" pitchFamily="34" charset="0"/>
              </a:rPr>
              <a:t>ΜπορεΙτε </a:t>
            </a:r>
            <a:r>
              <a:rPr lang="el-GR" sz="1600" b="1" dirty="0">
                <a:latin typeface="Calibri" panose="020F0502020204030204" pitchFamily="34" charset="0"/>
              </a:rPr>
              <a:t>να </a:t>
            </a:r>
            <a:r>
              <a:rPr lang="el-GR" sz="1600" b="1" dirty="0" smtClean="0">
                <a:latin typeface="Calibri" panose="020F0502020204030204" pitchFamily="34" charset="0"/>
              </a:rPr>
              <a:t>προτεΙνετε πολιτιστικΕΣ δρΑσειΣ </a:t>
            </a:r>
            <a:r>
              <a:rPr lang="el-GR" sz="1600" b="1" dirty="0">
                <a:latin typeface="Calibri" panose="020F0502020204030204" pitchFamily="34" charset="0"/>
              </a:rPr>
              <a:t>που </a:t>
            </a:r>
            <a:r>
              <a:rPr lang="el-GR" sz="1600" b="1" dirty="0" smtClean="0">
                <a:latin typeface="Calibri" panose="020F0502020204030204" pitchFamily="34" charset="0"/>
              </a:rPr>
              <a:t>κατΑ </a:t>
            </a:r>
            <a:r>
              <a:rPr lang="el-GR" sz="1600" b="1" dirty="0">
                <a:latin typeface="Calibri" panose="020F0502020204030204" pitchFamily="34" charset="0"/>
              </a:rPr>
              <a:t>τη </a:t>
            </a:r>
            <a:r>
              <a:rPr lang="el-GR" sz="1600" b="1" dirty="0" smtClean="0">
                <a:latin typeface="Calibri" panose="020F0502020204030204" pitchFamily="34" charset="0"/>
              </a:rPr>
              <a:t>γνΩμη σαΣ μποροΥν </a:t>
            </a:r>
            <a:r>
              <a:rPr lang="el-GR" sz="1600" b="1" dirty="0">
                <a:latin typeface="Calibri" panose="020F0502020204030204" pitchFamily="34" charset="0"/>
              </a:rPr>
              <a:t>να </a:t>
            </a:r>
            <a:r>
              <a:rPr lang="el-GR" sz="1600" b="1" dirty="0" smtClean="0">
                <a:latin typeface="Calibri" panose="020F0502020204030204" pitchFamily="34" charset="0"/>
              </a:rPr>
              <a:t>καταπολεμΗσουν </a:t>
            </a:r>
            <a:r>
              <a:rPr lang="el-GR" sz="1600" b="1" dirty="0">
                <a:latin typeface="Calibri" panose="020F0502020204030204" pitchFamily="34" charset="0"/>
              </a:rPr>
              <a:t>τον </a:t>
            </a:r>
            <a:r>
              <a:rPr lang="el-GR" sz="1600" b="1" dirty="0" smtClean="0">
                <a:latin typeface="Calibri" panose="020F0502020204030204" pitchFamily="34" charset="0"/>
              </a:rPr>
              <a:t>ΚοινωνικΟ ΑποκλεισμΟ;</a:t>
            </a:r>
            <a:r>
              <a:rPr lang="el-GR" sz="1600" b="1" dirty="0">
                <a:latin typeface="Calibri" panose="020F0502020204030204" pitchFamily="34" charset="0"/>
              </a:rPr>
              <a:t/>
            </a:r>
            <a:br>
              <a:rPr lang="el-GR" sz="1600" b="1" dirty="0">
                <a:latin typeface="Calibri" panose="020F0502020204030204" pitchFamily="34" charset="0"/>
              </a:rPr>
            </a:br>
            <a:endParaRPr lang="el-GR" sz="1600" b="1"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30</a:t>
            </a:fld>
            <a:endParaRPr lang="el-GR"/>
          </a:p>
        </p:txBody>
      </p:sp>
      <p:graphicFrame>
        <p:nvGraphicFramePr>
          <p:cNvPr id="5" name="Chart 4"/>
          <p:cNvGraphicFramePr>
            <a:graphicFrameLocks/>
          </p:cNvGraphicFramePr>
          <p:nvPr>
            <p:extLst>
              <p:ext uri="{D42A27DB-BD31-4B8C-83A1-F6EECF244321}">
                <p14:modId xmlns:p14="http://schemas.microsoft.com/office/powerpoint/2010/main" val="1789085687"/>
              </p:ext>
            </p:extLst>
          </p:nvPr>
        </p:nvGraphicFramePr>
        <p:xfrm>
          <a:off x="827584" y="908721"/>
          <a:ext cx="7560840" cy="396043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371209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l-GR" sz="2000" b="1" dirty="0">
                <a:latin typeface="Calibri" panose="020F0502020204030204" pitchFamily="34" charset="0"/>
              </a:rPr>
              <a:t>Ε</a:t>
            </a:r>
            <a:r>
              <a:rPr lang="el-GR" sz="2000" b="1" dirty="0" smtClean="0">
                <a:latin typeface="Calibri" panose="020F0502020204030204" pitchFamily="34" charset="0"/>
              </a:rPr>
              <a:t>χετε συμμετΑσχει </a:t>
            </a:r>
            <a:r>
              <a:rPr lang="el-GR" sz="2000" b="1" dirty="0">
                <a:latin typeface="Calibri" panose="020F0502020204030204" pitchFamily="34" charset="0"/>
              </a:rPr>
              <a:t>Ε</a:t>
            </a:r>
            <a:r>
              <a:rPr lang="el-GR" sz="2000" b="1" dirty="0" smtClean="0">
                <a:latin typeface="Calibri" panose="020F0502020204030204" pitchFamily="34" charset="0"/>
              </a:rPr>
              <a:t>στω </a:t>
            </a:r>
            <a:r>
              <a:rPr lang="el-GR" sz="2000" b="1" dirty="0">
                <a:latin typeface="Calibri" panose="020F0502020204030204" pitchFamily="34" charset="0"/>
              </a:rPr>
              <a:t>σε </a:t>
            </a:r>
            <a:r>
              <a:rPr lang="el-GR" sz="2000" b="1" dirty="0" smtClean="0">
                <a:latin typeface="Calibri" panose="020F0502020204030204" pitchFamily="34" charset="0"/>
              </a:rPr>
              <a:t>μΙα πολιτιστικΗ δρΑση </a:t>
            </a:r>
            <a:r>
              <a:rPr lang="el-GR" sz="2000" b="1" dirty="0">
                <a:latin typeface="Calibri" panose="020F0502020204030204" pitchFamily="34" charset="0"/>
              </a:rPr>
              <a:t>του </a:t>
            </a:r>
            <a:r>
              <a:rPr lang="el-GR" sz="2000" b="1" dirty="0" smtClean="0">
                <a:latin typeface="Calibri" panose="020F0502020204030204" pitchFamily="34" charset="0"/>
              </a:rPr>
              <a:t>ΔΗμου ΑθηναΙων</a:t>
            </a:r>
            <a:r>
              <a:rPr lang="el-GR" sz="2000" b="1" dirty="0">
                <a:latin typeface="Calibri" panose="020F0502020204030204" pitchFamily="34" charset="0"/>
              </a:rPr>
              <a:t>;</a:t>
            </a:r>
            <a:br>
              <a:rPr lang="el-GR" sz="2000" b="1" dirty="0">
                <a:latin typeface="Calibri" panose="020F0502020204030204" pitchFamily="34" charset="0"/>
              </a:rPr>
            </a:br>
            <a:endParaRPr lang="el-GR" sz="2000" b="1"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31</a:t>
            </a:fld>
            <a:endParaRPr lang="el-GR"/>
          </a:p>
        </p:txBody>
      </p:sp>
      <p:graphicFrame>
        <p:nvGraphicFramePr>
          <p:cNvPr id="5" name="Chart 4"/>
          <p:cNvGraphicFramePr>
            <a:graphicFrameLocks/>
          </p:cNvGraphicFramePr>
          <p:nvPr>
            <p:extLst>
              <p:ext uri="{D42A27DB-BD31-4B8C-83A1-F6EECF244321}">
                <p14:modId xmlns:p14="http://schemas.microsoft.com/office/powerpoint/2010/main" val="1053015777"/>
              </p:ext>
            </p:extLst>
          </p:nvPr>
        </p:nvGraphicFramePr>
        <p:xfrm>
          <a:off x="1115616" y="1196753"/>
          <a:ext cx="7056783" cy="36098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871461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1600" b="1" dirty="0" smtClean="0">
                <a:latin typeface="Calibri" panose="020F0502020204030204" pitchFamily="34" charset="0"/>
              </a:rPr>
              <a:t>ΕΑν </a:t>
            </a:r>
            <a:r>
              <a:rPr lang="el-GR" sz="1600" b="1" dirty="0">
                <a:latin typeface="Calibri" panose="020F0502020204030204" pitchFamily="34" charset="0"/>
              </a:rPr>
              <a:t>ναι, </a:t>
            </a:r>
            <a:r>
              <a:rPr lang="el-GR" sz="1600" b="1" dirty="0" smtClean="0">
                <a:latin typeface="Calibri" panose="020F0502020204030204" pitchFamily="34" charset="0"/>
              </a:rPr>
              <a:t>μπορεΙτε </a:t>
            </a:r>
            <a:r>
              <a:rPr lang="el-GR" sz="1600" b="1" dirty="0">
                <a:latin typeface="Calibri" panose="020F0502020204030204" pitchFamily="34" charset="0"/>
              </a:rPr>
              <a:t>να </a:t>
            </a:r>
            <a:r>
              <a:rPr lang="el-GR" sz="1600" b="1" dirty="0" smtClean="0">
                <a:latin typeface="Calibri" panose="020F0502020204030204" pitchFamily="34" charset="0"/>
              </a:rPr>
              <a:t>αξιολογΗσετε εΑν </a:t>
            </a:r>
            <a:r>
              <a:rPr lang="el-GR" sz="1600" b="1" dirty="0">
                <a:latin typeface="Calibri" panose="020F0502020204030204" pitchFamily="34" charset="0"/>
              </a:rPr>
              <a:t>οι </a:t>
            </a:r>
            <a:r>
              <a:rPr lang="el-GR" sz="1600" b="1" dirty="0" smtClean="0">
                <a:latin typeface="Calibri" panose="020F0502020204030204" pitchFamily="34" charset="0"/>
              </a:rPr>
              <a:t>δρΑσειΣ αυτΕΣ κατΑφεραν </a:t>
            </a:r>
            <a:r>
              <a:rPr lang="el-GR" sz="1600" b="1" dirty="0">
                <a:latin typeface="Calibri" panose="020F0502020204030204" pitchFamily="34" charset="0"/>
              </a:rPr>
              <a:t>να </a:t>
            </a:r>
            <a:r>
              <a:rPr lang="el-GR" sz="1600" b="1" dirty="0" smtClean="0">
                <a:latin typeface="Calibri" panose="020F0502020204030204" pitchFamily="34" charset="0"/>
              </a:rPr>
              <a:t>συνδρΑμουν </a:t>
            </a:r>
            <a:r>
              <a:rPr lang="el-GR" sz="1600" b="1" dirty="0">
                <a:latin typeface="Calibri" panose="020F0502020204030204" pitchFamily="34" charset="0"/>
              </a:rPr>
              <a:t>στη </a:t>
            </a:r>
            <a:r>
              <a:rPr lang="el-GR" sz="1600" b="1" dirty="0" smtClean="0">
                <a:latin typeface="Calibri" panose="020F0502020204030204" pitchFamily="34" charset="0"/>
              </a:rPr>
              <a:t>καταπολΕμηση </a:t>
            </a:r>
            <a:r>
              <a:rPr lang="el-GR" sz="1600" b="1" dirty="0">
                <a:latin typeface="Calibri" panose="020F0502020204030204" pitchFamily="34" charset="0"/>
              </a:rPr>
              <a:t>του </a:t>
            </a:r>
            <a:r>
              <a:rPr lang="el-GR" sz="1600" b="1" dirty="0" smtClean="0">
                <a:latin typeface="Calibri" panose="020F0502020204030204" pitchFamily="34" charset="0"/>
              </a:rPr>
              <a:t>κοινωνικοΥ ΑποκλεισμοΥ;</a:t>
            </a:r>
            <a:endParaRPr lang="el-GR" sz="1600" b="1"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32</a:t>
            </a:fld>
            <a:endParaRPr lang="el-GR"/>
          </a:p>
        </p:txBody>
      </p:sp>
      <p:graphicFrame>
        <p:nvGraphicFramePr>
          <p:cNvPr id="5" name="Chart 4"/>
          <p:cNvGraphicFramePr>
            <a:graphicFrameLocks/>
          </p:cNvGraphicFramePr>
          <p:nvPr>
            <p:extLst>
              <p:ext uri="{D42A27DB-BD31-4B8C-83A1-F6EECF244321}">
                <p14:modId xmlns:p14="http://schemas.microsoft.com/office/powerpoint/2010/main" val="4217318378"/>
              </p:ext>
            </p:extLst>
          </p:nvPr>
        </p:nvGraphicFramePr>
        <p:xfrm>
          <a:off x="1043608" y="1268761"/>
          <a:ext cx="7128791" cy="35378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675053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Calibri" panose="020F0502020204030204" pitchFamily="34" charset="0"/>
              </a:rPr>
              <a:t>ΕΣΩΤΕΡΙΚΗ ΑΞΙΟΛΟΓΗΣΗ ΗΜΕΡΙΔΑΣ</a:t>
            </a:r>
            <a:endParaRPr lang="el-GR" b="1"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33</a:t>
            </a:fld>
            <a:endParaRPr lang="el-GR"/>
          </a:p>
        </p:txBody>
      </p:sp>
      <p:graphicFrame>
        <p:nvGraphicFramePr>
          <p:cNvPr id="5" name="Chart 4"/>
          <p:cNvGraphicFramePr>
            <a:graphicFrameLocks/>
          </p:cNvGraphicFramePr>
          <p:nvPr>
            <p:extLst>
              <p:ext uri="{D42A27DB-BD31-4B8C-83A1-F6EECF244321}">
                <p14:modId xmlns:p14="http://schemas.microsoft.com/office/powerpoint/2010/main" val="3702033715"/>
              </p:ext>
            </p:extLst>
          </p:nvPr>
        </p:nvGraphicFramePr>
        <p:xfrm>
          <a:off x="1043608" y="1124744"/>
          <a:ext cx="7056784" cy="368760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022097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Calibri" panose="020F0502020204030204" pitchFamily="34" charset="0"/>
              </a:rPr>
              <a:t>ΕΣΩΤΕΡΙΚΗ ΑΞΙΟΛΟΓΗΣΗ ΗΜΕΡΙΔΑΣ</a:t>
            </a:r>
            <a:endParaRPr lang="el-GR" b="1"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34</a:t>
            </a:fld>
            <a:endParaRPr lang="el-GR"/>
          </a:p>
        </p:txBody>
      </p:sp>
      <p:pic>
        <p:nvPicPr>
          <p:cNvPr id="6" name="Chart 1"/>
          <p:cNvPicPr/>
          <p:nvPr/>
        </p:nvPicPr>
        <p:blipFill>
          <a:blip r:embed="rId2" cstate="print"/>
          <a:srcRect/>
          <a:stretch>
            <a:fillRect/>
          </a:stretch>
        </p:blipFill>
        <p:spPr bwMode="auto">
          <a:xfrm>
            <a:off x="1187624" y="1124745"/>
            <a:ext cx="6840759" cy="3681888"/>
          </a:xfrm>
          <a:prstGeom prst="rect">
            <a:avLst/>
          </a:prstGeom>
          <a:noFill/>
          <a:ln w="9525">
            <a:noFill/>
            <a:miter lim="800000"/>
            <a:headEnd/>
            <a:tailEnd/>
          </a:ln>
        </p:spPr>
      </p:pic>
    </p:spTree>
    <p:extLst>
      <p:ext uri="{BB962C8B-B14F-4D97-AF65-F5344CB8AC3E}">
        <p14:creationId xmlns:p14="http://schemas.microsoft.com/office/powerpoint/2010/main" val="42470503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Calibri" panose="020F0502020204030204" pitchFamily="34" charset="0"/>
              </a:rPr>
              <a:t>ΣυμπερΑσματα</a:t>
            </a:r>
            <a:endParaRPr lang="el-GR" b="1" dirty="0">
              <a:latin typeface="Calibri" panose="020F0502020204030204" pitchFamily="34" charset="0"/>
            </a:endParaRPr>
          </a:p>
        </p:txBody>
      </p:sp>
      <p:sp>
        <p:nvSpPr>
          <p:cNvPr id="3" name="Content Placeholder 2"/>
          <p:cNvSpPr>
            <a:spLocks noGrp="1"/>
          </p:cNvSpPr>
          <p:nvPr>
            <p:ph idx="1"/>
          </p:nvPr>
        </p:nvSpPr>
        <p:spPr/>
        <p:txBody>
          <a:bodyPr/>
          <a:lstStyle/>
          <a:p>
            <a:pPr algn="just">
              <a:buFont typeface="Arial" panose="020B0604020202020204" pitchFamily="34" charset="0"/>
              <a:buChar char="•"/>
            </a:pPr>
            <a:r>
              <a:rPr lang="el-GR" b="0" dirty="0" smtClean="0">
                <a:latin typeface="Calibri" panose="020F0502020204030204" pitchFamily="34" charset="0"/>
              </a:rPr>
              <a:t>Ανιχνεύεται ο ΚΑ ως φαινόμενο την δεκαετία του 1970 στη Γαλλία.</a:t>
            </a:r>
          </a:p>
          <a:p>
            <a:pPr algn="just">
              <a:buFont typeface="Arial" panose="020B0604020202020204" pitchFamily="34" charset="0"/>
              <a:buChar char="•"/>
            </a:pPr>
            <a:r>
              <a:rPr lang="el-GR" b="0" dirty="0" smtClean="0">
                <a:latin typeface="Calibri" panose="020F0502020204030204" pitchFamily="34" charset="0"/>
              </a:rPr>
              <a:t>Η </a:t>
            </a:r>
            <a:r>
              <a:rPr lang="el-GR" b="0" dirty="0">
                <a:latin typeface="Calibri" panose="020F0502020204030204" pitchFamily="34" charset="0"/>
              </a:rPr>
              <a:t>ΕΕ άργησε να συμπεριλάβει τον πολιτισμό στον σκληρό πυρήνα της πολιτικής της. Τη δεκαετία του </a:t>
            </a:r>
            <a:r>
              <a:rPr lang="el-GR" b="0" dirty="0" smtClean="0">
                <a:latin typeface="Calibri" panose="020F0502020204030204" pitchFamily="34" charset="0"/>
              </a:rPr>
              <a:t>1990 </a:t>
            </a:r>
            <a:r>
              <a:rPr lang="el-GR" b="0" dirty="0">
                <a:latin typeface="Calibri" panose="020F0502020204030204" pitchFamily="34" charset="0"/>
              </a:rPr>
              <a:t>ξεκινά </a:t>
            </a:r>
            <a:r>
              <a:rPr lang="el-GR" b="0" dirty="0" smtClean="0">
                <a:latin typeface="Calibri" panose="020F0502020204030204" pitchFamily="34" charset="0"/>
              </a:rPr>
              <a:t>η </a:t>
            </a:r>
            <a:r>
              <a:rPr lang="el-GR" b="0" dirty="0">
                <a:latin typeface="Calibri" panose="020F0502020204030204" pitchFamily="34" charset="0"/>
              </a:rPr>
              <a:t>θεσμοθέτηση δράσεων κατά του φαινομένου αυτού ενώ ξεκινούν και τα επιχειρησιακά προγράμματα μέσω των οποίων η ΕΕ καταπολεμά τον </a:t>
            </a:r>
            <a:r>
              <a:rPr lang="el-GR" b="0" dirty="0" smtClean="0">
                <a:latin typeface="Calibri" panose="020F0502020204030204" pitchFamily="34" charset="0"/>
              </a:rPr>
              <a:t>ΚΑ.</a:t>
            </a:r>
          </a:p>
          <a:p>
            <a:pPr algn="just">
              <a:buFont typeface="Arial" panose="020B0604020202020204" pitchFamily="34" charset="0"/>
              <a:buChar char="•"/>
            </a:pPr>
            <a:r>
              <a:rPr lang="el-GR" b="0" dirty="0" smtClean="0">
                <a:latin typeface="Calibri" panose="020F0502020204030204" pitchFamily="34" charset="0"/>
              </a:rPr>
              <a:t>Τη δεκαετία του 2000 η ΕΕ προέβη </a:t>
            </a:r>
            <a:r>
              <a:rPr lang="el-GR" b="0" dirty="0">
                <a:latin typeface="Calibri" panose="020F0502020204030204" pitchFamily="34" charset="0"/>
              </a:rPr>
              <a:t>στη δημοσίευση λευκών και πράσινων βίβλων που διέπουν μέχρι και σήμερα τη νομοθεσία αλλά και τις πρακτικές των </a:t>
            </a:r>
            <a:r>
              <a:rPr lang="el-GR" b="0" dirty="0" smtClean="0">
                <a:latin typeface="Calibri" panose="020F0502020204030204" pitchFamily="34" charset="0"/>
              </a:rPr>
              <a:t>κ–μ στον </a:t>
            </a:r>
            <a:r>
              <a:rPr lang="el-GR" b="0" dirty="0">
                <a:latin typeface="Calibri" panose="020F0502020204030204" pitchFamily="34" charset="0"/>
              </a:rPr>
              <a:t>τομέα του πολιτισμού</a:t>
            </a:r>
            <a:r>
              <a:rPr lang="el-GR" b="0" dirty="0" smtClean="0">
                <a:latin typeface="Calibri" panose="020F0502020204030204" pitchFamily="34" charset="0"/>
              </a:rPr>
              <a:t>.</a:t>
            </a:r>
          </a:p>
          <a:p>
            <a:pPr algn="just">
              <a:buFont typeface="Arial" panose="020B0604020202020204" pitchFamily="34" charset="0"/>
              <a:buChar char="•"/>
            </a:pPr>
            <a:r>
              <a:rPr lang="el-GR" b="0" dirty="0">
                <a:latin typeface="Calibri" panose="020F0502020204030204" pitchFamily="34" charset="0"/>
              </a:rPr>
              <a:t>ΕΕ: πυραμιδικό σύστημα (Ευρωπαϊκή Επιτροπή </a:t>
            </a:r>
            <a:r>
              <a:rPr lang="el-GR" b="0" dirty="0" smtClean="0">
                <a:latin typeface="Calibri" panose="020F0502020204030204" pitchFamily="34" charset="0"/>
              </a:rPr>
              <a:t>-&gt; αντίστοιχες </a:t>
            </a:r>
            <a:r>
              <a:rPr lang="el-GR" b="0" dirty="0">
                <a:latin typeface="Calibri" panose="020F0502020204030204" pitchFamily="34" charset="0"/>
              </a:rPr>
              <a:t>διευθύνσεις </a:t>
            </a:r>
            <a:r>
              <a:rPr lang="el-GR" b="0" dirty="0" smtClean="0">
                <a:latin typeface="Calibri" panose="020F0502020204030204" pitchFamily="34" charset="0"/>
              </a:rPr>
              <a:t>-&gt; γραμματείες -&gt; κ-μ).</a:t>
            </a:r>
          </a:p>
          <a:p>
            <a:pPr algn="just">
              <a:buFont typeface="Arial" panose="020B0604020202020204" pitchFamily="34" charset="0"/>
              <a:buChar char="•"/>
            </a:pPr>
            <a:r>
              <a:rPr lang="el-GR" b="0" dirty="0">
                <a:latin typeface="Calibri" panose="020F0502020204030204" pitchFamily="34" charset="0"/>
              </a:rPr>
              <a:t>Ελλάδα: αντίστοιχη πολιτική με την ΕΕ (Υπουργείο Πολιτισμού – εποπτευόμενοι φορείς – αποκεντρωμένη διοίκηση – ΟΤΑ</a:t>
            </a:r>
            <a:r>
              <a:rPr lang="el-GR" b="0" dirty="0" smtClean="0">
                <a:latin typeface="Calibri" panose="020F0502020204030204" pitchFamily="34" charset="0"/>
              </a:rPr>
              <a:t>).</a:t>
            </a:r>
          </a:p>
          <a:p>
            <a:pPr algn="just">
              <a:buFont typeface="Arial" panose="020B0604020202020204" pitchFamily="34" charset="0"/>
              <a:buChar char="•"/>
            </a:pPr>
            <a:endParaRPr lang="el-GR" b="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35</a:t>
            </a:fld>
            <a:endParaRPr lang="el-GR"/>
          </a:p>
        </p:txBody>
      </p:sp>
    </p:spTree>
    <p:extLst>
      <p:ext uri="{BB962C8B-B14F-4D97-AF65-F5344CB8AC3E}">
        <p14:creationId xmlns:p14="http://schemas.microsoft.com/office/powerpoint/2010/main" val="38267620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Calibri" panose="020F0502020204030204" pitchFamily="34" charset="0"/>
              </a:rPr>
              <a:t>ΣυμπερΑσματα - 2</a:t>
            </a:r>
            <a:endParaRPr lang="el-GR" b="1" dirty="0">
              <a:latin typeface="Calibri" panose="020F0502020204030204" pitchFamily="34" charset="0"/>
            </a:endParaRPr>
          </a:p>
        </p:txBody>
      </p:sp>
      <p:sp>
        <p:nvSpPr>
          <p:cNvPr id="3" name="Content Placeholder 2"/>
          <p:cNvSpPr>
            <a:spLocks noGrp="1"/>
          </p:cNvSpPr>
          <p:nvPr>
            <p:ph idx="1"/>
          </p:nvPr>
        </p:nvSpPr>
        <p:spPr/>
        <p:txBody>
          <a:bodyPr/>
          <a:lstStyle/>
          <a:p>
            <a:pPr algn="just">
              <a:buFont typeface="Arial" panose="020B0604020202020204" pitchFamily="34" charset="0"/>
              <a:buChar char="•"/>
            </a:pPr>
            <a:r>
              <a:rPr lang="el-GR" b="0" dirty="0">
                <a:latin typeface="Calibri" panose="020F0502020204030204" pitchFamily="34" charset="0"/>
              </a:rPr>
              <a:t>Δήμος Αθηναίων: ανεπτυγμένες πολιτιστικές υποδομές που τον καθιστούν σε ιδιαιτέρως πλεονεκτική θέση σε ό, τι έχει να κάνει με την άσκηση πολιτιστικής </a:t>
            </a:r>
            <a:r>
              <a:rPr lang="el-GR" b="0" dirty="0" smtClean="0">
                <a:latin typeface="Calibri" panose="020F0502020204030204" pitchFamily="34" charset="0"/>
              </a:rPr>
              <a:t>πολιτικής.</a:t>
            </a:r>
          </a:p>
          <a:p>
            <a:pPr algn="just">
              <a:buFont typeface="Arial" panose="020B0604020202020204" pitchFamily="34" charset="0"/>
              <a:buChar char="•"/>
            </a:pPr>
            <a:r>
              <a:rPr lang="el-GR" b="0" dirty="0">
                <a:latin typeface="Calibri" panose="020F0502020204030204" pitchFamily="34" charset="0"/>
              </a:rPr>
              <a:t>Καλές Πρακτικές: παρουσιάστηκαν παραδείγματα που είχαν χαρακτηριστεί ως επιτυχημένα από την Ευρωπαϊκή </a:t>
            </a:r>
            <a:r>
              <a:rPr lang="el-GR" b="0" dirty="0" smtClean="0">
                <a:latin typeface="Calibri" panose="020F0502020204030204" pitchFamily="34" charset="0"/>
              </a:rPr>
              <a:t>Επιτροπή.</a:t>
            </a:r>
          </a:p>
          <a:p>
            <a:pPr algn="just">
              <a:buFont typeface="Arial" panose="020B0604020202020204" pitchFamily="34" charset="0"/>
              <a:buChar char="•"/>
            </a:pPr>
            <a:r>
              <a:rPr lang="el-GR" b="0" dirty="0">
                <a:latin typeface="Calibri" panose="020F0502020204030204" pitchFamily="34" charset="0"/>
              </a:rPr>
              <a:t>Οι πρακτικές αυτές αφορούσαν σε μια πλειάδα προγραμμάτων, εκπαιδευτικών, πολιτιστικών, φεστιβάλ, μουσειακών επιδείξεων, χρήση ηλεκτρονικών </a:t>
            </a:r>
            <a:r>
              <a:rPr lang="el-GR" b="0" dirty="0" smtClean="0">
                <a:latin typeface="Calibri" panose="020F0502020204030204" pitchFamily="34" charset="0"/>
              </a:rPr>
              <a:t>πλατφορμών.</a:t>
            </a:r>
          </a:p>
          <a:p>
            <a:pPr algn="just">
              <a:buFont typeface="Arial" panose="020B0604020202020204" pitchFamily="34" charset="0"/>
              <a:buChar char="•"/>
            </a:pPr>
            <a:r>
              <a:rPr lang="el-GR" b="0" dirty="0" smtClean="0">
                <a:latin typeface="Calibri" panose="020F0502020204030204" pitchFamily="34" charset="0"/>
              </a:rPr>
              <a:t>Έρευνα: Ημερίδα διαπολιτισμικού και διαθρησκευτικού διαλόγου. Συμπλήρωση ερωτηματολογίων από 88 συμμετέχοντες. Δήμος Αθηναίων, Διορθόδοξο Κέντρο της Εκκλησίας της Ελλάδος και Επιστημονική Εταιρεία για την Κοινωνική Συνοχή και Ανάπτυξη.</a:t>
            </a:r>
            <a:endParaRPr lang="el-GR" b="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36</a:t>
            </a:fld>
            <a:endParaRPr lang="el-GR"/>
          </a:p>
        </p:txBody>
      </p:sp>
    </p:spTree>
    <p:extLst>
      <p:ext uri="{BB962C8B-B14F-4D97-AF65-F5344CB8AC3E}">
        <p14:creationId xmlns:p14="http://schemas.microsoft.com/office/powerpoint/2010/main" val="41250805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Calibri" panose="020F0502020204030204" pitchFamily="34" charset="0"/>
              </a:rPr>
              <a:t>ΣυμπερΑσματα - 3</a:t>
            </a:r>
            <a:endParaRPr lang="el-GR" b="1" dirty="0">
              <a:latin typeface="Calibri" panose="020F0502020204030204" pitchFamily="34" charset="0"/>
            </a:endParaRPr>
          </a:p>
        </p:txBody>
      </p:sp>
      <p:sp>
        <p:nvSpPr>
          <p:cNvPr id="3" name="Content Placeholder 2"/>
          <p:cNvSpPr>
            <a:spLocks noGrp="1"/>
          </p:cNvSpPr>
          <p:nvPr>
            <p:ph idx="1"/>
          </p:nvPr>
        </p:nvSpPr>
        <p:spPr/>
        <p:txBody>
          <a:bodyPr>
            <a:normAutofit lnSpcReduction="10000"/>
          </a:bodyPr>
          <a:lstStyle/>
          <a:p>
            <a:pPr algn="just">
              <a:buFont typeface="Arial" panose="020B0604020202020204" pitchFamily="34" charset="0"/>
              <a:buChar char="•"/>
            </a:pPr>
            <a:r>
              <a:rPr lang="el-GR" b="0" dirty="0" smtClean="0">
                <a:latin typeface="Calibri" panose="020F0502020204030204" pitchFamily="34" charset="0"/>
              </a:rPr>
              <a:t>Λίγο αριθμητικώς κοινό, εξειδικευμένο, απουσίαζαν οι φοιτητές και οι νεαρές ηλικίες, απουσιάζαν και άτομα ευπαθών ομάδων που έχουν βιώσει τον ΚΑ.</a:t>
            </a:r>
          </a:p>
          <a:p>
            <a:pPr algn="just">
              <a:buFont typeface="Arial" panose="020B0604020202020204" pitchFamily="34" charset="0"/>
              <a:buChar char="•"/>
            </a:pPr>
            <a:r>
              <a:rPr lang="el-GR" b="0" dirty="0">
                <a:latin typeface="Calibri" panose="020F0502020204030204" pitchFamily="34" charset="0"/>
              </a:rPr>
              <a:t>Η έρευνα έδειξε πως οι συμμετέχοντες θεωρούν ότι ο ΚΑ υπάρχει στην Ελλάδα σε αρκετά μεγάλο </a:t>
            </a:r>
            <a:r>
              <a:rPr lang="el-GR" b="0" dirty="0" smtClean="0">
                <a:latin typeface="Calibri" panose="020F0502020204030204" pitchFamily="34" charset="0"/>
              </a:rPr>
              <a:t>βαθμό.</a:t>
            </a:r>
          </a:p>
          <a:p>
            <a:pPr algn="just">
              <a:buFont typeface="Arial" panose="020B0604020202020204" pitchFamily="34" charset="0"/>
              <a:buChar char="•"/>
            </a:pPr>
            <a:r>
              <a:rPr lang="el-GR" b="0" dirty="0">
                <a:latin typeface="Calibri" panose="020F0502020204030204" pitchFamily="34" charset="0"/>
              </a:rPr>
              <a:t>Ως ομάδες που βιώνουν τον ΚΑ, οι συμμετέχοντες ανέφεραν τους μετανάστες και πρόσφυγες, Α.μ.Ε.Α., χρήστες εξαρτησιογόνων ουσιών, αλλόθρησκους, ομοφυλόφιλους, ανάπηρους, Ρομά, νοσούντες με ανίατες ασθένειες, άπορους, ανύπαντρες μητέρες, άστεγους, μαθητές και μικρά παιδιά, άτομα που δεν μιλούν </a:t>
            </a:r>
            <a:r>
              <a:rPr lang="el-GR" b="0" dirty="0" smtClean="0">
                <a:latin typeface="Calibri" panose="020F0502020204030204" pitchFamily="34" charset="0"/>
              </a:rPr>
              <a:t>την ελληνική </a:t>
            </a:r>
            <a:r>
              <a:rPr lang="el-GR" b="0" dirty="0">
                <a:latin typeface="Calibri" panose="020F0502020204030204" pitchFamily="34" charset="0"/>
              </a:rPr>
              <a:t>γλώσσα</a:t>
            </a:r>
            <a:r>
              <a:rPr lang="el-GR" b="0" dirty="0" smtClean="0">
                <a:latin typeface="Calibri" panose="020F0502020204030204" pitchFamily="34" charset="0"/>
              </a:rPr>
              <a:t>.</a:t>
            </a:r>
          </a:p>
          <a:p>
            <a:pPr algn="just">
              <a:buFont typeface="Arial" panose="020B0604020202020204" pitchFamily="34" charset="0"/>
              <a:buChar char="•"/>
            </a:pPr>
            <a:r>
              <a:rPr lang="el-GR" b="0" dirty="0" smtClean="0">
                <a:latin typeface="Calibri" panose="020F0502020204030204" pitchFamily="34" charset="0"/>
              </a:rPr>
              <a:t>Κοινωνικές </a:t>
            </a:r>
            <a:r>
              <a:rPr lang="el-GR" b="0" dirty="0">
                <a:latin typeface="Calibri" panose="020F0502020204030204" pitchFamily="34" charset="0"/>
              </a:rPr>
              <a:t>ομάδες όπως οι αλλόθρησκοι και οι μετανάστες βιώνουν τον ΚΑ λόγω στερεοτύπων και προκαταλήψεων και εξαιτίας της ξενοφοβίας. Αντιστοίχως, άτομα με ανίατες ασθένειες και χρήστες εξαρτησιογόνων ουσιών αντιμετωπίζουν τον ΚΑ εξαιτίας τόσο στερεοτύπων που υπάρχουν στην κοινωνία, όσο και έλλειψης παιδείας των ατόμων που είναι θύτες του φαινομένου αυτού.</a:t>
            </a:r>
          </a:p>
        </p:txBody>
      </p:sp>
      <p:sp>
        <p:nvSpPr>
          <p:cNvPr id="4" name="Slide Number Placeholder 3"/>
          <p:cNvSpPr>
            <a:spLocks noGrp="1"/>
          </p:cNvSpPr>
          <p:nvPr>
            <p:ph type="sldNum" sz="quarter" idx="12"/>
          </p:nvPr>
        </p:nvSpPr>
        <p:spPr/>
        <p:txBody>
          <a:bodyPr/>
          <a:lstStyle/>
          <a:p>
            <a:fld id="{2921C235-02F9-4A46-B360-A623514BA890}" type="slidenum">
              <a:rPr lang="el-GR" smtClean="0"/>
              <a:t>37</a:t>
            </a:fld>
            <a:endParaRPr lang="el-GR"/>
          </a:p>
        </p:txBody>
      </p:sp>
    </p:spTree>
    <p:extLst>
      <p:ext uri="{BB962C8B-B14F-4D97-AF65-F5344CB8AC3E}">
        <p14:creationId xmlns:p14="http://schemas.microsoft.com/office/powerpoint/2010/main" val="10768619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Calibri" panose="020F0502020204030204" pitchFamily="34" charset="0"/>
              </a:rPr>
              <a:t>ΣυμπερΑσματα - 4</a:t>
            </a:r>
            <a:endParaRPr lang="el-GR" b="1" dirty="0">
              <a:latin typeface="Calibri" panose="020F0502020204030204" pitchFamily="34" charset="0"/>
            </a:endParaRPr>
          </a:p>
        </p:txBody>
      </p:sp>
      <p:sp>
        <p:nvSpPr>
          <p:cNvPr id="3" name="Content Placeholder 2"/>
          <p:cNvSpPr>
            <a:spLocks noGrp="1"/>
          </p:cNvSpPr>
          <p:nvPr>
            <p:ph idx="1"/>
          </p:nvPr>
        </p:nvSpPr>
        <p:spPr/>
        <p:txBody>
          <a:bodyPr>
            <a:normAutofit fontScale="92500" lnSpcReduction="20000"/>
          </a:bodyPr>
          <a:lstStyle/>
          <a:p>
            <a:pPr algn="just">
              <a:buFont typeface="Arial" panose="020B0604020202020204" pitchFamily="34" charset="0"/>
              <a:buChar char="•"/>
            </a:pPr>
            <a:r>
              <a:rPr lang="el-GR" b="0" dirty="0">
                <a:latin typeface="Calibri" panose="020F0502020204030204" pitchFamily="34" charset="0"/>
              </a:rPr>
              <a:t>Στο επίπεδο της αυτοαξιολόγησης, οι συμμετέχοντες έκριναν πως είναι επαρκέστατα ενημερωμένοι για το φαινόμενο του ΚΑ, η πλειοψηφία αυτών δήλωσαν πως έχουν γνωρίσει τουλάχιστον ένα άτομο – θύμα του ΚΑ, ενώ δήλωσαν συντριπτικά πως στο παρελθόν είχαν συμμετάσχει σε πολιτιστική εκδήλωση που άμεσα ή έμμεσα αποσκοπούσε στην άρση του ΚΑ. </a:t>
            </a:r>
            <a:endParaRPr lang="el-GR" b="0" dirty="0" smtClean="0">
              <a:latin typeface="Calibri" panose="020F0502020204030204" pitchFamily="34" charset="0"/>
            </a:endParaRPr>
          </a:p>
          <a:p>
            <a:pPr algn="just">
              <a:buFont typeface="Arial" panose="020B0604020202020204" pitchFamily="34" charset="0"/>
              <a:buChar char="•"/>
            </a:pPr>
            <a:r>
              <a:rPr lang="el-GR" b="0" dirty="0" smtClean="0">
                <a:latin typeface="Calibri" panose="020F0502020204030204" pitchFamily="34" charset="0"/>
              </a:rPr>
              <a:t>Μεγάλο </a:t>
            </a:r>
            <a:r>
              <a:rPr lang="el-GR" b="0" dirty="0">
                <a:latin typeface="Calibri" panose="020F0502020204030204" pitchFamily="34" charset="0"/>
              </a:rPr>
              <a:t>ποσοστό των ατόμων που απάντησαν πως είναι πεπεισμένοι για την ικανότητα του κράτους (μέσω των πολιτιστικών δομών του) να καταπολεμήσει τον ΚΑ ως </a:t>
            </a:r>
            <a:r>
              <a:rPr lang="el-GR" b="0" dirty="0" smtClean="0">
                <a:latin typeface="Calibri" panose="020F0502020204030204" pitchFamily="34" charset="0"/>
              </a:rPr>
              <a:t>φαινόμενο.</a:t>
            </a:r>
          </a:p>
          <a:p>
            <a:pPr algn="just">
              <a:buFont typeface="Arial" panose="020B0604020202020204" pitchFamily="34" charset="0"/>
              <a:buChar char="•"/>
            </a:pPr>
            <a:r>
              <a:rPr lang="el-GR" b="0" dirty="0" smtClean="0">
                <a:latin typeface="Calibri" panose="020F0502020204030204" pitchFamily="34" charset="0"/>
              </a:rPr>
              <a:t>Συντριπτική αποδοχή των ερωτηθέντων ότι ο Πολιτισμός μπορεί να καταπολεμήσει τον ΚΑ.</a:t>
            </a:r>
          </a:p>
          <a:p>
            <a:pPr algn="just">
              <a:buFont typeface="Arial" panose="020B0604020202020204" pitchFamily="34" charset="0"/>
              <a:buChar char="•"/>
            </a:pPr>
            <a:r>
              <a:rPr lang="el-GR" b="0" dirty="0">
                <a:latin typeface="Calibri" panose="020F0502020204030204" pitchFamily="34" charset="0"/>
              </a:rPr>
              <a:t>Οι ερωτηθέντες θεωρούν πως για να γίνει καταπολέμηση του ΚΑ θα πρέπει να συνδράμει η Ε.Ε. μέσω των πολιτιστικών προγραμμάτων της, η Πολιτεία, μεσω των κρατικών πολιτιστικών προγραμμάτων αλλά και της αποκεντρωμένης διοίκησής της (Δήμοι και περιφέρειες) αλλά και της Κοινωνίας των Πολιτών και των Μ.Κ.Ο., σε ιδιωτικό και εθελοντικό επίπεδο. Κατά συνέπεια είναι επιθυμητή η συνδρομή τόσο της κρατικής όσο και της ιδιωτικής πρωτοβουλίας.</a:t>
            </a:r>
          </a:p>
        </p:txBody>
      </p:sp>
      <p:sp>
        <p:nvSpPr>
          <p:cNvPr id="4" name="Slide Number Placeholder 3"/>
          <p:cNvSpPr>
            <a:spLocks noGrp="1"/>
          </p:cNvSpPr>
          <p:nvPr>
            <p:ph type="sldNum" sz="quarter" idx="12"/>
          </p:nvPr>
        </p:nvSpPr>
        <p:spPr/>
        <p:txBody>
          <a:bodyPr/>
          <a:lstStyle/>
          <a:p>
            <a:fld id="{2921C235-02F9-4A46-B360-A623514BA890}" type="slidenum">
              <a:rPr lang="el-GR" smtClean="0"/>
              <a:t>38</a:t>
            </a:fld>
            <a:endParaRPr lang="el-GR"/>
          </a:p>
        </p:txBody>
      </p:sp>
    </p:spTree>
    <p:extLst>
      <p:ext uri="{BB962C8B-B14F-4D97-AF65-F5344CB8AC3E}">
        <p14:creationId xmlns:p14="http://schemas.microsoft.com/office/powerpoint/2010/main" val="2654693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2000" b="1" dirty="0" smtClean="0">
                <a:latin typeface="Calibri" panose="020F0502020204030204" pitchFamily="34" charset="0"/>
              </a:rPr>
              <a:t>ΠολιτιστικΕΣ ΔρΑσειΣ ΚαταπολΕμησηΣ </a:t>
            </a:r>
            <a:r>
              <a:rPr lang="el-GR" sz="2000" b="1" dirty="0">
                <a:latin typeface="Calibri" panose="020F0502020204030204" pitchFamily="34" charset="0"/>
              </a:rPr>
              <a:t>του ΚΑ στην </a:t>
            </a:r>
            <a:r>
              <a:rPr lang="el-GR" sz="2000" b="1" dirty="0" smtClean="0">
                <a:latin typeface="Calibri" panose="020F0502020204030204" pitchFamily="34" charset="0"/>
              </a:rPr>
              <a:t>ΕλλΑδα</a:t>
            </a:r>
            <a:endParaRPr lang="el-GR" sz="2000" b="1" dirty="0">
              <a:latin typeface="Calibri" panose="020F0502020204030204" pitchFamily="34" charset="0"/>
            </a:endParaRPr>
          </a:p>
        </p:txBody>
      </p:sp>
      <p:sp>
        <p:nvSpPr>
          <p:cNvPr id="3" name="Content Placeholder 2"/>
          <p:cNvSpPr>
            <a:spLocks noGrp="1"/>
          </p:cNvSpPr>
          <p:nvPr>
            <p:ph idx="1"/>
          </p:nvPr>
        </p:nvSpPr>
        <p:spPr/>
        <p:txBody>
          <a:bodyPr>
            <a:normAutofit lnSpcReduction="10000"/>
          </a:bodyPr>
          <a:lstStyle/>
          <a:p>
            <a:pPr algn="just">
              <a:buFont typeface="Arial" panose="020B0604020202020204" pitchFamily="34" charset="0"/>
              <a:buChar char="•"/>
            </a:pPr>
            <a:r>
              <a:rPr lang="en-US" b="0" dirty="0">
                <a:latin typeface="Calibri" panose="020F0502020204030204" pitchFamily="34" charset="0"/>
              </a:rPr>
              <a:t>Arts for Social Development – «</a:t>
            </a:r>
            <a:r>
              <a:rPr lang="el-GR" b="0" dirty="0">
                <a:latin typeface="Calibri" panose="020F0502020204030204" pitchFamily="34" charset="0"/>
              </a:rPr>
              <a:t>Ατρείδες: Τετράδια </a:t>
            </a:r>
            <a:r>
              <a:rPr lang="el-GR" b="0" dirty="0" smtClean="0">
                <a:latin typeface="Calibri" panose="020F0502020204030204" pitchFamily="34" charset="0"/>
              </a:rPr>
              <a:t>Κρίσης.</a:t>
            </a:r>
          </a:p>
          <a:p>
            <a:pPr algn="just">
              <a:buFont typeface="Arial" panose="020B0604020202020204" pitchFamily="34" charset="0"/>
              <a:buChar char="•"/>
            </a:pPr>
            <a:r>
              <a:rPr lang="el-GR" b="0" dirty="0">
                <a:latin typeface="Calibri" panose="020F0502020204030204" pitchFamily="34" charset="0"/>
              </a:rPr>
              <a:t>Διαπολιτισμικό Πρόγραμμα: «Σταυροδρόμια Τέχνης» υλοποιήθηκε στο πλαίσιο  του Ετήσιου Προγράμματος 2013 του Ευρωπαϊκού Ταμείου Ένταξης Υπηκόων Τρίτων Χωρών», Δράση 1.4.α/13: Σταυροδρόμια </a:t>
            </a:r>
            <a:r>
              <a:rPr lang="el-GR" b="0" dirty="0" smtClean="0">
                <a:latin typeface="Calibri" panose="020F0502020204030204" pitchFamily="34" charset="0"/>
              </a:rPr>
              <a:t>Τέχνης.</a:t>
            </a:r>
          </a:p>
          <a:p>
            <a:pPr algn="just">
              <a:buFont typeface="Arial" panose="020B0604020202020204" pitchFamily="34" charset="0"/>
              <a:buChar char="•"/>
            </a:pPr>
            <a:r>
              <a:rPr lang="el-GR" b="0" dirty="0">
                <a:latin typeface="Calibri" panose="020F0502020204030204" pitchFamily="34" charset="0"/>
              </a:rPr>
              <a:t>Το έργο «Video life stories of migrants» </a:t>
            </a:r>
            <a:r>
              <a:rPr lang="el-GR" b="0" dirty="0" smtClean="0">
                <a:latin typeface="Calibri" panose="020F0502020204030204" pitchFamily="34" charset="0"/>
              </a:rPr>
              <a:t>που εκπονήθηκε </a:t>
            </a:r>
            <a:r>
              <a:rPr lang="el-GR" b="0" dirty="0">
                <a:latin typeface="Calibri" panose="020F0502020204030204" pitchFamily="34" charset="0"/>
              </a:rPr>
              <a:t>τη διετία 2012 – 2013</a:t>
            </a:r>
            <a:r>
              <a:rPr lang="el-GR" b="0" dirty="0" smtClean="0">
                <a:latin typeface="Calibri" panose="020F0502020204030204" pitchFamily="34" charset="0"/>
              </a:rPr>
              <a:t>.</a:t>
            </a:r>
          </a:p>
          <a:p>
            <a:pPr algn="just">
              <a:buFont typeface="Arial" panose="020B0604020202020204" pitchFamily="34" charset="0"/>
              <a:buChar char="•"/>
            </a:pPr>
            <a:r>
              <a:rPr lang="el-GR" b="0" dirty="0">
                <a:latin typeface="Calibri" panose="020F0502020204030204" pitchFamily="34" charset="0"/>
              </a:rPr>
              <a:t>Από το 2011 και για τέσσερα χρόνια η ΜΚΟ Αμάκα μαζί με το POLYPLANITY και το θέατρο SYNERGY-O έχουν οργανώσει την δράση «STATION ATHENS</a:t>
            </a:r>
            <a:r>
              <a:rPr lang="el-GR" b="0" dirty="0" smtClean="0">
                <a:latin typeface="Calibri" panose="020F0502020204030204" pitchFamily="34" charset="0"/>
              </a:rPr>
              <a:t>».</a:t>
            </a:r>
          </a:p>
          <a:p>
            <a:pPr algn="just">
              <a:buFont typeface="Arial" panose="020B0604020202020204" pitchFamily="34" charset="0"/>
              <a:buChar char="•"/>
            </a:pPr>
            <a:r>
              <a:rPr lang="el-GR" b="0" dirty="0">
                <a:latin typeface="Calibri" panose="020F0502020204030204" pitchFamily="34" charset="0"/>
              </a:rPr>
              <a:t>Το πρόγραμμα «Σχολεία για την Αλλαγή - μη τυπικές εκπαιδευτικές δραστηριότητες για τα ανθρώπινα δικαιώματα στα δημοτικά σχολεία και γυμνάσια» έλαβε χώρα τη διετία 2012 – 2013, ενώ συνεχίζεται μέχρι και σήμερα εθελοντικά, στη Θεσσαλονίκη και σε πόλεις της Μακεδονίας, εκπονούμενο από την ΜΚΟ «Αντιγόνη». </a:t>
            </a:r>
            <a:endParaRPr lang="el-GR" b="0" dirty="0" smtClean="0">
              <a:latin typeface="Calibri" panose="020F0502020204030204" pitchFamily="34" charset="0"/>
            </a:endParaRPr>
          </a:p>
          <a:p>
            <a:pPr algn="just">
              <a:buFont typeface="Arial" panose="020B0604020202020204" pitchFamily="34" charset="0"/>
              <a:buChar char="•"/>
            </a:pPr>
            <a:r>
              <a:rPr lang="el-GR" b="0" dirty="0">
                <a:latin typeface="Calibri" panose="020F0502020204030204" pitchFamily="34" charset="0"/>
              </a:rPr>
              <a:t>Το Πρόγραμμα Διάλογος εκπονήθηκε από τη διαπανεπιστημιακή ομάδα «Πολύδρομο» και το ΤΕΠΑΕ του Αριστοτελείου Πανεπιστημίου Θεσσαλονίκης. </a:t>
            </a:r>
          </a:p>
        </p:txBody>
      </p:sp>
      <p:sp>
        <p:nvSpPr>
          <p:cNvPr id="4" name="Slide Number Placeholder 3"/>
          <p:cNvSpPr>
            <a:spLocks noGrp="1"/>
          </p:cNvSpPr>
          <p:nvPr>
            <p:ph type="sldNum" sz="quarter" idx="12"/>
          </p:nvPr>
        </p:nvSpPr>
        <p:spPr/>
        <p:txBody>
          <a:bodyPr/>
          <a:lstStyle/>
          <a:p>
            <a:fld id="{2921C235-02F9-4A46-B360-A623514BA890}" type="slidenum">
              <a:rPr lang="el-GR" smtClean="0"/>
              <a:t>4</a:t>
            </a:fld>
            <a:endParaRPr lang="el-GR"/>
          </a:p>
        </p:txBody>
      </p:sp>
    </p:spTree>
    <p:extLst>
      <p:ext uri="{BB962C8B-B14F-4D97-AF65-F5344CB8AC3E}">
        <p14:creationId xmlns:p14="http://schemas.microsoft.com/office/powerpoint/2010/main" val="17953216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2000" b="1" dirty="0" smtClean="0">
                <a:latin typeface="Calibri" panose="020F0502020204030204" pitchFamily="34" charset="0"/>
              </a:rPr>
              <a:t>ΠολιτιστικΕΣ ΔρΑσειΣ ΚαταπολΕμησηΣ </a:t>
            </a:r>
            <a:r>
              <a:rPr lang="el-GR" sz="2000" b="1" dirty="0">
                <a:latin typeface="Calibri" panose="020F0502020204030204" pitchFamily="34" charset="0"/>
              </a:rPr>
              <a:t>του ΚΑ στην </a:t>
            </a:r>
            <a:r>
              <a:rPr lang="el-GR" sz="2000" b="1" dirty="0" smtClean="0">
                <a:latin typeface="Calibri" panose="020F0502020204030204" pitchFamily="34" charset="0"/>
              </a:rPr>
              <a:t>ΕλλΑδα - 2</a:t>
            </a:r>
            <a:endParaRPr lang="el-GR" sz="2000" b="1" dirty="0">
              <a:latin typeface="Calibri" panose="020F0502020204030204" pitchFamily="34" charset="0"/>
            </a:endParaRPr>
          </a:p>
        </p:txBody>
      </p:sp>
      <p:sp>
        <p:nvSpPr>
          <p:cNvPr id="3" name="Content Placeholder 2"/>
          <p:cNvSpPr>
            <a:spLocks noGrp="1"/>
          </p:cNvSpPr>
          <p:nvPr>
            <p:ph idx="1"/>
          </p:nvPr>
        </p:nvSpPr>
        <p:spPr/>
        <p:txBody>
          <a:bodyPr>
            <a:normAutofit/>
          </a:bodyPr>
          <a:lstStyle/>
          <a:p>
            <a:pPr algn="just">
              <a:buFont typeface="Arial" panose="020B0604020202020204" pitchFamily="34" charset="0"/>
              <a:buChar char="•"/>
            </a:pPr>
            <a:r>
              <a:rPr lang="el-GR" b="0" dirty="0">
                <a:latin typeface="Calibri" panose="020F0502020204030204" pitchFamily="34" charset="0"/>
              </a:rPr>
              <a:t>Το «Greek-Arabic project» (2011) προώθησε την επαφή μεταξύ των δύο πολιτισμών, ελληνικού και αραβικού, και των γλωσσών τους στην Ελλάδα, με στόχο την ανοικοδόμηση γνώσης σχετικής με την αραβική γλώσσα και τον πολιτισμό και την εξάλειψη στερεοτύτυπων των νέων </a:t>
            </a:r>
            <a:r>
              <a:rPr lang="el-GR" b="0" dirty="0" smtClean="0">
                <a:latin typeface="Calibri" panose="020F0502020204030204" pitchFamily="34" charset="0"/>
              </a:rPr>
              <a:t>εκπαιδευομένων.</a:t>
            </a:r>
          </a:p>
          <a:p>
            <a:pPr algn="just">
              <a:buFont typeface="Arial" panose="020B0604020202020204" pitchFamily="34" charset="0"/>
              <a:buChar char="•"/>
            </a:pPr>
            <a:r>
              <a:rPr lang="el-GR" b="0" dirty="0">
                <a:latin typeface="Calibri" panose="020F0502020204030204" pitchFamily="34" charset="0"/>
              </a:rPr>
              <a:t>Μέσω του έργου «Film Education for the promotion of active citizenship "VIEW N’ACT"», διάφορες οργανώσεις που προέρχονται από διάφορες χώρες υπό τον συντονισμό της CYCLISIS προχώρησαν στην ανάπτυξη ενός πλαισίου που ασχολούνται με την ταινία ως ένα παιδαγωγικό εργαλείο στην Εκπαίδευση Ενηλίκων. </a:t>
            </a:r>
            <a:endParaRPr lang="el-GR" b="0" dirty="0" smtClean="0">
              <a:latin typeface="Calibri" panose="020F0502020204030204" pitchFamily="34" charset="0"/>
            </a:endParaRPr>
          </a:p>
          <a:p>
            <a:pPr algn="just">
              <a:buFont typeface="Arial" panose="020B0604020202020204" pitchFamily="34" charset="0"/>
              <a:buChar char="•"/>
            </a:pPr>
            <a:r>
              <a:rPr lang="el-GR" b="0" dirty="0">
                <a:latin typeface="Calibri" panose="020F0502020204030204" pitchFamily="34" charset="0"/>
              </a:rPr>
              <a:t>Το πρόγραμμα «Επιμόρφωση εκπαιδευτικών και μελών της εκπαιδευτικής κοινότητας» διήρκησε για πέντε χρόνια, από το 2010 έως και το 2014. Το διάστημα αυτό υποστήριξε σχολεία με πολυπολιτισμική σύνθεση μαθητικού πληθυσμού. </a:t>
            </a:r>
          </a:p>
        </p:txBody>
      </p:sp>
      <p:sp>
        <p:nvSpPr>
          <p:cNvPr id="4" name="Slide Number Placeholder 3"/>
          <p:cNvSpPr>
            <a:spLocks noGrp="1"/>
          </p:cNvSpPr>
          <p:nvPr>
            <p:ph type="sldNum" sz="quarter" idx="12"/>
          </p:nvPr>
        </p:nvSpPr>
        <p:spPr/>
        <p:txBody>
          <a:bodyPr/>
          <a:lstStyle/>
          <a:p>
            <a:fld id="{2921C235-02F9-4A46-B360-A623514BA890}" type="slidenum">
              <a:rPr lang="el-GR" smtClean="0"/>
              <a:t>5</a:t>
            </a:fld>
            <a:endParaRPr lang="el-GR"/>
          </a:p>
        </p:txBody>
      </p:sp>
    </p:spTree>
    <p:extLst>
      <p:ext uri="{BB962C8B-B14F-4D97-AF65-F5344CB8AC3E}">
        <p14:creationId xmlns:p14="http://schemas.microsoft.com/office/powerpoint/2010/main" val="6461933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Calibri" panose="020F0502020204030204" pitchFamily="34" charset="0"/>
              </a:rPr>
              <a:t>ΚαλΕΣ ΠρακτικΕΣ απΟ </a:t>
            </a:r>
            <a:r>
              <a:rPr lang="el-GR" b="1" dirty="0">
                <a:latin typeface="Calibri" panose="020F0502020204030204" pitchFamily="34" charset="0"/>
              </a:rPr>
              <a:t>το </a:t>
            </a:r>
            <a:r>
              <a:rPr lang="el-GR" b="1" dirty="0" smtClean="0">
                <a:latin typeface="Calibri" panose="020F0502020204030204" pitchFamily="34" charset="0"/>
              </a:rPr>
              <a:t>ΕξωτερικΟ</a:t>
            </a:r>
            <a:endParaRPr lang="el-GR" b="1" dirty="0">
              <a:latin typeface="Calibri" panose="020F0502020204030204" pitchFamily="34" charset="0"/>
            </a:endParaRPr>
          </a:p>
        </p:txBody>
      </p:sp>
      <p:sp>
        <p:nvSpPr>
          <p:cNvPr id="3" name="Content Placeholder 2"/>
          <p:cNvSpPr>
            <a:spLocks noGrp="1"/>
          </p:cNvSpPr>
          <p:nvPr>
            <p:ph idx="1"/>
          </p:nvPr>
        </p:nvSpPr>
        <p:spPr/>
        <p:txBody>
          <a:bodyPr>
            <a:normAutofit lnSpcReduction="10000"/>
          </a:bodyPr>
          <a:lstStyle/>
          <a:p>
            <a:pPr algn="just">
              <a:buFont typeface="Arial" panose="020B0604020202020204" pitchFamily="34" charset="0"/>
              <a:buChar char="•"/>
            </a:pPr>
            <a:r>
              <a:rPr lang="el-GR" b="0" dirty="0">
                <a:latin typeface="Calibri" panose="020F0502020204030204" pitchFamily="34" charset="0"/>
              </a:rPr>
              <a:t>Το Πρόγραμμα «Discover Culture» εκπονήθηκε στην Γερμανία κατά τα έτη 2011 – 2012</a:t>
            </a:r>
            <a:r>
              <a:rPr lang="el-GR" b="0" dirty="0" smtClean="0">
                <a:latin typeface="Calibri" panose="020F0502020204030204" pitchFamily="34" charset="0"/>
              </a:rPr>
              <a:t>.</a:t>
            </a:r>
          </a:p>
          <a:p>
            <a:pPr algn="just">
              <a:buFont typeface="Arial" panose="020B0604020202020204" pitchFamily="34" charset="0"/>
              <a:buChar char="•"/>
            </a:pPr>
            <a:r>
              <a:rPr lang="el-GR" b="0" dirty="0" smtClean="0">
                <a:latin typeface="Calibri" panose="020F0502020204030204" pitchFamily="34" charset="0"/>
              </a:rPr>
              <a:t>Το </a:t>
            </a:r>
            <a:r>
              <a:rPr lang="el-GR" b="0" dirty="0">
                <a:latin typeface="Calibri" panose="020F0502020204030204" pitchFamily="34" charset="0"/>
              </a:rPr>
              <a:t>πρόγραμμα «Get up, move yourself!» που υλοποιήθηκε από το 2010 έως και το 2013 στην πόλη Solingen της Γερμανίας</a:t>
            </a:r>
            <a:r>
              <a:rPr lang="el-GR" b="0" dirty="0" smtClean="0">
                <a:latin typeface="Calibri" panose="020F0502020204030204" pitchFamily="34" charset="0"/>
              </a:rPr>
              <a:t>.</a:t>
            </a:r>
          </a:p>
          <a:p>
            <a:pPr algn="just">
              <a:buFont typeface="Arial" panose="020B0604020202020204" pitchFamily="34" charset="0"/>
              <a:buChar char="•"/>
            </a:pPr>
            <a:r>
              <a:rPr lang="el-GR" b="0" dirty="0">
                <a:latin typeface="Calibri" panose="020F0502020204030204" pitchFamily="34" charset="0"/>
              </a:rPr>
              <a:t>Το Πρόγραμμα «Cultural Adequation» που εκπονήθηκε στη Σόφια της Βουλγαρίας την περίοδο 9/2013 – 9/2014 απευθυνόταν σε πρόσφυγες και αιτούντες άσυλο. </a:t>
            </a:r>
            <a:endParaRPr lang="el-GR" b="0" dirty="0" smtClean="0">
              <a:latin typeface="Calibri" panose="020F0502020204030204" pitchFamily="34" charset="0"/>
            </a:endParaRPr>
          </a:p>
          <a:p>
            <a:pPr algn="just">
              <a:buFont typeface="Arial" panose="020B0604020202020204" pitchFamily="34" charset="0"/>
              <a:buChar char="•"/>
            </a:pPr>
            <a:r>
              <a:rPr lang="el-GR" b="0" dirty="0">
                <a:latin typeface="Calibri" panose="020F0502020204030204" pitchFamily="34" charset="0"/>
              </a:rPr>
              <a:t>Το πρόγραμμα «SOKULTURA» αποσκοπούσε να δοθεί προβολή του πολιτισμού των μειονοτήτων στη Σλοβενία αλλά και να ενισχυθεί η απασχόληση των μελών των Κοινοτήτων Μεταναστών στον τομέα του Πολιτισμού</a:t>
            </a:r>
            <a:r>
              <a:rPr lang="el-GR" b="0" dirty="0" smtClean="0">
                <a:latin typeface="Calibri" panose="020F0502020204030204" pitchFamily="34" charset="0"/>
              </a:rPr>
              <a:t>.</a:t>
            </a:r>
          </a:p>
          <a:p>
            <a:pPr algn="just">
              <a:buFont typeface="Arial" panose="020B0604020202020204" pitchFamily="34" charset="0"/>
              <a:buChar char="•"/>
            </a:pPr>
            <a:r>
              <a:rPr lang="el-GR" b="0" dirty="0">
                <a:latin typeface="Calibri" panose="020F0502020204030204" pitchFamily="34" charset="0"/>
              </a:rPr>
              <a:t>Επίσης στη Σλοβενία έλαβε χώρα το πρόγραμμα «World Dolls» την περίοδο 2013 – 2014. Οι κύριοι στόχοι του προγράμματος ήταν να αυξηθεί η απασχολησιμότητα των ατόμων που ανήκουν σε ευάλωτες ομάδες με εκπαίδευση σε τεχνικές του κουκλοθεάτρου και της παγκόσμιας </a:t>
            </a:r>
            <a:r>
              <a:rPr lang="el-GR" b="0" dirty="0" smtClean="0">
                <a:latin typeface="Calibri" panose="020F0502020204030204" pitchFamily="34" charset="0"/>
              </a:rPr>
              <a:t>μάθησης.</a:t>
            </a:r>
            <a:endParaRPr lang="el-GR" b="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6</a:t>
            </a:fld>
            <a:endParaRPr lang="el-GR"/>
          </a:p>
        </p:txBody>
      </p:sp>
    </p:spTree>
    <p:extLst>
      <p:ext uri="{BB962C8B-B14F-4D97-AF65-F5344CB8AC3E}">
        <p14:creationId xmlns:p14="http://schemas.microsoft.com/office/powerpoint/2010/main" val="39561200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2000" b="1" dirty="0" smtClean="0">
                <a:latin typeface="Calibri" panose="020F0502020204030204" pitchFamily="34" charset="0"/>
              </a:rPr>
              <a:t>ΤΟ ΠΑΡΑΔΕΙΓΜΑ ΤΟΥ ΔΗΜΟΥ ΑΘΗΝΑΙΩΝ</a:t>
            </a:r>
            <a:br>
              <a:rPr lang="el-GR" sz="2000" b="1" dirty="0" smtClean="0">
                <a:latin typeface="Calibri" panose="020F0502020204030204" pitchFamily="34" charset="0"/>
              </a:rPr>
            </a:br>
            <a:r>
              <a:rPr lang="el-GR" sz="2000" b="1" dirty="0" smtClean="0">
                <a:latin typeface="Calibri" panose="020F0502020204030204" pitchFamily="34" charset="0"/>
              </a:rPr>
              <a:t>Οι πολιτιστικΕΣ δομΕΣ του ΔΗμου</a:t>
            </a:r>
            <a:endParaRPr lang="el-GR" sz="2000" b="1" dirty="0">
              <a:latin typeface="Calibri" panose="020F0502020204030204" pitchFamily="34" charset="0"/>
            </a:endParaRPr>
          </a:p>
        </p:txBody>
      </p:sp>
      <p:sp>
        <p:nvSpPr>
          <p:cNvPr id="3" name="Content Placeholder 2"/>
          <p:cNvSpPr>
            <a:spLocks noGrp="1"/>
          </p:cNvSpPr>
          <p:nvPr>
            <p:ph idx="1"/>
          </p:nvPr>
        </p:nvSpPr>
        <p:spPr/>
        <p:txBody>
          <a:bodyPr>
            <a:normAutofit fontScale="92500"/>
          </a:bodyPr>
          <a:lstStyle/>
          <a:p>
            <a:pPr algn="just">
              <a:buFont typeface="Arial" panose="020B0604020202020204" pitchFamily="34" charset="0"/>
              <a:buChar char="•"/>
            </a:pPr>
            <a:r>
              <a:rPr lang="el-GR" b="0" dirty="0">
                <a:latin typeface="Calibri" panose="020F0502020204030204" pitchFamily="34" charset="0"/>
              </a:rPr>
              <a:t>Κύριος φορέας προσφοράς πολιτισμού του Δήμου Αθηναίων είναι ο Οργανισμός Πολιτισμού, Αθλητισμού και Νεολαίας (Ο.Π.Α.Ν.), ενώ σημαντικός φορέας με πολιτιστική δράση είναι η και "Τεχνόπολις", στο Γκάζι</a:t>
            </a:r>
            <a:r>
              <a:rPr lang="el-GR" b="0" dirty="0" smtClean="0">
                <a:latin typeface="Calibri" panose="020F0502020204030204" pitchFamily="34" charset="0"/>
              </a:rPr>
              <a:t>.</a:t>
            </a:r>
          </a:p>
          <a:p>
            <a:pPr algn="just">
              <a:buFont typeface="Arial" panose="020B0604020202020204" pitchFamily="34" charset="0"/>
              <a:buChar char="•"/>
            </a:pPr>
            <a:r>
              <a:rPr lang="el-GR" b="0" dirty="0">
                <a:latin typeface="Calibri" panose="020F0502020204030204" pitchFamily="34" charset="0"/>
              </a:rPr>
              <a:t>Δημοτική Πινακοθήκη που φιλοξενεί συλλογές έργων Ελλήνων και ξένων </a:t>
            </a:r>
            <a:r>
              <a:rPr lang="el-GR" b="0" dirty="0" smtClean="0">
                <a:latin typeface="Calibri" panose="020F0502020204030204" pitchFamily="34" charset="0"/>
              </a:rPr>
              <a:t>δημιουργών.</a:t>
            </a:r>
          </a:p>
          <a:p>
            <a:pPr algn="just">
              <a:buFont typeface="Arial" panose="020B0604020202020204" pitchFamily="34" charset="0"/>
              <a:buChar char="•"/>
            </a:pPr>
            <a:r>
              <a:rPr lang="el-GR" b="0" dirty="0" smtClean="0">
                <a:latin typeface="Calibri" panose="020F0502020204030204" pitchFamily="34" charset="0"/>
              </a:rPr>
              <a:t>Η </a:t>
            </a:r>
            <a:r>
              <a:rPr lang="el-GR" b="0" dirty="0">
                <a:latin typeface="Calibri" panose="020F0502020204030204" pitchFamily="34" charset="0"/>
              </a:rPr>
              <a:t>βιβλιοθήκη του Ιωάννειου Πνευματικού Κέντρου, όπως και η Μουσική </a:t>
            </a:r>
            <a:r>
              <a:rPr lang="el-GR" b="0" dirty="0" smtClean="0">
                <a:latin typeface="Calibri" panose="020F0502020204030204" pitchFamily="34" charset="0"/>
              </a:rPr>
              <a:t>Βιβλιοθήκη.</a:t>
            </a:r>
          </a:p>
          <a:p>
            <a:pPr algn="just">
              <a:buFont typeface="Arial" panose="020B0604020202020204" pitchFamily="34" charset="0"/>
              <a:buChar char="•"/>
            </a:pPr>
            <a:r>
              <a:rPr lang="el-GR" b="0" dirty="0" smtClean="0">
                <a:latin typeface="Calibri" panose="020F0502020204030204" pitchFamily="34" charset="0"/>
              </a:rPr>
              <a:t>Ανοικτό </a:t>
            </a:r>
            <a:r>
              <a:rPr lang="el-GR" b="0" dirty="0">
                <a:latin typeface="Calibri" panose="020F0502020204030204" pitchFamily="34" charset="0"/>
              </a:rPr>
              <a:t>στο κοινό είναι το Κέντρο Τεχνών - Πάρκο Ελευθερίας, το οποίο φιλοξενεί εκθέσεις φωτογραφίας, ζωγραφικής, και </a:t>
            </a:r>
            <a:r>
              <a:rPr lang="el-GR" b="0" dirty="0" smtClean="0">
                <a:latin typeface="Calibri" panose="020F0502020204030204" pitchFamily="34" charset="0"/>
              </a:rPr>
              <a:t>γλυπτικής.</a:t>
            </a:r>
          </a:p>
          <a:p>
            <a:pPr algn="just">
              <a:buFont typeface="Arial" panose="020B0604020202020204" pitchFamily="34" charset="0"/>
              <a:buChar char="•"/>
            </a:pPr>
            <a:r>
              <a:rPr lang="el-GR" b="0" dirty="0" smtClean="0">
                <a:latin typeface="Calibri" panose="020F0502020204030204" pitchFamily="34" charset="0"/>
              </a:rPr>
              <a:t>Στο </a:t>
            </a:r>
            <a:r>
              <a:rPr lang="el-GR" b="0" dirty="0">
                <a:latin typeface="Calibri" panose="020F0502020204030204" pitchFamily="34" charset="0"/>
              </a:rPr>
              <a:t>Πνευματικό και Πολιτιστικό Κέντρο "Μελίνα" που εδρεύει στο Θησείο λαμβάνουν χώρα εκθέσεις και ομιλίες ενώ στα Μουσεία του Δήμου (Λαϊκής Τέχνης και Παράδοσης, Μουσείο - Θέατρο Σκιών «</a:t>
            </a:r>
            <a:r>
              <a:rPr lang="el-GR" b="0" dirty="0" smtClean="0">
                <a:latin typeface="Calibri" panose="020F0502020204030204" pitchFamily="34" charset="0"/>
              </a:rPr>
              <a:t>Χαρίδημος».</a:t>
            </a:r>
          </a:p>
          <a:p>
            <a:pPr algn="just">
              <a:buFont typeface="Arial" panose="020B0604020202020204" pitchFamily="34" charset="0"/>
              <a:buChar char="•"/>
            </a:pPr>
            <a:r>
              <a:rPr lang="el-GR" b="0" dirty="0" smtClean="0">
                <a:latin typeface="Calibri" panose="020F0502020204030204" pitchFamily="34" charset="0"/>
              </a:rPr>
              <a:t>Δωδεκανησιακό </a:t>
            </a:r>
            <a:r>
              <a:rPr lang="el-GR" b="0" dirty="0">
                <a:latin typeface="Calibri" panose="020F0502020204030204" pitchFamily="34" charset="0"/>
              </a:rPr>
              <a:t>Σπίτι, Μουσείο «Ελευθέριος Βενιζέλος», Βιομηχανικό Μουσείο Φωταερίου, Παιδικό Μουσείο και Μουσείο Λουκίας Γεωργαντή) παρατίθενται εκθέματα τα οποία είναι προσβάσιμα από το </a:t>
            </a:r>
            <a:r>
              <a:rPr lang="el-GR" b="0" dirty="0" smtClean="0">
                <a:latin typeface="Calibri" panose="020F0502020204030204" pitchFamily="34" charset="0"/>
              </a:rPr>
              <a:t>κοινό.</a:t>
            </a:r>
            <a:endParaRPr lang="el-GR" b="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7</a:t>
            </a:fld>
            <a:endParaRPr lang="el-GR"/>
          </a:p>
        </p:txBody>
      </p:sp>
    </p:spTree>
    <p:extLst>
      <p:ext uri="{BB962C8B-B14F-4D97-AF65-F5344CB8AC3E}">
        <p14:creationId xmlns:p14="http://schemas.microsoft.com/office/powerpoint/2010/main" val="40652663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2000" b="1" dirty="0" smtClean="0">
                <a:latin typeface="Calibri" panose="020F0502020204030204" pitchFamily="34" charset="0"/>
              </a:rPr>
              <a:t>ΠολιτιστικΕΣ ΔρΑσειΣ ΚαταπολΕμησηΣ </a:t>
            </a:r>
            <a:r>
              <a:rPr lang="el-GR" sz="2000" b="1" dirty="0">
                <a:latin typeface="Calibri" panose="020F0502020204030204" pitchFamily="34" charset="0"/>
              </a:rPr>
              <a:t>του </a:t>
            </a:r>
            <a:r>
              <a:rPr lang="el-GR" sz="2000" b="1" dirty="0" smtClean="0">
                <a:latin typeface="Calibri" panose="020F0502020204030204" pitchFamily="34" charset="0"/>
              </a:rPr>
              <a:t>ΚοινωνικοΥ ΑποκλεισμοΥ απΟ </a:t>
            </a:r>
            <a:r>
              <a:rPr lang="el-GR" sz="2000" b="1" dirty="0">
                <a:latin typeface="Calibri" panose="020F0502020204030204" pitchFamily="34" charset="0"/>
              </a:rPr>
              <a:t>τον </a:t>
            </a:r>
            <a:r>
              <a:rPr lang="el-GR" sz="2000" b="1" dirty="0" smtClean="0">
                <a:latin typeface="Calibri" panose="020F0502020204030204" pitchFamily="34" charset="0"/>
              </a:rPr>
              <a:t>ΔΗμο ΑθηναΙων</a:t>
            </a:r>
            <a:endParaRPr lang="el-GR" sz="2000" b="1" dirty="0">
              <a:latin typeface="Calibri" panose="020F0502020204030204" pitchFamily="34" charset="0"/>
            </a:endParaRPr>
          </a:p>
        </p:txBody>
      </p:sp>
      <p:sp>
        <p:nvSpPr>
          <p:cNvPr id="3" name="Content Placeholder 2"/>
          <p:cNvSpPr>
            <a:spLocks noGrp="1"/>
          </p:cNvSpPr>
          <p:nvPr>
            <p:ph idx="1"/>
          </p:nvPr>
        </p:nvSpPr>
        <p:spPr/>
        <p:txBody>
          <a:bodyPr>
            <a:normAutofit fontScale="92500" lnSpcReduction="10000"/>
          </a:bodyPr>
          <a:lstStyle/>
          <a:p>
            <a:pPr algn="just">
              <a:buFont typeface="Arial" panose="020B0604020202020204" pitchFamily="34" charset="0"/>
              <a:buChar char="•"/>
            </a:pPr>
            <a:r>
              <a:rPr lang="el-GR" b="0" dirty="0">
                <a:latin typeface="Calibri" panose="020F0502020204030204" pitchFamily="34" charset="0"/>
              </a:rPr>
              <a:t>«Τρεις Τέχνες, ένα όνειρο». Η συγκεκριμένη εκδήλωση έγινε σε συνεργασία με την Εταιρεία Προστασίας Σπαστικών. Αφορούσε σε δωρεάν παράδοση μαθημάτων χορού, μουσικής και ζωγραφικής σε παιδιά, νέους και ενήλικες που αντιμετώπιζαν προβλήματα </a:t>
            </a:r>
            <a:r>
              <a:rPr lang="el-GR" b="0" dirty="0" smtClean="0">
                <a:latin typeface="Calibri" panose="020F0502020204030204" pitchFamily="34" charset="0"/>
              </a:rPr>
              <a:t>αναπηρίας.</a:t>
            </a:r>
          </a:p>
          <a:p>
            <a:pPr algn="just">
              <a:buFont typeface="Arial" panose="020B0604020202020204" pitchFamily="34" charset="0"/>
              <a:buChar char="•"/>
            </a:pPr>
            <a:r>
              <a:rPr lang="el-GR" b="0" dirty="0">
                <a:latin typeface="Calibri" panose="020F0502020204030204" pitchFamily="34" charset="0"/>
              </a:rPr>
              <a:t>Η Έκθεση καλλιτεχνικής φωτογραφίας “Αποκαλύψτε το Δέρμα σας – Skin to live in” έλαβε χώρα στο Πνευματικό Κέντρο του Δήμου Αθηναίων όλον τον Οκτώβριο του 2015. Στόχος της έκθεσης ήταν η αποστιγματοποίηση των ασθενών με τα σοβαρά δερματικά νοσήματα της κνίδωσης &amp; ψωρίασης. </a:t>
            </a:r>
            <a:endParaRPr lang="el-GR" b="0" dirty="0" smtClean="0">
              <a:latin typeface="Calibri" panose="020F0502020204030204" pitchFamily="34" charset="0"/>
            </a:endParaRPr>
          </a:p>
          <a:p>
            <a:pPr algn="just">
              <a:buFont typeface="Arial" panose="020B0604020202020204" pitchFamily="34" charset="0"/>
              <a:buChar char="•"/>
            </a:pPr>
            <a:r>
              <a:rPr lang="el-GR" b="0" dirty="0">
                <a:latin typeface="Calibri" panose="020F0502020204030204" pitchFamily="34" charset="0"/>
              </a:rPr>
              <a:t>Στα πλαίσια του προγράμματος «Artability» έλαβε χώρα και το Καλλιτεχνικό Φεστιβάλ που οργάνωσε η Εταιρεία Προστασίας Σπαστικών σε συνεργασία με τον Δήμο Αθηναίων. Στόχος του είναι η άρση κάθε μορφής ΚΑ. </a:t>
            </a:r>
            <a:endParaRPr lang="el-GR" b="0" dirty="0" smtClean="0">
              <a:latin typeface="Calibri" panose="020F0502020204030204" pitchFamily="34" charset="0"/>
            </a:endParaRPr>
          </a:p>
          <a:p>
            <a:pPr algn="just">
              <a:buFont typeface="Arial" panose="020B0604020202020204" pitchFamily="34" charset="0"/>
              <a:buChar char="•"/>
            </a:pPr>
            <a:r>
              <a:rPr lang="el-GR" b="0" dirty="0">
                <a:latin typeface="Calibri" panose="020F0502020204030204" pitchFamily="34" charset="0"/>
              </a:rPr>
              <a:t>Το 2014 ο Δήμος Αθηναίων προχώρησε στη διοργάνωση της εκδήλωσης «Ένα δεκαπεντάλεπτο δραματοποιημένης ποίησης από τη συλλογή "Σε βρίσκει η ποίηση" του Τίτου Πατρίκιου», που παρουσίασε η θεατρική ομάδα των αστέγων του Κέντρου Υποδοχής και Αλληλεγγύης Δήμου Αθηναίων – Κ.Υ.Α.Δ.Α. </a:t>
            </a:r>
          </a:p>
        </p:txBody>
      </p:sp>
      <p:sp>
        <p:nvSpPr>
          <p:cNvPr id="4" name="Slide Number Placeholder 3"/>
          <p:cNvSpPr>
            <a:spLocks noGrp="1"/>
          </p:cNvSpPr>
          <p:nvPr>
            <p:ph type="sldNum" sz="quarter" idx="12"/>
          </p:nvPr>
        </p:nvSpPr>
        <p:spPr/>
        <p:txBody>
          <a:bodyPr/>
          <a:lstStyle/>
          <a:p>
            <a:fld id="{2921C235-02F9-4A46-B360-A623514BA890}" type="slidenum">
              <a:rPr lang="el-GR" smtClean="0"/>
              <a:t>8</a:t>
            </a:fld>
            <a:endParaRPr lang="el-GR"/>
          </a:p>
        </p:txBody>
      </p:sp>
    </p:spTree>
    <p:extLst>
      <p:ext uri="{BB962C8B-B14F-4D97-AF65-F5344CB8AC3E}">
        <p14:creationId xmlns:p14="http://schemas.microsoft.com/office/powerpoint/2010/main" val="164441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2000" b="1" dirty="0" smtClean="0">
                <a:latin typeface="Calibri" panose="020F0502020204030204" pitchFamily="34" charset="0"/>
              </a:rPr>
              <a:t>ΠολιτιστικΕΣ ΔρΑσειΣ ΚαταπολΕμησηΣ </a:t>
            </a:r>
            <a:r>
              <a:rPr lang="el-GR" sz="2000" b="1" dirty="0">
                <a:latin typeface="Calibri" panose="020F0502020204030204" pitchFamily="34" charset="0"/>
              </a:rPr>
              <a:t>του </a:t>
            </a:r>
            <a:r>
              <a:rPr lang="el-GR" sz="2000" b="1" dirty="0" smtClean="0">
                <a:latin typeface="Calibri" panose="020F0502020204030204" pitchFamily="34" charset="0"/>
              </a:rPr>
              <a:t>ΚοινωνικοΥ ΑποκλεισμοΥ απΟ </a:t>
            </a:r>
            <a:r>
              <a:rPr lang="el-GR" sz="2000" b="1" dirty="0">
                <a:latin typeface="Calibri" panose="020F0502020204030204" pitchFamily="34" charset="0"/>
              </a:rPr>
              <a:t>τον </a:t>
            </a:r>
            <a:r>
              <a:rPr lang="el-GR" sz="2000" b="1" dirty="0" smtClean="0">
                <a:latin typeface="Calibri" panose="020F0502020204030204" pitchFamily="34" charset="0"/>
              </a:rPr>
              <a:t>ΔΗμο ΑθηναΙων - 2</a:t>
            </a:r>
            <a:endParaRPr lang="el-GR" sz="2000" b="1" dirty="0">
              <a:latin typeface="Calibri" panose="020F0502020204030204" pitchFamily="34" charset="0"/>
            </a:endParaRPr>
          </a:p>
        </p:txBody>
      </p:sp>
      <p:sp>
        <p:nvSpPr>
          <p:cNvPr id="3" name="Content Placeholder 2"/>
          <p:cNvSpPr>
            <a:spLocks noGrp="1"/>
          </p:cNvSpPr>
          <p:nvPr>
            <p:ph idx="1"/>
          </p:nvPr>
        </p:nvSpPr>
        <p:spPr/>
        <p:txBody>
          <a:bodyPr>
            <a:normAutofit lnSpcReduction="10000"/>
          </a:bodyPr>
          <a:lstStyle/>
          <a:p>
            <a:pPr algn="just">
              <a:buFont typeface="Arial" panose="020B0604020202020204" pitchFamily="34" charset="0"/>
              <a:buChar char="•"/>
            </a:pPr>
            <a:r>
              <a:rPr lang="el-GR" b="0" dirty="0">
                <a:latin typeface="Calibri" panose="020F0502020204030204" pitchFamily="34" charset="0"/>
              </a:rPr>
              <a:t>Σε συνεργασία με τηλεοπτικό κανάλι διοργάνωσε συναυλία στις αρχές του έτους με σκοπό τη συλλογή τροφίμων. Αντί εισιτηρίου, οι πολίτες που παρακολούθησαν τη συναυλία προσέφεραν τρόφιμα μακράς διάρκειας, τα οποία και δόθηκαν στο «Κέντρο Υποδοχής και Αλληλεγγύης του Δήμου </a:t>
            </a:r>
            <a:r>
              <a:rPr lang="el-GR" b="0" dirty="0" smtClean="0">
                <a:latin typeface="Calibri" panose="020F0502020204030204" pitchFamily="34" charset="0"/>
              </a:rPr>
              <a:t>Αθηναίων».</a:t>
            </a:r>
          </a:p>
          <a:p>
            <a:pPr algn="just">
              <a:buFont typeface="Arial" panose="020B0604020202020204" pitchFamily="34" charset="0"/>
              <a:buChar char="•"/>
            </a:pPr>
            <a:r>
              <a:rPr lang="el-GR" b="0" dirty="0">
                <a:latin typeface="Calibri" panose="020F0502020204030204" pitchFamily="34" charset="0"/>
              </a:rPr>
              <a:t>Σημαντική δράση του Δήμου Αθηναίων αποτελεί και η διοργάνωση της πολύχρονης, πλέον, εκδήλωσης «Ζωντανά Βιβλία», σε συνεργασία με την ομάδα “Ζωντανή Βιβλιοθήκη”. Η δράση λαμβάνει χώρα στη βιβλιοθήκη του Δήμου Αθηναίων. Δε γίνεται ανάγνωση βιβλίων αλλά άτομα εξιστορούν τις εμπειρίες τους που έχουν να κάνουν με διακρίσεις, προκατάληψη, ρατσισμό και τον ΚΑ που έχουν βιώσει</a:t>
            </a:r>
            <a:r>
              <a:rPr lang="el-GR" b="0" dirty="0" smtClean="0">
                <a:latin typeface="Calibri" panose="020F0502020204030204" pitchFamily="34" charset="0"/>
              </a:rPr>
              <a:t>.</a:t>
            </a:r>
          </a:p>
          <a:p>
            <a:pPr algn="just">
              <a:buFont typeface="Arial" panose="020B0604020202020204" pitchFamily="34" charset="0"/>
              <a:buChar char="•"/>
            </a:pPr>
            <a:r>
              <a:rPr lang="el-GR" b="0" dirty="0">
                <a:latin typeface="Calibri" panose="020F0502020204030204" pitchFamily="34" charset="0"/>
              </a:rPr>
              <a:t>Το «Κύπελλο Συνύπαρξης Μεταναστών» αποτελεί ένα ετήσιο ποδοσφαιρικό τουρνουά μεταξύ ομάδων μεταναστών που ζούνε στην Ελλάδα. Διοργανώνεται από τον Δήμο Αθηναίων και σκοπός είναι η εξάλειψη των φυλετικών διακρίσεων και η άρση του ΚΑ των </a:t>
            </a:r>
            <a:r>
              <a:rPr lang="el-GR" b="0" dirty="0" smtClean="0">
                <a:latin typeface="Calibri" panose="020F0502020204030204" pitchFamily="34" charset="0"/>
              </a:rPr>
              <a:t>μεταναστών.</a:t>
            </a:r>
            <a:endParaRPr lang="el-GR" b="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921C235-02F9-4A46-B360-A623514BA890}" type="slidenum">
              <a:rPr lang="el-GR" smtClean="0"/>
              <a:t>9</a:t>
            </a:fld>
            <a:endParaRPr lang="el-GR"/>
          </a:p>
        </p:txBody>
      </p:sp>
    </p:spTree>
    <p:extLst>
      <p:ext uri="{BB962C8B-B14F-4D97-AF65-F5344CB8AC3E}">
        <p14:creationId xmlns:p14="http://schemas.microsoft.com/office/powerpoint/2010/main" val="16905198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Apex</Template>
  <TotalTime>273</TotalTime>
  <Words>2542</Words>
  <Application>Microsoft Office PowerPoint</Application>
  <PresentationFormat>Προβολή στην οθόνη (4:3)</PresentationFormat>
  <Paragraphs>166</Paragraphs>
  <Slides>38</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38</vt:i4>
      </vt:variant>
    </vt:vector>
  </HeadingPairs>
  <TitlesOfParts>
    <vt:vector size="45" baseType="lpstr">
      <vt:lpstr>Arial</vt:lpstr>
      <vt:lpstr>Calibri</vt:lpstr>
      <vt:lpstr>Franklin Gothic Book</vt:lpstr>
      <vt:lpstr>Franklin Gothic Medium</vt:lpstr>
      <vt:lpstr>Tunga</vt:lpstr>
      <vt:lpstr>Wingdings</vt:lpstr>
      <vt:lpstr>Angles</vt:lpstr>
      <vt:lpstr>Ο Κοινωνικος ρολοσ του πολτισμου</vt:lpstr>
      <vt:lpstr>ΘΕΩΡΗΤΙΚΟ ΜΕΡΟΣ</vt:lpstr>
      <vt:lpstr>ΚΟΙΝΩΝΙΚΟΣ ΑΠΟΚΛΕΙΣΜΟΣ ΚΑΙ ΠΟΛΙΤΙΣΜΟΣ</vt:lpstr>
      <vt:lpstr>ΠολιτιστικΕΣ ΔρΑσειΣ ΚαταπολΕμησηΣ του ΚΑ στην ΕλλΑδα</vt:lpstr>
      <vt:lpstr>ΠολιτιστικΕΣ ΔρΑσειΣ ΚαταπολΕμησηΣ του ΚΑ στην ΕλλΑδα - 2</vt:lpstr>
      <vt:lpstr>ΚαλΕΣ ΠρακτικΕΣ απΟ το ΕξωτερικΟ</vt:lpstr>
      <vt:lpstr>ΤΟ ΠΑΡΑΔΕΙΓΜΑ ΤΟΥ ΔΗΜΟΥ ΑΘΗΝΑΙΩΝ Οι πολιτιστικΕΣ δομΕΣ του ΔΗμου</vt:lpstr>
      <vt:lpstr>ΠολιτιστικΕΣ ΔρΑσειΣ ΚαταπολΕμησηΣ του ΚοινωνικοΥ ΑποκλεισμοΥ απΟ τον ΔΗμο ΑθηναΙων</vt:lpstr>
      <vt:lpstr>ΠολιτιστικΕΣ ΔρΑσειΣ ΚαταπολΕμησηΣ του ΚοινωνικοΥ ΑποκλεισμοΥ απΟ τον ΔΗμο ΑθηναΙων - 2</vt:lpstr>
      <vt:lpstr>ΣΚΟΠΟΣ, ΕΡΕΥΝΗΤΙΚΕΣ ΥΠΟΘΕΣΕΙΣ και ερευνητικα ορια</vt:lpstr>
      <vt:lpstr>ΜεθοδολογΙα τηΣ ΕρευναΣ ΚοινοΥ</vt:lpstr>
      <vt:lpstr>ΜεθοδολογΙα τηΣ ΕρευναΣ ΚοινοΥ - 2</vt:lpstr>
      <vt:lpstr>ΑνΑλυση αποτελεσμΑτων</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ΠΟσο Εντονο πιστεΥετε Οτι εΙναι το φαινΟμενο του «ΚοινωνικοΥ ΑποκλεισμοΥ» στην ελληνικΗ κοινωνΙα</vt:lpstr>
      <vt:lpstr>ΑναφΕρετε ποιεΣ ομΑδεΣ εΙναι αυτΕΣ που κατΑ την ΑποψΗ σαΣ βιΩνουν τον ΚοινωνικΟ ΑποκλεισμΟ στη σΥγχρονη ελληνικΗ κοινωνΙα (πολλαπλΕΣ αναφορΕΣ)</vt:lpstr>
      <vt:lpstr>Ποια εΙναι κατΑ την ΑποψΗ σαΣ τα αΙτια του ΚοινωνικοΥ ΑποκλεισμοΥ στη σΥγχρονη ΕλλΑδα;  (ΠολλαπλΕΣ αναφορΕΣ)</vt:lpstr>
      <vt:lpstr>ΕΑν εΙστε απΟ διαφορετικΗ χΩρα απΟ την ΕλλΑδα, παρατηρεΙτε διαφορετικΟ τρΟπο εκδΗλωσηΣ του ΚοινωνικοΥ ΑποκλεισμοΥ στην χΩρα σαΣ απΟ Οτι στην ΕλλΑδα;</vt:lpstr>
      <vt:lpstr>ΕσεΙΣ θεωρεΙτε πωΣ εΙστε ενημερωμΕνοΣ για το φαινΟμενο του ΚοινωνικοΥ ΑποκλεισμοΥ; </vt:lpstr>
      <vt:lpstr>ΓνωρΙζετε προσωπικΑ κΑποιο Ατομο που Εχει πΕσει θΥμα ΚοινωνικοΥ ΑποκλεισμοΥ; </vt:lpstr>
      <vt:lpstr>Εχετε συμμετΑσχει σε κΑποια δρΑση πολιτιστικοΥ χαρακτΗρα η οποΙα απΕβλεπε στην καταπολΕμηση του ΚοινωνικοΥ ΑποκλεισμοΥ;</vt:lpstr>
      <vt:lpstr>ΕΑν ναι, αναφΕρατε ΕωΣ τρειΣ δρΑσειΣ στιΣ οποΙεΣ Εχετε συμμετΑσχει</vt:lpstr>
      <vt:lpstr>ΠιστεΥετε πωΣ οι κρατικοΙ πολιτιστικοΙ φορεΙΣ βοηθοΥν μΕσω των δρΑσΕΩν τουΣ στην καταπολΕμηση του ΚοινωνικοΥ ΑποκλεισμοΥ;</vt:lpstr>
      <vt:lpstr>ΘεωρεΙτε πωΣ οι πολιτιστικΕΣ δρΑσειΣ μποροΥν να καταπολεμΗσουν τον ΚοινωνικΟ ΑποκλεισμΟ;</vt:lpstr>
      <vt:lpstr>ΜπορεΙτε να προτεΙνετε πολιτιστικΕΣ δρΑσειΣ που κατΑ τη γνΩμη σαΣ μποροΥν να καταπολεμΗσουν τον ΚοινωνικΟ ΑποκλεισμΟ; </vt:lpstr>
      <vt:lpstr>Εχετε συμμετΑσχει Εστω σε μΙα πολιτιστικΗ δρΑση του ΔΗμου ΑθηναΙων; </vt:lpstr>
      <vt:lpstr>ΕΑν ναι, μπορεΙτε να αξιολογΗσετε εΑν οι δρΑσειΣ αυτΕΣ κατΑφεραν να συνδρΑμουν στη καταπολΕμηση του κοινωνικοΥ ΑποκλεισμοΥ;</vt:lpstr>
      <vt:lpstr>ΕΣΩΤΕΡΙΚΗ ΑΞΙΟΛΟΓΗΣΗ ΗΜΕΡΙΔΑΣ</vt:lpstr>
      <vt:lpstr>ΕΣΩΤΕΡΙΚΗ ΑΞΙΟΛΟΓΗΣΗ ΗΜΕΡΙΔΑΣ</vt:lpstr>
      <vt:lpstr>ΣυμπερΑσματα</vt:lpstr>
      <vt:lpstr>ΣυμπερΑσματα - 2</vt:lpstr>
      <vt:lpstr>ΣυμπερΑσματα - 3</vt:lpstr>
      <vt:lpstr>ΣυμπερΑσματα - 4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ΡΟΛΟΣ του πολιτισμοΥ στην καταπολΕμηση του κοινωνικοΥ αποκλεισμοΥ στην ΕλλΑδα και την ΕυρΩπη κατΑ την διΑρκεια και μετΑ την κρΙση. ΜελΕτη περΙπτωσηΣ οι πολιτιστικΕΣ δραστηριΟτητΕΣ των πολιτιστικΩν δομΩν του δΗμου ΑθηναΙων κατΑ του κοινωνικοΥ αποκλεισμοΥ</dc:title>
  <dc:creator>Stavros</dc:creator>
  <cp:lastModifiedBy>EVGENIA</cp:lastModifiedBy>
  <cp:revision>63</cp:revision>
  <dcterms:created xsi:type="dcterms:W3CDTF">2016-09-11T16:13:16Z</dcterms:created>
  <dcterms:modified xsi:type="dcterms:W3CDTF">2020-05-03T09:41:27Z</dcterms:modified>
</cp:coreProperties>
</file>