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55"/>
  </p:notesMasterIdLst>
  <p:sldIdLst>
    <p:sldId id="256" r:id="rId2"/>
    <p:sldId id="302" r:id="rId3"/>
    <p:sldId id="303" r:id="rId4"/>
    <p:sldId id="305" r:id="rId5"/>
    <p:sldId id="306" r:id="rId6"/>
    <p:sldId id="307" r:id="rId7"/>
    <p:sldId id="308" r:id="rId8"/>
    <p:sldId id="309" r:id="rId9"/>
    <p:sldId id="310" r:id="rId10"/>
    <p:sldId id="311" r:id="rId11"/>
    <p:sldId id="312" r:id="rId12"/>
    <p:sldId id="313" r:id="rId13"/>
    <p:sldId id="314" r:id="rId14"/>
    <p:sldId id="315" r:id="rId15"/>
    <p:sldId id="316" r:id="rId16"/>
    <p:sldId id="317" r:id="rId17"/>
    <p:sldId id="318" r:id="rId18"/>
    <p:sldId id="260" r:id="rId19"/>
    <p:sldId id="262" r:id="rId20"/>
    <p:sldId id="263" r:id="rId21"/>
    <p:sldId id="264" r:id="rId22"/>
    <p:sldId id="265" r:id="rId23"/>
    <p:sldId id="266" r:id="rId24"/>
    <p:sldId id="267" r:id="rId25"/>
    <p:sldId id="268" r:id="rId26"/>
    <p:sldId id="269" r:id="rId27"/>
    <p:sldId id="270" r:id="rId28"/>
    <p:sldId id="271" r:id="rId29"/>
    <p:sldId id="272" r:id="rId30"/>
    <p:sldId id="273" r:id="rId31"/>
    <p:sldId id="274" r:id="rId32"/>
    <p:sldId id="275" r:id="rId33"/>
    <p:sldId id="276" r:id="rId34"/>
    <p:sldId id="277" r:id="rId35"/>
    <p:sldId id="278" r:id="rId36"/>
    <p:sldId id="279" r:id="rId37"/>
    <p:sldId id="280" r:id="rId38"/>
    <p:sldId id="281" r:id="rId39"/>
    <p:sldId id="282" r:id="rId40"/>
    <p:sldId id="283" r:id="rId41"/>
    <p:sldId id="284" r:id="rId42"/>
    <p:sldId id="285" r:id="rId43"/>
    <p:sldId id="286" r:id="rId44"/>
    <p:sldId id="287" r:id="rId45"/>
    <p:sldId id="288" r:id="rId46"/>
    <p:sldId id="289" r:id="rId47"/>
    <p:sldId id="290" r:id="rId48"/>
    <p:sldId id="293" r:id="rId49"/>
    <p:sldId id="294" r:id="rId50"/>
    <p:sldId id="323" r:id="rId51"/>
    <p:sldId id="325" r:id="rId52"/>
    <p:sldId id="326" r:id="rId53"/>
    <p:sldId id="301" r:id="rId54"/>
  </p:sldIdLst>
  <p:sldSz cx="12192000" cy="6858000"/>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60727" autoAdjust="0"/>
  </p:normalViewPr>
  <p:slideViewPr>
    <p:cSldViewPr snapToGrid="0">
      <p:cViewPr varScale="1">
        <p:scale>
          <a:sx n="89" d="100"/>
          <a:sy n="89" d="100"/>
        </p:scale>
        <p:origin x="46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notesMaster" Target="notesMasters/notesMaster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theme" Target="theme/theme1.xml"/><Relationship Id="rId5" Type="http://schemas.openxmlformats.org/officeDocument/2006/relationships/slide" Target="slides/slide4.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tableStyles" Target="tableStyle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viewProps" Target="viewProps.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l-GR"/>
          </a:p>
        </p:txBody>
      </p:sp>
      <p:sp>
        <p:nvSpPr>
          <p:cNvPr id="3" name="Θέση ημερομηνίας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F0DDAEC-9EE5-4190-A2C5-3220F0163F61}" type="datetimeFigureOut">
              <a:rPr lang="el-GR" smtClean="0"/>
              <a:t>10/12/2020</a:t>
            </a:fld>
            <a:endParaRPr lang="el-GR"/>
          </a:p>
        </p:txBody>
      </p:sp>
      <p:sp>
        <p:nvSpPr>
          <p:cNvPr id="4" name="Θέση εικόνας διαφάνειας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l-GR"/>
          </a:p>
        </p:txBody>
      </p:sp>
      <p:sp>
        <p:nvSpPr>
          <p:cNvPr id="5" name="Θέση σημειώσεων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6" name="Θέση υποσέλιδου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l-GR"/>
          </a:p>
        </p:txBody>
      </p:sp>
      <p:sp>
        <p:nvSpPr>
          <p:cNvPr id="7" name="Θέση αριθμού διαφάνειας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4779E6B-0EB0-45BC-9B33-BCF458AD22A3}" type="slidenum">
              <a:rPr lang="el-GR" smtClean="0"/>
              <a:t>‹#›</a:t>
            </a:fld>
            <a:endParaRPr lang="el-GR"/>
          </a:p>
        </p:txBody>
      </p:sp>
    </p:spTree>
    <p:extLst>
      <p:ext uri="{BB962C8B-B14F-4D97-AF65-F5344CB8AC3E}">
        <p14:creationId xmlns:p14="http://schemas.microsoft.com/office/powerpoint/2010/main" val="63894140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7"/>
          <p:cNvSpPr>
            <a:spLocks noGrp="1" noChangeArrowheads="1"/>
          </p:cNvSpPr>
          <p:nvPr>
            <p:ph type="sldNum" sz="quarter" idx="5"/>
          </p:nvPr>
        </p:nvSpPr>
        <p:spPr>
          <a:ln/>
        </p:spPr>
        <p:txBody>
          <a:bodyPr/>
          <a:lstStyle/>
          <a:p>
            <a:pPr fontAlgn="base">
              <a:spcBef>
                <a:spcPct val="0"/>
              </a:spcBef>
              <a:spcAft>
                <a:spcPct val="0"/>
              </a:spcAft>
              <a:defRPr/>
            </a:pPr>
            <a:fld id="{FF8BB14E-ABAB-4376-BFC7-051030FAC5C6}" type="slidenum">
              <a:rPr lang="el-GR" altLang="el-GR">
                <a:solidFill>
                  <a:prstClr val="black"/>
                </a:solidFill>
                <a:latin typeface="Arial" panose="020B0604020202020204" pitchFamily="34" charset="0"/>
                <a:cs typeface="Arial" panose="020B0604020202020204" pitchFamily="34" charset="0"/>
              </a:rPr>
              <a:pPr fontAlgn="base">
                <a:spcBef>
                  <a:spcPct val="0"/>
                </a:spcBef>
                <a:spcAft>
                  <a:spcPct val="0"/>
                </a:spcAft>
                <a:defRPr/>
              </a:pPr>
              <a:t>18</a:t>
            </a:fld>
            <a:endParaRPr lang="el-GR" altLang="el-GR">
              <a:solidFill>
                <a:prstClr val="black"/>
              </a:solidFill>
              <a:latin typeface="Arial" panose="020B0604020202020204" pitchFamily="34" charset="0"/>
              <a:cs typeface="Arial" panose="020B0604020202020204" pitchFamily="34" charset="0"/>
            </a:endParaRPr>
          </a:p>
        </p:txBody>
      </p:sp>
      <p:sp>
        <p:nvSpPr>
          <p:cNvPr id="94210" name="Rectangle 2"/>
          <p:cNvSpPr>
            <a:spLocks noGrp="1" noRot="1" noChangeAspect="1" noChangeArrowheads="1" noTextEdit="1"/>
          </p:cNvSpPr>
          <p:nvPr>
            <p:ph type="sldImg"/>
          </p:nvPr>
        </p:nvSpPr>
        <p:spPr>
          <a:ln/>
        </p:spPr>
      </p:sp>
      <p:sp>
        <p:nvSpPr>
          <p:cNvPr id="94211" name="Rectangle 3"/>
          <p:cNvSpPr>
            <a:spLocks noGrp="1" noChangeArrowheads="1"/>
          </p:cNvSpPr>
          <p:nvPr>
            <p:ph type="body" idx="1"/>
          </p:nvPr>
        </p:nvSpPr>
        <p:spPr/>
        <p:txBody>
          <a:bodyPr/>
          <a:lstStyle/>
          <a:p>
            <a:endParaRPr lang="el-GR" altLang="el-GR"/>
          </a:p>
        </p:txBody>
      </p:sp>
    </p:spTree>
    <p:extLst>
      <p:ext uri="{BB962C8B-B14F-4D97-AF65-F5344CB8AC3E}">
        <p14:creationId xmlns:p14="http://schemas.microsoft.com/office/powerpoint/2010/main" val="37300394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dirty="0"/>
          </a:p>
        </p:txBody>
      </p:sp>
      <p:sp>
        <p:nvSpPr>
          <p:cNvPr id="4" name="Θέση αριθμού διαφάνειας 3"/>
          <p:cNvSpPr>
            <a:spLocks noGrp="1"/>
          </p:cNvSpPr>
          <p:nvPr>
            <p:ph type="sldNum" sz="quarter" idx="10"/>
          </p:nvPr>
        </p:nvSpPr>
        <p:spPr/>
        <p:txBody>
          <a:bodyPr/>
          <a:lstStyle/>
          <a:p>
            <a:fld id="{C4779E6B-0EB0-45BC-9B33-BCF458AD22A3}" type="slidenum">
              <a:rPr lang="el-GR">
                <a:solidFill>
                  <a:prstClr val="black"/>
                </a:solidFill>
              </a:rPr>
              <a:pPr/>
              <a:t>51</a:t>
            </a:fld>
            <a:endParaRPr lang="el-GR">
              <a:solidFill>
                <a:prstClr val="black"/>
              </a:solidFill>
            </a:endParaRPr>
          </a:p>
        </p:txBody>
      </p:sp>
    </p:spTree>
    <p:extLst>
      <p:ext uri="{BB962C8B-B14F-4D97-AF65-F5344CB8AC3E}">
        <p14:creationId xmlns:p14="http://schemas.microsoft.com/office/powerpoint/2010/main" val="40845763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dirty="0"/>
          </a:p>
        </p:txBody>
      </p:sp>
      <p:sp>
        <p:nvSpPr>
          <p:cNvPr id="4" name="Θέση αριθμού διαφάνειας 3"/>
          <p:cNvSpPr>
            <a:spLocks noGrp="1"/>
          </p:cNvSpPr>
          <p:nvPr>
            <p:ph type="sldNum" sz="quarter" idx="10"/>
          </p:nvPr>
        </p:nvSpPr>
        <p:spPr/>
        <p:txBody>
          <a:bodyPr/>
          <a:lstStyle/>
          <a:p>
            <a:fld id="{C4779E6B-0EB0-45BC-9B33-BCF458AD22A3}" type="slidenum">
              <a:rPr lang="el-GR" smtClean="0"/>
              <a:t>52</a:t>
            </a:fld>
            <a:endParaRPr lang="el-GR"/>
          </a:p>
        </p:txBody>
      </p:sp>
    </p:spTree>
    <p:extLst>
      <p:ext uri="{BB962C8B-B14F-4D97-AF65-F5344CB8AC3E}">
        <p14:creationId xmlns:p14="http://schemas.microsoft.com/office/powerpoint/2010/main" val="382044144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7"/>
          <p:cNvSpPr>
            <a:spLocks noGrp="1" noChangeArrowheads="1"/>
          </p:cNvSpPr>
          <p:nvPr>
            <p:ph type="sldNum" sz="quarter" idx="5"/>
          </p:nvPr>
        </p:nvSpPr>
        <p:spPr>
          <a:ln/>
        </p:spPr>
        <p:txBody>
          <a:bodyPr/>
          <a:lstStyle/>
          <a:p>
            <a:pPr fontAlgn="base">
              <a:spcBef>
                <a:spcPct val="0"/>
              </a:spcBef>
              <a:spcAft>
                <a:spcPct val="0"/>
              </a:spcAft>
              <a:defRPr/>
            </a:pPr>
            <a:fld id="{3EE6D828-CBD5-4B8E-A798-79DE3E3C512F}" type="slidenum">
              <a:rPr lang="el-GR" altLang="el-GR">
                <a:solidFill>
                  <a:prstClr val="black"/>
                </a:solidFill>
                <a:latin typeface="Arial" panose="020B0604020202020204" pitchFamily="34" charset="0"/>
                <a:cs typeface="Arial" panose="020B0604020202020204" pitchFamily="34" charset="0"/>
              </a:rPr>
              <a:pPr fontAlgn="base">
                <a:spcBef>
                  <a:spcPct val="0"/>
                </a:spcBef>
                <a:spcAft>
                  <a:spcPct val="0"/>
                </a:spcAft>
                <a:defRPr/>
              </a:pPr>
              <a:t>42</a:t>
            </a:fld>
            <a:endParaRPr lang="el-GR" altLang="el-GR">
              <a:solidFill>
                <a:prstClr val="black"/>
              </a:solidFill>
              <a:latin typeface="Arial" panose="020B0604020202020204" pitchFamily="34" charset="0"/>
              <a:cs typeface="Arial" panose="020B0604020202020204" pitchFamily="34" charset="0"/>
            </a:endParaRPr>
          </a:p>
        </p:txBody>
      </p:sp>
      <p:sp>
        <p:nvSpPr>
          <p:cNvPr id="48130" name="Rectangle 2"/>
          <p:cNvSpPr>
            <a:spLocks noGrp="1" noRot="1" noChangeAspect="1" noChangeArrowheads="1" noTextEdit="1"/>
          </p:cNvSpPr>
          <p:nvPr>
            <p:ph type="sldImg"/>
          </p:nvPr>
        </p:nvSpPr>
        <p:spPr>
          <a:ln/>
        </p:spPr>
      </p:sp>
      <p:sp>
        <p:nvSpPr>
          <p:cNvPr id="48131" name="Rectangle 3"/>
          <p:cNvSpPr>
            <a:spLocks noGrp="1" noChangeArrowheads="1"/>
          </p:cNvSpPr>
          <p:nvPr>
            <p:ph type="body" idx="1"/>
          </p:nvPr>
        </p:nvSpPr>
        <p:spPr/>
        <p:txBody>
          <a:bodyPr/>
          <a:lstStyle/>
          <a:p>
            <a:endParaRPr lang="el-GR" altLang="el-GR"/>
          </a:p>
        </p:txBody>
      </p:sp>
    </p:spTree>
    <p:extLst>
      <p:ext uri="{BB962C8B-B14F-4D97-AF65-F5344CB8AC3E}">
        <p14:creationId xmlns:p14="http://schemas.microsoft.com/office/powerpoint/2010/main" val="363119338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7"/>
          <p:cNvSpPr>
            <a:spLocks noGrp="1" noChangeArrowheads="1"/>
          </p:cNvSpPr>
          <p:nvPr>
            <p:ph type="sldNum" sz="quarter" idx="5"/>
          </p:nvPr>
        </p:nvSpPr>
        <p:spPr>
          <a:ln/>
        </p:spPr>
        <p:txBody>
          <a:bodyPr/>
          <a:lstStyle/>
          <a:p>
            <a:pPr fontAlgn="base">
              <a:spcBef>
                <a:spcPct val="0"/>
              </a:spcBef>
              <a:spcAft>
                <a:spcPct val="0"/>
              </a:spcAft>
              <a:defRPr/>
            </a:pPr>
            <a:fld id="{D978F958-2842-4FA2-B183-ACB09044DD3B}" type="slidenum">
              <a:rPr lang="el-GR" altLang="el-GR">
                <a:solidFill>
                  <a:prstClr val="black"/>
                </a:solidFill>
                <a:latin typeface="Arial" panose="020B0604020202020204" pitchFamily="34" charset="0"/>
                <a:cs typeface="Arial" panose="020B0604020202020204" pitchFamily="34" charset="0"/>
              </a:rPr>
              <a:pPr fontAlgn="base">
                <a:spcBef>
                  <a:spcPct val="0"/>
                </a:spcBef>
                <a:spcAft>
                  <a:spcPct val="0"/>
                </a:spcAft>
                <a:defRPr/>
              </a:pPr>
              <a:t>43</a:t>
            </a:fld>
            <a:endParaRPr lang="el-GR" altLang="el-GR">
              <a:solidFill>
                <a:prstClr val="black"/>
              </a:solidFill>
              <a:latin typeface="Arial" panose="020B0604020202020204" pitchFamily="34" charset="0"/>
              <a:cs typeface="Arial" panose="020B0604020202020204" pitchFamily="34" charset="0"/>
            </a:endParaRPr>
          </a:p>
        </p:txBody>
      </p:sp>
      <p:sp>
        <p:nvSpPr>
          <p:cNvPr id="99330" name="Rectangle 2"/>
          <p:cNvSpPr>
            <a:spLocks noGrp="1" noRot="1" noChangeAspect="1" noChangeArrowheads="1" noTextEdit="1"/>
          </p:cNvSpPr>
          <p:nvPr>
            <p:ph type="sldImg"/>
          </p:nvPr>
        </p:nvSpPr>
        <p:spPr>
          <a:ln/>
        </p:spPr>
      </p:sp>
      <p:sp>
        <p:nvSpPr>
          <p:cNvPr id="99331" name="Rectangle 3"/>
          <p:cNvSpPr>
            <a:spLocks noGrp="1" noChangeArrowheads="1"/>
          </p:cNvSpPr>
          <p:nvPr>
            <p:ph type="body" idx="1"/>
          </p:nvPr>
        </p:nvSpPr>
        <p:spPr/>
        <p:txBody>
          <a:bodyPr/>
          <a:lstStyle/>
          <a:p>
            <a:endParaRPr lang="el-GR" altLang="el-GR"/>
          </a:p>
        </p:txBody>
      </p:sp>
    </p:spTree>
    <p:extLst>
      <p:ext uri="{BB962C8B-B14F-4D97-AF65-F5344CB8AC3E}">
        <p14:creationId xmlns:p14="http://schemas.microsoft.com/office/powerpoint/2010/main" val="234643677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7"/>
          <p:cNvSpPr>
            <a:spLocks noGrp="1" noChangeArrowheads="1"/>
          </p:cNvSpPr>
          <p:nvPr>
            <p:ph type="sldNum" sz="quarter" idx="5"/>
          </p:nvPr>
        </p:nvSpPr>
        <p:spPr>
          <a:ln/>
        </p:spPr>
        <p:txBody>
          <a:bodyPr/>
          <a:lstStyle/>
          <a:p>
            <a:pPr fontAlgn="base">
              <a:spcBef>
                <a:spcPct val="0"/>
              </a:spcBef>
              <a:spcAft>
                <a:spcPct val="0"/>
              </a:spcAft>
              <a:defRPr/>
            </a:pPr>
            <a:fld id="{34373D7F-677F-4452-B3D2-B10AD23A2B52}" type="slidenum">
              <a:rPr lang="el-GR" altLang="el-GR">
                <a:solidFill>
                  <a:prstClr val="black"/>
                </a:solidFill>
                <a:latin typeface="Arial" panose="020B0604020202020204" pitchFamily="34" charset="0"/>
                <a:cs typeface="Arial" panose="020B0604020202020204" pitchFamily="34" charset="0"/>
              </a:rPr>
              <a:pPr fontAlgn="base">
                <a:spcBef>
                  <a:spcPct val="0"/>
                </a:spcBef>
                <a:spcAft>
                  <a:spcPct val="0"/>
                </a:spcAft>
                <a:defRPr/>
              </a:pPr>
              <a:t>44</a:t>
            </a:fld>
            <a:endParaRPr lang="el-GR" altLang="el-GR">
              <a:solidFill>
                <a:prstClr val="black"/>
              </a:solidFill>
              <a:latin typeface="Arial" panose="020B0604020202020204" pitchFamily="34" charset="0"/>
              <a:cs typeface="Arial" panose="020B0604020202020204" pitchFamily="34" charset="0"/>
            </a:endParaRPr>
          </a:p>
        </p:txBody>
      </p:sp>
      <p:sp>
        <p:nvSpPr>
          <p:cNvPr id="109570" name="Rectangle 2"/>
          <p:cNvSpPr>
            <a:spLocks noGrp="1" noRot="1" noChangeAspect="1" noChangeArrowheads="1" noTextEdit="1"/>
          </p:cNvSpPr>
          <p:nvPr>
            <p:ph type="sldImg"/>
          </p:nvPr>
        </p:nvSpPr>
        <p:spPr>
          <a:ln/>
        </p:spPr>
      </p:sp>
      <p:sp>
        <p:nvSpPr>
          <p:cNvPr id="109571" name="Rectangle 3"/>
          <p:cNvSpPr>
            <a:spLocks noGrp="1" noChangeArrowheads="1"/>
          </p:cNvSpPr>
          <p:nvPr>
            <p:ph type="body" idx="1"/>
          </p:nvPr>
        </p:nvSpPr>
        <p:spPr/>
        <p:txBody>
          <a:bodyPr/>
          <a:lstStyle/>
          <a:p>
            <a:endParaRPr lang="el-GR" altLang="el-GR"/>
          </a:p>
        </p:txBody>
      </p:sp>
    </p:spTree>
    <p:extLst>
      <p:ext uri="{BB962C8B-B14F-4D97-AF65-F5344CB8AC3E}">
        <p14:creationId xmlns:p14="http://schemas.microsoft.com/office/powerpoint/2010/main" val="233382243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7"/>
          <p:cNvSpPr>
            <a:spLocks noGrp="1" noChangeArrowheads="1"/>
          </p:cNvSpPr>
          <p:nvPr>
            <p:ph type="sldNum" sz="quarter" idx="5"/>
          </p:nvPr>
        </p:nvSpPr>
        <p:spPr>
          <a:ln/>
        </p:spPr>
        <p:txBody>
          <a:bodyPr/>
          <a:lstStyle/>
          <a:p>
            <a:pPr fontAlgn="base">
              <a:spcBef>
                <a:spcPct val="0"/>
              </a:spcBef>
              <a:spcAft>
                <a:spcPct val="0"/>
              </a:spcAft>
              <a:defRPr/>
            </a:pPr>
            <a:fld id="{C89931DE-C5A5-4655-AC1A-89C29791142A}" type="slidenum">
              <a:rPr lang="el-GR" altLang="el-GR">
                <a:solidFill>
                  <a:prstClr val="black"/>
                </a:solidFill>
                <a:latin typeface="Arial" panose="020B0604020202020204" pitchFamily="34" charset="0"/>
                <a:cs typeface="Arial" panose="020B0604020202020204" pitchFamily="34" charset="0"/>
              </a:rPr>
              <a:pPr fontAlgn="base">
                <a:spcBef>
                  <a:spcPct val="0"/>
                </a:spcBef>
                <a:spcAft>
                  <a:spcPct val="0"/>
                </a:spcAft>
                <a:defRPr/>
              </a:pPr>
              <a:t>45</a:t>
            </a:fld>
            <a:endParaRPr lang="el-GR" altLang="el-GR">
              <a:solidFill>
                <a:prstClr val="black"/>
              </a:solidFill>
              <a:latin typeface="Arial" panose="020B0604020202020204" pitchFamily="34" charset="0"/>
              <a:cs typeface="Arial" panose="020B0604020202020204" pitchFamily="34" charset="0"/>
            </a:endParaRPr>
          </a:p>
        </p:txBody>
      </p:sp>
      <p:sp>
        <p:nvSpPr>
          <p:cNvPr id="88066" name="Rectangle 2"/>
          <p:cNvSpPr>
            <a:spLocks noGrp="1" noRot="1" noChangeAspect="1" noChangeArrowheads="1" noTextEdit="1"/>
          </p:cNvSpPr>
          <p:nvPr>
            <p:ph type="sldImg"/>
          </p:nvPr>
        </p:nvSpPr>
        <p:spPr>
          <a:ln/>
        </p:spPr>
      </p:sp>
      <p:sp>
        <p:nvSpPr>
          <p:cNvPr id="88067" name="Rectangle 3"/>
          <p:cNvSpPr>
            <a:spLocks noGrp="1" noChangeArrowheads="1"/>
          </p:cNvSpPr>
          <p:nvPr>
            <p:ph type="body" idx="1"/>
          </p:nvPr>
        </p:nvSpPr>
        <p:spPr/>
        <p:txBody>
          <a:bodyPr/>
          <a:lstStyle/>
          <a:p>
            <a:endParaRPr lang="el-GR" altLang="el-GR"/>
          </a:p>
        </p:txBody>
      </p:sp>
    </p:spTree>
    <p:extLst>
      <p:ext uri="{BB962C8B-B14F-4D97-AF65-F5344CB8AC3E}">
        <p14:creationId xmlns:p14="http://schemas.microsoft.com/office/powerpoint/2010/main" val="335267455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7"/>
          <p:cNvSpPr>
            <a:spLocks noGrp="1" noChangeArrowheads="1"/>
          </p:cNvSpPr>
          <p:nvPr>
            <p:ph type="sldNum" sz="quarter" idx="5"/>
          </p:nvPr>
        </p:nvSpPr>
        <p:spPr>
          <a:ln/>
        </p:spPr>
        <p:txBody>
          <a:bodyPr/>
          <a:lstStyle/>
          <a:p>
            <a:pPr fontAlgn="base">
              <a:spcBef>
                <a:spcPct val="0"/>
              </a:spcBef>
              <a:spcAft>
                <a:spcPct val="0"/>
              </a:spcAft>
              <a:defRPr/>
            </a:pPr>
            <a:fld id="{8FC6F39F-75C2-4B4F-BF6B-3694AC13584C}" type="slidenum">
              <a:rPr lang="el-GR" altLang="el-GR">
                <a:solidFill>
                  <a:prstClr val="black"/>
                </a:solidFill>
                <a:latin typeface="Arial" panose="020B0604020202020204" pitchFamily="34" charset="0"/>
                <a:cs typeface="Arial" panose="020B0604020202020204" pitchFamily="34" charset="0"/>
              </a:rPr>
              <a:pPr fontAlgn="base">
                <a:spcBef>
                  <a:spcPct val="0"/>
                </a:spcBef>
                <a:spcAft>
                  <a:spcPct val="0"/>
                </a:spcAft>
                <a:defRPr/>
              </a:pPr>
              <a:t>46</a:t>
            </a:fld>
            <a:endParaRPr lang="el-GR" altLang="el-GR">
              <a:solidFill>
                <a:prstClr val="black"/>
              </a:solidFill>
              <a:latin typeface="Arial" panose="020B0604020202020204" pitchFamily="34" charset="0"/>
              <a:cs typeface="Arial" panose="020B0604020202020204" pitchFamily="34" charset="0"/>
            </a:endParaRPr>
          </a:p>
        </p:txBody>
      </p:sp>
      <p:sp>
        <p:nvSpPr>
          <p:cNvPr id="86018" name="Rectangle 2"/>
          <p:cNvSpPr>
            <a:spLocks noGrp="1" noRot="1" noChangeAspect="1" noChangeArrowheads="1" noTextEdit="1"/>
          </p:cNvSpPr>
          <p:nvPr>
            <p:ph type="sldImg"/>
          </p:nvPr>
        </p:nvSpPr>
        <p:spPr>
          <a:ln/>
        </p:spPr>
      </p:sp>
      <p:sp>
        <p:nvSpPr>
          <p:cNvPr id="86019" name="Rectangle 3"/>
          <p:cNvSpPr>
            <a:spLocks noGrp="1" noChangeArrowheads="1"/>
          </p:cNvSpPr>
          <p:nvPr>
            <p:ph type="body" idx="1"/>
          </p:nvPr>
        </p:nvSpPr>
        <p:spPr/>
        <p:txBody>
          <a:bodyPr/>
          <a:lstStyle/>
          <a:p>
            <a:endParaRPr lang="el-GR" altLang="el-GR"/>
          </a:p>
        </p:txBody>
      </p:sp>
    </p:spTree>
    <p:extLst>
      <p:ext uri="{BB962C8B-B14F-4D97-AF65-F5344CB8AC3E}">
        <p14:creationId xmlns:p14="http://schemas.microsoft.com/office/powerpoint/2010/main" val="262289151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7"/>
          <p:cNvSpPr>
            <a:spLocks noGrp="1" noChangeArrowheads="1"/>
          </p:cNvSpPr>
          <p:nvPr>
            <p:ph type="sldNum" sz="quarter" idx="5"/>
          </p:nvPr>
        </p:nvSpPr>
        <p:spPr>
          <a:ln/>
        </p:spPr>
        <p:txBody>
          <a:bodyPr/>
          <a:lstStyle/>
          <a:p>
            <a:pPr fontAlgn="base">
              <a:spcBef>
                <a:spcPct val="0"/>
              </a:spcBef>
              <a:spcAft>
                <a:spcPct val="0"/>
              </a:spcAft>
              <a:defRPr/>
            </a:pPr>
            <a:fld id="{AACC89A0-3D09-4127-9D6A-A17AD6C23792}" type="slidenum">
              <a:rPr lang="el-GR" altLang="el-GR">
                <a:solidFill>
                  <a:prstClr val="black"/>
                </a:solidFill>
                <a:latin typeface="Arial" panose="020B0604020202020204" pitchFamily="34" charset="0"/>
                <a:cs typeface="Arial" panose="020B0604020202020204" pitchFamily="34" charset="0"/>
              </a:rPr>
              <a:pPr fontAlgn="base">
                <a:spcBef>
                  <a:spcPct val="0"/>
                </a:spcBef>
                <a:spcAft>
                  <a:spcPct val="0"/>
                </a:spcAft>
                <a:defRPr/>
              </a:pPr>
              <a:t>47</a:t>
            </a:fld>
            <a:endParaRPr lang="el-GR" altLang="el-GR">
              <a:solidFill>
                <a:prstClr val="black"/>
              </a:solidFill>
              <a:latin typeface="Arial" panose="020B0604020202020204" pitchFamily="34" charset="0"/>
              <a:cs typeface="Arial" panose="020B0604020202020204" pitchFamily="34" charset="0"/>
            </a:endParaRPr>
          </a:p>
        </p:txBody>
      </p:sp>
      <p:sp>
        <p:nvSpPr>
          <p:cNvPr id="45058" name="Rectangle 2"/>
          <p:cNvSpPr>
            <a:spLocks noGrp="1" noRot="1" noChangeAspect="1" noChangeArrowheads="1" noTextEdit="1"/>
          </p:cNvSpPr>
          <p:nvPr>
            <p:ph type="sldImg"/>
          </p:nvPr>
        </p:nvSpPr>
        <p:spPr>
          <a:ln/>
        </p:spPr>
      </p:sp>
      <p:sp>
        <p:nvSpPr>
          <p:cNvPr id="45059" name="Rectangle 3"/>
          <p:cNvSpPr>
            <a:spLocks noGrp="1" noChangeArrowheads="1"/>
          </p:cNvSpPr>
          <p:nvPr>
            <p:ph type="body" idx="1"/>
          </p:nvPr>
        </p:nvSpPr>
        <p:spPr/>
        <p:txBody>
          <a:bodyPr/>
          <a:lstStyle/>
          <a:p>
            <a:endParaRPr lang="el-GR" altLang="el-GR"/>
          </a:p>
        </p:txBody>
      </p:sp>
    </p:spTree>
    <p:extLst>
      <p:ext uri="{BB962C8B-B14F-4D97-AF65-F5344CB8AC3E}">
        <p14:creationId xmlns:p14="http://schemas.microsoft.com/office/powerpoint/2010/main" val="67531369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7"/>
          <p:cNvSpPr>
            <a:spLocks noGrp="1" noChangeArrowheads="1"/>
          </p:cNvSpPr>
          <p:nvPr>
            <p:ph type="sldNum" sz="quarter" idx="5"/>
          </p:nvPr>
        </p:nvSpPr>
        <p:spPr>
          <a:ln/>
        </p:spPr>
        <p:txBody>
          <a:bodyPr/>
          <a:lstStyle/>
          <a:p>
            <a:pPr fontAlgn="base">
              <a:spcBef>
                <a:spcPct val="0"/>
              </a:spcBef>
              <a:spcAft>
                <a:spcPct val="0"/>
              </a:spcAft>
              <a:defRPr/>
            </a:pPr>
            <a:fld id="{B8594629-215B-49D7-9BCD-2CDD2061C90E}" type="slidenum">
              <a:rPr lang="el-GR" altLang="el-GR">
                <a:solidFill>
                  <a:prstClr val="black"/>
                </a:solidFill>
                <a:latin typeface="Arial" panose="020B0604020202020204" pitchFamily="34" charset="0"/>
                <a:cs typeface="Arial" panose="020B0604020202020204" pitchFamily="34" charset="0"/>
              </a:rPr>
              <a:pPr fontAlgn="base">
                <a:spcBef>
                  <a:spcPct val="0"/>
                </a:spcBef>
                <a:spcAft>
                  <a:spcPct val="0"/>
                </a:spcAft>
                <a:defRPr/>
              </a:pPr>
              <a:t>48</a:t>
            </a:fld>
            <a:endParaRPr lang="el-GR" altLang="el-GR">
              <a:solidFill>
                <a:prstClr val="black"/>
              </a:solidFill>
              <a:latin typeface="Arial" panose="020B0604020202020204" pitchFamily="34" charset="0"/>
              <a:cs typeface="Arial" panose="020B0604020202020204" pitchFamily="34" charset="0"/>
            </a:endParaRPr>
          </a:p>
        </p:txBody>
      </p:sp>
      <p:sp>
        <p:nvSpPr>
          <p:cNvPr id="62466" name="Rectangle 2"/>
          <p:cNvSpPr>
            <a:spLocks noGrp="1" noRot="1" noChangeAspect="1" noChangeArrowheads="1" noTextEdit="1"/>
          </p:cNvSpPr>
          <p:nvPr>
            <p:ph type="sldImg"/>
          </p:nvPr>
        </p:nvSpPr>
        <p:spPr>
          <a:ln/>
        </p:spPr>
      </p:sp>
      <p:sp>
        <p:nvSpPr>
          <p:cNvPr id="62467" name="Rectangle 3"/>
          <p:cNvSpPr>
            <a:spLocks noGrp="1" noChangeArrowheads="1"/>
          </p:cNvSpPr>
          <p:nvPr>
            <p:ph type="body" idx="1"/>
          </p:nvPr>
        </p:nvSpPr>
        <p:spPr/>
        <p:txBody>
          <a:bodyPr/>
          <a:lstStyle/>
          <a:p>
            <a:endParaRPr lang="el-GR" altLang="el-GR"/>
          </a:p>
        </p:txBody>
      </p:sp>
    </p:spTree>
    <p:extLst>
      <p:ext uri="{BB962C8B-B14F-4D97-AF65-F5344CB8AC3E}">
        <p14:creationId xmlns:p14="http://schemas.microsoft.com/office/powerpoint/2010/main" val="202520924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7"/>
          <p:cNvSpPr>
            <a:spLocks noGrp="1" noChangeArrowheads="1"/>
          </p:cNvSpPr>
          <p:nvPr>
            <p:ph type="sldNum" sz="quarter" idx="5"/>
          </p:nvPr>
        </p:nvSpPr>
        <p:spPr>
          <a:ln/>
        </p:spPr>
        <p:txBody>
          <a:bodyPr/>
          <a:lstStyle/>
          <a:p>
            <a:pPr fontAlgn="base">
              <a:spcBef>
                <a:spcPct val="0"/>
              </a:spcBef>
              <a:spcAft>
                <a:spcPct val="0"/>
              </a:spcAft>
              <a:defRPr/>
            </a:pPr>
            <a:fld id="{25D167D9-B0E9-44ED-AB21-A86D7B35FBAF}" type="slidenum">
              <a:rPr lang="el-GR" altLang="el-GR">
                <a:solidFill>
                  <a:prstClr val="black"/>
                </a:solidFill>
                <a:latin typeface="Arial" panose="020B0604020202020204" pitchFamily="34" charset="0"/>
                <a:cs typeface="Arial" panose="020B0604020202020204" pitchFamily="34" charset="0"/>
              </a:rPr>
              <a:pPr fontAlgn="base">
                <a:spcBef>
                  <a:spcPct val="0"/>
                </a:spcBef>
                <a:spcAft>
                  <a:spcPct val="0"/>
                </a:spcAft>
                <a:defRPr/>
              </a:pPr>
              <a:t>49</a:t>
            </a:fld>
            <a:endParaRPr lang="el-GR" altLang="el-GR">
              <a:solidFill>
                <a:prstClr val="black"/>
              </a:solidFill>
              <a:latin typeface="Arial" panose="020B0604020202020204" pitchFamily="34" charset="0"/>
              <a:cs typeface="Arial" panose="020B0604020202020204" pitchFamily="34" charset="0"/>
            </a:endParaRPr>
          </a:p>
        </p:txBody>
      </p:sp>
      <p:sp>
        <p:nvSpPr>
          <p:cNvPr id="110594" name="Rectangle 2"/>
          <p:cNvSpPr>
            <a:spLocks noGrp="1" noRot="1" noChangeAspect="1" noChangeArrowheads="1" noTextEdit="1"/>
          </p:cNvSpPr>
          <p:nvPr>
            <p:ph type="sldImg"/>
          </p:nvPr>
        </p:nvSpPr>
        <p:spPr>
          <a:ln/>
        </p:spPr>
      </p:sp>
      <p:sp>
        <p:nvSpPr>
          <p:cNvPr id="110595" name="Rectangle 3"/>
          <p:cNvSpPr>
            <a:spLocks noGrp="1" noChangeArrowheads="1"/>
          </p:cNvSpPr>
          <p:nvPr>
            <p:ph type="body" idx="1"/>
          </p:nvPr>
        </p:nvSpPr>
        <p:spPr/>
        <p:txBody>
          <a:bodyPr/>
          <a:lstStyle/>
          <a:p>
            <a:endParaRPr lang="el-GR" altLang="el-GR"/>
          </a:p>
        </p:txBody>
      </p:sp>
    </p:spTree>
    <p:extLst>
      <p:ext uri="{BB962C8B-B14F-4D97-AF65-F5344CB8AC3E}">
        <p14:creationId xmlns:p14="http://schemas.microsoft.com/office/powerpoint/2010/main" val="206984395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l-GR"/>
              <a:t>Κάντε κλικ για να επεξεργαστείτε τον τίτλο υποδείγματος</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a:t>Κάντε κλικ για να επεξεργαστείτε τον υπότιτλο του υποδείγματος</a:t>
            </a:r>
            <a:endParaRPr lang="en-US" dirty="0"/>
          </a:p>
        </p:txBody>
      </p:sp>
      <p:sp>
        <p:nvSpPr>
          <p:cNvPr id="4" name="Date Placeholder 3"/>
          <p:cNvSpPr>
            <a:spLocks noGrp="1"/>
          </p:cNvSpPr>
          <p:nvPr>
            <p:ph type="dt" sz="half" idx="10"/>
          </p:nvPr>
        </p:nvSpPr>
        <p:spPr/>
        <p:txBody>
          <a:bodyPr/>
          <a:lstStyle/>
          <a:p>
            <a:fld id="{8DAFA50A-E28A-4E23-8E59-4C1563C67A16}" type="datetimeFigureOut">
              <a:rPr lang="el-GR" smtClean="0">
                <a:solidFill>
                  <a:prstClr val="black">
                    <a:tint val="75000"/>
                  </a:prstClr>
                </a:solidFill>
              </a:rPr>
              <a:pPr/>
              <a:t>10/12/2020</a:t>
            </a:fld>
            <a:endParaRPr lang="el-GR">
              <a:solidFill>
                <a:prstClr val="black">
                  <a:tint val="75000"/>
                </a:prstClr>
              </a:solidFill>
            </a:endParaRPr>
          </a:p>
        </p:txBody>
      </p:sp>
      <p:sp>
        <p:nvSpPr>
          <p:cNvPr id="5" name="Footer Placeholder 4"/>
          <p:cNvSpPr>
            <a:spLocks noGrp="1"/>
          </p:cNvSpPr>
          <p:nvPr>
            <p:ph type="ftr" sz="quarter" idx="11"/>
          </p:nvPr>
        </p:nvSpPr>
        <p:spPr/>
        <p:txBody>
          <a:bodyPr/>
          <a:lstStyle/>
          <a:p>
            <a:endParaRPr lang="el-GR">
              <a:solidFill>
                <a:prstClr val="black">
                  <a:tint val="75000"/>
                </a:prstClr>
              </a:solidFill>
            </a:endParaRPr>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FA72514F-0CED-4131-9C3B-7AC58E7824CF}" type="slidenum">
              <a:rPr lang="el-GR" smtClean="0"/>
              <a:pPr/>
              <a:t>‹#›</a:t>
            </a:fld>
            <a:endParaRPr lang="el-GR"/>
          </a:p>
        </p:txBody>
      </p:sp>
    </p:spTree>
    <p:extLst>
      <p:ext uri="{BB962C8B-B14F-4D97-AF65-F5344CB8AC3E}">
        <p14:creationId xmlns:p14="http://schemas.microsoft.com/office/powerpoint/2010/main" val="418035537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Τίτλος και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a:t>Στυλ κειμένου υποδείγματος</a:t>
            </a:r>
          </a:p>
        </p:txBody>
      </p:sp>
      <p:sp>
        <p:nvSpPr>
          <p:cNvPr id="4" name="Date Placeholder 3"/>
          <p:cNvSpPr>
            <a:spLocks noGrp="1"/>
          </p:cNvSpPr>
          <p:nvPr>
            <p:ph type="dt" sz="half" idx="10"/>
          </p:nvPr>
        </p:nvSpPr>
        <p:spPr/>
        <p:txBody>
          <a:bodyPr/>
          <a:lstStyle/>
          <a:p>
            <a:fld id="{8DAFA50A-E28A-4E23-8E59-4C1563C67A16}" type="datetimeFigureOut">
              <a:rPr lang="el-GR" smtClean="0">
                <a:solidFill>
                  <a:prstClr val="black">
                    <a:tint val="75000"/>
                  </a:prstClr>
                </a:solidFill>
              </a:rPr>
              <a:pPr/>
              <a:t>10/12/2020</a:t>
            </a:fld>
            <a:endParaRPr lang="el-GR">
              <a:solidFill>
                <a:prstClr val="black">
                  <a:tint val="75000"/>
                </a:prstClr>
              </a:solidFill>
            </a:endParaRPr>
          </a:p>
        </p:txBody>
      </p:sp>
      <p:sp>
        <p:nvSpPr>
          <p:cNvPr id="5" name="Footer Placeholder 4"/>
          <p:cNvSpPr>
            <a:spLocks noGrp="1"/>
          </p:cNvSpPr>
          <p:nvPr>
            <p:ph type="ftr" sz="quarter" idx="11"/>
          </p:nvPr>
        </p:nvSpPr>
        <p:spPr/>
        <p:txBody>
          <a:bodyPr/>
          <a:lstStyle/>
          <a:p>
            <a:endParaRPr lang="el-GR">
              <a:solidFill>
                <a:prstClr val="black">
                  <a:tint val="75000"/>
                </a:prstClr>
              </a:solidFill>
            </a:endParaRP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FA72514F-0CED-4131-9C3B-7AC58E7824CF}" type="slidenum">
              <a:rPr lang="el-GR" smtClean="0"/>
              <a:pPr/>
              <a:t>‹#›</a:t>
            </a:fld>
            <a:endParaRPr lang="el-GR"/>
          </a:p>
        </p:txBody>
      </p:sp>
    </p:spTree>
    <p:extLst>
      <p:ext uri="{BB962C8B-B14F-4D97-AF65-F5344CB8AC3E}">
        <p14:creationId xmlns:p14="http://schemas.microsoft.com/office/powerpoint/2010/main" val="3594154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Εισαγωγικά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l-GR"/>
              <a:t>Κάντε κλικ για να επεξεργαστείτε τον τίτλο υποδείγματος</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l-GR"/>
              <a:t>Στυλ κειμένου υποδείγματος</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a:t>Στυλ κειμένου υποδείγματος</a:t>
            </a:r>
          </a:p>
        </p:txBody>
      </p:sp>
      <p:sp>
        <p:nvSpPr>
          <p:cNvPr id="4" name="Date Placeholder 3"/>
          <p:cNvSpPr>
            <a:spLocks noGrp="1"/>
          </p:cNvSpPr>
          <p:nvPr>
            <p:ph type="dt" sz="half" idx="10"/>
          </p:nvPr>
        </p:nvSpPr>
        <p:spPr/>
        <p:txBody>
          <a:bodyPr/>
          <a:lstStyle/>
          <a:p>
            <a:fld id="{8DAFA50A-E28A-4E23-8E59-4C1563C67A16}" type="datetimeFigureOut">
              <a:rPr lang="el-GR" smtClean="0">
                <a:solidFill>
                  <a:prstClr val="black">
                    <a:tint val="75000"/>
                  </a:prstClr>
                </a:solidFill>
              </a:rPr>
              <a:pPr/>
              <a:t>10/12/2020</a:t>
            </a:fld>
            <a:endParaRPr lang="el-GR">
              <a:solidFill>
                <a:prstClr val="black">
                  <a:tint val="75000"/>
                </a:prstClr>
              </a:solidFill>
            </a:endParaRPr>
          </a:p>
        </p:txBody>
      </p:sp>
      <p:sp>
        <p:nvSpPr>
          <p:cNvPr id="5" name="Footer Placeholder 4"/>
          <p:cNvSpPr>
            <a:spLocks noGrp="1"/>
          </p:cNvSpPr>
          <p:nvPr>
            <p:ph type="ftr" sz="quarter" idx="11"/>
          </p:nvPr>
        </p:nvSpPr>
        <p:spPr/>
        <p:txBody>
          <a:bodyPr/>
          <a:lstStyle/>
          <a:p>
            <a:endParaRPr lang="el-GR">
              <a:solidFill>
                <a:prstClr val="black">
                  <a:tint val="75000"/>
                </a:prstClr>
              </a:solidFill>
            </a:endParaRPr>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FA72514F-0CED-4131-9C3B-7AC58E7824CF}" type="slidenum">
              <a:rPr lang="el-GR" smtClean="0"/>
              <a:pPr/>
              <a:t>‹#›</a:t>
            </a:fld>
            <a:endParaRPr lang="el-GR"/>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defTabSz="457200"/>
            <a:r>
              <a:rPr lang="en-US" sz="8000" dirty="0">
                <a:ln w="3175" cmpd="sng">
                  <a:noFill/>
                </a:ln>
                <a:solidFill>
                  <a:srgbClr val="A53010"/>
                </a:solidFill>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defTabSz="457200"/>
            <a:r>
              <a:rPr lang="en-US" sz="8000" dirty="0">
                <a:ln w="3175" cmpd="sng">
                  <a:noFill/>
                </a:ln>
                <a:solidFill>
                  <a:srgbClr val="A53010"/>
                </a:solidFill>
                <a:latin typeface="Arial"/>
              </a:rPr>
              <a:t>”</a:t>
            </a:r>
          </a:p>
        </p:txBody>
      </p:sp>
    </p:spTree>
    <p:extLst>
      <p:ext uri="{BB962C8B-B14F-4D97-AF65-F5344CB8AC3E}">
        <p14:creationId xmlns:p14="http://schemas.microsoft.com/office/powerpoint/2010/main" val="120406845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Κάρτα ονόματος">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l-GR"/>
              <a:t>Κάντε κλικ για να επεξεργαστείτε τον τίτλο υποδείγματος</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l-GR"/>
              <a:t>Στυλ κειμένου υποδείγματος</a:t>
            </a:r>
          </a:p>
        </p:txBody>
      </p:sp>
      <p:sp>
        <p:nvSpPr>
          <p:cNvPr id="5" name="Date Placeholder 4"/>
          <p:cNvSpPr>
            <a:spLocks noGrp="1"/>
          </p:cNvSpPr>
          <p:nvPr>
            <p:ph type="dt" sz="half" idx="10"/>
          </p:nvPr>
        </p:nvSpPr>
        <p:spPr/>
        <p:txBody>
          <a:bodyPr/>
          <a:lstStyle/>
          <a:p>
            <a:fld id="{8DAFA50A-E28A-4E23-8E59-4C1563C67A16}" type="datetimeFigureOut">
              <a:rPr lang="el-GR" smtClean="0">
                <a:solidFill>
                  <a:prstClr val="black">
                    <a:tint val="75000"/>
                  </a:prstClr>
                </a:solidFill>
              </a:rPr>
              <a:pPr/>
              <a:t>10/12/2020</a:t>
            </a:fld>
            <a:endParaRPr lang="el-GR">
              <a:solidFill>
                <a:prstClr val="black">
                  <a:tint val="75000"/>
                </a:prstClr>
              </a:solidFill>
            </a:endParaRPr>
          </a:p>
        </p:txBody>
      </p:sp>
      <p:sp>
        <p:nvSpPr>
          <p:cNvPr id="6" name="Footer Placeholder 5"/>
          <p:cNvSpPr>
            <a:spLocks noGrp="1"/>
          </p:cNvSpPr>
          <p:nvPr>
            <p:ph type="ftr" sz="quarter" idx="11"/>
          </p:nvPr>
        </p:nvSpPr>
        <p:spPr/>
        <p:txBody>
          <a:bodyPr/>
          <a:lstStyle/>
          <a:p>
            <a:endParaRPr lang="el-GR">
              <a:solidFill>
                <a:prstClr val="black">
                  <a:tint val="75000"/>
                </a:prstClr>
              </a:solidFill>
            </a:endParaRP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FA72514F-0CED-4131-9C3B-7AC58E7824CF}" type="slidenum">
              <a:rPr lang="el-GR" smtClean="0"/>
              <a:pPr/>
              <a:t>‹#›</a:t>
            </a:fld>
            <a:endParaRPr lang="el-GR"/>
          </a:p>
        </p:txBody>
      </p:sp>
    </p:spTree>
    <p:extLst>
      <p:ext uri="{BB962C8B-B14F-4D97-AF65-F5344CB8AC3E}">
        <p14:creationId xmlns:p14="http://schemas.microsoft.com/office/powerpoint/2010/main" val="71563350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Κάρτα ονόματος με φράση">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l-GR"/>
              <a:t>Κάντε κλικ για να επεξεργαστείτε τον τίτλο υποδείγματος</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l-GR"/>
              <a:t>Στυλ κειμένου υποδείγματος</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l-GR"/>
              <a:t>Στυλ κειμένου υποδείγματος</a:t>
            </a:r>
          </a:p>
        </p:txBody>
      </p:sp>
      <p:sp>
        <p:nvSpPr>
          <p:cNvPr id="5" name="Date Placeholder 4"/>
          <p:cNvSpPr>
            <a:spLocks noGrp="1"/>
          </p:cNvSpPr>
          <p:nvPr>
            <p:ph type="dt" sz="half" idx="10"/>
          </p:nvPr>
        </p:nvSpPr>
        <p:spPr/>
        <p:txBody>
          <a:bodyPr/>
          <a:lstStyle/>
          <a:p>
            <a:fld id="{8DAFA50A-E28A-4E23-8E59-4C1563C67A16}" type="datetimeFigureOut">
              <a:rPr lang="el-GR" smtClean="0">
                <a:solidFill>
                  <a:prstClr val="black">
                    <a:tint val="75000"/>
                  </a:prstClr>
                </a:solidFill>
              </a:rPr>
              <a:pPr/>
              <a:t>10/12/2020</a:t>
            </a:fld>
            <a:endParaRPr lang="el-GR">
              <a:solidFill>
                <a:prstClr val="black">
                  <a:tint val="75000"/>
                </a:prstClr>
              </a:solidFill>
            </a:endParaRPr>
          </a:p>
        </p:txBody>
      </p:sp>
      <p:sp>
        <p:nvSpPr>
          <p:cNvPr id="6" name="Footer Placeholder 5"/>
          <p:cNvSpPr>
            <a:spLocks noGrp="1"/>
          </p:cNvSpPr>
          <p:nvPr>
            <p:ph type="ftr" sz="quarter" idx="11"/>
          </p:nvPr>
        </p:nvSpPr>
        <p:spPr/>
        <p:txBody>
          <a:bodyPr/>
          <a:lstStyle/>
          <a:p>
            <a:endParaRPr lang="el-GR">
              <a:solidFill>
                <a:prstClr val="black">
                  <a:tint val="75000"/>
                </a:prstClr>
              </a:solidFill>
            </a:endParaRPr>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FA72514F-0CED-4131-9C3B-7AC58E7824CF}" type="slidenum">
              <a:rPr lang="el-GR" smtClean="0"/>
              <a:pPr/>
              <a:t>‹#›</a:t>
            </a:fld>
            <a:endParaRPr lang="el-GR"/>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defTabSz="457200"/>
            <a:r>
              <a:rPr lang="en-US" sz="8000" dirty="0">
                <a:ln w="3175" cmpd="sng">
                  <a:noFill/>
                </a:ln>
                <a:solidFill>
                  <a:srgbClr val="A53010"/>
                </a:solidFill>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defTabSz="457200"/>
            <a:r>
              <a:rPr lang="en-US" sz="8000" dirty="0">
                <a:ln w="3175" cmpd="sng">
                  <a:noFill/>
                </a:ln>
                <a:solidFill>
                  <a:srgbClr val="A53010"/>
                </a:solidFill>
                <a:latin typeface="Arial"/>
              </a:rPr>
              <a:t>”</a:t>
            </a:r>
          </a:p>
        </p:txBody>
      </p:sp>
    </p:spTree>
    <p:extLst>
      <p:ext uri="{BB962C8B-B14F-4D97-AF65-F5344CB8AC3E}">
        <p14:creationId xmlns:p14="http://schemas.microsoft.com/office/powerpoint/2010/main" val="300762587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ή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l-GR"/>
              <a:t>Κάντε κλικ για να επεξεργαστείτε τον τίτλο υποδείγματος</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l-GR"/>
              <a:t>Στυλ κειμένου υποδείγματος</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l-GR"/>
              <a:t>Στυλ κειμένου υποδείγματος</a:t>
            </a:r>
          </a:p>
        </p:txBody>
      </p:sp>
      <p:sp>
        <p:nvSpPr>
          <p:cNvPr id="5" name="Date Placeholder 4"/>
          <p:cNvSpPr>
            <a:spLocks noGrp="1"/>
          </p:cNvSpPr>
          <p:nvPr>
            <p:ph type="dt" sz="half" idx="10"/>
          </p:nvPr>
        </p:nvSpPr>
        <p:spPr/>
        <p:txBody>
          <a:bodyPr/>
          <a:lstStyle/>
          <a:p>
            <a:fld id="{8DAFA50A-E28A-4E23-8E59-4C1563C67A16}" type="datetimeFigureOut">
              <a:rPr lang="el-GR" smtClean="0">
                <a:solidFill>
                  <a:prstClr val="black">
                    <a:tint val="75000"/>
                  </a:prstClr>
                </a:solidFill>
              </a:rPr>
              <a:pPr/>
              <a:t>10/12/2020</a:t>
            </a:fld>
            <a:endParaRPr lang="el-GR">
              <a:solidFill>
                <a:prstClr val="black">
                  <a:tint val="75000"/>
                </a:prstClr>
              </a:solidFill>
            </a:endParaRPr>
          </a:p>
        </p:txBody>
      </p:sp>
      <p:sp>
        <p:nvSpPr>
          <p:cNvPr id="6" name="Footer Placeholder 5"/>
          <p:cNvSpPr>
            <a:spLocks noGrp="1"/>
          </p:cNvSpPr>
          <p:nvPr>
            <p:ph type="ftr" sz="quarter" idx="11"/>
          </p:nvPr>
        </p:nvSpPr>
        <p:spPr/>
        <p:txBody>
          <a:bodyPr/>
          <a:lstStyle/>
          <a:p>
            <a:endParaRPr lang="el-GR">
              <a:solidFill>
                <a:prstClr val="black">
                  <a:tint val="75000"/>
                </a:prstClr>
              </a:solidFill>
            </a:endParaRP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FA72514F-0CED-4131-9C3B-7AC58E7824CF}" type="slidenum">
              <a:rPr lang="el-GR" smtClean="0"/>
              <a:pPr/>
              <a:t>‹#›</a:t>
            </a:fld>
            <a:endParaRPr lang="el-GR"/>
          </a:p>
        </p:txBody>
      </p:sp>
    </p:spTree>
    <p:extLst>
      <p:ext uri="{BB962C8B-B14F-4D97-AF65-F5344CB8AC3E}">
        <p14:creationId xmlns:p14="http://schemas.microsoft.com/office/powerpoint/2010/main" val="362437736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Vertical Text Placeholder 2"/>
          <p:cNvSpPr>
            <a:spLocks noGrp="1"/>
          </p:cNvSpPr>
          <p:nvPr>
            <p:ph type="body" orient="vert" idx="1"/>
          </p:nvPr>
        </p:nvSpPr>
        <p:spPr/>
        <p:txBody>
          <a:bodyPr vert="eaVert" ancho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10"/>
          </p:nvPr>
        </p:nvSpPr>
        <p:spPr/>
        <p:txBody>
          <a:bodyPr/>
          <a:lstStyle/>
          <a:p>
            <a:fld id="{8DAFA50A-E28A-4E23-8E59-4C1563C67A16}" type="datetimeFigureOut">
              <a:rPr lang="el-GR" smtClean="0">
                <a:solidFill>
                  <a:prstClr val="black">
                    <a:tint val="75000"/>
                  </a:prstClr>
                </a:solidFill>
              </a:rPr>
              <a:pPr/>
              <a:t>10/12/2020</a:t>
            </a:fld>
            <a:endParaRPr lang="el-GR">
              <a:solidFill>
                <a:prstClr val="black">
                  <a:tint val="75000"/>
                </a:prstClr>
              </a:solidFill>
            </a:endParaRPr>
          </a:p>
        </p:txBody>
      </p:sp>
      <p:sp>
        <p:nvSpPr>
          <p:cNvPr id="5" name="Footer Placeholder 4"/>
          <p:cNvSpPr>
            <a:spLocks noGrp="1"/>
          </p:cNvSpPr>
          <p:nvPr>
            <p:ph type="ftr" sz="quarter" idx="11"/>
          </p:nvPr>
        </p:nvSpPr>
        <p:spPr/>
        <p:txBody>
          <a:bodyPr/>
          <a:lstStyle/>
          <a:p>
            <a:endParaRPr lang="el-GR">
              <a:solidFill>
                <a:prstClr val="black">
                  <a:tint val="75000"/>
                </a:prstClr>
              </a:solidFill>
            </a:endParaRP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FA72514F-0CED-4131-9C3B-7AC58E7824CF}" type="slidenum">
              <a:rPr lang="el-GR" smtClean="0"/>
              <a:pPr/>
              <a:t>‹#›</a:t>
            </a:fld>
            <a:endParaRPr lang="el-GR"/>
          </a:p>
        </p:txBody>
      </p:sp>
    </p:spTree>
    <p:extLst>
      <p:ext uri="{BB962C8B-B14F-4D97-AF65-F5344CB8AC3E}">
        <p14:creationId xmlns:p14="http://schemas.microsoft.com/office/powerpoint/2010/main" val="129286425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l-GR"/>
              <a:t>Κάντε κλικ για να επεξεργαστείτε τον τίτλο υποδείγματος</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10"/>
          </p:nvPr>
        </p:nvSpPr>
        <p:spPr/>
        <p:txBody>
          <a:bodyPr/>
          <a:lstStyle/>
          <a:p>
            <a:fld id="{8DAFA50A-E28A-4E23-8E59-4C1563C67A16}" type="datetimeFigureOut">
              <a:rPr lang="el-GR" smtClean="0">
                <a:solidFill>
                  <a:prstClr val="black">
                    <a:tint val="75000"/>
                  </a:prstClr>
                </a:solidFill>
              </a:rPr>
              <a:pPr/>
              <a:t>10/12/2020</a:t>
            </a:fld>
            <a:endParaRPr lang="el-GR">
              <a:solidFill>
                <a:prstClr val="black">
                  <a:tint val="75000"/>
                </a:prstClr>
              </a:solidFill>
            </a:endParaRPr>
          </a:p>
        </p:txBody>
      </p:sp>
      <p:sp>
        <p:nvSpPr>
          <p:cNvPr id="5" name="Footer Placeholder 4"/>
          <p:cNvSpPr>
            <a:spLocks noGrp="1"/>
          </p:cNvSpPr>
          <p:nvPr>
            <p:ph type="ftr" sz="quarter" idx="11"/>
          </p:nvPr>
        </p:nvSpPr>
        <p:spPr/>
        <p:txBody>
          <a:bodyPr/>
          <a:lstStyle/>
          <a:p>
            <a:endParaRPr lang="el-GR">
              <a:solidFill>
                <a:prstClr val="black">
                  <a:tint val="75000"/>
                </a:prstClr>
              </a:solidFill>
            </a:endParaRP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FA72514F-0CED-4131-9C3B-7AC58E7824CF}" type="slidenum">
              <a:rPr lang="el-GR" smtClean="0"/>
              <a:pPr/>
              <a:t>‹#›</a:t>
            </a:fld>
            <a:endParaRPr lang="el-GR"/>
          </a:p>
        </p:txBody>
      </p:sp>
    </p:spTree>
    <p:extLst>
      <p:ext uri="{BB962C8B-B14F-4D97-AF65-F5344CB8AC3E}">
        <p14:creationId xmlns:p14="http://schemas.microsoft.com/office/powerpoint/2010/main" val="29331283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10"/>
          </p:nvPr>
        </p:nvSpPr>
        <p:spPr/>
        <p:txBody>
          <a:bodyPr/>
          <a:lstStyle/>
          <a:p>
            <a:fld id="{8DAFA50A-E28A-4E23-8E59-4C1563C67A16}" type="datetimeFigureOut">
              <a:rPr lang="el-GR" smtClean="0">
                <a:solidFill>
                  <a:prstClr val="black">
                    <a:tint val="75000"/>
                  </a:prstClr>
                </a:solidFill>
              </a:rPr>
              <a:pPr/>
              <a:t>10/12/2020</a:t>
            </a:fld>
            <a:endParaRPr lang="el-GR">
              <a:solidFill>
                <a:prstClr val="black">
                  <a:tint val="75000"/>
                </a:prstClr>
              </a:solidFill>
            </a:endParaRPr>
          </a:p>
        </p:txBody>
      </p:sp>
      <p:sp>
        <p:nvSpPr>
          <p:cNvPr id="5" name="Footer Placeholder 4"/>
          <p:cNvSpPr>
            <a:spLocks noGrp="1"/>
          </p:cNvSpPr>
          <p:nvPr>
            <p:ph type="ftr" sz="quarter" idx="11"/>
          </p:nvPr>
        </p:nvSpPr>
        <p:spPr/>
        <p:txBody>
          <a:bodyPr/>
          <a:lstStyle/>
          <a:p>
            <a:endParaRPr lang="el-GR">
              <a:solidFill>
                <a:prstClr val="black">
                  <a:tint val="75000"/>
                </a:prstClr>
              </a:solidFill>
            </a:endParaRP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FA72514F-0CED-4131-9C3B-7AC58E7824CF}" type="slidenum">
              <a:rPr lang="el-GR" smtClean="0"/>
              <a:pPr/>
              <a:t>‹#›</a:t>
            </a:fld>
            <a:endParaRPr lang="el-GR"/>
          </a:p>
        </p:txBody>
      </p:sp>
    </p:spTree>
    <p:extLst>
      <p:ext uri="{BB962C8B-B14F-4D97-AF65-F5344CB8AC3E}">
        <p14:creationId xmlns:p14="http://schemas.microsoft.com/office/powerpoint/2010/main" val="9950163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a:t>Στυλ κειμένου υποδείγματος</a:t>
            </a:r>
          </a:p>
        </p:txBody>
      </p:sp>
      <p:sp>
        <p:nvSpPr>
          <p:cNvPr id="4" name="Date Placeholder 3"/>
          <p:cNvSpPr>
            <a:spLocks noGrp="1"/>
          </p:cNvSpPr>
          <p:nvPr>
            <p:ph type="dt" sz="half" idx="10"/>
          </p:nvPr>
        </p:nvSpPr>
        <p:spPr/>
        <p:txBody>
          <a:bodyPr/>
          <a:lstStyle/>
          <a:p>
            <a:fld id="{8DAFA50A-E28A-4E23-8E59-4C1563C67A16}" type="datetimeFigureOut">
              <a:rPr lang="el-GR" smtClean="0">
                <a:solidFill>
                  <a:prstClr val="black">
                    <a:tint val="75000"/>
                  </a:prstClr>
                </a:solidFill>
              </a:rPr>
              <a:pPr/>
              <a:t>10/12/2020</a:t>
            </a:fld>
            <a:endParaRPr lang="el-GR">
              <a:solidFill>
                <a:prstClr val="black">
                  <a:tint val="75000"/>
                </a:prstClr>
              </a:solidFill>
            </a:endParaRPr>
          </a:p>
        </p:txBody>
      </p:sp>
      <p:sp>
        <p:nvSpPr>
          <p:cNvPr id="5" name="Footer Placeholder 4"/>
          <p:cNvSpPr>
            <a:spLocks noGrp="1"/>
          </p:cNvSpPr>
          <p:nvPr>
            <p:ph type="ftr" sz="quarter" idx="11"/>
          </p:nvPr>
        </p:nvSpPr>
        <p:spPr/>
        <p:txBody>
          <a:bodyPr/>
          <a:lstStyle/>
          <a:p>
            <a:endParaRPr lang="el-GR">
              <a:solidFill>
                <a:prstClr val="black">
                  <a:tint val="75000"/>
                </a:prstClr>
              </a:solidFill>
            </a:endParaRP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FA72514F-0CED-4131-9C3B-7AC58E7824CF}" type="slidenum">
              <a:rPr lang="el-GR" smtClean="0"/>
              <a:pPr/>
              <a:t>‹#›</a:t>
            </a:fld>
            <a:endParaRPr lang="el-GR"/>
          </a:p>
        </p:txBody>
      </p:sp>
    </p:spTree>
    <p:extLst>
      <p:ext uri="{BB962C8B-B14F-4D97-AF65-F5344CB8AC3E}">
        <p14:creationId xmlns:p14="http://schemas.microsoft.com/office/powerpoint/2010/main" val="14915150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5" name="Date Placeholder 4"/>
          <p:cNvSpPr>
            <a:spLocks noGrp="1"/>
          </p:cNvSpPr>
          <p:nvPr>
            <p:ph type="dt" sz="half" idx="10"/>
          </p:nvPr>
        </p:nvSpPr>
        <p:spPr/>
        <p:txBody>
          <a:bodyPr/>
          <a:lstStyle/>
          <a:p>
            <a:fld id="{8DAFA50A-E28A-4E23-8E59-4C1563C67A16}" type="datetimeFigureOut">
              <a:rPr lang="el-GR" smtClean="0">
                <a:solidFill>
                  <a:prstClr val="black">
                    <a:tint val="75000"/>
                  </a:prstClr>
                </a:solidFill>
              </a:rPr>
              <a:pPr/>
              <a:t>10/12/2020</a:t>
            </a:fld>
            <a:endParaRPr lang="el-GR">
              <a:solidFill>
                <a:prstClr val="black">
                  <a:tint val="75000"/>
                </a:prstClr>
              </a:solidFill>
            </a:endParaRPr>
          </a:p>
        </p:txBody>
      </p:sp>
      <p:sp>
        <p:nvSpPr>
          <p:cNvPr id="6" name="Footer Placeholder 5"/>
          <p:cNvSpPr>
            <a:spLocks noGrp="1"/>
          </p:cNvSpPr>
          <p:nvPr>
            <p:ph type="ftr" sz="quarter" idx="11"/>
          </p:nvPr>
        </p:nvSpPr>
        <p:spPr/>
        <p:txBody>
          <a:bodyPr/>
          <a:lstStyle/>
          <a:p>
            <a:endParaRPr lang="el-GR">
              <a:solidFill>
                <a:prstClr val="black">
                  <a:tint val="75000"/>
                </a:prstClr>
              </a:solidFill>
            </a:endParaRPr>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FA72514F-0CED-4131-9C3B-7AC58E7824CF}" type="slidenum">
              <a:rPr lang="el-GR" smtClean="0"/>
              <a:pPr/>
              <a:t>‹#›</a:t>
            </a:fld>
            <a:endParaRPr lang="el-GR"/>
          </a:p>
        </p:txBody>
      </p:sp>
    </p:spTree>
    <p:extLst>
      <p:ext uri="{BB962C8B-B14F-4D97-AF65-F5344CB8AC3E}">
        <p14:creationId xmlns:p14="http://schemas.microsoft.com/office/powerpoint/2010/main" val="184827709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7" name="Date Placeholder 6"/>
          <p:cNvSpPr>
            <a:spLocks noGrp="1"/>
          </p:cNvSpPr>
          <p:nvPr>
            <p:ph type="dt" sz="half" idx="10"/>
          </p:nvPr>
        </p:nvSpPr>
        <p:spPr/>
        <p:txBody>
          <a:bodyPr/>
          <a:lstStyle/>
          <a:p>
            <a:fld id="{8DAFA50A-E28A-4E23-8E59-4C1563C67A16}" type="datetimeFigureOut">
              <a:rPr lang="el-GR" smtClean="0">
                <a:solidFill>
                  <a:prstClr val="black">
                    <a:tint val="75000"/>
                  </a:prstClr>
                </a:solidFill>
              </a:rPr>
              <a:pPr/>
              <a:t>10/12/2020</a:t>
            </a:fld>
            <a:endParaRPr lang="el-GR">
              <a:solidFill>
                <a:prstClr val="black">
                  <a:tint val="75000"/>
                </a:prstClr>
              </a:solidFill>
            </a:endParaRPr>
          </a:p>
        </p:txBody>
      </p:sp>
      <p:sp>
        <p:nvSpPr>
          <p:cNvPr id="8" name="Footer Placeholder 7"/>
          <p:cNvSpPr>
            <a:spLocks noGrp="1"/>
          </p:cNvSpPr>
          <p:nvPr>
            <p:ph type="ftr" sz="quarter" idx="11"/>
          </p:nvPr>
        </p:nvSpPr>
        <p:spPr/>
        <p:txBody>
          <a:bodyPr/>
          <a:lstStyle/>
          <a:p>
            <a:endParaRPr lang="el-GR">
              <a:solidFill>
                <a:prstClr val="black">
                  <a:tint val="75000"/>
                </a:prstClr>
              </a:solidFill>
            </a:endParaRP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FA72514F-0CED-4131-9C3B-7AC58E7824CF}" type="slidenum">
              <a:rPr lang="el-GR" smtClean="0"/>
              <a:pPr/>
              <a:t>‹#›</a:t>
            </a:fld>
            <a:endParaRPr lang="el-GR"/>
          </a:p>
        </p:txBody>
      </p:sp>
    </p:spTree>
    <p:extLst>
      <p:ext uri="{BB962C8B-B14F-4D97-AF65-F5344CB8AC3E}">
        <p14:creationId xmlns:p14="http://schemas.microsoft.com/office/powerpoint/2010/main" val="418510940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Date Placeholder 2"/>
          <p:cNvSpPr>
            <a:spLocks noGrp="1"/>
          </p:cNvSpPr>
          <p:nvPr>
            <p:ph type="dt" sz="half" idx="10"/>
          </p:nvPr>
        </p:nvSpPr>
        <p:spPr/>
        <p:txBody>
          <a:bodyPr/>
          <a:lstStyle/>
          <a:p>
            <a:fld id="{8DAFA50A-E28A-4E23-8E59-4C1563C67A16}" type="datetimeFigureOut">
              <a:rPr lang="el-GR" smtClean="0">
                <a:solidFill>
                  <a:prstClr val="black">
                    <a:tint val="75000"/>
                  </a:prstClr>
                </a:solidFill>
              </a:rPr>
              <a:pPr/>
              <a:t>10/12/2020</a:t>
            </a:fld>
            <a:endParaRPr lang="el-GR">
              <a:solidFill>
                <a:prstClr val="black">
                  <a:tint val="75000"/>
                </a:prstClr>
              </a:solidFill>
            </a:endParaRPr>
          </a:p>
        </p:txBody>
      </p:sp>
      <p:sp>
        <p:nvSpPr>
          <p:cNvPr id="4" name="Footer Placeholder 3"/>
          <p:cNvSpPr>
            <a:spLocks noGrp="1"/>
          </p:cNvSpPr>
          <p:nvPr>
            <p:ph type="ftr" sz="quarter" idx="11"/>
          </p:nvPr>
        </p:nvSpPr>
        <p:spPr/>
        <p:txBody>
          <a:bodyPr/>
          <a:lstStyle/>
          <a:p>
            <a:endParaRPr lang="el-GR">
              <a:solidFill>
                <a:prstClr val="black">
                  <a:tint val="75000"/>
                </a:prstClr>
              </a:solidFill>
            </a:endParaRPr>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FA72514F-0CED-4131-9C3B-7AC58E7824CF}" type="slidenum">
              <a:rPr lang="el-GR" smtClean="0"/>
              <a:pPr/>
              <a:t>‹#›</a:t>
            </a:fld>
            <a:endParaRPr lang="el-GR"/>
          </a:p>
        </p:txBody>
      </p:sp>
    </p:spTree>
    <p:extLst>
      <p:ext uri="{BB962C8B-B14F-4D97-AF65-F5344CB8AC3E}">
        <p14:creationId xmlns:p14="http://schemas.microsoft.com/office/powerpoint/2010/main" val="66844125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DAFA50A-E28A-4E23-8E59-4C1563C67A16}" type="datetimeFigureOut">
              <a:rPr lang="el-GR" smtClean="0">
                <a:solidFill>
                  <a:prstClr val="black">
                    <a:tint val="75000"/>
                  </a:prstClr>
                </a:solidFill>
              </a:rPr>
              <a:pPr/>
              <a:t>10/12/2020</a:t>
            </a:fld>
            <a:endParaRPr lang="el-GR">
              <a:solidFill>
                <a:prstClr val="black">
                  <a:tint val="75000"/>
                </a:prstClr>
              </a:solidFill>
            </a:endParaRPr>
          </a:p>
        </p:txBody>
      </p:sp>
      <p:sp>
        <p:nvSpPr>
          <p:cNvPr id="3" name="Footer Placeholder 2"/>
          <p:cNvSpPr>
            <a:spLocks noGrp="1"/>
          </p:cNvSpPr>
          <p:nvPr>
            <p:ph type="ftr" sz="quarter" idx="11"/>
          </p:nvPr>
        </p:nvSpPr>
        <p:spPr/>
        <p:txBody>
          <a:bodyPr/>
          <a:lstStyle/>
          <a:p>
            <a:endParaRPr lang="el-GR">
              <a:solidFill>
                <a:prstClr val="black">
                  <a:tint val="75000"/>
                </a:prstClr>
              </a:solidFill>
            </a:endParaRPr>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FA72514F-0CED-4131-9C3B-7AC58E7824CF}" type="slidenum">
              <a:rPr lang="el-GR" smtClean="0"/>
              <a:pPr/>
              <a:t>‹#›</a:t>
            </a:fld>
            <a:endParaRPr lang="el-GR"/>
          </a:p>
        </p:txBody>
      </p:sp>
    </p:spTree>
    <p:extLst>
      <p:ext uri="{BB962C8B-B14F-4D97-AF65-F5344CB8AC3E}">
        <p14:creationId xmlns:p14="http://schemas.microsoft.com/office/powerpoint/2010/main" val="162527457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κειμένου υποδείγματος</a:t>
            </a:r>
          </a:p>
        </p:txBody>
      </p:sp>
      <p:sp>
        <p:nvSpPr>
          <p:cNvPr id="5" name="Date Placeholder 4"/>
          <p:cNvSpPr>
            <a:spLocks noGrp="1"/>
          </p:cNvSpPr>
          <p:nvPr>
            <p:ph type="dt" sz="half" idx="10"/>
          </p:nvPr>
        </p:nvSpPr>
        <p:spPr/>
        <p:txBody>
          <a:bodyPr/>
          <a:lstStyle/>
          <a:p>
            <a:fld id="{8DAFA50A-E28A-4E23-8E59-4C1563C67A16}" type="datetimeFigureOut">
              <a:rPr lang="el-GR" smtClean="0">
                <a:solidFill>
                  <a:prstClr val="black">
                    <a:tint val="75000"/>
                  </a:prstClr>
                </a:solidFill>
              </a:rPr>
              <a:pPr/>
              <a:t>10/12/2020</a:t>
            </a:fld>
            <a:endParaRPr lang="el-GR">
              <a:solidFill>
                <a:prstClr val="black">
                  <a:tint val="75000"/>
                </a:prstClr>
              </a:solidFill>
            </a:endParaRPr>
          </a:p>
        </p:txBody>
      </p:sp>
      <p:sp>
        <p:nvSpPr>
          <p:cNvPr id="6" name="Footer Placeholder 5"/>
          <p:cNvSpPr>
            <a:spLocks noGrp="1"/>
          </p:cNvSpPr>
          <p:nvPr>
            <p:ph type="ftr" sz="quarter" idx="11"/>
          </p:nvPr>
        </p:nvSpPr>
        <p:spPr/>
        <p:txBody>
          <a:bodyPr/>
          <a:lstStyle/>
          <a:p>
            <a:endParaRPr lang="el-GR">
              <a:solidFill>
                <a:prstClr val="black">
                  <a:tint val="75000"/>
                </a:prstClr>
              </a:solidFill>
            </a:endParaRPr>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FA72514F-0CED-4131-9C3B-7AC58E7824CF}" type="slidenum">
              <a:rPr lang="el-GR" smtClean="0"/>
              <a:pPr/>
              <a:t>‹#›</a:t>
            </a:fld>
            <a:endParaRPr lang="el-GR"/>
          </a:p>
        </p:txBody>
      </p:sp>
    </p:spTree>
    <p:extLst>
      <p:ext uri="{BB962C8B-B14F-4D97-AF65-F5344CB8AC3E}">
        <p14:creationId xmlns:p14="http://schemas.microsoft.com/office/powerpoint/2010/main" val="399584567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l-GR"/>
              <a:t>Κάντε κλικ για να επεξεργαστείτε τον τίτλο υποδείγματος</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l-GR"/>
              <a:t>Κάντε κλικ στο εικονίδιο για να προσθέσετε εικόνα</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κειμένου υποδείγματος</a:t>
            </a:r>
          </a:p>
        </p:txBody>
      </p:sp>
      <p:sp>
        <p:nvSpPr>
          <p:cNvPr id="5" name="Date Placeholder 4"/>
          <p:cNvSpPr>
            <a:spLocks noGrp="1"/>
          </p:cNvSpPr>
          <p:nvPr>
            <p:ph type="dt" sz="half" idx="10"/>
          </p:nvPr>
        </p:nvSpPr>
        <p:spPr/>
        <p:txBody>
          <a:bodyPr/>
          <a:lstStyle/>
          <a:p>
            <a:fld id="{8DAFA50A-E28A-4E23-8E59-4C1563C67A16}" type="datetimeFigureOut">
              <a:rPr lang="el-GR" smtClean="0">
                <a:solidFill>
                  <a:prstClr val="black">
                    <a:tint val="75000"/>
                  </a:prstClr>
                </a:solidFill>
              </a:rPr>
              <a:pPr/>
              <a:t>10/12/2020</a:t>
            </a:fld>
            <a:endParaRPr lang="el-GR">
              <a:solidFill>
                <a:prstClr val="black">
                  <a:tint val="75000"/>
                </a:prstClr>
              </a:solidFill>
            </a:endParaRPr>
          </a:p>
        </p:txBody>
      </p:sp>
      <p:sp>
        <p:nvSpPr>
          <p:cNvPr id="6" name="Footer Placeholder 5"/>
          <p:cNvSpPr>
            <a:spLocks noGrp="1"/>
          </p:cNvSpPr>
          <p:nvPr>
            <p:ph type="ftr" sz="quarter" idx="11"/>
          </p:nvPr>
        </p:nvSpPr>
        <p:spPr/>
        <p:txBody>
          <a:bodyPr/>
          <a:lstStyle/>
          <a:p>
            <a:endParaRPr lang="el-GR">
              <a:solidFill>
                <a:prstClr val="black">
                  <a:tint val="75000"/>
                </a:prstClr>
              </a:solidFill>
            </a:endParaRP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FA72514F-0CED-4131-9C3B-7AC58E7824CF}" type="slidenum">
              <a:rPr lang="el-GR" smtClean="0"/>
              <a:pPr/>
              <a:t>‹#›</a:t>
            </a:fld>
            <a:endParaRPr lang="el-GR"/>
          </a:p>
        </p:txBody>
      </p:sp>
    </p:spTree>
    <p:extLst>
      <p:ext uri="{BB962C8B-B14F-4D97-AF65-F5344CB8AC3E}">
        <p14:creationId xmlns:p14="http://schemas.microsoft.com/office/powerpoint/2010/main" val="41701318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pPr defTabSz="457200"/>
            <a:fld id="{8DAFA50A-E28A-4E23-8E59-4C1563C67A16}" type="datetimeFigureOut">
              <a:rPr lang="el-GR" smtClean="0">
                <a:solidFill>
                  <a:prstClr val="black">
                    <a:tint val="75000"/>
                  </a:prstClr>
                </a:solidFill>
              </a:rPr>
              <a:pPr defTabSz="457200"/>
              <a:t>10/12/2020</a:t>
            </a:fld>
            <a:endParaRPr lang="el-GR">
              <a:solidFill>
                <a:prstClr val="black">
                  <a:tint val="75000"/>
                </a:prstClr>
              </a:solidFill>
            </a:endParaRPr>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pPr defTabSz="457200"/>
            <a:endParaRPr lang="el-GR">
              <a:solidFill>
                <a:prstClr val="black">
                  <a:tint val="75000"/>
                </a:prstClr>
              </a:solidFill>
            </a:endParaRPr>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pPr defTabSz="457200"/>
            <a:fld id="{FA72514F-0CED-4131-9C3B-7AC58E7824CF}" type="slidenum">
              <a:rPr lang="el-GR" smtClean="0"/>
              <a:pPr defTabSz="457200"/>
              <a:t>‹#›</a:t>
            </a:fld>
            <a:endParaRPr lang="el-GR"/>
          </a:p>
        </p:txBody>
      </p:sp>
    </p:spTree>
    <p:extLst>
      <p:ext uri="{BB962C8B-B14F-4D97-AF65-F5344CB8AC3E}">
        <p14:creationId xmlns:p14="http://schemas.microsoft.com/office/powerpoint/2010/main" val="37570065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2" Type="http://schemas.openxmlformats.org/officeDocument/2006/relationships/hyperlink" Target="http://www.intelligentcommunity.org/" TargetMode="Externa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hyperlink" Target="http://www.v2.nl/DEAF/96/nodes/LevyP/text.html" TargetMode="Externa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4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0.xml.rels><?xml version="1.0" encoding="UTF-8" standalone="yes"?>
<Relationships xmlns="http://schemas.openxmlformats.org/package/2006/relationships"><Relationship Id="rId3" Type="http://schemas.openxmlformats.org/officeDocument/2006/relationships/hyperlink" Target="https://en.wikipedia.org/wiki/To_Be_a_Machine" TargetMode="External"/><Relationship Id="rId2" Type="http://schemas.openxmlformats.org/officeDocument/2006/relationships/hyperlink" Target="https://www.youtube.com/watch?v=M9JbU0uik9A" TargetMode="External"/><Relationship Id="rId1" Type="http://schemas.openxmlformats.org/officeDocument/2006/relationships/slideLayout" Target="../slideLayouts/slideLayout6.xml"/><Relationship Id="rId5" Type="http://schemas.openxmlformats.org/officeDocument/2006/relationships/hyperlink" Target="https://www.jstor.org/stable/10.5325/jpoststud.1.1.0009?seq=1" TargetMode="External"/><Relationship Id="rId4" Type="http://schemas.openxmlformats.org/officeDocument/2006/relationships/hyperlink" Target="https://www.nickbostrom.com/papers/history.pdf" TargetMode="External"/></Relationships>
</file>

<file path=ppt/slides/_rels/slide51.xml.rels><?xml version="1.0" encoding="UTF-8" standalone="yes"?>
<Relationships xmlns="http://schemas.openxmlformats.org/package/2006/relationships"><Relationship Id="rId8" Type="http://schemas.openxmlformats.org/officeDocument/2006/relationships/hyperlink" Target="https://www.fazalali.com/2017/10/29/cognitive-capitalism/?fbclid=IwAR3SvLzXKW5z21KKN7j5tzhr-CHHbgbymLhGkekgDDO8J67vN0ZhYUx5EF8" TargetMode="External"/><Relationship Id="rId13" Type="http://schemas.openxmlformats.org/officeDocument/2006/relationships/hyperlink" Target="http://eranistis.net/wordpress/2018/01/11/%CF%84%CF%83%CF%8C%CE%BC%CF%83%CE%BA%CE%B9-%CE%B5%CE%BD%CE%B1%CE%BD%CF%84%CE%AF%CE%BF%CE%BD-%CF%86%CE%BF%CF%85%CE%BA%CF%8E-%CE%B1%CE%BD%CE%B8%CF%81%CF%8E%CF%80%CE%B9%CE%BD%CE%B7-%CF%86%CF%8D%CF%83/" TargetMode="External"/><Relationship Id="rId3" Type="http://schemas.openxmlformats.org/officeDocument/2006/relationships/hyperlink" Target="https://www.barcelona.cat/metropolis/ca" TargetMode="External"/><Relationship Id="rId7" Type="http://schemas.openxmlformats.org/officeDocument/2006/relationships/hyperlink" Target="https://brill.com/view/journals/hima/15/1/article-p13_2.xml" TargetMode="External"/><Relationship Id="rId12" Type="http://schemas.openxmlformats.org/officeDocument/2006/relationships/hyperlink" Target="https://antikleidi.com/2018/01/18/chomsky_ekpedefsi/" TargetMode="External"/><Relationship Id="rId2" Type="http://schemas.openxmlformats.org/officeDocument/2006/relationships/notesSlide" Target="../notesSlides/notesSlide10.xml"/><Relationship Id="rId1" Type="http://schemas.openxmlformats.org/officeDocument/2006/relationships/slideLayout" Target="../slideLayouts/slideLayout7.xml"/><Relationship Id="rId6" Type="http://schemas.openxmlformats.org/officeDocument/2006/relationships/hyperlink" Target="https://e-tcs.org/wp-content/uploads/2014/03/MoulierBoutangYann_WhatIsCognitiveCapitalis_51368.pdf" TargetMode="External"/><Relationship Id="rId11" Type="http://schemas.openxmlformats.org/officeDocument/2006/relationships/hyperlink" Target="http://imm.demokritos.gr/publications/E-culture.pdf" TargetMode="External"/><Relationship Id="rId5" Type="http://schemas.openxmlformats.org/officeDocument/2006/relationships/hyperlink" Target="https://www.cambridge.org/core/books/cognitive%20capitalism/7C10B724756D97F00B7AF0515B800CC5" TargetMode="External"/><Relationship Id="rId10" Type="http://schemas.openxmlformats.org/officeDocument/2006/relationships/hyperlink" Target="https://www.goodreads.com/book/show/4340380-elusive-margins" TargetMode="External"/><Relationship Id="rId4" Type="http://schemas.openxmlformats.org/officeDocument/2006/relationships/hyperlink" Target="https://www.citybranding.gr/search/label/%CE%92%CE%91%CE%A1%CE%9A%CE%95%CE%9B%CE%A9%CE%9D%CE%97" TargetMode="External"/><Relationship Id="rId9" Type="http://schemas.openxmlformats.org/officeDocument/2006/relationships/hyperlink" Target="https://www.goodreads.com/book/show/5253209-happy-slaves" TargetMode="Externa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normAutofit fontScale="90000"/>
          </a:bodyPr>
          <a:lstStyle/>
          <a:p>
            <a:r>
              <a:rPr lang="el-GR" sz="3200" b="1" dirty="0" smtClean="0"/>
              <a:t>ΨΗΦΙΑΚΟΣ ΜΕΤΑΣΧΗΜΑΤΙΣΜΟΣ ΚΑΙ ΒΙΟΠΟΛΙΤΙΣΜΙΚΗ ΑΝΑΠΤΥΞΗ/ΚΑΤΑΝΕΜΗΜΕΝΗ ΓΝΩΣΗ</a:t>
            </a:r>
            <a:endParaRPr lang="el-GR" sz="3200" b="1" dirty="0"/>
          </a:p>
        </p:txBody>
      </p:sp>
      <p:sp>
        <p:nvSpPr>
          <p:cNvPr id="5" name="Ορθογώνιο 4"/>
          <p:cNvSpPr/>
          <p:nvPr/>
        </p:nvSpPr>
        <p:spPr>
          <a:xfrm>
            <a:off x="1423358" y="1862243"/>
            <a:ext cx="7988061" cy="2585323"/>
          </a:xfrm>
          <a:prstGeom prst="rect">
            <a:avLst/>
          </a:prstGeom>
        </p:spPr>
        <p:txBody>
          <a:bodyPr wrap="square">
            <a:spAutoFit/>
          </a:bodyPr>
          <a:lstStyle/>
          <a:p>
            <a:r>
              <a:rPr lang="el-GR" dirty="0" smtClean="0"/>
              <a:t>Στον 21ο αιώνα, οι τεχνολογικές εξελίξεις διαμορφώνουν νέα πλαίσια δράσης και προκαλούν δυναμικές προοπτικές στη διαχείριση των αγαθών (προϊόντων και</a:t>
            </a:r>
          </a:p>
          <a:p>
            <a:r>
              <a:rPr lang="el-GR" dirty="0" smtClean="0"/>
              <a:t>υπηρεσιών). Η ψηφιακή τεχνολογία και κυρίως η τεχνολογία του διαδικτύου εκτός από τεράστιο κοινωνικό, πολιτικό, οικονομικό και πολιτισμικό αντίκτυπο έχουν επιπτώσεις τόσο στη διαχείριση των αγαθών, όσο και στην οργάνωση και ανάπτυξη των οργανισμών. οι υπεύθυνοι σχεδίασης πολιτικών καλούνται να διαμορφώσουν τις κατάλληλες δομές και να αναπτύξουν τους αντιστοίχους τομείς δραστηριοτήτων στα νέα ποικιλόμορφα πρότυπα διαχείρισης της κοινωνίας των πληροφοριών και της γνώσης</a:t>
            </a:r>
          </a:p>
        </p:txBody>
      </p:sp>
    </p:spTree>
    <p:extLst>
      <p:ext uri="{BB962C8B-B14F-4D97-AF65-F5344CB8AC3E}">
        <p14:creationId xmlns:p14="http://schemas.microsoft.com/office/powerpoint/2010/main" val="117094173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l-GR" sz="3200" b="1" dirty="0" err="1" smtClean="0"/>
              <a:t>Εφαρµογές</a:t>
            </a:r>
            <a:r>
              <a:rPr lang="el-GR" sz="3200" b="1" dirty="0" smtClean="0"/>
              <a:t>: </a:t>
            </a:r>
            <a:r>
              <a:rPr lang="el-GR" sz="3200" b="1" dirty="0" err="1" smtClean="0"/>
              <a:t>Κυβερνοπόλεις</a:t>
            </a:r>
            <a:r>
              <a:rPr lang="el-GR" sz="3200" b="1" dirty="0" smtClean="0"/>
              <a:t> </a:t>
            </a:r>
            <a:r>
              <a:rPr lang="el-GR" sz="3200" b="1" dirty="0" err="1" smtClean="0"/>
              <a:t>vs</a:t>
            </a:r>
            <a:r>
              <a:rPr lang="el-GR" sz="3200" b="1" dirty="0" smtClean="0"/>
              <a:t>. έξυπνες κοινότητες</a:t>
            </a:r>
            <a:endParaRPr lang="el-GR" sz="3200" b="1" dirty="0"/>
          </a:p>
        </p:txBody>
      </p:sp>
      <p:sp>
        <p:nvSpPr>
          <p:cNvPr id="3" name="Ορθογώνιο 2"/>
          <p:cNvSpPr/>
          <p:nvPr/>
        </p:nvSpPr>
        <p:spPr>
          <a:xfrm>
            <a:off x="569343" y="1690688"/>
            <a:ext cx="9954883" cy="4801314"/>
          </a:xfrm>
          <a:prstGeom prst="rect">
            <a:avLst/>
          </a:prstGeom>
        </p:spPr>
        <p:txBody>
          <a:bodyPr wrap="square">
            <a:spAutoFit/>
          </a:bodyPr>
          <a:lstStyle/>
          <a:p>
            <a:r>
              <a:rPr lang="el-GR" dirty="0" smtClean="0"/>
              <a:t>∆</a:t>
            </a:r>
            <a:r>
              <a:rPr lang="el-GR" dirty="0" err="1" smtClean="0"/>
              <a:t>ύο</a:t>
            </a:r>
            <a:r>
              <a:rPr lang="el-GR" dirty="0" smtClean="0"/>
              <a:t> µ</a:t>
            </a:r>
            <a:r>
              <a:rPr lang="el-GR" dirty="0" err="1" smtClean="0"/>
              <a:t>εγάλες</a:t>
            </a:r>
            <a:r>
              <a:rPr lang="el-GR" dirty="0" smtClean="0"/>
              <a:t> πρωτοβουλίες </a:t>
            </a:r>
            <a:r>
              <a:rPr lang="el-GR" dirty="0" err="1" smtClean="0"/>
              <a:t>δηµιουργίας</a:t>
            </a:r>
            <a:r>
              <a:rPr lang="el-GR" dirty="0" smtClean="0"/>
              <a:t> έξυπνων πόλεων είναι σε εξέλιξη, </a:t>
            </a:r>
            <a:r>
              <a:rPr lang="el-GR" dirty="0" err="1" smtClean="0"/>
              <a:t>υποστηριζόµενες</a:t>
            </a:r>
            <a:r>
              <a:rPr lang="el-GR" dirty="0" smtClean="0"/>
              <a:t> από τα </a:t>
            </a:r>
            <a:r>
              <a:rPr lang="el-GR" dirty="0" err="1" smtClean="0"/>
              <a:t>κινήµατα</a:t>
            </a:r>
            <a:r>
              <a:rPr lang="el-GR" dirty="0" smtClean="0"/>
              <a:t> για ‘Smart </a:t>
            </a:r>
            <a:r>
              <a:rPr lang="el-GR" dirty="0" err="1" smtClean="0"/>
              <a:t>Communities</a:t>
            </a:r>
            <a:r>
              <a:rPr lang="el-GR" dirty="0" smtClean="0"/>
              <a:t>’ και ‘</a:t>
            </a:r>
            <a:r>
              <a:rPr lang="el-GR" dirty="0" err="1" smtClean="0"/>
              <a:t>Intelligent</a:t>
            </a:r>
            <a:r>
              <a:rPr lang="el-GR" dirty="0" smtClean="0"/>
              <a:t> </a:t>
            </a:r>
            <a:r>
              <a:rPr lang="el-GR" dirty="0" err="1" smtClean="0"/>
              <a:t>Communities</a:t>
            </a:r>
            <a:r>
              <a:rPr lang="el-GR" dirty="0" smtClean="0"/>
              <a:t>’. </a:t>
            </a:r>
          </a:p>
          <a:p>
            <a:r>
              <a:rPr lang="el-GR" dirty="0" smtClean="0"/>
              <a:t>Το World </a:t>
            </a:r>
            <a:r>
              <a:rPr lang="el-GR" dirty="0" err="1" smtClean="0"/>
              <a:t>Foundation</a:t>
            </a:r>
            <a:r>
              <a:rPr lang="el-GR" dirty="0" smtClean="0"/>
              <a:t> for Smart </a:t>
            </a:r>
            <a:r>
              <a:rPr lang="el-GR" dirty="0" err="1" smtClean="0"/>
              <a:t>Communities</a:t>
            </a:r>
            <a:r>
              <a:rPr lang="el-GR" dirty="0" smtClean="0"/>
              <a:t> ξεκίνησε το 1997 και αποτέλεσε την πρώτη </a:t>
            </a:r>
            <a:r>
              <a:rPr lang="el-GR" dirty="0" err="1" smtClean="0"/>
              <a:t>συστηµατική</a:t>
            </a:r>
            <a:r>
              <a:rPr lang="el-GR" dirty="0" smtClean="0"/>
              <a:t> προσπάθεια σύνδεσης των πόλεων µε τις τεχνολογίες επικοινωνίας και πληροφορίας. «Μια έξυπνη κοινότητα είναι η κοινότητα που κάνει µ</a:t>
            </a:r>
            <a:r>
              <a:rPr lang="el-GR" dirty="0" err="1" smtClean="0"/>
              <a:t>ια</a:t>
            </a:r>
            <a:r>
              <a:rPr lang="el-GR" dirty="0" smtClean="0"/>
              <a:t> συνειδητή προσπάθεια να </a:t>
            </a:r>
            <a:r>
              <a:rPr lang="el-GR" dirty="0" err="1" smtClean="0"/>
              <a:t>χρησιµοποιήσει</a:t>
            </a:r>
            <a:r>
              <a:rPr lang="el-GR" dirty="0" smtClean="0"/>
              <a:t> τεχνολογίες πληροφορικής ώστε να µ</a:t>
            </a:r>
            <a:r>
              <a:rPr lang="el-GR" dirty="0" err="1" smtClean="0"/>
              <a:t>ετασχηµατίσει</a:t>
            </a:r>
            <a:r>
              <a:rPr lang="el-GR" dirty="0" smtClean="0"/>
              <a:t> τη ζωή και εργασία στη περιοχή της µε </a:t>
            </a:r>
            <a:r>
              <a:rPr lang="el-GR" dirty="0" err="1" smtClean="0"/>
              <a:t>σηµαντικό</a:t>
            </a:r>
            <a:r>
              <a:rPr lang="el-GR" dirty="0" smtClean="0"/>
              <a:t> και ουσιαστικό τρόπο» (http://www.smartcommunities.org). Τα </a:t>
            </a:r>
            <a:r>
              <a:rPr lang="el-GR" dirty="0" err="1" smtClean="0"/>
              <a:t>δοµικά</a:t>
            </a:r>
            <a:r>
              <a:rPr lang="el-GR" dirty="0" smtClean="0"/>
              <a:t> στοιχεία µ</a:t>
            </a:r>
            <a:r>
              <a:rPr lang="el-GR" dirty="0" err="1" smtClean="0"/>
              <a:t>ιας</a:t>
            </a:r>
            <a:r>
              <a:rPr lang="el-GR" dirty="0" smtClean="0"/>
              <a:t> Smart Community είναι τέσσερα: (1) </a:t>
            </a:r>
            <a:r>
              <a:rPr lang="el-GR" dirty="0" err="1" smtClean="0"/>
              <a:t>Οµάδα</a:t>
            </a:r>
            <a:r>
              <a:rPr lang="el-GR" dirty="0" smtClean="0"/>
              <a:t> διοίκησης / χρήστες, που </a:t>
            </a:r>
            <a:r>
              <a:rPr lang="el-GR" dirty="0" err="1" smtClean="0"/>
              <a:t>περιλαµβάνει</a:t>
            </a:r>
            <a:r>
              <a:rPr lang="el-GR" dirty="0" smtClean="0"/>
              <a:t> τον συντονιστή, τους </a:t>
            </a:r>
            <a:r>
              <a:rPr lang="el-GR" dirty="0" err="1" smtClean="0"/>
              <a:t>managers</a:t>
            </a:r>
            <a:r>
              <a:rPr lang="el-GR" dirty="0" smtClean="0"/>
              <a:t>, και τους χρήστες. Οι ρόλοι τους διαφέρουν, όπως επίσης τα καθήκοντά και τα κίνητρά τους για την υλοποίηση της έξυπνης κοινότητας. (2) Τεχνική δικτυακή </a:t>
            </a:r>
            <a:r>
              <a:rPr lang="el-GR" dirty="0" err="1" smtClean="0"/>
              <a:t>υποδοµή</a:t>
            </a:r>
            <a:r>
              <a:rPr lang="el-GR" dirty="0" smtClean="0"/>
              <a:t>: Το δίκτυο </a:t>
            </a:r>
            <a:r>
              <a:rPr lang="el-GR" dirty="0" err="1" smtClean="0"/>
              <a:t>περιλαµβάνει</a:t>
            </a:r>
            <a:r>
              <a:rPr lang="el-GR" dirty="0" smtClean="0"/>
              <a:t> τα στοιχεία που κάνουν την επικοινωνία εφικτή, τις οπτικές ίνες, τις </a:t>
            </a:r>
            <a:r>
              <a:rPr lang="el-GR" dirty="0" err="1" smtClean="0"/>
              <a:t>ασύρµατες</a:t>
            </a:r>
            <a:r>
              <a:rPr lang="el-GR" dirty="0" smtClean="0"/>
              <a:t> </a:t>
            </a:r>
            <a:r>
              <a:rPr lang="el-GR" dirty="0" err="1" smtClean="0"/>
              <a:t>υποδοµές</a:t>
            </a:r>
            <a:r>
              <a:rPr lang="el-GR" dirty="0" smtClean="0"/>
              <a:t>, τις συνδέσεις, τα </a:t>
            </a:r>
            <a:r>
              <a:rPr lang="el-GR" dirty="0" err="1" smtClean="0"/>
              <a:t>σηµεία</a:t>
            </a:r>
            <a:r>
              <a:rPr lang="el-GR" dirty="0" smtClean="0"/>
              <a:t> εισόδου, τις </a:t>
            </a:r>
            <a:r>
              <a:rPr lang="el-GR" dirty="0" err="1" smtClean="0"/>
              <a:t>πλατφόρµες</a:t>
            </a:r>
            <a:r>
              <a:rPr lang="el-GR" dirty="0" smtClean="0"/>
              <a:t> για τις </a:t>
            </a:r>
            <a:r>
              <a:rPr lang="el-GR" dirty="0" err="1" smtClean="0"/>
              <a:t>εφαρµογές</a:t>
            </a:r>
            <a:r>
              <a:rPr lang="el-GR" dirty="0" smtClean="0"/>
              <a:t>. (3) </a:t>
            </a:r>
            <a:r>
              <a:rPr lang="el-GR" dirty="0" err="1" smtClean="0"/>
              <a:t>Θεσµοί</a:t>
            </a:r>
            <a:r>
              <a:rPr lang="el-GR" dirty="0" smtClean="0"/>
              <a:t> διαχείρισης, µε τους </a:t>
            </a:r>
            <a:r>
              <a:rPr lang="el-GR" dirty="0" err="1" smtClean="0"/>
              <a:t>κανονισµούς</a:t>
            </a:r>
            <a:r>
              <a:rPr lang="el-GR" dirty="0" smtClean="0"/>
              <a:t> λειτουργίας της κοινότητας, τους στόχους που κινητοποιούν τα </a:t>
            </a:r>
            <a:r>
              <a:rPr lang="el-GR" dirty="0" err="1" smtClean="0"/>
              <a:t>άτοµα</a:t>
            </a:r>
            <a:r>
              <a:rPr lang="el-GR" dirty="0" smtClean="0"/>
              <a:t>, τη </a:t>
            </a:r>
            <a:r>
              <a:rPr lang="el-GR" dirty="0" err="1" smtClean="0"/>
              <a:t>ρύθµιση</a:t>
            </a:r>
            <a:r>
              <a:rPr lang="el-GR" dirty="0" smtClean="0"/>
              <a:t> των </a:t>
            </a:r>
            <a:r>
              <a:rPr lang="el-GR" dirty="0" err="1" smtClean="0"/>
              <a:t>προβληµάτων</a:t>
            </a:r>
            <a:r>
              <a:rPr lang="el-GR" dirty="0" smtClean="0"/>
              <a:t>, τη </a:t>
            </a:r>
            <a:r>
              <a:rPr lang="el-GR" dirty="0" err="1" smtClean="0"/>
              <a:t>συµφωνία</a:t>
            </a:r>
            <a:r>
              <a:rPr lang="el-GR" dirty="0" smtClean="0"/>
              <a:t> στη διαχείριση της </a:t>
            </a:r>
            <a:r>
              <a:rPr lang="el-GR" dirty="0" err="1" smtClean="0"/>
              <a:t>υποδοµής</a:t>
            </a:r>
            <a:r>
              <a:rPr lang="el-GR" dirty="0" smtClean="0"/>
              <a:t>. (4) </a:t>
            </a:r>
            <a:r>
              <a:rPr lang="el-GR" dirty="0" err="1" smtClean="0"/>
              <a:t>Εφαρµογές</a:t>
            </a:r>
            <a:r>
              <a:rPr lang="el-GR" dirty="0" smtClean="0"/>
              <a:t>: Είναι ο πυρήνας της έξυπνης πόλης που διευκολύνει / υποστηρίζει τις λειτουργίες της πόλης, τη διακυβέρνησή της, την </a:t>
            </a:r>
            <a:r>
              <a:rPr lang="el-GR" dirty="0" err="1" smtClean="0"/>
              <a:t>επιχειρηµατικότητα</a:t>
            </a:r>
            <a:r>
              <a:rPr lang="el-GR" dirty="0" smtClean="0"/>
              <a:t>, την </a:t>
            </a:r>
            <a:r>
              <a:rPr lang="el-GR" dirty="0" err="1" smtClean="0"/>
              <a:t>τηλε</a:t>
            </a:r>
            <a:r>
              <a:rPr lang="el-GR" dirty="0" smtClean="0"/>
              <a:t>-εργασία, την εκπαίδευση από απόσταση, και άλλες ψηφιακές υπηρεσίες. </a:t>
            </a:r>
            <a:endParaRPr lang="el-GR" dirty="0"/>
          </a:p>
          <a:p>
            <a:endParaRPr lang="el-GR" dirty="0"/>
          </a:p>
        </p:txBody>
      </p:sp>
    </p:spTree>
    <p:extLst>
      <p:ext uri="{BB962C8B-B14F-4D97-AF65-F5344CB8AC3E}">
        <p14:creationId xmlns:p14="http://schemas.microsoft.com/office/powerpoint/2010/main" val="399699102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Ορθογώνιο 1"/>
          <p:cNvSpPr/>
          <p:nvPr/>
        </p:nvSpPr>
        <p:spPr>
          <a:xfrm>
            <a:off x="992038" y="1859340"/>
            <a:ext cx="8151962" cy="2585323"/>
          </a:xfrm>
          <a:prstGeom prst="rect">
            <a:avLst/>
          </a:prstGeom>
        </p:spPr>
        <p:txBody>
          <a:bodyPr wrap="square">
            <a:spAutoFit/>
          </a:bodyPr>
          <a:lstStyle/>
          <a:p>
            <a:r>
              <a:rPr lang="el-GR" dirty="0" smtClean="0"/>
              <a:t>Παράλληλη, αλλά και </a:t>
            </a:r>
            <a:r>
              <a:rPr lang="el-GR" dirty="0" err="1" smtClean="0"/>
              <a:t>σηµαντικά</a:t>
            </a:r>
            <a:r>
              <a:rPr lang="el-GR" dirty="0" smtClean="0"/>
              <a:t> διαφορετική, είναι η πρωτοβουλία των </a:t>
            </a:r>
            <a:r>
              <a:rPr lang="el-GR" dirty="0" err="1" smtClean="0"/>
              <a:t>Intelligent</a:t>
            </a:r>
            <a:r>
              <a:rPr lang="el-GR" dirty="0" smtClean="0"/>
              <a:t> </a:t>
            </a:r>
            <a:r>
              <a:rPr lang="el-GR" dirty="0" err="1" smtClean="0"/>
              <a:t>Communities</a:t>
            </a:r>
            <a:r>
              <a:rPr lang="el-GR" dirty="0" smtClean="0"/>
              <a:t>. Υποστηρίζεται από το </a:t>
            </a:r>
            <a:r>
              <a:rPr lang="el-GR" dirty="0" err="1" smtClean="0"/>
              <a:t>Intelligent</a:t>
            </a:r>
            <a:r>
              <a:rPr lang="el-GR" dirty="0" smtClean="0"/>
              <a:t> Community </a:t>
            </a:r>
            <a:r>
              <a:rPr lang="el-GR" dirty="0" err="1" smtClean="0"/>
              <a:t>Forum</a:t>
            </a:r>
            <a:r>
              <a:rPr lang="el-GR" dirty="0" smtClean="0"/>
              <a:t> (ICF) που βραβεύει κάθε χρόνο τις καλύτερες </a:t>
            </a:r>
            <a:r>
              <a:rPr lang="el-GR" dirty="0" err="1" smtClean="0"/>
              <a:t>εφαρµογές</a:t>
            </a:r>
            <a:r>
              <a:rPr lang="el-GR" dirty="0" smtClean="0"/>
              <a:t> Ευφυών Πόλεων από όλο τον </a:t>
            </a:r>
            <a:r>
              <a:rPr lang="el-GR" dirty="0" err="1" smtClean="0"/>
              <a:t>κόσµο</a:t>
            </a:r>
            <a:r>
              <a:rPr lang="el-GR" dirty="0" smtClean="0"/>
              <a:t> </a:t>
            </a:r>
            <a:r>
              <a:rPr lang="el-GR" dirty="0" smtClean="0">
                <a:hlinkClick r:id="rId2"/>
              </a:rPr>
              <a:t>http://www.intelligentcommunity.org/</a:t>
            </a:r>
            <a:endParaRPr lang="el-GR" dirty="0" smtClean="0"/>
          </a:p>
          <a:p>
            <a:r>
              <a:rPr lang="el-GR" dirty="0" smtClean="0"/>
              <a:t> Παράλληλα έχει </a:t>
            </a:r>
            <a:r>
              <a:rPr lang="el-GR" dirty="0" err="1" smtClean="0"/>
              <a:t>συµβάλλει</a:t>
            </a:r>
            <a:r>
              <a:rPr lang="el-GR" dirty="0" smtClean="0"/>
              <a:t> στη </a:t>
            </a:r>
            <a:r>
              <a:rPr lang="el-GR" dirty="0" err="1" smtClean="0"/>
              <a:t>διαµόρφωση</a:t>
            </a:r>
            <a:r>
              <a:rPr lang="el-GR" dirty="0" smtClean="0"/>
              <a:t> ενός </a:t>
            </a:r>
            <a:r>
              <a:rPr lang="el-GR" dirty="0" err="1" smtClean="0"/>
              <a:t>συστήµατος</a:t>
            </a:r>
            <a:r>
              <a:rPr lang="el-GR" dirty="0" smtClean="0"/>
              <a:t> µ</a:t>
            </a:r>
            <a:r>
              <a:rPr lang="el-GR" dirty="0" err="1" smtClean="0"/>
              <a:t>έτρησης</a:t>
            </a:r>
            <a:r>
              <a:rPr lang="el-GR" dirty="0" smtClean="0"/>
              <a:t> που επιτρέπει την ποσοτική αξιολόγηση του ‘</a:t>
            </a:r>
            <a:r>
              <a:rPr lang="el-GR" dirty="0" err="1" smtClean="0"/>
              <a:t>βαθµού</a:t>
            </a:r>
            <a:r>
              <a:rPr lang="el-GR" dirty="0" smtClean="0"/>
              <a:t> ευφυΐας’ µ</a:t>
            </a:r>
            <a:r>
              <a:rPr lang="el-GR" dirty="0" err="1" smtClean="0"/>
              <a:t>ιας</a:t>
            </a:r>
            <a:r>
              <a:rPr lang="el-GR" dirty="0" smtClean="0"/>
              <a:t> πόλης. Η πιο </a:t>
            </a:r>
            <a:r>
              <a:rPr lang="el-GR" dirty="0" err="1" smtClean="0"/>
              <a:t>σηµαντική</a:t>
            </a:r>
            <a:r>
              <a:rPr lang="el-GR" dirty="0" smtClean="0"/>
              <a:t> </a:t>
            </a:r>
            <a:r>
              <a:rPr lang="el-GR" dirty="0" err="1" smtClean="0"/>
              <a:t>συµβολή</a:t>
            </a:r>
            <a:r>
              <a:rPr lang="el-GR" dirty="0" smtClean="0"/>
              <a:t> του ICF βρίσκεται στη διασύνδεση της έννοιας της ευφυούς κοινότητας αφενός µε την κοινωνία της πληροφορίας και αφετέρου µε την </a:t>
            </a:r>
            <a:r>
              <a:rPr lang="el-GR" dirty="0" err="1" smtClean="0"/>
              <a:t>οικονοµία</a:t>
            </a:r>
            <a:r>
              <a:rPr lang="el-GR" dirty="0" smtClean="0"/>
              <a:t> της γνώσης και της </a:t>
            </a:r>
            <a:r>
              <a:rPr lang="el-GR" dirty="0" err="1" smtClean="0"/>
              <a:t>καινοτοµίας</a:t>
            </a:r>
            <a:r>
              <a:rPr lang="el-GR" dirty="0" smtClean="0"/>
              <a:t>. </a:t>
            </a:r>
            <a:endParaRPr lang="el-GR" dirty="0"/>
          </a:p>
        </p:txBody>
      </p:sp>
    </p:spTree>
    <p:extLst>
      <p:ext uri="{BB962C8B-B14F-4D97-AF65-F5344CB8AC3E}">
        <p14:creationId xmlns:p14="http://schemas.microsoft.com/office/powerpoint/2010/main" val="356997383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Ορθογώνιο 1"/>
          <p:cNvSpPr/>
          <p:nvPr/>
        </p:nvSpPr>
        <p:spPr>
          <a:xfrm>
            <a:off x="1000664" y="1859340"/>
            <a:ext cx="8143336" cy="2585323"/>
          </a:xfrm>
          <a:prstGeom prst="rect">
            <a:avLst/>
          </a:prstGeom>
        </p:spPr>
        <p:txBody>
          <a:bodyPr wrap="square">
            <a:spAutoFit/>
          </a:bodyPr>
          <a:lstStyle/>
          <a:p>
            <a:r>
              <a:rPr lang="el-GR" dirty="0" smtClean="0"/>
              <a:t>Για την επιλογή των καλύτερων περιπτώσεων </a:t>
            </a:r>
            <a:r>
              <a:rPr lang="el-GR" dirty="0" err="1" smtClean="0"/>
              <a:t>χρησιµοποιεί</a:t>
            </a:r>
            <a:r>
              <a:rPr lang="el-GR" dirty="0" smtClean="0"/>
              <a:t> πέντε κριτήρια αξιολόγησης: (1) επίπεδο </a:t>
            </a:r>
            <a:r>
              <a:rPr lang="el-GR" dirty="0" err="1" smtClean="0"/>
              <a:t>ευρυζωνικών</a:t>
            </a:r>
            <a:r>
              <a:rPr lang="el-GR" dirty="0" smtClean="0"/>
              <a:t> δικτύων, (2) εργασίας που βασίζεται στη γνώση, (3) ικανότητας </a:t>
            </a:r>
            <a:r>
              <a:rPr lang="el-GR" dirty="0" err="1" smtClean="0"/>
              <a:t>καινοτοµίας</a:t>
            </a:r>
            <a:r>
              <a:rPr lang="el-GR" dirty="0" smtClean="0"/>
              <a:t>, (4) ψηφιακής σύγκλιση, και (5) προβολή και προώθηση της πόλης. Τα πέντε κριτήρια </a:t>
            </a:r>
            <a:r>
              <a:rPr lang="el-GR" dirty="0" err="1" smtClean="0"/>
              <a:t>κατανέµονται</a:t>
            </a:r>
            <a:r>
              <a:rPr lang="el-GR" dirty="0" smtClean="0"/>
              <a:t> σε δύο κατηγορίες: δύο στο πεδίο της </a:t>
            </a:r>
            <a:r>
              <a:rPr lang="el-GR" dirty="0" err="1" smtClean="0"/>
              <a:t>ευρυζωνικότητας</a:t>
            </a:r>
            <a:r>
              <a:rPr lang="el-GR" dirty="0" smtClean="0"/>
              <a:t>, και τρία στο πεδίο της </a:t>
            </a:r>
            <a:r>
              <a:rPr lang="el-GR" dirty="0" err="1" smtClean="0"/>
              <a:t>καινοτοµίας</a:t>
            </a:r>
            <a:r>
              <a:rPr lang="el-GR" dirty="0" smtClean="0"/>
              <a:t> και κοινωνίας της γνώσης. Με τα κριτήρια αυτά γίνεται σαφές ότι η </a:t>
            </a:r>
            <a:r>
              <a:rPr lang="el-GR" dirty="0" err="1" smtClean="0"/>
              <a:t>δηµιουργία</a:t>
            </a:r>
            <a:r>
              <a:rPr lang="el-GR" dirty="0" smtClean="0"/>
              <a:t> µ</a:t>
            </a:r>
            <a:r>
              <a:rPr lang="el-GR" dirty="0" err="1" smtClean="0"/>
              <a:t>ιας</a:t>
            </a:r>
            <a:r>
              <a:rPr lang="el-GR" dirty="0" smtClean="0"/>
              <a:t> ευφυούς κοινότητας δεν είναι µόνο </a:t>
            </a:r>
            <a:r>
              <a:rPr lang="el-GR" dirty="0" err="1" smtClean="0"/>
              <a:t>θέµα</a:t>
            </a:r>
            <a:r>
              <a:rPr lang="el-GR" dirty="0" smtClean="0"/>
              <a:t> ψηφιακής τεχνολογίας, αλλά ενός συνθετότερου </a:t>
            </a:r>
            <a:r>
              <a:rPr lang="el-GR" dirty="0" err="1" smtClean="0"/>
              <a:t>συστήµατος</a:t>
            </a:r>
            <a:r>
              <a:rPr lang="el-GR" dirty="0" smtClean="0"/>
              <a:t> γνώσεων και </a:t>
            </a:r>
            <a:r>
              <a:rPr lang="el-GR" dirty="0" err="1" smtClean="0"/>
              <a:t>καινοτοµίας</a:t>
            </a:r>
            <a:r>
              <a:rPr lang="el-GR" dirty="0" smtClean="0"/>
              <a:t>. Εδώ βρίσκεται και η βασική διαφορά µε τα </a:t>
            </a:r>
            <a:r>
              <a:rPr lang="el-GR" dirty="0" err="1" smtClean="0"/>
              <a:t>cyber</a:t>
            </a:r>
            <a:r>
              <a:rPr lang="el-GR" dirty="0" smtClean="0"/>
              <a:t> </a:t>
            </a:r>
            <a:r>
              <a:rPr lang="el-GR" dirty="0" err="1" smtClean="0"/>
              <a:t>cities</a:t>
            </a:r>
            <a:endParaRPr lang="el-GR" dirty="0"/>
          </a:p>
        </p:txBody>
      </p:sp>
    </p:spTree>
    <p:extLst>
      <p:ext uri="{BB962C8B-B14F-4D97-AF65-F5344CB8AC3E}">
        <p14:creationId xmlns:p14="http://schemas.microsoft.com/office/powerpoint/2010/main" val="2350325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Ορθογώνιο 1"/>
          <p:cNvSpPr/>
          <p:nvPr/>
        </p:nvSpPr>
        <p:spPr>
          <a:xfrm>
            <a:off x="707366" y="2109506"/>
            <a:ext cx="8548777" cy="4893647"/>
          </a:xfrm>
          <a:prstGeom prst="rect">
            <a:avLst/>
          </a:prstGeom>
        </p:spPr>
        <p:txBody>
          <a:bodyPr wrap="square">
            <a:spAutoFit/>
          </a:bodyPr>
          <a:lstStyle/>
          <a:p>
            <a:pPr lvl="0"/>
            <a:r>
              <a:rPr lang="el-GR" sz="2400" b="1" dirty="0" smtClean="0"/>
              <a:t>Η </a:t>
            </a:r>
            <a:r>
              <a:rPr lang="el-GR" sz="2400" b="1" dirty="0" err="1" smtClean="0"/>
              <a:t>δηµιουργία</a:t>
            </a:r>
            <a:r>
              <a:rPr lang="el-GR" sz="2400" b="1" dirty="0" smtClean="0"/>
              <a:t> µ</a:t>
            </a:r>
            <a:r>
              <a:rPr lang="el-GR" sz="2400" b="1" dirty="0" err="1" smtClean="0"/>
              <a:t>ιας</a:t>
            </a:r>
            <a:r>
              <a:rPr lang="el-GR" sz="2400" b="1" dirty="0" smtClean="0"/>
              <a:t> έξυπνης πόλης είναι </a:t>
            </a:r>
            <a:r>
              <a:rPr lang="el-GR" sz="2400" b="1" dirty="0" err="1" smtClean="0"/>
              <a:t>θέµα</a:t>
            </a:r>
            <a:r>
              <a:rPr lang="el-GR" sz="2400" b="1" dirty="0" smtClean="0"/>
              <a:t> ανθρώπινων ικανοτήτων, </a:t>
            </a:r>
            <a:r>
              <a:rPr lang="el-GR" sz="2400" b="1" dirty="0" err="1" smtClean="0"/>
              <a:t>θεσµών</a:t>
            </a:r>
            <a:r>
              <a:rPr lang="el-GR" sz="2400" b="1" dirty="0" smtClean="0"/>
              <a:t> και ψηφιακών υπηρεσιών στο πεδίο της µ</a:t>
            </a:r>
            <a:r>
              <a:rPr lang="el-GR" sz="2400" b="1" dirty="0" err="1" smtClean="0"/>
              <a:t>άθησης</a:t>
            </a:r>
            <a:r>
              <a:rPr lang="el-GR" sz="2400" b="1" dirty="0" smtClean="0"/>
              <a:t>, γνώσης, και </a:t>
            </a:r>
            <a:r>
              <a:rPr lang="el-GR" sz="2400" b="1" dirty="0" err="1" smtClean="0"/>
              <a:t>καινοτοµίας</a:t>
            </a:r>
            <a:r>
              <a:rPr lang="el-GR" sz="2400" b="1" dirty="0" smtClean="0"/>
              <a:t>. Η ψηφιακή </a:t>
            </a:r>
            <a:r>
              <a:rPr lang="el-GR" sz="2400" b="1" dirty="0" err="1" smtClean="0"/>
              <a:t>υποδοµή</a:t>
            </a:r>
            <a:r>
              <a:rPr lang="el-GR" sz="2400" b="1" dirty="0" smtClean="0"/>
              <a:t> στην οποία επενδύουν πολλές πόλεις είναι προϋπόθεση για την παροχή υπηρεσιών, αλλά δεν είναι  </a:t>
            </a:r>
            <a:r>
              <a:rPr lang="el-GR" sz="2400" b="1" dirty="0">
                <a:solidFill>
                  <a:prstClr val="black"/>
                </a:solidFill>
              </a:rPr>
              <a:t>απαραίτητο κάθε πόλη να κατασκευάσει το δικό της καλωδιακό ή </a:t>
            </a:r>
            <a:r>
              <a:rPr lang="el-GR" sz="2400" b="1" dirty="0" err="1">
                <a:solidFill>
                  <a:prstClr val="black"/>
                </a:solidFill>
              </a:rPr>
              <a:t>ασύρµατο</a:t>
            </a:r>
            <a:r>
              <a:rPr lang="el-GR" sz="2400" b="1" dirty="0">
                <a:solidFill>
                  <a:prstClr val="black"/>
                </a:solidFill>
              </a:rPr>
              <a:t> δίκτυο. Πάνω στην καλωδιακή ή </a:t>
            </a:r>
            <a:r>
              <a:rPr lang="el-GR" sz="2400" b="1" dirty="0" err="1">
                <a:solidFill>
                  <a:prstClr val="black"/>
                </a:solidFill>
              </a:rPr>
              <a:t>ασύρµατη</a:t>
            </a:r>
            <a:r>
              <a:rPr lang="el-GR" sz="2400" b="1" dirty="0">
                <a:solidFill>
                  <a:prstClr val="black"/>
                </a:solidFill>
              </a:rPr>
              <a:t> </a:t>
            </a:r>
            <a:r>
              <a:rPr lang="el-GR" sz="2400" b="1" dirty="0" err="1">
                <a:solidFill>
                  <a:prstClr val="black"/>
                </a:solidFill>
              </a:rPr>
              <a:t>υποδοµή</a:t>
            </a:r>
            <a:r>
              <a:rPr lang="el-GR" sz="2400" b="1" dirty="0">
                <a:solidFill>
                  <a:prstClr val="black"/>
                </a:solidFill>
              </a:rPr>
              <a:t> τρέχουν οι ψηφιακές υπηρεσίες διαχείρισης γνώσεων. Αυτές συγκροτούν τον πυρήνα της συλλογικής ευφυΐας της πόλης</a:t>
            </a:r>
          </a:p>
          <a:p>
            <a:endParaRPr lang="el-GR" sz="2400" b="1" dirty="0" smtClean="0">
              <a:hlinkClick r:id="rId2"/>
            </a:endParaRPr>
          </a:p>
          <a:p>
            <a:r>
              <a:rPr lang="el-GR" sz="2400" b="1" dirty="0" smtClean="0">
                <a:hlinkClick r:id="rId2"/>
              </a:rPr>
              <a:t>http://www.v2.nl/DEAF/96/nodes/LevyP/text.html</a:t>
            </a:r>
            <a:endParaRPr lang="el-GR" sz="2400" b="1" dirty="0" smtClean="0"/>
          </a:p>
          <a:p>
            <a:endParaRPr lang="el-GR" sz="2400" b="1" dirty="0" smtClean="0"/>
          </a:p>
          <a:p>
            <a:r>
              <a:rPr lang="el-GR" sz="2400" b="1" dirty="0" smtClean="0"/>
              <a:t> </a:t>
            </a:r>
            <a:endParaRPr lang="el-GR" sz="2400" b="1" dirty="0"/>
          </a:p>
        </p:txBody>
      </p:sp>
    </p:spTree>
    <p:extLst>
      <p:ext uri="{BB962C8B-B14F-4D97-AF65-F5344CB8AC3E}">
        <p14:creationId xmlns:p14="http://schemas.microsoft.com/office/powerpoint/2010/main" val="99622793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l-GR" sz="3200" b="1" i="0" dirty="0" smtClean="0">
                <a:solidFill>
                  <a:srgbClr val="3A3A3A"/>
                </a:solidFill>
                <a:effectLst/>
                <a:latin typeface="Open Sans"/>
              </a:rPr>
              <a:t>Από την έξυπνη πόλη στη δημοκρατική πόλη</a:t>
            </a:r>
            <a:endParaRPr lang="el-GR" sz="3200" b="1" i="0" dirty="0">
              <a:solidFill>
                <a:srgbClr val="3A3A3A"/>
              </a:solidFill>
              <a:effectLst/>
              <a:latin typeface="Open Sans"/>
            </a:endParaRPr>
          </a:p>
        </p:txBody>
      </p:sp>
      <p:sp>
        <p:nvSpPr>
          <p:cNvPr id="3" name="Ορθογώνιο 2"/>
          <p:cNvSpPr/>
          <p:nvPr/>
        </p:nvSpPr>
        <p:spPr>
          <a:xfrm>
            <a:off x="1854679" y="2153115"/>
            <a:ext cx="7625751" cy="4524315"/>
          </a:xfrm>
          <a:prstGeom prst="rect">
            <a:avLst/>
          </a:prstGeom>
        </p:spPr>
        <p:txBody>
          <a:bodyPr wrap="square">
            <a:spAutoFit/>
          </a:bodyPr>
          <a:lstStyle/>
          <a:p>
            <a:r>
              <a:rPr lang="el-GR" b="0" i="0" dirty="0" smtClean="0">
                <a:solidFill>
                  <a:srgbClr val="3A3A3A"/>
                </a:solidFill>
                <a:effectLst/>
                <a:latin typeface="Open Sans"/>
              </a:rPr>
              <a:t>Η  πόλη ή ένα συγκεκριμένο μοντέλο πόλης, είναι πλήρως ενταγμένη σε μια ιστορία στην οποία η καινοτομία και η τεχνολογική ανάπτυξη, η παρακολούθηση του χώρου μέσω αισθητήρων και η εφαρμογή της τεχνητής νοημοσύνης, όπως συνοψίζεται στην ευρεία έννοια της «έξυπνης πόλης», βασίζεται </a:t>
            </a:r>
            <a:r>
              <a:rPr lang="el-GR" b="1" i="0" dirty="0" smtClean="0">
                <a:solidFill>
                  <a:srgbClr val="3A3A3A"/>
                </a:solidFill>
                <a:effectLst/>
                <a:latin typeface="Open Sans"/>
              </a:rPr>
              <a:t>σε ένα συγκεκριμένο (και διαστρεβλωμένο) όραμα της τεχνολογίας</a:t>
            </a:r>
            <a:r>
              <a:rPr lang="el-GR" b="0" i="0" dirty="0" smtClean="0">
                <a:solidFill>
                  <a:srgbClr val="3A3A3A"/>
                </a:solidFill>
                <a:effectLst/>
                <a:latin typeface="Open Sans"/>
              </a:rPr>
              <a:t> με ένα κοινό μότο: </a:t>
            </a:r>
            <a:r>
              <a:rPr lang="el-GR" b="1" i="0" dirty="0" smtClean="0">
                <a:solidFill>
                  <a:srgbClr val="3A3A3A"/>
                </a:solidFill>
                <a:effectLst/>
                <a:latin typeface="Open Sans"/>
              </a:rPr>
              <a:t>κάθε τεχνολογική εξέλιξη που προσφέρει κάποιο είδος κοινωνικού οφέλους θεωρείται πολιτική, καινοτόμος και θετική.</a:t>
            </a:r>
            <a:endParaRPr lang="el-GR" b="1" dirty="0">
              <a:solidFill>
                <a:srgbClr val="3A3A3A"/>
              </a:solidFill>
              <a:latin typeface="Open Sans"/>
            </a:endParaRPr>
          </a:p>
          <a:p>
            <a:r>
              <a:rPr lang="el-GR" b="1" i="0" dirty="0" smtClean="0">
                <a:solidFill>
                  <a:srgbClr val="3A3A3A"/>
                </a:solidFill>
                <a:effectLst/>
                <a:latin typeface="Open Sans"/>
              </a:rPr>
              <a:t>η έξυπνη πόλη είναι ένα μοντέλο τεχνολογικής ανάπτυξης που βασίζεται σε σημαντικό συγκεντρωτισμό και καταλαμβάνεται από μεγάλες διεθνείς επιχειρήσεις, προσφέροντας λύσεις που είναι αμφίβολης εφαρμογής και είναι εξαιρετικά δαπανηρές, ανοίγοντας μια αγορά μέσα στο δημόσιο τομέα χάρη στην παγκόσμια τάση προς μια σαρωτική πίστη σε τεχνολογικές λύσεις και περιορισμένη ώθηση από την κοινωνία.</a:t>
            </a:r>
            <a:endParaRPr lang="el-GR" b="1" dirty="0" smtClean="0">
              <a:solidFill>
                <a:srgbClr val="3A3A3A"/>
              </a:solidFill>
              <a:latin typeface="Open Sans"/>
            </a:endParaRPr>
          </a:p>
          <a:p>
            <a:endParaRPr lang="el-GR" dirty="0"/>
          </a:p>
        </p:txBody>
      </p:sp>
    </p:spTree>
    <p:extLst>
      <p:ext uri="{BB962C8B-B14F-4D97-AF65-F5344CB8AC3E}">
        <p14:creationId xmlns:p14="http://schemas.microsoft.com/office/powerpoint/2010/main" val="408931191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Ορθογώνιο 1"/>
          <p:cNvSpPr/>
          <p:nvPr/>
        </p:nvSpPr>
        <p:spPr>
          <a:xfrm>
            <a:off x="457200" y="1305342"/>
            <a:ext cx="8686800" cy="3416320"/>
          </a:xfrm>
          <a:prstGeom prst="rect">
            <a:avLst/>
          </a:prstGeom>
        </p:spPr>
        <p:txBody>
          <a:bodyPr wrap="square">
            <a:spAutoFit/>
          </a:bodyPr>
          <a:lstStyle/>
          <a:p>
            <a:r>
              <a:rPr lang="el-GR" b="0" i="0" dirty="0" smtClean="0">
                <a:solidFill>
                  <a:srgbClr val="3A3A3A"/>
                </a:solidFill>
                <a:effectLst/>
                <a:latin typeface="Open Sans"/>
              </a:rPr>
              <a:t>Αυτή η εννοιολογική προσέγγιση περιλαμβάνει μια πόλη (και την τεχνολογία της) που σκέφτεται για τον εαυτό της, στην οποία οι άνθρωποι είναι μεμονωμένα άτομα που δημιουργούν δεδομένα και παθητικοί αποδέκτες τεχνολογικών βελτιώσεων, ενώ παράλληλα δημιουργούν μια υποδομή που σκέφτεται και παίρνει τις καλύτερες αποφάσεις χάρη σε ακατανόητα μοντέλα και υποτιθέμενα συστήματα τεχνητής νοημοσύνης.</a:t>
            </a:r>
          </a:p>
          <a:p>
            <a:r>
              <a:rPr lang="el-GR" b="0" i="0" dirty="0" smtClean="0">
                <a:solidFill>
                  <a:srgbClr val="3A3A3A"/>
                </a:solidFill>
                <a:effectLst/>
                <a:latin typeface="Open Sans"/>
              </a:rPr>
              <a:t>Αυτό δείχνει το δρόμο προς ένα τεχνοκρατικό μοντέλο διακυβέρνησης που εξαλείφει τη διάσταση της συλλογικότητας της πόλης, με το ευρύ κοινό να μην παίζει κεντρικό και κυρίαρχο ρόλο, αλλά να παράγει παθητικά ψηφιακές πληροφορίες. Μια χαρακτηριστική προσέγγιση του παγκόσμιου οικονομικού νεοφιλελευθερισμού με τον οποίο είμαστε ήδη εξοικειωμένοι.</a:t>
            </a:r>
            <a:endParaRPr lang="el-GR" dirty="0">
              <a:solidFill>
                <a:srgbClr val="3A3A3A"/>
              </a:solidFill>
              <a:latin typeface="Open Sans"/>
            </a:endParaRPr>
          </a:p>
          <a:p>
            <a:endParaRPr lang="el-GR" b="0" i="0" dirty="0">
              <a:solidFill>
                <a:srgbClr val="3A3A3A"/>
              </a:solidFill>
              <a:effectLst/>
              <a:latin typeface="Open Sans"/>
            </a:endParaRPr>
          </a:p>
        </p:txBody>
      </p:sp>
    </p:spTree>
    <p:extLst>
      <p:ext uri="{BB962C8B-B14F-4D97-AF65-F5344CB8AC3E}">
        <p14:creationId xmlns:p14="http://schemas.microsoft.com/office/powerpoint/2010/main" val="333902405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55452" y="-103624"/>
            <a:ext cx="10515600" cy="1325563"/>
          </a:xfrm>
        </p:spPr>
        <p:txBody>
          <a:bodyPr>
            <a:normAutofit/>
          </a:bodyPr>
          <a:lstStyle/>
          <a:p>
            <a:r>
              <a:rPr lang="el-GR" sz="3200" b="1" dirty="0" smtClean="0"/>
              <a:t>Οι προκλήσεις για μια πραγματικά δημοκρατική και ευφυή πόλη</a:t>
            </a:r>
            <a:endParaRPr lang="el-GR" sz="3200" b="1" dirty="0"/>
          </a:p>
        </p:txBody>
      </p:sp>
      <p:sp>
        <p:nvSpPr>
          <p:cNvPr id="4" name="Ορθογώνιο 3"/>
          <p:cNvSpPr/>
          <p:nvPr/>
        </p:nvSpPr>
        <p:spPr>
          <a:xfrm>
            <a:off x="1010728" y="1221939"/>
            <a:ext cx="8305800" cy="4801314"/>
          </a:xfrm>
          <a:prstGeom prst="rect">
            <a:avLst/>
          </a:prstGeom>
        </p:spPr>
        <p:txBody>
          <a:bodyPr wrap="square">
            <a:spAutoFit/>
          </a:bodyPr>
          <a:lstStyle/>
          <a:p>
            <a:r>
              <a:rPr lang="el-GR" dirty="0" smtClean="0"/>
              <a:t>η πρώτη πρόκληση που αντιμετωπίζουν οι πόλεις στον τομέα της τεχνολογίας και της δημοκρατίας είναι να είναι ικανές να δημιουργήσουν τη δική τους κυρίαρχη, δημοκρατικά ελεγχόμενη τεχνολογική υποδομή, βασισμένη στη δέσμευση για ελεύθερες και ανοιχτές τεχνολογικές λύσεις, με πλήρως συμμετοχικά μοντέλα διακυβέρνησης. Στην πραγματικότητα, κάθε τεχνολογική εξέλιξη που χρηματοδοτείται από τον δημόσιο τομέα πρέπει να είναι ανοιχτού κώδικα (</a:t>
            </a:r>
            <a:r>
              <a:rPr lang="el-GR" dirty="0" err="1" smtClean="0"/>
              <a:t>open</a:t>
            </a:r>
            <a:r>
              <a:rPr lang="el-GR" dirty="0" smtClean="0"/>
              <a:t> </a:t>
            </a:r>
            <a:r>
              <a:rPr lang="el-GR" dirty="0" err="1" smtClean="0"/>
              <a:t>source</a:t>
            </a:r>
            <a:r>
              <a:rPr lang="el-GR" dirty="0" smtClean="0"/>
              <a:t>) (με άδειες ανοικτού κώδικα), ως μορφή κοινωνικής απόδοσης.</a:t>
            </a:r>
          </a:p>
          <a:p>
            <a:r>
              <a:rPr lang="el-GR" dirty="0" smtClean="0"/>
              <a:t>Η δεύτερη πρόκληση είναι ότι οι πόλεις πρέπει να γίνουν πραγματικά εργαστήρια αυθεντικής  δημοκρατίας, βασισμένα στην ανάπτυξη δημόσιων πολιτικών επικεντρωμένων στην αποκατάσταση των γνώσεων και των πληροφοριών που ενυπάρχουν  σε ολόκληρο τον κοινωνικό μας ιστό, ώστε να επιλυθούν τα κυριότερα κοινά προβλήματα.</a:t>
            </a:r>
          </a:p>
          <a:p>
            <a:r>
              <a:rPr lang="el-GR" dirty="0" smtClean="0"/>
              <a:t>Η τρίτη πρόκληση έγκειται στην κατανόηση της παγκόσμιας πόλης και της οικονομικής δυναμικής, των χρηματοοικονομικών ροών και των πολιτικών μεγάλης κλίμακας που ξεπερνούν και υπερβαίνουν τις τοπικές ικανότητες αυτοδιοίκησης, με στόχο την οικοδόμηση συνομοσπονδιακών δικτύων πόλεων για την παροχή δημοκρατικών απαντήσεων συγκρούσεις που ξεπερνούν το τοπικό επίπεδο. </a:t>
            </a:r>
            <a:endParaRPr lang="el-GR" dirty="0"/>
          </a:p>
        </p:txBody>
      </p:sp>
    </p:spTree>
    <p:extLst>
      <p:ext uri="{BB962C8B-B14F-4D97-AF65-F5344CB8AC3E}">
        <p14:creationId xmlns:p14="http://schemas.microsoft.com/office/powerpoint/2010/main" val="233540697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Ορθογώνιο 2"/>
          <p:cNvSpPr/>
          <p:nvPr/>
        </p:nvSpPr>
        <p:spPr>
          <a:xfrm>
            <a:off x="1259457" y="1859340"/>
            <a:ext cx="8514271" cy="2862322"/>
          </a:xfrm>
          <a:prstGeom prst="rect">
            <a:avLst/>
          </a:prstGeom>
        </p:spPr>
        <p:txBody>
          <a:bodyPr wrap="square">
            <a:spAutoFit/>
          </a:bodyPr>
          <a:lstStyle/>
          <a:p>
            <a:r>
              <a:rPr lang="el-GR" dirty="0" smtClean="0"/>
              <a:t>Κατανεμημένη νόηση ή γνώση (</a:t>
            </a:r>
            <a:r>
              <a:rPr lang="el-GR" dirty="0" err="1" smtClean="0"/>
              <a:t>distributed</a:t>
            </a:r>
            <a:r>
              <a:rPr lang="el-GR" dirty="0" smtClean="0"/>
              <a:t> </a:t>
            </a:r>
            <a:r>
              <a:rPr lang="el-GR" dirty="0" err="1" smtClean="0"/>
              <a:t>cognition</a:t>
            </a:r>
            <a:r>
              <a:rPr lang="el-GR" dirty="0" smtClean="0"/>
              <a:t>): υβριδική προσέγγιση που αφορά τη μελέτη όλων των πτυχών της γνωστικότητας (τόσο στη γνωστική όσο και στην κοινωνική και στην οργανωτική της προοπτική) </a:t>
            </a:r>
          </a:p>
          <a:p>
            <a:r>
              <a:rPr lang="el-GR" dirty="0" smtClean="0"/>
              <a:t>• οι γνωστικές ιδιότητες των ομάδων είναι διαφορετικές από τις ιδιότητες των ατόμων </a:t>
            </a:r>
          </a:p>
          <a:p>
            <a:r>
              <a:rPr lang="el-GR" dirty="0" smtClean="0"/>
              <a:t>• κατανεμημένη φύση των γνωστικών φαινομένων ανάμεσα σε υποκείμενα, κατασκευάσματα (</a:t>
            </a:r>
            <a:r>
              <a:rPr lang="el-GR" dirty="0" err="1" smtClean="0"/>
              <a:t>artifacts</a:t>
            </a:r>
            <a:r>
              <a:rPr lang="el-GR" dirty="0" smtClean="0"/>
              <a:t>) και εσωτερικές και εξωτερικές αναπαραστάσεις (</a:t>
            </a:r>
            <a:r>
              <a:rPr lang="el-GR" dirty="0" err="1" smtClean="0"/>
              <a:t>Rogers</a:t>
            </a:r>
            <a:r>
              <a:rPr lang="el-GR" dirty="0" smtClean="0"/>
              <a:t>, 1997)</a:t>
            </a:r>
          </a:p>
          <a:p>
            <a:r>
              <a:rPr lang="el-GR" dirty="0" smtClean="0"/>
              <a:t> • προσέγγιση που θεωρεί το γνωστικό υποκείμενο ως μέρος ενός ευρύτερου λειτουργικού συστήματος που συμπεριλαμβάνει το κοινωνικό και υλικό περιβάλλον του (</a:t>
            </a:r>
            <a:r>
              <a:rPr lang="el-GR" dirty="0" err="1" smtClean="0"/>
              <a:t>Rogers</a:t>
            </a:r>
            <a:r>
              <a:rPr lang="el-GR" dirty="0" smtClean="0"/>
              <a:t> &amp; </a:t>
            </a:r>
            <a:r>
              <a:rPr lang="el-GR" dirty="0" err="1" smtClean="0"/>
              <a:t>Ellis</a:t>
            </a:r>
            <a:r>
              <a:rPr lang="el-GR" dirty="0" smtClean="0"/>
              <a:t>, 1994). </a:t>
            </a:r>
            <a:endParaRPr lang="el-GR" dirty="0"/>
          </a:p>
        </p:txBody>
      </p:sp>
      <p:sp>
        <p:nvSpPr>
          <p:cNvPr id="4" name="Τίτλος 3"/>
          <p:cNvSpPr>
            <a:spLocks noGrp="1"/>
          </p:cNvSpPr>
          <p:nvPr>
            <p:ph type="title"/>
          </p:nvPr>
        </p:nvSpPr>
        <p:spPr/>
        <p:txBody>
          <a:bodyPr/>
          <a:lstStyle/>
          <a:p>
            <a:r>
              <a:rPr lang="el-GR" b="1" dirty="0" smtClean="0"/>
              <a:t>Κατανεμημένη Γνώση</a:t>
            </a:r>
            <a:endParaRPr lang="el-GR" b="1" dirty="0"/>
          </a:p>
        </p:txBody>
      </p:sp>
    </p:spTree>
    <p:extLst>
      <p:ext uri="{BB962C8B-B14F-4D97-AF65-F5344CB8AC3E}">
        <p14:creationId xmlns:p14="http://schemas.microsoft.com/office/powerpoint/2010/main" val="379234784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7" name="Rectangle 3"/>
          <p:cNvSpPr>
            <a:spLocks noGrp="1" noChangeArrowheads="1"/>
          </p:cNvSpPr>
          <p:nvPr>
            <p:ph idx="1"/>
          </p:nvPr>
        </p:nvSpPr>
        <p:spPr>
          <a:xfrm>
            <a:off x="2589212" y="905774"/>
            <a:ext cx="8915400" cy="5005448"/>
          </a:xfrm>
        </p:spPr>
        <p:txBody>
          <a:bodyPr>
            <a:normAutofit fontScale="70000" lnSpcReduction="20000"/>
          </a:bodyPr>
          <a:lstStyle/>
          <a:p>
            <a:pPr lvl="2" algn="ctr">
              <a:buClr>
                <a:srgbClr val="FFFF00"/>
              </a:buClr>
              <a:buFont typeface="Wingdings" panose="05000000000000000000" pitchFamily="2" charset="2"/>
              <a:buNone/>
            </a:pPr>
            <a:endParaRPr lang="el-GR" altLang="el-GR" sz="3200" b="1" dirty="0" smtClean="0">
              <a:solidFill>
                <a:srgbClr val="660066"/>
              </a:solidFill>
              <a:latin typeface="Garamond" panose="02020404030301010803" pitchFamily="18" charset="0"/>
            </a:endParaRPr>
          </a:p>
          <a:p>
            <a:pPr lvl="2" algn="ctr">
              <a:buClr>
                <a:srgbClr val="FFFF00"/>
              </a:buClr>
              <a:buFont typeface="Wingdings" panose="05000000000000000000" pitchFamily="2" charset="2"/>
              <a:buNone/>
            </a:pPr>
            <a:r>
              <a:rPr lang="el-GR" altLang="el-GR" sz="3200" b="1" dirty="0" smtClean="0">
                <a:solidFill>
                  <a:srgbClr val="660066"/>
                </a:solidFill>
                <a:latin typeface="Garamond" panose="02020404030301010803" pitchFamily="18" charset="0"/>
              </a:rPr>
              <a:t>Όλα τα παραπάνω </a:t>
            </a:r>
            <a:r>
              <a:rPr lang="el-GR" altLang="el-GR" sz="3200" b="1" dirty="0" err="1" smtClean="0">
                <a:solidFill>
                  <a:srgbClr val="660066"/>
                </a:solidFill>
                <a:latin typeface="Garamond" panose="02020404030301010803" pitchFamily="18" charset="0"/>
              </a:rPr>
              <a:t>προυποθέτουν</a:t>
            </a:r>
            <a:r>
              <a:rPr lang="el-GR" altLang="el-GR" sz="3200" b="1" dirty="0" smtClean="0">
                <a:solidFill>
                  <a:srgbClr val="660066"/>
                </a:solidFill>
                <a:latin typeface="Garamond" panose="02020404030301010803" pitchFamily="18" charset="0"/>
              </a:rPr>
              <a:t> αλλά και εισάγουν μια τεράστια πολιτισμική αλλαγή </a:t>
            </a:r>
          </a:p>
          <a:p>
            <a:pPr lvl="2" algn="ctr">
              <a:buClr>
                <a:srgbClr val="FFFF00"/>
              </a:buClr>
              <a:buFont typeface="Wingdings" panose="05000000000000000000" pitchFamily="2" charset="2"/>
              <a:buNone/>
            </a:pPr>
            <a:r>
              <a:rPr lang="el-GR" altLang="el-GR" sz="3200" b="1" dirty="0" smtClean="0">
                <a:solidFill>
                  <a:srgbClr val="660066"/>
                </a:solidFill>
                <a:latin typeface="Garamond" panose="02020404030301010803" pitchFamily="18" charset="0"/>
              </a:rPr>
              <a:t>Αλλαγή σκέψης κουλτούρας/νοοτροπίας./πολιτισμικών προτύπων </a:t>
            </a:r>
          </a:p>
          <a:p>
            <a:pPr lvl="2" algn="ctr">
              <a:buClr>
                <a:srgbClr val="FFFF00"/>
              </a:buClr>
              <a:buFont typeface="Wingdings" panose="05000000000000000000" pitchFamily="2" charset="2"/>
              <a:buNone/>
            </a:pPr>
            <a:r>
              <a:rPr lang="el-GR" altLang="el-GR" sz="3200" b="1" dirty="0" smtClean="0">
                <a:solidFill>
                  <a:srgbClr val="660066"/>
                </a:solidFill>
                <a:latin typeface="Garamond" panose="02020404030301010803" pitchFamily="18" charset="0"/>
              </a:rPr>
              <a:t>Καθόλου τυχαία από τα μέσα της δεκαετίας του 1990 αυτή η πολιτισμική αλλαγή και η εισαγωγή στην ψηφιακή εποχή /4</a:t>
            </a:r>
            <a:r>
              <a:rPr lang="el-GR" altLang="el-GR" sz="3200" b="1" baseline="30000" dirty="0" smtClean="0">
                <a:solidFill>
                  <a:srgbClr val="660066"/>
                </a:solidFill>
                <a:latin typeface="Garamond" panose="02020404030301010803" pitchFamily="18" charset="0"/>
              </a:rPr>
              <a:t>η</a:t>
            </a:r>
            <a:r>
              <a:rPr lang="el-GR" altLang="el-GR" sz="3200" b="1" dirty="0" smtClean="0">
                <a:solidFill>
                  <a:srgbClr val="660066"/>
                </a:solidFill>
                <a:latin typeface="Garamond" panose="02020404030301010803" pitchFamily="18" charset="0"/>
              </a:rPr>
              <a:t> βιομηχανική επανάσταση </a:t>
            </a:r>
            <a:r>
              <a:rPr lang="el-GR" altLang="el-GR" sz="3200" b="1" dirty="0" err="1" smtClean="0">
                <a:solidFill>
                  <a:srgbClr val="660066"/>
                </a:solidFill>
                <a:latin typeface="Garamond" panose="02020404030301010803" pitchFamily="18" charset="0"/>
              </a:rPr>
              <a:t>επιχειρηθήκε</a:t>
            </a:r>
            <a:r>
              <a:rPr lang="el-GR" altLang="el-GR" sz="3200" b="1" dirty="0" smtClean="0">
                <a:solidFill>
                  <a:srgbClr val="660066"/>
                </a:solidFill>
                <a:latin typeface="Garamond" panose="02020404030301010803" pitchFamily="18" charset="0"/>
              </a:rPr>
              <a:t> στον τομέα του πολιτισμού και της αστικής πολιτιστικής ανάπτυξης</a:t>
            </a:r>
            <a:endParaRPr lang="el-GR" altLang="el-GR" sz="3200" b="1" dirty="0">
              <a:solidFill>
                <a:srgbClr val="660066"/>
              </a:solidFill>
              <a:latin typeface="Garamond" panose="02020404030301010803" pitchFamily="18" charset="0"/>
            </a:endParaRPr>
          </a:p>
          <a:p>
            <a:pPr lvl="2" algn="ctr">
              <a:buClr>
                <a:srgbClr val="FFFF00"/>
              </a:buClr>
              <a:buFont typeface="Wingdings" panose="05000000000000000000" pitchFamily="2" charset="2"/>
              <a:buNone/>
            </a:pPr>
            <a:endParaRPr lang="el-GR" altLang="el-GR" sz="3200" b="1" dirty="0" smtClean="0">
              <a:solidFill>
                <a:srgbClr val="660066"/>
              </a:solidFill>
              <a:latin typeface="Garamond" panose="02020404030301010803" pitchFamily="18" charset="0"/>
            </a:endParaRPr>
          </a:p>
          <a:p>
            <a:pPr lvl="2" algn="ctr">
              <a:buClr>
                <a:srgbClr val="FFFF00"/>
              </a:buClr>
              <a:buFont typeface="Wingdings" panose="05000000000000000000" pitchFamily="2" charset="2"/>
              <a:buNone/>
            </a:pPr>
            <a:r>
              <a:rPr lang="el-GR" altLang="el-GR" sz="3200" b="1" dirty="0" smtClean="0">
                <a:solidFill>
                  <a:srgbClr val="660066"/>
                </a:solidFill>
                <a:latin typeface="Garamond" panose="02020404030301010803" pitchFamily="18" charset="0"/>
              </a:rPr>
              <a:t>«</a:t>
            </a:r>
            <a:r>
              <a:rPr lang="el-GR" altLang="el-GR" sz="3200" b="1" dirty="0">
                <a:solidFill>
                  <a:srgbClr val="660066"/>
                </a:solidFill>
                <a:latin typeface="Garamond" panose="02020404030301010803" pitchFamily="18" charset="0"/>
              </a:rPr>
              <a:t>Κ</a:t>
            </a:r>
            <a:r>
              <a:rPr lang="el-GR" altLang="el-GR" sz="3200" b="1" i="1" dirty="0">
                <a:solidFill>
                  <a:srgbClr val="660066"/>
                </a:solidFill>
                <a:latin typeface="Garamond" panose="02020404030301010803" pitchFamily="18" charset="0"/>
              </a:rPr>
              <a:t>αθώς ο πολιτισμός μας γίνεται πιο τεχνολογικός, η τεχνολογία θα γίνεται </a:t>
            </a:r>
          </a:p>
          <a:p>
            <a:pPr lvl="2" algn="ctr">
              <a:buClr>
                <a:srgbClr val="FFFF00"/>
              </a:buClr>
              <a:buFont typeface="Wingdings" panose="05000000000000000000" pitchFamily="2" charset="2"/>
              <a:buNone/>
            </a:pPr>
            <a:r>
              <a:rPr lang="el-GR" altLang="el-GR" sz="3200" b="1" i="1" dirty="0">
                <a:solidFill>
                  <a:srgbClr val="660066"/>
                </a:solidFill>
                <a:latin typeface="Garamond" panose="02020404030301010803" pitchFamily="18" charset="0"/>
              </a:rPr>
              <a:t>πιο πολιτιστική</a:t>
            </a:r>
            <a:r>
              <a:rPr lang="el-GR" altLang="el-GR" sz="3200" b="1" dirty="0">
                <a:solidFill>
                  <a:srgbClr val="660066"/>
                </a:solidFill>
                <a:latin typeface="Garamond" panose="02020404030301010803" pitchFamily="18" charset="0"/>
              </a:rPr>
              <a:t>» </a:t>
            </a:r>
          </a:p>
          <a:p>
            <a:pPr lvl="2">
              <a:buClr>
                <a:srgbClr val="FFFF00"/>
              </a:buClr>
              <a:buFont typeface="Wingdings" panose="05000000000000000000" pitchFamily="2" charset="2"/>
              <a:buNone/>
            </a:pPr>
            <a:r>
              <a:rPr lang="el-GR" altLang="el-GR" sz="3200" dirty="0">
                <a:solidFill>
                  <a:srgbClr val="660066"/>
                </a:solidFill>
                <a:latin typeface="Garamond" panose="02020404030301010803" pitchFamily="18" charset="0"/>
              </a:rPr>
              <a:t>				</a:t>
            </a:r>
          </a:p>
          <a:p>
            <a:pPr lvl="2" algn="ctr">
              <a:buClr>
                <a:srgbClr val="FFFF00"/>
              </a:buClr>
              <a:buFont typeface="Wingdings" panose="05000000000000000000" pitchFamily="2" charset="2"/>
              <a:buNone/>
            </a:pPr>
            <a:r>
              <a:rPr lang="el-GR" altLang="el-GR" sz="1800" b="1" i="1" dirty="0">
                <a:solidFill>
                  <a:srgbClr val="660066"/>
                </a:solidFill>
                <a:latin typeface="Garamond" panose="02020404030301010803" pitchFamily="18" charset="0"/>
              </a:rPr>
              <a:t>	</a:t>
            </a:r>
            <a:r>
              <a:rPr lang="en-US" altLang="el-GR" sz="1800" b="1" i="1" dirty="0">
                <a:solidFill>
                  <a:srgbClr val="660066"/>
                </a:solidFill>
                <a:latin typeface="Garamond" panose="02020404030301010803" pitchFamily="18" charset="0"/>
              </a:rPr>
              <a:t>Marshall McLuhan (1911-1980)</a:t>
            </a:r>
            <a:endParaRPr lang="el-GR" altLang="el-GR" sz="1800" b="1" i="1" dirty="0">
              <a:solidFill>
                <a:srgbClr val="660066"/>
              </a:solidFill>
              <a:latin typeface="Garamond" panose="02020404030301010803" pitchFamily="18" charset="0"/>
            </a:endParaRPr>
          </a:p>
          <a:p>
            <a:endParaRPr lang="el-GR" altLang="el-GR" sz="1800" i="1" dirty="0"/>
          </a:p>
        </p:txBody>
      </p:sp>
    </p:spTree>
    <p:extLst>
      <p:ext uri="{BB962C8B-B14F-4D97-AF65-F5344CB8AC3E}">
        <p14:creationId xmlns:p14="http://schemas.microsoft.com/office/powerpoint/2010/main" val="395786502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title"/>
          </p:nvPr>
        </p:nvSpPr>
        <p:spPr>
          <a:xfrm>
            <a:off x="1981200" y="274639"/>
            <a:ext cx="8229600" cy="490537"/>
          </a:xfrm>
        </p:spPr>
        <p:txBody>
          <a:bodyPr>
            <a:normAutofit fontScale="90000"/>
          </a:bodyPr>
          <a:lstStyle/>
          <a:p>
            <a:pPr eaLnBrk="1" hangingPunct="1"/>
            <a:r>
              <a:rPr lang="el-GR" altLang="el-GR" sz="2800"/>
              <a:t>Γιατί ασχολούμαστε;</a:t>
            </a:r>
            <a:endParaRPr lang="en-US" altLang="el-GR" sz="2800"/>
          </a:p>
        </p:txBody>
      </p:sp>
      <p:sp>
        <p:nvSpPr>
          <p:cNvPr id="4099" name="Content Placeholder 2"/>
          <p:cNvSpPr>
            <a:spLocks noGrp="1"/>
          </p:cNvSpPr>
          <p:nvPr>
            <p:ph idx="1"/>
          </p:nvPr>
        </p:nvSpPr>
        <p:spPr>
          <a:xfrm>
            <a:off x="1981200" y="765176"/>
            <a:ext cx="8229600" cy="5688013"/>
          </a:xfrm>
        </p:spPr>
        <p:txBody>
          <a:bodyPr>
            <a:normAutofit fontScale="92500" lnSpcReduction="10000"/>
          </a:bodyPr>
          <a:lstStyle/>
          <a:p>
            <a:pPr eaLnBrk="1" hangingPunct="1">
              <a:buFont typeface="Arial" panose="020B0604020202020204" pitchFamily="34" charset="0"/>
              <a:buAutoNum type="arabicParenBoth"/>
            </a:pPr>
            <a:r>
              <a:rPr lang="el-GR" altLang="el-GR" sz="2400" dirty="0" smtClean="0"/>
              <a:t>Οι πολιτιστικές  βιομηχανίες και το βρίσκονται </a:t>
            </a:r>
            <a:r>
              <a:rPr lang="el-GR" altLang="el-GR" sz="2400" dirty="0"/>
              <a:t>όλο και περισσότερο στο επίκεντρο της οικονομικής δραστηριότητας και ο κύκλος των εργασιών τους είναι σημαντικός για το ΑΕΠ των χωρών τους.</a:t>
            </a:r>
          </a:p>
          <a:p>
            <a:pPr eaLnBrk="1" hangingPunct="1">
              <a:buFont typeface="Arial" panose="020B0604020202020204" pitchFamily="34" charset="0"/>
              <a:buAutoNum type="arabicParenBoth"/>
            </a:pPr>
            <a:r>
              <a:rPr lang="el-GR" altLang="el-GR" sz="2400" dirty="0"/>
              <a:t>Ο έλεγχος των συγκεκριμένων βιομηχανιών έχει αλλάξει δραστικά έχοντας εξελιχθεί σε ενδιαφέρον παράδειγμα μελέτης </a:t>
            </a:r>
            <a:r>
              <a:rPr lang="el-GR" altLang="el-GR" sz="2400" dirty="0" err="1"/>
              <a:t>οργανωσιακής</a:t>
            </a:r>
            <a:r>
              <a:rPr lang="el-GR" altLang="el-GR" sz="2400" dirty="0"/>
              <a:t>, διοικητικής και διαχειριστικής συμπεριφοράς.</a:t>
            </a:r>
          </a:p>
          <a:p>
            <a:pPr eaLnBrk="1" hangingPunct="1">
              <a:buFont typeface="Arial" panose="020B0604020202020204" pitchFamily="34" charset="0"/>
              <a:buAutoNum type="arabicParenBoth" startAt="3"/>
            </a:pPr>
            <a:r>
              <a:rPr lang="el-GR" altLang="el-GR" sz="2400" dirty="0" smtClean="0"/>
              <a:t>Τα αγαθά κυρίως πολιτιστικά, </a:t>
            </a:r>
            <a:r>
              <a:rPr lang="el-GR" altLang="el-GR" sz="2400" dirty="0"/>
              <a:t>δεν περιορίζονται από εθνικά σύνορα αλλά ξεπερνούν τα όρια των εθνικών οικονομιών αποκτώντας διεθνή χαρακτήρα και καθιερώνοντας εκείνο που πολλοί περιγράφουν ως παγκόσμια πολιτιστική κληρονομιά.</a:t>
            </a:r>
          </a:p>
          <a:p>
            <a:pPr eaLnBrk="1" hangingPunct="1">
              <a:buFont typeface="Arial" panose="020B0604020202020204" pitchFamily="34" charset="0"/>
              <a:buAutoNum type="arabicParenBoth" startAt="3"/>
            </a:pPr>
            <a:r>
              <a:rPr lang="el-GR" altLang="el-GR" sz="2400" dirty="0"/>
              <a:t>Η ψηφιακή τεχνολογία παίζει έναν καθοριστικό ρόλο σε όλες σχεδόν </a:t>
            </a:r>
            <a:r>
              <a:rPr lang="el-GR" altLang="el-GR" sz="2400" dirty="0" smtClean="0"/>
              <a:t>τις οικονομίες και κοινωνίες </a:t>
            </a:r>
            <a:r>
              <a:rPr lang="el-GR" altLang="el-GR" sz="2400" dirty="0"/>
              <a:t>τόσο για τη δημιουργία όσο και για την προώθηση των προϊόντων τους.</a:t>
            </a:r>
          </a:p>
        </p:txBody>
      </p:sp>
    </p:spTree>
    <p:extLst>
      <p:ext uri="{BB962C8B-B14F-4D97-AF65-F5344CB8AC3E}">
        <p14:creationId xmlns:p14="http://schemas.microsoft.com/office/powerpoint/2010/main" val="38580409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777815" y="114959"/>
            <a:ext cx="10515600" cy="1325563"/>
          </a:xfrm>
        </p:spPr>
        <p:txBody>
          <a:bodyPr/>
          <a:lstStyle/>
          <a:p>
            <a:r>
              <a:rPr lang="el-GR" b="1" dirty="0" smtClean="0"/>
              <a:t>Έξυπνες Πόλεις η τεχνολογική διάσταση της ανάπτυξης</a:t>
            </a:r>
            <a:endParaRPr lang="el-GR" b="1" dirty="0"/>
          </a:p>
        </p:txBody>
      </p:sp>
      <p:sp>
        <p:nvSpPr>
          <p:cNvPr id="3" name="Ορθογώνιο 2"/>
          <p:cNvSpPr/>
          <p:nvPr/>
        </p:nvSpPr>
        <p:spPr>
          <a:xfrm>
            <a:off x="1500996" y="1582341"/>
            <a:ext cx="7643004" cy="4801314"/>
          </a:xfrm>
          <a:prstGeom prst="rect">
            <a:avLst/>
          </a:prstGeom>
        </p:spPr>
        <p:txBody>
          <a:bodyPr wrap="square">
            <a:spAutoFit/>
          </a:bodyPr>
          <a:lstStyle/>
          <a:p>
            <a:r>
              <a:rPr lang="el-GR" dirty="0" smtClean="0"/>
              <a:t>Οι έξυπνες πόλεις αποτελούν </a:t>
            </a:r>
            <a:r>
              <a:rPr lang="el-GR" dirty="0" err="1" smtClean="0"/>
              <a:t>τµήµα</a:t>
            </a:r>
            <a:r>
              <a:rPr lang="el-GR" dirty="0" smtClean="0"/>
              <a:t> του ευρύτερου σχεδίου των δυτικών κοινωνιών για µ</a:t>
            </a:r>
            <a:r>
              <a:rPr lang="el-GR" dirty="0" err="1" smtClean="0"/>
              <a:t>ετάβαση</a:t>
            </a:r>
            <a:r>
              <a:rPr lang="el-GR" dirty="0" smtClean="0"/>
              <a:t> στην κοινωνία και </a:t>
            </a:r>
            <a:r>
              <a:rPr lang="el-GR" dirty="0" err="1" smtClean="0"/>
              <a:t>οικονοµία</a:t>
            </a:r>
            <a:r>
              <a:rPr lang="el-GR" dirty="0" smtClean="0"/>
              <a:t> της γνώσης. Περιγράφουν περιβάλλοντα που βελτιώνουν τις ανθρώπινες ικανότητες </a:t>
            </a:r>
            <a:r>
              <a:rPr lang="el-GR" dirty="0" err="1" smtClean="0"/>
              <a:t>δηµιουργικότητας</a:t>
            </a:r>
            <a:r>
              <a:rPr lang="el-GR" dirty="0" smtClean="0"/>
              <a:t>, µ</a:t>
            </a:r>
            <a:r>
              <a:rPr lang="el-GR" dirty="0" err="1" smtClean="0"/>
              <a:t>άθησης</a:t>
            </a:r>
            <a:r>
              <a:rPr lang="el-GR" dirty="0" smtClean="0"/>
              <a:t> και </a:t>
            </a:r>
            <a:r>
              <a:rPr lang="el-GR" dirty="0" err="1" smtClean="0"/>
              <a:t>καινοτοµίας</a:t>
            </a:r>
            <a:r>
              <a:rPr lang="el-GR" dirty="0" smtClean="0"/>
              <a:t>. ∆</a:t>
            </a:r>
            <a:r>
              <a:rPr lang="el-GR" dirty="0" err="1" smtClean="0"/>
              <a:t>ηµιουργούνται</a:t>
            </a:r>
            <a:r>
              <a:rPr lang="el-GR" dirty="0" smtClean="0"/>
              <a:t> από την συνένωση τοπικών </a:t>
            </a:r>
            <a:r>
              <a:rPr lang="el-GR" dirty="0" err="1" smtClean="0"/>
              <a:t>συστηµάτων</a:t>
            </a:r>
            <a:r>
              <a:rPr lang="el-GR" dirty="0" smtClean="0"/>
              <a:t> </a:t>
            </a:r>
            <a:r>
              <a:rPr lang="el-GR" dirty="0" err="1" smtClean="0"/>
              <a:t>καινοτοµίας</a:t>
            </a:r>
            <a:r>
              <a:rPr lang="el-GR" dirty="0" smtClean="0"/>
              <a:t> που λειτουργούν µ</a:t>
            </a:r>
            <a:r>
              <a:rPr lang="el-GR" dirty="0" err="1" smtClean="0"/>
              <a:t>έσα</a:t>
            </a:r>
            <a:r>
              <a:rPr lang="el-GR" dirty="0" smtClean="0"/>
              <a:t> στις πόλεις (τεχνολογικές συνοικίες, τεχνολογικά πάρκα, πόλοι </a:t>
            </a:r>
            <a:r>
              <a:rPr lang="el-GR" dirty="0" err="1" smtClean="0"/>
              <a:t>καινοτοµίας</a:t>
            </a:r>
            <a:r>
              <a:rPr lang="el-GR" dirty="0" smtClean="0"/>
              <a:t>, </a:t>
            </a:r>
            <a:r>
              <a:rPr lang="el-GR" dirty="0" err="1" smtClean="0"/>
              <a:t>clusters</a:t>
            </a:r>
            <a:r>
              <a:rPr lang="el-GR" dirty="0" smtClean="0"/>
              <a:t>) µε ψηφιακά δίκτυα και </a:t>
            </a:r>
            <a:r>
              <a:rPr lang="el-GR" dirty="0" err="1" smtClean="0"/>
              <a:t>εφαρµογές</a:t>
            </a:r>
            <a:r>
              <a:rPr lang="el-GR" dirty="0" smtClean="0"/>
              <a:t> της κοινωνίας της πληροφορίας. Η αξία τους βρίσκεται στη δυνατότητα να συγκεντρώνουν και να συνδυάζουν τρεις µ</a:t>
            </a:r>
            <a:r>
              <a:rPr lang="el-GR" dirty="0" err="1" smtClean="0"/>
              <a:t>ορφές</a:t>
            </a:r>
            <a:r>
              <a:rPr lang="el-GR" dirty="0" smtClean="0"/>
              <a:t> ευφυΐας: ανθρώπινη του </a:t>
            </a:r>
            <a:r>
              <a:rPr lang="el-GR" dirty="0" err="1" smtClean="0"/>
              <a:t>πληθυσµού</a:t>
            </a:r>
            <a:r>
              <a:rPr lang="el-GR" dirty="0" smtClean="0"/>
              <a:t> των πόλεων, συλλογική των </a:t>
            </a:r>
            <a:r>
              <a:rPr lang="el-GR" dirty="0" err="1" smtClean="0"/>
              <a:t>θεσµών</a:t>
            </a:r>
            <a:r>
              <a:rPr lang="el-GR" dirty="0" smtClean="0"/>
              <a:t> </a:t>
            </a:r>
            <a:r>
              <a:rPr lang="el-GR" dirty="0" err="1" smtClean="0"/>
              <a:t>καινοτοµίας</a:t>
            </a:r>
            <a:r>
              <a:rPr lang="el-GR" dirty="0" smtClean="0"/>
              <a:t>, και τεχνητή των ψηφιακών δικτύων και </a:t>
            </a:r>
            <a:r>
              <a:rPr lang="el-GR" dirty="0" err="1" smtClean="0"/>
              <a:t>εφαρµογών</a:t>
            </a:r>
            <a:r>
              <a:rPr lang="el-GR" dirty="0" smtClean="0"/>
              <a:t>. </a:t>
            </a:r>
          </a:p>
          <a:p>
            <a:pPr lvl="0"/>
            <a:endParaRPr lang="el-GR" dirty="0" smtClean="0">
              <a:solidFill>
                <a:prstClr val="black"/>
              </a:solidFill>
            </a:endParaRPr>
          </a:p>
          <a:p>
            <a:pPr lvl="0"/>
            <a:r>
              <a:rPr lang="el-GR" dirty="0" smtClean="0">
                <a:solidFill>
                  <a:prstClr val="black"/>
                </a:solidFill>
              </a:rPr>
              <a:t>Οι </a:t>
            </a:r>
            <a:r>
              <a:rPr lang="el-GR" dirty="0">
                <a:solidFill>
                  <a:prstClr val="black"/>
                </a:solidFill>
              </a:rPr>
              <a:t>‘έξυπνες πόλεις’ </a:t>
            </a:r>
            <a:r>
              <a:rPr lang="el-GR" dirty="0" err="1">
                <a:solidFill>
                  <a:prstClr val="black"/>
                </a:solidFill>
              </a:rPr>
              <a:t>δηµιουργούνται</a:t>
            </a:r>
            <a:r>
              <a:rPr lang="el-GR" dirty="0">
                <a:solidFill>
                  <a:prstClr val="black"/>
                </a:solidFill>
              </a:rPr>
              <a:t> από τη σύγκλιση δύο µ</a:t>
            </a:r>
            <a:r>
              <a:rPr lang="el-GR" dirty="0" err="1">
                <a:solidFill>
                  <a:prstClr val="black"/>
                </a:solidFill>
              </a:rPr>
              <a:t>εγάλων</a:t>
            </a:r>
            <a:r>
              <a:rPr lang="el-GR" dirty="0">
                <a:solidFill>
                  <a:prstClr val="black"/>
                </a:solidFill>
              </a:rPr>
              <a:t> </a:t>
            </a:r>
            <a:r>
              <a:rPr lang="el-GR" dirty="0" err="1">
                <a:solidFill>
                  <a:prstClr val="black"/>
                </a:solidFill>
              </a:rPr>
              <a:t>ρευµάτων</a:t>
            </a:r>
            <a:r>
              <a:rPr lang="el-GR" dirty="0">
                <a:solidFill>
                  <a:prstClr val="black"/>
                </a:solidFill>
              </a:rPr>
              <a:t> της σύγχρονης σκέψης για την πόλη και την αστική ανάπτυξη: αφενός του </a:t>
            </a:r>
            <a:r>
              <a:rPr lang="el-GR" dirty="0" err="1">
                <a:solidFill>
                  <a:prstClr val="black"/>
                </a:solidFill>
              </a:rPr>
              <a:t>επαναπροσδιορισµού</a:t>
            </a:r>
            <a:r>
              <a:rPr lang="el-GR" dirty="0">
                <a:solidFill>
                  <a:prstClr val="black"/>
                </a:solidFill>
              </a:rPr>
              <a:t> της πόλης 2 µ</a:t>
            </a:r>
            <a:r>
              <a:rPr lang="el-GR" dirty="0" err="1">
                <a:solidFill>
                  <a:prstClr val="black"/>
                </a:solidFill>
              </a:rPr>
              <a:t>έσα</a:t>
            </a:r>
            <a:r>
              <a:rPr lang="el-GR" dirty="0">
                <a:solidFill>
                  <a:prstClr val="black"/>
                </a:solidFill>
              </a:rPr>
              <a:t> από τις τεχνολογίες επικοινωνίας, την ψηφιακή δικτύωση και αναπαράστασή της, και αφετέρου από την κατανόηση της πόλης ως περιβάλλοντος </a:t>
            </a:r>
            <a:r>
              <a:rPr lang="el-GR" dirty="0" err="1">
                <a:solidFill>
                  <a:prstClr val="black"/>
                </a:solidFill>
              </a:rPr>
              <a:t>δηµιουργικότητας</a:t>
            </a:r>
            <a:r>
              <a:rPr lang="el-GR" dirty="0">
                <a:solidFill>
                  <a:prstClr val="black"/>
                </a:solidFill>
              </a:rPr>
              <a:t> και </a:t>
            </a:r>
            <a:r>
              <a:rPr lang="el-GR" dirty="0" err="1">
                <a:solidFill>
                  <a:prstClr val="black"/>
                </a:solidFill>
              </a:rPr>
              <a:t>καινοτοµίας</a:t>
            </a:r>
            <a:r>
              <a:rPr lang="el-GR" dirty="0">
                <a:solidFill>
                  <a:prstClr val="black"/>
                </a:solidFill>
              </a:rPr>
              <a:t>. </a:t>
            </a:r>
          </a:p>
          <a:p>
            <a:endParaRPr lang="el-GR" dirty="0"/>
          </a:p>
        </p:txBody>
      </p:sp>
    </p:spTree>
    <p:extLst>
      <p:ext uri="{BB962C8B-B14F-4D97-AF65-F5344CB8AC3E}">
        <p14:creationId xmlns:p14="http://schemas.microsoft.com/office/powerpoint/2010/main" val="158233312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a:xfrm>
            <a:off x="1981200" y="274639"/>
            <a:ext cx="8229600" cy="561975"/>
          </a:xfrm>
        </p:spPr>
        <p:txBody>
          <a:bodyPr>
            <a:normAutofit fontScale="90000"/>
          </a:bodyPr>
          <a:lstStyle/>
          <a:p>
            <a:r>
              <a:rPr lang="el-GR" altLang="el-GR"/>
              <a:t>Γιατί ασχολούμαστε;</a:t>
            </a:r>
            <a:endParaRPr lang="en-US" altLang="el-GR"/>
          </a:p>
        </p:txBody>
      </p:sp>
      <p:sp>
        <p:nvSpPr>
          <p:cNvPr id="5123" name="Content Placeholder 2"/>
          <p:cNvSpPr>
            <a:spLocks noGrp="1"/>
          </p:cNvSpPr>
          <p:nvPr>
            <p:ph idx="1"/>
          </p:nvPr>
        </p:nvSpPr>
        <p:spPr>
          <a:xfrm>
            <a:off x="1981200" y="981075"/>
            <a:ext cx="8229600" cy="5145088"/>
          </a:xfrm>
        </p:spPr>
        <p:txBody>
          <a:bodyPr>
            <a:normAutofit lnSpcReduction="10000"/>
          </a:bodyPr>
          <a:lstStyle/>
          <a:p>
            <a:pPr eaLnBrk="1" hangingPunct="1">
              <a:buFont typeface="Arial" panose="020B0604020202020204" pitchFamily="34" charset="0"/>
              <a:buAutoNum type="arabicParenBoth" startAt="3"/>
            </a:pPr>
            <a:r>
              <a:rPr lang="el-GR" altLang="el-GR" sz="2000" dirty="0"/>
              <a:t>Οι σχέσεις μεταξύ οργανισμών και κοινού έχουν διαφοροποιηθεί δραστικά καθώς οι οργανισμοί/βιομηχανίες εμπλέκουν όλο και περισσότερο τους κλάδους των δημοσίων σχέσεων και μάρκετινγκ για την καλλιέργεια χρήσιμων σχέσεων με τις διαφορετικές κατηγορίες του κοινού.</a:t>
            </a:r>
          </a:p>
          <a:p>
            <a:pPr eaLnBrk="1" hangingPunct="1">
              <a:buFont typeface="Arial" panose="020B0604020202020204" pitchFamily="34" charset="0"/>
              <a:buAutoNum type="arabicParenBoth" startAt="3"/>
            </a:pPr>
            <a:r>
              <a:rPr lang="el-GR" altLang="el-GR" sz="2000" dirty="0"/>
              <a:t>Οι αισθητικές απαιτήσεις </a:t>
            </a:r>
            <a:r>
              <a:rPr lang="el-GR" altLang="el-GR" sz="2000" dirty="0" smtClean="0"/>
              <a:t>των ανθρώπων </a:t>
            </a:r>
            <a:r>
              <a:rPr lang="el-GR" altLang="el-GR" sz="2000" dirty="0"/>
              <a:t>έχουν αυξηθεί δραστικά, καθώς έχουν επηρεαστεί καταλυτικά από τις βιομηχανίες του θεάματος. Έτσι οι οργανισμοί που παρέχουν τις διάφορες εμπειρίες διεκδικώντας τον ελεύθερο χρόνο του κοινού πρέπει να λειτουργούν όπως οι βιομηχανίες του θεάματος.</a:t>
            </a:r>
          </a:p>
          <a:p>
            <a:pPr eaLnBrk="1" hangingPunct="1">
              <a:buFont typeface="Arial" panose="020B0604020202020204" pitchFamily="34" charset="0"/>
              <a:buAutoNum type="arabicParenBoth" startAt="3"/>
            </a:pPr>
            <a:r>
              <a:rPr lang="el-GR" altLang="el-GR" sz="2000" dirty="0"/>
              <a:t>Τελικά όλες οι βιομηχανίες </a:t>
            </a:r>
            <a:r>
              <a:rPr lang="el-GR" altLang="el-GR" sz="2000" dirty="0" smtClean="0"/>
              <a:t>με αιχμή του δόρατος αυτές του </a:t>
            </a:r>
            <a:r>
              <a:rPr lang="el-GR" altLang="el-GR" sz="2000" dirty="0"/>
              <a:t>πολιτισμού παράγουν προϊόντα τα οποία προσλαμβάνονται ως μορφές κειμένων που διατίθενται για ανάγνωση/κατανάλωση από διαφορετικές κατηγορίες κοινού, ενώ η αξία τους παραμένει ασαφής.</a:t>
            </a:r>
          </a:p>
          <a:p>
            <a:pPr eaLnBrk="1" hangingPunct="1">
              <a:buFont typeface="Arial" panose="020B0604020202020204" pitchFamily="34" charset="0"/>
              <a:buNone/>
            </a:pPr>
            <a:r>
              <a:rPr lang="el-GR" altLang="el-GR" sz="2000" dirty="0"/>
              <a:t>						</a:t>
            </a:r>
            <a:r>
              <a:rPr lang="en-US" altLang="el-GR" sz="2000" dirty="0"/>
              <a:t>(</a:t>
            </a:r>
            <a:r>
              <a:rPr lang="en-US" altLang="el-GR" sz="2000" dirty="0" err="1"/>
              <a:t>Hesmondhalgh</a:t>
            </a:r>
            <a:r>
              <a:rPr lang="en-US" altLang="el-GR" sz="2000" dirty="0"/>
              <a:t>, 2002, </a:t>
            </a:r>
            <a:r>
              <a:rPr lang="el-GR" altLang="el-GR" sz="2000" dirty="0"/>
              <a:t>σελ. 2)</a:t>
            </a:r>
            <a:endParaRPr lang="en-US" altLang="el-GR" sz="2000" dirty="0"/>
          </a:p>
          <a:p>
            <a:pPr>
              <a:buFont typeface="Arial" panose="020B0604020202020204" pitchFamily="34" charset="0"/>
              <a:buNone/>
            </a:pPr>
            <a:endParaRPr lang="en-US" altLang="el-GR" dirty="0"/>
          </a:p>
        </p:txBody>
      </p:sp>
    </p:spTree>
    <p:extLst>
      <p:ext uri="{BB962C8B-B14F-4D97-AF65-F5344CB8AC3E}">
        <p14:creationId xmlns:p14="http://schemas.microsoft.com/office/powerpoint/2010/main" val="200471932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title"/>
          </p:nvPr>
        </p:nvSpPr>
        <p:spPr>
          <a:xfrm>
            <a:off x="1981200" y="274639"/>
            <a:ext cx="8229600" cy="725487"/>
          </a:xfrm>
        </p:spPr>
        <p:txBody>
          <a:bodyPr>
            <a:normAutofit fontScale="90000"/>
          </a:bodyPr>
          <a:lstStyle/>
          <a:p>
            <a:pPr eaLnBrk="1" hangingPunct="1"/>
            <a:r>
              <a:rPr lang="el-GR" altLang="el-GR" sz="3200"/>
              <a:t>Η Ιδιαιτερότητες των Πολιτιστικών Οργανισμών</a:t>
            </a:r>
          </a:p>
        </p:txBody>
      </p:sp>
      <p:sp>
        <p:nvSpPr>
          <p:cNvPr id="3" name="Content Placeholder 2"/>
          <p:cNvSpPr>
            <a:spLocks noGrp="1"/>
          </p:cNvSpPr>
          <p:nvPr>
            <p:ph idx="1"/>
          </p:nvPr>
        </p:nvSpPr>
        <p:spPr>
          <a:xfrm>
            <a:off x="1981200" y="1071563"/>
            <a:ext cx="8229600" cy="5054600"/>
          </a:xfrm>
        </p:spPr>
        <p:txBody>
          <a:bodyPr rtlCol="0">
            <a:normAutofit/>
          </a:bodyPr>
          <a:lstStyle/>
          <a:p>
            <a:pPr eaLnBrk="1" fontAlgn="auto" hangingPunct="1">
              <a:spcAft>
                <a:spcPts val="0"/>
              </a:spcAft>
              <a:defRPr/>
            </a:pPr>
            <a:r>
              <a:rPr lang="el-GR" dirty="0"/>
              <a:t>Βιομηχανίες υψηλού ρίσκου</a:t>
            </a:r>
          </a:p>
          <a:p>
            <a:pPr eaLnBrk="1" fontAlgn="auto" hangingPunct="1">
              <a:spcAft>
                <a:spcPts val="0"/>
              </a:spcAft>
              <a:defRPr/>
            </a:pPr>
            <a:r>
              <a:rPr lang="el-GR" dirty="0"/>
              <a:t>Προϊόντα αμφίγνωμης και ασαφούς αξίας</a:t>
            </a:r>
          </a:p>
          <a:p>
            <a:pPr eaLnBrk="1" fontAlgn="auto" hangingPunct="1">
              <a:spcAft>
                <a:spcPts val="0"/>
              </a:spcAft>
              <a:defRPr/>
            </a:pPr>
            <a:r>
              <a:rPr lang="el-GR" dirty="0"/>
              <a:t>Προϊόντα «</a:t>
            </a:r>
            <a:r>
              <a:rPr lang="el-GR" dirty="0" err="1"/>
              <a:t>ημι</a:t>
            </a:r>
            <a:r>
              <a:rPr lang="el-GR" dirty="0"/>
              <a:t>-δημόσιου» χαρακτήρα</a:t>
            </a:r>
          </a:p>
          <a:p>
            <a:pPr eaLnBrk="1" fontAlgn="auto" hangingPunct="1">
              <a:spcAft>
                <a:spcPts val="0"/>
              </a:spcAft>
              <a:defRPr/>
            </a:pPr>
            <a:r>
              <a:rPr lang="el-GR" dirty="0"/>
              <a:t>Προϊόντα με σημαντικές διαφορές που προσελκύουν διαφορετικές κατηγορίες κοινού</a:t>
            </a:r>
          </a:p>
          <a:p>
            <a:pPr eaLnBrk="1" fontAlgn="auto" hangingPunct="1">
              <a:spcAft>
                <a:spcPts val="0"/>
              </a:spcAft>
              <a:defRPr/>
            </a:pPr>
            <a:r>
              <a:rPr lang="el-GR" dirty="0"/>
              <a:t>Προϊόντα που συγκλίνουν στον ψηφιακό πολιτισμό</a:t>
            </a:r>
          </a:p>
          <a:p>
            <a:pPr eaLnBrk="1" fontAlgn="auto" hangingPunct="1">
              <a:spcAft>
                <a:spcPts val="0"/>
              </a:spcAft>
              <a:defRPr/>
            </a:pPr>
            <a:r>
              <a:rPr lang="el-GR" dirty="0"/>
              <a:t>Ισχυρός ανταγωνισμός μεταξύ οργανισμών</a:t>
            </a:r>
          </a:p>
          <a:p>
            <a:pPr eaLnBrk="1" fontAlgn="auto" hangingPunct="1">
              <a:spcAft>
                <a:spcPts val="0"/>
              </a:spcAft>
              <a:defRPr/>
            </a:pPr>
            <a:r>
              <a:rPr lang="el-GR" dirty="0"/>
              <a:t>Συγχωνεύσεις μεταξύ εταιριών και δημιουργία παγκόσμιων εταιρικών συμμαχιών</a:t>
            </a:r>
          </a:p>
        </p:txBody>
      </p:sp>
    </p:spTree>
    <p:extLst>
      <p:ext uri="{BB962C8B-B14F-4D97-AF65-F5344CB8AC3E}">
        <p14:creationId xmlns:p14="http://schemas.microsoft.com/office/powerpoint/2010/main" val="154454683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274639"/>
            <a:ext cx="8229600" cy="725487"/>
          </a:xfrm>
        </p:spPr>
        <p:txBody>
          <a:bodyPr rtlCol="0">
            <a:normAutofit/>
          </a:bodyPr>
          <a:lstStyle/>
          <a:p>
            <a:pPr eaLnBrk="1" fontAlgn="auto" hangingPunct="1">
              <a:spcAft>
                <a:spcPts val="0"/>
              </a:spcAft>
              <a:defRPr/>
            </a:pPr>
            <a:r>
              <a:rPr lang="el-GR" dirty="0"/>
              <a:t>Οργανισμοί και Βιομηχανίες</a:t>
            </a:r>
          </a:p>
        </p:txBody>
      </p:sp>
      <p:sp>
        <p:nvSpPr>
          <p:cNvPr id="7171" name="Text Placeholder 2"/>
          <p:cNvSpPr>
            <a:spLocks noGrp="1"/>
          </p:cNvSpPr>
          <p:nvPr>
            <p:ph type="body" idx="1"/>
          </p:nvPr>
        </p:nvSpPr>
        <p:spPr/>
        <p:txBody>
          <a:bodyPr/>
          <a:lstStyle/>
          <a:p>
            <a:pPr eaLnBrk="1" hangingPunct="1"/>
            <a:r>
              <a:rPr lang="el-GR" altLang="el-GR"/>
              <a:t>Πολιτιστικοί Οργανισμοί</a:t>
            </a:r>
          </a:p>
        </p:txBody>
      </p:sp>
      <p:sp>
        <p:nvSpPr>
          <p:cNvPr id="4" name="Content Placeholder 3"/>
          <p:cNvSpPr>
            <a:spLocks noGrp="1"/>
          </p:cNvSpPr>
          <p:nvPr>
            <p:ph sz="half" idx="2"/>
          </p:nvPr>
        </p:nvSpPr>
        <p:spPr/>
        <p:txBody>
          <a:bodyPr rtlCol="0">
            <a:normAutofit lnSpcReduction="10000"/>
          </a:bodyPr>
          <a:lstStyle/>
          <a:p>
            <a:pPr eaLnBrk="1" fontAlgn="auto" hangingPunct="1">
              <a:spcAft>
                <a:spcPts val="0"/>
              </a:spcAft>
              <a:defRPr/>
            </a:pPr>
            <a:r>
              <a:rPr lang="el-GR" dirty="0"/>
              <a:t>Μουσεία</a:t>
            </a:r>
          </a:p>
          <a:p>
            <a:pPr eaLnBrk="1" fontAlgn="auto" hangingPunct="1">
              <a:spcAft>
                <a:spcPts val="0"/>
              </a:spcAft>
              <a:defRPr/>
            </a:pPr>
            <a:r>
              <a:rPr lang="el-GR" dirty="0"/>
              <a:t>Πολιτιστικά Ιδρύματα</a:t>
            </a:r>
          </a:p>
          <a:p>
            <a:pPr eaLnBrk="1" fontAlgn="auto" hangingPunct="1">
              <a:spcAft>
                <a:spcPts val="0"/>
              </a:spcAft>
              <a:defRPr/>
            </a:pPr>
            <a:r>
              <a:rPr lang="el-GR" dirty="0"/>
              <a:t>Αίθουσες Τέχνης</a:t>
            </a:r>
          </a:p>
          <a:p>
            <a:pPr eaLnBrk="1" fontAlgn="auto" hangingPunct="1">
              <a:spcAft>
                <a:spcPts val="0"/>
              </a:spcAft>
              <a:defRPr/>
            </a:pPr>
            <a:r>
              <a:rPr lang="el-GR" dirty="0"/>
              <a:t>Χώροι Μουσικών</a:t>
            </a:r>
          </a:p>
          <a:p>
            <a:pPr eaLnBrk="1" fontAlgn="auto" hangingPunct="1">
              <a:spcAft>
                <a:spcPts val="0"/>
              </a:spcAft>
              <a:defRPr/>
            </a:pPr>
            <a:r>
              <a:rPr lang="el-GR" dirty="0"/>
              <a:t>Εκδηλώσεων</a:t>
            </a:r>
          </a:p>
          <a:p>
            <a:pPr eaLnBrk="1" fontAlgn="auto" hangingPunct="1">
              <a:spcAft>
                <a:spcPts val="0"/>
              </a:spcAft>
              <a:defRPr/>
            </a:pPr>
            <a:r>
              <a:rPr lang="el-GR" dirty="0"/>
              <a:t>Θέατρα</a:t>
            </a:r>
          </a:p>
          <a:p>
            <a:pPr eaLnBrk="1" fontAlgn="auto" hangingPunct="1">
              <a:spcAft>
                <a:spcPts val="0"/>
              </a:spcAft>
              <a:defRPr/>
            </a:pPr>
            <a:r>
              <a:rPr lang="el-GR" dirty="0"/>
              <a:t>Δημοτικά Πολιτιστικά Κέντρα</a:t>
            </a:r>
          </a:p>
          <a:p>
            <a:pPr eaLnBrk="1" fontAlgn="auto" hangingPunct="1">
              <a:spcAft>
                <a:spcPts val="0"/>
              </a:spcAft>
              <a:defRPr/>
            </a:pPr>
            <a:r>
              <a:rPr lang="el-GR" dirty="0"/>
              <a:t>Φεστιβάλ</a:t>
            </a:r>
          </a:p>
          <a:p>
            <a:pPr eaLnBrk="1" fontAlgn="auto" hangingPunct="1">
              <a:spcAft>
                <a:spcPts val="0"/>
              </a:spcAft>
              <a:defRPr/>
            </a:pPr>
            <a:r>
              <a:rPr lang="el-GR" dirty="0" err="1"/>
              <a:t>Πολυχώροι</a:t>
            </a:r>
            <a:endParaRPr lang="el-GR" dirty="0"/>
          </a:p>
        </p:txBody>
      </p:sp>
      <p:sp>
        <p:nvSpPr>
          <p:cNvPr id="7173" name="Text Placeholder 4"/>
          <p:cNvSpPr>
            <a:spLocks noGrp="1"/>
          </p:cNvSpPr>
          <p:nvPr>
            <p:ph type="body" sz="quarter" idx="3"/>
          </p:nvPr>
        </p:nvSpPr>
        <p:spPr/>
        <p:txBody>
          <a:bodyPr/>
          <a:lstStyle/>
          <a:p>
            <a:pPr eaLnBrk="1" hangingPunct="1"/>
            <a:r>
              <a:rPr lang="el-GR" altLang="el-GR"/>
              <a:t>Πολιτιστικές Βιομηχανίες</a:t>
            </a:r>
          </a:p>
        </p:txBody>
      </p:sp>
      <p:sp>
        <p:nvSpPr>
          <p:cNvPr id="7174" name="Content Placeholder 5"/>
          <p:cNvSpPr>
            <a:spLocks noGrp="1"/>
          </p:cNvSpPr>
          <p:nvPr>
            <p:ph sz="quarter" idx="4"/>
          </p:nvPr>
        </p:nvSpPr>
        <p:spPr/>
        <p:txBody>
          <a:bodyPr>
            <a:normAutofit/>
          </a:bodyPr>
          <a:lstStyle/>
          <a:p>
            <a:pPr eaLnBrk="1" hangingPunct="1"/>
            <a:r>
              <a:rPr lang="el-GR" altLang="el-GR"/>
              <a:t>Έντυπα</a:t>
            </a:r>
          </a:p>
          <a:p>
            <a:pPr eaLnBrk="1" hangingPunct="1"/>
            <a:r>
              <a:rPr lang="el-GR" altLang="el-GR"/>
              <a:t>Ραδιόφωνο</a:t>
            </a:r>
          </a:p>
          <a:p>
            <a:pPr eaLnBrk="1" hangingPunct="1"/>
            <a:r>
              <a:rPr lang="el-GR" altLang="el-GR"/>
              <a:t>Τηλεόραση</a:t>
            </a:r>
          </a:p>
          <a:p>
            <a:pPr eaLnBrk="1" hangingPunct="1"/>
            <a:r>
              <a:rPr lang="el-GR" altLang="el-GR"/>
              <a:t>Κινηματογράφος</a:t>
            </a:r>
          </a:p>
          <a:p>
            <a:pPr eaLnBrk="1" hangingPunct="1"/>
            <a:r>
              <a:rPr lang="el-GR" altLang="el-GR"/>
              <a:t>Ψηφιακά Πολυμέσα και Διαδίκτυο</a:t>
            </a:r>
          </a:p>
          <a:p>
            <a:pPr eaLnBrk="1" hangingPunct="1"/>
            <a:r>
              <a:rPr lang="el-GR" altLang="el-GR"/>
              <a:t>Μουσικές Παραγωγές</a:t>
            </a:r>
          </a:p>
          <a:p>
            <a:pPr eaLnBrk="1" hangingPunct="1"/>
            <a:r>
              <a:rPr lang="el-GR" altLang="el-GR"/>
              <a:t>Διαφήμιση</a:t>
            </a:r>
          </a:p>
        </p:txBody>
      </p:sp>
    </p:spTree>
    <p:extLst>
      <p:ext uri="{BB962C8B-B14F-4D97-AF65-F5344CB8AC3E}">
        <p14:creationId xmlns:p14="http://schemas.microsoft.com/office/powerpoint/2010/main" val="10307542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a:bodyPr>
          <a:lstStyle/>
          <a:p>
            <a:pPr eaLnBrk="1" fontAlgn="auto" hangingPunct="1">
              <a:spcAft>
                <a:spcPts val="0"/>
              </a:spcAft>
              <a:defRPr/>
            </a:pPr>
            <a:r>
              <a:rPr lang="el-GR" dirty="0"/>
              <a:t>Χαρακτηριστικά των Πολιτιστικών Αγαθών/Εμπειριών</a:t>
            </a:r>
          </a:p>
        </p:txBody>
      </p:sp>
      <p:sp>
        <p:nvSpPr>
          <p:cNvPr id="8195" name="Content Placeholder 2"/>
          <p:cNvSpPr>
            <a:spLocks noGrp="1"/>
          </p:cNvSpPr>
          <p:nvPr>
            <p:ph idx="1"/>
          </p:nvPr>
        </p:nvSpPr>
        <p:spPr/>
        <p:txBody>
          <a:bodyPr>
            <a:normAutofit/>
          </a:bodyPr>
          <a:lstStyle/>
          <a:p>
            <a:pPr eaLnBrk="1" hangingPunct="1">
              <a:buFont typeface="Arial" panose="020B0604020202020204" pitchFamily="34" charset="0"/>
              <a:buNone/>
            </a:pPr>
            <a:r>
              <a:rPr lang="el-GR" altLang="el-GR" sz="4000"/>
              <a:t>(α) Αϋλότητα</a:t>
            </a:r>
          </a:p>
          <a:p>
            <a:pPr eaLnBrk="1" hangingPunct="1">
              <a:buFont typeface="Arial" panose="020B0604020202020204" pitchFamily="34" charset="0"/>
              <a:buNone/>
            </a:pPr>
            <a:r>
              <a:rPr lang="el-GR" altLang="el-GR" sz="4000"/>
              <a:t>(β) Αδιαχώριστο παραγωγής και κατανάλωσης</a:t>
            </a:r>
          </a:p>
          <a:p>
            <a:pPr eaLnBrk="1" hangingPunct="1">
              <a:buFont typeface="Arial" panose="020B0604020202020204" pitchFamily="34" charset="0"/>
              <a:buNone/>
            </a:pPr>
            <a:r>
              <a:rPr lang="el-GR" altLang="el-GR" sz="4000"/>
              <a:t>(γ) Ετερογένεια</a:t>
            </a:r>
          </a:p>
          <a:p>
            <a:pPr eaLnBrk="1" hangingPunct="1">
              <a:buFont typeface="Arial" panose="020B0604020202020204" pitchFamily="34" charset="0"/>
              <a:buNone/>
            </a:pPr>
            <a:r>
              <a:rPr lang="el-GR" altLang="el-GR" sz="4000"/>
              <a:t>(δ) Αναλωσιμότητα</a:t>
            </a:r>
          </a:p>
        </p:txBody>
      </p:sp>
    </p:spTree>
    <p:extLst>
      <p:ext uri="{BB962C8B-B14F-4D97-AF65-F5344CB8AC3E}">
        <p14:creationId xmlns:p14="http://schemas.microsoft.com/office/powerpoint/2010/main" val="179193138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274638"/>
            <a:ext cx="8229600" cy="654050"/>
          </a:xfrm>
        </p:spPr>
        <p:txBody>
          <a:bodyPr rtlCol="0">
            <a:normAutofit fontScale="90000"/>
          </a:bodyPr>
          <a:lstStyle/>
          <a:p>
            <a:pPr eaLnBrk="1" fontAlgn="auto" hangingPunct="1">
              <a:spcAft>
                <a:spcPts val="0"/>
              </a:spcAft>
              <a:defRPr/>
            </a:pPr>
            <a:r>
              <a:rPr lang="el-GR" dirty="0"/>
              <a:t>Διαφοροποιήσεις μεταξύ Οργανισμών</a:t>
            </a:r>
          </a:p>
        </p:txBody>
      </p:sp>
      <p:sp>
        <p:nvSpPr>
          <p:cNvPr id="9219" name="Text Placeholder 2"/>
          <p:cNvSpPr>
            <a:spLocks noGrp="1"/>
          </p:cNvSpPr>
          <p:nvPr>
            <p:ph type="body" idx="1"/>
          </p:nvPr>
        </p:nvSpPr>
        <p:spPr>
          <a:xfrm>
            <a:off x="1981200" y="928689"/>
            <a:ext cx="4040188" cy="1246187"/>
          </a:xfrm>
        </p:spPr>
        <p:txBody>
          <a:bodyPr>
            <a:normAutofit fontScale="32500" lnSpcReduction="20000"/>
          </a:bodyPr>
          <a:lstStyle/>
          <a:p>
            <a:r>
              <a:rPr lang="el-GR" altLang="el-GR" sz="7200" dirty="0">
                <a:latin typeface="Calibri" panose="020F0502020204030204" pitchFamily="34" charset="0"/>
                <a:ea typeface="Arial Unicode MS" panose="020B0604020202020204" pitchFamily="34" charset="-128"/>
                <a:cs typeface="Calibri" panose="020F0502020204030204" pitchFamily="34" charset="0"/>
              </a:rPr>
              <a:t>Πολιτιστικοί Οργανισμοί που παρέχουν κυρίως Ορθολογική Ψυχαγωγία(κυρίαρχη κουλτούρα)</a:t>
            </a:r>
          </a:p>
          <a:p>
            <a:pPr eaLnBrk="1" hangingPunct="1"/>
            <a:endParaRPr lang="el-GR" altLang="el-GR" sz="1800" dirty="0">
              <a:latin typeface="Calibri" panose="020F0502020204030204" pitchFamily="34" charset="0"/>
              <a:ea typeface="Arial Unicode MS" panose="020B0604020202020204" pitchFamily="34" charset="-128"/>
              <a:cs typeface="Calibri" panose="020F0502020204030204" pitchFamily="34" charset="0"/>
            </a:endParaRPr>
          </a:p>
        </p:txBody>
      </p:sp>
      <p:sp>
        <p:nvSpPr>
          <p:cNvPr id="4" name="Content Placeholder 3"/>
          <p:cNvSpPr>
            <a:spLocks noGrp="1"/>
          </p:cNvSpPr>
          <p:nvPr>
            <p:ph sz="half" idx="2"/>
          </p:nvPr>
        </p:nvSpPr>
        <p:spPr/>
        <p:txBody>
          <a:bodyPr rtlCol="0">
            <a:normAutofit fontScale="62500" lnSpcReduction="20000"/>
          </a:bodyPr>
          <a:lstStyle/>
          <a:p>
            <a:pPr eaLnBrk="1" fontAlgn="auto" hangingPunct="1">
              <a:spcAft>
                <a:spcPts val="0"/>
              </a:spcAft>
              <a:defRPr/>
            </a:pPr>
            <a:r>
              <a:rPr lang="el-GR" dirty="0"/>
              <a:t>Μουσεία</a:t>
            </a:r>
          </a:p>
          <a:p>
            <a:pPr eaLnBrk="1" fontAlgn="auto" hangingPunct="1">
              <a:spcAft>
                <a:spcPts val="0"/>
              </a:spcAft>
              <a:defRPr/>
            </a:pPr>
            <a:r>
              <a:rPr lang="el-GR" dirty="0"/>
              <a:t>Πολιτιστικά Ιδρύματα</a:t>
            </a:r>
          </a:p>
          <a:p>
            <a:pPr eaLnBrk="1" fontAlgn="auto" hangingPunct="1">
              <a:spcAft>
                <a:spcPts val="0"/>
              </a:spcAft>
              <a:defRPr/>
            </a:pPr>
            <a:r>
              <a:rPr lang="el-GR" dirty="0"/>
              <a:t>Αίθουσες Τέχνης</a:t>
            </a:r>
          </a:p>
          <a:p>
            <a:pPr eaLnBrk="1" fontAlgn="auto" hangingPunct="1">
              <a:spcAft>
                <a:spcPts val="0"/>
              </a:spcAft>
              <a:defRPr/>
            </a:pPr>
            <a:r>
              <a:rPr lang="el-GR" dirty="0"/>
              <a:t>Χώροι Μουσικών</a:t>
            </a:r>
          </a:p>
          <a:p>
            <a:pPr eaLnBrk="1" fontAlgn="auto" hangingPunct="1">
              <a:spcAft>
                <a:spcPts val="0"/>
              </a:spcAft>
              <a:defRPr/>
            </a:pPr>
            <a:r>
              <a:rPr lang="el-GR" dirty="0"/>
              <a:t>Εκδηλώσεων /</a:t>
            </a:r>
          </a:p>
          <a:p>
            <a:pPr eaLnBrk="1" fontAlgn="auto" hangingPunct="1">
              <a:spcAft>
                <a:spcPts val="0"/>
              </a:spcAft>
              <a:defRPr/>
            </a:pPr>
            <a:r>
              <a:rPr lang="el-GR" dirty="0"/>
              <a:t>Συναυλιών</a:t>
            </a:r>
          </a:p>
          <a:p>
            <a:pPr eaLnBrk="1" fontAlgn="auto" hangingPunct="1">
              <a:spcAft>
                <a:spcPts val="0"/>
              </a:spcAft>
              <a:defRPr/>
            </a:pPr>
            <a:r>
              <a:rPr lang="el-GR" dirty="0"/>
              <a:t>Θέατρα</a:t>
            </a:r>
          </a:p>
          <a:p>
            <a:pPr eaLnBrk="1" fontAlgn="auto" hangingPunct="1">
              <a:spcAft>
                <a:spcPts val="0"/>
              </a:spcAft>
              <a:defRPr/>
            </a:pPr>
            <a:r>
              <a:rPr lang="el-GR" dirty="0"/>
              <a:t>Βιβλία</a:t>
            </a:r>
          </a:p>
          <a:p>
            <a:pPr eaLnBrk="1" fontAlgn="auto" hangingPunct="1">
              <a:spcAft>
                <a:spcPts val="0"/>
              </a:spcAft>
              <a:defRPr/>
            </a:pPr>
            <a:r>
              <a:rPr lang="el-GR" dirty="0"/>
              <a:t>Ειδησεογραφία στο</a:t>
            </a:r>
          </a:p>
          <a:p>
            <a:pPr eaLnBrk="1" fontAlgn="auto" hangingPunct="1">
              <a:spcAft>
                <a:spcPts val="0"/>
              </a:spcAft>
              <a:defRPr/>
            </a:pPr>
            <a:r>
              <a:rPr lang="el-GR" dirty="0"/>
              <a:t>διαδίκτυο</a:t>
            </a:r>
          </a:p>
          <a:p>
            <a:pPr eaLnBrk="1" fontAlgn="auto" hangingPunct="1">
              <a:spcAft>
                <a:spcPts val="0"/>
              </a:spcAft>
              <a:defRPr/>
            </a:pPr>
            <a:r>
              <a:rPr lang="el-GR" dirty="0"/>
              <a:t>Εκπαιδευτικά</a:t>
            </a:r>
          </a:p>
          <a:p>
            <a:pPr eaLnBrk="1" fontAlgn="auto" hangingPunct="1">
              <a:spcAft>
                <a:spcPts val="0"/>
              </a:spcAft>
              <a:defRPr/>
            </a:pPr>
            <a:r>
              <a:rPr lang="el-GR" dirty="0"/>
              <a:t>Πολυμέσα</a:t>
            </a:r>
          </a:p>
        </p:txBody>
      </p:sp>
      <p:sp>
        <p:nvSpPr>
          <p:cNvPr id="9221" name="Text Placeholder 4"/>
          <p:cNvSpPr>
            <a:spLocks noGrp="1"/>
          </p:cNvSpPr>
          <p:nvPr>
            <p:ph type="body" sz="quarter" idx="3"/>
          </p:nvPr>
        </p:nvSpPr>
        <p:spPr>
          <a:xfrm>
            <a:off x="6169026" y="928689"/>
            <a:ext cx="4041775" cy="1246187"/>
          </a:xfrm>
        </p:spPr>
        <p:txBody>
          <a:bodyPr>
            <a:normAutofit fontScale="25000" lnSpcReduction="20000"/>
          </a:bodyPr>
          <a:lstStyle/>
          <a:p>
            <a:pPr eaLnBrk="1" hangingPunct="1"/>
            <a:endParaRPr lang="el-GR" altLang="el-GR" sz="2200" dirty="0"/>
          </a:p>
          <a:p>
            <a:pPr eaLnBrk="1" hangingPunct="1"/>
            <a:endParaRPr lang="el-GR" altLang="el-GR" sz="2200" dirty="0"/>
          </a:p>
          <a:p>
            <a:pPr eaLnBrk="1" hangingPunct="1"/>
            <a:endParaRPr lang="el-GR" altLang="el-GR" sz="2200" dirty="0"/>
          </a:p>
          <a:p>
            <a:pPr eaLnBrk="1" hangingPunct="1"/>
            <a:endParaRPr lang="el-GR" altLang="el-GR" sz="2200" dirty="0"/>
          </a:p>
          <a:p>
            <a:pPr eaLnBrk="1" hangingPunct="1"/>
            <a:endParaRPr lang="el-GR" altLang="el-GR" sz="2200" dirty="0"/>
          </a:p>
          <a:p>
            <a:pPr eaLnBrk="1" hangingPunct="1"/>
            <a:endParaRPr lang="el-GR" altLang="el-GR" dirty="0"/>
          </a:p>
          <a:p>
            <a:pPr eaLnBrk="1" hangingPunct="1"/>
            <a:r>
              <a:rPr lang="el-GR" altLang="el-GR" sz="7200" dirty="0">
                <a:latin typeface="Calibri" panose="020F0502020204030204" pitchFamily="34" charset="0"/>
                <a:ea typeface="Arial Unicode MS" panose="020B0604020202020204" pitchFamily="34" charset="-128"/>
                <a:cs typeface="Calibri" panose="020F0502020204030204" pitchFamily="34" charset="0"/>
              </a:rPr>
              <a:t>Πολιτιστικοί Οργανισμοί Δημοφιλούς Ψυχαγωγίας – </a:t>
            </a:r>
            <a:r>
              <a:rPr lang="en-US" altLang="el-GR" sz="7200" dirty="0">
                <a:latin typeface="Calibri" panose="020F0502020204030204" pitchFamily="34" charset="0"/>
                <a:ea typeface="Arial Unicode MS" panose="020B0604020202020204" pitchFamily="34" charset="-128"/>
                <a:cs typeface="Calibri" panose="020F0502020204030204" pitchFamily="34" charset="0"/>
              </a:rPr>
              <a:t>Popular Entertainment</a:t>
            </a:r>
            <a:r>
              <a:rPr lang="el-GR" altLang="el-GR" sz="7200" dirty="0">
                <a:latin typeface="Calibri" panose="020F0502020204030204" pitchFamily="34" charset="0"/>
                <a:ea typeface="Arial Unicode MS" panose="020B0604020202020204" pitchFamily="34" charset="-128"/>
                <a:cs typeface="Calibri" panose="020F0502020204030204" pitchFamily="34" charset="0"/>
              </a:rPr>
              <a:t> (</a:t>
            </a:r>
            <a:r>
              <a:rPr lang="en-US" altLang="el-GR" sz="7200" dirty="0">
                <a:latin typeface="Calibri" panose="020F0502020204030204" pitchFamily="34" charset="0"/>
                <a:ea typeface="Arial Unicode MS" panose="020B0604020202020204" pitchFamily="34" charset="-128"/>
                <a:cs typeface="Calibri" panose="020F0502020204030204" pitchFamily="34" charset="0"/>
              </a:rPr>
              <a:t>popular culture)</a:t>
            </a:r>
            <a:endParaRPr lang="el-GR" altLang="el-GR" sz="7200" dirty="0">
              <a:latin typeface="Calibri" panose="020F0502020204030204" pitchFamily="34" charset="0"/>
              <a:ea typeface="Arial Unicode MS" panose="020B0604020202020204" pitchFamily="34" charset="-128"/>
              <a:cs typeface="Calibri" panose="020F0502020204030204" pitchFamily="34" charset="0"/>
            </a:endParaRPr>
          </a:p>
        </p:txBody>
      </p:sp>
      <p:sp>
        <p:nvSpPr>
          <p:cNvPr id="6" name="Content Placeholder 5"/>
          <p:cNvSpPr>
            <a:spLocks noGrp="1"/>
          </p:cNvSpPr>
          <p:nvPr>
            <p:ph sz="quarter" idx="4"/>
          </p:nvPr>
        </p:nvSpPr>
        <p:spPr/>
        <p:txBody>
          <a:bodyPr rtlCol="0">
            <a:normAutofit fontScale="92500" lnSpcReduction="10000"/>
          </a:bodyPr>
          <a:lstStyle/>
          <a:p>
            <a:pPr eaLnBrk="1" fontAlgn="auto" hangingPunct="1">
              <a:spcAft>
                <a:spcPts val="0"/>
              </a:spcAft>
              <a:defRPr/>
            </a:pPr>
            <a:r>
              <a:rPr lang="el-GR" dirty="0"/>
              <a:t>Τηλεόραση</a:t>
            </a:r>
          </a:p>
          <a:p>
            <a:pPr eaLnBrk="1" fontAlgn="auto" hangingPunct="1">
              <a:spcAft>
                <a:spcPts val="0"/>
              </a:spcAft>
              <a:defRPr/>
            </a:pPr>
            <a:r>
              <a:rPr lang="el-GR" dirty="0"/>
              <a:t>Κινηματογράφος</a:t>
            </a:r>
          </a:p>
          <a:p>
            <a:pPr eaLnBrk="1" fontAlgn="auto" hangingPunct="1">
              <a:spcAft>
                <a:spcPts val="0"/>
              </a:spcAft>
              <a:defRPr/>
            </a:pPr>
            <a:r>
              <a:rPr lang="el-GR" dirty="0"/>
              <a:t>Ψηφιακά Παιχνίδια</a:t>
            </a:r>
          </a:p>
          <a:p>
            <a:pPr eaLnBrk="1" fontAlgn="auto" hangingPunct="1">
              <a:spcAft>
                <a:spcPts val="0"/>
              </a:spcAft>
              <a:defRPr/>
            </a:pPr>
            <a:r>
              <a:rPr lang="el-GR" dirty="0"/>
              <a:t>Μουσική βιομηχανία</a:t>
            </a:r>
          </a:p>
          <a:p>
            <a:pPr eaLnBrk="1" fontAlgn="auto" hangingPunct="1">
              <a:spcAft>
                <a:spcPts val="0"/>
              </a:spcAft>
              <a:defRPr/>
            </a:pPr>
            <a:r>
              <a:rPr lang="el-GR" dirty="0"/>
              <a:t>Ιστοσελίδες Κοινωνικής</a:t>
            </a:r>
          </a:p>
          <a:p>
            <a:pPr eaLnBrk="1" fontAlgn="auto" hangingPunct="1">
              <a:spcAft>
                <a:spcPts val="0"/>
              </a:spcAft>
              <a:defRPr/>
            </a:pPr>
            <a:r>
              <a:rPr lang="el-GR" dirty="0"/>
              <a:t>Δικτύωσης</a:t>
            </a:r>
          </a:p>
          <a:p>
            <a:pPr eaLnBrk="1" fontAlgn="auto" hangingPunct="1">
              <a:spcAft>
                <a:spcPts val="0"/>
              </a:spcAft>
              <a:defRPr/>
            </a:pPr>
            <a:r>
              <a:rPr lang="el-GR" dirty="0"/>
              <a:t>Θεματικά Πάρκα, </a:t>
            </a:r>
            <a:r>
              <a:rPr lang="en-US" dirty="0"/>
              <a:t>Arcades,</a:t>
            </a:r>
          </a:p>
          <a:p>
            <a:pPr eaLnBrk="1" fontAlgn="auto" hangingPunct="1">
              <a:spcAft>
                <a:spcPts val="0"/>
              </a:spcAft>
              <a:defRPr/>
            </a:pPr>
            <a:r>
              <a:rPr lang="el-GR" dirty="0"/>
              <a:t>Χώροι 0ιασκέδασης</a:t>
            </a:r>
          </a:p>
          <a:p>
            <a:pPr eaLnBrk="1" fontAlgn="auto" hangingPunct="1">
              <a:spcAft>
                <a:spcPts val="0"/>
              </a:spcAft>
              <a:defRPr/>
            </a:pPr>
            <a:r>
              <a:rPr lang="el-GR" dirty="0"/>
              <a:t>Ραδιόφωνο</a:t>
            </a:r>
          </a:p>
        </p:txBody>
      </p:sp>
    </p:spTree>
    <p:extLst>
      <p:ext uri="{BB962C8B-B14F-4D97-AF65-F5344CB8AC3E}">
        <p14:creationId xmlns:p14="http://schemas.microsoft.com/office/powerpoint/2010/main" val="276798608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p:txBody>
          <a:bodyPr/>
          <a:lstStyle/>
          <a:p>
            <a:pPr eaLnBrk="1" hangingPunct="1"/>
            <a:r>
              <a:rPr lang="el-GR" altLang="el-GR"/>
              <a:t>Βασικές Αρχές Στρατηγικής</a:t>
            </a:r>
          </a:p>
        </p:txBody>
      </p:sp>
      <p:sp>
        <p:nvSpPr>
          <p:cNvPr id="3" name="Content Placeholder 2"/>
          <p:cNvSpPr>
            <a:spLocks noGrp="1"/>
          </p:cNvSpPr>
          <p:nvPr>
            <p:ph idx="1"/>
          </p:nvPr>
        </p:nvSpPr>
        <p:spPr/>
        <p:txBody>
          <a:bodyPr rtlCol="0">
            <a:normAutofit/>
          </a:bodyPr>
          <a:lstStyle/>
          <a:p>
            <a:pPr eaLnBrk="1" fontAlgn="auto" hangingPunct="1">
              <a:spcAft>
                <a:spcPts val="0"/>
              </a:spcAft>
              <a:defRPr/>
            </a:pPr>
            <a:r>
              <a:rPr lang="el-GR" dirty="0"/>
              <a:t>Έρευνα Αγοράς</a:t>
            </a:r>
          </a:p>
          <a:p>
            <a:pPr eaLnBrk="1" fontAlgn="auto" hangingPunct="1">
              <a:spcAft>
                <a:spcPts val="0"/>
              </a:spcAft>
              <a:defRPr/>
            </a:pPr>
            <a:r>
              <a:rPr lang="el-GR" dirty="0"/>
              <a:t>Ορισμός Αποστολής και Στρατηγικής</a:t>
            </a:r>
          </a:p>
          <a:p>
            <a:pPr eaLnBrk="1" fontAlgn="auto" hangingPunct="1">
              <a:spcAft>
                <a:spcPts val="0"/>
              </a:spcAft>
              <a:defRPr/>
            </a:pPr>
            <a:r>
              <a:rPr lang="el-GR" dirty="0"/>
              <a:t>Ορισμός Κοινού και Ταυτότητα του</a:t>
            </a:r>
          </a:p>
          <a:p>
            <a:pPr eaLnBrk="1" fontAlgn="auto" hangingPunct="1">
              <a:spcAft>
                <a:spcPts val="0"/>
              </a:spcAft>
              <a:defRPr/>
            </a:pPr>
            <a:r>
              <a:rPr lang="el-GR" dirty="0"/>
              <a:t>Οργανισμού (</a:t>
            </a:r>
            <a:r>
              <a:rPr lang="en-US" dirty="0"/>
              <a:t>Branding)</a:t>
            </a:r>
          </a:p>
          <a:p>
            <a:pPr eaLnBrk="1" fontAlgn="auto" hangingPunct="1">
              <a:spcAft>
                <a:spcPts val="0"/>
              </a:spcAft>
              <a:defRPr/>
            </a:pPr>
            <a:r>
              <a:rPr lang="el-GR" dirty="0"/>
              <a:t>Προσέλκυση Κοινού και διεύρυνσή του</a:t>
            </a:r>
          </a:p>
          <a:p>
            <a:pPr eaLnBrk="1" fontAlgn="auto" hangingPunct="1">
              <a:spcAft>
                <a:spcPts val="0"/>
              </a:spcAft>
              <a:defRPr/>
            </a:pPr>
            <a:r>
              <a:rPr lang="el-GR" dirty="0"/>
              <a:t>Προσέλκυση Κεφαλαίων και Οικονομικός Σχεδιασμός</a:t>
            </a:r>
          </a:p>
          <a:p>
            <a:pPr eaLnBrk="1" fontAlgn="auto" hangingPunct="1">
              <a:spcAft>
                <a:spcPts val="0"/>
              </a:spcAft>
              <a:buNone/>
              <a:defRPr/>
            </a:pPr>
            <a:r>
              <a:rPr lang="el-GR" dirty="0"/>
              <a:t>                                                     </a:t>
            </a:r>
            <a:r>
              <a:rPr lang="en-US" sz="1800" dirty="0"/>
              <a:t>(</a:t>
            </a:r>
            <a:r>
              <a:rPr lang="en-US" sz="1800" dirty="0" err="1"/>
              <a:t>Kotler</a:t>
            </a:r>
            <a:r>
              <a:rPr lang="en-US" sz="1800" dirty="0"/>
              <a:t>, </a:t>
            </a:r>
            <a:r>
              <a:rPr lang="en-US" sz="1800" dirty="0" err="1"/>
              <a:t>Kotler</a:t>
            </a:r>
            <a:r>
              <a:rPr lang="en-US" sz="1800" dirty="0"/>
              <a:t> </a:t>
            </a:r>
            <a:r>
              <a:rPr lang="el-GR" sz="1800" dirty="0"/>
              <a:t>και </a:t>
            </a:r>
            <a:r>
              <a:rPr lang="en-US" sz="1800" dirty="0" err="1"/>
              <a:t>Kotler</a:t>
            </a:r>
            <a:r>
              <a:rPr lang="en-US" sz="1800" dirty="0"/>
              <a:t>, 2008)</a:t>
            </a:r>
            <a:endParaRPr lang="el-GR" sz="1800" dirty="0"/>
          </a:p>
        </p:txBody>
      </p:sp>
    </p:spTree>
    <p:extLst>
      <p:ext uri="{BB962C8B-B14F-4D97-AF65-F5344CB8AC3E}">
        <p14:creationId xmlns:p14="http://schemas.microsoft.com/office/powerpoint/2010/main" val="111888037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p:cNvSpPr>
            <a:spLocks noGrp="1"/>
          </p:cNvSpPr>
          <p:nvPr>
            <p:ph type="title"/>
          </p:nvPr>
        </p:nvSpPr>
        <p:spPr/>
        <p:txBody>
          <a:bodyPr/>
          <a:lstStyle/>
          <a:p>
            <a:pPr eaLnBrk="1" hangingPunct="1"/>
            <a:r>
              <a:rPr lang="el-GR" altLang="el-GR"/>
              <a:t>Έρευνα Αγοράς</a:t>
            </a:r>
          </a:p>
        </p:txBody>
      </p:sp>
      <p:sp>
        <p:nvSpPr>
          <p:cNvPr id="11267" name="Content Placeholder 2"/>
          <p:cNvSpPr>
            <a:spLocks noGrp="1"/>
          </p:cNvSpPr>
          <p:nvPr>
            <p:ph idx="1"/>
          </p:nvPr>
        </p:nvSpPr>
        <p:spPr/>
        <p:txBody>
          <a:bodyPr/>
          <a:lstStyle/>
          <a:p>
            <a:pPr eaLnBrk="1" hangingPunct="1"/>
            <a:r>
              <a:rPr lang="el-GR" altLang="el-GR"/>
              <a:t>Μέγεθος της Αγοράς</a:t>
            </a:r>
          </a:p>
          <a:p>
            <a:pPr eaLnBrk="1" hangingPunct="1"/>
            <a:r>
              <a:rPr lang="el-GR" altLang="el-GR"/>
              <a:t>Ανταγωνισμός</a:t>
            </a:r>
          </a:p>
          <a:p>
            <a:pPr eaLnBrk="1" hangingPunct="1"/>
            <a:r>
              <a:rPr lang="el-GR" altLang="el-GR"/>
              <a:t>Τιμολόγηση των Προϊόντων/Εμπειριών</a:t>
            </a:r>
          </a:p>
          <a:p>
            <a:pPr eaLnBrk="1" hangingPunct="1"/>
            <a:r>
              <a:rPr lang="el-GR" altLang="el-GR"/>
              <a:t>Ο Ρόλος του Μάρκετινγκ</a:t>
            </a:r>
          </a:p>
          <a:p>
            <a:pPr eaLnBrk="1" hangingPunct="1"/>
            <a:r>
              <a:rPr lang="el-GR" altLang="el-GR"/>
              <a:t>Κοινωνικοί, Πολιτισμικοί και Πολιτικοί Παράγοντες</a:t>
            </a:r>
          </a:p>
          <a:p>
            <a:pPr eaLnBrk="1" hangingPunct="1"/>
            <a:r>
              <a:rPr lang="el-GR" altLang="el-GR"/>
              <a:t>Το Οικονομικό Περιβάλλον</a:t>
            </a:r>
          </a:p>
        </p:txBody>
      </p:sp>
    </p:spTree>
    <p:extLst>
      <p:ext uri="{BB962C8B-B14F-4D97-AF65-F5344CB8AC3E}">
        <p14:creationId xmlns:p14="http://schemas.microsoft.com/office/powerpoint/2010/main" val="325597568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p:cNvSpPr>
            <a:spLocks noGrp="1"/>
          </p:cNvSpPr>
          <p:nvPr>
            <p:ph type="title"/>
          </p:nvPr>
        </p:nvSpPr>
        <p:spPr>
          <a:xfrm>
            <a:off x="1981200" y="274639"/>
            <a:ext cx="8229600" cy="490537"/>
          </a:xfrm>
        </p:spPr>
        <p:txBody>
          <a:bodyPr>
            <a:normAutofit fontScale="90000"/>
          </a:bodyPr>
          <a:lstStyle/>
          <a:p>
            <a:r>
              <a:rPr lang="el-GR" altLang="el-GR" sz="3600"/>
              <a:t>Έρευνα Αγοράς</a:t>
            </a:r>
            <a:endParaRPr lang="en-US" altLang="el-GR" sz="3600"/>
          </a:p>
        </p:txBody>
      </p:sp>
      <p:sp>
        <p:nvSpPr>
          <p:cNvPr id="12291" name="Content Placeholder 2"/>
          <p:cNvSpPr>
            <a:spLocks noGrp="1"/>
          </p:cNvSpPr>
          <p:nvPr>
            <p:ph idx="1"/>
          </p:nvPr>
        </p:nvSpPr>
        <p:spPr>
          <a:xfrm>
            <a:off x="1981200" y="765175"/>
            <a:ext cx="8229600" cy="5360988"/>
          </a:xfrm>
        </p:spPr>
        <p:txBody>
          <a:bodyPr>
            <a:normAutofit fontScale="92500"/>
          </a:bodyPr>
          <a:lstStyle/>
          <a:p>
            <a:pPr>
              <a:buFont typeface="Arial" panose="020B0604020202020204" pitchFamily="34" charset="0"/>
              <a:buNone/>
            </a:pPr>
            <a:r>
              <a:rPr lang="el-GR" altLang="el-GR" sz="2800"/>
              <a:t>(α) Έρευνα κοινού </a:t>
            </a:r>
          </a:p>
          <a:p>
            <a:pPr>
              <a:buFont typeface="Arial" panose="020B0604020202020204" pitchFamily="34" charset="0"/>
              <a:buNone/>
            </a:pPr>
            <a:r>
              <a:rPr lang="el-GR" altLang="el-GR" sz="2800"/>
              <a:t>(β) Έρευνα ικανοποίησης κοινού </a:t>
            </a:r>
            <a:r>
              <a:rPr lang="en-US" altLang="el-GR" sz="2800"/>
              <a:t>(customer satisfaction research) </a:t>
            </a:r>
            <a:endParaRPr lang="el-GR" altLang="el-GR" sz="2800"/>
          </a:p>
          <a:p>
            <a:pPr>
              <a:buFont typeface="Arial" panose="020B0604020202020204" pitchFamily="34" charset="0"/>
              <a:buNone/>
            </a:pPr>
            <a:r>
              <a:rPr lang="en-US" altLang="el-GR" sz="2800"/>
              <a:t>(γ) </a:t>
            </a:r>
            <a:r>
              <a:rPr lang="el-GR" altLang="el-GR" sz="2800"/>
              <a:t>Έ</a:t>
            </a:r>
            <a:r>
              <a:rPr lang="en-US" altLang="el-GR" sz="2800"/>
              <a:t>ρευνα κινήτρων (motivation</a:t>
            </a:r>
            <a:r>
              <a:rPr lang="el-GR" altLang="el-GR" sz="2800"/>
              <a:t> research)</a:t>
            </a:r>
          </a:p>
          <a:p>
            <a:pPr>
              <a:buFont typeface="Arial" panose="020B0604020202020204" pitchFamily="34" charset="0"/>
              <a:buNone/>
            </a:pPr>
            <a:r>
              <a:rPr lang="el-GR" altLang="el-GR" sz="2800"/>
              <a:t>(δ) Έρευνα για τους ανταγωνιστές (competitor research)</a:t>
            </a:r>
          </a:p>
          <a:p>
            <a:pPr>
              <a:buFont typeface="Arial" panose="020B0604020202020204" pitchFamily="34" charset="0"/>
              <a:buNone/>
            </a:pPr>
            <a:r>
              <a:rPr lang="el-GR" altLang="el-GR" sz="2800"/>
              <a:t>(ε) Έρευνα προϊόντος (product research)</a:t>
            </a:r>
          </a:p>
          <a:p>
            <a:pPr>
              <a:buFont typeface="Arial" panose="020B0604020202020204" pitchFamily="34" charset="0"/>
              <a:buNone/>
            </a:pPr>
            <a:r>
              <a:rPr lang="el-GR" altLang="el-GR" sz="2800"/>
              <a:t>(στ) Έρευνα για τον καθορισμό της τιμής (pricing research)</a:t>
            </a:r>
          </a:p>
          <a:p>
            <a:pPr>
              <a:buFont typeface="Arial" panose="020B0604020202020204" pitchFamily="34" charset="0"/>
              <a:buNone/>
            </a:pPr>
            <a:r>
              <a:rPr lang="el-GR" altLang="el-GR" sz="2800"/>
              <a:t>(ζ) Έρευνα προβολής (promotional research)</a:t>
            </a:r>
          </a:p>
          <a:p>
            <a:pPr>
              <a:buFont typeface="Arial" panose="020B0604020202020204" pitchFamily="34" charset="0"/>
              <a:buNone/>
            </a:pPr>
            <a:r>
              <a:rPr lang="el-GR" altLang="el-GR" sz="2800"/>
              <a:t>(η) Έρευνα χάραξης πολιτικής (policy research)</a:t>
            </a:r>
            <a:endParaRPr lang="en-US" altLang="el-GR" sz="2800"/>
          </a:p>
        </p:txBody>
      </p:sp>
    </p:spTree>
    <p:extLst>
      <p:ext uri="{BB962C8B-B14F-4D97-AF65-F5344CB8AC3E}">
        <p14:creationId xmlns:p14="http://schemas.microsoft.com/office/powerpoint/2010/main" val="164412481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title"/>
          </p:nvPr>
        </p:nvSpPr>
        <p:spPr/>
        <p:txBody>
          <a:bodyPr/>
          <a:lstStyle/>
          <a:p>
            <a:r>
              <a:rPr lang="el-GR" altLang="el-GR"/>
              <a:t>Σημαντικοί Παράμετροι στην Έρευνα Αγοράς</a:t>
            </a:r>
            <a:endParaRPr lang="en-US" altLang="el-GR"/>
          </a:p>
        </p:txBody>
      </p:sp>
      <p:sp>
        <p:nvSpPr>
          <p:cNvPr id="13315" name="Content Placeholder 2"/>
          <p:cNvSpPr>
            <a:spLocks noGrp="1"/>
          </p:cNvSpPr>
          <p:nvPr>
            <p:ph idx="1"/>
          </p:nvPr>
        </p:nvSpPr>
        <p:spPr/>
        <p:txBody>
          <a:bodyPr/>
          <a:lstStyle/>
          <a:p>
            <a:r>
              <a:rPr lang="el-GR" altLang="el-GR"/>
              <a:t>Το Μέγεθος της Αγοράς</a:t>
            </a:r>
          </a:p>
          <a:p>
            <a:r>
              <a:rPr lang="el-GR" altLang="el-GR"/>
              <a:t>Ανταγωνισμός</a:t>
            </a:r>
          </a:p>
          <a:p>
            <a:r>
              <a:rPr lang="el-GR" altLang="el-GR"/>
              <a:t>Τιμολόγηση των Προϊόντων/Υπηρεσιών</a:t>
            </a:r>
          </a:p>
          <a:p>
            <a:r>
              <a:rPr lang="el-GR" altLang="el-GR"/>
              <a:t>Ο Ρόλος του Μάρκετινγκ</a:t>
            </a:r>
          </a:p>
          <a:p>
            <a:r>
              <a:rPr lang="el-GR" altLang="el-GR"/>
              <a:t>Κοινωνικοί, Πολιτισμικοί και Πολιτικοί Παράγοντες</a:t>
            </a:r>
          </a:p>
          <a:p>
            <a:r>
              <a:rPr lang="el-GR" altLang="el-GR"/>
              <a:t>Το Οικονομικό Περιβάλλον</a:t>
            </a:r>
          </a:p>
          <a:p>
            <a:endParaRPr lang="el-GR" altLang="el-GR"/>
          </a:p>
          <a:p>
            <a:endParaRPr lang="en-US" altLang="el-GR"/>
          </a:p>
        </p:txBody>
      </p:sp>
    </p:spTree>
    <p:extLst>
      <p:ext uri="{BB962C8B-B14F-4D97-AF65-F5344CB8AC3E}">
        <p14:creationId xmlns:p14="http://schemas.microsoft.com/office/powerpoint/2010/main" val="196125509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a:xfrm>
            <a:off x="1981200" y="274639"/>
            <a:ext cx="8229600" cy="777875"/>
          </a:xfrm>
        </p:spPr>
        <p:txBody>
          <a:bodyPr/>
          <a:lstStyle/>
          <a:p>
            <a:r>
              <a:rPr lang="el-GR" altLang="el-GR"/>
              <a:t>Οι Αξίες των Ανθρώπων</a:t>
            </a:r>
            <a:endParaRPr lang="en-US" altLang="el-GR"/>
          </a:p>
        </p:txBody>
      </p:sp>
      <p:sp>
        <p:nvSpPr>
          <p:cNvPr id="14339" name="Content Placeholder 2"/>
          <p:cNvSpPr>
            <a:spLocks noGrp="1"/>
          </p:cNvSpPr>
          <p:nvPr>
            <p:ph idx="1"/>
          </p:nvPr>
        </p:nvSpPr>
        <p:spPr>
          <a:xfrm>
            <a:off x="1981200" y="1052513"/>
            <a:ext cx="8229600" cy="5073650"/>
          </a:xfrm>
        </p:spPr>
        <p:txBody>
          <a:bodyPr/>
          <a:lstStyle/>
          <a:p>
            <a:pPr>
              <a:buFont typeface="Arial" panose="020B0604020202020204" pitchFamily="34" charset="0"/>
              <a:buNone/>
            </a:pPr>
            <a:r>
              <a:rPr lang="el-GR" altLang="el-GR"/>
              <a:t>(α) Η αγάπη σε αντιδιαστολή με το μίσος, τη μισαλλοδοξία και το ρατσισμό. </a:t>
            </a:r>
          </a:p>
          <a:p>
            <a:pPr>
              <a:buFont typeface="Arial" panose="020B0604020202020204" pitchFamily="34" charset="0"/>
              <a:buNone/>
            </a:pPr>
            <a:r>
              <a:rPr lang="el-GR" altLang="el-GR"/>
              <a:t>(β) Η ειρήνη, το αντίθετο της βίας, της σύγκρουσης, της τρομοκρατίας, της συκοφαντίας και του πολέμου.</a:t>
            </a:r>
          </a:p>
          <a:p>
            <a:pPr>
              <a:buFont typeface="Arial" panose="020B0604020202020204" pitchFamily="34" charset="0"/>
              <a:buNone/>
            </a:pPr>
            <a:r>
              <a:rPr lang="el-GR" altLang="el-GR"/>
              <a:t>(γ) Η γνώση, σε αντίθεση με την άγνοια, το φόβο, τη δεισιδαιμονία, την εκμετάλλευση, την τυραννία. </a:t>
            </a:r>
          </a:p>
          <a:p>
            <a:pPr>
              <a:buFont typeface="Arial" panose="020B0604020202020204" pitchFamily="34" charset="0"/>
              <a:buNone/>
            </a:pPr>
            <a:r>
              <a:rPr lang="el-GR" altLang="el-GR"/>
              <a:t>(δ) Η πίστη, σε αντιπαράθεση με την απελπισία, την καχυποψία και τον ίδιο το θάνατο.</a:t>
            </a:r>
            <a:endParaRPr lang="en-US" altLang="el-GR"/>
          </a:p>
        </p:txBody>
      </p:sp>
    </p:spTree>
    <p:extLst>
      <p:ext uri="{BB962C8B-B14F-4D97-AF65-F5344CB8AC3E}">
        <p14:creationId xmlns:p14="http://schemas.microsoft.com/office/powerpoint/2010/main" val="385175462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Ορθογώνιο 1"/>
          <p:cNvSpPr/>
          <p:nvPr/>
        </p:nvSpPr>
        <p:spPr>
          <a:xfrm>
            <a:off x="1759789" y="1305342"/>
            <a:ext cx="7384211" cy="3785652"/>
          </a:xfrm>
          <a:prstGeom prst="rect">
            <a:avLst/>
          </a:prstGeom>
        </p:spPr>
        <p:txBody>
          <a:bodyPr wrap="square">
            <a:spAutoFit/>
          </a:bodyPr>
          <a:lstStyle/>
          <a:p>
            <a:r>
              <a:rPr lang="el-GR" sz="2000" dirty="0" smtClean="0"/>
              <a:t>∆</a:t>
            </a:r>
            <a:r>
              <a:rPr lang="el-GR" sz="2000" dirty="0" err="1" smtClean="0"/>
              <a:t>ύο</a:t>
            </a:r>
            <a:r>
              <a:rPr lang="el-GR" sz="2000" dirty="0" smtClean="0"/>
              <a:t> </a:t>
            </a:r>
            <a:r>
              <a:rPr lang="el-GR" sz="2000" dirty="0" err="1" smtClean="0"/>
              <a:t>επιστηµονικά</a:t>
            </a:r>
            <a:r>
              <a:rPr lang="el-GR" sz="2000" dirty="0" smtClean="0"/>
              <a:t> </a:t>
            </a:r>
            <a:r>
              <a:rPr lang="el-GR" sz="2000" dirty="0" err="1" smtClean="0"/>
              <a:t>παραδείγµατα</a:t>
            </a:r>
            <a:r>
              <a:rPr lang="el-GR" sz="2000" dirty="0" smtClean="0"/>
              <a:t> (</a:t>
            </a:r>
            <a:r>
              <a:rPr lang="el-GR" sz="2000" dirty="0" err="1" smtClean="0"/>
              <a:t>cyber</a:t>
            </a:r>
            <a:r>
              <a:rPr lang="el-GR" sz="2000" dirty="0" smtClean="0"/>
              <a:t> </a:t>
            </a:r>
            <a:r>
              <a:rPr lang="el-GR" sz="2000" dirty="0" err="1" smtClean="0"/>
              <a:t>cities</a:t>
            </a:r>
            <a:r>
              <a:rPr lang="el-GR" sz="2000" dirty="0" smtClean="0"/>
              <a:t> </a:t>
            </a:r>
            <a:r>
              <a:rPr lang="el-GR" sz="2000" dirty="0" err="1" smtClean="0"/>
              <a:t>vs</a:t>
            </a:r>
            <a:r>
              <a:rPr lang="el-GR" sz="2000" dirty="0" smtClean="0"/>
              <a:t>. ευφυείς κοινότητες) ανταγωνίζονται στη </a:t>
            </a:r>
            <a:r>
              <a:rPr lang="el-GR" sz="2000" dirty="0" err="1" smtClean="0"/>
              <a:t>δηµιουργία</a:t>
            </a:r>
            <a:r>
              <a:rPr lang="el-GR" sz="2000" dirty="0" smtClean="0"/>
              <a:t> έξυπνων πόλεων. Οι </a:t>
            </a:r>
            <a:r>
              <a:rPr lang="el-GR" sz="2000" dirty="0" err="1" smtClean="0"/>
              <a:t>κυβερνοπόλεις</a:t>
            </a:r>
            <a:r>
              <a:rPr lang="el-GR" sz="2000" dirty="0" smtClean="0"/>
              <a:t> (</a:t>
            </a:r>
            <a:r>
              <a:rPr lang="el-GR" sz="2000" dirty="0" err="1" smtClean="0"/>
              <a:t>cyber</a:t>
            </a:r>
            <a:r>
              <a:rPr lang="el-GR" sz="2000" dirty="0" smtClean="0"/>
              <a:t> </a:t>
            </a:r>
            <a:r>
              <a:rPr lang="el-GR" sz="2000" dirty="0" err="1" smtClean="0"/>
              <a:t>cities</a:t>
            </a:r>
            <a:r>
              <a:rPr lang="el-GR" sz="2000" dirty="0" smtClean="0"/>
              <a:t>) </a:t>
            </a:r>
            <a:r>
              <a:rPr lang="el-GR" sz="2000" dirty="0" err="1" smtClean="0"/>
              <a:t>αντιµετωπίζουν</a:t>
            </a:r>
            <a:r>
              <a:rPr lang="el-GR" sz="2000" dirty="0" smtClean="0"/>
              <a:t> τις έξυπνες πόλεις ως </a:t>
            </a:r>
            <a:r>
              <a:rPr lang="el-GR" sz="2000" dirty="0" err="1" smtClean="0"/>
              <a:t>πρόβληµα</a:t>
            </a:r>
            <a:r>
              <a:rPr lang="el-GR" sz="2000" dirty="0" smtClean="0"/>
              <a:t> ψηφιακής δικτύωσης, αισθητήρων, </a:t>
            </a:r>
            <a:r>
              <a:rPr lang="el-GR" sz="2000" dirty="0" err="1" smtClean="0"/>
              <a:t>intelligent</a:t>
            </a:r>
            <a:r>
              <a:rPr lang="el-GR" sz="2000" dirty="0" smtClean="0"/>
              <a:t> </a:t>
            </a:r>
            <a:r>
              <a:rPr lang="el-GR" sz="2000" dirty="0" err="1" smtClean="0"/>
              <a:t>agents</a:t>
            </a:r>
            <a:r>
              <a:rPr lang="el-GR" sz="2000" dirty="0" smtClean="0"/>
              <a:t>, και </a:t>
            </a:r>
            <a:r>
              <a:rPr lang="el-GR" sz="2000" dirty="0" err="1" smtClean="0"/>
              <a:t>αυτοµατοποίησης</a:t>
            </a:r>
            <a:r>
              <a:rPr lang="el-GR" sz="2000" dirty="0" smtClean="0"/>
              <a:t> της συλλογής και επεξεργασίας της πληροφορίας. Οι θεωρίες για τις</a:t>
            </a:r>
          </a:p>
          <a:p>
            <a:r>
              <a:rPr lang="el-GR" sz="2000" dirty="0" smtClean="0"/>
              <a:t>ευφυείς κοινότητες κατανοούν τις έξυπνες πόλεις ως </a:t>
            </a:r>
            <a:r>
              <a:rPr lang="el-GR" sz="2000" dirty="0" err="1" smtClean="0"/>
              <a:t>αποτέλεσµα</a:t>
            </a:r>
            <a:r>
              <a:rPr lang="el-GR" sz="2000" dirty="0"/>
              <a:t> </a:t>
            </a:r>
            <a:r>
              <a:rPr lang="el-GR" sz="2000" dirty="0" err="1" smtClean="0"/>
              <a:t>συνδυασµού</a:t>
            </a:r>
            <a:r>
              <a:rPr lang="el-GR" sz="2000" dirty="0" smtClean="0"/>
              <a:t> ανθρώπινων ικανοτήτων, </a:t>
            </a:r>
            <a:r>
              <a:rPr lang="el-GR" sz="2000" dirty="0" err="1" smtClean="0"/>
              <a:t>θεσµών</a:t>
            </a:r>
            <a:r>
              <a:rPr lang="el-GR" sz="2000" dirty="0" smtClean="0"/>
              <a:t> µ</a:t>
            </a:r>
            <a:r>
              <a:rPr lang="el-GR" sz="2000" dirty="0" err="1" smtClean="0"/>
              <a:t>άθησης</a:t>
            </a:r>
            <a:r>
              <a:rPr lang="el-GR" sz="2000" dirty="0" smtClean="0"/>
              <a:t>, και ψηφιακής τεχνολογίας, που οδηγεί σε νέες λειτουργίες των πόλεων, όπως στρατηγική ευφυΐα, µ</a:t>
            </a:r>
            <a:r>
              <a:rPr lang="el-GR" sz="2000" dirty="0" err="1" smtClean="0"/>
              <a:t>εταφορά</a:t>
            </a:r>
            <a:r>
              <a:rPr lang="el-GR" sz="2000" dirty="0" smtClean="0"/>
              <a:t> τεχνολογίας, </a:t>
            </a:r>
            <a:r>
              <a:rPr lang="el-GR" sz="2000" dirty="0" err="1" smtClean="0"/>
              <a:t>καινοτοµία</a:t>
            </a:r>
            <a:r>
              <a:rPr lang="el-GR" sz="2000" dirty="0" smtClean="0"/>
              <a:t> µέσω συνεργασίας, και</a:t>
            </a:r>
          </a:p>
          <a:p>
            <a:r>
              <a:rPr lang="el-GR" sz="2000" dirty="0" smtClean="0"/>
              <a:t>ψηφιακή παροχή υπηρεσιών. </a:t>
            </a:r>
            <a:endParaRPr lang="el-GR" sz="2000" dirty="0"/>
          </a:p>
        </p:txBody>
      </p:sp>
    </p:spTree>
    <p:extLst>
      <p:ext uri="{BB962C8B-B14F-4D97-AF65-F5344CB8AC3E}">
        <p14:creationId xmlns:p14="http://schemas.microsoft.com/office/powerpoint/2010/main" val="122168830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p:cNvSpPr>
            <a:spLocks noGrp="1"/>
          </p:cNvSpPr>
          <p:nvPr>
            <p:ph type="title"/>
          </p:nvPr>
        </p:nvSpPr>
        <p:spPr/>
        <p:txBody>
          <a:bodyPr/>
          <a:lstStyle/>
          <a:p>
            <a:pPr eaLnBrk="1" hangingPunct="1"/>
            <a:r>
              <a:rPr lang="el-GR" altLang="el-GR"/>
              <a:t>Η Αποστολή του Οργανισμού</a:t>
            </a:r>
          </a:p>
        </p:txBody>
      </p:sp>
      <p:sp>
        <p:nvSpPr>
          <p:cNvPr id="15363" name="Content Placeholder 2"/>
          <p:cNvSpPr>
            <a:spLocks noGrp="1"/>
          </p:cNvSpPr>
          <p:nvPr>
            <p:ph idx="1"/>
          </p:nvPr>
        </p:nvSpPr>
        <p:spPr/>
        <p:txBody>
          <a:bodyPr/>
          <a:lstStyle/>
          <a:p>
            <a:pPr eaLnBrk="1" hangingPunct="1"/>
            <a:r>
              <a:rPr lang="el-GR" altLang="el-GR"/>
              <a:t>Να προασπίζει κάποια ταυτότητα</a:t>
            </a:r>
          </a:p>
          <a:p>
            <a:pPr eaLnBrk="1" hangingPunct="1"/>
            <a:r>
              <a:rPr lang="el-GR" altLang="el-GR"/>
              <a:t>Να προωθεί την έκφραση και τη</a:t>
            </a:r>
          </a:p>
          <a:p>
            <a:pPr eaLnBrk="1" hangingPunct="1"/>
            <a:r>
              <a:rPr lang="el-GR" altLang="el-GR"/>
              <a:t>δημιουργία</a:t>
            </a:r>
          </a:p>
          <a:p>
            <a:pPr eaLnBrk="1" hangingPunct="1"/>
            <a:r>
              <a:rPr lang="el-GR" altLang="el-GR"/>
              <a:t>Να εμπνέει και να ενθουσιάζει</a:t>
            </a:r>
          </a:p>
          <a:p>
            <a:pPr eaLnBrk="1" hangingPunct="1"/>
            <a:r>
              <a:rPr lang="el-GR" altLang="el-GR"/>
              <a:t>Να παρέχει ψυχαγωγία και δραπέτευση</a:t>
            </a:r>
          </a:p>
          <a:p>
            <a:pPr eaLnBrk="1" hangingPunct="1"/>
            <a:r>
              <a:rPr lang="el-GR" altLang="el-GR"/>
              <a:t>Να διδάσκει, να μορφώνει, να</a:t>
            </a:r>
          </a:p>
          <a:p>
            <a:pPr eaLnBrk="1" hangingPunct="1"/>
            <a:r>
              <a:rPr lang="el-GR" altLang="el-GR"/>
              <a:t>ενημερώνει</a:t>
            </a:r>
          </a:p>
        </p:txBody>
      </p:sp>
    </p:spTree>
    <p:extLst>
      <p:ext uri="{BB962C8B-B14F-4D97-AF65-F5344CB8AC3E}">
        <p14:creationId xmlns:p14="http://schemas.microsoft.com/office/powerpoint/2010/main" val="274187670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p:cNvSpPr>
            <a:spLocks noGrp="1"/>
          </p:cNvSpPr>
          <p:nvPr>
            <p:ph type="title"/>
          </p:nvPr>
        </p:nvSpPr>
        <p:spPr/>
        <p:txBody>
          <a:bodyPr/>
          <a:lstStyle/>
          <a:p>
            <a:pPr eaLnBrk="1" hangingPunct="1"/>
            <a:r>
              <a:rPr lang="el-GR" altLang="el-GR"/>
              <a:t>Προσέλκυση Κοινού</a:t>
            </a:r>
          </a:p>
        </p:txBody>
      </p:sp>
      <p:sp>
        <p:nvSpPr>
          <p:cNvPr id="3" name="Content Placeholder 2"/>
          <p:cNvSpPr>
            <a:spLocks noGrp="1"/>
          </p:cNvSpPr>
          <p:nvPr>
            <p:ph idx="1"/>
          </p:nvPr>
        </p:nvSpPr>
        <p:spPr>
          <a:ln>
            <a:miter lim="800000"/>
            <a:headEnd/>
            <a:tailEnd/>
          </a:ln>
        </p:spPr>
        <p:txBody>
          <a:bodyPr rtlCol="0">
            <a:normAutofit fontScale="92500" lnSpcReduction="20000"/>
          </a:bodyPr>
          <a:lstStyle/>
          <a:p>
            <a:pPr eaLnBrk="1" fontAlgn="auto" hangingPunct="1">
              <a:spcAft>
                <a:spcPts val="0"/>
              </a:spcAft>
              <a:defRPr/>
            </a:pPr>
            <a:r>
              <a:rPr lang="el-GR" dirty="0"/>
              <a:t>Η Προσέλκυση νέων επισκεπτών</a:t>
            </a:r>
          </a:p>
          <a:p>
            <a:pPr eaLnBrk="1" fontAlgn="auto" hangingPunct="1">
              <a:spcAft>
                <a:spcPts val="0"/>
              </a:spcAft>
              <a:defRPr/>
            </a:pPr>
            <a:r>
              <a:rPr lang="el-GR" dirty="0"/>
              <a:t>Η μεταμόρφωση των επισκεπτών της μιας επίσκεψης σε ενθουσιώδες κοινό των πολλαπλών επισκέψεων</a:t>
            </a:r>
          </a:p>
          <a:p>
            <a:pPr eaLnBrk="1" fontAlgn="auto" hangingPunct="1">
              <a:spcAft>
                <a:spcPts val="0"/>
              </a:spcAft>
              <a:defRPr/>
            </a:pPr>
            <a:r>
              <a:rPr lang="el-GR" dirty="0"/>
              <a:t>Η μετεξέλιξη των επισκεπτών σε φίλους του μουσείου</a:t>
            </a:r>
          </a:p>
          <a:p>
            <a:pPr eaLnBrk="1" fontAlgn="auto" hangingPunct="1">
              <a:spcAft>
                <a:spcPts val="0"/>
              </a:spcAft>
              <a:defRPr/>
            </a:pPr>
            <a:r>
              <a:rPr lang="el-GR" dirty="0"/>
              <a:t>Η διατήρηση των φίλων του μουσείου</a:t>
            </a:r>
          </a:p>
          <a:p>
            <a:pPr eaLnBrk="1" fontAlgn="auto" hangingPunct="1">
              <a:spcAft>
                <a:spcPts val="0"/>
              </a:spcAft>
              <a:defRPr/>
            </a:pPr>
            <a:r>
              <a:rPr lang="el-GR" dirty="0"/>
              <a:t>Το χτίσιμο διαφορετικών κατηγοριών κοινού που συμπεριλαμβάνουν την νεολαία, τους νέους επαγγελματίες και διαφορετικές εθνικές ομάδες</a:t>
            </a:r>
          </a:p>
          <a:p>
            <a:pPr eaLnBrk="1" fontAlgn="auto" hangingPunct="1">
              <a:spcAft>
                <a:spcPts val="0"/>
              </a:spcAft>
              <a:defRPr/>
            </a:pPr>
            <a:r>
              <a:rPr lang="el-GR" dirty="0"/>
              <a:t>Η μετεξέλιξη των φίλων σε δωρητές</a:t>
            </a:r>
          </a:p>
          <a:p>
            <a:pPr eaLnBrk="1" fontAlgn="auto" hangingPunct="1">
              <a:spcAft>
                <a:spcPts val="0"/>
              </a:spcAft>
              <a:defRPr/>
            </a:pPr>
            <a:r>
              <a:rPr lang="el-GR" dirty="0"/>
              <a:t>Η δημιουργία σώματος εθελοντών</a:t>
            </a:r>
          </a:p>
          <a:p>
            <a:pPr eaLnBrk="1" fontAlgn="auto" hangingPunct="1">
              <a:spcAft>
                <a:spcPts val="0"/>
              </a:spcAft>
              <a:defRPr/>
            </a:pPr>
            <a:r>
              <a:rPr lang="el-GR" dirty="0"/>
              <a:t>Η προσέλκυση τουριστών</a:t>
            </a:r>
          </a:p>
          <a:p>
            <a:pPr lvl="8">
              <a:buFont typeface="Arial" pitchFamily="34" charset="0"/>
              <a:buNone/>
              <a:defRPr/>
            </a:pPr>
            <a:r>
              <a:rPr lang="el-GR" dirty="0"/>
              <a:t>       </a:t>
            </a:r>
          </a:p>
          <a:p>
            <a:pPr lvl="8">
              <a:buFont typeface="Arial" pitchFamily="34" charset="0"/>
              <a:buNone/>
              <a:defRPr/>
            </a:pPr>
            <a:r>
              <a:rPr lang="en-US" dirty="0"/>
              <a:t>(</a:t>
            </a:r>
            <a:r>
              <a:rPr lang="en-US" dirty="0" err="1"/>
              <a:t>Kotler</a:t>
            </a:r>
            <a:r>
              <a:rPr lang="en-US" dirty="0"/>
              <a:t>, </a:t>
            </a:r>
            <a:r>
              <a:rPr lang="en-US" dirty="0" err="1"/>
              <a:t>Kotler</a:t>
            </a:r>
            <a:r>
              <a:rPr lang="en-US" dirty="0"/>
              <a:t> &amp; </a:t>
            </a:r>
            <a:r>
              <a:rPr lang="en-US" dirty="0" err="1"/>
              <a:t>Kotler</a:t>
            </a:r>
            <a:r>
              <a:rPr lang="en-US" dirty="0"/>
              <a:t>, 2008, </a:t>
            </a:r>
            <a:r>
              <a:rPr lang="el-GR" dirty="0"/>
              <a:t>σελ. 154)</a:t>
            </a:r>
          </a:p>
        </p:txBody>
      </p:sp>
    </p:spTree>
    <p:extLst>
      <p:ext uri="{BB962C8B-B14F-4D97-AF65-F5344CB8AC3E}">
        <p14:creationId xmlns:p14="http://schemas.microsoft.com/office/powerpoint/2010/main" val="37823101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p:cNvSpPr>
            <a:spLocks noGrp="1"/>
          </p:cNvSpPr>
          <p:nvPr>
            <p:ph type="title"/>
          </p:nvPr>
        </p:nvSpPr>
        <p:spPr>
          <a:xfrm>
            <a:off x="1981200" y="274638"/>
            <a:ext cx="8229600" cy="654050"/>
          </a:xfrm>
        </p:spPr>
        <p:txBody>
          <a:bodyPr>
            <a:normAutofit fontScale="90000"/>
          </a:bodyPr>
          <a:lstStyle/>
          <a:p>
            <a:pPr eaLnBrk="1" hangingPunct="1"/>
            <a:r>
              <a:rPr lang="el-GR" altLang="el-GR" sz="2800"/>
              <a:t>Προσέλκυση Κεφαλαίων και Οικονομικός Σχεδιασμός</a:t>
            </a:r>
          </a:p>
        </p:txBody>
      </p:sp>
      <p:sp>
        <p:nvSpPr>
          <p:cNvPr id="17411" name="Content Placeholder 2"/>
          <p:cNvSpPr>
            <a:spLocks noGrp="1"/>
          </p:cNvSpPr>
          <p:nvPr>
            <p:ph idx="1"/>
          </p:nvPr>
        </p:nvSpPr>
        <p:spPr>
          <a:xfrm>
            <a:off x="1981200" y="1071563"/>
            <a:ext cx="8229600" cy="5054600"/>
          </a:xfrm>
        </p:spPr>
        <p:txBody>
          <a:bodyPr/>
          <a:lstStyle/>
          <a:p>
            <a:pPr eaLnBrk="1" hangingPunct="1"/>
            <a:r>
              <a:rPr lang="en-US" altLang="el-GR" sz="4000" dirty="0"/>
              <a:t>Fundraising</a:t>
            </a:r>
          </a:p>
          <a:p>
            <a:pPr eaLnBrk="1" hangingPunct="1"/>
            <a:r>
              <a:rPr lang="el-GR" altLang="el-GR" sz="4000" dirty="0"/>
              <a:t>Επιχειρηματικές Δραστηριότητες στον Πολιτισμό</a:t>
            </a:r>
          </a:p>
        </p:txBody>
      </p:sp>
    </p:spTree>
    <p:extLst>
      <p:ext uri="{BB962C8B-B14F-4D97-AF65-F5344CB8AC3E}">
        <p14:creationId xmlns:p14="http://schemas.microsoft.com/office/powerpoint/2010/main" val="1221670472"/>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p:cNvSpPr>
            <a:spLocks noGrp="1"/>
          </p:cNvSpPr>
          <p:nvPr>
            <p:ph type="title"/>
          </p:nvPr>
        </p:nvSpPr>
        <p:spPr>
          <a:xfrm>
            <a:off x="1981200" y="274639"/>
            <a:ext cx="8229600" cy="796925"/>
          </a:xfrm>
        </p:spPr>
        <p:txBody>
          <a:bodyPr>
            <a:normAutofit fontScale="90000"/>
          </a:bodyPr>
          <a:lstStyle/>
          <a:p>
            <a:pPr eaLnBrk="1" hangingPunct="1"/>
            <a:r>
              <a:rPr lang="el-GR" altLang="el-GR" sz="3600" dirty="0"/>
              <a:t>Πηγές Εσόδων για τα Σύγχρονα </a:t>
            </a:r>
            <a:r>
              <a:rPr lang="el-GR" altLang="el-GR" sz="3600" dirty="0" err="1"/>
              <a:t>Μουσεία,Ιδρύματα</a:t>
            </a:r>
            <a:r>
              <a:rPr lang="el-GR" altLang="el-GR" sz="3600" dirty="0"/>
              <a:t> </a:t>
            </a:r>
            <a:r>
              <a:rPr lang="el-GR" altLang="el-GR" sz="3600" dirty="0" err="1"/>
              <a:t>κλπ</a:t>
            </a:r>
            <a:endParaRPr lang="el-GR" altLang="el-GR" sz="3600" dirty="0"/>
          </a:p>
        </p:txBody>
      </p:sp>
      <p:sp>
        <p:nvSpPr>
          <p:cNvPr id="3" name="Content Placeholder 2"/>
          <p:cNvSpPr>
            <a:spLocks noGrp="1"/>
          </p:cNvSpPr>
          <p:nvPr>
            <p:ph idx="1"/>
          </p:nvPr>
        </p:nvSpPr>
        <p:spPr>
          <a:xfrm>
            <a:off x="1981200" y="1214439"/>
            <a:ext cx="8229600" cy="4911725"/>
          </a:xfrm>
        </p:spPr>
        <p:txBody>
          <a:bodyPr rtlCol="0">
            <a:normAutofit/>
          </a:bodyPr>
          <a:lstStyle/>
          <a:p>
            <a:pPr eaLnBrk="1" fontAlgn="auto" hangingPunct="1">
              <a:spcAft>
                <a:spcPts val="0"/>
              </a:spcAft>
              <a:defRPr/>
            </a:pPr>
            <a:r>
              <a:rPr lang="el-GR" dirty="0"/>
              <a:t>Κρατικές Επιδοτήσεις</a:t>
            </a:r>
          </a:p>
          <a:p>
            <a:pPr eaLnBrk="1" fontAlgn="auto" hangingPunct="1">
              <a:spcAft>
                <a:spcPts val="0"/>
              </a:spcAft>
              <a:defRPr/>
            </a:pPr>
            <a:r>
              <a:rPr lang="el-GR" dirty="0"/>
              <a:t>Χορηγίες</a:t>
            </a:r>
          </a:p>
          <a:p>
            <a:pPr eaLnBrk="1" fontAlgn="auto" hangingPunct="1">
              <a:spcAft>
                <a:spcPts val="0"/>
              </a:spcAft>
              <a:defRPr/>
            </a:pPr>
            <a:r>
              <a:rPr lang="el-GR" dirty="0"/>
              <a:t>Ειδικές Εκθέσεις και παρουσιάσεις</a:t>
            </a:r>
          </a:p>
          <a:p>
            <a:pPr eaLnBrk="1" fontAlgn="auto" hangingPunct="1">
              <a:spcAft>
                <a:spcPts val="0"/>
              </a:spcAft>
              <a:defRPr/>
            </a:pPr>
            <a:r>
              <a:rPr lang="el-GR" dirty="0"/>
              <a:t>Καταστήματα δώρων</a:t>
            </a:r>
          </a:p>
          <a:p>
            <a:pPr eaLnBrk="1" fontAlgn="auto" hangingPunct="1">
              <a:spcAft>
                <a:spcPts val="0"/>
              </a:spcAft>
              <a:defRPr/>
            </a:pPr>
            <a:r>
              <a:rPr lang="el-GR" dirty="0"/>
              <a:t>Ηλεκτρονικό Εμπόριο</a:t>
            </a:r>
          </a:p>
          <a:p>
            <a:pPr eaLnBrk="1" fontAlgn="auto" hangingPunct="1">
              <a:spcAft>
                <a:spcPts val="0"/>
              </a:spcAft>
              <a:defRPr/>
            </a:pPr>
            <a:r>
              <a:rPr lang="el-GR" dirty="0"/>
              <a:t>Συνδρομή Μελών</a:t>
            </a:r>
          </a:p>
          <a:p>
            <a:pPr eaLnBrk="1" fontAlgn="auto" hangingPunct="1">
              <a:spcAft>
                <a:spcPts val="0"/>
              </a:spcAft>
              <a:defRPr/>
            </a:pPr>
            <a:r>
              <a:rPr lang="el-GR" dirty="0"/>
              <a:t>Εστιατόρια</a:t>
            </a:r>
          </a:p>
          <a:p>
            <a:pPr eaLnBrk="1" fontAlgn="auto" hangingPunct="1">
              <a:spcAft>
                <a:spcPts val="0"/>
              </a:spcAft>
              <a:defRPr/>
            </a:pPr>
            <a:r>
              <a:rPr lang="el-GR" dirty="0"/>
              <a:t>Πωλήσεις πνευματικών δικαιωμάτων</a:t>
            </a:r>
          </a:p>
          <a:p>
            <a:pPr lvl="1" eaLnBrk="1" fontAlgn="auto" hangingPunct="1">
              <a:spcAft>
                <a:spcPts val="0"/>
              </a:spcAft>
              <a:buNone/>
              <a:defRPr/>
            </a:pPr>
            <a:r>
              <a:rPr lang="el-GR" dirty="0"/>
              <a:t>                                   </a:t>
            </a:r>
            <a:r>
              <a:rPr lang="el-GR" sz="1500" dirty="0"/>
              <a:t>Προσαρμοσμένο από τους </a:t>
            </a:r>
            <a:r>
              <a:rPr lang="el-GR" sz="1500" dirty="0" err="1"/>
              <a:t>Kotler</a:t>
            </a:r>
            <a:r>
              <a:rPr lang="el-GR" sz="1500" dirty="0"/>
              <a:t>, </a:t>
            </a:r>
            <a:r>
              <a:rPr lang="el-GR" sz="1500" dirty="0" err="1"/>
              <a:t>Kotler</a:t>
            </a:r>
            <a:r>
              <a:rPr lang="el-GR" sz="1500" dirty="0"/>
              <a:t> &amp; </a:t>
            </a:r>
            <a:r>
              <a:rPr lang="el-GR" sz="1500" dirty="0" err="1"/>
              <a:t>Kotler</a:t>
            </a:r>
            <a:r>
              <a:rPr lang="el-GR" sz="1500" dirty="0"/>
              <a:t>, 2008, σελ. 198</a:t>
            </a:r>
          </a:p>
        </p:txBody>
      </p:sp>
    </p:spTree>
    <p:extLst>
      <p:ext uri="{BB962C8B-B14F-4D97-AF65-F5344CB8AC3E}">
        <p14:creationId xmlns:p14="http://schemas.microsoft.com/office/powerpoint/2010/main" val="2546590829"/>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z="3200" dirty="0">
                <a:solidFill>
                  <a:prstClr val="black"/>
                </a:solidFill>
                <a:ea typeface="+mn-ea"/>
                <a:cs typeface="+mn-cs"/>
              </a:rPr>
              <a:t>Ψηφιακός Μετασχηματισμός (</a:t>
            </a:r>
            <a:r>
              <a:rPr lang="el-GR" sz="3200" dirty="0" err="1">
                <a:solidFill>
                  <a:prstClr val="black"/>
                </a:solidFill>
                <a:ea typeface="+mn-ea"/>
                <a:cs typeface="+mn-cs"/>
              </a:rPr>
              <a:t>Digital</a:t>
            </a:r>
            <a:r>
              <a:rPr lang="el-GR" sz="3200" dirty="0">
                <a:solidFill>
                  <a:prstClr val="black"/>
                </a:solidFill>
                <a:ea typeface="+mn-ea"/>
                <a:cs typeface="+mn-cs"/>
              </a:rPr>
              <a:t> </a:t>
            </a:r>
            <a:r>
              <a:rPr lang="el-GR" sz="3200" dirty="0" err="1">
                <a:solidFill>
                  <a:prstClr val="black"/>
                </a:solidFill>
                <a:ea typeface="+mn-ea"/>
                <a:cs typeface="+mn-cs"/>
              </a:rPr>
              <a:t>Transformation</a:t>
            </a:r>
            <a:r>
              <a:rPr lang="el-GR" sz="3200" dirty="0">
                <a:solidFill>
                  <a:prstClr val="black"/>
                </a:solidFill>
                <a:ea typeface="+mn-ea"/>
                <a:cs typeface="+mn-cs"/>
              </a:rPr>
              <a:t>) - Ορισμός</a:t>
            </a:r>
            <a:endParaRPr lang="el-GR" dirty="0"/>
          </a:p>
        </p:txBody>
      </p:sp>
      <p:sp>
        <p:nvSpPr>
          <p:cNvPr id="3" name="Θέση περιεχομένου 2"/>
          <p:cNvSpPr>
            <a:spLocks noGrp="1"/>
          </p:cNvSpPr>
          <p:nvPr>
            <p:ph idx="1"/>
          </p:nvPr>
        </p:nvSpPr>
        <p:spPr/>
        <p:txBody>
          <a:bodyPr/>
          <a:lstStyle/>
          <a:p>
            <a:pPr marL="0" indent="0">
              <a:buNone/>
            </a:pPr>
            <a:r>
              <a:rPr lang="el-GR" dirty="0"/>
              <a:t>Σύμφωνα με τον ορισμό που δίνεται από </a:t>
            </a:r>
            <a:r>
              <a:rPr lang="el-GR" dirty="0" err="1"/>
              <a:t>Wikipedia</a:t>
            </a:r>
            <a:r>
              <a:rPr lang="el-GR" dirty="0"/>
              <a:t> και CLEVERISM (2015) O ψηφιακός μετασχηματισμός χρησιμοποιείται για να περιγράψει τις αλλαγές που συνδέονται με την εφαρμογή και τη χρήση της ψηφιακής τεχνολογίας σε κάθε πτυχή της ανθρώπινης κοινωνίας και διαβίωσης.</a:t>
            </a:r>
          </a:p>
        </p:txBody>
      </p:sp>
    </p:spTree>
    <p:extLst>
      <p:ext uri="{BB962C8B-B14F-4D97-AF65-F5344CB8AC3E}">
        <p14:creationId xmlns:p14="http://schemas.microsoft.com/office/powerpoint/2010/main" val="2389640479"/>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Τίτλος 8"/>
          <p:cNvSpPr>
            <a:spLocks noGrp="1"/>
          </p:cNvSpPr>
          <p:nvPr>
            <p:ph type="title"/>
          </p:nvPr>
        </p:nvSpPr>
        <p:spPr/>
        <p:txBody>
          <a:bodyPr>
            <a:normAutofit/>
          </a:bodyPr>
          <a:lstStyle/>
          <a:p>
            <a:r>
              <a:rPr lang="el-GR" sz="3200" dirty="0"/>
              <a:t>Ψηφιακός μετασχηματισμός πολιτισμικού γίγνεσθαι και πολιτισμικού προϊόντος</a:t>
            </a:r>
          </a:p>
        </p:txBody>
      </p:sp>
      <p:sp>
        <p:nvSpPr>
          <p:cNvPr id="7" name="Θέση περιεχομένου 6"/>
          <p:cNvSpPr>
            <a:spLocks noGrp="1"/>
          </p:cNvSpPr>
          <p:nvPr>
            <p:ph sz="half" idx="1"/>
          </p:nvPr>
        </p:nvSpPr>
        <p:spPr/>
        <p:txBody>
          <a:bodyPr>
            <a:normAutofit fontScale="92500"/>
          </a:bodyPr>
          <a:lstStyle/>
          <a:p>
            <a:pPr marL="0" indent="0">
              <a:buNone/>
            </a:pPr>
            <a:r>
              <a:rPr lang="el-GR" sz="2000" dirty="0">
                <a:latin typeface="Calibri" panose="020F0502020204030204" pitchFamily="34" charset="0"/>
                <a:ea typeface="Calibri" panose="020F0502020204030204" pitchFamily="34" charset="0"/>
                <a:cs typeface="Times New Roman" panose="02020603050405020304" pitchFamily="18" charset="0"/>
              </a:rPr>
              <a:t>Ο  ηλεκτρονικός  </a:t>
            </a:r>
            <a:r>
              <a:rPr lang="el-GR" sz="2000" dirty="0" err="1">
                <a:latin typeface="Calibri" panose="020F0502020204030204" pitchFamily="34" charset="0"/>
                <a:ea typeface="Calibri" panose="020F0502020204030204" pitchFamily="34" charset="0"/>
                <a:cs typeface="Times New Roman" panose="02020603050405020304" pitchFamily="18" charset="0"/>
              </a:rPr>
              <a:t>πολιτισµός</a:t>
            </a:r>
            <a:r>
              <a:rPr lang="el-GR" sz="2000" dirty="0">
                <a:latin typeface="Calibri" panose="020F0502020204030204" pitchFamily="34" charset="0"/>
                <a:ea typeface="Calibri" panose="020F0502020204030204" pitchFamily="34" charset="0"/>
                <a:cs typeface="Times New Roman" panose="02020603050405020304" pitchFamily="18" charset="0"/>
              </a:rPr>
              <a:t>  είναι  το  </a:t>
            </a:r>
            <a:r>
              <a:rPr lang="el-GR" sz="2000" dirty="0" err="1">
                <a:latin typeface="Calibri" panose="020F0502020204030204" pitchFamily="34" charset="0"/>
                <a:ea typeface="Calibri" panose="020F0502020204030204" pitchFamily="34" charset="0"/>
                <a:cs typeface="Times New Roman" panose="02020603050405020304" pitchFamily="18" charset="0"/>
              </a:rPr>
              <a:t>αποτέλεσµα</a:t>
            </a:r>
            <a:r>
              <a:rPr lang="el-GR" sz="2000" dirty="0">
                <a:latin typeface="Calibri" panose="020F0502020204030204" pitchFamily="34" charset="0"/>
                <a:ea typeface="Calibri" panose="020F0502020204030204" pitchFamily="34" charset="0"/>
                <a:cs typeface="Times New Roman" panose="02020603050405020304" pitchFamily="18" charset="0"/>
              </a:rPr>
              <a:t>  της  προσέγγισης,  της  σύγκλισης  και  της διείσδυσης  των  τεχνολογιών  πληροφορικής  και  επικοινωνιών, µε  την  πολιτιστική δραστηριότητα  και  την  τέχνη.  Από  την  σύγκλιση  αυτή  προκύπτουν  νέες  δυνατότητες, ευκολίες,  και µ</a:t>
            </a:r>
            <a:r>
              <a:rPr lang="el-GR" sz="2000" dirty="0" err="1">
                <a:latin typeface="Calibri" panose="020F0502020204030204" pitchFamily="34" charset="0"/>
                <a:ea typeface="Calibri" panose="020F0502020204030204" pitchFamily="34" charset="0"/>
                <a:cs typeface="Times New Roman" panose="02020603050405020304" pitchFamily="18" charset="0"/>
              </a:rPr>
              <a:t>ορφές</a:t>
            </a:r>
            <a:r>
              <a:rPr lang="el-GR" sz="2000" dirty="0">
                <a:latin typeface="Calibri" panose="020F0502020204030204" pitchFamily="34" charset="0"/>
                <a:ea typeface="Calibri" panose="020F0502020204030204" pitchFamily="34" charset="0"/>
                <a:cs typeface="Times New Roman" panose="02020603050405020304" pitchFamily="18" charset="0"/>
              </a:rPr>
              <a:t>  πολιτιστικής  έκφρασης.  Οι µ</a:t>
            </a:r>
            <a:r>
              <a:rPr lang="el-GR" sz="2000" dirty="0" err="1">
                <a:latin typeface="Calibri" panose="020F0502020204030204" pitchFamily="34" charset="0"/>
                <a:ea typeface="Calibri" panose="020F0502020204030204" pitchFamily="34" charset="0"/>
                <a:cs typeface="Times New Roman" panose="02020603050405020304" pitchFamily="18" charset="0"/>
              </a:rPr>
              <a:t>ορφές</a:t>
            </a:r>
            <a:r>
              <a:rPr lang="el-GR" sz="2000" dirty="0">
                <a:latin typeface="Calibri" panose="020F0502020204030204" pitchFamily="34" charset="0"/>
                <a:ea typeface="Calibri" panose="020F0502020204030204" pitchFamily="34" charset="0"/>
                <a:cs typeface="Times New Roman" panose="02020603050405020304" pitchFamily="18" charset="0"/>
              </a:rPr>
              <a:t>  αυτές  </a:t>
            </a:r>
            <a:r>
              <a:rPr lang="el-GR" sz="2000" dirty="0" err="1">
                <a:latin typeface="Calibri" panose="020F0502020204030204" pitchFamily="34" charset="0"/>
                <a:ea typeface="Calibri" panose="020F0502020204030204" pitchFamily="34" charset="0"/>
                <a:cs typeface="Times New Roman" panose="02020603050405020304" pitchFamily="18" charset="0"/>
              </a:rPr>
              <a:t>ταξινοµούνται</a:t>
            </a:r>
            <a:r>
              <a:rPr lang="el-GR" sz="2000" dirty="0">
                <a:latin typeface="Calibri" panose="020F0502020204030204" pitchFamily="34" charset="0"/>
                <a:ea typeface="Calibri" panose="020F0502020204030204" pitchFamily="34" charset="0"/>
                <a:cs typeface="Times New Roman" panose="02020603050405020304" pitchFamily="18" charset="0"/>
              </a:rPr>
              <a:t> µ</a:t>
            </a:r>
            <a:r>
              <a:rPr lang="el-GR" sz="2000" dirty="0" err="1">
                <a:latin typeface="Calibri" panose="020F0502020204030204" pitchFamily="34" charset="0"/>
                <a:ea typeface="Calibri" panose="020F0502020204030204" pitchFamily="34" charset="0"/>
                <a:cs typeface="Times New Roman" panose="02020603050405020304" pitchFamily="18" charset="0"/>
              </a:rPr>
              <a:t>έσα</a:t>
            </a:r>
            <a:r>
              <a:rPr lang="el-GR" sz="2000" dirty="0">
                <a:latin typeface="Calibri" panose="020F0502020204030204" pitchFamily="34" charset="0"/>
                <a:ea typeface="Calibri" panose="020F0502020204030204" pitchFamily="34" charset="0"/>
                <a:cs typeface="Times New Roman" panose="02020603050405020304" pitchFamily="18" charset="0"/>
              </a:rPr>
              <a:t>  σε  δύο κύριους άξονες:</a:t>
            </a:r>
            <a:endParaRPr lang="el-GR" sz="2000" dirty="0"/>
          </a:p>
        </p:txBody>
      </p:sp>
      <p:sp>
        <p:nvSpPr>
          <p:cNvPr id="10" name="Θέση περιεχομένου 9"/>
          <p:cNvSpPr>
            <a:spLocks noGrp="1"/>
          </p:cNvSpPr>
          <p:nvPr>
            <p:ph sz="half" idx="2"/>
          </p:nvPr>
        </p:nvSpPr>
        <p:spPr/>
        <p:txBody>
          <a:bodyPr>
            <a:normAutofit fontScale="92500"/>
          </a:bodyPr>
          <a:lstStyle/>
          <a:p>
            <a:pPr marL="0" indent="0" eaLnBrk="1" hangingPunct="1">
              <a:spcBef>
                <a:spcPct val="0"/>
              </a:spcBef>
              <a:buNone/>
            </a:pPr>
            <a:r>
              <a:rPr lang="el-GR" sz="1800" dirty="0">
                <a:solidFill>
                  <a:prstClr val="black"/>
                </a:solidFill>
                <a:cs typeface="Arial" panose="020B0604020202020204" pitchFamily="34" charset="0"/>
              </a:rPr>
              <a:t>Ο Ψηφιακός Μετασχηματισμός</a:t>
            </a:r>
          </a:p>
          <a:p>
            <a:pPr marL="0" indent="0" eaLnBrk="1" hangingPunct="1">
              <a:spcBef>
                <a:spcPct val="0"/>
              </a:spcBef>
              <a:buNone/>
            </a:pPr>
            <a:r>
              <a:rPr lang="el-GR" sz="1800" dirty="0">
                <a:solidFill>
                  <a:prstClr val="black"/>
                </a:solidFill>
                <a:cs typeface="Arial" panose="020B0604020202020204" pitchFamily="34" charset="0"/>
              </a:rPr>
              <a:t>ανά τον κόσμο</a:t>
            </a:r>
          </a:p>
          <a:p>
            <a:pPr marL="0" indent="0" eaLnBrk="1" hangingPunct="1">
              <a:spcBef>
                <a:spcPct val="0"/>
              </a:spcBef>
              <a:buNone/>
            </a:pPr>
            <a:r>
              <a:rPr lang="el-GR" sz="1800" dirty="0">
                <a:solidFill>
                  <a:prstClr val="black"/>
                </a:solidFill>
                <a:cs typeface="Arial" panose="020B0604020202020204" pitchFamily="34" charset="0"/>
              </a:rPr>
              <a:t>Αν και τα οφέλη του Ψηφιακού</a:t>
            </a:r>
          </a:p>
          <a:p>
            <a:pPr marL="0" indent="0" eaLnBrk="1" hangingPunct="1">
              <a:spcBef>
                <a:spcPct val="0"/>
              </a:spcBef>
              <a:buNone/>
            </a:pPr>
            <a:r>
              <a:rPr lang="el-GR" sz="1800" dirty="0">
                <a:solidFill>
                  <a:prstClr val="black"/>
                </a:solidFill>
                <a:cs typeface="Arial" panose="020B0604020202020204" pitchFamily="34" charset="0"/>
              </a:rPr>
              <a:t>Μετασχηματισμού μπορεί να είναι ορατά,</a:t>
            </a:r>
          </a:p>
          <a:p>
            <a:pPr marL="0" indent="0" eaLnBrk="1" hangingPunct="1">
              <a:spcBef>
                <a:spcPct val="0"/>
              </a:spcBef>
              <a:buNone/>
            </a:pPr>
            <a:r>
              <a:rPr lang="el-GR" sz="1800" dirty="0">
                <a:solidFill>
                  <a:prstClr val="black"/>
                </a:solidFill>
                <a:cs typeface="Arial" panose="020B0604020202020204" pitchFamily="34" charset="0"/>
              </a:rPr>
              <a:t>ωστόσο δεν υπάρχει ισόποση</a:t>
            </a:r>
          </a:p>
          <a:p>
            <a:pPr marL="0" indent="0" eaLnBrk="1" hangingPunct="1">
              <a:spcBef>
                <a:spcPct val="0"/>
              </a:spcBef>
              <a:buNone/>
            </a:pPr>
            <a:r>
              <a:rPr lang="el-GR" sz="1800" dirty="0">
                <a:solidFill>
                  <a:prstClr val="black"/>
                </a:solidFill>
                <a:cs typeface="Arial" panose="020B0604020202020204" pitchFamily="34" charset="0"/>
              </a:rPr>
              <a:t>γεωγραφική κατανομή αυτού. Σύμφωνα</a:t>
            </a:r>
          </a:p>
          <a:p>
            <a:pPr marL="0" indent="0" eaLnBrk="1" hangingPunct="1">
              <a:spcBef>
                <a:spcPct val="0"/>
              </a:spcBef>
              <a:buNone/>
            </a:pPr>
            <a:r>
              <a:rPr lang="el-GR" sz="1800" dirty="0">
                <a:solidFill>
                  <a:prstClr val="black"/>
                </a:solidFill>
                <a:cs typeface="Arial" panose="020B0604020202020204" pitchFamily="34" charset="0"/>
              </a:rPr>
              <a:t>με έρευνα του </a:t>
            </a:r>
            <a:r>
              <a:rPr lang="el-GR" sz="1800" dirty="0" err="1">
                <a:solidFill>
                  <a:prstClr val="black"/>
                </a:solidFill>
                <a:cs typeface="Arial" panose="020B0604020202020204" pitchFamily="34" charset="0"/>
              </a:rPr>
              <a:t>McKinsey</a:t>
            </a:r>
            <a:r>
              <a:rPr lang="el-GR" sz="1800" dirty="0">
                <a:solidFill>
                  <a:prstClr val="black"/>
                </a:solidFill>
                <a:cs typeface="Arial" panose="020B0604020202020204" pitchFamily="34" charset="0"/>
              </a:rPr>
              <a:t> </a:t>
            </a:r>
            <a:r>
              <a:rPr lang="el-GR" sz="1800" dirty="0" err="1">
                <a:solidFill>
                  <a:prstClr val="black"/>
                </a:solidFill>
                <a:cs typeface="Arial" panose="020B0604020202020204" pitchFamily="34" charset="0"/>
              </a:rPr>
              <a:t>Global</a:t>
            </a:r>
            <a:r>
              <a:rPr lang="el-GR" sz="1800" dirty="0">
                <a:solidFill>
                  <a:prstClr val="black"/>
                </a:solidFill>
                <a:cs typeface="Arial" panose="020B0604020202020204" pitchFamily="34" charset="0"/>
              </a:rPr>
              <a:t> </a:t>
            </a:r>
            <a:r>
              <a:rPr lang="el-GR" sz="1800" dirty="0" err="1">
                <a:solidFill>
                  <a:prstClr val="black"/>
                </a:solidFill>
                <a:cs typeface="Arial" panose="020B0604020202020204" pitchFamily="34" charset="0"/>
              </a:rPr>
              <a:t>Institute</a:t>
            </a:r>
            <a:endParaRPr lang="el-GR" sz="1800" dirty="0">
              <a:solidFill>
                <a:prstClr val="black"/>
              </a:solidFill>
              <a:cs typeface="Arial" panose="020B0604020202020204" pitchFamily="34" charset="0"/>
            </a:endParaRPr>
          </a:p>
          <a:p>
            <a:pPr marL="0" indent="0" eaLnBrk="1" hangingPunct="1">
              <a:spcBef>
                <a:spcPct val="0"/>
              </a:spcBef>
              <a:buNone/>
            </a:pPr>
            <a:r>
              <a:rPr lang="el-GR" sz="1800" dirty="0">
                <a:solidFill>
                  <a:prstClr val="black"/>
                </a:solidFill>
                <a:cs typeface="Arial" panose="020B0604020202020204" pitchFamily="34" charset="0"/>
              </a:rPr>
              <a:t>(2016) η Ευρώπη λειτουργεί στο 12%</a:t>
            </a:r>
          </a:p>
          <a:p>
            <a:pPr marL="0" indent="0" eaLnBrk="1" hangingPunct="1">
              <a:spcBef>
                <a:spcPct val="0"/>
              </a:spcBef>
              <a:buNone/>
            </a:pPr>
            <a:r>
              <a:rPr lang="el-GR" sz="1800" dirty="0">
                <a:solidFill>
                  <a:prstClr val="black"/>
                </a:solidFill>
                <a:cs typeface="Arial" panose="020B0604020202020204" pitchFamily="34" charset="0"/>
              </a:rPr>
              <a:t>της συνολικής ψηφιακής δυνατότητάς</a:t>
            </a:r>
          </a:p>
          <a:p>
            <a:pPr marL="0" indent="0" eaLnBrk="1" hangingPunct="1">
              <a:spcBef>
                <a:spcPct val="0"/>
              </a:spcBef>
              <a:buNone/>
            </a:pPr>
            <a:r>
              <a:rPr lang="el-GR" sz="1800" dirty="0">
                <a:solidFill>
                  <a:prstClr val="black"/>
                </a:solidFill>
                <a:cs typeface="Arial" panose="020B0604020202020204" pitchFamily="34" charset="0"/>
              </a:rPr>
              <a:t>της, ενώ αντίστοιχα οι ΗΠΑ βρίσκονται</a:t>
            </a:r>
          </a:p>
          <a:p>
            <a:pPr marL="0" indent="0" eaLnBrk="1" hangingPunct="1">
              <a:spcBef>
                <a:spcPct val="0"/>
              </a:spcBef>
              <a:buNone/>
            </a:pPr>
            <a:r>
              <a:rPr lang="el-GR" sz="1800" dirty="0">
                <a:solidFill>
                  <a:prstClr val="black"/>
                </a:solidFill>
                <a:cs typeface="Arial" panose="020B0604020202020204" pitchFamily="34" charset="0"/>
              </a:rPr>
              <a:t>στο 18%</a:t>
            </a:r>
          </a:p>
        </p:txBody>
      </p:sp>
    </p:spTree>
    <p:extLst>
      <p:ext uri="{BB962C8B-B14F-4D97-AF65-F5344CB8AC3E}">
        <p14:creationId xmlns:p14="http://schemas.microsoft.com/office/powerpoint/2010/main" val="2501631748"/>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t>Άξονες ψηφιακού πολιτισμού</a:t>
            </a:r>
          </a:p>
        </p:txBody>
      </p:sp>
      <p:sp>
        <p:nvSpPr>
          <p:cNvPr id="3" name="Θέση περιεχομένου 2"/>
          <p:cNvSpPr>
            <a:spLocks noGrp="1"/>
          </p:cNvSpPr>
          <p:nvPr>
            <p:ph sz="half" idx="1"/>
          </p:nvPr>
        </p:nvSpPr>
        <p:spPr/>
        <p:txBody>
          <a:bodyPr/>
          <a:lstStyle/>
          <a:p>
            <a:r>
              <a:rPr lang="el-GR" sz="2400" dirty="0">
                <a:latin typeface="Calibri" panose="020F0502020204030204" pitchFamily="34" charset="0"/>
                <a:ea typeface="Calibri" panose="020F0502020204030204" pitchFamily="34" charset="0"/>
                <a:cs typeface="Times New Roman" panose="02020603050405020304" pitchFamily="18" charset="0"/>
              </a:rPr>
              <a:t>Στον πρώτο άξονα </a:t>
            </a:r>
            <a:r>
              <a:rPr lang="el-GR" sz="2400" dirty="0" err="1">
                <a:latin typeface="Calibri" panose="020F0502020204030204" pitchFamily="34" charset="0"/>
                <a:ea typeface="Calibri" panose="020F0502020204030204" pitchFamily="34" charset="0"/>
                <a:cs typeface="Times New Roman" panose="02020603050405020304" pitchFamily="18" charset="0"/>
              </a:rPr>
              <a:t>συνεχίζουµε</a:t>
            </a:r>
            <a:r>
              <a:rPr lang="el-GR" sz="2400" dirty="0">
                <a:latin typeface="Calibri" panose="020F0502020204030204" pitchFamily="34" charset="0"/>
                <a:ea typeface="Calibri" panose="020F0502020204030204" pitchFamily="34" charset="0"/>
                <a:cs typeface="Times New Roman" panose="02020603050405020304" pitchFamily="18" charset="0"/>
              </a:rPr>
              <a:t> να </a:t>
            </a:r>
            <a:r>
              <a:rPr lang="el-GR" sz="2400" dirty="0" err="1">
                <a:latin typeface="Calibri" panose="020F0502020204030204" pitchFamily="34" charset="0"/>
                <a:ea typeface="Calibri" panose="020F0502020204030204" pitchFamily="34" charset="0"/>
                <a:cs typeface="Times New Roman" panose="02020603050405020304" pitchFamily="18" charset="0"/>
              </a:rPr>
              <a:t>υλοποιούµε</a:t>
            </a:r>
            <a:r>
              <a:rPr lang="el-GR" sz="2400" dirty="0">
                <a:latin typeface="Calibri" panose="020F0502020204030204" pitchFamily="34" charset="0"/>
                <a:ea typeface="Calibri" panose="020F0502020204030204" pitchFamily="34" charset="0"/>
                <a:cs typeface="Times New Roman" panose="02020603050405020304" pitchFamily="18" charset="0"/>
              </a:rPr>
              <a:t> την τέχνη και την πολιτιστική </a:t>
            </a:r>
            <a:r>
              <a:rPr lang="el-GR" sz="2400" dirty="0" err="1">
                <a:latin typeface="Calibri" panose="020F0502020204030204" pitchFamily="34" charset="0"/>
                <a:ea typeface="Calibri" panose="020F0502020204030204" pitchFamily="34" charset="0"/>
                <a:cs typeface="Times New Roman" panose="02020603050405020304" pitchFamily="18" charset="0"/>
              </a:rPr>
              <a:t>δηµιουργία</a:t>
            </a:r>
            <a:r>
              <a:rPr lang="el-GR" sz="2400" dirty="0">
                <a:latin typeface="Calibri" panose="020F0502020204030204" pitchFamily="34" charset="0"/>
                <a:ea typeface="Calibri" panose="020F0502020204030204" pitchFamily="34" charset="0"/>
                <a:cs typeface="Times New Roman" panose="02020603050405020304" pitchFamily="18" charset="0"/>
              </a:rPr>
              <a:t>  όπως  την  </a:t>
            </a:r>
            <a:r>
              <a:rPr lang="el-GR" sz="2400" dirty="0" err="1">
                <a:latin typeface="Calibri" panose="020F0502020204030204" pitchFamily="34" charset="0"/>
                <a:ea typeface="Calibri" panose="020F0502020204030204" pitchFamily="34" charset="0"/>
                <a:cs typeface="Times New Roman" panose="02020603050405020304" pitchFamily="18" charset="0"/>
              </a:rPr>
              <a:t>κάναµε</a:t>
            </a:r>
            <a:r>
              <a:rPr lang="el-GR" sz="2400" dirty="0">
                <a:latin typeface="Calibri" panose="020F0502020204030204" pitchFamily="34" charset="0"/>
                <a:ea typeface="Calibri" panose="020F0502020204030204" pitchFamily="34" charset="0"/>
                <a:cs typeface="Times New Roman" panose="02020603050405020304" pitchFamily="18" charset="0"/>
              </a:rPr>
              <a:t> µ</a:t>
            </a:r>
            <a:r>
              <a:rPr lang="el-GR" sz="2400" dirty="0" err="1">
                <a:latin typeface="Calibri" panose="020F0502020204030204" pitchFamily="34" charset="0"/>
                <a:ea typeface="Calibri" panose="020F0502020204030204" pitchFamily="34" charset="0"/>
                <a:cs typeface="Times New Roman" panose="02020603050405020304" pitchFamily="18" charset="0"/>
              </a:rPr>
              <a:t>έχρι</a:t>
            </a:r>
            <a:r>
              <a:rPr lang="el-GR" sz="2400" dirty="0">
                <a:latin typeface="Calibri" panose="020F0502020204030204" pitchFamily="34" charset="0"/>
                <a:ea typeface="Calibri" panose="020F0502020204030204" pitchFamily="34" charset="0"/>
                <a:cs typeface="Times New Roman" panose="02020603050405020304" pitchFamily="18" charset="0"/>
              </a:rPr>
              <a:t>  </a:t>
            </a:r>
            <a:r>
              <a:rPr lang="el-GR" sz="2400" dirty="0" err="1">
                <a:latin typeface="Calibri" panose="020F0502020204030204" pitchFamily="34" charset="0"/>
                <a:ea typeface="Calibri" panose="020F0502020204030204" pitchFamily="34" charset="0"/>
                <a:cs typeface="Times New Roman" panose="02020603050405020304" pitchFamily="18" charset="0"/>
              </a:rPr>
              <a:t>σήµερα</a:t>
            </a:r>
            <a:r>
              <a:rPr lang="el-GR" sz="2400" dirty="0">
                <a:latin typeface="Calibri" panose="020F0502020204030204" pitchFamily="34" charset="0"/>
                <a:ea typeface="Calibri" panose="020F0502020204030204" pitchFamily="34" charset="0"/>
                <a:cs typeface="Times New Roman" panose="02020603050405020304" pitchFamily="18" charset="0"/>
              </a:rPr>
              <a:t>,  αλλά  </a:t>
            </a:r>
            <a:r>
              <a:rPr lang="el-GR" sz="2400" dirty="0" err="1">
                <a:latin typeface="Calibri" panose="020F0502020204030204" pitchFamily="34" charset="0"/>
                <a:ea typeface="Calibri" panose="020F0502020204030204" pitchFamily="34" charset="0"/>
                <a:cs typeface="Times New Roman" panose="02020603050405020304" pitchFamily="18" charset="0"/>
              </a:rPr>
              <a:t>χρησιµοποιούµε</a:t>
            </a:r>
            <a:r>
              <a:rPr lang="el-GR" sz="2400" dirty="0">
                <a:latin typeface="Calibri" panose="020F0502020204030204" pitchFamily="34" charset="0"/>
                <a:ea typeface="Calibri" panose="020F0502020204030204" pitchFamily="34" charset="0"/>
                <a:cs typeface="Times New Roman" panose="02020603050405020304" pitchFamily="18" charset="0"/>
              </a:rPr>
              <a:t>  τις  ΤΠΕ  σαν υποστηρικτικό εργαλείο και κυρίως σαν ένα πολύ ισχυρό µ</a:t>
            </a:r>
            <a:r>
              <a:rPr lang="el-GR" sz="2400" dirty="0" err="1">
                <a:latin typeface="Calibri" panose="020F0502020204030204" pitchFamily="34" charset="0"/>
                <a:ea typeface="Calibri" panose="020F0502020204030204" pitchFamily="34" charset="0"/>
                <a:cs typeface="Times New Roman" panose="02020603050405020304" pitchFamily="18" charset="0"/>
              </a:rPr>
              <a:t>έσο</a:t>
            </a:r>
            <a:r>
              <a:rPr lang="el-GR" sz="2400" dirty="0">
                <a:latin typeface="Calibri" panose="020F0502020204030204" pitchFamily="34" charset="0"/>
                <a:ea typeface="Calibri" panose="020F0502020204030204" pitchFamily="34" charset="0"/>
                <a:cs typeface="Times New Roman" panose="02020603050405020304" pitchFamily="18" charset="0"/>
              </a:rPr>
              <a:t> προβολής και διάχυσης.</a:t>
            </a:r>
            <a:endParaRPr lang="el-GR" sz="2400" dirty="0"/>
          </a:p>
        </p:txBody>
      </p:sp>
      <p:sp>
        <p:nvSpPr>
          <p:cNvPr id="4" name="Θέση περιεχομένου 3"/>
          <p:cNvSpPr>
            <a:spLocks noGrp="1"/>
          </p:cNvSpPr>
          <p:nvPr>
            <p:ph sz="half" idx="2"/>
          </p:nvPr>
        </p:nvSpPr>
        <p:spPr/>
        <p:txBody>
          <a:bodyPr/>
          <a:lstStyle/>
          <a:p>
            <a:r>
              <a:rPr lang="el-GR" dirty="0"/>
              <a:t>Στον δεύτερο άξονα </a:t>
            </a:r>
            <a:r>
              <a:rPr lang="el-GR" dirty="0" err="1"/>
              <a:t>χρησιµοποιούµε</a:t>
            </a:r>
            <a:r>
              <a:rPr lang="el-GR" dirty="0"/>
              <a:t> τις  ΤΠΕ, τις υπηρεσίες τους και τα προϊόντα τους  σαν ένα νέο µ</a:t>
            </a:r>
            <a:r>
              <a:rPr lang="el-GR" dirty="0" err="1"/>
              <a:t>έσο</a:t>
            </a:r>
            <a:r>
              <a:rPr lang="el-GR" dirty="0"/>
              <a:t>  και  εργαλείο  για  την  ίδια  την  </a:t>
            </a:r>
            <a:r>
              <a:rPr lang="el-GR" dirty="0" err="1"/>
              <a:t>δηµιουργία</a:t>
            </a:r>
            <a:r>
              <a:rPr lang="el-GR" dirty="0"/>
              <a:t>  της  τέχνης  και  του  </a:t>
            </a:r>
            <a:r>
              <a:rPr lang="el-GR" dirty="0" err="1"/>
              <a:t>πολιτισµού</a:t>
            </a:r>
            <a:endParaRPr lang="el-GR" dirty="0"/>
          </a:p>
        </p:txBody>
      </p:sp>
    </p:spTree>
    <p:extLst>
      <p:ext uri="{BB962C8B-B14F-4D97-AF65-F5344CB8AC3E}">
        <p14:creationId xmlns:p14="http://schemas.microsoft.com/office/powerpoint/2010/main" val="2348238185"/>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Ορθογώνιο 5"/>
          <p:cNvSpPr/>
          <p:nvPr/>
        </p:nvSpPr>
        <p:spPr>
          <a:xfrm>
            <a:off x="1631504" y="116632"/>
            <a:ext cx="6750496" cy="1569660"/>
          </a:xfrm>
          <a:prstGeom prst="rect">
            <a:avLst/>
          </a:prstGeom>
        </p:spPr>
        <p:txBody>
          <a:bodyPr wrap="square">
            <a:spAutoFit/>
          </a:bodyPr>
          <a:lstStyle/>
          <a:p>
            <a:pPr defTabSz="457200" fontAlgn="base">
              <a:spcBef>
                <a:spcPct val="0"/>
              </a:spcBef>
              <a:spcAft>
                <a:spcPct val="0"/>
              </a:spcAft>
            </a:pPr>
            <a:r>
              <a:rPr lang="el-GR" sz="2400" dirty="0">
                <a:solidFill>
                  <a:prstClr val="black"/>
                </a:solidFill>
                <a:latin typeface="Calibri" panose="020F0502020204030204" pitchFamily="34" charset="0"/>
                <a:ea typeface="Calibri" panose="020F0502020204030204" pitchFamily="34" charset="0"/>
                <a:cs typeface="Times New Roman" panose="02020603050405020304" pitchFamily="18" charset="0"/>
              </a:rPr>
              <a:t>Τα  αίτια  του  </a:t>
            </a:r>
            <a:r>
              <a:rPr lang="el-GR" sz="2400" dirty="0" err="1">
                <a:solidFill>
                  <a:prstClr val="black"/>
                </a:solidFill>
                <a:latin typeface="Calibri" panose="020F0502020204030204" pitchFamily="34" charset="0"/>
                <a:ea typeface="Calibri" panose="020F0502020204030204" pitchFamily="34" charset="0"/>
                <a:cs typeface="Times New Roman" panose="02020603050405020304" pitchFamily="18" charset="0"/>
              </a:rPr>
              <a:t>φαινοµένου</a:t>
            </a:r>
            <a:r>
              <a:rPr lang="el-GR" sz="2400" dirty="0">
                <a:solidFill>
                  <a:prstClr val="black"/>
                </a:solidFill>
                <a:latin typeface="Calibri" panose="020F0502020204030204" pitchFamily="34" charset="0"/>
                <a:ea typeface="Calibri" panose="020F0502020204030204" pitchFamily="34" charset="0"/>
                <a:cs typeface="Times New Roman" panose="02020603050405020304" pitchFamily="18" charset="0"/>
              </a:rPr>
              <a:t>  αυτού, προέρχονται  από  την  καταλυτική  επίδραση  των  ΤΠΕ,  στον  ίδιο  το  </a:t>
            </a:r>
            <a:r>
              <a:rPr lang="el-GR" sz="2400" dirty="0" err="1">
                <a:solidFill>
                  <a:prstClr val="black"/>
                </a:solidFill>
                <a:latin typeface="Calibri" panose="020F0502020204030204" pitchFamily="34" charset="0"/>
                <a:ea typeface="Calibri" panose="020F0502020204030204" pitchFamily="34" charset="0"/>
                <a:cs typeface="Times New Roman" panose="02020603050405020304" pitchFamily="18" charset="0"/>
              </a:rPr>
              <a:t>πολιτισµό</a:t>
            </a:r>
            <a:r>
              <a:rPr lang="el-GR" sz="2400" dirty="0">
                <a:solidFill>
                  <a:prstClr val="black"/>
                </a:solidFill>
                <a:latin typeface="Calibri" panose="020F0502020204030204" pitchFamily="34" charset="0"/>
                <a:ea typeface="Calibri" panose="020F0502020204030204" pitchFamily="34" charset="0"/>
                <a:cs typeface="Times New Roman" panose="02020603050405020304" pitchFamily="18" charset="0"/>
              </a:rPr>
              <a:t>,  όπως  και  σε όλες τις µ</a:t>
            </a:r>
            <a:r>
              <a:rPr lang="el-GR" sz="2400" dirty="0" err="1">
                <a:solidFill>
                  <a:prstClr val="black"/>
                </a:solidFill>
                <a:latin typeface="Calibri" panose="020F0502020204030204" pitchFamily="34" charset="0"/>
                <a:ea typeface="Calibri" panose="020F0502020204030204" pitchFamily="34" charset="0"/>
                <a:cs typeface="Times New Roman" panose="02020603050405020304" pitchFamily="18" charset="0"/>
              </a:rPr>
              <a:t>ορφές</a:t>
            </a:r>
            <a:r>
              <a:rPr lang="el-GR" sz="2400" dirty="0">
                <a:solidFill>
                  <a:prstClr val="black"/>
                </a:solidFill>
                <a:latin typeface="Calibri" panose="020F0502020204030204" pitchFamily="34" charset="0"/>
                <a:ea typeface="Calibri" panose="020F0502020204030204" pitchFamily="34" charset="0"/>
                <a:cs typeface="Times New Roman" panose="02020603050405020304" pitchFamily="18" charset="0"/>
              </a:rPr>
              <a:t> της ανθρώπινης δραστηριότητας και </a:t>
            </a:r>
            <a:r>
              <a:rPr lang="el-GR" sz="2400" dirty="0" err="1">
                <a:solidFill>
                  <a:prstClr val="black"/>
                </a:solidFill>
                <a:latin typeface="Calibri" panose="020F0502020204030204" pitchFamily="34" charset="0"/>
                <a:ea typeface="Calibri" panose="020F0502020204030204" pitchFamily="34" charset="0"/>
                <a:cs typeface="Times New Roman" panose="02020603050405020304" pitchFamily="18" charset="0"/>
              </a:rPr>
              <a:t>δηµιουργίας</a:t>
            </a:r>
            <a:r>
              <a:rPr lang="el-GR" sz="2400" dirty="0">
                <a:solidFill>
                  <a:prstClr val="black"/>
                </a:solidFill>
                <a:latin typeface="Calibri" panose="020F0502020204030204" pitchFamily="34" charset="0"/>
                <a:ea typeface="Calibri" panose="020F0502020204030204" pitchFamily="34" charset="0"/>
                <a:cs typeface="Times New Roman" panose="02020603050405020304" pitchFamily="18" charset="0"/>
              </a:rPr>
              <a:t>. </a:t>
            </a:r>
            <a:endParaRPr lang="el-GR" sz="2400" dirty="0">
              <a:solidFill>
                <a:prstClr val="black"/>
              </a:solidFill>
              <a:latin typeface="Arial" panose="020B0604020202020204" pitchFamily="34" charset="0"/>
              <a:cs typeface="Arial" panose="020B0604020202020204" pitchFamily="34" charset="0"/>
            </a:endParaRPr>
          </a:p>
        </p:txBody>
      </p:sp>
      <p:sp>
        <p:nvSpPr>
          <p:cNvPr id="7" name="Ορθογώνιο 6"/>
          <p:cNvSpPr/>
          <p:nvPr/>
        </p:nvSpPr>
        <p:spPr>
          <a:xfrm>
            <a:off x="1646360" y="2276872"/>
            <a:ext cx="9145016" cy="3416320"/>
          </a:xfrm>
          <a:prstGeom prst="rect">
            <a:avLst/>
          </a:prstGeom>
        </p:spPr>
        <p:txBody>
          <a:bodyPr wrap="square">
            <a:spAutoFit/>
          </a:bodyPr>
          <a:lstStyle/>
          <a:p>
            <a:pPr defTabSz="457200" fontAlgn="base">
              <a:spcBef>
                <a:spcPct val="0"/>
              </a:spcBef>
              <a:spcAft>
                <a:spcPct val="0"/>
              </a:spcAft>
            </a:pPr>
            <a:r>
              <a:rPr lang="el-GR" sz="2400" dirty="0">
                <a:solidFill>
                  <a:prstClr val="black"/>
                </a:solidFill>
                <a:latin typeface="Calibri" panose="020F0502020204030204" pitchFamily="34" charset="0"/>
                <a:ea typeface="Calibri" panose="020F0502020204030204" pitchFamily="34" charset="0"/>
                <a:cs typeface="Times New Roman" panose="02020603050405020304" pitchFamily="18" charset="0"/>
              </a:rPr>
              <a:t>Στην αρχή ο όρος e-</a:t>
            </a:r>
            <a:r>
              <a:rPr lang="el-GR" sz="2400" dirty="0" err="1">
                <a:solidFill>
                  <a:prstClr val="black"/>
                </a:solidFill>
                <a:latin typeface="Calibri" panose="020F0502020204030204" pitchFamily="34" charset="0"/>
                <a:ea typeface="Calibri" panose="020F0502020204030204" pitchFamily="34" charset="0"/>
                <a:cs typeface="Times New Roman" panose="02020603050405020304" pitchFamily="18" charset="0"/>
              </a:rPr>
              <a:t>culture</a:t>
            </a:r>
            <a:r>
              <a:rPr lang="el-GR" sz="2400" dirty="0">
                <a:solidFill>
                  <a:prstClr val="black"/>
                </a:solidFill>
                <a:latin typeface="Calibri" panose="020F0502020204030204" pitchFamily="34" charset="0"/>
                <a:ea typeface="Calibri" panose="020F0502020204030204" pitchFamily="34" charset="0"/>
                <a:cs typeface="Times New Roman" panose="02020603050405020304" pitchFamily="18" charset="0"/>
              </a:rPr>
              <a:t>, ηλεκτρονικός </a:t>
            </a:r>
            <a:r>
              <a:rPr lang="el-GR" sz="2400" dirty="0" err="1">
                <a:solidFill>
                  <a:prstClr val="black"/>
                </a:solidFill>
                <a:latin typeface="Calibri" panose="020F0502020204030204" pitchFamily="34" charset="0"/>
                <a:ea typeface="Calibri" panose="020F0502020204030204" pitchFamily="34" charset="0"/>
                <a:cs typeface="Times New Roman" panose="02020603050405020304" pitchFamily="18" charset="0"/>
              </a:rPr>
              <a:t>πολιτισµός</a:t>
            </a:r>
            <a:r>
              <a:rPr lang="el-GR" sz="2400" dirty="0">
                <a:solidFill>
                  <a:prstClr val="black"/>
                </a:solidFill>
                <a:latin typeface="Calibri" panose="020F0502020204030204" pitchFamily="34" charset="0"/>
                <a:ea typeface="Calibri" panose="020F0502020204030204" pitchFamily="34" charset="0"/>
                <a:cs typeface="Times New Roman" panose="02020603050405020304" pitchFamily="18" charset="0"/>
              </a:rPr>
              <a:t> ήταν </a:t>
            </a:r>
            <a:r>
              <a:rPr lang="el-GR" sz="2400" dirty="0" err="1">
                <a:solidFill>
                  <a:prstClr val="black"/>
                </a:solidFill>
                <a:latin typeface="Calibri" panose="020F0502020204030204" pitchFamily="34" charset="0"/>
                <a:ea typeface="Calibri" panose="020F0502020204030204" pitchFamily="34" charset="0"/>
                <a:cs typeface="Times New Roman" panose="02020603050405020304" pitchFamily="18" charset="0"/>
              </a:rPr>
              <a:t>κατ’εξοχή</a:t>
            </a:r>
            <a:r>
              <a:rPr lang="el-GR" sz="2400" dirty="0">
                <a:solidFill>
                  <a:prstClr val="black"/>
                </a:solidFill>
                <a:latin typeface="Calibri" panose="020F0502020204030204" pitchFamily="34" charset="0"/>
                <a:ea typeface="Calibri" panose="020F0502020204030204" pitchFamily="34" charset="0"/>
                <a:cs typeface="Times New Roman" panose="02020603050405020304" pitchFamily="18" charset="0"/>
              </a:rPr>
              <a:t> ένας ρητορικός όρος που </a:t>
            </a:r>
            <a:r>
              <a:rPr lang="el-GR" sz="2400" dirty="0" err="1">
                <a:solidFill>
                  <a:prstClr val="black"/>
                </a:solidFill>
                <a:latin typeface="Calibri" panose="020F0502020204030204" pitchFamily="34" charset="0"/>
                <a:ea typeface="Calibri" panose="020F0502020204030204" pitchFamily="34" charset="0"/>
                <a:cs typeface="Times New Roman" panose="02020603050405020304" pitchFamily="18" charset="0"/>
              </a:rPr>
              <a:t>χρησιµοποιείτο</a:t>
            </a:r>
            <a:r>
              <a:rPr lang="el-GR" sz="2400" dirty="0">
                <a:solidFill>
                  <a:prstClr val="black"/>
                </a:solidFill>
                <a:latin typeface="Calibri" panose="020F0502020204030204" pitchFamily="34" charset="0"/>
                <a:ea typeface="Calibri" panose="020F0502020204030204" pitchFamily="34" charset="0"/>
                <a:cs typeface="Times New Roman" panose="02020603050405020304" pitchFamily="18" charset="0"/>
              </a:rPr>
              <a:t>  κυρίως  σαν  εργαλείο  για  να  αλλάξει  τα  </a:t>
            </a:r>
            <a:r>
              <a:rPr lang="el-GR" sz="2400" dirty="0" err="1">
                <a:solidFill>
                  <a:prstClr val="black"/>
                </a:solidFill>
                <a:latin typeface="Calibri" panose="020F0502020204030204" pitchFamily="34" charset="0"/>
                <a:ea typeface="Calibri" panose="020F0502020204030204" pitchFamily="34" charset="0"/>
                <a:cs typeface="Times New Roman" panose="02020603050405020304" pitchFamily="18" charset="0"/>
              </a:rPr>
              <a:t>δεδοµένα</a:t>
            </a:r>
            <a:r>
              <a:rPr lang="el-GR" sz="2400" dirty="0">
                <a:solidFill>
                  <a:prstClr val="black"/>
                </a:solidFill>
                <a:latin typeface="Calibri" panose="020F0502020204030204" pitchFamily="34" charset="0"/>
                <a:ea typeface="Calibri" panose="020F0502020204030204" pitchFamily="34" charset="0"/>
                <a:cs typeface="Times New Roman" panose="02020603050405020304" pitchFamily="18" charset="0"/>
              </a:rPr>
              <a:t>,  τις  στάσεις  και  το υπόβαθρο στον χώρο των πολιτικών για τον </a:t>
            </a:r>
            <a:r>
              <a:rPr lang="el-GR" sz="2400" dirty="0" err="1">
                <a:solidFill>
                  <a:prstClr val="black"/>
                </a:solidFill>
                <a:latin typeface="Calibri" panose="020F0502020204030204" pitchFamily="34" charset="0"/>
                <a:ea typeface="Calibri" panose="020F0502020204030204" pitchFamily="34" charset="0"/>
                <a:cs typeface="Times New Roman" panose="02020603050405020304" pitchFamily="18" charset="0"/>
              </a:rPr>
              <a:t>πολιτισµό</a:t>
            </a:r>
            <a:r>
              <a:rPr lang="el-GR" sz="2400" dirty="0">
                <a:solidFill>
                  <a:prstClr val="black"/>
                </a:solidFill>
                <a:latin typeface="Calibri" panose="020F0502020204030204" pitchFamily="34" charset="0"/>
                <a:ea typeface="Calibri" panose="020F0502020204030204" pitchFamily="34" charset="0"/>
                <a:cs typeface="Times New Roman" panose="02020603050405020304" pitchFamily="18" charset="0"/>
              </a:rPr>
              <a:t>, αναγνωρίζοντας αυτή την ανάγκη σαν </a:t>
            </a:r>
            <a:r>
              <a:rPr lang="el-GR" sz="2400" dirty="0" err="1">
                <a:solidFill>
                  <a:prstClr val="black"/>
                </a:solidFill>
                <a:latin typeface="Calibri" panose="020F0502020204030204" pitchFamily="34" charset="0"/>
                <a:ea typeface="Calibri" panose="020F0502020204030204" pitchFamily="34" charset="0"/>
                <a:cs typeface="Times New Roman" panose="02020603050405020304" pitchFamily="18" charset="0"/>
              </a:rPr>
              <a:t>αποτέλεσµα</a:t>
            </a:r>
            <a:r>
              <a:rPr lang="el-GR" sz="2400" dirty="0">
                <a:solidFill>
                  <a:prstClr val="black"/>
                </a:solidFill>
                <a:latin typeface="Calibri" panose="020F0502020204030204" pitchFamily="34" charset="0"/>
                <a:ea typeface="Calibri" panose="020F0502020204030204" pitchFamily="34" charset="0"/>
                <a:cs typeface="Times New Roman" panose="02020603050405020304" pitchFamily="18" charset="0"/>
              </a:rPr>
              <a:t>  της  διείσδυσης  των  ΤΠΕ  σε  όλες  τις  ανθρώπινες  δραστηριότητες  και  της ανάπτυξης των e-</a:t>
            </a:r>
            <a:r>
              <a:rPr lang="el-GR" sz="2400" dirty="0" err="1">
                <a:solidFill>
                  <a:prstClr val="black"/>
                </a:solidFill>
                <a:latin typeface="Calibri" panose="020F0502020204030204" pitchFamily="34" charset="0"/>
                <a:ea typeface="Calibri" panose="020F0502020204030204" pitchFamily="34" charset="0"/>
                <a:cs typeface="Times New Roman" panose="02020603050405020304" pitchFamily="18" charset="0"/>
              </a:rPr>
              <a:t>services</a:t>
            </a:r>
            <a:r>
              <a:rPr lang="el-GR" sz="2400" dirty="0">
                <a:solidFill>
                  <a:prstClr val="black"/>
                </a:solidFill>
                <a:latin typeface="Calibri" panose="020F0502020204030204" pitchFamily="34" charset="0"/>
                <a:ea typeface="Calibri" panose="020F0502020204030204" pitchFamily="34" charset="0"/>
                <a:cs typeface="Times New Roman" panose="02020603050405020304" pitchFamily="18" charset="0"/>
              </a:rPr>
              <a:t>. Στην συνέχεια  </a:t>
            </a:r>
            <a:r>
              <a:rPr lang="el-GR" sz="2400" dirty="0" err="1">
                <a:solidFill>
                  <a:prstClr val="black"/>
                </a:solidFill>
                <a:latin typeface="Calibri" panose="020F0502020204030204" pitchFamily="34" charset="0"/>
                <a:ea typeface="Calibri" panose="020F0502020204030204" pitchFamily="34" charset="0"/>
                <a:cs typeface="Times New Roman" panose="02020603050405020304" pitchFamily="18" charset="0"/>
              </a:rPr>
              <a:t>όµως</a:t>
            </a:r>
            <a:r>
              <a:rPr lang="el-GR" sz="2400" dirty="0">
                <a:solidFill>
                  <a:prstClr val="black"/>
                </a:solidFill>
                <a:latin typeface="Calibri" panose="020F0502020204030204" pitchFamily="34" charset="0"/>
                <a:ea typeface="Calibri" panose="020F0502020204030204" pitchFamily="34" charset="0"/>
                <a:cs typeface="Times New Roman" panose="02020603050405020304" pitchFamily="18" charset="0"/>
              </a:rPr>
              <a:t> και µ</a:t>
            </a:r>
            <a:r>
              <a:rPr lang="el-GR" sz="2400" dirty="0" err="1">
                <a:solidFill>
                  <a:prstClr val="black"/>
                </a:solidFill>
                <a:latin typeface="Calibri" panose="020F0502020204030204" pitchFamily="34" charset="0"/>
                <a:ea typeface="Calibri" panose="020F0502020204030204" pitchFamily="34" charset="0"/>
                <a:cs typeface="Times New Roman" panose="02020603050405020304" pitchFamily="18" charset="0"/>
              </a:rPr>
              <a:t>έχρι</a:t>
            </a:r>
            <a:r>
              <a:rPr lang="el-GR" sz="2400" dirty="0">
                <a:solidFill>
                  <a:prstClr val="black"/>
                </a:solidFill>
                <a:latin typeface="Calibri" panose="020F0502020204030204" pitchFamily="34" charset="0"/>
                <a:ea typeface="Calibri" panose="020F0502020204030204" pitchFamily="34" charset="0"/>
                <a:cs typeface="Times New Roman" panose="02020603050405020304" pitchFamily="18" charset="0"/>
              </a:rPr>
              <a:t> </a:t>
            </a:r>
            <a:r>
              <a:rPr lang="el-GR" sz="2400" dirty="0" err="1">
                <a:solidFill>
                  <a:prstClr val="black"/>
                </a:solidFill>
                <a:latin typeface="Calibri" panose="020F0502020204030204" pitchFamily="34" charset="0"/>
                <a:ea typeface="Calibri" panose="020F0502020204030204" pitchFamily="34" charset="0"/>
                <a:cs typeface="Times New Roman" panose="02020603050405020304" pitchFamily="18" charset="0"/>
              </a:rPr>
              <a:t>σήµερα</a:t>
            </a:r>
            <a:r>
              <a:rPr lang="el-GR" sz="2400" dirty="0">
                <a:solidFill>
                  <a:prstClr val="black"/>
                </a:solidFill>
                <a:latin typeface="Calibri" panose="020F0502020204030204" pitchFamily="34" charset="0"/>
                <a:ea typeface="Calibri" panose="020F0502020204030204" pitchFamily="34" charset="0"/>
                <a:cs typeface="Times New Roman" panose="02020603050405020304" pitchFamily="18" charset="0"/>
              </a:rPr>
              <a:t> ο όρος e-</a:t>
            </a:r>
            <a:r>
              <a:rPr lang="el-GR" sz="2400" dirty="0" err="1">
                <a:solidFill>
                  <a:prstClr val="black"/>
                </a:solidFill>
                <a:latin typeface="Calibri" panose="020F0502020204030204" pitchFamily="34" charset="0"/>
                <a:ea typeface="Calibri" panose="020F0502020204030204" pitchFamily="34" charset="0"/>
                <a:cs typeface="Times New Roman" panose="02020603050405020304" pitchFamily="18" charset="0"/>
              </a:rPr>
              <a:t>culture</a:t>
            </a:r>
            <a:r>
              <a:rPr lang="el-GR" sz="2400" dirty="0">
                <a:solidFill>
                  <a:prstClr val="black"/>
                </a:solidFill>
                <a:latin typeface="Calibri" panose="020F0502020204030204" pitchFamily="34" charset="0"/>
                <a:ea typeface="Calibri" panose="020F0502020204030204" pitchFamily="34" charset="0"/>
                <a:cs typeface="Times New Roman" panose="02020603050405020304" pitchFamily="18" charset="0"/>
              </a:rPr>
              <a:t> είναι µία </a:t>
            </a:r>
            <a:r>
              <a:rPr lang="el-GR" sz="2400" dirty="0" err="1">
                <a:solidFill>
                  <a:prstClr val="black"/>
                </a:solidFill>
                <a:latin typeface="Calibri" panose="020F0502020204030204" pitchFamily="34" charset="0"/>
                <a:ea typeface="Calibri" panose="020F0502020204030204" pitchFamily="34" charset="0"/>
                <a:cs typeface="Times New Roman" panose="02020603050405020304" pitchFamily="18" charset="0"/>
              </a:rPr>
              <a:t>εγκαθιδρυµένη</a:t>
            </a:r>
            <a:r>
              <a:rPr lang="el-GR" sz="2400" dirty="0">
                <a:solidFill>
                  <a:prstClr val="black"/>
                </a:solidFill>
                <a:latin typeface="Calibri" panose="020F0502020204030204" pitchFamily="34" charset="0"/>
                <a:ea typeface="Calibri" panose="020F0502020204030204" pitchFamily="34" charset="0"/>
                <a:cs typeface="Times New Roman" panose="02020603050405020304" pitchFamily="18" charset="0"/>
              </a:rPr>
              <a:t> φράση στο χώρο του </a:t>
            </a:r>
            <a:r>
              <a:rPr lang="el-GR" sz="2400" dirty="0" err="1">
                <a:solidFill>
                  <a:prstClr val="black"/>
                </a:solidFill>
                <a:latin typeface="Calibri" panose="020F0502020204030204" pitchFamily="34" charset="0"/>
                <a:ea typeface="Calibri" panose="020F0502020204030204" pitchFamily="34" charset="0"/>
                <a:cs typeface="Times New Roman" panose="02020603050405020304" pitchFamily="18" charset="0"/>
              </a:rPr>
              <a:t>πολιτισµού</a:t>
            </a:r>
            <a:r>
              <a:rPr lang="el-GR" sz="2400" dirty="0">
                <a:solidFill>
                  <a:prstClr val="black"/>
                </a:solidFill>
                <a:latin typeface="Calibri" panose="020F0502020204030204" pitchFamily="34" charset="0"/>
                <a:ea typeface="Calibri" panose="020F0502020204030204" pitchFamily="34" charset="0"/>
                <a:cs typeface="Times New Roman" panose="02020603050405020304" pitchFamily="18" charset="0"/>
              </a:rPr>
              <a:t>, των ανθρώπων του και της πολιτικής του, τόσο σε εθνικό όσο και σε ευρωπαϊκό επίπεδο. </a:t>
            </a:r>
            <a:endParaRPr lang="el-GR" sz="2400" dirty="0">
              <a:solidFill>
                <a:prstClr val="black"/>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558238685"/>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z="3200" dirty="0">
                <a:solidFill>
                  <a:prstClr val="black"/>
                </a:solidFill>
                <a:ea typeface="+mn-ea"/>
                <a:cs typeface="+mn-cs"/>
              </a:rPr>
              <a:t>Οργανωτικές Μορφές Ψηφιακού Μετασχηματισμού</a:t>
            </a:r>
            <a:endParaRPr lang="el-GR" dirty="0"/>
          </a:p>
        </p:txBody>
      </p:sp>
      <p:sp>
        <p:nvSpPr>
          <p:cNvPr id="3" name="Θέση περιεχομένου 2"/>
          <p:cNvSpPr>
            <a:spLocks noGrp="1"/>
          </p:cNvSpPr>
          <p:nvPr>
            <p:ph idx="1"/>
          </p:nvPr>
        </p:nvSpPr>
        <p:spPr>
          <a:xfrm>
            <a:off x="1919536" y="1124744"/>
            <a:ext cx="8229600" cy="5616624"/>
          </a:xfrm>
        </p:spPr>
        <p:txBody>
          <a:bodyPr/>
          <a:lstStyle/>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r>
              <a:rPr lang="el-GR" sz="2400" dirty="0">
                <a:latin typeface="Calibri" panose="020F0502020204030204" pitchFamily="34" charset="0"/>
                <a:cs typeface="Calibri" panose="020F0502020204030204" pitchFamily="34" charset="0"/>
              </a:rPr>
              <a:t>Οι μορφές του ψηφιακού μετασχηματισμού μπορεί να είναι τρείς: </a:t>
            </a:r>
          </a:p>
          <a:p>
            <a:pPr marL="514350" indent="-514350">
              <a:buAutoNum type="arabicPeriod"/>
            </a:pPr>
            <a:r>
              <a:rPr lang="el-GR" sz="2400" dirty="0">
                <a:latin typeface="Calibri" panose="020F0502020204030204" pitchFamily="34" charset="0"/>
                <a:cs typeface="Calibri" panose="020F0502020204030204" pitchFamily="34" charset="0"/>
              </a:rPr>
              <a:t>μετασχηματισμός της εμπειρίας των πελατών, </a:t>
            </a:r>
          </a:p>
          <a:p>
            <a:pPr marL="0" indent="0">
              <a:buNone/>
            </a:pPr>
            <a:r>
              <a:rPr lang="el-GR" sz="2400" dirty="0">
                <a:latin typeface="Calibri" panose="020F0502020204030204" pitchFamily="34" charset="0"/>
                <a:cs typeface="Calibri" panose="020F0502020204030204" pitchFamily="34" charset="0"/>
              </a:rPr>
              <a:t>2. μετασχηματισμός των επιχειρησιακών διαδικασιών ή/και </a:t>
            </a:r>
          </a:p>
          <a:p>
            <a:pPr marL="0" indent="0">
              <a:buNone/>
            </a:pPr>
            <a:r>
              <a:rPr lang="el-GR" sz="2400" dirty="0">
                <a:latin typeface="Calibri" panose="020F0502020204030204" pitchFamily="34" charset="0"/>
                <a:cs typeface="Calibri" panose="020F0502020204030204" pitchFamily="34" charset="0"/>
              </a:rPr>
              <a:t>3. μετασχηματισμός των επιχειρηματικών μοντέλων. Σε ένα οργανισμό/μια επιχείρηση μπορεί να υπάρξει μία από τις παραπάνω μορφές ή και συνδυασμός τους. CLEVERISM (2015)</a:t>
            </a:r>
          </a:p>
        </p:txBody>
      </p:sp>
    </p:spTree>
    <p:extLst>
      <p:ext uri="{BB962C8B-B14F-4D97-AF65-F5344CB8AC3E}">
        <p14:creationId xmlns:p14="http://schemas.microsoft.com/office/powerpoint/2010/main" val="3776998504"/>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4294967295"/>
          </p:nvPr>
        </p:nvSpPr>
        <p:spPr>
          <a:xfrm>
            <a:off x="2940050" y="0"/>
            <a:ext cx="9251950" cy="6126163"/>
          </a:xfrm>
        </p:spPr>
        <p:txBody>
          <a:bodyPr>
            <a:normAutofit lnSpcReduction="10000"/>
          </a:bodyPr>
          <a:lstStyle/>
          <a:p>
            <a:pPr marL="0" indent="0">
              <a:buNone/>
            </a:pPr>
            <a:r>
              <a:rPr lang="el-GR" sz="2400" dirty="0"/>
              <a:t>1.Mετασχηματισμός της εμπειρίας των πελατών: </a:t>
            </a:r>
          </a:p>
          <a:p>
            <a:pPr marL="0" indent="0">
              <a:buNone/>
            </a:pPr>
            <a:r>
              <a:rPr lang="el-GR" sz="2400" dirty="0">
                <a:latin typeface="Calibri" panose="020F0502020204030204" pitchFamily="34" charset="0"/>
                <a:cs typeface="Calibri" panose="020F0502020204030204" pitchFamily="34" charset="0"/>
              </a:rPr>
              <a:t>• Ψηφιακά εργαλεία όπως τα </a:t>
            </a:r>
            <a:r>
              <a:rPr lang="el-GR" sz="2400" dirty="0" err="1">
                <a:latin typeface="Calibri" panose="020F0502020204030204" pitchFamily="34" charset="0"/>
                <a:cs typeface="Calibri" panose="020F0502020204030204" pitchFamily="34" charset="0"/>
              </a:rPr>
              <a:t>social</a:t>
            </a:r>
            <a:r>
              <a:rPr lang="el-GR" sz="2400" dirty="0">
                <a:latin typeface="Calibri" panose="020F0502020204030204" pitchFamily="34" charset="0"/>
                <a:cs typeface="Calibri" panose="020F0502020204030204" pitchFamily="34" charset="0"/>
              </a:rPr>
              <a:t> </a:t>
            </a:r>
            <a:r>
              <a:rPr lang="el-GR" sz="2400" dirty="0" err="1">
                <a:latin typeface="Calibri" panose="020F0502020204030204" pitchFamily="34" charset="0"/>
                <a:cs typeface="Calibri" panose="020F0502020204030204" pitchFamily="34" charset="0"/>
              </a:rPr>
              <a:t>media</a:t>
            </a:r>
            <a:r>
              <a:rPr lang="el-GR" sz="2400" dirty="0">
                <a:latin typeface="Calibri" panose="020F0502020204030204" pitchFamily="34" charset="0"/>
                <a:cs typeface="Calibri" panose="020F0502020204030204" pitchFamily="34" charset="0"/>
              </a:rPr>
              <a:t> βοηθούν το </a:t>
            </a:r>
            <a:r>
              <a:rPr lang="el-GR" sz="2400" dirty="0" err="1">
                <a:latin typeface="Calibri" panose="020F0502020204030204" pitchFamily="34" charset="0"/>
                <a:cs typeface="Calibri" panose="020F0502020204030204" pitchFamily="34" charset="0"/>
              </a:rPr>
              <a:t>brand</a:t>
            </a:r>
            <a:r>
              <a:rPr lang="el-GR" sz="2400" dirty="0">
                <a:latin typeface="Calibri" panose="020F0502020204030204" pitchFamily="34" charset="0"/>
                <a:cs typeface="Calibri" panose="020F0502020204030204" pitchFamily="34" charset="0"/>
              </a:rPr>
              <a:t> να καταλάβει άμεσα τις προτιμήσεις των πελατών και να εξάγει δεδομένα για μελλοντική χρήση. </a:t>
            </a:r>
          </a:p>
          <a:p>
            <a:pPr marL="0" indent="0">
              <a:buNone/>
            </a:pPr>
            <a:r>
              <a:rPr lang="el-GR" sz="2400" dirty="0">
                <a:latin typeface="Calibri" panose="020F0502020204030204" pitchFamily="34" charset="0"/>
                <a:cs typeface="Calibri" panose="020F0502020204030204" pitchFamily="34" charset="0"/>
              </a:rPr>
              <a:t>2.Μετασχηματισμός των επιχειρησιακών διαδικασιών: </a:t>
            </a:r>
          </a:p>
          <a:p>
            <a:pPr marL="0" indent="0">
              <a:buNone/>
            </a:pPr>
            <a:r>
              <a:rPr lang="el-GR" sz="2400" dirty="0">
                <a:latin typeface="Calibri" panose="020F0502020204030204" pitchFamily="34" charset="0"/>
                <a:cs typeface="Calibri" panose="020F0502020204030204" pitchFamily="34" charset="0"/>
              </a:rPr>
              <a:t>• Αυτοματοποιημένες διαδικασίες επιτρέπουν σε στελέχη να επικεντρώνονται σε στρατηγικές διαδικασίες. Παράλληλα, ψηφιακά εργαλεία συνεργασίας και </a:t>
            </a:r>
            <a:r>
              <a:rPr lang="el-GR" sz="2400" dirty="0" err="1">
                <a:latin typeface="Calibri" panose="020F0502020204030204" pitchFamily="34" charset="0"/>
                <a:cs typeface="Calibri" panose="020F0502020204030204" pitchFamily="34" charset="0"/>
              </a:rPr>
              <a:t>οπτικοποίησης</a:t>
            </a:r>
            <a:r>
              <a:rPr lang="el-GR" sz="2400" dirty="0">
                <a:latin typeface="Calibri" panose="020F0502020204030204" pitchFamily="34" charset="0"/>
                <a:cs typeface="Calibri" panose="020F0502020204030204" pitchFamily="34" charset="0"/>
              </a:rPr>
              <a:t> επιτρέπουν την εργασία εκτός γραφείου διευκολύνοντας τη συνεργασία και την αμφίδρομη επικοινωνία. </a:t>
            </a:r>
          </a:p>
          <a:p>
            <a:pPr marL="0" indent="0">
              <a:buNone/>
            </a:pPr>
            <a:r>
              <a:rPr lang="el-GR" sz="2400" dirty="0">
                <a:latin typeface="Calibri" panose="020F0502020204030204" pitchFamily="34" charset="0"/>
                <a:cs typeface="Calibri" panose="020F0502020204030204" pitchFamily="34" charset="0"/>
              </a:rPr>
              <a:t>3.Μετασχηματισμός των επιχειρηματικών μοντέλων: </a:t>
            </a:r>
          </a:p>
          <a:p>
            <a:pPr marL="0" indent="0">
              <a:buNone/>
            </a:pPr>
            <a:r>
              <a:rPr lang="el-GR" sz="2400" dirty="0">
                <a:latin typeface="Calibri" panose="020F0502020204030204" pitchFamily="34" charset="0"/>
                <a:cs typeface="Calibri" panose="020F0502020204030204" pitchFamily="34" charset="0"/>
              </a:rPr>
              <a:t>• Ο ψηφιακός μετασχηματισμός μεταφράζεται σε αλλαγές στην εμπειρία του καταναλωτή, </a:t>
            </a:r>
            <a:r>
              <a:rPr lang="el-GR" sz="2400" dirty="0" err="1">
                <a:latin typeface="Calibri" panose="020F0502020204030204" pitchFamily="34" charset="0"/>
                <a:cs typeface="Calibri" panose="020F0502020204030204" pitchFamily="34" charset="0"/>
              </a:rPr>
              <a:t>ψηφιοποίηση</a:t>
            </a:r>
            <a:r>
              <a:rPr lang="el-GR" sz="2400" dirty="0">
                <a:latin typeface="Calibri" panose="020F0502020204030204" pitchFamily="34" charset="0"/>
                <a:cs typeface="Calibri" panose="020F0502020204030204" pitchFamily="34" charset="0"/>
              </a:rPr>
              <a:t> της διάθεσης των προϊόντων και των υπηρεσιών, δημιουργία νέων οικονομικών μοντέλων και προηγμένες λειτουργίες της επιχείρηση.</a:t>
            </a:r>
          </a:p>
        </p:txBody>
      </p:sp>
    </p:spTree>
    <p:extLst>
      <p:ext uri="{BB962C8B-B14F-4D97-AF65-F5344CB8AC3E}">
        <p14:creationId xmlns:p14="http://schemas.microsoft.com/office/powerpoint/2010/main" val="340548612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Ορθογώνιο 1"/>
          <p:cNvSpPr/>
          <p:nvPr/>
        </p:nvSpPr>
        <p:spPr>
          <a:xfrm>
            <a:off x="2185358" y="725942"/>
            <a:ext cx="7536611" cy="4247317"/>
          </a:xfrm>
          <a:prstGeom prst="rect">
            <a:avLst/>
          </a:prstGeom>
        </p:spPr>
        <p:txBody>
          <a:bodyPr wrap="square">
            <a:spAutoFit/>
          </a:bodyPr>
          <a:lstStyle/>
          <a:p>
            <a:r>
              <a:rPr lang="el-GR" dirty="0" smtClean="0"/>
              <a:t>Ο όρος (</a:t>
            </a:r>
            <a:r>
              <a:rPr lang="el-GR" dirty="0" err="1" smtClean="0"/>
              <a:t>intelligent</a:t>
            </a:r>
            <a:r>
              <a:rPr lang="el-GR" dirty="0" smtClean="0"/>
              <a:t> </a:t>
            </a:r>
            <a:r>
              <a:rPr lang="el-GR" dirty="0" err="1" smtClean="0"/>
              <a:t>cities</a:t>
            </a:r>
            <a:r>
              <a:rPr lang="el-GR" dirty="0" smtClean="0"/>
              <a:t> / </a:t>
            </a:r>
            <a:r>
              <a:rPr lang="el-GR" dirty="0" err="1" smtClean="0"/>
              <a:t>smart</a:t>
            </a:r>
            <a:r>
              <a:rPr lang="el-GR" dirty="0" smtClean="0"/>
              <a:t> </a:t>
            </a:r>
            <a:r>
              <a:rPr lang="el-GR" dirty="0" err="1" smtClean="0"/>
              <a:t>cities</a:t>
            </a:r>
            <a:r>
              <a:rPr lang="el-GR" dirty="0" smtClean="0"/>
              <a:t>) </a:t>
            </a:r>
            <a:r>
              <a:rPr lang="el-GR" dirty="0" err="1" smtClean="0"/>
              <a:t>χρησιµοποιείται</a:t>
            </a:r>
            <a:r>
              <a:rPr lang="el-GR" dirty="0" smtClean="0"/>
              <a:t> για να </a:t>
            </a:r>
            <a:r>
              <a:rPr lang="el-GR" dirty="0" err="1" smtClean="0"/>
              <a:t>χαρακτηρίσουµε</a:t>
            </a:r>
            <a:r>
              <a:rPr lang="el-GR" dirty="0" smtClean="0"/>
              <a:t> περιοχές (πόλεις, περιφέρειες, συνοικίες πόλεων, </a:t>
            </a:r>
            <a:r>
              <a:rPr lang="el-GR" dirty="0" err="1" smtClean="0"/>
              <a:t>clusters</a:t>
            </a:r>
            <a:r>
              <a:rPr lang="el-GR" dirty="0" smtClean="0"/>
              <a:t>) στις οποίες το τοπικό </a:t>
            </a:r>
            <a:r>
              <a:rPr lang="el-GR" dirty="0" err="1" smtClean="0"/>
              <a:t>σύστηµα</a:t>
            </a:r>
            <a:r>
              <a:rPr lang="el-GR" dirty="0" smtClean="0"/>
              <a:t> </a:t>
            </a:r>
            <a:r>
              <a:rPr lang="el-GR" dirty="0" err="1" smtClean="0"/>
              <a:t>καινοτοµίας</a:t>
            </a:r>
            <a:r>
              <a:rPr lang="el-GR" dirty="0" smtClean="0"/>
              <a:t> υποστηρίζεται και </a:t>
            </a:r>
            <a:r>
              <a:rPr lang="el-GR" dirty="0" err="1" smtClean="0"/>
              <a:t>αναβαθµίζεται</a:t>
            </a:r>
            <a:r>
              <a:rPr lang="el-GR" dirty="0" smtClean="0"/>
              <a:t> µέσω ψηφιακών δικτύων και </a:t>
            </a:r>
            <a:r>
              <a:rPr lang="el-GR" dirty="0" err="1" smtClean="0"/>
              <a:t>εφαρµογών</a:t>
            </a:r>
            <a:r>
              <a:rPr lang="el-GR" dirty="0" smtClean="0"/>
              <a:t>. Με τη χρήση τεχνολογιών πληροφορικής και επικοινωνίας το </a:t>
            </a:r>
            <a:r>
              <a:rPr lang="el-GR" dirty="0" err="1" smtClean="0"/>
              <a:t>σύστηµα</a:t>
            </a:r>
            <a:r>
              <a:rPr lang="el-GR" dirty="0" smtClean="0"/>
              <a:t> </a:t>
            </a:r>
            <a:r>
              <a:rPr lang="el-GR" dirty="0" err="1" smtClean="0"/>
              <a:t>καινοτοµίας</a:t>
            </a:r>
            <a:r>
              <a:rPr lang="el-GR" dirty="0" smtClean="0"/>
              <a:t> αποκτά µ</a:t>
            </a:r>
            <a:r>
              <a:rPr lang="el-GR" dirty="0" err="1" smtClean="0"/>
              <a:t>εγαλύτερο</a:t>
            </a:r>
            <a:r>
              <a:rPr lang="el-GR" dirty="0" smtClean="0"/>
              <a:t> βάθος και </a:t>
            </a:r>
            <a:r>
              <a:rPr lang="el-GR" dirty="0" err="1" smtClean="0"/>
              <a:t>εµβέλεια</a:t>
            </a:r>
            <a:r>
              <a:rPr lang="el-GR" dirty="0" smtClean="0"/>
              <a:t>, ενώ οι λειτουργίες του γίνονται περισσότερο διαφανείς και </a:t>
            </a:r>
            <a:r>
              <a:rPr lang="el-GR" dirty="0" err="1" smtClean="0"/>
              <a:t>αποτελεσµατικές</a:t>
            </a:r>
            <a:r>
              <a:rPr lang="el-GR" dirty="0" smtClean="0"/>
              <a:t>. Η πόλη κερδίζει σε ικανότητα </a:t>
            </a:r>
            <a:r>
              <a:rPr lang="el-GR" dirty="0" err="1" smtClean="0"/>
              <a:t>καινοτοµίας</a:t>
            </a:r>
            <a:r>
              <a:rPr lang="el-GR" dirty="0" smtClean="0"/>
              <a:t>, που µ</a:t>
            </a:r>
            <a:r>
              <a:rPr lang="el-GR" dirty="0" err="1" smtClean="0"/>
              <a:t>εταφράζεται</a:t>
            </a:r>
            <a:r>
              <a:rPr lang="el-GR" dirty="0" smtClean="0"/>
              <a:t> σε ανταγωνιστικότητα και </a:t>
            </a:r>
            <a:r>
              <a:rPr lang="el-GR" dirty="0" err="1" smtClean="0"/>
              <a:t>ευηµερία</a:t>
            </a:r>
            <a:r>
              <a:rPr lang="el-GR" dirty="0" smtClean="0"/>
              <a:t>. ∆</a:t>
            </a:r>
            <a:r>
              <a:rPr lang="el-GR" dirty="0" err="1" smtClean="0"/>
              <a:t>ύο</a:t>
            </a:r>
            <a:r>
              <a:rPr lang="el-GR" dirty="0" smtClean="0"/>
              <a:t> βασικές συνιστώσες των έξυπνων πόλεων είναι: </a:t>
            </a:r>
          </a:p>
          <a:p>
            <a:r>
              <a:rPr lang="el-GR" dirty="0" smtClean="0"/>
              <a:t>• Το </a:t>
            </a:r>
            <a:r>
              <a:rPr lang="el-GR" dirty="0" err="1" smtClean="0"/>
              <a:t>σύστηµα</a:t>
            </a:r>
            <a:r>
              <a:rPr lang="el-GR" dirty="0" smtClean="0"/>
              <a:t> </a:t>
            </a:r>
            <a:r>
              <a:rPr lang="el-GR" dirty="0" err="1" smtClean="0"/>
              <a:t>καινοτοµίας</a:t>
            </a:r>
            <a:r>
              <a:rPr lang="el-GR" dirty="0" smtClean="0"/>
              <a:t> (τοπικό / περιφερειακό), το οποίο καθοδηγεί την ανάπτυξη γνώσεων και τεχνολογιών στους </a:t>
            </a:r>
            <a:r>
              <a:rPr lang="el-GR" dirty="0" err="1" smtClean="0"/>
              <a:t>οργανισµούς</a:t>
            </a:r>
            <a:r>
              <a:rPr lang="el-GR" dirty="0" smtClean="0"/>
              <a:t> της περιοχής (επιχειρήσεις, </a:t>
            </a:r>
            <a:r>
              <a:rPr lang="el-GR" dirty="0" err="1" smtClean="0"/>
              <a:t>πανεπιστήµια</a:t>
            </a:r>
            <a:r>
              <a:rPr lang="el-GR" dirty="0" smtClean="0"/>
              <a:t>, τεχνολογικά κέντρα, </a:t>
            </a:r>
            <a:r>
              <a:rPr lang="el-GR" dirty="0" err="1" smtClean="0"/>
              <a:t>θερµοκοιτίδες</a:t>
            </a:r>
            <a:r>
              <a:rPr lang="el-GR" dirty="0" smtClean="0"/>
              <a:t>, κ.α.), και </a:t>
            </a:r>
          </a:p>
          <a:p>
            <a:r>
              <a:rPr lang="el-GR" dirty="0" smtClean="0"/>
              <a:t>• Οι ψηφιακές </a:t>
            </a:r>
            <a:r>
              <a:rPr lang="el-GR" dirty="0" err="1" smtClean="0"/>
              <a:t>εφαρµογές</a:t>
            </a:r>
            <a:r>
              <a:rPr lang="el-GR" dirty="0" smtClean="0"/>
              <a:t> διαχείρισης πληροφορίας και γνώσεων, που διευκολύνουν την πληροφόρηση, την επικοινωνία, τη λήψη αποφάσεων, τη µ</a:t>
            </a:r>
            <a:r>
              <a:rPr lang="el-GR" dirty="0" err="1" smtClean="0"/>
              <a:t>εταφορά</a:t>
            </a:r>
            <a:r>
              <a:rPr lang="el-GR" dirty="0" smtClean="0"/>
              <a:t> και </a:t>
            </a:r>
            <a:r>
              <a:rPr lang="el-GR" dirty="0" err="1" smtClean="0"/>
              <a:t>εφαρµογή</a:t>
            </a:r>
            <a:r>
              <a:rPr lang="el-GR" dirty="0" smtClean="0"/>
              <a:t> τεχνολογιών, τη συνεργασία στην </a:t>
            </a:r>
            <a:r>
              <a:rPr lang="el-GR" dirty="0" err="1" smtClean="0"/>
              <a:t>καινοτοµία</a:t>
            </a:r>
            <a:r>
              <a:rPr lang="el-GR" dirty="0" smtClean="0"/>
              <a:t>, </a:t>
            </a:r>
            <a:r>
              <a:rPr lang="el-GR" dirty="0" err="1" smtClean="0"/>
              <a:t>κ.α</a:t>
            </a:r>
            <a:endParaRPr lang="el-GR" dirty="0"/>
          </a:p>
        </p:txBody>
      </p:sp>
    </p:spTree>
    <p:extLst>
      <p:ext uri="{BB962C8B-B14F-4D97-AF65-F5344CB8AC3E}">
        <p14:creationId xmlns:p14="http://schemas.microsoft.com/office/powerpoint/2010/main" val="1096998113"/>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972056" y="0"/>
            <a:ext cx="8229600" cy="1143000"/>
          </a:xfrm>
        </p:spPr>
        <p:txBody>
          <a:bodyPr>
            <a:normAutofit/>
          </a:bodyPr>
          <a:lstStyle/>
          <a:p>
            <a:pPr marL="342900" indent="-342900">
              <a:spcBef>
                <a:spcPct val="20000"/>
              </a:spcBef>
            </a:pPr>
            <a:r>
              <a:rPr lang="el-GR" sz="3200" dirty="0">
                <a:solidFill>
                  <a:prstClr val="black"/>
                </a:solidFill>
                <a:ea typeface="+mn-ea"/>
                <a:cs typeface="+mn-cs"/>
              </a:rPr>
              <a:t>Παράγοντες επιτυχίας και Προβλήματα</a:t>
            </a:r>
            <a:br>
              <a:rPr lang="el-GR" sz="3200" dirty="0">
                <a:solidFill>
                  <a:prstClr val="black"/>
                </a:solidFill>
                <a:ea typeface="+mn-ea"/>
                <a:cs typeface="+mn-cs"/>
              </a:rPr>
            </a:br>
            <a:endParaRPr lang="el-GR" dirty="0"/>
          </a:p>
        </p:txBody>
      </p:sp>
      <p:sp>
        <p:nvSpPr>
          <p:cNvPr id="3" name="Θέση περιεχομένου 2"/>
          <p:cNvSpPr>
            <a:spLocks noGrp="1"/>
          </p:cNvSpPr>
          <p:nvPr>
            <p:ph idx="1"/>
          </p:nvPr>
        </p:nvSpPr>
        <p:spPr>
          <a:xfrm>
            <a:off x="1981200" y="548681"/>
            <a:ext cx="8229600" cy="5577483"/>
          </a:xfrm>
        </p:spPr>
        <p:txBody>
          <a:bodyPr>
            <a:normAutofit lnSpcReduction="10000"/>
          </a:bodyPr>
          <a:lstStyle/>
          <a:p>
            <a:r>
              <a:rPr lang="el-GR" sz="2000" dirty="0"/>
              <a:t>Για να λάβει χώρα ο ψηφιακός μετασχηματισμός υπάρχει ένα σύνολο βασικών στοιχείων που συμβάλλουν στην επιτυχή εκκίνηση και ανάπτυξη της διαδικασίας του. Τα στοιχεία αυτά είναι:</a:t>
            </a:r>
          </a:p>
          <a:p>
            <a:r>
              <a:rPr lang="el-GR" sz="2000" dirty="0"/>
              <a:t>1. Ισχυρό όραμα και δέσμευση από την ηγεσία</a:t>
            </a:r>
          </a:p>
          <a:p>
            <a:r>
              <a:rPr lang="el-GR" sz="2000" dirty="0"/>
              <a:t>2. Ευελιξία</a:t>
            </a:r>
          </a:p>
          <a:p>
            <a:r>
              <a:rPr lang="el-GR" sz="2000" dirty="0"/>
              <a:t>3. Ψηφιακός Δαρβινισμός (</a:t>
            </a:r>
            <a:r>
              <a:rPr lang="el-GR" sz="2000" dirty="0" err="1"/>
              <a:t>Digital</a:t>
            </a:r>
            <a:r>
              <a:rPr lang="el-GR" sz="2000" dirty="0"/>
              <a:t> </a:t>
            </a:r>
            <a:r>
              <a:rPr lang="el-GR" sz="2000" dirty="0" err="1"/>
              <a:t>Darwinism</a:t>
            </a:r>
            <a:r>
              <a:rPr lang="el-GR" sz="2000" dirty="0"/>
              <a:t>): αναπόφευκτη προσαρμογή στις νέες τεχνολογίες το αντίθετο του ο ψηφιακός αναλφαβητισμός </a:t>
            </a:r>
            <a:r>
              <a:rPr lang="en-US" sz="2000" dirty="0"/>
              <a:t>(Digital illiteracy)</a:t>
            </a:r>
          </a:p>
          <a:p>
            <a:r>
              <a:rPr lang="el-GR" sz="2000" dirty="0"/>
              <a:t>4. </a:t>
            </a:r>
            <a:r>
              <a:rPr lang="el-GR" sz="2000" dirty="0" err="1"/>
              <a:t>Συμπεριφορική</a:t>
            </a:r>
            <a:r>
              <a:rPr lang="el-GR" sz="2000" dirty="0"/>
              <a:t> Οικονομία (</a:t>
            </a:r>
            <a:r>
              <a:rPr lang="el-GR" sz="2000" dirty="0" err="1"/>
              <a:t>Behavioral</a:t>
            </a:r>
            <a:r>
              <a:rPr lang="el-GR" sz="2000" dirty="0"/>
              <a:t> </a:t>
            </a:r>
            <a:r>
              <a:rPr lang="el-GR" sz="2000" dirty="0" err="1"/>
              <a:t>economics</a:t>
            </a:r>
            <a:r>
              <a:rPr lang="el-GR" sz="2000" dirty="0"/>
              <a:t>): </a:t>
            </a:r>
            <a:r>
              <a:rPr lang="el-GR" sz="2000" dirty="0" err="1"/>
              <a:t>Oι</a:t>
            </a:r>
            <a:r>
              <a:rPr lang="el-GR" sz="2000" dirty="0"/>
              <a:t> ψηφιακές μέθοδοι φέρνουν νέες ευκαιρίες, ενισχύοντας έτσι τα κέρδη και την επίτευξη των</a:t>
            </a:r>
          </a:p>
          <a:p>
            <a:r>
              <a:rPr lang="el-GR" sz="2000" dirty="0"/>
              <a:t>5. Όραμα πέρα από την τεχνολογία: για να είναι επιτυχημένος ο μετασχηματισμός πρέπει να περάσει και σε άλλα κομμάτια όπως το HR, το </a:t>
            </a:r>
            <a:r>
              <a:rPr lang="el-GR" sz="2000" dirty="0" err="1"/>
              <a:t>marketing</a:t>
            </a:r>
            <a:r>
              <a:rPr lang="el-GR" sz="2000" dirty="0"/>
              <a:t> </a:t>
            </a:r>
            <a:r>
              <a:rPr lang="el-GR" sz="2000" dirty="0" err="1"/>
              <a:t>κτλ</a:t>
            </a:r>
            <a:endParaRPr lang="el-GR" sz="2000" dirty="0"/>
          </a:p>
          <a:p>
            <a:r>
              <a:rPr lang="el-GR" sz="2000" dirty="0"/>
              <a:t>6. Οι άνθρωποι: Οργανισμοί δημιουργούν ειδικές ομάδες για να ξεκινήσουν τη διαδικασία του ψηφιακού μετασχηματισμού</a:t>
            </a:r>
          </a:p>
        </p:txBody>
      </p:sp>
    </p:spTree>
    <p:extLst>
      <p:ext uri="{BB962C8B-B14F-4D97-AF65-F5344CB8AC3E}">
        <p14:creationId xmlns:p14="http://schemas.microsoft.com/office/powerpoint/2010/main" val="1131503594"/>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z="3200" dirty="0">
                <a:solidFill>
                  <a:prstClr val="black"/>
                </a:solidFill>
                <a:ea typeface="+mn-ea"/>
                <a:cs typeface="+mn-cs"/>
              </a:rPr>
              <a:t>Παράγοντες και Προβλήματα</a:t>
            </a:r>
            <a:endParaRPr lang="el-GR" dirty="0"/>
          </a:p>
        </p:txBody>
      </p:sp>
      <p:sp>
        <p:nvSpPr>
          <p:cNvPr id="3" name="Θέση περιεχομένου 2"/>
          <p:cNvSpPr>
            <a:spLocks noGrp="1"/>
          </p:cNvSpPr>
          <p:nvPr>
            <p:ph idx="1"/>
          </p:nvPr>
        </p:nvSpPr>
        <p:spPr/>
        <p:txBody>
          <a:bodyPr>
            <a:normAutofit fontScale="77500" lnSpcReduction="20000"/>
          </a:bodyPr>
          <a:lstStyle/>
          <a:p>
            <a:pPr marL="0" indent="0">
              <a:buNone/>
            </a:pPr>
            <a:r>
              <a:rPr lang="el-GR" sz="2400" dirty="0"/>
              <a:t>Εκτός από τους παράγοντες που διευκολύνουν ή δίνουν ώθηση στον ψηφιακό μετασχηματισμό, υπάρχουν και σημαντικά προβλήματα που δυσκολεύουν την διαδικασία αυτή. Τα προβλήματα αυτά είναι τα παρακάτω: </a:t>
            </a:r>
          </a:p>
          <a:p>
            <a:pPr marL="457200" indent="-457200">
              <a:buAutoNum type="arabicPeriod"/>
            </a:pPr>
            <a:r>
              <a:rPr lang="el-GR" sz="2400" dirty="0"/>
              <a:t>Έλλειψη εκπαίδευσης </a:t>
            </a:r>
          </a:p>
          <a:p>
            <a:pPr marL="457200" indent="-457200">
              <a:buAutoNum type="arabicPeriod" startAt="2"/>
            </a:pPr>
            <a:r>
              <a:rPr lang="el-GR" sz="2400" dirty="0"/>
              <a:t>Στενόμυαλη οπτική από τα στελέχη </a:t>
            </a:r>
          </a:p>
          <a:p>
            <a:pPr marL="0" indent="0">
              <a:buNone/>
            </a:pPr>
            <a:r>
              <a:rPr lang="el-GR" sz="2400" dirty="0"/>
              <a:t>3. Έλλειψη πόρων</a:t>
            </a:r>
          </a:p>
          <a:p>
            <a:pPr marL="0" indent="0">
              <a:buNone/>
            </a:pPr>
            <a:r>
              <a:rPr lang="el-GR" sz="2400" dirty="0"/>
              <a:t> 4. Έλλειψη δεδομένων (</a:t>
            </a:r>
            <a:r>
              <a:rPr lang="el-GR" sz="2400" dirty="0" err="1"/>
              <a:t>data-paralysis</a:t>
            </a:r>
            <a:r>
              <a:rPr lang="el-GR" sz="2400" dirty="0"/>
              <a:t>) </a:t>
            </a:r>
          </a:p>
          <a:p>
            <a:pPr marL="0" indent="0">
              <a:buNone/>
            </a:pPr>
            <a:endParaRPr lang="el-GR" sz="2400" dirty="0"/>
          </a:p>
          <a:p>
            <a:pPr marL="0" indent="0">
              <a:buNone/>
            </a:pPr>
            <a:endParaRPr lang="el-GR" sz="2400" dirty="0"/>
          </a:p>
          <a:p>
            <a:pPr marL="0" indent="0">
              <a:buNone/>
            </a:pPr>
            <a:endParaRPr lang="el-GR" sz="2400" dirty="0"/>
          </a:p>
          <a:p>
            <a:pPr marL="0" indent="0">
              <a:buNone/>
            </a:pPr>
            <a:r>
              <a:rPr lang="el-GR" sz="2400" dirty="0"/>
              <a:t>CLEVERISM (2015) </a:t>
            </a:r>
          </a:p>
        </p:txBody>
      </p:sp>
    </p:spTree>
    <p:extLst>
      <p:ext uri="{BB962C8B-B14F-4D97-AF65-F5344CB8AC3E}">
        <p14:creationId xmlns:p14="http://schemas.microsoft.com/office/powerpoint/2010/main" val="196386312"/>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00" name="Rectangle 8"/>
          <p:cNvSpPr>
            <a:spLocks noGrp="1" noChangeArrowheads="1"/>
          </p:cNvSpPr>
          <p:nvPr>
            <p:ph type="title"/>
          </p:nvPr>
        </p:nvSpPr>
        <p:spPr/>
        <p:txBody>
          <a:bodyPr/>
          <a:lstStyle/>
          <a:p>
            <a:r>
              <a:rPr lang="el-GR" altLang="el-GR" sz="2800" b="1">
                <a:solidFill>
                  <a:srgbClr val="CC0099"/>
                </a:solidFill>
                <a:latin typeface="Garamond" panose="02020404030301010803" pitchFamily="18" charset="0"/>
              </a:rPr>
              <a:t>ΨΗΦΙΑΚΟΣ ΠΟΛΙΤΙΣΜΟΣ</a:t>
            </a:r>
          </a:p>
        </p:txBody>
      </p:sp>
      <p:sp>
        <p:nvSpPr>
          <p:cNvPr id="8195" name="Rectangle 3"/>
          <p:cNvSpPr>
            <a:spLocks noGrp="1" noChangeArrowheads="1"/>
          </p:cNvSpPr>
          <p:nvPr>
            <p:ph sz="half" idx="1"/>
          </p:nvPr>
        </p:nvSpPr>
        <p:spPr/>
        <p:txBody>
          <a:bodyPr/>
          <a:lstStyle/>
          <a:p>
            <a:pPr>
              <a:buFontTx/>
              <a:buNone/>
            </a:pPr>
            <a:r>
              <a:rPr lang="el-GR" altLang="el-GR" sz="2000">
                <a:latin typeface="Garamond" panose="02020404030301010803" pitchFamily="18" charset="0"/>
              </a:rPr>
              <a:t>	</a:t>
            </a:r>
            <a:endParaRPr lang="el-GR" altLang="el-GR">
              <a:solidFill>
                <a:srgbClr val="660066"/>
              </a:solidFill>
            </a:endParaRPr>
          </a:p>
        </p:txBody>
      </p:sp>
      <p:sp>
        <p:nvSpPr>
          <p:cNvPr id="8201" name="Rectangle 9"/>
          <p:cNvSpPr>
            <a:spLocks noGrp="1" noChangeArrowheads="1"/>
          </p:cNvSpPr>
          <p:nvPr>
            <p:ph sz="half" idx="2"/>
          </p:nvPr>
        </p:nvSpPr>
        <p:spPr>
          <a:xfrm>
            <a:off x="2135189" y="1557339"/>
            <a:ext cx="8137525" cy="4497387"/>
          </a:xfrm>
        </p:spPr>
        <p:txBody>
          <a:bodyPr/>
          <a:lstStyle/>
          <a:p>
            <a:pPr>
              <a:buFontTx/>
              <a:buNone/>
            </a:pPr>
            <a:r>
              <a:rPr lang="el-GR" altLang="el-GR">
                <a:solidFill>
                  <a:srgbClr val="006600"/>
                </a:solidFill>
                <a:latin typeface="Garamond" panose="02020404030301010803" pitchFamily="18" charset="0"/>
              </a:rPr>
              <a:t>	</a:t>
            </a:r>
            <a:r>
              <a:rPr lang="el-GR" altLang="el-GR" sz="2400" b="1">
                <a:solidFill>
                  <a:srgbClr val="660066"/>
                </a:solidFill>
                <a:latin typeface="Garamond" panose="02020404030301010803" pitchFamily="18" charset="0"/>
              </a:rPr>
              <a:t>Το πολιτιστικά κέντρα διαχείρισης της ανθρώπινης </a:t>
            </a:r>
            <a:endParaRPr lang="en-US" altLang="el-GR" sz="2400" b="1">
              <a:solidFill>
                <a:srgbClr val="660066"/>
              </a:solidFill>
              <a:latin typeface="Garamond" panose="02020404030301010803" pitchFamily="18" charset="0"/>
            </a:endParaRPr>
          </a:p>
          <a:p>
            <a:pPr>
              <a:buFontTx/>
              <a:buNone/>
            </a:pPr>
            <a:r>
              <a:rPr lang="el-GR" altLang="el-GR" sz="2400" b="1">
                <a:solidFill>
                  <a:srgbClr val="660066"/>
                </a:solidFill>
                <a:latin typeface="Garamond" panose="02020404030301010803" pitchFamily="18" charset="0"/>
              </a:rPr>
              <a:t>	ιστορίας είναι εκείνα που πρώτα πρέπει να θορυβηθούν</a:t>
            </a:r>
            <a:endParaRPr lang="en-US" altLang="el-GR" sz="2400" b="1">
              <a:solidFill>
                <a:srgbClr val="660066"/>
              </a:solidFill>
              <a:latin typeface="Garamond" panose="02020404030301010803" pitchFamily="18" charset="0"/>
            </a:endParaRPr>
          </a:p>
          <a:p>
            <a:pPr>
              <a:buFontTx/>
              <a:buNone/>
            </a:pPr>
            <a:r>
              <a:rPr lang="en-US" altLang="el-GR" sz="2400" b="1">
                <a:solidFill>
                  <a:srgbClr val="660066"/>
                </a:solidFill>
                <a:latin typeface="Garamond" panose="02020404030301010803" pitchFamily="18" charset="0"/>
              </a:rPr>
              <a:t>	</a:t>
            </a:r>
            <a:r>
              <a:rPr lang="el-GR" altLang="el-GR" sz="2400" b="1">
                <a:solidFill>
                  <a:srgbClr val="660066"/>
                </a:solidFill>
                <a:latin typeface="Garamond" panose="02020404030301010803" pitchFamily="18" charset="0"/>
              </a:rPr>
              <a:t> για το τι μέλλει γενέσθαι</a:t>
            </a:r>
            <a:r>
              <a:rPr lang="el-GR" altLang="el-GR" b="1">
                <a:solidFill>
                  <a:srgbClr val="660066"/>
                </a:solidFill>
                <a:latin typeface="Garamond" panose="02020404030301010803" pitchFamily="18" charset="0"/>
              </a:rPr>
              <a:t>.</a:t>
            </a:r>
            <a:endParaRPr lang="en-US" altLang="el-GR" b="1">
              <a:solidFill>
                <a:srgbClr val="660066"/>
              </a:solidFill>
              <a:latin typeface="Garamond" panose="02020404030301010803" pitchFamily="18" charset="0"/>
            </a:endParaRPr>
          </a:p>
          <a:p>
            <a:pPr>
              <a:buFontTx/>
              <a:buNone/>
            </a:pPr>
            <a:r>
              <a:rPr lang="el-GR" altLang="el-GR" b="1">
                <a:solidFill>
                  <a:srgbClr val="660066"/>
                </a:solidFill>
                <a:latin typeface="Garamond" panose="02020404030301010803" pitchFamily="18" charset="0"/>
              </a:rPr>
              <a:t>	</a:t>
            </a:r>
            <a:r>
              <a:rPr lang="el-GR" altLang="el-GR" sz="2400" b="1">
                <a:solidFill>
                  <a:schemeClr val="hlink"/>
                </a:solidFill>
                <a:latin typeface="Garamond" panose="02020404030301010803" pitchFamily="18" charset="0"/>
              </a:rPr>
              <a:t>Το υλικό που διαχειρίζονται θεωρείται υψίστης σημασίας για τις επόμενες γενιές. </a:t>
            </a:r>
            <a:endParaRPr lang="en-US" altLang="el-GR" sz="2400" b="1">
              <a:solidFill>
                <a:schemeClr val="hlink"/>
              </a:solidFill>
              <a:latin typeface="Garamond" panose="02020404030301010803" pitchFamily="18" charset="0"/>
            </a:endParaRPr>
          </a:p>
          <a:p>
            <a:pPr>
              <a:buFontTx/>
              <a:buNone/>
            </a:pPr>
            <a:r>
              <a:rPr lang="el-GR" altLang="el-GR" b="1">
                <a:solidFill>
                  <a:srgbClr val="006600"/>
                </a:solidFill>
                <a:latin typeface="Garamond" panose="02020404030301010803" pitchFamily="18" charset="0"/>
              </a:rPr>
              <a:t>	</a:t>
            </a:r>
            <a:r>
              <a:rPr lang="el-GR" altLang="el-GR" sz="2400" b="1">
                <a:solidFill>
                  <a:srgbClr val="006600"/>
                </a:solidFill>
                <a:latin typeface="Garamond" panose="02020404030301010803" pitchFamily="18" charset="0"/>
              </a:rPr>
              <a:t>Τα νέα τεχνολογικά μέσα θεσμοθέτησαν νέες αντιλήψεις και στόχους στους οργανισμούς διαχείρισης της πολιτιστικής κληρονομιάς.</a:t>
            </a:r>
          </a:p>
        </p:txBody>
      </p:sp>
    </p:spTree>
    <p:extLst>
      <p:ext uri="{BB962C8B-B14F-4D97-AF65-F5344CB8AC3E}">
        <p14:creationId xmlns:p14="http://schemas.microsoft.com/office/powerpoint/2010/main" val="2070999585"/>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Rectangle 2"/>
          <p:cNvSpPr>
            <a:spLocks noGrp="1" noChangeArrowheads="1"/>
          </p:cNvSpPr>
          <p:nvPr>
            <p:ph type="title"/>
          </p:nvPr>
        </p:nvSpPr>
        <p:spPr/>
        <p:txBody>
          <a:bodyPr/>
          <a:lstStyle/>
          <a:p>
            <a:r>
              <a:rPr lang="el-GR" altLang="el-GR" sz="3200" b="1">
                <a:solidFill>
                  <a:srgbClr val="CC0099"/>
                </a:solidFill>
                <a:latin typeface="Garamond" panose="02020404030301010803" pitchFamily="18" charset="0"/>
              </a:rPr>
              <a:t>Η ΠΡΟΚΛΗΣΗ ΤΗΣ ΤΕΧΝΟΛΟΓΙΑΣ</a:t>
            </a:r>
            <a:r>
              <a:rPr lang="el-GR" altLang="el-GR" sz="4800"/>
              <a:t> </a:t>
            </a:r>
          </a:p>
        </p:txBody>
      </p:sp>
      <p:sp>
        <p:nvSpPr>
          <p:cNvPr id="92163" name="Rectangle 3"/>
          <p:cNvSpPr>
            <a:spLocks noGrp="1" noChangeArrowheads="1"/>
          </p:cNvSpPr>
          <p:nvPr>
            <p:ph sz="half" idx="1"/>
          </p:nvPr>
        </p:nvSpPr>
        <p:spPr>
          <a:xfrm>
            <a:off x="1981200" y="1412875"/>
            <a:ext cx="7715250" cy="4713288"/>
          </a:xfrm>
        </p:spPr>
        <p:txBody>
          <a:bodyPr>
            <a:normAutofit lnSpcReduction="10000"/>
          </a:bodyPr>
          <a:lstStyle/>
          <a:p>
            <a:pPr>
              <a:lnSpc>
                <a:spcPct val="90000"/>
              </a:lnSpc>
              <a:buFontTx/>
              <a:buNone/>
            </a:pPr>
            <a:r>
              <a:rPr lang="en-US" altLang="el-GR"/>
              <a:t>	</a:t>
            </a:r>
            <a:r>
              <a:rPr lang="el-GR" altLang="el-GR" sz="2400" b="1">
                <a:solidFill>
                  <a:srgbClr val="660066"/>
                </a:solidFill>
                <a:latin typeface="Garamond" panose="02020404030301010803" pitchFamily="18" charset="0"/>
              </a:rPr>
              <a:t>Πολλοί οργανισμοί μεταξύ άλλων και πολιτιστικοί φορείς καταλαμβάνουν θέση στο κυβερνοχώρο</a:t>
            </a:r>
          </a:p>
          <a:p>
            <a:pPr>
              <a:lnSpc>
                <a:spcPct val="90000"/>
              </a:lnSpc>
              <a:buFontTx/>
              <a:buNone/>
            </a:pPr>
            <a:endParaRPr lang="en-US" altLang="el-GR" sz="2400" b="1">
              <a:solidFill>
                <a:srgbClr val="660066"/>
              </a:solidFill>
              <a:latin typeface="Garamond" panose="02020404030301010803" pitchFamily="18" charset="0"/>
            </a:endParaRPr>
          </a:p>
          <a:p>
            <a:pPr>
              <a:lnSpc>
                <a:spcPct val="90000"/>
              </a:lnSpc>
              <a:buFontTx/>
              <a:buNone/>
            </a:pPr>
            <a:r>
              <a:rPr lang="en-US" altLang="el-GR" sz="2400" b="1">
                <a:solidFill>
                  <a:srgbClr val="660066"/>
                </a:solidFill>
                <a:latin typeface="Garamond" panose="02020404030301010803" pitchFamily="18" charset="0"/>
              </a:rPr>
              <a:t>	</a:t>
            </a:r>
            <a:r>
              <a:rPr lang="el-GR" altLang="el-GR">
                <a:solidFill>
                  <a:srgbClr val="660066"/>
                </a:solidFill>
                <a:latin typeface="Garamond" panose="02020404030301010803" pitchFamily="18" charset="0"/>
              </a:rPr>
              <a:t>Νέες υπηρεσίες δομούνται</a:t>
            </a:r>
          </a:p>
          <a:p>
            <a:pPr>
              <a:lnSpc>
                <a:spcPct val="90000"/>
              </a:lnSpc>
              <a:buFontTx/>
              <a:buNone/>
            </a:pPr>
            <a:endParaRPr lang="el-GR" altLang="el-GR" sz="2400" b="1">
              <a:solidFill>
                <a:srgbClr val="006600"/>
              </a:solidFill>
              <a:latin typeface="Garamond" panose="02020404030301010803" pitchFamily="18" charset="0"/>
            </a:endParaRPr>
          </a:p>
          <a:p>
            <a:pPr>
              <a:lnSpc>
                <a:spcPct val="90000"/>
              </a:lnSpc>
              <a:buFontTx/>
              <a:buNone/>
            </a:pPr>
            <a:r>
              <a:rPr lang="el-GR" altLang="el-GR" sz="2400" b="1">
                <a:solidFill>
                  <a:srgbClr val="006600"/>
                </a:solidFill>
                <a:latin typeface="Garamond" panose="02020404030301010803" pitchFamily="18" charset="0"/>
              </a:rPr>
              <a:t>Πολιτιστικοί φορείς όπως:</a:t>
            </a:r>
          </a:p>
          <a:p>
            <a:pPr>
              <a:lnSpc>
                <a:spcPct val="90000"/>
              </a:lnSpc>
              <a:buFontTx/>
              <a:buBlip>
                <a:blip r:embed="rId3"/>
              </a:buBlip>
            </a:pPr>
            <a:r>
              <a:rPr lang="el-GR" altLang="el-GR" sz="2400" b="1">
                <a:solidFill>
                  <a:srgbClr val="006600"/>
                </a:solidFill>
                <a:latin typeface="Garamond" panose="02020404030301010803" pitchFamily="18" charset="0"/>
              </a:rPr>
              <a:t>μουσεία, </a:t>
            </a:r>
          </a:p>
          <a:p>
            <a:pPr>
              <a:lnSpc>
                <a:spcPct val="90000"/>
              </a:lnSpc>
              <a:buFontTx/>
              <a:buBlip>
                <a:blip r:embed="rId3"/>
              </a:buBlip>
            </a:pPr>
            <a:r>
              <a:rPr lang="el-GR" altLang="el-GR" sz="2400" b="1">
                <a:solidFill>
                  <a:srgbClr val="006600"/>
                </a:solidFill>
                <a:latin typeface="Garamond" panose="02020404030301010803" pitchFamily="18" charset="0"/>
              </a:rPr>
              <a:t>βιβλιοθήκες,</a:t>
            </a:r>
          </a:p>
          <a:p>
            <a:pPr>
              <a:lnSpc>
                <a:spcPct val="90000"/>
              </a:lnSpc>
              <a:buFontTx/>
              <a:buBlip>
                <a:blip r:embed="rId3"/>
              </a:buBlip>
            </a:pPr>
            <a:r>
              <a:rPr lang="el-GR" altLang="el-GR" sz="2400" b="1">
                <a:solidFill>
                  <a:srgbClr val="006600"/>
                </a:solidFill>
                <a:latin typeface="Garamond" panose="02020404030301010803" pitchFamily="18" charset="0"/>
              </a:rPr>
              <a:t>αρχεία,</a:t>
            </a:r>
          </a:p>
          <a:p>
            <a:pPr>
              <a:lnSpc>
                <a:spcPct val="90000"/>
              </a:lnSpc>
              <a:buFontTx/>
              <a:buBlip>
                <a:blip r:embed="rId3"/>
              </a:buBlip>
            </a:pPr>
            <a:r>
              <a:rPr lang="el-GR" altLang="el-GR" sz="2400" b="1">
                <a:solidFill>
                  <a:srgbClr val="006600"/>
                </a:solidFill>
                <a:latin typeface="Garamond" panose="02020404030301010803" pitchFamily="18" charset="0"/>
              </a:rPr>
              <a:t>πλανητάρια, </a:t>
            </a:r>
          </a:p>
          <a:p>
            <a:pPr>
              <a:lnSpc>
                <a:spcPct val="90000"/>
              </a:lnSpc>
              <a:buFontTx/>
              <a:buBlip>
                <a:blip r:embed="rId3"/>
              </a:buBlip>
            </a:pPr>
            <a:r>
              <a:rPr lang="el-GR" altLang="el-GR" sz="2400" b="1">
                <a:solidFill>
                  <a:srgbClr val="006600"/>
                </a:solidFill>
                <a:latin typeface="Garamond" panose="02020404030301010803" pitchFamily="18" charset="0"/>
              </a:rPr>
              <a:t>πινακοθήκες κ.α.</a:t>
            </a:r>
          </a:p>
        </p:txBody>
      </p:sp>
      <p:sp>
        <p:nvSpPr>
          <p:cNvPr id="92172" name="Rectangle 12"/>
          <p:cNvSpPr>
            <a:spLocks noGrp="1" noChangeArrowheads="1"/>
          </p:cNvSpPr>
          <p:nvPr>
            <p:ph sz="half" idx="2"/>
          </p:nvPr>
        </p:nvSpPr>
        <p:spPr>
          <a:xfrm>
            <a:off x="5664200" y="3716338"/>
            <a:ext cx="4330700" cy="2481262"/>
          </a:xfrm>
        </p:spPr>
        <p:txBody>
          <a:bodyPr>
            <a:normAutofit lnSpcReduction="10000"/>
          </a:bodyPr>
          <a:lstStyle/>
          <a:p>
            <a:pPr algn="ctr">
              <a:lnSpc>
                <a:spcPct val="90000"/>
              </a:lnSpc>
              <a:buFontTx/>
              <a:buNone/>
            </a:pPr>
            <a:r>
              <a:rPr lang="el-GR" altLang="el-GR" sz="2400" b="1">
                <a:solidFill>
                  <a:srgbClr val="800080"/>
                </a:solidFill>
                <a:latin typeface="Garamond" panose="02020404030301010803" pitchFamily="18" charset="0"/>
              </a:rPr>
              <a:t>	</a:t>
            </a:r>
            <a:r>
              <a:rPr lang="el-GR" altLang="el-GR">
                <a:latin typeface="Garamond" panose="02020404030301010803" pitchFamily="18" charset="0"/>
              </a:rPr>
              <a:t>Συνειδητοποίησαν  </a:t>
            </a:r>
          </a:p>
          <a:p>
            <a:pPr algn="ctr">
              <a:lnSpc>
                <a:spcPct val="90000"/>
              </a:lnSpc>
              <a:buFontTx/>
              <a:buNone/>
            </a:pPr>
            <a:r>
              <a:rPr lang="el-GR" altLang="el-GR">
                <a:latin typeface="Garamond" panose="02020404030301010803" pitchFamily="18" charset="0"/>
              </a:rPr>
              <a:t>Νέες</a:t>
            </a:r>
          </a:p>
          <a:p>
            <a:pPr algn="ctr">
              <a:lnSpc>
                <a:spcPct val="90000"/>
              </a:lnSpc>
              <a:buFontTx/>
              <a:buNone/>
            </a:pPr>
            <a:r>
              <a:rPr lang="el-GR" altLang="el-GR">
                <a:latin typeface="Garamond" panose="02020404030301010803" pitchFamily="18" charset="0"/>
              </a:rPr>
              <a:t> Εξελίξεις</a:t>
            </a:r>
            <a:endParaRPr lang="el-GR" altLang="el-GR"/>
          </a:p>
        </p:txBody>
      </p:sp>
      <p:sp>
        <p:nvSpPr>
          <p:cNvPr id="92164" name="AutoShape 4"/>
          <p:cNvSpPr>
            <a:spLocks/>
          </p:cNvSpPr>
          <p:nvPr/>
        </p:nvSpPr>
        <p:spPr bwMode="auto">
          <a:xfrm>
            <a:off x="6024563" y="3716339"/>
            <a:ext cx="215900" cy="2160587"/>
          </a:xfrm>
          <a:prstGeom prst="rightBrace">
            <a:avLst>
              <a:gd name="adj1" fmla="val 83395"/>
              <a:gd name="adj2" fmla="val 50000"/>
            </a:avLst>
          </a:prstGeom>
          <a:noFill/>
          <a:ln w="6350">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457200" fontAlgn="base">
              <a:spcBef>
                <a:spcPct val="0"/>
              </a:spcBef>
              <a:spcAft>
                <a:spcPct val="0"/>
              </a:spcAft>
            </a:pPr>
            <a:endParaRPr lang="el-GR">
              <a:solidFill>
                <a:prstClr val="black"/>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893420162"/>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6" name="Rectangle 2"/>
          <p:cNvSpPr>
            <a:spLocks noChangeArrowheads="1"/>
          </p:cNvSpPr>
          <p:nvPr/>
        </p:nvSpPr>
        <p:spPr bwMode="auto">
          <a:xfrm>
            <a:off x="1847850" y="188913"/>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lgn="ctr">
              <a:defRPr sz="4400">
                <a:solidFill>
                  <a:schemeClr val="tx2"/>
                </a:solidFill>
                <a:latin typeface="Arial" panose="020B0604020202020204" pitchFamily="34" charset="0"/>
              </a:defRPr>
            </a:lvl1pPr>
            <a:lvl2pPr algn="ctr">
              <a:defRPr sz="4400">
                <a:solidFill>
                  <a:schemeClr val="tx2"/>
                </a:solidFill>
                <a:latin typeface="Arial" panose="020B0604020202020204" pitchFamily="34" charset="0"/>
              </a:defRPr>
            </a:lvl2pPr>
            <a:lvl3pPr algn="ctr">
              <a:defRPr sz="4400">
                <a:solidFill>
                  <a:schemeClr val="tx2"/>
                </a:solidFill>
                <a:latin typeface="Arial" panose="020B0604020202020204" pitchFamily="34" charset="0"/>
              </a:defRPr>
            </a:lvl3pPr>
            <a:lvl4pPr algn="ctr">
              <a:defRPr sz="4400">
                <a:solidFill>
                  <a:schemeClr val="tx2"/>
                </a:solidFill>
                <a:latin typeface="Arial" panose="020B0604020202020204" pitchFamily="34" charset="0"/>
              </a:defRPr>
            </a:lvl4pPr>
            <a:lvl5pPr algn="ctr">
              <a:defRPr sz="4400">
                <a:solidFill>
                  <a:schemeClr val="tx2"/>
                </a:solidFill>
                <a:latin typeface="Arial" panose="020B0604020202020204" pitchFamily="34" charset="0"/>
              </a:defRPr>
            </a:lvl5pPr>
            <a:lvl6pPr marL="457200" algn="ctr" fontAlgn="base">
              <a:spcBef>
                <a:spcPct val="0"/>
              </a:spcBef>
              <a:spcAft>
                <a:spcPct val="0"/>
              </a:spcAft>
              <a:defRPr sz="4400">
                <a:solidFill>
                  <a:schemeClr val="tx2"/>
                </a:solidFill>
                <a:latin typeface="Arial" panose="020B0604020202020204" pitchFamily="34" charset="0"/>
              </a:defRPr>
            </a:lvl6pPr>
            <a:lvl7pPr marL="914400" algn="ctr" fontAlgn="base">
              <a:spcBef>
                <a:spcPct val="0"/>
              </a:spcBef>
              <a:spcAft>
                <a:spcPct val="0"/>
              </a:spcAft>
              <a:defRPr sz="4400">
                <a:solidFill>
                  <a:schemeClr val="tx2"/>
                </a:solidFill>
                <a:latin typeface="Arial" panose="020B0604020202020204" pitchFamily="34" charset="0"/>
              </a:defRPr>
            </a:lvl7pPr>
            <a:lvl8pPr marL="1371600" algn="ctr" fontAlgn="base">
              <a:spcBef>
                <a:spcPct val="0"/>
              </a:spcBef>
              <a:spcAft>
                <a:spcPct val="0"/>
              </a:spcAft>
              <a:defRPr sz="4400">
                <a:solidFill>
                  <a:schemeClr val="tx2"/>
                </a:solidFill>
                <a:latin typeface="Arial" panose="020B0604020202020204" pitchFamily="34" charset="0"/>
              </a:defRPr>
            </a:lvl8pPr>
            <a:lvl9pPr marL="1828800" algn="ctr" fontAlgn="base">
              <a:spcBef>
                <a:spcPct val="0"/>
              </a:spcBef>
              <a:spcAft>
                <a:spcPct val="0"/>
              </a:spcAft>
              <a:defRPr sz="4400">
                <a:solidFill>
                  <a:schemeClr val="tx2"/>
                </a:solidFill>
                <a:latin typeface="Arial" panose="020B0604020202020204" pitchFamily="34" charset="0"/>
              </a:defRPr>
            </a:lvl9pPr>
          </a:lstStyle>
          <a:p>
            <a:pPr defTabSz="457200" fontAlgn="base">
              <a:spcBef>
                <a:spcPct val="0"/>
              </a:spcBef>
              <a:spcAft>
                <a:spcPct val="0"/>
              </a:spcAft>
            </a:pPr>
            <a:r>
              <a:rPr lang="el-GR" altLang="el-GR" sz="2800" b="1">
                <a:solidFill>
                  <a:srgbClr val="CC0099"/>
                </a:solidFill>
                <a:latin typeface="Garamond" panose="02020404030301010803" pitchFamily="18" charset="0"/>
                <a:cs typeface="Arial" panose="020B0604020202020204" pitchFamily="34" charset="0"/>
              </a:rPr>
              <a:t>ΜΟΥΣΕΙΟ - ΒΙΒΛΙΟΘΗΚΗ:</a:t>
            </a:r>
            <a:br>
              <a:rPr lang="el-GR" altLang="el-GR" sz="2800" b="1">
                <a:solidFill>
                  <a:srgbClr val="CC0099"/>
                </a:solidFill>
                <a:latin typeface="Garamond" panose="02020404030301010803" pitchFamily="18" charset="0"/>
                <a:cs typeface="Arial" panose="020B0604020202020204" pitchFamily="34" charset="0"/>
              </a:rPr>
            </a:br>
            <a:r>
              <a:rPr lang="el-GR" altLang="el-GR" sz="2800" b="1">
                <a:solidFill>
                  <a:srgbClr val="CC0099"/>
                </a:solidFill>
                <a:latin typeface="Garamond" panose="02020404030301010803" pitchFamily="18" charset="0"/>
                <a:cs typeface="Arial" panose="020B0604020202020204" pitchFamily="34" charset="0"/>
              </a:rPr>
              <a:t>ΠΑΡΑΛΛΗΛΗ ΠΟΡΕΙΑ</a:t>
            </a:r>
          </a:p>
        </p:txBody>
      </p:sp>
      <p:sp>
        <p:nvSpPr>
          <p:cNvPr id="108547" name="Rectangle 3"/>
          <p:cNvSpPr>
            <a:spLocks noChangeArrowheads="1"/>
          </p:cNvSpPr>
          <p:nvPr/>
        </p:nvSpPr>
        <p:spPr bwMode="auto">
          <a:xfrm>
            <a:off x="1703388" y="1484313"/>
            <a:ext cx="8723312" cy="48577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342900" indent="-342900">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fontAlgn="base">
              <a:spcBef>
                <a:spcPct val="20000"/>
              </a:spcBef>
              <a:spcAft>
                <a:spcPct val="0"/>
              </a:spcAft>
              <a:buChar char="»"/>
              <a:defRPr sz="2000">
                <a:solidFill>
                  <a:schemeClr val="tx1"/>
                </a:solidFill>
                <a:latin typeface="Arial" panose="020B0604020202020204" pitchFamily="34" charset="0"/>
              </a:defRPr>
            </a:lvl6pPr>
            <a:lvl7pPr marL="2971800" indent="-228600" fontAlgn="base">
              <a:spcBef>
                <a:spcPct val="20000"/>
              </a:spcBef>
              <a:spcAft>
                <a:spcPct val="0"/>
              </a:spcAft>
              <a:buChar char="»"/>
              <a:defRPr sz="2000">
                <a:solidFill>
                  <a:schemeClr val="tx1"/>
                </a:solidFill>
                <a:latin typeface="Arial" panose="020B0604020202020204" pitchFamily="34" charset="0"/>
              </a:defRPr>
            </a:lvl7pPr>
            <a:lvl8pPr marL="3429000" indent="-228600" fontAlgn="base">
              <a:spcBef>
                <a:spcPct val="20000"/>
              </a:spcBef>
              <a:spcAft>
                <a:spcPct val="0"/>
              </a:spcAft>
              <a:buChar char="»"/>
              <a:defRPr sz="2000">
                <a:solidFill>
                  <a:schemeClr val="tx1"/>
                </a:solidFill>
                <a:latin typeface="Arial" panose="020B0604020202020204" pitchFamily="34" charset="0"/>
              </a:defRPr>
            </a:lvl8pPr>
            <a:lvl9pPr marL="3886200" indent="-228600" fontAlgn="base">
              <a:spcBef>
                <a:spcPct val="20000"/>
              </a:spcBef>
              <a:spcAft>
                <a:spcPct val="0"/>
              </a:spcAft>
              <a:buChar char="»"/>
              <a:defRPr sz="2000">
                <a:solidFill>
                  <a:schemeClr val="tx1"/>
                </a:solidFill>
                <a:latin typeface="Arial" panose="020B0604020202020204" pitchFamily="34" charset="0"/>
              </a:defRPr>
            </a:lvl9pPr>
          </a:lstStyle>
          <a:p>
            <a:pPr defTabSz="457200" fontAlgn="base">
              <a:spcAft>
                <a:spcPct val="0"/>
              </a:spcAft>
              <a:buFontTx/>
              <a:buNone/>
            </a:pPr>
            <a:r>
              <a:rPr lang="en-US" altLang="el-GR">
                <a:solidFill>
                  <a:prstClr val="black"/>
                </a:solidFill>
                <a:cs typeface="Arial" panose="020B0604020202020204" pitchFamily="34" charset="0"/>
              </a:rPr>
              <a:t>   </a:t>
            </a:r>
            <a:r>
              <a:rPr lang="el-GR" altLang="el-GR" sz="2400" b="1">
                <a:solidFill>
                  <a:prstClr val="black"/>
                </a:solidFill>
                <a:latin typeface="Garamond" panose="02020404030301010803" pitchFamily="18" charset="0"/>
                <a:cs typeface="Arial" panose="020B0604020202020204" pitchFamily="34" charset="0"/>
              </a:rPr>
              <a:t>	</a:t>
            </a:r>
            <a:r>
              <a:rPr lang="el-GR" altLang="el-GR" sz="2400" b="1">
                <a:solidFill>
                  <a:srgbClr val="660066"/>
                </a:solidFill>
                <a:latin typeface="Garamond" panose="02020404030301010803" pitchFamily="18" charset="0"/>
                <a:cs typeface="Arial" panose="020B0604020202020204" pitchFamily="34" charset="0"/>
              </a:rPr>
              <a:t>Το Μουσείο σύμφωνα με το άρθρο 3 του </a:t>
            </a:r>
            <a:r>
              <a:rPr lang="el-GR" altLang="el-GR" sz="2400" b="1" i="1">
                <a:solidFill>
                  <a:srgbClr val="660066"/>
                </a:solidFill>
                <a:latin typeface="Garamond" panose="02020404030301010803" pitchFamily="18" charset="0"/>
                <a:cs typeface="Arial" panose="020B0604020202020204" pitchFamily="34" charset="0"/>
              </a:rPr>
              <a:t>Καταστατικού</a:t>
            </a:r>
            <a:r>
              <a:rPr lang="el-GR" altLang="el-GR" sz="2400" b="1">
                <a:solidFill>
                  <a:srgbClr val="660066"/>
                </a:solidFill>
                <a:latin typeface="Garamond" panose="02020404030301010803" pitchFamily="18" charset="0"/>
                <a:cs typeface="Arial" panose="020B0604020202020204" pitchFamily="34" charset="0"/>
              </a:rPr>
              <a:t> του Διεθνούς Συμβουλίου Μουσείων (</a:t>
            </a:r>
            <a:r>
              <a:rPr lang="en-US" altLang="el-GR" sz="2400" b="1">
                <a:solidFill>
                  <a:srgbClr val="660066"/>
                </a:solidFill>
                <a:latin typeface="Garamond" panose="02020404030301010803" pitchFamily="18" charset="0"/>
                <a:cs typeface="Arial" panose="020B0604020202020204" pitchFamily="34" charset="0"/>
              </a:rPr>
              <a:t>ICOM</a:t>
            </a:r>
            <a:r>
              <a:rPr lang="el-GR" altLang="el-GR" sz="2400" b="1">
                <a:solidFill>
                  <a:srgbClr val="660066"/>
                </a:solidFill>
                <a:latin typeface="Garamond" panose="02020404030301010803" pitchFamily="18" charset="0"/>
                <a:cs typeface="Arial" panose="020B0604020202020204" pitchFamily="34" charset="0"/>
              </a:rPr>
              <a:t>) ορίζεται ως «ένα ίδρυμα μόνιμο χωρίς κερδοσκοπικό χαρακτήρα στην υπηρεσία της κοινωνίας και της εξέλιξής της, ανοικτό στο κοινό, το οποίο ερευνά, αποκτά, συντηρεί, γνωστοποιεί και κυρίως εκθέτει τις υλικές μαρτυρίες του ανθρώπου και του περιβάλλοντός του με σκοπό τη μελέτη, την εκπαίδευση  και την  ψυχαγωγία»</a:t>
            </a:r>
          </a:p>
          <a:p>
            <a:pPr defTabSz="457200" fontAlgn="base">
              <a:spcAft>
                <a:spcPct val="0"/>
              </a:spcAft>
              <a:buFontTx/>
              <a:buNone/>
            </a:pPr>
            <a:r>
              <a:rPr lang="el-GR" altLang="el-GR" sz="2400" b="1">
                <a:solidFill>
                  <a:srgbClr val="660066"/>
                </a:solidFill>
                <a:cs typeface="Arial" panose="020B0604020202020204" pitchFamily="34" charset="0"/>
              </a:rPr>
              <a:t>	</a:t>
            </a:r>
            <a:r>
              <a:rPr lang="el-GR" altLang="el-GR" sz="2400" b="1">
                <a:solidFill>
                  <a:srgbClr val="660066"/>
                </a:solidFill>
                <a:latin typeface="Garamond" panose="02020404030301010803" pitchFamily="18" charset="0"/>
                <a:cs typeface="Arial" panose="020B0604020202020204" pitchFamily="34" charset="0"/>
              </a:rPr>
              <a:t>Το </a:t>
            </a:r>
            <a:r>
              <a:rPr lang="en-US" altLang="el-GR" sz="2400" b="1">
                <a:solidFill>
                  <a:srgbClr val="660066"/>
                </a:solidFill>
                <a:latin typeface="Garamond" panose="02020404030301010803" pitchFamily="18" charset="0"/>
                <a:cs typeface="Arial" panose="020B0604020202020204" pitchFamily="34" charset="0"/>
              </a:rPr>
              <a:t>ICOM</a:t>
            </a:r>
            <a:r>
              <a:rPr lang="el-GR" altLang="el-GR" sz="2400" b="1">
                <a:solidFill>
                  <a:srgbClr val="660066"/>
                </a:solidFill>
                <a:latin typeface="Garamond" panose="02020404030301010803" pitchFamily="18" charset="0"/>
                <a:cs typeface="Arial" panose="020B0604020202020204" pitchFamily="34" charset="0"/>
              </a:rPr>
              <a:t> εκτός από τα προσδιοριζόμενα ως μουσεία, θεωρεί ότι ανταποκρίνονται στον ίδιο ορισμό και οι βιβλιοθήκες, τα αρχεία, τα ινστιτούτα συντήρησης, τα πλανητάρια καθώς και άλλοι φορείς. </a:t>
            </a:r>
            <a:br>
              <a:rPr lang="el-GR" altLang="el-GR" sz="2400" b="1">
                <a:solidFill>
                  <a:srgbClr val="660066"/>
                </a:solidFill>
                <a:latin typeface="Garamond" panose="02020404030301010803" pitchFamily="18" charset="0"/>
                <a:cs typeface="Arial" panose="020B0604020202020204" pitchFamily="34" charset="0"/>
              </a:rPr>
            </a:br>
            <a:endParaRPr lang="el-GR" altLang="el-GR" sz="2400" b="1">
              <a:solidFill>
                <a:srgbClr val="660066"/>
              </a:solidFill>
              <a:latin typeface="Garamond" panose="02020404030301010803" pitchFamily="18" charset="0"/>
              <a:cs typeface="Arial" panose="020B0604020202020204" pitchFamily="34" charset="0"/>
            </a:endParaRPr>
          </a:p>
          <a:p>
            <a:pPr defTabSz="457200" fontAlgn="base">
              <a:spcAft>
                <a:spcPct val="0"/>
              </a:spcAft>
              <a:buFontTx/>
              <a:buNone/>
            </a:pPr>
            <a:endParaRPr lang="el-GR" altLang="el-GR" b="1">
              <a:solidFill>
                <a:srgbClr val="660066"/>
              </a:solidFill>
              <a:cs typeface="Arial" panose="020B0604020202020204" pitchFamily="34" charset="0"/>
            </a:endParaRPr>
          </a:p>
        </p:txBody>
      </p:sp>
    </p:spTree>
    <p:extLst>
      <p:ext uri="{BB962C8B-B14F-4D97-AF65-F5344CB8AC3E}">
        <p14:creationId xmlns:p14="http://schemas.microsoft.com/office/powerpoint/2010/main" val="3475570118"/>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Rectangle 2"/>
          <p:cNvSpPr>
            <a:spLocks noGrp="1" noChangeArrowheads="1"/>
          </p:cNvSpPr>
          <p:nvPr>
            <p:ph type="title"/>
          </p:nvPr>
        </p:nvSpPr>
        <p:spPr/>
        <p:txBody>
          <a:bodyPr/>
          <a:lstStyle/>
          <a:p>
            <a:r>
              <a:rPr lang="el-GR" altLang="el-GR" sz="2800" b="1">
                <a:solidFill>
                  <a:srgbClr val="CC0066"/>
                </a:solidFill>
                <a:latin typeface="Garamond" panose="02020404030301010803" pitchFamily="18" charset="0"/>
              </a:rPr>
              <a:t>ΜΕΡΙΜΝΑ ΓΙΑ ΤΗ ΜΟΝΙΜΟΤΗΤΑ ΤΩΝ ΣΥΛΛΟΓΩΝ</a:t>
            </a:r>
          </a:p>
        </p:txBody>
      </p:sp>
      <p:sp>
        <p:nvSpPr>
          <p:cNvPr id="87043" name="Rectangle 3"/>
          <p:cNvSpPr>
            <a:spLocks noGrp="1" noChangeArrowheads="1"/>
          </p:cNvSpPr>
          <p:nvPr>
            <p:ph idx="1"/>
          </p:nvPr>
        </p:nvSpPr>
        <p:spPr>
          <a:xfrm>
            <a:off x="1992313" y="1628776"/>
            <a:ext cx="8229600" cy="4525963"/>
          </a:xfrm>
        </p:spPr>
        <p:txBody>
          <a:bodyPr>
            <a:normAutofit/>
          </a:bodyPr>
          <a:lstStyle/>
          <a:p>
            <a:pPr>
              <a:lnSpc>
                <a:spcPct val="90000"/>
              </a:lnSpc>
              <a:buFontTx/>
              <a:buNone/>
            </a:pPr>
            <a:r>
              <a:rPr lang="el-GR" altLang="el-GR">
                <a:solidFill>
                  <a:srgbClr val="660066"/>
                </a:solidFill>
                <a:latin typeface="Garamond" panose="02020404030301010803" pitchFamily="18" charset="0"/>
              </a:rPr>
              <a:t>	Στόχος</a:t>
            </a:r>
            <a:r>
              <a:rPr lang="el-GR" altLang="el-GR" sz="3600">
                <a:latin typeface="Garamond" panose="02020404030301010803" pitchFamily="18" charset="0"/>
              </a:rPr>
              <a:t> </a:t>
            </a:r>
            <a:r>
              <a:rPr lang="el-GR" altLang="el-GR" sz="2800" b="1">
                <a:solidFill>
                  <a:srgbClr val="006600"/>
                </a:solidFill>
                <a:latin typeface="Garamond" panose="02020404030301010803" pitchFamily="18" charset="0"/>
              </a:rPr>
              <a:t>για όλα τα είδη  μουσείων και βιβλιοθηκών είναι η απόκτηση, η ανανέωση, η ανάπτυξη και  διατήρηση των συλλογών.</a:t>
            </a:r>
          </a:p>
          <a:p>
            <a:pPr>
              <a:lnSpc>
                <a:spcPct val="90000"/>
              </a:lnSpc>
              <a:buFontTx/>
              <a:buNone/>
            </a:pPr>
            <a:r>
              <a:rPr lang="el-GR" altLang="el-GR" sz="2800" b="1">
                <a:solidFill>
                  <a:srgbClr val="660066"/>
                </a:solidFill>
                <a:latin typeface="Garamond" panose="02020404030301010803" pitchFamily="18" charset="0"/>
              </a:rPr>
              <a:t>	</a:t>
            </a:r>
          </a:p>
          <a:p>
            <a:pPr>
              <a:lnSpc>
                <a:spcPct val="90000"/>
              </a:lnSpc>
              <a:buFontTx/>
              <a:buNone/>
            </a:pPr>
            <a:r>
              <a:rPr lang="el-GR" altLang="el-GR">
                <a:latin typeface="Garamond" panose="02020404030301010803" pitchFamily="18" charset="0"/>
              </a:rPr>
              <a:t>	</a:t>
            </a:r>
            <a:r>
              <a:rPr lang="el-GR" altLang="el-GR">
                <a:solidFill>
                  <a:srgbClr val="660066"/>
                </a:solidFill>
                <a:latin typeface="Garamond" panose="02020404030301010803" pitchFamily="18" charset="0"/>
              </a:rPr>
              <a:t>Το προσωπικό</a:t>
            </a:r>
            <a:r>
              <a:rPr lang="el-GR" altLang="el-GR" sz="2800" b="1">
                <a:solidFill>
                  <a:schemeClr val="hlink"/>
                </a:solidFill>
                <a:latin typeface="Garamond" panose="02020404030301010803" pitchFamily="18" charset="0"/>
              </a:rPr>
              <a:t> </a:t>
            </a:r>
            <a:r>
              <a:rPr lang="el-GR" altLang="el-GR" sz="2800" b="1">
                <a:solidFill>
                  <a:srgbClr val="006600"/>
                </a:solidFill>
                <a:latin typeface="Garamond" panose="02020404030301010803" pitchFamily="18" charset="0"/>
              </a:rPr>
              <a:t>των μουσείων και των βιβλιοθηκών </a:t>
            </a:r>
          </a:p>
          <a:p>
            <a:pPr>
              <a:lnSpc>
                <a:spcPct val="90000"/>
              </a:lnSpc>
              <a:buFontTx/>
              <a:buNone/>
            </a:pPr>
            <a:r>
              <a:rPr lang="el-GR" altLang="el-GR" sz="2800" b="1">
                <a:solidFill>
                  <a:srgbClr val="006600"/>
                </a:solidFill>
                <a:latin typeface="Garamond" panose="02020404030301010803" pitchFamily="18" charset="0"/>
              </a:rPr>
              <a:t>     καθίσταται υπεύθυνο για την εξασφάλιση συλλογών,</a:t>
            </a:r>
          </a:p>
          <a:p>
            <a:pPr>
              <a:lnSpc>
                <a:spcPct val="90000"/>
              </a:lnSpc>
              <a:buFontTx/>
              <a:buNone/>
            </a:pPr>
            <a:r>
              <a:rPr lang="el-GR" altLang="el-GR" sz="2800" b="1">
                <a:solidFill>
                  <a:srgbClr val="006600"/>
                </a:solidFill>
                <a:latin typeface="Garamond" panose="02020404030301010803" pitchFamily="18" charset="0"/>
              </a:rPr>
              <a:t>    </a:t>
            </a:r>
            <a:r>
              <a:rPr lang="el-GR" altLang="el-GR">
                <a:solidFill>
                  <a:srgbClr val="660066"/>
                </a:solidFill>
                <a:latin typeface="Garamond" panose="02020404030301010803" pitchFamily="18" charset="0"/>
              </a:rPr>
              <a:t>λαμβάνοντας υπόψη</a:t>
            </a:r>
            <a:r>
              <a:rPr lang="el-GR" altLang="el-GR" sz="2800" b="1">
                <a:solidFill>
                  <a:srgbClr val="006600"/>
                </a:solidFill>
                <a:latin typeface="Garamond" panose="02020404030301010803" pitchFamily="18" charset="0"/>
              </a:rPr>
              <a:t> κάθε φορά τις γνώσεις και τα   μέσα της κάθε εποχής.</a:t>
            </a:r>
          </a:p>
          <a:p>
            <a:pPr>
              <a:lnSpc>
                <a:spcPct val="90000"/>
              </a:lnSpc>
              <a:buFontTx/>
              <a:buNone/>
            </a:pPr>
            <a:r>
              <a:rPr lang="el-GR" altLang="el-GR" sz="3100" b="1">
                <a:solidFill>
                  <a:schemeClr val="hlink"/>
                </a:solidFill>
                <a:latin typeface="Garamond" panose="02020404030301010803" pitchFamily="18" charset="0"/>
              </a:rPr>
              <a:t>	</a:t>
            </a:r>
          </a:p>
        </p:txBody>
      </p:sp>
    </p:spTree>
    <p:extLst>
      <p:ext uri="{BB962C8B-B14F-4D97-AF65-F5344CB8AC3E}">
        <p14:creationId xmlns:p14="http://schemas.microsoft.com/office/powerpoint/2010/main" val="1683596721"/>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Rectangle 2"/>
          <p:cNvSpPr>
            <a:spLocks noGrp="1" noChangeArrowheads="1"/>
          </p:cNvSpPr>
          <p:nvPr>
            <p:ph type="title"/>
          </p:nvPr>
        </p:nvSpPr>
        <p:spPr/>
        <p:txBody>
          <a:bodyPr/>
          <a:lstStyle/>
          <a:p>
            <a:r>
              <a:rPr lang="el-GR" altLang="el-GR" sz="3200" b="1">
                <a:solidFill>
                  <a:srgbClr val="CC0066"/>
                </a:solidFill>
                <a:latin typeface="Garamond" panose="02020404030301010803" pitchFamily="18" charset="0"/>
              </a:rPr>
              <a:t>ΠΟΛΙΤΙΣΜΟΣ ΣΤΗΝ ΨΗΦΙΑΚΗ ΕΠΟΧΗ</a:t>
            </a:r>
          </a:p>
        </p:txBody>
      </p:sp>
      <p:sp>
        <p:nvSpPr>
          <p:cNvPr id="84995" name="Rectangle 3"/>
          <p:cNvSpPr>
            <a:spLocks noGrp="1" noChangeArrowheads="1"/>
          </p:cNvSpPr>
          <p:nvPr>
            <p:ph idx="1"/>
          </p:nvPr>
        </p:nvSpPr>
        <p:spPr/>
        <p:txBody>
          <a:bodyPr>
            <a:normAutofit fontScale="92500" lnSpcReduction="10000"/>
          </a:bodyPr>
          <a:lstStyle/>
          <a:p>
            <a:pPr>
              <a:lnSpc>
                <a:spcPct val="80000"/>
              </a:lnSpc>
              <a:buFontTx/>
              <a:buNone/>
            </a:pPr>
            <a:r>
              <a:rPr lang="el-GR" altLang="el-GR" sz="2400">
                <a:solidFill>
                  <a:srgbClr val="006600"/>
                </a:solidFill>
                <a:latin typeface="Garamond" panose="02020404030301010803" pitchFamily="18" charset="0"/>
              </a:rPr>
              <a:t>Πρόσβαση:</a:t>
            </a:r>
          </a:p>
          <a:p>
            <a:pPr>
              <a:lnSpc>
                <a:spcPct val="80000"/>
              </a:lnSpc>
              <a:buFontTx/>
              <a:buNone/>
            </a:pPr>
            <a:r>
              <a:rPr lang="el-GR" altLang="el-GR" sz="2400" b="1">
                <a:solidFill>
                  <a:srgbClr val="006600"/>
                </a:solidFill>
                <a:latin typeface="Garamond" panose="02020404030301010803" pitchFamily="18" charset="0"/>
              </a:rPr>
              <a:t>  </a:t>
            </a:r>
          </a:p>
          <a:p>
            <a:pPr>
              <a:lnSpc>
                <a:spcPct val="80000"/>
              </a:lnSpc>
              <a:buFontTx/>
              <a:buNone/>
            </a:pPr>
            <a:r>
              <a:rPr lang="el-GR" altLang="el-GR" sz="2400" b="1">
                <a:solidFill>
                  <a:srgbClr val="006600"/>
                </a:solidFill>
                <a:latin typeface="Garamond" panose="02020404030301010803" pitchFamily="18" charset="0"/>
              </a:rPr>
              <a:t>    </a:t>
            </a:r>
            <a:r>
              <a:rPr lang="el-GR" altLang="el-GR" sz="2400" b="1">
                <a:solidFill>
                  <a:srgbClr val="660066"/>
                </a:solidFill>
                <a:latin typeface="Garamond" panose="02020404030301010803" pitchFamily="18" charset="0"/>
              </a:rPr>
              <a:t>Το ψηφιακό περιβάλλον προσφέρει δυνατότητες που αν και εύκολα μπορούν να χαρακτηριστούν «ψυχρές» δεν παύουν να είναι μοναδικές.</a:t>
            </a:r>
            <a:r>
              <a:rPr lang="el-GR" altLang="el-GR" sz="2400">
                <a:solidFill>
                  <a:srgbClr val="660066"/>
                </a:solidFill>
                <a:latin typeface="Garamond" panose="02020404030301010803" pitchFamily="18" charset="0"/>
              </a:rPr>
              <a:t> </a:t>
            </a:r>
            <a:endParaRPr lang="en-US" altLang="el-GR" sz="2400">
              <a:solidFill>
                <a:srgbClr val="660066"/>
              </a:solidFill>
              <a:latin typeface="Garamond" panose="02020404030301010803" pitchFamily="18" charset="0"/>
            </a:endParaRPr>
          </a:p>
          <a:p>
            <a:pPr>
              <a:lnSpc>
                <a:spcPct val="80000"/>
              </a:lnSpc>
              <a:buFontTx/>
              <a:buNone/>
            </a:pPr>
            <a:endParaRPr lang="el-GR" altLang="el-GR" sz="2400">
              <a:solidFill>
                <a:srgbClr val="660066"/>
              </a:solidFill>
              <a:latin typeface="Garamond" panose="02020404030301010803" pitchFamily="18" charset="0"/>
            </a:endParaRPr>
          </a:p>
          <a:p>
            <a:pPr>
              <a:lnSpc>
                <a:spcPct val="80000"/>
              </a:lnSpc>
              <a:buFontTx/>
              <a:buNone/>
            </a:pPr>
            <a:r>
              <a:rPr lang="el-GR" altLang="el-GR" sz="2400">
                <a:solidFill>
                  <a:srgbClr val="006600"/>
                </a:solidFill>
                <a:latin typeface="Garamond" panose="02020404030301010803" pitchFamily="18" charset="0"/>
              </a:rPr>
              <a:t>Παρότρυνση:</a:t>
            </a:r>
          </a:p>
          <a:p>
            <a:pPr>
              <a:lnSpc>
                <a:spcPct val="80000"/>
              </a:lnSpc>
              <a:buFontTx/>
              <a:buNone/>
            </a:pPr>
            <a:endParaRPr lang="el-GR" altLang="el-GR" sz="2400">
              <a:solidFill>
                <a:srgbClr val="006600"/>
              </a:solidFill>
              <a:latin typeface="Garamond" panose="02020404030301010803" pitchFamily="18" charset="0"/>
            </a:endParaRPr>
          </a:p>
          <a:p>
            <a:pPr>
              <a:lnSpc>
                <a:spcPct val="80000"/>
              </a:lnSpc>
              <a:buFontTx/>
              <a:buNone/>
            </a:pPr>
            <a:r>
              <a:rPr lang="el-GR" altLang="el-GR" sz="2400" b="1">
                <a:solidFill>
                  <a:srgbClr val="660066"/>
                </a:solidFill>
                <a:latin typeface="Garamond" panose="02020404030301010803" pitchFamily="18" charset="0"/>
              </a:rPr>
              <a:t>	Ο συνεχής αυξανόμενος αριθμός χρηστών σε ψηφιακά μουσεία και βιβλιοθήκες τρέπει τους φορείς σε ψηφιοποίηση των συλλογών τους.</a:t>
            </a:r>
          </a:p>
          <a:p>
            <a:pPr>
              <a:lnSpc>
                <a:spcPct val="80000"/>
              </a:lnSpc>
              <a:buFontTx/>
              <a:buNone/>
            </a:pPr>
            <a:endParaRPr lang="el-GR" altLang="el-GR" sz="2400" b="1">
              <a:solidFill>
                <a:srgbClr val="660066"/>
              </a:solidFill>
              <a:latin typeface="Garamond" panose="02020404030301010803" pitchFamily="18" charset="0"/>
            </a:endParaRPr>
          </a:p>
          <a:p>
            <a:pPr>
              <a:lnSpc>
                <a:spcPct val="80000"/>
              </a:lnSpc>
              <a:buFontTx/>
              <a:buNone/>
            </a:pPr>
            <a:r>
              <a:rPr lang="el-GR" altLang="el-GR" sz="2000" b="1">
                <a:latin typeface="Garamond" panose="02020404030301010803" pitchFamily="18" charset="0"/>
              </a:rPr>
              <a:t>	</a:t>
            </a:r>
          </a:p>
        </p:txBody>
      </p:sp>
    </p:spTree>
    <p:extLst>
      <p:ext uri="{BB962C8B-B14F-4D97-AF65-F5344CB8AC3E}">
        <p14:creationId xmlns:p14="http://schemas.microsoft.com/office/powerpoint/2010/main" val="3851595485"/>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ChangeArrowheads="1"/>
          </p:cNvSpPr>
          <p:nvPr>
            <p:ph type="title"/>
          </p:nvPr>
        </p:nvSpPr>
        <p:spPr/>
        <p:txBody>
          <a:bodyPr/>
          <a:lstStyle/>
          <a:p>
            <a:r>
              <a:rPr lang="el-GR" altLang="el-GR" sz="3200" b="1">
                <a:solidFill>
                  <a:srgbClr val="CC0066"/>
                </a:solidFill>
                <a:latin typeface="Garamond" panose="02020404030301010803" pitchFamily="18" charset="0"/>
              </a:rPr>
              <a:t>ΠΟΛΙΤΙΣΜΟΣ ΣΤΗΝ</a:t>
            </a:r>
            <a:r>
              <a:rPr lang="en-US" altLang="el-GR" sz="3200" b="1">
                <a:solidFill>
                  <a:srgbClr val="CC0066"/>
                </a:solidFill>
                <a:latin typeface="Garamond" panose="02020404030301010803" pitchFamily="18" charset="0"/>
              </a:rPr>
              <a:t> </a:t>
            </a:r>
            <a:r>
              <a:rPr lang="el-GR" altLang="el-GR" sz="3200" b="1">
                <a:solidFill>
                  <a:srgbClr val="CC0066"/>
                </a:solidFill>
                <a:latin typeface="Garamond" panose="02020404030301010803" pitchFamily="18" charset="0"/>
              </a:rPr>
              <a:t>ΨΗΦΙΑΚΗ ΕΠΟΧΗ</a:t>
            </a:r>
          </a:p>
        </p:txBody>
      </p:sp>
      <p:sp>
        <p:nvSpPr>
          <p:cNvPr id="41987" name="Rectangle 3"/>
          <p:cNvSpPr>
            <a:spLocks noGrp="1" noChangeArrowheads="1"/>
          </p:cNvSpPr>
          <p:nvPr>
            <p:ph idx="1"/>
          </p:nvPr>
        </p:nvSpPr>
        <p:spPr/>
        <p:txBody>
          <a:bodyPr>
            <a:normAutofit lnSpcReduction="10000"/>
          </a:bodyPr>
          <a:lstStyle/>
          <a:p>
            <a:pPr>
              <a:lnSpc>
                <a:spcPct val="90000"/>
              </a:lnSpc>
              <a:buFontTx/>
              <a:buNone/>
            </a:pPr>
            <a:r>
              <a:rPr lang="en-US" altLang="el-GR" sz="2400" b="1">
                <a:solidFill>
                  <a:srgbClr val="660066"/>
                </a:solidFill>
                <a:latin typeface="Garamond" panose="02020404030301010803" pitchFamily="18" charset="0"/>
              </a:rPr>
              <a:t>	</a:t>
            </a:r>
            <a:endParaRPr lang="el-GR" altLang="el-GR" sz="2800" b="1">
              <a:solidFill>
                <a:srgbClr val="660066"/>
              </a:solidFill>
              <a:latin typeface="Garamond" panose="02020404030301010803" pitchFamily="18" charset="0"/>
            </a:endParaRPr>
          </a:p>
          <a:p>
            <a:pPr>
              <a:lnSpc>
                <a:spcPct val="90000"/>
              </a:lnSpc>
              <a:buFontTx/>
              <a:buNone/>
            </a:pPr>
            <a:r>
              <a:rPr lang="el-GR" altLang="el-GR" sz="2800" b="1">
                <a:solidFill>
                  <a:srgbClr val="660066"/>
                </a:solidFill>
                <a:latin typeface="Garamond" panose="02020404030301010803" pitchFamily="18" charset="0"/>
              </a:rPr>
              <a:t>	</a:t>
            </a:r>
            <a:r>
              <a:rPr lang="el-GR" altLang="el-GR" sz="2800" b="1">
                <a:solidFill>
                  <a:srgbClr val="006600"/>
                </a:solidFill>
                <a:latin typeface="Garamond" panose="02020404030301010803" pitchFamily="18" charset="0"/>
              </a:rPr>
              <a:t>Οι τεχνολογίες της πληροφορίας φαίνεται ότι εισβάλλουν σε όλο το εύρος των δραστηριοτήτων του κλάδου του πολιτισμού. </a:t>
            </a:r>
          </a:p>
          <a:p>
            <a:pPr>
              <a:lnSpc>
                <a:spcPct val="90000"/>
              </a:lnSpc>
              <a:buFontTx/>
              <a:buNone/>
            </a:pPr>
            <a:endParaRPr lang="el-GR" altLang="el-GR" sz="2800" b="1">
              <a:solidFill>
                <a:srgbClr val="006600"/>
              </a:solidFill>
              <a:latin typeface="Garamond" panose="02020404030301010803" pitchFamily="18" charset="0"/>
            </a:endParaRPr>
          </a:p>
          <a:p>
            <a:pPr>
              <a:lnSpc>
                <a:spcPct val="90000"/>
              </a:lnSpc>
              <a:buFontTx/>
              <a:buNone/>
            </a:pPr>
            <a:r>
              <a:rPr lang="el-GR" altLang="el-GR" sz="2800" b="1">
                <a:solidFill>
                  <a:srgbClr val="660066"/>
                </a:solidFill>
                <a:latin typeface="Garamond" panose="02020404030301010803" pitchFamily="18" charset="0"/>
              </a:rPr>
              <a:t>	Η εφαρμογή των τεχνολογιών της πληροφορίας φαίνεται πως επηρεάζει όλο και περισσότερους πολιτιστικούς φορείς οι οποίοι χρησιμοποιούν τα νέα μέσα για τη συστηματική τεκμηρίωση και την ψηφιοποίηση των συλλογών τους.  </a:t>
            </a:r>
          </a:p>
          <a:p>
            <a:pPr>
              <a:lnSpc>
                <a:spcPct val="90000"/>
              </a:lnSpc>
              <a:buFontTx/>
              <a:buNone/>
            </a:pPr>
            <a:endParaRPr lang="el-GR" altLang="el-GR" sz="2800" b="1">
              <a:solidFill>
                <a:srgbClr val="660066"/>
              </a:solidFill>
              <a:latin typeface="Garamond" panose="02020404030301010803" pitchFamily="18" charset="0"/>
            </a:endParaRPr>
          </a:p>
        </p:txBody>
      </p:sp>
    </p:spTree>
    <p:extLst>
      <p:ext uri="{BB962C8B-B14F-4D97-AF65-F5344CB8AC3E}">
        <p14:creationId xmlns:p14="http://schemas.microsoft.com/office/powerpoint/2010/main" val="3004941779"/>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lstStyle/>
          <a:p>
            <a:r>
              <a:rPr lang="el-GR" altLang="el-GR" sz="2800" b="1">
                <a:solidFill>
                  <a:srgbClr val="CC0066"/>
                </a:solidFill>
                <a:latin typeface="Garamond" panose="02020404030301010803" pitchFamily="18" charset="0"/>
              </a:rPr>
              <a:t>ΛΟΓΟΙ ΨΗΦΙΟΠΟΙΗΣΗΣ</a:t>
            </a:r>
          </a:p>
        </p:txBody>
      </p:sp>
      <p:sp>
        <p:nvSpPr>
          <p:cNvPr id="10243" name="Rectangle 3"/>
          <p:cNvSpPr>
            <a:spLocks noGrp="1" noChangeArrowheads="1"/>
          </p:cNvSpPr>
          <p:nvPr>
            <p:ph idx="1"/>
          </p:nvPr>
        </p:nvSpPr>
        <p:spPr>
          <a:xfrm>
            <a:off x="1919288" y="1557338"/>
            <a:ext cx="8229600" cy="4525962"/>
          </a:xfrm>
        </p:spPr>
        <p:txBody>
          <a:bodyPr>
            <a:normAutofit lnSpcReduction="10000"/>
          </a:bodyPr>
          <a:lstStyle/>
          <a:p>
            <a:pPr>
              <a:lnSpc>
                <a:spcPct val="90000"/>
              </a:lnSpc>
              <a:buFontTx/>
              <a:buBlip>
                <a:blip r:embed="rId3"/>
              </a:buBlip>
            </a:pPr>
            <a:r>
              <a:rPr lang="el-GR" altLang="el-GR" sz="2000" b="1">
                <a:solidFill>
                  <a:srgbClr val="660066"/>
                </a:solidFill>
                <a:latin typeface="Garamond" panose="02020404030301010803" pitchFamily="18" charset="0"/>
              </a:rPr>
              <a:t>Δυνατότητα επανέκδοσης υλικού </a:t>
            </a:r>
            <a:r>
              <a:rPr lang="en-GB" altLang="el-GR" sz="2000" b="1">
                <a:solidFill>
                  <a:srgbClr val="660066"/>
                </a:solidFill>
                <a:latin typeface="Garamond" panose="02020404030301010803" pitchFamily="18" charset="0"/>
              </a:rPr>
              <a:t>out</a:t>
            </a:r>
            <a:r>
              <a:rPr lang="el-GR" altLang="el-GR" sz="2000" b="1">
                <a:solidFill>
                  <a:srgbClr val="660066"/>
                </a:solidFill>
                <a:latin typeface="Garamond" panose="02020404030301010803" pitchFamily="18" charset="0"/>
              </a:rPr>
              <a:t>-</a:t>
            </a:r>
            <a:r>
              <a:rPr lang="en-GB" altLang="el-GR" sz="2000" b="1">
                <a:solidFill>
                  <a:srgbClr val="660066"/>
                </a:solidFill>
                <a:latin typeface="Garamond" panose="02020404030301010803" pitchFamily="18" charset="0"/>
              </a:rPr>
              <a:t>of</a:t>
            </a:r>
            <a:r>
              <a:rPr lang="el-GR" altLang="el-GR" sz="2000" b="1">
                <a:solidFill>
                  <a:srgbClr val="660066"/>
                </a:solidFill>
                <a:latin typeface="Garamond" panose="02020404030301010803" pitchFamily="18" charset="0"/>
              </a:rPr>
              <a:t>-</a:t>
            </a:r>
            <a:r>
              <a:rPr lang="en-GB" altLang="el-GR" sz="2000" b="1">
                <a:solidFill>
                  <a:srgbClr val="660066"/>
                </a:solidFill>
                <a:latin typeface="Garamond" panose="02020404030301010803" pitchFamily="18" charset="0"/>
              </a:rPr>
              <a:t>print</a:t>
            </a:r>
            <a:endParaRPr lang="el-GR" altLang="el-GR" sz="2000" b="1">
              <a:solidFill>
                <a:srgbClr val="660066"/>
              </a:solidFill>
              <a:latin typeface="Garamond" panose="02020404030301010803" pitchFamily="18" charset="0"/>
            </a:endParaRPr>
          </a:p>
          <a:p>
            <a:pPr>
              <a:lnSpc>
                <a:spcPct val="90000"/>
              </a:lnSpc>
              <a:buFontTx/>
              <a:buBlip>
                <a:blip r:embed="rId3"/>
              </a:buBlip>
            </a:pPr>
            <a:r>
              <a:rPr lang="el-GR" altLang="el-GR" sz="2000" b="1">
                <a:solidFill>
                  <a:srgbClr val="660066"/>
                </a:solidFill>
                <a:latin typeface="Garamond" panose="02020404030301010803" pitchFamily="18" charset="0"/>
              </a:rPr>
              <a:t>Γρήγορη πρόσβαση σε υλικό εξ αποστάσεως</a:t>
            </a:r>
          </a:p>
          <a:p>
            <a:pPr>
              <a:lnSpc>
                <a:spcPct val="90000"/>
              </a:lnSpc>
              <a:buFontTx/>
              <a:buBlip>
                <a:blip r:embed="rId3"/>
              </a:buBlip>
            </a:pPr>
            <a:r>
              <a:rPr lang="el-GR" altLang="el-GR" sz="2000" b="1">
                <a:solidFill>
                  <a:srgbClr val="660066"/>
                </a:solidFill>
                <a:latin typeface="Garamond" panose="02020404030301010803" pitchFamily="18" charset="0"/>
              </a:rPr>
              <a:t>Δυνατότητα έκθεσης δύσχρηστου υλικού (πχ. ογκώδεις τόμοι ή χάρτες)</a:t>
            </a:r>
          </a:p>
          <a:p>
            <a:pPr>
              <a:lnSpc>
                <a:spcPct val="90000"/>
              </a:lnSpc>
              <a:buFontTx/>
              <a:buBlip>
                <a:blip r:embed="rId3"/>
              </a:buBlip>
            </a:pPr>
            <a:r>
              <a:rPr lang="el-GR" altLang="el-GR" sz="2000" b="1">
                <a:solidFill>
                  <a:srgbClr val="660066"/>
                </a:solidFill>
                <a:latin typeface="Garamond" panose="02020404030301010803" pitchFamily="18" charset="0"/>
              </a:rPr>
              <a:t>«Εικονική ενοποίηση» όπου υπάρχει η δυνατότητα διάσπαρτες συλλογές να ενοποιηθούν</a:t>
            </a:r>
          </a:p>
          <a:p>
            <a:pPr>
              <a:lnSpc>
                <a:spcPct val="90000"/>
              </a:lnSpc>
              <a:buFontTx/>
              <a:buBlip>
                <a:blip r:embed="rId3"/>
              </a:buBlip>
            </a:pPr>
            <a:r>
              <a:rPr lang="el-GR" altLang="el-GR" sz="2000" b="1">
                <a:solidFill>
                  <a:srgbClr val="660066"/>
                </a:solidFill>
                <a:latin typeface="Garamond" panose="02020404030301010803" pitchFamily="18" charset="0"/>
              </a:rPr>
              <a:t>Δυνατότητα τροποποίησης ψηφιακών εικόνων όσον αφορά το μέγεθος, της πιστότητας, την επεξεργασία των χρωμάτων, τη μείωση του θορύβου κλπ.</a:t>
            </a:r>
          </a:p>
          <a:p>
            <a:pPr>
              <a:lnSpc>
                <a:spcPct val="90000"/>
              </a:lnSpc>
              <a:buFontTx/>
              <a:buBlip>
                <a:blip r:embed="rId3"/>
              </a:buBlip>
            </a:pPr>
            <a:r>
              <a:rPr lang="el-GR" altLang="el-GR" sz="2000" b="1">
                <a:solidFill>
                  <a:srgbClr val="660066"/>
                </a:solidFill>
                <a:latin typeface="Garamond" panose="02020404030301010803" pitchFamily="18" charset="0"/>
              </a:rPr>
              <a:t>Δυνατότητα ενσωμάτωσης πηγών για εκπαιδευτικούς σκοπούς</a:t>
            </a:r>
          </a:p>
          <a:p>
            <a:pPr>
              <a:lnSpc>
                <a:spcPct val="90000"/>
              </a:lnSpc>
              <a:buFontTx/>
              <a:buBlip>
                <a:blip r:embed="rId3"/>
              </a:buBlip>
            </a:pPr>
            <a:r>
              <a:rPr lang="el-GR" altLang="el-GR" sz="2000" b="1">
                <a:solidFill>
                  <a:srgbClr val="660066"/>
                </a:solidFill>
                <a:latin typeface="Garamond" panose="02020404030301010803" pitchFamily="18" charset="0"/>
              </a:rPr>
              <a:t>Παροχή εξειδικευμένης αναζήτησης, περιλαμβανομένων των πλήρων κειμένων</a:t>
            </a:r>
          </a:p>
          <a:p>
            <a:pPr>
              <a:lnSpc>
                <a:spcPct val="90000"/>
              </a:lnSpc>
              <a:buFontTx/>
              <a:buBlip>
                <a:blip r:embed="rId3"/>
              </a:buBlip>
            </a:pPr>
            <a:r>
              <a:rPr lang="el-GR" altLang="el-GR" sz="2000" b="1">
                <a:solidFill>
                  <a:srgbClr val="660066"/>
                </a:solidFill>
                <a:latin typeface="Garamond" panose="02020404030301010803" pitchFamily="18" charset="0"/>
              </a:rPr>
              <a:t>Ανάμειξη διαφόρων μέσων (εικόνα, ήχος </a:t>
            </a:r>
            <a:r>
              <a:rPr lang="en-GB" altLang="el-GR" sz="2000" b="1">
                <a:solidFill>
                  <a:srgbClr val="660066"/>
                </a:solidFill>
                <a:latin typeface="Garamond" panose="02020404030301010803" pitchFamily="18" charset="0"/>
              </a:rPr>
              <a:t>video</a:t>
            </a:r>
            <a:r>
              <a:rPr lang="el-GR" altLang="el-GR" sz="2000" b="1">
                <a:solidFill>
                  <a:srgbClr val="660066"/>
                </a:solidFill>
                <a:latin typeface="Garamond" panose="02020404030301010803" pitchFamily="18" charset="0"/>
              </a:rPr>
              <a:t>)</a:t>
            </a:r>
          </a:p>
          <a:p>
            <a:pPr>
              <a:lnSpc>
                <a:spcPct val="90000"/>
              </a:lnSpc>
              <a:buFontTx/>
              <a:buBlip>
                <a:blip r:embed="rId3"/>
              </a:buBlip>
            </a:pPr>
            <a:r>
              <a:rPr lang="el-GR" altLang="el-GR" sz="2000" b="1">
                <a:solidFill>
                  <a:srgbClr val="660066"/>
                </a:solidFill>
                <a:latin typeface="Garamond" panose="02020404030301010803" pitchFamily="18" charset="0"/>
              </a:rPr>
              <a:t>Δυνατότητα παρουσίασης σημαντικού σε ποσότητα υλικού για ανάλυση ή σύγκριση</a:t>
            </a:r>
          </a:p>
        </p:txBody>
      </p:sp>
    </p:spTree>
    <p:extLst>
      <p:ext uri="{BB962C8B-B14F-4D97-AF65-F5344CB8AC3E}">
        <p14:creationId xmlns:p14="http://schemas.microsoft.com/office/powerpoint/2010/main" val="1152335031"/>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2"/>
          <p:cNvSpPr>
            <a:spLocks noGrp="1" noChangeArrowheads="1"/>
          </p:cNvSpPr>
          <p:nvPr>
            <p:ph type="ctrTitle"/>
          </p:nvPr>
        </p:nvSpPr>
        <p:spPr>
          <a:xfrm>
            <a:off x="2209800" y="188913"/>
            <a:ext cx="7772400" cy="1511300"/>
          </a:xfrm>
        </p:spPr>
        <p:txBody>
          <a:bodyPr anchor="ctr"/>
          <a:lstStyle/>
          <a:p>
            <a:r>
              <a:rPr lang="el-GR" altLang="el-GR" sz="2800" b="1">
                <a:solidFill>
                  <a:srgbClr val="CC0099"/>
                </a:solidFill>
                <a:latin typeface="Garamond" panose="02020404030301010803" pitchFamily="18" charset="0"/>
              </a:rPr>
              <a:t/>
            </a:r>
            <a:br>
              <a:rPr lang="el-GR" altLang="el-GR" sz="2800" b="1">
                <a:solidFill>
                  <a:srgbClr val="CC0099"/>
                </a:solidFill>
                <a:latin typeface="Garamond" panose="02020404030301010803" pitchFamily="18" charset="0"/>
              </a:rPr>
            </a:br>
            <a:r>
              <a:rPr lang="el-GR" altLang="el-GR" sz="2800" b="1">
                <a:solidFill>
                  <a:srgbClr val="CC0099"/>
                </a:solidFill>
                <a:latin typeface="Garamond" panose="02020404030301010803" pitchFamily="18" charset="0"/>
              </a:rPr>
              <a:t>ΤΙ ΨΗΦΙΟΠΟΙΕΙΤΑΙ;  </a:t>
            </a:r>
            <a:br>
              <a:rPr lang="el-GR" altLang="el-GR" sz="2800" b="1">
                <a:solidFill>
                  <a:srgbClr val="CC0099"/>
                </a:solidFill>
                <a:latin typeface="Garamond" panose="02020404030301010803" pitchFamily="18" charset="0"/>
              </a:rPr>
            </a:br>
            <a:endParaRPr lang="el-GR" altLang="el-GR" sz="2800" b="1">
              <a:solidFill>
                <a:srgbClr val="CC0099"/>
              </a:solidFill>
              <a:latin typeface="Garamond" panose="02020404030301010803" pitchFamily="18" charset="0"/>
            </a:endParaRPr>
          </a:p>
        </p:txBody>
      </p:sp>
      <p:sp>
        <p:nvSpPr>
          <p:cNvPr id="77833" name="Rectangle 9"/>
          <p:cNvSpPr>
            <a:spLocks noGrp="1" noChangeArrowheads="1"/>
          </p:cNvSpPr>
          <p:nvPr>
            <p:ph type="subTitle" idx="1"/>
          </p:nvPr>
        </p:nvSpPr>
        <p:spPr>
          <a:xfrm>
            <a:off x="2279650" y="1844675"/>
            <a:ext cx="7416800" cy="4248150"/>
          </a:xfrm>
        </p:spPr>
        <p:txBody>
          <a:bodyPr>
            <a:normAutofit fontScale="92500" lnSpcReduction="10000"/>
          </a:bodyPr>
          <a:lstStyle/>
          <a:p>
            <a:pPr algn="l">
              <a:lnSpc>
                <a:spcPct val="90000"/>
              </a:lnSpc>
              <a:buFontTx/>
              <a:buBlip>
                <a:blip r:embed="rId3"/>
              </a:buBlip>
            </a:pPr>
            <a:r>
              <a:rPr lang="el-GR" altLang="el-GR" sz="2800" b="1">
                <a:solidFill>
                  <a:srgbClr val="800080"/>
                </a:solidFill>
                <a:latin typeface="Garamond" panose="02020404030301010803" pitchFamily="18" charset="0"/>
              </a:rPr>
              <a:t>     τι ακριβώς πρέπει να ψηφιοποιηθεί;</a:t>
            </a:r>
          </a:p>
          <a:p>
            <a:pPr algn="l">
              <a:lnSpc>
                <a:spcPct val="90000"/>
              </a:lnSpc>
            </a:pPr>
            <a:r>
              <a:rPr lang="el-GR" altLang="el-GR" sz="2800" b="1">
                <a:solidFill>
                  <a:srgbClr val="800080"/>
                </a:solidFill>
                <a:latin typeface="Garamond" panose="02020404030301010803" pitchFamily="18" charset="0"/>
              </a:rPr>
              <a:t>	</a:t>
            </a:r>
            <a:r>
              <a:rPr lang="el-GR" altLang="el-GR" sz="2800" b="1">
                <a:solidFill>
                  <a:srgbClr val="006600"/>
                </a:solidFill>
                <a:latin typeface="Garamond" panose="02020404030301010803" pitchFamily="18" charset="0"/>
              </a:rPr>
              <a:t>(τι διατηρείται και τι χάνεται;)</a:t>
            </a:r>
            <a:r>
              <a:rPr lang="el-GR" altLang="el-GR" sz="2800">
                <a:solidFill>
                  <a:srgbClr val="006600"/>
                </a:solidFill>
              </a:rPr>
              <a:t> </a:t>
            </a:r>
          </a:p>
          <a:p>
            <a:pPr algn="l">
              <a:lnSpc>
                <a:spcPct val="90000"/>
              </a:lnSpc>
            </a:pPr>
            <a:endParaRPr lang="el-GR" altLang="el-GR" sz="2800" b="1">
              <a:solidFill>
                <a:srgbClr val="006600"/>
              </a:solidFill>
              <a:latin typeface="Garamond" panose="02020404030301010803" pitchFamily="18" charset="0"/>
            </a:endParaRPr>
          </a:p>
          <a:p>
            <a:pPr algn="l">
              <a:lnSpc>
                <a:spcPct val="90000"/>
              </a:lnSpc>
              <a:buFontTx/>
              <a:buBlip>
                <a:blip r:embed="rId3"/>
              </a:buBlip>
            </a:pPr>
            <a:r>
              <a:rPr lang="el-GR" altLang="el-GR" sz="2800" b="1">
                <a:solidFill>
                  <a:srgbClr val="800080"/>
                </a:solidFill>
                <a:latin typeface="Garamond" panose="02020404030301010803" pitchFamily="18" charset="0"/>
              </a:rPr>
              <a:t>     τι θεωρεί ο οργανισμός ως  πιο σημαντικό; </a:t>
            </a:r>
          </a:p>
          <a:p>
            <a:pPr algn="l">
              <a:lnSpc>
                <a:spcPct val="90000"/>
              </a:lnSpc>
            </a:pPr>
            <a:r>
              <a:rPr lang="el-GR" altLang="el-GR" sz="2800" b="1">
                <a:solidFill>
                  <a:srgbClr val="800080"/>
                </a:solidFill>
                <a:latin typeface="Garamond" panose="02020404030301010803" pitchFamily="18" charset="0"/>
              </a:rPr>
              <a:t>	</a:t>
            </a:r>
            <a:r>
              <a:rPr lang="el-GR" altLang="el-GR" sz="2800" b="1">
                <a:solidFill>
                  <a:srgbClr val="006600"/>
                </a:solidFill>
                <a:latin typeface="Garamond" panose="02020404030301010803" pitchFamily="18" charset="0"/>
              </a:rPr>
              <a:t>(περιεχόμενο ή μορφή;)</a:t>
            </a:r>
          </a:p>
          <a:p>
            <a:pPr algn="l">
              <a:lnSpc>
                <a:spcPct val="90000"/>
              </a:lnSpc>
            </a:pPr>
            <a:endParaRPr lang="el-GR" altLang="el-GR" sz="2800" b="1">
              <a:solidFill>
                <a:srgbClr val="006600"/>
              </a:solidFill>
              <a:latin typeface="Garamond" panose="02020404030301010803" pitchFamily="18" charset="0"/>
            </a:endParaRPr>
          </a:p>
          <a:p>
            <a:pPr algn="l">
              <a:lnSpc>
                <a:spcPct val="90000"/>
              </a:lnSpc>
            </a:pPr>
            <a:endParaRPr lang="el-GR" altLang="el-GR" sz="1600" b="1">
              <a:solidFill>
                <a:srgbClr val="800080"/>
              </a:solidFill>
              <a:latin typeface="Garamond" panose="02020404030301010803" pitchFamily="18" charset="0"/>
            </a:endParaRPr>
          </a:p>
          <a:p>
            <a:pPr algn="l">
              <a:lnSpc>
                <a:spcPct val="90000"/>
              </a:lnSpc>
            </a:pPr>
            <a:endParaRPr lang="el-GR" altLang="el-GR" sz="2000" b="1">
              <a:solidFill>
                <a:srgbClr val="800080"/>
              </a:solidFill>
              <a:latin typeface="Garamond" panose="02020404030301010803" pitchFamily="18" charset="0"/>
            </a:endParaRPr>
          </a:p>
          <a:p>
            <a:pPr algn="l">
              <a:lnSpc>
                <a:spcPct val="90000"/>
              </a:lnSpc>
              <a:buFontTx/>
              <a:buBlip>
                <a:blip r:embed="rId3"/>
              </a:buBlip>
            </a:pPr>
            <a:endParaRPr lang="el-GR" altLang="el-GR" sz="2000" b="1">
              <a:solidFill>
                <a:srgbClr val="800080"/>
              </a:solidFill>
              <a:latin typeface="Garamond" panose="02020404030301010803" pitchFamily="18" charset="0"/>
            </a:endParaRPr>
          </a:p>
          <a:p>
            <a:pPr algn="l">
              <a:lnSpc>
                <a:spcPct val="90000"/>
              </a:lnSpc>
            </a:pPr>
            <a:r>
              <a:rPr lang="el-GR" altLang="el-GR" sz="2000" b="1">
                <a:solidFill>
                  <a:srgbClr val="800080"/>
                </a:solidFill>
                <a:latin typeface="Garamond" panose="02020404030301010803" pitchFamily="18" charset="0"/>
              </a:rPr>
              <a:t>	</a:t>
            </a:r>
          </a:p>
          <a:p>
            <a:pPr>
              <a:lnSpc>
                <a:spcPct val="90000"/>
              </a:lnSpc>
            </a:pPr>
            <a:endParaRPr lang="el-GR" altLang="el-GR" sz="2000" b="1">
              <a:solidFill>
                <a:srgbClr val="800080"/>
              </a:solidFill>
              <a:latin typeface="Garamond" panose="02020404030301010803" pitchFamily="18" charset="0"/>
            </a:endParaRPr>
          </a:p>
        </p:txBody>
      </p:sp>
    </p:spTree>
    <p:extLst>
      <p:ext uri="{BB962C8B-B14F-4D97-AF65-F5344CB8AC3E}">
        <p14:creationId xmlns:p14="http://schemas.microsoft.com/office/powerpoint/2010/main" val="153156482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Τρία επίπεδα της έξυπνης πόλης</a:t>
            </a:r>
            <a:endParaRPr lang="el-GR" dirty="0"/>
          </a:p>
        </p:txBody>
      </p:sp>
      <p:sp>
        <p:nvSpPr>
          <p:cNvPr id="3" name="Ορθογώνιο 2"/>
          <p:cNvSpPr/>
          <p:nvPr/>
        </p:nvSpPr>
        <p:spPr>
          <a:xfrm>
            <a:off x="1233577" y="1962380"/>
            <a:ext cx="8453887" cy="2308324"/>
          </a:xfrm>
          <a:prstGeom prst="rect">
            <a:avLst/>
          </a:prstGeom>
        </p:spPr>
        <p:txBody>
          <a:bodyPr wrap="square">
            <a:spAutoFit/>
          </a:bodyPr>
          <a:lstStyle/>
          <a:p>
            <a:r>
              <a:rPr lang="el-GR" dirty="0" smtClean="0"/>
              <a:t>Η ευφυής πόλη είναι ένα </a:t>
            </a:r>
            <a:r>
              <a:rPr lang="el-GR" dirty="0" err="1" smtClean="0"/>
              <a:t>πολυεπίπεδο</a:t>
            </a:r>
            <a:r>
              <a:rPr lang="el-GR" dirty="0" smtClean="0"/>
              <a:t> </a:t>
            </a:r>
            <a:r>
              <a:rPr lang="el-GR" dirty="0" err="1" smtClean="0"/>
              <a:t>περιοχικό</a:t>
            </a:r>
            <a:r>
              <a:rPr lang="el-GR" dirty="0" smtClean="0"/>
              <a:t> </a:t>
            </a:r>
            <a:r>
              <a:rPr lang="el-GR" dirty="0" err="1" smtClean="0"/>
              <a:t>σύστηµα</a:t>
            </a:r>
            <a:r>
              <a:rPr lang="el-GR" dirty="0" smtClean="0"/>
              <a:t> </a:t>
            </a:r>
            <a:r>
              <a:rPr lang="el-GR" dirty="0" err="1" smtClean="0"/>
              <a:t>καινοτοµίας</a:t>
            </a:r>
            <a:r>
              <a:rPr lang="el-GR" dirty="0" smtClean="0"/>
              <a:t>. Συνθέτει ανθρώπινες ικανότητες και δραστηριότητες έντασης-γνώσεων, </a:t>
            </a:r>
            <a:r>
              <a:rPr lang="el-GR" dirty="0" err="1" smtClean="0"/>
              <a:t>θεσµούς</a:t>
            </a:r>
            <a:r>
              <a:rPr lang="el-GR" dirty="0" smtClean="0"/>
              <a:t> τεχνολογικής µ</a:t>
            </a:r>
            <a:r>
              <a:rPr lang="el-GR" dirty="0" err="1" smtClean="0"/>
              <a:t>άθησης</a:t>
            </a:r>
            <a:r>
              <a:rPr lang="el-GR" dirty="0" smtClean="0"/>
              <a:t>, και ψηφιακούς χώρους επικοινωνίας, ώστε να µ</a:t>
            </a:r>
            <a:r>
              <a:rPr lang="el-GR" dirty="0" err="1" smtClean="0"/>
              <a:t>εγιστοποιείται</a:t>
            </a:r>
            <a:r>
              <a:rPr lang="el-GR" dirty="0" smtClean="0"/>
              <a:t> η ικανότητα </a:t>
            </a:r>
            <a:r>
              <a:rPr lang="el-GR" dirty="0" err="1" smtClean="0"/>
              <a:t>καινοτοµίας</a:t>
            </a:r>
            <a:r>
              <a:rPr lang="el-GR" dirty="0" smtClean="0"/>
              <a:t> της περιοχής αναφοράς της. Αποτελεί την πιο </a:t>
            </a:r>
            <a:r>
              <a:rPr lang="el-GR" dirty="0" err="1" smtClean="0"/>
              <a:t>εξελιγµένη</a:t>
            </a:r>
            <a:r>
              <a:rPr lang="el-GR" dirty="0" smtClean="0"/>
              <a:t> µ</a:t>
            </a:r>
            <a:r>
              <a:rPr lang="el-GR" dirty="0" err="1" smtClean="0"/>
              <a:t>ορφή</a:t>
            </a:r>
            <a:r>
              <a:rPr lang="el-GR" dirty="0" smtClean="0"/>
              <a:t> </a:t>
            </a:r>
            <a:r>
              <a:rPr lang="el-GR" dirty="0" err="1" smtClean="0"/>
              <a:t>περιοχικών</a:t>
            </a:r>
            <a:r>
              <a:rPr lang="el-GR" dirty="0" smtClean="0"/>
              <a:t> </a:t>
            </a:r>
            <a:r>
              <a:rPr lang="el-GR" dirty="0" err="1" smtClean="0"/>
              <a:t>συστηµάτων</a:t>
            </a:r>
            <a:r>
              <a:rPr lang="el-GR" dirty="0" smtClean="0"/>
              <a:t> 3 </a:t>
            </a:r>
            <a:r>
              <a:rPr lang="el-GR" dirty="0" err="1" smtClean="0"/>
              <a:t>καινοτοµίας</a:t>
            </a:r>
            <a:r>
              <a:rPr lang="el-GR" dirty="0" smtClean="0"/>
              <a:t> που </a:t>
            </a:r>
            <a:r>
              <a:rPr lang="el-GR" dirty="0" err="1" smtClean="0"/>
              <a:t>γνωρίζουµε</a:t>
            </a:r>
            <a:r>
              <a:rPr lang="el-GR" dirty="0" smtClean="0"/>
              <a:t> </a:t>
            </a:r>
            <a:r>
              <a:rPr lang="el-GR" dirty="0" err="1" smtClean="0"/>
              <a:t>σήµερα</a:t>
            </a:r>
            <a:r>
              <a:rPr lang="el-GR" dirty="0" smtClean="0"/>
              <a:t>, ένα </a:t>
            </a:r>
            <a:r>
              <a:rPr lang="el-GR" dirty="0" err="1" smtClean="0"/>
              <a:t>σύστηµα</a:t>
            </a:r>
            <a:r>
              <a:rPr lang="el-GR" dirty="0" smtClean="0"/>
              <a:t> τρίτης γενιάς, µ</a:t>
            </a:r>
            <a:r>
              <a:rPr lang="el-GR" dirty="0" err="1" smtClean="0"/>
              <a:t>ετά</a:t>
            </a:r>
            <a:r>
              <a:rPr lang="el-GR" dirty="0" smtClean="0"/>
              <a:t> τα </a:t>
            </a:r>
            <a:r>
              <a:rPr lang="el-GR" dirty="0" err="1" smtClean="0"/>
              <a:t>καινοτόµα</a:t>
            </a:r>
            <a:r>
              <a:rPr lang="el-GR" dirty="0" smtClean="0"/>
              <a:t> </a:t>
            </a:r>
            <a:r>
              <a:rPr lang="el-GR" dirty="0" err="1" smtClean="0"/>
              <a:t>clusters</a:t>
            </a:r>
            <a:r>
              <a:rPr lang="el-GR" dirty="0" smtClean="0"/>
              <a:t> και τις µ</a:t>
            </a:r>
            <a:r>
              <a:rPr lang="el-GR" dirty="0" err="1" smtClean="0"/>
              <a:t>αθησιακές</a:t>
            </a:r>
            <a:r>
              <a:rPr lang="el-GR" dirty="0" smtClean="0"/>
              <a:t> περιφέρειες. Συγκροτείται από την επαλληλία σειράς επιπέδων, σε αντιστοιχία µε την εξέλιξη των διεργασιών της </a:t>
            </a:r>
            <a:r>
              <a:rPr lang="el-GR" dirty="0" err="1" smtClean="0"/>
              <a:t>καινοτοµίας</a:t>
            </a:r>
            <a:r>
              <a:rPr lang="el-GR" dirty="0" smtClean="0"/>
              <a:t> σε φυσικό, </a:t>
            </a:r>
            <a:r>
              <a:rPr lang="el-GR" dirty="0" err="1" smtClean="0"/>
              <a:t>θεσµικό</a:t>
            </a:r>
            <a:r>
              <a:rPr lang="el-GR" dirty="0" smtClean="0"/>
              <a:t>, και ψηφιακό χώρο. </a:t>
            </a:r>
            <a:endParaRPr lang="el-GR" dirty="0"/>
          </a:p>
        </p:txBody>
      </p:sp>
    </p:spTree>
    <p:extLst>
      <p:ext uri="{BB962C8B-B14F-4D97-AF65-F5344CB8AC3E}">
        <p14:creationId xmlns:p14="http://schemas.microsoft.com/office/powerpoint/2010/main" val="2676493409"/>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2592924" y="624110"/>
            <a:ext cx="8911687" cy="1109799"/>
          </a:xfrm>
        </p:spPr>
        <p:txBody>
          <a:bodyPr/>
          <a:lstStyle/>
          <a:p>
            <a:r>
              <a:rPr lang="el-GR" b="1" dirty="0" smtClean="0"/>
              <a:t>Πηγές -Βιβλιογραφία</a:t>
            </a:r>
            <a:endParaRPr lang="el-GR" b="1" dirty="0"/>
          </a:p>
        </p:txBody>
      </p:sp>
      <p:sp>
        <p:nvSpPr>
          <p:cNvPr id="3" name="Ορθογώνιο 2"/>
          <p:cNvSpPr/>
          <p:nvPr/>
        </p:nvSpPr>
        <p:spPr>
          <a:xfrm>
            <a:off x="966159" y="1621614"/>
            <a:ext cx="7927676" cy="5386090"/>
          </a:xfrm>
          <a:prstGeom prst="rect">
            <a:avLst/>
          </a:prstGeom>
        </p:spPr>
        <p:txBody>
          <a:bodyPr wrap="square">
            <a:spAutoFit/>
          </a:bodyPr>
          <a:lstStyle/>
          <a:p>
            <a:r>
              <a:rPr lang="el-GR" dirty="0">
                <a:solidFill>
                  <a:prstClr val="black"/>
                </a:solidFill>
              </a:rPr>
              <a:t> </a:t>
            </a:r>
            <a:r>
              <a:rPr lang="el-GR" sz="1400" dirty="0" err="1">
                <a:solidFill>
                  <a:prstClr val="black"/>
                </a:solidFill>
                <a:latin typeface="Calibri" panose="020F0502020204030204" pitchFamily="34" charset="0"/>
                <a:cs typeface="Calibri" panose="020F0502020204030204" pitchFamily="34" charset="0"/>
              </a:rPr>
              <a:t>Βλαχάβας</a:t>
            </a:r>
            <a:r>
              <a:rPr lang="el-GR" sz="1400" dirty="0">
                <a:solidFill>
                  <a:prstClr val="black"/>
                </a:solidFill>
                <a:latin typeface="Calibri" panose="020F0502020204030204" pitchFamily="34" charset="0"/>
                <a:cs typeface="Calibri" panose="020F0502020204030204" pitchFamily="34" charset="0"/>
              </a:rPr>
              <a:t> Ι., Κεφαλάς Π., Βασιλειάδης Ν., </a:t>
            </a:r>
            <a:r>
              <a:rPr lang="el-GR" sz="1400" dirty="0" err="1">
                <a:solidFill>
                  <a:prstClr val="black"/>
                </a:solidFill>
                <a:latin typeface="Calibri" panose="020F0502020204030204" pitchFamily="34" charset="0"/>
                <a:cs typeface="Calibri" panose="020F0502020204030204" pitchFamily="34" charset="0"/>
              </a:rPr>
              <a:t>Κόκκορα</a:t>
            </a:r>
            <a:r>
              <a:rPr lang="el-GR" sz="1400" dirty="0">
                <a:solidFill>
                  <a:prstClr val="black"/>
                </a:solidFill>
                <a:latin typeface="Calibri" panose="020F0502020204030204" pitchFamily="34" charset="0"/>
                <a:cs typeface="Calibri" panose="020F0502020204030204" pitchFamily="34" charset="0"/>
              </a:rPr>
              <a:t> Φ. ς, Σακελλαρίου Η. Τεχνητή Νοημοσύνη - Γ' Έκδοση, Πανεπιστήμιο Μακεδονίας ,2011.</a:t>
            </a:r>
          </a:p>
          <a:p>
            <a:r>
              <a:rPr lang="el-GR" sz="1400" dirty="0">
                <a:solidFill>
                  <a:prstClr val="black"/>
                </a:solidFill>
                <a:latin typeface="Calibri" panose="020F0502020204030204" pitchFamily="34" charset="0"/>
                <a:cs typeface="Calibri" panose="020F0502020204030204" pitchFamily="34" charset="0"/>
              </a:rPr>
              <a:t>Μαστρογεωργίου </a:t>
            </a:r>
            <a:r>
              <a:rPr lang="el-GR" sz="1400" dirty="0" err="1">
                <a:solidFill>
                  <a:prstClr val="black"/>
                </a:solidFill>
                <a:latin typeface="Calibri" panose="020F0502020204030204" pitchFamily="34" charset="0"/>
                <a:cs typeface="Calibri" panose="020F0502020204030204" pitchFamily="34" charset="0"/>
              </a:rPr>
              <a:t>Ιω</a:t>
            </a:r>
            <a:r>
              <a:rPr lang="el-GR" sz="1400" dirty="0">
                <a:solidFill>
                  <a:prstClr val="black"/>
                </a:solidFill>
                <a:latin typeface="Calibri" panose="020F0502020204030204" pitchFamily="34" charset="0"/>
                <a:cs typeface="Calibri" panose="020F0502020204030204" pitchFamily="34" charset="0"/>
              </a:rPr>
              <a:t>. Τεχνητή νοημοσύνη και άνθρωπος - μια απόπειρα κατανόησης της εποχής μας : ΕΚΔΟΣΕΙΣ ΠΑΠΑΔΟΠΟΥΛΟΣ, 2020</a:t>
            </a:r>
          </a:p>
          <a:p>
            <a:r>
              <a:rPr lang="el-GR" sz="1400" dirty="0">
                <a:solidFill>
                  <a:prstClr val="black"/>
                </a:solidFill>
                <a:latin typeface="Calibri" panose="020F0502020204030204" pitchFamily="34" charset="0"/>
                <a:cs typeface="Calibri" panose="020F0502020204030204" pitchFamily="34" charset="0"/>
              </a:rPr>
              <a:t>ο </a:t>
            </a:r>
            <a:r>
              <a:rPr lang="el-GR" sz="1400" dirty="0" err="1">
                <a:solidFill>
                  <a:prstClr val="black"/>
                </a:solidFill>
                <a:latin typeface="Calibri" panose="020F0502020204030204" pitchFamily="34" charset="0"/>
                <a:cs typeface="Calibri" panose="020F0502020204030204" pitchFamily="34" charset="0"/>
              </a:rPr>
              <a:t>ανθρωπος</a:t>
            </a:r>
            <a:r>
              <a:rPr lang="el-GR" sz="1400" dirty="0">
                <a:solidFill>
                  <a:prstClr val="black"/>
                </a:solidFill>
                <a:latin typeface="Calibri" panose="020F0502020204030204" pitchFamily="34" charset="0"/>
                <a:cs typeface="Calibri" panose="020F0502020204030204" pitchFamily="34" charset="0"/>
              </a:rPr>
              <a:t> του </a:t>
            </a:r>
            <a:r>
              <a:rPr lang="el-GR" sz="1400" dirty="0" err="1">
                <a:solidFill>
                  <a:prstClr val="black"/>
                </a:solidFill>
                <a:latin typeface="Calibri" panose="020F0502020204030204" pitchFamily="34" charset="0"/>
                <a:cs typeface="Calibri" panose="020F0502020204030204" pitchFamily="34" charset="0"/>
              </a:rPr>
              <a:t>μελλοντος</a:t>
            </a:r>
            <a:endParaRPr lang="el-GR" sz="1400" dirty="0">
              <a:solidFill>
                <a:prstClr val="black"/>
              </a:solidFill>
              <a:latin typeface="Calibri" panose="020F0502020204030204" pitchFamily="34" charset="0"/>
              <a:cs typeface="Calibri" panose="020F0502020204030204" pitchFamily="34" charset="0"/>
            </a:endParaRPr>
          </a:p>
          <a:p>
            <a:r>
              <a:rPr lang="el-GR" sz="1400" dirty="0">
                <a:solidFill>
                  <a:prstClr val="black"/>
                </a:solidFill>
                <a:latin typeface="Calibri" panose="020F0502020204030204" pitchFamily="34" charset="0"/>
                <a:cs typeface="Calibri" panose="020F0502020204030204" pitchFamily="34" charset="0"/>
              </a:rPr>
              <a:t> Ο'connell </a:t>
            </a:r>
            <a:r>
              <a:rPr lang="el-GR" sz="1400" dirty="0" err="1">
                <a:solidFill>
                  <a:prstClr val="black"/>
                </a:solidFill>
                <a:latin typeface="Calibri" panose="020F0502020204030204" pitchFamily="34" charset="0"/>
                <a:cs typeface="Calibri" panose="020F0502020204030204" pitchFamily="34" charset="0"/>
              </a:rPr>
              <a:t>Μark</a:t>
            </a:r>
            <a:r>
              <a:rPr lang="el-GR" sz="1400" dirty="0">
                <a:solidFill>
                  <a:prstClr val="black"/>
                </a:solidFill>
                <a:latin typeface="Calibri" panose="020F0502020204030204" pitchFamily="34" charset="0"/>
                <a:cs typeface="Calibri" panose="020F0502020204030204" pitchFamily="34" charset="0"/>
              </a:rPr>
              <a:t> η </a:t>
            </a:r>
            <a:r>
              <a:rPr lang="el-GR" sz="1400" dirty="0" err="1">
                <a:solidFill>
                  <a:prstClr val="black"/>
                </a:solidFill>
                <a:latin typeface="Calibri" panose="020F0502020204030204" pitchFamily="34" charset="0"/>
                <a:cs typeface="Calibri" panose="020F0502020204030204" pitchFamily="34" charset="0"/>
              </a:rPr>
              <a:t>προσπαθεια</a:t>
            </a:r>
            <a:r>
              <a:rPr lang="el-GR" sz="1400" dirty="0">
                <a:solidFill>
                  <a:prstClr val="black"/>
                </a:solidFill>
                <a:latin typeface="Calibri" panose="020F0502020204030204" pitchFamily="34" charset="0"/>
                <a:cs typeface="Calibri" panose="020F0502020204030204" pitchFamily="34" charset="0"/>
              </a:rPr>
              <a:t> να </a:t>
            </a:r>
            <a:r>
              <a:rPr lang="el-GR" sz="1400" dirty="0" err="1">
                <a:solidFill>
                  <a:prstClr val="black"/>
                </a:solidFill>
                <a:latin typeface="Calibri" panose="020F0502020204030204" pitchFamily="34" charset="0"/>
                <a:cs typeface="Calibri" panose="020F0502020204030204" pitchFamily="34" charset="0"/>
              </a:rPr>
              <a:t>επιμηκυνουμε</a:t>
            </a:r>
            <a:r>
              <a:rPr lang="el-GR" sz="1400" dirty="0">
                <a:solidFill>
                  <a:prstClr val="black"/>
                </a:solidFill>
                <a:latin typeface="Calibri" panose="020F0502020204030204" pitchFamily="34" charset="0"/>
                <a:cs typeface="Calibri" panose="020F0502020204030204" pitchFamily="34" charset="0"/>
              </a:rPr>
              <a:t> τη </a:t>
            </a:r>
            <a:r>
              <a:rPr lang="el-GR" sz="1400" dirty="0" err="1">
                <a:solidFill>
                  <a:prstClr val="black"/>
                </a:solidFill>
                <a:latin typeface="Calibri" panose="020F0502020204030204" pitchFamily="34" charset="0"/>
                <a:cs typeface="Calibri" panose="020F0502020204030204" pitchFamily="34" charset="0"/>
              </a:rPr>
              <a:t>ζωη</a:t>
            </a:r>
            <a:r>
              <a:rPr lang="el-GR" sz="1400" dirty="0">
                <a:solidFill>
                  <a:prstClr val="black"/>
                </a:solidFill>
                <a:latin typeface="Calibri" panose="020F0502020204030204" pitchFamily="34" charset="0"/>
                <a:cs typeface="Calibri" panose="020F0502020204030204" pitchFamily="34" charset="0"/>
              </a:rPr>
              <a:t> μας και να </a:t>
            </a:r>
            <a:r>
              <a:rPr lang="el-GR" sz="1400" dirty="0" err="1">
                <a:solidFill>
                  <a:prstClr val="black"/>
                </a:solidFill>
                <a:latin typeface="Calibri" panose="020F0502020204030204" pitchFamily="34" charset="0"/>
                <a:cs typeface="Calibri" panose="020F0502020204030204" pitchFamily="34" charset="0"/>
              </a:rPr>
              <a:t>λυσουμε</a:t>
            </a:r>
            <a:r>
              <a:rPr lang="el-GR" sz="1400" dirty="0">
                <a:solidFill>
                  <a:prstClr val="black"/>
                </a:solidFill>
                <a:latin typeface="Calibri" panose="020F0502020204030204" pitchFamily="34" charset="0"/>
                <a:cs typeface="Calibri" panose="020F0502020204030204" pitchFamily="34" charset="0"/>
              </a:rPr>
              <a:t> το </a:t>
            </a:r>
            <a:r>
              <a:rPr lang="el-GR" sz="1400" dirty="0" err="1">
                <a:solidFill>
                  <a:prstClr val="black"/>
                </a:solidFill>
                <a:latin typeface="Calibri" panose="020F0502020204030204" pitchFamily="34" charset="0"/>
                <a:cs typeface="Calibri" panose="020F0502020204030204" pitchFamily="34" charset="0"/>
              </a:rPr>
              <a:t>προβλημα</a:t>
            </a:r>
            <a:r>
              <a:rPr lang="el-GR" sz="1400" dirty="0">
                <a:solidFill>
                  <a:prstClr val="black"/>
                </a:solidFill>
                <a:latin typeface="Calibri" panose="020F0502020204030204" pitchFamily="34" charset="0"/>
                <a:cs typeface="Calibri" panose="020F0502020204030204" pitchFamily="34" charset="0"/>
              </a:rPr>
              <a:t> του </a:t>
            </a:r>
            <a:r>
              <a:rPr lang="el-GR" sz="1400" dirty="0" err="1">
                <a:solidFill>
                  <a:prstClr val="black"/>
                </a:solidFill>
                <a:latin typeface="Calibri" panose="020F0502020204030204" pitchFamily="34" charset="0"/>
                <a:cs typeface="Calibri" panose="020F0502020204030204" pitchFamily="34" charset="0"/>
              </a:rPr>
              <a:t>θανατου</a:t>
            </a:r>
            <a:r>
              <a:rPr lang="el-GR" sz="1400" dirty="0">
                <a:solidFill>
                  <a:prstClr val="black"/>
                </a:solidFill>
                <a:latin typeface="Calibri" panose="020F0502020204030204" pitchFamily="34" charset="0"/>
                <a:cs typeface="Calibri" panose="020F0502020204030204" pitchFamily="34" charset="0"/>
              </a:rPr>
              <a:t> εκδόσεις Κλειδάριθμος, 2020</a:t>
            </a:r>
          </a:p>
          <a:p>
            <a:r>
              <a:rPr lang="el-GR" sz="1400" dirty="0">
                <a:solidFill>
                  <a:prstClr val="black"/>
                </a:solidFill>
                <a:latin typeface="Calibri" panose="020F0502020204030204" pitchFamily="34" charset="0"/>
                <a:cs typeface="Calibri" panose="020F0502020204030204" pitchFamily="34" charset="0"/>
              </a:rPr>
              <a:t> </a:t>
            </a:r>
            <a:r>
              <a:rPr lang="en-US" sz="1400" dirty="0">
                <a:solidFill>
                  <a:prstClr val="black"/>
                </a:solidFill>
                <a:latin typeface="Calibri" panose="020F0502020204030204" pitchFamily="34" charset="0"/>
                <a:cs typeface="Calibri" panose="020F0502020204030204" pitchFamily="34" charset="0"/>
                <a:hlinkClick r:id="rId2"/>
              </a:rPr>
              <a:t>https://www.youtube.com/watch?v=M9JbU0uik9A</a:t>
            </a:r>
            <a:endParaRPr lang="el-GR" sz="1400" dirty="0">
              <a:solidFill>
                <a:prstClr val="black"/>
              </a:solidFill>
              <a:latin typeface="Calibri" panose="020F0502020204030204" pitchFamily="34" charset="0"/>
              <a:cs typeface="Calibri" panose="020F0502020204030204" pitchFamily="34" charset="0"/>
            </a:endParaRPr>
          </a:p>
          <a:p>
            <a:r>
              <a:rPr lang="en-US" sz="1400" dirty="0">
                <a:solidFill>
                  <a:prstClr val="black"/>
                </a:solidFill>
                <a:latin typeface="Calibri" panose="020F0502020204030204" pitchFamily="34" charset="0"/>
                <a:cs typeface="Calibri" panose="020F0502020204030204" pitchFamily="34" charset="0"/>
                <a:hlinkClick r:id="rId3"/>
              </a:rPr>
              <a:t>https://en.wikipedia.org/wiki/To_Be_a_Machine</a:t>
            </a:r>
            <a:endParaRPr lang="el-GR" sz="1400" dirty="0">
              <a:solidFill>
                <a:prstClr val="black"/>
              </a:solidFill>
              <a:latin typeface="Calibri" panose="020F0502020204030204" pitchFamily="34" charset="0"/>
              <a:cs typeface="Calibri" panose="020F0502020204030204" pitchFamily="34" charset="0"/>
            </a:endParaRPr>
          </a:p>
          <a:p>
            <a:r>
              <a:rPr lang="en-US" sz="1400" dirty="0" err="1">
                <a:solidFill>
                  <a:prstClr val="black"/>
                </a:solidFill>
                <a:latin typeface="Calibri" panose="020F0502020204030204" pitchFamily="34" charset="0"/>
                <a:cs typeface="Calibri" panose="020F0502020204030204" pitchFamily="34" charset="0"/>
              </a:rPr>
              <a:t>Bostrom</a:t>
            </a:r>
            <a:r>
              <a:rPr lang="el-GR" sz="1400" dirty="0">
                <a:solidFill>
                  <a:prstClr val="black"/>
                </a:solidFill>
                <a:latin typeface="Calibri" panose="020F0502020204030204" pitchFamily="34" charset="0"/>
                <a:cs typeface="Calibri" panose="020F0502020204030204" pitchFamily="34" charset="0"/>
              </a:rPr>
              <a:t>, Ν. </a:t>
            </a:r>
            <a:r>
              <a:rPr lang="en-US" sz="1400" dirty="0">
                <a:solidFill>
                  <a:prstClr val="black"/>
                </a:solidFill>
                <a:latin typeface="Calibri" panose="020F0502020204030204" pitchFamily="34" charset="0"/>
                <a:cs typeface="Calibri" panose="020F0502020204030204" pitchFamily="34" charset="0"/>
              </a:rPr>
              <a:t>a history of transhumanist thought</a:t>
            </a:r>
            <a:r>
              <a:rPr lang="el-GR" sz="1400" dirty="0">
                <a:solidFill>
                  <a:prstClr val="black"/>
                </a:solidFill>
                <a:latin typeface="Calibri" panose="020F0502020204030204" pitchFamily="34" charset="0"/>
                <a:cs typeface="Calibri" panose="020F0502020204030204" pitchFamily="34" charset="0"/>
              </a:rPr>
              <a:t> </a:t>
            </a:r>
            <a:r>
              <a:rPr lang="en-US" sz="1400" dirty="0">
                <a:solidFill>
                  <a:prstClr val="black"/>
                </a:solidFill>
                <a:latin typeface="Calibri" panose="020F0502020204030204" pitchFamily="34" charset="0"/>
                <a:cs typeface="Calibri" panose="020F0502020204030204" pitchFamily="34" charset="0"/>
              </a:rPr>
              <a:t>Originally published in Journal of Evolution and Technology  ‐  Vol. 14  Issue 1 ‐ April 2005;</a:t>
            </a:r>
            <a:r>
              <a:rPr lang="el-GR" sz="1400" dirty="0">
                <a:solidFill>
                  <a:prstClr val="black"/>
                </a:solidFill>
                <a:latin typeface="Calibri" panose="020F0502020204030204" pitchFamily="34" charset="0"/>
                <a:cs typeface="Calibri" panose="020F0502020204030204" pitchFamily="34" charset="0"/>
              </a:rPr>
              <a:t> </a:t>
            </a:r>
            <a:r>
              <a:rPr lang="en-US" sz="1400" dirty="0">
                <a:solidFill>
                  <a:prstClr val="black"/>
                </a:solidFill>
                <a:latin typeface="Calibri" panose="020F0502020204030204" pitchFamily="34" charset="0"/>
                <a:cs typeface="Calibri" panose="020F0502020204030204" pitchFamily="34" charset="0"/>
              </a:rPr>
              <a:t>reprinted (in its present slightly edited form) in Academic Writing Across the Disciplines, eds.</a:t>
            </a:r>
            <a:r>
              <a:rPr lang="el-GR" sz="1400" dirty="0">
                <a:solidFill>
                  <a:prstClr val="black"/>
                </a:solidFill>
                <a:latin typeface="Calibri" panose="020F0502020204030204" pitchFamily="34" charset="0"/>
                <a:cs typeface="Calibri" panose="020F0502020204030204" pitchFamily="34" charset="0"/>
              </a:rPr>
              <a:t> </a:t>
            </a:r>
            <a:r>
              <a:rPr lang="en-US" sz="1400" dirty="0">
                <a:solidFill>
                  <a:prstClr val="black"/>
                </a:solidFill>
                <a:latin typeface="Calibri" panose="020F0502020204030204" pitchFamily="34" charset="0"/>
                <a:cs typeface="Calibri" panose="020F0502020204030204" pitchFamily="34" charset="0"/>
              </a:rPr>
              <a:t>Michael </a:t>
            </a:r>
            <a:r>
              <a:rPr lang="en-US" sz="1400" dirty="0" err="1">
                <a:solidFill>
                  <a:prstClr val="black"/>
                </a:solidFill>
                <a:latin typeface="Calibri" panose="020F0502020204030204" pitchFamily="34" charset="0"/>
                <a:cs typeface="Calibri" panose="020F0502020204030204" pitchFamily="34" charset="0"/>
              </a:rPr>
              <a:t>Rectenwald</a:t>
            </a:r>
            <a:r>
              <a:rPr lang="en-US" sz="1400" dirty="0">
                <a:solidFill>
                  <a:prstClr val="black"/>
                </a:solidFill>
                <a:latin typeface="Calibri" panose="020F0502020204030204" pitchFamily="34" charset="0"/>
                <a:cs typeface="Calibri" panose="020F0502020204030204" pitchFamily="34" charset="0"/>
              </a:rPr>
              <a:t> &amp; Lisa Carl (New York: Pearson Longman, 2011)</a:t>
            </a:r>
            <a:endParaRPr lang="el-GR" sz="1400" dirty="0">
              <a:solidFill>
                <a:prstClr val="black"/>
              </a:solidFill>
              <a:latin typeface="Calibri" panose="020F0502020204030204" pitchFamily="34" charset="0"/>
              <a:cs typeface="Calibri" panose="020F0502020204030204" pitchFamily="34" charset="0"/>
            </a:endParaRPr>
          </a:p>
          <a:p>
            <a:r>
              <a:rPr lang="en-US" sz="1400" dirty="0">
                <a:solidFill>
                  <a:prstClr val="black"/>
                </a:solidFill>
                <a:latin typeface="Calibri" panose="020F0502020204030204" pitchFamily="34" charset="0"/>
                <a:cs typeface="Calibri" panose="020F0502020204030204" pitchFamily="34" charset="0"/>
                <a:hlinkClick r:id="rId4"/>
              </a:rPr>
              <a:t>https://www.nickbostrom.com/papers/history.pdf</a:t>
            </a:r>
            <a:endParaRPr lang="el-GR" sz="1400" dirty="0">
              <a:solidFill>
                <a:prstClr val="black"/>
              </a:solidFill>
              <a:latin typeface="Calibri" panose="020F0502020204030204" pitchFamily="34" charset="0"/>
              <a:cs typeface="Calibri" panose="020F0502020204030204" pitchFamily="34" charset="0"/>
            </a:endParaRPr>
          </a:p>
          <a:p>
            <a:r>
              <a:rPr lang="en-US" sz="1400" dirty="0" err="1">
                <a:solidFill>
                  <a:prstClr val="black"/>
                </a:solidFill>
                <a:latin typeface="Calibri" panose="020F0502020204030204" pitchFamily="34" charset="0"/>
                <a:cs typeface="Calibri" panose="020F0502020204030204" pitchFamily="34" charset="0"/>
              </a:rPr>
              <a:t>Braidotti</a:t>
            </a:r>
            <a:r>
              <a:rPr lang="el-GR" sz="1400" dirty="0">
                <a:solidFill>
                  <a:prstClr val="black"/>
                </a:solidFill>
                <a:latin typeface="Calibri" panose="020F0502020204030204" pitchFamily="34" charset="0"/>
                <a:cs typeface="Calibri" panose="020F0502020204030204" pitchFamily="34" charset="0"/>
              </a:rPr>
              <a:t>, Ρ., </a:t>
            </a:r>
            <a:r>
              <a:rPr lang="en-US" sz="1400" dirty="0" err="1">
                <a:solidFill>
                  <a:prstClr val="black"/>
                </a:solidFill>
                <a:latin typeface="Calibri" panose="020F0502020204030204" pitchFamily="34" charset="0"/>
                <a:cs typeface="Calibri" panose="020F0502020204030204" pitchFamily="34" charset="0"/>
              </a:rPr>
              <a:t>Posthuman</a:t>
            </a:r>
            <a:r>
              <a:rPr lang="en-US" sz="1400" dirty="0">
                <a:solidFill>
                  <a:prstClr val="black"/>
                </a:solidFill>
                <a:latin typeface="Calibri" panose="020F0502020204030204" pitchFamily="34" charset="0"/>
                <a:cs typeface="Calibri" panose="020F0502020204030204" pitchFamily="34" charset="0"/>
              </a:rPr>
              <a:t> Critical Theory</a:t>
            </a:r>
            <a:r>
              <a:rPr lang="el-GR" sz="1400" dirty="0">
                <a:solidFill>
                  <a:prstClr val="black"/>
                </a:solidFill>
                <a:latin typeface="Calibri" panose="020F0502020204030204" pitchFamily="34" charset="0"/>
                <a:cs typeface="Calibri" panose="020F0502020204030204" pitchFamily="34" charset="0"/>
              </a:rPr>
              <a:t>,  </a:t>
            </a:r>
            <a:r>
              <a:rPr lang="en-US" sz="1400" dirty="0">
                <a:solidFill>
                  <a:prstClr val="black"/>
                </a:solidFill>
                <a:latin typeface="Calibri" panose="020F0502020204030204" pitchFamily="34" charset="0"/>
                <a:cs typeface="Calibri" panose="020F0502020204030204" pitchFamily="34" charset="0"/>
              </a:rPr>
              <a:t>Journal of </a:t>
            </a:r>
            <a:r>
              <a:rPr lang="en-US" sz="1400" dirty="0" err="1">
                <a:solidFill>
                  <a:prstClr val="black"/>
                </a:solidFill>
                <a:latin typeface="Calibri" panose="020F0502020204030204" pitchFamily="34" charset="0"/>
                <a:cs typeface="Calibri" panose="020F0502020204030204" pitchFamily="34" charset="0"/>
              </a:rPr>
              <a:t>Posthuman</a:t>
            </a:r>
            <a:r>
              <a:rPr lang="en-US" sz="1400" dirty="0">
                <a:solidFill>
                  <a:prstClr val="black"/>
                </a:solidFill>
                <a:latin typeface="Calibri" panose="020F0502020204030204" pitchFamily="34" charset="0"/>
                <a:cs typeface="Calibri" panose="020F0502020204030204" pitchFamily="34" charset="0"/>
              </a:rPr>
              <a:t> Studies</a:t>
            </a:r>
          </a:p>
          <a:p>
            <a:r>
              <a:rPr lang="en-US" sz="1400" dirty="0">
                <a:solidFill>
                  <a:prstClr val="black"/>
                </a:solidFill>
                <a:latin typeface="Calibri" panose="020F0502020204030204" pitchFamily="34" charset="0"/>
                <a:cs typeface="Calibri" panose="020F0502020204030204" pitchFamily="34" charset="0"/>
              </a:rPr>
              <a:t>Vol. 1, No. 1, Journal of </a:t>
            </a:r>
            <a:r>
              <a:rPr lang="en-US" sz="1400" dirty="0" err="1">
                <a:solidFill>
                  <a:prstClr val="black"/>
                </a:solidFill>
                <a:latin typeface="Calibri" panose="020F0502020204030204" pitchFamily="34" charset="0"/>
                <a:cs typeface="Calibri" panose="020F0502020204030204" pitchFamily="34" charset="0"/>
              </a:rPr>
              <a:t>Posthuman</a:t>
            </a:r>
            <a:r>
              <a:rPr lang="en-US" sz="1400" dirty="0">
                <a:solidFill>
                  <a:prstClr val="black"/>
                </a:solidFill>
                <a:latin typeface="Calibri" panose="020F0502020204030204" pitchFamily="34" charset="0"/>
                <a:cs typeface="Calibri" panose="020F0502020204030204" pitchFamily="34" charset="0"/>
              </a:rPr>
              <a:t> Studies (2017), pp. 9-25 (17 pages)</a:t>
            </a:r>
          </a:p>
          <a:p>
            <a:r>
              <a:rPr lang="en-US" sz="1400" dirty="0">
                <a:solidFill>
                  <a:prstClr val="black"/>
                </a:solidFill>
                <a:latin typeface="Calibri" panose="020F0502020204030204" pitchFamily="34" charset="0"/>
                <a:cs typeface="Calibri" panose="020F0502020204030204" pitchFamily="34" charset="0"/>
              </a:rPr>
              <a:t>Published By: Penn State University Press </a:t>
            </a:r>
            <a:r>
              <a:rPr lang="en-US" sz="1400" dirty="0">
                <a:solidFill>
                  <a:prstClr val="black"/>
                </a:solidFill>
                <a:latin typeface="Calibri" panose="020F0502020204030204" pitchFamily="34" charset="0"/>
                <a:cs typeface="Calibri" panose="020F0502020204030204" pitchFamily="34" charset="0"/>
                <a:hlinkClick r:id="rId5"/>
              </a:rPr>
              <a:t>https://www.jstor.org/stable/10.5325/jpoststud.1.1.0009?seq=1</a:t>
            </a:r>
            <a:endParaRPr lang="el-GR" sz="1400" dirty="0">
              <a:solidFill>
                <a:prstClr val="black"/>
              </a:solidFill>
              <a:latin typeface="Calibri" panose="020F0502020204030204" pitchFamily="34" charset="0"/>
              <a:cs typeface="Calibri" panose="020F0502020204030204" pitchFamily="34" charset="0"/>
            </a:endParaRPr>
          </a:p>
          <a:p>
            <a:r>
              <a:rPr lang="en-US" sz="1400" dirty="0" err="1">
                <a:solidFill>
                  <a:prstClr val="black"/>
                </a:solidFill>
                <a:latin typeface="Calibri" panose="020F0502020204030204" pitchFamily="34" charset="0"/>
                <a:cs typeface="Calibri" panose="020F0502020204030204" pitchFamily="34" charset="0"/>
              </a:rPr>
              <a:t>Tsarchopoulos</a:t>
            </a:r>
            <a:r>
              <a:rPr lang="en-US" sz="1400" dirty="0">
                <a:solidFill>
                  <a:prstClr val="black"/>
                </a:solidFill>
                <a:latin typeface="Calibri" panose="020F0502020204030204" pitchFamily="34" charset="0"/>
                <a:cs typeface="Calibri" panose="020F0502020204030204" pitchFamily="34" charset="0"/>
              </a:rPr>
              <a:t>, P. (2006) Evaluating Scenarios for Digital Cities, </a:t>
            </a:r>
            <a:r>
              <a:rPr lang="en-US" sz="1400" dirty="0" err="1">
                <a:solidFill>
                  <a:prstClr val="black"/>
                </a:solidFill>
                <a:latin typeface="Calibri" panose="020F0502020204030204" pitchFamily="34" charset="0"/>
                <a:cs typeface="Calibri" panose="020F0502020204030204" pitchFamily="34" charset="0"/>
              </a:rPr>
              <a:t>Futurreg</a:t>
            </a:r>
            <a:r>
              <a:rPr lang="en-US" sz="1400" dirty="0">
                <a:solidFill>
                  <a:prstClr val="black"/>
                </a:solidFill>
                <a:latin typeface="Calibri" panose="020F0502020204030204" pitchFamily="34" charset="0"/>
                <a:cs typeface="Calibri" panose="020F0502020204030204" pitchFamily="34" charset="0"/>
              </a:rPr>
              <a:t> Workshop, Liege. </a:t>
            </a:r>
            <a:endParaRPr lang="el-GR" sz="1400" dirty="0">
              <a:solidFill>
                <a:prstClr val="black"/>
              </a:solidFill>
              <a:latin typeface="Calibri" panose="020F0502020204030204" pitchFamily="34" charset="0"/>
              <a:cs typeface="Calibri" panose="020F0502020204030204" pitchFamily="34" charset="0"/>
            </a:endParaRPr>
          </a:p>
          <a:p>
            <a:endParaRPr lang="el-GR" sz="1400" dirty="0">
              <a:solidFill>
                <a:prstClr val="black"/>
              </a:solidFill>
              <a:latin typeface="Calibri" panose="020F0502020204030204" pitchFamily="34" charset="0"/>
              <a:cs typeface="Calibri" panose="020F0502020204030204" pitchFamily="34" charset="0"/>
            </a:endParaRPr>
          </a:p>
          <a:p>
            <a:r>
              <a:rPr lang="el-GR" sz="1400" dirty="0" err="1">
                <a:solidFill>
                  <a:prstClr val="black"/>
                </a:solidFill>
                <a:latin typeface="Calibri" panose="020F0502020204030204" pitchFamily="34" charset="0"/>
                <a:cs typeface="Calibri" panose="020F0502020204030204" pitchFamily="34" charset="0"/>
              </a:rPr>
              <a:t>Κοµνηνός</a:t>
            </a:r>
            <a:r>
              <a:rPr lang="el-GR" sz="1400" dirty="0">
                <a:solidFill>
                  <a:prstClr val="black"/>
                </a:solidFill>
                <a:latin typeface="Calibri" panose="020F0502020204030204" pitchFamily="34" charset="0"/>
                <a:cs typeface="Calibri" panose="020F0502020204030204" pitchFamily="34" charset="0"/>
              </a:rPr>
              <a:t>, Ν. (2006) ‘Έξυπνες Πόλεις: </a:t>
            </a:r>
            <a:r>
              <a:rPr lang="el-GR" sz="1400" dirty="0" err="1">
                <a:solidFill>
                  <a:prstClr val="black"/>
                </a:solidFill>
                <a:latin typeface="Calibri" panose="020F0502020204030204" pitchFamily="34" charset="0"/>
                <a:cs typeface="Calibri" panose="020F0502020204030204" pitchFamily="34" charset="0"/>
              </a:rPr>
              <a:t>Συστήµατα</a:t>
            </a:r>
            <a:r>
              <a:rPr lang="el-GR" sz="1400" dirty="0">
                <a:solidFill>
                  <a:prstClr val="black"/>
                </a:solidFill>
                <a:latin typeface="Calibri" panose="020F0502020204030204" pitchFamily="34" charset="0"/>
                <a:cs typeface="Calibri" panose="020F0502020204030204" pitchFamily="34" charset="0"/>
              </a:rPr>
              <a:t> </a:t>
            </a:r>
            <a:r>
              <a:rPr lang="el-GR" sz="1400" dirty="0" err="1">
                <a:solidFill>
                  <a:prstClr val="black"/>
                </a:solidFill>
                <a:latin typeface="Calibri" panose="020F0502020204030204" pitchFamily="34" charset="0"/>
                <a:cs typeface="Calibri" panose="020F0502020204030204" pitchFamily="34" charset="0"/>
              </a:rPr>
              <a:t>Καινοτοµίας</a:t>
            </a:r>
            <a:r>
              <a:rPr lang="el-GR" sz="1400" dirty="0">
                <a:solidFill>
                  <a:prstClr val="black"/>
                </a:solidFill>
                <a:latin typeface="Calibri" panose="020F0502020204030204" pitchFamily="34" charset="0"/>
                <a:cs typeface="Calibri" panose="020F0502020204030204" pitchFamily="34" charset="0"/>
              </a:rPr>
              <a:t> και Τεχνολογίες Πληροφορίας στην Ανάπτυξη των Πόλεων’, Περιοδικό Αρχιτέκτονες, Τεύχος 60, σελ. 72-75.</a:t>
            </a:r>
          </a:p>
          <a:p>
            <a:endParaRPr lang="el-GR" sz="1400" dirty="0">
              <a:solidFill>
                <a:prstClr val="black"/>
              </a:solidFill>
              <a:latin typeface="Calibri" panose="020F0502020204030204" pitchFamily="34" charset="0"/>
              <a:cs typeface="Calibri" panose="020F0502020204030204" pitchFamily="34" charset="0"/>
            </a:endParaRPr>
          </a:p>
          <a:p>
            <a:r>
              <a:rPr lang="en-US" sz="1400" dirty="0">
                <a:solidFill>
                  <a:prstClr val="black"/>
                </a:solidFill>
                <a:latin typeface="Calibri" panose="020F0502020204030204" pitchFamily="34" charset="0"/>
                <a:cs typeface="Calibri" panose="020F0502020204030204" pitchFamily="34" charset="0"/>
              </a:rPr>
              <a:t>3 </a:t>
            </a:r>
            <a:r>
              <a:rPr lang="en-US" sz="1400" dirty="0" err="1">
                <a:solidFill>
                  <a:prstClr val="black"/>
                </a:solidFill>
                <a:latin typeface="Calibri" panose="020F0502020204030204" pitchFamily="34" charset="0"/>
                <a:cs typeface="Calibri" panose="020F0502020204030204" pitchFamily="34" charset="0"/>
              </a:rPr>
              <a:t>Komninos</a:t>
            </a:r>
            <a:r>
              <a:rPr lang="en-US" sz="1400" dirty="0">
                <a:solidFill>
                  <a:prstClr val="black"/>
                </a:solidFill>
                <a:latin typeface="Calibri" panose="020F0502020204030204" pitchFamily="34" charset="0"/>
                <a:cs typeface="Calibri" panose="020F0502020204030204" pitchFamily="34" charset="0"/>
              </a:rPr>
              <a:t>, N. (2006) ‘The Architecture of Intelligent Cities’, Intelligent Environments 06,</a:t>
            </a:r>
          </a:p>
          <a:p>
            <a:r>
              <a:rPr lang="en-US" sz="1400" dirty="0">
                <a:solidFill>
                  <a:prstClr val="black"/>
                </a:solidFill>
                <a:latin typeface="Calibri" panose="020F0502020204030204" pitchFamily="34" charset="0"/>
                <a:cs typeface="Calibri" panose="020F0502020204030204" pitchFamily="34" charset="0"/>
              </a:rPr>
              <a:t>Institution of Engineering and Technology, pp. 53-61.</a:t>
            </a:r>
          </a:p>
          <a:p>
            <a:endParaRPr lang="el-GR" dirty="0">
              <a:solidFill>
                <a:prstClr val="black"/>
              </a:solidFill>
            </a:endParaRPr>
          </a:p>
        </p:txBody>
      </p:sp>
    </p:spTree>
    <p:extLst>
      <p:ext uri="{BB962C8B-B14F-4D97-AF65-F5344CB8AC3E}">
        <p14:creationId xmlns:p14="http://schemas.microsoft.com/office/powerpoint/2010/main" val="2023329478"/>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Ορθογώνιο 1"/>
          <p:cNvSpPr/>
          <p:nvPr/>
        </p:nvSpPr>
        <p:spPr>
          <a:xfrm>
            <a:off x="1175657" y="410262"/>
            <a:ext cx="9088017" cy="7109639"/>
          </a:xfrm>
          <a:prstGeom prst="rect">
            <a:avLst/>
          </a:prstGeom>
        </p:spPr>
        <p:txBody>
          <a:bodyPr wrap="square">
            <a:spAutoFit/>
          </a:bodyPr>
          <a:lstStyle/>
          <a:p>
            <a:r>
              <a:rPr lang="en-US" sz="1400" dirty="0">
                <a:solidFill>
                  <a:prstClr val="black"/>
                </a:solidFill>
                <a:latin typeface="Calibri" panose="020F0502020204030204" pitchFamily="34" charset="0"/>
                <a:cs typeface="Calibri" panose="020F0502020204030204" pitchFamily="34" charset="0"/>
              </a:rPr>
              <a:t>Florida, R. (2002) The Rise of the Creative Class and how It's Transforming Work, Leisure,</a:t>
            </a:r>
            <a:r>
              <a:rPr lang="el-GR" sz="1400" dirty="0">
                <a:solidFill>
                  <a:prstClr val="black"/>
                </a:solidFill>
                <a:latin typeface="Calibri" panose="020F0502020204030204" pitchFamily="34" charset="0"/>
                <a:cs typeface="Calibri" panose="020F0502020204030204" pitchFamily="34" charset="0"/>
              </a:rPr>
              <a:t> </a:t>
            </a:r>
            <a:r>
              <a:rPr lang="en-US" sz="1400" dirty="0">
                <a:solidFill>
                  <a:prstClr val="black"/>
                </a:solidFill>
                <a:latin typeface="Calibri" panose="020F0502020204030204" pitchFamily="34" charset="0"/>
                <a:cs typeface="Calibri" panose="020F0502020204030204" pitchFamily="34" charset="0"/>
              </a:rPr>
              <a:t>Community and Everyday Life, Basic Books</a:t>
            </a:r>
            <a:endParaRPr lang="el-GR" sz="1400" dirty="0">
              <a:solidFill>
                <a:prstClr val="black"/>
              </a:solidFill>
              <a:latin typeface="Calibri" panose="020F0502020204030204" pitchFamily="34" charset="0"/>
              <a:cs typeface="Calibri" panose="020F0502020204030204" pitchFamily="34" charset="0"/>
            </a:endParaRPr>
          </a:p>
          <a:p>
            <a:r>
              <a:rPr lang="en-US" sz="1400" dirty="0">
                <a:solidFill>
                  <a:prstClr val="black"/>
                </a:solidFill>
                <a:latin typeface="Calibri" panose="020F0502020204030204" pitchFamily="34" charset="0"/>
                <a:cs typeface="Calibri" panose="020F0502020204030204" pitchFamily="34" charset="0"/>
              </a:rPr>
              <a:t>March, H., </a:t>
            </a:r>
            <a:r>
              <a:rPr lang="en-US" sz="1400" dirty="0" err="1">
                <a:solidFill>
                  <a:prstClr val="black"/>
                </a:solidFill>
                <a:latin typeface="Calibri" panose="020F0502020204030204" pitchFamily="34" charset="0"/>
                <a:cs typeface="Calibri" panose="020F0502020204030204" pitchFamily="34" charset="0"/>
              </a:rPr>
              <a:t>i</a:t>
            </a:r>
            <a:r>
              <a:rPr lang="en-US" sz="1400" dirty="0">
                <a:solidFill>
                  <a:prstClr val="black"/>
                </a:solidFill>
                <a:latin typeface="Calibri" panose="020F0502020204030204" pitchFamily="34" charset="0"/>
                <a:cs typeface="Calibri" panose="020F0502020204030204" pitchFamily="34" charset="0"/>
              </a:rPr>
              <a:t> Ribera-</a:t>
            </a:r>
            <a:r>
              <a:rPr lang="en-US" sz="1400" dirty="0" err="1">
                <a:solidFill>
                  <a:prstClr val="black"/>
                </a:solidFill>
                <a:latin typeface="Calibri" panose="020F0502020204030204" pitchFamily="34" charset="0"/>
                <a:cs typeface="Calibri" panose="020F0502020204030204" pitchFamily="34" charset="0"/>
              </a:rPr>
              <a:t>Fumaz</a:t>
            </a:r>
            <a:r>
              <a:rPr lang="en-US" sz="1400" dirty="0">
                <a:solidFill>
                  <a:prstClr val="black"/>
                </a:solidFill>
                <a:latin typeface="Calibri" panose="020F0502020204030204" pitchFamily="34" charset="0"/>
                <a:cs typeface="Calibri" panose="020F0502020204030204" pitchFamily="34" charset="0"/>
              </a:rPr>
              <a:t>, R. (2016). “Smart contradictions: The politics of making Barcelona a Self-sufficient city”. European Urban and Regional Studies, 23(4), 816-830.</a:t>
            </a:r>
          </a:p>
          <a:p>
            <a:r>
              <a:rPr lang="en-US" sz="1400" dirty="0">
                <a:solidFill>
                  <a:prstClr val="black"/>
                </a:solidFill>
                <a:latin typeface="Calibri" panose="020F0502020204030204" pitchFamily="34" charset="0"/>
                <a:cs typeface="Calibri" panose="020F0502020204030204" pitchFamily="34" charset="0"/>
              </a:rPr>
              <a:t>[2] </a:t>
            </a:r>
            <a:r>
              <a:rPr lang="en-US" sz="1400" dirty="0" err="1">
                <a:solidFill>
                  <a:prstClr val="black"/>
                </a:solidFill>
                <a:latin typeface="Calibri" panose="020F0502020204030204" pitchFamily="34" charset="0"/>
                <a:cs typeface="Calibri" panose="020F0502020204030204" pitchFamily="34" charset="0"/>
              </a:rPr>
              <a:t>Morozov</a:t>
            </a:r>
            <a:r>
              <a:rPr lang="en-US" sz="1400" dirty="0">
                <a:solidFill>
                  <a:prstClr val="black"/>
                </a:solidFill>
                <a:latin typeface="Calibri" panose="020F0502020204030204" pitchFamily="34" charset="0"/>
                <a:cs typeface="Calibri" panose="020F0502020204030204" pitchFamily="34" charset="0"/>
              </a:rPr>
              <a:t>, E. (2015). La </a:t>
            </a:r>
            <a:r>
              <a:rPr lang="en-US" sz="1400" dirty="0" err="1">
                <a:solidFill>
                  <a:prstClr val="black"/>
                </a:solidFill>
                <a:latin typeface="Calibri" panose="020F0502020204030204" pitchFamily="34" charset="0"/>
                <a:cs typeface="Calibri" panose="020F0502020204030204" pitchFamily="34" charset="0"/>
              </a:rPr>
              <a:t>locura</a:t>
            </a:r>
            <a:r>
              <a:rPr lang="en-US" sz="1400" dirty="0">
                <a:solidFill>
                  <a:prstClr val="black"/>
                </a:solidFill>
                <a:latin typeface="Calibri" panose="020F0502020204030204" pitchFamily="34" charset="0"/>
                <a:cs typeface="Calibri" panose="020F0502020204030204" pitchFamily="34" charset="0"/>
              </a:rPr>
              <a:t> del </a:t>
            </a:r>
            <a:r>
              <a:rPr lang="en-US" sz="1400" dirty="0" err="1">
                <a:solidFill>
                  <a:prstClr val="black"/>
                </a:solidFill>
                <a:latin typeface="Calibri" panose="020F0502020204030204" pitchFamily="34" charset="0"/>
                <a:cs typeface="Calibri" panose="020F0502020204030204" pitchFamily="34" charset="0"/>
              </a:rPr>
              <a:t>solucionismo</a:t>
            </a:r>
            <a:r>
              <a:rPr lang="en-US" sz="1400" dirty="0">
                <a:solidFill>
                  <a:prstClr val="black"/>
                </a:solidFill>
                <a:latin typeface="Calibri" panose="020F0502020204030204" pitchFamily="34" charset="0"/>
                <a:cs typeface="Calibri" panose="020F0502020204030204" pitchFamily="34" charset="0"/>
              </a:rPr>
              <a:t> </a:t>
            </a:r>
            <a:r>
              <a:rPr lang="en-US" sz="1400" dirty="0" err="1">
                <a:solidFill>
                  <a:prstClr val="black"/>
                </a:solidFill>
                <a:latin typeface="Calibri" panose="020F0502020204030204" pitchFamily="34" charset="0"/>
                <a:cs typeface="Calibri" panose="020F0502020204030204" pitchFamily="34" charset="0"/>
              </a:rPr>
              <a:t>tecnológico</a:t>
            </a:r>
            <a:r>
              <a:rPr lang="en-US" sz="1400" dirty="0">
                <a:solidFill>
                  <a:prstClr val="black"/>
                </a:solidFill>
                <a:latin typeface="Calibri" panose="020F0502020204030204" pitchFamily="34" charset="0"/>
                <a:cs typeface="Calibri" panose="020F0502020204030204" pitchFamily="34" charset="0"/>
              </a:rPr>
              <a:t> (vol. 5.010). Katz </a:t>
            </a:r>
            <a:r>
              <a:rPr lang="en-US" sz="1400" dirty="0" err="1">
                <a:solidFill>
                  <a:prstClr val="black"/>
                </a:solidFill>
                <a:latin typeface="Calibri" panose="020F0502020204030204" pitchFamily="34" charset="0"/>
                <a:cs typeface="Calibri" panose="020F0502020204030204" pitchFamily="34" charset="0"/>
              </a:rPr>
              <a:t>Editores</a:t>
            </a:r>
            <a:r>
              <a:rPr lang="en-US" sz="1400" dirty="0">
                <a:solidFill>
                  <a:prstClr val="black"/>
                </a:solidFill>
                <a:latin typeface="Calibri" panose="020F0502020204030204" pitchFamily="34" charset="0"/>
                <a:cs typeface="Calibri" panose="020F0502020204030204" pitchFamily="34" charset="0"/>
              </a:rPr>
              <a:t> </a:t>
            </a:r>
            <a:r>
              <a:rPr lang="en-US" sz="1400" dirty="0" err="1">
                <a:solidFill>
                  <a:prstClr val="black"/>
                </a:solidFill>
                <a:latin typeface="Calibri" panose="020F0502020204030204" pitchFamily="34" charset="0"/>
                <a:cs typeface="Calibri" panose="020F0502020204030204" pitchFamily="34" charset="0"/>
              </a:rPr>
              <a:t>i</a:t>
            </a:r>
            <a:r>
              <a:rPr lang="en-US" sz="1400" dirty="0">
                <a:solidFill>
                  <a:prstClr val="black"/>
                </a:solidFill>
                <a:latin typeface="Calibri" panose="020F0502020204030204" pitchFamily="34" charset="0"/>
                <a:cs typeface="Calibri" panose="020F0502020204030204" pitchFamily="34" charset="0"/>
              </a:rPr>
              <a:t> Capital </a:t>
            </a:r>
            <a:r>
              <a:rPr lang="en-US" sz="1400" dirty="0" err="1">
                <a:solidFill>
                  <a:prstClr val="black"/>
                </a:solidFill>
                <a:latin typeface="Calibri" panose="020F0502020204030204" pitchFamily="34" charset="0"/>
                <a:cs typeface="Calibri" panose="020F0502020204030204" pitchFamily="34" charset="0"/>
              </a:rPr>
              <a:t>Intelectual</a:t>
            </a:r>
            <a:r>
              <a:rPr lang="en-US" sz="1400" dirty="0">
                <a:solidFill>
                  <a:prstClr val="black"/>
                </a:solidFill>
                <a:latin typeface="Calibri" panose="020F0502020204030204" pitchFamily="34" charset="0"/>
                <a:cs typeface="Calibri" panose="020F0502020204030204" pitchFamily="34" charset="0"/>
              </a:rPr>
              <a:t>.</a:t>
            </a:r>
            <a:endParaRPr lang="el-GR" sz="1400" dirty="0">
              <a:solidFill>
                <a:prstClr val="black"/>
              </a:solidFill>
              <a:latin typeface="Calibri" panose="020F0502020204030204" pitchFamily="34" charset="0"/>
              <a:cs typeface="Calibri" panose="020F0502020204030204" pitchFamily="34" charset="0"/>
            </a:endParaRPr>
          </a:p>
          <a:p>
            <a:r>
              <a:rPr lang="en-US" sz="1400" dirty="0">
                <a:solidFill>
                  <a:prstClr val="black"/>
                </a:solidFill>
                <a:latin typeface="Calibri" panose="020F0502020204030204" pitchFamily="34" charset="0"/>
                <a:cs typeface="Calibri" panose="020F0502020204030204" pitchFamily="34" charset="0"/>
                <a:hlinkClick r:id="rId3"/>
              </a:rPr>
              <a:t>https://www.barcelona.cat/metropolis/ca</a:t>
            </a:r>
            <a:endParaRPr lang="el-GR" sz="1400" dirty="0">
              <a:solidFill>
                <a:prstClr val="black"/>
              </a:solidFill>
              <a:latin typeface="Calibri" panose="020F0502020204030204" pitchFamily="34" charset="0"/>
              <a:cs typeface="Calibri" panose="020F0502020204030204" pitchFamily="34" charset="0"/>
            </a:endParaRPr>
          </a:p>
          <a:p>
            <a:r>
              <a:rPr lang="en-US" sz="1400" dirty="0">
                <a:solidFill>
                  <a:prstClr val="black"/>
                </a:solidFill>
                <a:latin typeface="Calibri" panose="020F0502020204030204" pitchFamily="34" charset="0"/>
                <a:cs typeface="Calibri" panose="020F0502020204030204" pitchFamily="34" charset="0"/>
                <a:hlinkClick r:id="rId4"/>
              </a:rPr>
              <a:t>https://www.citybranding.gr/search/label/%CE%92%CE%91%CE%A1%CE%9A%CE%95%CE%9B%CE%A9%CE%9D%CE%97</a:t>
            </a:r>
            <a:endParaRPr lang="el-GR" sz="1400" dirty="0">
              <a:solidFill>
                <a:prstClr val="black"/>
              </a:solidFill>
              <a:latin typeface="Calibri" panose="020F0502020204030204" pitchFamily="34" charset="0"/>
              <a:cs typeface="Calibri" panose="020F0502020204030204" pitchFamily="34" charset="0"/>
            </a:endParaRPr>
          </a:p>
          <a:p>
            <a:r>
              <a:rPr lang="en-US" sz="1400" dirty="0">
                <a:solidFill>
                  <a:prstClr val="black"/>
                </a:solidFill>
                <a:latin typeface="Calibri" panose="020F0502020204030204" pitchFamily="34" charset="0"/>
                <a:cs typeface="Calibri" panose="020F0502020204030204" pitchFamily="34" charset="0"/>
                <a:hlinkClick r:id="rId5"/>
              </a:rPr>
              <a:t>https://www.cambridge.org/core/books/cognitive</a:t>
            </a:r>
            <a:r>
              <a:rPr lang="el-GR" sz="1400" dirty="0">
                <a:solidFill>
                  <a:prstClr val="black"/>
                </a:solidFill>
                <a:latin typeface="Calibri" panose="020F0502020204030204" pitchFamily="34" charset="0"/>
                <a:cs typeface="Calibri" panose="020F0502020204030204" pitchFamily="34" charset="0"/>
                <a:hlinkClick r:id="rId5"/>
              </a:rPr>
              <a:t> </a:t>
            </a:r>
            <a:r>
              <a:rPr lang="en-US" sz="1400" dirty="0">
                <a:solidFill>
                  <a:prstClr val="black"/>
                </a:solidFill>
                <a:latin typeface="Calibri" panose="020F0502020204030204" pitchFamily="34" charset="0"/>
                <a:cs typeface="Calibri" panose="020F0502020204030204" pitchFamily="34" charset="0"/>
                <a:hlinkClick r:id="rId5"/>
              </a:rPr>
              <a:t>capitalism/7C10B724756D97F00B7AF0515B800CC5</a:t>
            </a:r>
            <a:endParaRPr lang="el-GR" sz="1400" dirty="0">
              <a:solidFill>
                <a:prstClr val="black"/>
              </a:solidFill>
              <a:latin typeface="Calibri" panose="020F0502020204030204" pitchFamily="34" charset="0"/>
              <a:cs typeface="Calibri" panose="020F0502020204030204" pitchFamily="34" charset="0"/>
            </a:endParaRPr>
          </a:p>
          <a:p>
            <a:endParaRPr lang="en-US" sz="1200" dirty="0">
              <a:solidFill>
                <a:prstClr val="black"/>
              </a:solidFill>
              <a:latin typeface="Calibri" panose="020F0502020204030204" pitchFamily="34" charset="0"/>
              <a:cs typeface="Calibri" panose="020F0502020204030204" pitchFamily="34" charset="0"/>
              <a:hlinkClick r:id="rId6"/>
            </a:endParaRPr>
          </a:p>
          <a:p>
            <a:r>
              <a:rPr lang="en-US" sz="1400" dirty="0">
                <a:solidFill>
                  <a:prstClr val="black"/>
                </a:solidFill>
                <a:latin typeface="Calibri" panose="020F0502020204030204" pitchFamily="34" charset="0"/>
                <a:cs typeface="Calibri" panose="020F0502020204030204" pitchFamily="34" charset="0"/>
                <a:hlinkClick r:id="rId6"/>
              </a:rPr>
              <a:t>https://e-tcs.org/wp-content/uploads/2014/03/MoulierBoutangYann_WhatIsCognitiveCapitalis_51368.pdf</a:t>
            </a:r>
            <a:endParaRPr lang="el-GR" sz="1400" dirty="0">
              <a:solidFill>
                <a:prstClr val="black"/>
              </a:solidFill>
              <a:latin typeface="Calibri" panose="020F0502020204030204" pitchFamily="34" charset="0"/>
              <a:cs typeface="Calibri" panose="020F0502020204030204" pitchFamily="34" charset="0"/>
            </a:endParaRPr>
          </a:p>
          <a:p>
            <a:endParaRPr lang="en-US" sz="1400" dirty="0">
              <a:solidFill>
                <a:prstClr val="black"/>
              </a:solidFill>
              <a:latin typeface="Calibri" panose="020F0502020204030204" pitchFamily="34" charset="0"/>
              <a:cs typeface="Calibri" panose="020F0502020204030204" pitchFamily="34" charset="0"/>
              <a:hlinkClick r:id="rId7"/>
            </a:endParaRPr>
          </a:p>
          <a:p>
            <a:r>
              <a:rPr lang="en-US" sz="1400" dirty="0">
                <a:solidFill>
                  <a:prstClr val="black"/>
                </a:solidFill>
                <a:latin typeface="Calibri" panose="020F0502020204030204" pitchFamily="34" charset="0"/>
                <a:cs typeface="Calibri" panose="020F0502020204030204" pitchFamily="34" charset="0"/>
                <a:hlinkClick r:id="rId7"/>
              </a:rPr>
              <a:t>https://brill.com/view/journals/hima/15/1/article-p13_2.xml</a:t>
            </a:r>
            <a:endParaRPr lang="el-GR" sz="1400" dirty="0">
              <a:solidFill>
                <a:prstClr val="black"/>
              </a:solidFill>
              <a:latin typeface="Calibri" panose="020F0502020204030204" pitchFamily="34" charset="0"/>
              <a:cs typeface="Calibri" panose="020F0502020204030204" pitchFamily="34" charset="0"/>
            </a:endParaRPr>
          </a:p>
          <a:p>
            <a:r>
              <a:rPr lang="en-US" sz="1400" dirty="0">
                <a:solidFill>
                  <a:prstClr val="black"/>
                </a:solidFill>
                <a:latin typeface="Calibri" panose="020F0502020204030204" pitchFamily="34" charset="0"/>
                <a:cs typeface="Calibri" panose="020F0502020204030204" pitchFamily="34" charset="0"/>
                <a:hlinkClick r:id="rId8"/>
              </a:rPr>
              <a:t>https://www.fazalali.com/2017/10/29/cognitive-capitalism/?fbclid=IwAR3SvLzXKW5z21KKN7j5tzhr-CHHbgbymLhGkekgDDO8J67vN0ZhYUx5EF8</a:t>
            </a:r>
            <a:endParaRPr lang="el-GR" sz="1400" dirty="0">
              <a:solidFill>
                <a:prstClr val="black"/>
              </a:solidFill>
              <a:latin typeface="Calibri" panose="020F0502020204030204" pitchFamily="34" charset="0"/>
              <a:cs typeface="Calibri" panose="020F0502020204030204" pitchFamily="34" charset="0"/>
            </a:endParaRPr>
          </a:p>
          <a:p>
            <a:endParaRPr lang="en-US" sz="1400" dirty="0">
              <a:solidFill>
                <a:prstClr val="black"/>
              </a:solidFill>
              <a:latin typeface="Calibri" panose="020F0502020204030204" pitchFamily="34" charset="0"/>
              <a:cs typeface="Calibri" panose="020F0502020204030204" pitchFamily="34" charset="0"/>
              <a:hlinkClick r:id="rId9"/>
            </a:endParaRPr>
          </a:p>
          <a:p>
            <a:r>
              <a:rPr lang="en-US" sz="1400" dirty="0">
                <a:solidFill>
                  <a:prstClr val="black"/>
                </a:solidFill>
                <a:latin typeface="Calibri" panose="020F0502020204030204" pitchFamily="34" charset="0"/>
                <a:cs typeface="Calibri" panose="020F0502020204030204" pitchFamily="34" charset="0"/>
                <a:hlinkClick r:id="rId9"/>
              </a:rPr>
              <a:t>https://www.goodreads.com/book/show/5253209-happy-slaves</a:t>
            </a:r>
            <a:endParaRPr lang="en-US" sz="1400" dirty="0">
              <a:solidFill>
                <a:prstClr val="black"/>
              </a:solidFill>
              <a:latin typeface="Calibri" panose="020F0502020204030204" pitchFamily="34" charset="0"/>
              <a:cs typeface="Calibri" panose="020F0502020204030204" pitchFamily="34" charset="0"/>
            </a:endParaRPr>
          </a:p>
          <a:p>
            <a:endParaRPr lang="en-US" sz="1400" dirty="0">
              <a:solidFill>
                <a:prstClr val="black"/>
              </a:solidFill>
              <a:latin typeface="Calibri" panose="020F0502020204030204" pitchFamily="34" charset="0"/>
              <a:cs typeface="Calibri" panose="020F0502020204030204" pitchFamily="34" charset="0"/>
            </a:endParaRPr>
          </a:p>
          <a:p>
            <a:r>
              <a:rPr lang="en-US" sz="1400" dirty="0">
                <a:solidFill>
                  <a:prstClr val="black"/>
                </a:solidFill>
                <a:latin typeface="Calibri" panose="020F0502020204030204" pitchFamily="34" charset="0"/>
                <a:cs typeface="Calibri" panose="020F0502020204030204" pitchFamily="34" charset="0"/>
                <a:hlinkClick r:id="rId10"/>
              </a:rPr>
              <a:t>https://www.goodreads.com/book/show/4340380-elusive-margins</a:t>
            </a:r>
            <a:endParaRPr lang="en-US" sz="1400" dirty="0">
              <a:solidFill>
                <a:prstClr val="black"/>
              </a:solidFill>
              <a:latin typeface="Calibri" panose="020F0502020204030204" pitchFamily="34" charset="0"/>
              <a:cs typeface="Calibri" panose="020F0502020204030204" pitchFamily="34" charset="0"/>
            </a:endParaRPr>
          </a:p>
          <a:p>
            <a:endParaRPr lang="en-US" sz="1400" dirty="0">
              <a:solidFill>
                <a:prstClr val="black"/>
              </a:solidFill>
              <a:latin typeface="Calibri" panose="020F0502020204030204" pitchFamily="34" charset="0"/>
              <a:cs typeface="Calibri" panose="020F0502020204030204" pitchFamily="34" charset="0"/>
            </a:endParaRPr>
          </a:p>
          <a:p>
            <a:r>
              <a:rPr lang="en-US" sz="1600" dirty="0">
                <a:solidFill>
                  <a:prstClr val="black"/>
                </a:solidFill>
                <a:latin typeface="Calibri" panose="020F0502020204030204" pitchFamily="34" charset="0"/>
                <a:cs typeface="Calibri" panose="020F0502020204030204" pitchFamily="34" charset="0"/>
                <a:hlinkClick r:id="rId11"/>
              </a:rPr>
              <a:t>http://</a:t>
            </a:r>
            <a:r>
              <a:rPr lang="en-US" sz="1600" dirty="0" smtClean="0">
                <a:solidFill>
                  <a:prstClr val="black"/>
                </a:solidFill>
                <a:latin typeface="Calibri" panose="020F0502020204030204" pitchFamily="34" charset="0"/>
                <a:cs typeface="Calibri" panose="020F0502020204030204" pitchFamily="34" charset="0"/>
                <a:hlinkClick r:id="rId11"/>
              </a:rPr>
              <a:t>imm.demokritos.gr/publications/E-culture.pdf</a:t>
            </a:r>
            <a:endParaRPr lang="el-GR" sz="1600" dirty="0" smtClean="0">
              <a:solidFill>
                <a:prstClr val="black"/>
              </a:solidFill>
              <a:latin typeface="Calibri" panose="020F0502020204030204" pitchFamily="34" charset="0"/>
              <a:cs typeface="Calibri" panose="020F0502020204030204" pitchFamily="34" charset="0"/>
            </a:endParaRPr>
          </a:p>
          <a:p>
            <a:endParaRPr lang="el-GR" sz="1600" dirty="0">
              <a:solidFill>
                <a:prstClr val="black"/>
              </a:solidFill>
              <a:latin typeface="Calibri" panose="020F0502020204030204" pitchFamily="34" charset="0"/>
              <a:cs typeface="Calibri" panose="020F0502020204030204" pitchFamily="34" charset="0"/>
            </a:endParaRPr>
          </a:p>
          <a:p>
            <a:r>
              <a:rPr lang="en-US" sz="1600" dirty="0">
                <a:solidFill>
                  <a:prstClr val="black"/>
                </a:solidFill>
                <a:latin typeface="Calibri" panose="020F0502020204030204" pitchFamily="34" charset="0"/>
                <a:cs typeface="Calibri" panose="020F0502020204030204" pitchFamily="34" charset="0"/>
                <a:hlinkClick r:id="rId12"/>
              </a:rPr>
              <a:t>https://antikleidi.com/2018/01/18/chomsky_ekpedefsi</a:t>
            </a:r>
            <a:r>
              <a:rPr lang="en-US" sz="1600" dirty="0" smtClean="0">
                <a:solidFill>
                  <a:prstClr val="black"/>
                </a:solidFill>
                <a:latin typeface="Calibri" panose="020F0502020204030204" pitchFamily="34" charset="0"/>
                <a:cs typeface="Calibri" panose="020F0502020204030204" pitchFamily="34" charset="0"/>
                <a:hlinkClick r:id="rId12"/>
              </a:rPr>
              <a:t>/</a:t>
            </a:r>
            <a:endParaRPr lang="el-GR" sz="1600" dirty="0" smtClean="0">
              <a:solidFill>
                <a:prstClr val="black"/>
              </a:solidFill>
              <a:latin typeface="Calibri" panose="020F0502020204030204" pitchFamily="34" charset="0"/>
              <a:cs typeface="Calibri" panose="020F0502020204030204" pitchFamily="34" charset="0"/>
            </a:endParaRPr>
          </a:p>
          <a:p>
            <a:endParaRPr lang="el-GR" sz="1600" dirty="0">
              <a:solidFill>
                <a:prstClr val="black"/>
              </a:solidFill>
              <a:latin typeface="Calibri" panose="020F0502020204030204" pitchFamily="34" charset="0"/>
              <a:cs typeface="Calibri" panose="020F0502020204030204" pitchFamily="34" charset="0"/>
            </a:endParaRPr>
          </a:p>
          <a:p>
            <a:r>
              <a:rPr lang="en-US" sz="1600" dirty="0">
                <a:solidFill>
                  <a:prstClr val="black"/>
                </a:solidFill>
                <a:latin typeface="Calibri" panose="020F0502020204030204" pitchFamily="34" charset="0"/>
                <a:cs typeface="Calibri" panose="020F0502020204030204" pitchFamily="34" charset="0"/>
                <a:hlinkClick r:id="rId13"/>
              </a:rPr>
              <a:t>http://eranistis.net/wordpress/2018/01/11/%CF%84%CF%83%CF%8C%CE%BC%CF%83%CE%BA%CE%B9-%CE%B5%CE%BD%CE%B1%CE%BD%CF%84%CE%AF%CE%BF%CE%BD-%CF%86%CE%BF%CF%85%CE%BA%CF%8E-%CE%B1%CE%BD%CE%B8%CF%81%CF%8E%CF%80%CE%B9%CE%BD%CE%B7-%CF%86%CF%8D%CF%83</a:t>
            </a:r>
            <a:r>
              <a:rPr lang="en-US" sz="1600" dirty="0" smtClean="0">
                <a:solidFill>
                  <a:prstClr val="black"/>
                </a:solidFill>
                <a:latin typeface="Calibri" panose="020F0502020204030204" pitchFamily="34" charset="0"/>
                <a:cs typeface="Calibri" panose="020F0502020204030204" pitchFamily="34" charset="0"/>
                <a:hlinkClick r:id="rId13"/>
              </a:rPr>
              <a:t>/</a:t>
            </a:r>
            <a:endParaRPr lang="el-GR" sz="1600" dirty="0" smtClean="0">
              <a:solidFill>
                <a:prstClr val="black"/>
              </a:solidFill>
              <a:latin typeface="Calibri" panose="020F0502020204030204" pitchFamily="34" charset="0"/>
              <a:cs typeface="Calibri" panose="020F0502020204030204" pitchFamily="34" charset="0"/>
            </a:endParaRPr>
          </a:p>
          <a:p>
            <a:endParaRPr lang="el-GR" sz="1600" dirty="0">
              <a:solidFill>
                <a:prstClr val="black"/>
              </a:solidFill>
              <a:latin typeface="Calibri" panose="020F0502020204030204" pitchFamily="34" charset="0"/>
              <a:cs typeface="Calibri" panose="020F0502020204030204" pitchFamily="34" charset="0"/>
            </a:endParaRPr>
          </a:p>
          <a:p>
            <a:endParaRPr lang="el-GR" sz="1600" dirty="0">
              <a:solidFill>
                <a:prstClr val="black"/>
              </a:solidFill>
              <a:latin typeface="Calibri" panose="020F0502020204030204" pitchFamily="34" charset="0"/>
              <a:cs typeface="Calibri" panose="020F0502020204030204" pitchFamily="34" charset="0"/>
            </a:endParaRPr>
          </a:p>
          <a:p>
            <a:endParaRPr lang="el-GR" sz="1600" dirty="0">
              <a:solidFill>
                <a:prstClr val="black"/>
              </a:solidFill>
              <a:latin typeface="Calibri" panose="020F0502020204030204" pitchFamily="34" charset="0"/>
              <a:cs typeface="Calibri" panose="020F0502020204030204" pitchFamily="34" charset="0"/>
            </a:endParaRPr>
          </a:p>
          <a:p>
            <a:endParaRPr lang="en-US" sz="1600" dirty="0">
              <a:solidFill>
                <a:prstClr val="black"/>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507223618"/>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smtClean="0"/>
              <a:t>Εργασία</a:t>
            </a:r>
            <a:endParaRPr lang="el-GR" b="1" dirty="0"/>
          </a:p>
        </p:txBody>
      </p:sp>
      <p:sp>
        <p:nvSpPr>
          <p:cNvPr id="3" name="Θέση περιεχομένου 2"/>
          <p:cNvSpPr>
            <a:spLocks noGrp="1"/>
          </p:cNvSpPr>
          <p:nvPr>
            <p:ph idx="1"/>
          </p:nvPr>
        </p:nvSpPr>
        <p:spPr/>
        <p:txBody>
          <a:bodyPr/>
          <a:lstStyle/>
          <a:p>
            <a:r>
              <a:rPr lang="el-GR" dirty="0" smtClean="0"/>
              <a:t>Με βάση τα </a:t>
            </a:r>
            <a:r>
              <a:rPr lang="el-GR" dirty="0"/>
              <a:t>παραπάνω </a:t>
            </a:r>
            <a:r>
              <a:rPr lang="el-GR" dirty="0" smtClean="0"/>
              <a:t>επιλέξτε </a:t>
            </a:r>
            <a:r>
              <a:rPr lang="el-GR" dirty="0"/>
              <a:t>ένα παράδειγμα </a:t>
            </a:r>
            <a:r>
              <a:rPr lang="el-GR" dirty="0" smtClean="0"/>
              <a:t>από τις ιστοσελίδες κάποιου οργανισμού ή πόλης(π.χ</a:t>
            </a:r>
            <a:r>
              <a:rPr lang="el-GR" dirty="0"/>
              <a:t>. συγκεκριμένο </a:t>
            </a:r>
            <a:r>
              <a:rPr lang="el-GR" dirty="0" smtClean="0"/>
              <a:t>οργανισμό ή δήμο ή πολιτιστικό δημόσιο/τοπικό οργανισμό ή πόλη), και </a:t>
            </a:r>
            <a:r>
              <a:rPr lang="el-GR" dirty="0"/>
              <a:t>εξετάστε συνοπτικά και περιεκτικά: </a:t>
            </a:r>
            <a:endParaRPr lang="el-GR" dirty="0" smtClean="0"/>
          </a:p>
          <a:p>
            <a:r>
              <a:rPr lang="el-GR" dirty="0"/>
              <a:t>Α</a:t>
            </a:r>
            <a:r>
              <a:rPr lang="el-GR" dirty="0" smtClean="0"/>
              <a:t>. το επίπεδο ψηφιακού μετασχηματισμού στο οποίο ευρίσκεται</a:t>
            </a:r>
          </a:p>
          <a:p>
            <a:r>
              <a:rPr lang="el-GR" dirty="0"/>
              <a:t>Β</a:t>
            </a:r>
            <a:r>
              <a:rPr lang="el-GR" smtClean="0"/>
              <a:t>. </a:t>
            </a:r>
            <a:r>
              <a:rPr lang="el-GR" dirty="0" smtClean="0"/>
              <a:t>κατά την άποψή σας, εάν ανταποκρίνεται στις ανάγκες των πολιτών/χρηστών/κοινού στους οποίους απευθύνεται (τεκμηριώστε την απάντησή σας.</a:t>
            </a:r>
          </a:p>
          <a:p>
            <a:r>
              <a:rPr lang="el-GR" dirty="0" smtClean="0"/>
              <a:t>Η εργασία θα είναι μέχρι 1000 λέξεις και θα υποβληθεί σε μορφή </a:t>
            </a:r>
            <a:r>
              <a:rPr lang="en-US" dirty="0" smtClean="0"/>
              <a:t>power point</a:t>
            </a:r>
            <a:r>
              <a:rPr lang="el-GR" dirty="0" smtClean="0"/>
              <a:t> στο </a:t>
            </a:r>
            <a:r>
              <a:rPr lang="en-US" dirty="0" smtClean="0"/>
              <a:t>e-class </a:t>
            </a:r>
            <a:r>
              <a:rPr lang="el-GR" dirty="0" smtClean="0"/>
              <a:t>στην αντίστοιχη ενότητα των εργασιών μέχρι τις </a:t>
            </a:r>
            <a:r>
              <a:rPr lang="en-US" dirty="0" smtClean="0"/>
              <a:t>21</a:t>
            </a:r>
            <a:r>
              <a:rPr lang="el-GR" dirty="0" smtClean="0"/>
              <a:t>-12-2020</a:t>
            </a:r>
            <a:r>
              <a:rPr lang="en-US" dirty="0" smtClean="0"/>
              <a:t> </a:t>
            </a:r>
            <a:endParaRPr lang="el-GR" dirty="0"/>
          </a:p>
        </p:txBody>
      </p:sp>
    </p:spTree>
    <p:extLst>
      <p:ext uri="{BB962C8B-B14F-4D97-AF65-F5344CB8AC3E}">
        <p14:creationId xmlns:p14="http://schemas.microsoft.com/office/powerpoint/2010/main" val="608375428"/>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p:txBody>
          <a:bodyPr>
            <a:normAutofit fontScale="90000"/>
          </a:bodyPr>
          <a:lstStyle/>
          <a:p>
            <a:r>
              <a:rPr lang="el-GR" altLang="el-GR" sz="2800" b="1">
                <a:solidFill>
                  <a:srgbClr val="CC0066"/>
                </a:solidFill>
                <a:latin typeface="Garamond" panose="02020404030301010803" pitchFamily="18" charset="0"/>
              </a:rPr>
              <a:t/>
            </a:r>
            <a:br>
              <a:rPr lang="el-GR" altLang="el-GR" sz="2800" b="1">
                <a:solidFill>
                  <a:srgbClr val="CC0066"/>
                </a:solidFill>
                <a:latin typeface="Garamond" panose="02020404030301010803" pitchFamily="18" charset="0"/>
              </a:rPr>
            </a:br>
            <a:r>
              <a:rPr lang="en-US" altLang="el-GR" sz="2800" b="1">
                <a:solidFill>
                  <a:srgbClr val="CC0066"/>
                </a:solidFill>
                <a:latin typeface="Garamond" panose="02020404030301010803" pitchFamily="18" charset="0"/>
              </a:rPr>
              <a:t>DIGICULT : </a:t>
            </a:r>
            <a:r>
              <a:rPr lang="en-GB" altLang="el-GR" sz="2800" b="1">
                <a:solidFill>
                  <a:srgbClr val="CC0066"/>
                </a:solidFill>
                <a:latin typeface="Garamond" panose="02020404030301010803" pitchFamily="18" charset="0"/>
              </a:rPr>
              <a:t>(</a:t>
            </a:r>
            <a:r>
              <a:rPr lang="el-GR" altLang="el-GR" sz="2800" b="1">
                <a:solidFill>
                  <a:srgbClr val="CC0066"/>
                </a:solidFill>
                <a:latin typeface="Garamond" panose="02020404030301010803" pitchFamily="18" charset="0"/>
              </a:rPr>
              <a:t>Digital Heritage and Cultural Content</a:t>
            </a:r>
            <a:r>
              <a:rPr lang="en-GB" altLang="el-GR" sz="2800" b="1">
                <a:solidFill>
                  <a:srgbClr val="CC0066"/>
                </a:solidFill>
                <a:latin typeface="Garamond" panose="02020404030301010803" pitchFamily="18" charset="0"/>
              </a:rPr>
              <a:t>)</a:t>
            </a:r>
            <a:r>
              <a:rPr lang="el-GR" altLang="el-GR" sz="4000" b="1"/>
              <a:t/>
            </a:r>
            <a:br>
              <a:rPr lang="el-GR" altLang="el-GR" sz="4000" b="1"/>
            </a:br>
            <a:endParaRPr lang="el-GR" altLang="el-GR" sz="4000" b="1"/>
          </a:p>
        </p:txBody>
      </p:sp>
      <p:pic>
        <p:nvPicPr>
          <p:cNvPr id="17412" name="Picture 4" descr="digicult"/>
          <p:cNvPicPr>
            <a:picLocks noGrp="1" noChangeAspect="1" noChangeArrowheads="1"/>
          </p:cNvPicPr>
          <p:nvPr>
            <p:ph idx="1"/>
          </p:nvPr>
        </p:nvPicPr>
        <p:blipFill>
          <a:blip r:embed="rId2">
            <a:extLst>
              <a:ext uri="{28A0092B-C50C-407E-A947-70E740481C1C}">
                <a14:useLocalDpi xmlns:a14="http://schemas.microsoft.com/office/drawing/2010/main" val="0"/>
              </a:ext>
            </a:extLst>
          </a:blip>
          <a:stretch>
            <a:fillRect/>
          </a:stretch>
        </p:blipFill>
        <p:spPr>
          <a:xfrm>
            <a:off x="4968875" y="2133600"/>
            <a:ext cx="4156075" cy="37782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Tree>
    <p:extLst>
      <p:ext uri="{BB962C8B-B14F-4D97-AF65-F5344CB8AC3E}">
        <p14:creationId xmlns:p14="http://schemas.microsoft.com/office/powerpoint/2010/main" val="109127232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12321" y="86265"/>
            <a:ext cx="10515600" cy="957531"/>
          </a:xfrm>
        </p:spPr>
        <p:txBody>
          <a:bodyPr>
            <a:normAutofit/>
          </a:bodyPr>
          <a:lstStyle/>
          <a:p>
            <a:r>
              <a:rPr lang="el-GR" sz="3200" b="1" dirty="0" smtClean="0"/>
              <a:t>1. Επίπεδο έξυπνης πόλης</a:t>
            </a:r>
            <a:endParaRPr lang="el-GR" sz="3200" b="1" dirty="0"/>
          </a:p>
        </p:txBody>
      </p:sp>
      <p:sp>
        <p:nvSpPr>
          <p:cNvPr id="3" name="Ορθογώνιο 2"/>
          <p:cNvSpPr/>
          <p:nvPr/>
        </p:nvSpPr>
        <p:spPr>
          <a:xfrm>
            <a:off x="1147313" y="1166843"/>
            <a:ext cx="7996687" cy="3416320"/>
          </a:xfrm>
          <a:prstGeom prst="rect">
            <a:avLst/>
          </a:prstGeom>
        </p:spPr>
        <p:txBody>
          <a:bodyPr wrap="square">
            <a:spAutoFit/>
          </a:bodyPr>
          <a:lstStyle/>
          <a:p>
            <a:r>
              <a:rPr lang="el-GR" dirty="0" smtClean="0"/>
              <a:t>Επίπεδο Ι: Είναι το επίπεδο βάσης και </a:t>
            </a:r>
            <a:r>
              <a:rPr lang="el-GR" dirty="0" err="1" smtClean="0"/>
              <a:t>περιλαµβάνει</a:t>
            </a:r>
            <a:r>
              <a:rPr lang="el-GR" dirty="0" smtClean="0"/>
              <a:t> τις δραστηριότητες έντασης-γνώσεων της πόλης. Πρόκειται για δραστηριότητες µ</a:t>
            </a:r>
            <a:r>
              <a:rPr lang="el-GR" dirty="0" err="1" smtClean="0"/>
              <a:t>εταποίησης</a:t>
            </a:r>
            <a:r>
              <a:rPr lang="el-GR" dirty="0" smtClean="0"/>
              <a:t> και υπηρεσιών που (συνήθως) </a:t>
            </a:r>
            <a:r>
              <a:rPr lang="el-GR" dirty="0" err="1" smtClean="0"/>
              <a:t>αυτόοργανώνονται</a:t>
            </a:r>
            <a:r>
              <a:rPr lang="el-GR" dirty="0" smtClean="0"/>
              <a:t> σε συστάδες και συνοικίες (</a:t>
            </a:r>
            <a:r>
              <a:rPr lang="el-GR" dirty="0" err="1" smtClean="0"/>
              <a:t>clusters</a:t>
            </a:r>
            <a:r>
              <a:rPr lang="el-GR" dirty="0" smtClean="0"/>
              <a:t>). Η εγγύτητα στο φυσικό χώρο είναι το </a:t>
            </a:r>
            <a:r>
              <a:rPr lang="el-GR" dirty="0" err="1" smtClean="0"/>
              <a:t>άµεσο</a:t>
            </a:r>
            <a:r>
              <a:rPr lang="el-GR" dirty="0" smtClean="0"/>
              <a:t> συνδετικό στοιχείο που ενοποιεί τις </a:t>
            </a:r>
            <a:r>
              <a:rPr lang="el-GR" dirty="0" err="1" smtClean="0"/>
              <a:t>επιµέρους</a:t>
            </a:r>
            <a:r>
              <a:rPr lang="el-GR" dirty="0" smtClean="0"/>
              <a:t> µ</a:t>
            </a:r>
            <a:r>
              <a:rPr lang="el-GR" dirty="0" err="1" smtClean="0"/>
              <a:t>ονάδες</a:t>
            </a:r>
            <a:r>
              <a:rPr lang="el-GR" dirty="0" smtClean="0"/>
              <a:t> και </a:t>
            </a:r>
            <a:r>
              <a:rPr lang="el-GR" dirty="0" err="1" smtClean="0"/>
              <a:t>οργανισµούς</a:t>
            </a:r>
            <a:r>
              <a:rPr lang="el-GR" dirty="0" smtClean="0"/>
              <a:t> σε ένα ενιαίο </a:t>
            </a:r>
            <a:r>
              <a:rPr lang="el-GR" dirty="0" err="1" smtClean="0"/>
              <a:t>σύστηµα</a:t>
            </a:r>
            <a:r>
              <a:rPr lang="el-GR" dirty="0" smtClean="0"/>
              <a:t> παραγωγής και </a:t>
            </a:r>
            <a:r>
              <a:rPr lang="el-GR" dirty="0" err="1" smtClean="0"/>
              <a:t>καινοτοµίας</a:t>
            </a:r>
            <a:r>
              <a:rPr lang="el-GR" dirty="0" smtClean="0"/>
              <a:t>. Η ικανότητα </a:t>
            </a:r>
            <a:r>
              <a:rPr lang="el-GR" dirty="0" err="1" smtClean="0"/>
              <a:t>καινοτοµίας</a:t>
            </a:r>
            <a:r>
              <a:rPr lang="el-GR" dirty="0" smtClean="0"/>
              <a:t> βασίζεται στην εξειδίκευση, την </a:t>
            </a:r>
            <a:r>
              <a:rPr lang="el-GR" dirty="0" err="1" smtClean="0"/>
              <a:t>ατοµική</a:t>
            </a:r>
            <a:r>
              <a:rPr lang="el-GR" dirty="0" smtClean="0"/>
              <a:t> </a:t>
            </a:r>
            <a:r>
              <a:rPr lang="el-GR" dirty="0" err="1" smtClean="0"/>
              <a:t>δηµιουργικότητα</a:t>
            </a:r>
            <a:r>
              <a:rPr lang="el-GR" dirty="0" smtClean="0"/>
              <a:t>, και τη συνεργασία µ</a:t>
            </a:r>
            <a:r>
              <a:rPr lang="el-GR" dirty="0" err="1" smtClean="0"/>
              <a:t>έσα</a:t>
            </a:r>
            <a:r>
              <a:rPr lang="el-GR" dirty="0" smtClean="0"/>
              <a:t> στο </a:t>
            </a:r>
            <a:r>
              <a:rPr lang="el-GR" dirty="0" err="1" smtClean="0"/>
              <a:t>cluster</a:t>
            </a:r>
            <a:r>
              <a:rPr lang="el-GR" dirty="0" smtClean="0"/>
              <a:t>. Το επίπεδο αυτό συνδέεται </a:t>
            </a:r>
            <a:r>
              <a:rPr lang="el-GR" dirty="0" err="1" smtClean="0"/>
              <a:t>άµεσα</a:t>
            </a:r>
            <a:r>
              <a:rPr lang="el-GR" dirty="0" smtClean="0"/>
              <a:t> µε τους ανθρώπους της πόλης: την ευφυΐα, εφευρετικότητα και τη </a:t>
            </a:r>
            <a:r>
              <a:rPr lang="el-GR" dirty="0" err="1" smtClean="0"/>
              <a:t>δηµιουργικότητά</a:t>
            </a:r>
            <a:r>
              <a:rPr lang="el-GR" dirty="0" smtClean="0"/>
              <a:t> τους. Ταυτίζεται µε ότι περιέγραψε ο </a:t>
            </a:r>
            <a:r>
              <a:rPr lang="el-GR" dirty="0" err="1" smtClean="0"/>
              <a:t>Richard</a:t>
            </a:r>
            <a:r>
              <a:rPr lang="el-GR" dirty="0" smtClean="0"/>
              <a:t> Florida2 ως ‘νέα </a:t>
            </a:r>
            <a:r>
              <a:rPr lang="el-GR" dirty="0" err="1" smtClean="0"/>
              <a:t>δηµιουργική</a:t>
            </a:r>
            <a:r>
              <a:rPr lang="el-GR" dirty="0" smtClean="0"/>
              <a:t> τάξη’, </a:t>
            </a:r>
            <a:r>
              <a:rPr lang="el-GR" dirty="0" err="1" smtClean="0"/>
              <a:t>επιστηµόνων</a:t>
            </a:r>
            <a:r>
              <a:rPr lang="el-GR" dirty="0" smtClean="0"/>
              <a:t>, καλλιτεχνών, </a:t>
            </a:r>
            <a:r>
              <a:rPr lang="el-GR" dirty="0" err="1" smtClean="0"/>
              <a:t>επιχειρηµατιών</a:t>
            </a:r>
            <a:r>
              <a:rPr lang="el-GR" dirty="0" smtClean="0"/>
              <a:t>, επενδυτών κινδύνου, και άλλων ταλαντούχων και </a:t>
            </a:r>
            <a:r>
              <a:rPr lang="el-GR" dirty="0" err="1" smtClean="0"/>
              <a:t>δηµιουργικών</a:t>
            </a:r>
            <a:r>
              <a:rPr lang="el-GR" dirty="0" smtClean="0"/>
              <a:t> </a:t>
            </a:r>
            <a:r>
              <a:rPr lang="el-GR" dirty="0" err="1" smtClean="0"/>
              <a:t>ατόµων</a:t>
            </a:r>
            <a:r>
              <a:rPr lang="el-GR" dirty="0" smtClean="0"/>
              <a:t> που συγκεντρώνονται σε µ</a:t>
            </a:r>
            <a:r>
              <a:rPr lang="el-GR" dirty="0" err="1" smtClean="0"/>
              <a:t>ια</a:t>
            </a:r>
            <a:r>
              <a:rPr lang="el-GR" dirty="0" smtClean="0"/>
              <a:t> πόλη και καθορίζουν τη </a:t>
            </a:r>
            <a:r>
              <a:rPr lang="el-GR" dirty="0" err="1" smtClean="0"/>
              <a:t>διαδροµή</a:t>
            </a:r>
            <a:r>
              <a:rPr lang="el-GR" dirty="0" smtClean="0"/>
              <a:t> ανάπτυξής της. </a:t>
            </a:r>
            <a:endParaRPr lang="el-GR" dirty="0"/>
          </a:p>
        </p:txBody>
      </p:sp>
    </p:spTree>
    <p:extLst>
      <p:ext uri="{BB962C8B-B14F-4D97-AF65-F5344CB8AC3E}">
        <p14:creationId xmlns:p14="http://schemas.microsoft.com/office/powerpoint/2010/main" val="304196731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z="3200" b="1" dirty="0" smtClean="0"/>
              <a:t>2. Επίπεδο έξυπνης πόλης</a:t>
            </a:r>
            <a:r>
              <a:rPr lang="el-GR" dirty="0" smtClean="0"/>
              <a:t/>
            </a:r>
            <a:br>
              <a:rPr lang="el-GR" dirty="0" smtClean="0"/>
            </a:br>
            <a:endParaRPr lang="el-GR" dirty="0"/>
          </a:p>
        </p:txBody>
      </p:sp>
      <p:sp>
        <p:nvSpPr>
          <p:cNvPr id="3" name="Ορθογώνιο 2"/>
          <p:cNvSpPr/>
          <p:nvPr/>
        </p:nvSpPr>
        <p:spPr>
          <a:xfrm>
            <a:off x="1630392" y="1963334"/>
            <a:ext cx="7539487" cy="2308324"/>
          </a:xfrm>
          <a:prstGeom prst="rect">
            <a:avLst/>
          </a:prstGeom>
        </p:spPr>
        <p:txBody>
          <a:bodyPr wrap="square">
            <a:spAutoFit/>
          </a:bodyPr>
          <a:lstStyle/>
          <a:p>
            <a:r>
              <a:rPr lang="el-GR" dirty="0" smtClean="0"/>
              <a:t>Επίπεδο ΙΙ: Ένα δεύτερο επίπεδο </a:t>
            </a:r>
            <a:r>
              <a:rPr lang="el-GR" dirty="0" err="1" smtClean="0"/>
              <a:t>περιλαµβάνει</a:t>
            </a:r>
            <a:r>
              <a:rPr lang="el-GR" dirty="0" smtClean="0"/>
              <a:t> τους </a:t>
            </a:r>
            <a:r>
              <a:rPr lang="el-GR" dirty="0" err="1" smtClean="0"/>
              <a:t>θεσµικούς</a:t>
            </a:r>
            <a:r>
              <a:rPr lang="el-GR" dirty="0" smtClean="0"/>
              <a:t> µ</a:t>
            </a:r>
            <a:r>
              <a:rPr lang="el-GR" dirty="0" err="1" smtClean="0"/>
              <a:t>ηχανισµούς</a:t>
            </a:r>
            <a:r>
              <a:rPr lang="el-GR" dirty="0" smtClean="0"/>
              <a:t> κοινωνικής συνεργασίας για µ</a:t>
            </a:r>
            <a:r>
              <a:rPr lang="el-GR" dirty="0" err="1" smtClean="0"/>
              <a:t>άθηση</a:t>
            </a:r>
            <a:r>
              <a:rPr lang="el-GR" dirty="0" smtClean="0"/>
              <a:t> και </a:t>
            </a:r>
            <a:r>
              <a:rPr lang="el-GR" dirty="0" err="1" smtClean="0"/>
              <a:t>καινοτοµία</a:t>
            </a:r>
            <a:r>
              <a:rPr lang="el-GR" dirty="0" smtClean="0"/>
              <a:t>: </a:t>
            </a:r>
            <a:r>
              <a:rPr lang="el-GR" dirty="0" err="1" smtClean="0"/>
              <a:t>θεσµοί</a:t>
            </a:r>
            <a:r>
              <a:rPr lang="el-GR" dirty="0" smtClean="0"/>
              <a:t> και µ</a:t>
            </a:r>
            <a:r>
              <a:rPr lang="el-GR" dirty="0" err="1" smtClean="0"/>
              <a:t>ηχανισµοί</a:t>
            </a:r>
            <a:r>
              <a:rPr lang="el-GR" dirty="0" smtClean="0"/>
              <a:t> στρατηγικής πληροφόρησης, συγκριτικής αξιολόγησης, </a:t>
            </a:r>
            <a:r>
              <a:rPr lang="el-GR" dirty="0" err="1" smtClean="0"/>
              <a:t>χρηµατοδότησης</a:t>
            </a:r>
            <a:r>
              <a:rPr lang="el-GR" dirty="0" smtClean="0"/>
              <a:t> κινδύνου, µ</a:t>
            </a:r>
            <a:r>
              <a:rPr lang="el-GR" dirty="0" err="1" smtClean="0"/>
              <a:t>εταφοράς</a:t>
            </a:r>
            <a:r>
              <a:rPr lang="el-GR" dirty="0" smtClean="0"/>
              <a:t> τεχνολογίας, συνεργατικής ανάπτυξης νέων προϊόντων. Το επίπεδο αυτό σχετίζεται µε τη συλλογική ευφυΐα του </a:t>
            </a:r>
            <a:r>
              <a:rPr lang="el-GR" dirty="0" err="1" smtClean="0"/>
              <a:t>πληθυσµού</a:t>
            </a:r>
            <a:r>
              <a:rPr lang="el-GR" dirty="0" smtClean="0"/>
              <a:t> της πόλης, η οποία απορρέει από τους </a:t>
            </a:r>
            <a:r>
              <a:rPr lang="el-GR" dirty="0" err="1" smtClean="0"/>
              <a:t>θεσµούς</a:t>
            </a:r>
            <a:r>
              <a:rPr lang="el-GR" dirty="0" smtClean="0"/>
              <a:t> κοινωνικής συνεργασίας. Είναι η ευφυΐα ενός </a:t>
            </a:r>
            <a:r>
              <a:rPr lang="el-GR" dirty="0" err="1" smtClean="0"/>
              <a:t>πληθυσµού</a:t>
            </a:r>
            <a:r>
              <a:rPr lang="el-GR" dirty="0" smtClean="0"/>
              <a:t>, όπως αυτή κωδικοποιείται µ</a:t>
            </a:r>
            <a:r>
              <a:rPr lang="el-GR" dirty="0" err="1" smtClean="0"/>
              <a:t>έσα</a:t>
            </a:r>
            <a:r>
              <a:rPr lang="el-GR" dirty="0" smtClean="0"/>
              <a:t> σε </a:t>
            </a:r>
            <a:r>
              <a:rPr lang="el-GR" dirty="0" err="1" smtClean="0"/>
              <a:t>καθιερωµένες</a:t>
            </a:r>
            <a:r>
              <a:rPr lang="el-GR" dirty="0" smtClean="0"/>
              <a:t> πρακτικές και </a:t>
            </a:r>
            <a:r>
              <a:rPr lang="el-GR" dirty="0" err="1" smtClean="0"/>
              <a:t>καθηµερινές</a:t>
            </a:r>
            <a:r>
              <a:rPr lang="el-GR" dirty="0" smtClean="0"/>
              <a:t> </a:t>
            </a:r>
            <a:r>
              <a:rPr lang="el-GR" dirty="0" err="1" smtClean="0"/>
              <a:t>ρουτίνες</a:t>
            </a:r>
            <a:r>
              <a:rPr lang="el-GR" dirty="0" smtClean="0"/>
              <a:t> εργασίας. </a:t>
            </a:r>
            <a:endParaRPr lang="el-GR" dirty="0"/>
          </a:p>
        </p:txBody>
      </p:sp>
    </p:spTree>
    <p:extLst>
      <p:ext uri="{BB962C8B-B14F-4D97-AF65-F5344CB8AC3E}">
        <p14:creationId xmlns:p14="http://schemas.microsoft.com/office/powerpoint/2010/main" val="248269022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l-GR" sz="3200" b="1" dirty="0" smtClean="0"/>
              <a:t>3. Επίπεδο έξυπνης πόλης</a:t>
            </a:r>
            <a:endParaRPr lang="el-GR" sz="3200" b="1" dirty="0"/>
          </a:p>
        </p:txBody>
      </p:sp>
      <p:sp>
        <p:nvSpPr>
          <p:cNvPr id="3" name="Ορθογώνιο 2"/>
          <p:cNvSpPr/>
          <p:nvPr/>
        </p:nvSpPr>
        <p:spPr>
          <a:xfrm>
            <a:off x="1285335" y="1961904"/>
            <a:ext cx="9299275" cy="2308324"/>
          </a:xfrm>
          <a:prstGeom prst="rect">
            <a:avLst/>
          </a:prstGeom>
        </p:spPr>
        <p:txBody>
          <a:bodyPr wrap="square">
            <a:spAutoFit/>
          </a:bodyPr>
          <a:lstStyle/>
          <a:p>
            <a:r>
              <a:rPr lang="el-GR" dirty="0" smtClean="0"/>
              <a:t>Επίπεδο ΙΙΙ: Ένα τρίτο επίπεδο </a:t>
            </a:r>
            <a:r>
              <a:rPr lang="el-GR" dirty="0" err="1" smtClean="0"/>
              <a:t>περιλαµβάνει</a:t>
            </a:r>
            <a:r>
              <a:rPr lang="el-GR" dirty="0" smtClean="0"/>
              <a:t> τα ψηφιακά εργαλεία και </a:t>
            </a:r>
            <a:r>
              <a:rPr lang="el-GR" dirty="0" err="1" smtClean="0"/>
              <a:t>εφαρµογές</a:t>
            </a:r>
            <a:r>
              <a:rPr lang="el-GR" dirty="0" smtClean="0"/>
              <a:t> υποστήριξης της </a:t>
            </a:r>
            <a:r>
              <a:rPr lang="el-GR" dirty="0" err="1" smtClean="0"/>
              <a:t>καινοτοµίας</a:t>
            </a:r>
            <a:r>
              <a:rPr lang="el-GR" dirty="0" smtClean="0"/>
              <a:t>, τα οποία </a:t>
            </a:r>
            <a:r>
              <a:rPr lang="el-GR" dirty="0" err="1" smtClean="0"/>
              <a:t>δηµιουργούν</a:t>
            </a:r>
            <a:r>
              <a:rPr lang="el-GR" dirty="0" smtClean="0"/>
              <a:t> ένα εικονικό περιβάλλον </a:t>
            </a:r>
            <a:r>
              <a:rPr lang="el-GR" dirty="0" err="1" smtClean="0"/>
              <a:t>χειρισµού</a:t>
            </a:r>
            <a:r>
              <a:rPr lang="el-GR" dirty="0" smtClean="0"/>
              <a:t> της πληροφορίας και των γνώσεων. Το επίπεδο αυτό αφορά στο </a:t>
            </a:r>
            <a:r>
              <a:rPr lang="el-GR" dirty="0" err="1" smtClean="0"/>
              <a:t>σύστηµα</a:t>
            </a:r>
            <a:r>
              <a:rPr lang="el-GR" dirty="0" smtClean="0"/>
              <a:t> τεχνητής ευφυΐας που είναι στη διάθεση του </a:t>
            </a:r>
            <a:r>
              <a:rPr lang="el-GR" dirty="0" err="1" smtClean="0"/>
              <a:t>πληθυσµού</a:t>
            </a:r>
            <a:r>
              <a:rPr lang="el-GR" dirty="0" smtClean="0"/>
              <a:t> της πόλης για να υποστηρίξει τόσο τις </a:t>
            </a:r>
            <a:r>
              <a:rPr lang="el-GR" dirty="0" err="1" smtClean="0"/>
              <a:t>ατοµικές</a:t>
            </a:r>
            <a:r>
              <a:rPr lang="el-GR" dirty="0" smtClean="0"/>
              <a:t> επιλογές του, όσο και τη συλλογική επικοινωνία και συνεργασία. Πρόκειται για το </a:t>
            </a:r>
            <a:r>
              <a:rPr lang="el-GR" dirty="0" err="1" smtClean="0"/>
              <a:t>δηµόσιο</a:t>
            </a:r>
            <a:r>
              <a:rPr lang="el-GR" dirty="0" smtClean="0"/>
              <a:t> </a:t>
            </a:r>
            <a:r>
              <a:rPr lang="el-GR" dirty="0" err="1" smtClean="0"/>
              <a:t>σύστηµα</a:t>
            </a:r>
            <a:r>
              <a:rPr lang="el-GR" dirty="0" smtClean="0"/>
              <a:t> ψηφιακής επικοινωνίας, µε ψηφιακά δίκτυα και υπηρεσίες, </a:t>
            </a:r>
            <a:r>
              <a:rPr lang="el-GR" dirty="0" err="1" smtClean="0"/>
              <a:t>εφαρµογές</a:t>
            </a:r>
            <a:r>
              <a:rPr lang="el-GR" dirty="0" smtClean="0"/>
              <a:t> τεχνητής ευφυΐας, ψηφιακούς χώρους και εργαλεία επίλυσης </a:t>
            </a:r>
            <a:r>
              <a:rPr lang="el-GR" dirty="0" err="1" smtClean="0"/>
              <a:t>προβληµάτων</a:t>
            </a:r>
            <a:r>
              <a:rPr lang="el-GR" dirty="0" smtClean="0"/>
              <a:t>, την επικοινωνία σε εικονικό περιβάλλον, το </a:t>
            </a:r>
            <a:r>
              <a:rPr lang="el-GR" dirty="0" err="1" smtClean="0"/>
              <a:t>δηµόσιο</a:t>
            </a:r>
            <a:r>
              <a:rPr lang="el-GR" dirty="0" smtClean="0"/>
              <a:t> ψηφιακό </a:t>
            </a:r>
            <a:r>
              <a:rPr lang="el-GR" dirty="0" err="1" smtClean="0"/>
              <a:t>περιεχόµενο</a:t>
            </a:r>
            <a:r>
              <a:rPr lang="el-GR" dirty="0" smtClean="0"/>
              <a:t> που είναι στη διάθεση του </a:t>
            </a:r>
            <a:r>
              <a:rPr lang="el-GR" dirty="0" err="1" smtClean="0"/>
              <a:t>πληθυσµού</a:t>
            </a:r>
            <a:r>
              <a:rPr lang="el-GR" dirty="0" smtClean="0"/>
              <a:t> της πόλης</a:t>
            </a:r>
            <a:endParaRPr lang="el-GR" dirty="0"/>
          </a:p>
        </p:txBody>
      </p:sp>
    </p:spTree>
    <p:extLst>
      <p:ext uri="{BB962C8B-B14F-4D97-AF65-F5344CB8AC3E}">
        <p14:creationId xmlns:p14="http://schemas.microsoft.com/office/powerpoint/2010/main" val="110204375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Ορθογώνιο 1"/>
          <p:cNvSpPr/>
          <p:nvPr/>
        </p:nvSpPr>
        <p:spPr>
          <a:xfrm>
            <a:off x="888521" y="474345"/>
            <a:ext cx="8255479" cy="4801314"/>
          </a:xfrm>
          <a:prstGeom prst="rect">
            <a:avLst/>
          </a:prstGeom>
        </p:spPr>
        <p:txBody>
          <a:bodyPr wrap="square">
            <a:spAutoFit/>
          </a:bodyPr>
          <a:lstStyle/>
          <a:p>
            <a:r>
              <a:rPr lang="el-GR" dirty="0" smtClean="0"/>
              <a:t>Η έννοια της ‘έξυπνης πόλης’ και το σχέδιο για την </a:t>
            </a:r>
            <a:r>
              <a:rPr lang="el-GR" dirty="0" err="1" smtClean="0"/>
              <a:t>πραγµατοποίησή</a:t>
            </a:r>
            <a:r>
              <a:rPr lang="el-GR" dirty="0" smtClean="0"/>
              <a:t> της </a:t>
            </a:r>
            <a:r>
              <a:rPr lang="el-GR" dirty="0" err="1" smtClean="0"/>
              <a:t>παραπέµπει</a:t>
            </a:r>
            <a:r>
              <a:rPr lang="el-GR" dirty="0" smtClean="0"/>
              <a:t> και στις τρεις παραπάνω διαστάσεις του φυσικού, </a:t>
            </a:r>
            <a:r>
              <a:rPr lang="el-GR" dirty="0" err="1" smtClean="0"/>
              <a:t>θεσµικού</a:t>
            </a:r>
            <a:r>
              <a:rPr lang="el-GR" dirty="0" smtClean="0"/>
              <a:t>, και ψηφιακού χώρου της σύγχρονης πόλης: στους ανθρώπους, στους </a:t>
            </a:r>
            <a:r>
              <a:rPr lang="el-GR" dirty="0" err="1" smtClean="0"/>
              <a:t>θεσµούς</a:t>
            </a:r>
            <a:r>
              <a:rPr lang="el-GR" dirty="0" smtClean="0"/>
              <a:t> συνεργασίας, και στα ψηφιακά εργαλεία διαχείρισης γνώσεων και </a:t>
            </a:r>
            <a:r>
              <a:rPr lang="el-GR" dirty="0" err="1" smtClean="0"/>
              <a:t>καινοτοµίας</a:t>
            </a:r>
            <a:r>
              <a:rPr lang="el-GR" dirty="0" smtClean="0"/>
              <a:t> . Μιλώντας </a:t>
            </a:r>
            <a:r>
              <a:rPr lang="el-GR" dirty="0" err="1" smtClean="0"/>
              <a:t>εποµένως</a:t>
            </a:r>
            <a:r>
              <a:rPr lang="el-GR" dirty="0" smtClean="0"/>
              <a:t> κυριολεκτικά και όχι µ</a:t>
            </a:r>
            <a:r>
              <a:rPr lang="el-GR" dirty="0" err="1" smtClean="0"/>
              <a:t>εταφορικά</a:t>
            </a:r>
            <a:r>
              <a:rPr lang="el-GR" dirty="0" smtClean="0"/>
              <a:t>, ο όρος ‘ευφυής πόλη’ χαρακτηρίζει ένα </a:t>
            </a:r>
            <a:r>
              <a:rPr lang="el-GR" dirty="0" err="1" smtClean="0"/>
              <a:t>οργανισµό</a:t>
            </a:r>
            <a:r>
              <a:rPr lang="el-GR" dirty="0" smtClean="0"/>
              <a:t> (κοινότητα, συνοικία, πόλη, περιφέρεια): </a:t>
            </a:r>
          </a:p>
          <a:p>
            <a:pPr marL="342900" indent="-342900">
              <a:buAutoNum type="arabicPeriod"/>
            </a:pPr>
            <a:r>
              <a:rPr lang="el-GR" dirty="0" smtClean="0"/>
              <a:t>µε </a:t>
            </a:r>
            <a:r>
              <a:rPr lang="el-GR" dirty="0" err="1" smtClean="0"/>
              <a:t>αναπτυγµένες</a:t>
            </a:r>
            <a:r>
              <a:rPr lang="el-GR" dirty="0" smtClean="0"/>
              <a:t> δραστηριότητες έντασης-γνώσεων, σε σχέση µε τις οποίες αυτή µ</a:t>
            </a:r>
            <a:r>
              <a:rPr lang="el-GR" dirty="0" err="1" smtClean="0"/>
              <a:t>εταβάλλεται</a:t>
            </a:r>
            <a:r>
              <a:rPr lang="el-GR" dirty="0" smtClean="0"/>
              <a:t>, </a:t>
            </a:r>
            <a:r>
              <a:rPr lang="el-GR" dirty="0" err="1" smtClean="0"/>
              <a:t>προσαρµόζεται</a:t>
            </a:r>
            <a:r>
              <a:rPr lang="el-GR" dirty="0" smtClean="0"/>
              <a:t>, και εξελίσσεται, </a:t>
            </a:r>
          </a:p>
          <a:p>
            <a:pPr marL="342900" indent="-342900">
              <a:buAutoNum type="arabicPeriod"/>
            </a:pPr>
            <a:r>
              <a:rPr lang="el-GR" dirty="0" smtClean="0"/>
              <a:t>µε </a:t>
            </a:r>
            <a:r>
              <a:rPr lang="el-GR" dirty="0" err="1" smtClean="0"/>
              <a:t>θεσµούς</a:t>
            </a:r>
            <a:r>
              <a:rPr lang="el-GR" dirty="0" smtClean="0"/>
              <a:t> και </a:t>
            </a:r>
            <a:r>
              <a:rPr lang="el-GR" dirty="0" err="1" smtClean="0"/>
              <a:t>εµπεδωµένες</a:t>
            </a:r>
            <a:r>
              <a:rPr lang="el-GR" dirty="0" smtClean="0"/>
              <a:t> </a:t>
            </a:r>
            <a:r>
              <a:rPr lang="el-GR" dirty="0" err="1" smtClean="0"/>
              <a:t>ρουτίνες</a:t>
            </a:r>
            <a:r>
              <a:rPr lang="el-GR" dirty="0" smtClean="0"/>
              <a:t> κοινωνικής συνεργασίας για την απόκτηση, </a:t>
            </a:r>
            <a:r>
              <a:rPr lang="el-GR" dirty="0" err="1" smtClean="0"/>
              <a:t>προσαρµογή</a:t>
            </a:r>
            <a:r>
              <a:rPr lang="el-GR" dirty="0" smtClean="0"/>
              <a:t> και ανάπτυξη γνώσεων και τεχνογνωσίας, </a:t>
            </a:r>
          </a:p>
          <a:p>
            <a:pPr marL="342900" indent="-342900">
              <a:buAutoNum type="arabicPeriod"/>
            </a:pPr>
            <a:r>
              <a:rPr lang="el-GR" dirty="0" smtClean="0"/>
              <a:t> µε </a:t>
            </a:r>
            <a:r>
              <a:rPr lang="el-GR" dirty="0" err="1" smtClean="0"/>
              <a:t>αναπτυγµένο</a:t>
            </a:r>
            <a:r>
              <a:rPr lang="el-GR" dirty="0" smtClean="0"/>
              <a:t> </a:t>
            </a:r>
            <a:r>
              <a:rPr lang="el-GR" dirty="0" err="1" smtClean="0"/>
              <a:t>σύστηµα</a:t>
            </a:r>
            <a:r>
              <a:rPr lang="el-GR" dirty="0" smtClean="0"/>
              <a:t> επικοινωνίας και διαχείρισης γνώσεων, το οποίο επιτρέπει να συγκεντρώνει πληροφορία από το περιβάλλον, να την επεξεργάζεται, να µ</a:t>
            </a:r>
            <a:r>
              <a:rPr lang="el-GR" dirty="0" err="1" smtClean="0"/>
              <a:t>αθαίνει</a:t>
            </a:r>
            <a:r>
              <a:rPr lang="el-GR" dirty="0" smtClean="0"/>
              <a:t>, και να </a:t>
            </a:r>
            <a:r>
              <a:rPr lang="el-GR" dirty="0" err="1" smtClean="0"/>
              <a:t>προσαρµόζει</a:t>
            </a:r>
            <a:r>
              <a:rPr lang="el-GR" dirty="0" smtClean="0"/>
              <a:t> ανάλογα τη δράση της, </a:t>
            </a:r>
          </a:p>
          <a:p>
            <a:pPr marL="342900" indent="-342900">
              <a:buAutoNum type="arabicPeriod"/>
            </a:pPr>
            <a:r>
              <a:rPr lang="el-GR" dirty="0" smtClean="0"/>
              <a:t> µε </a:t>
            </a:r>
            <a:r>
              <a:rPr lang="el-GR" dirty="0" err="1" smtClean="0"/>
              <a:t>αποδεδειγµένη</a:t>
            </a:r>
            <a:r>
              <a:rPr lang="el-GR" dirty="0" smtClean="0"/>
              <a:t> ικανότητα </a:t>
            </a:r>
            <a:r>
              <a:rPr lang="el-GR" dirty="0" err="1" smtClean="0"/>
              <a:t>καινοτοµίας</a:t>
            </a:r>
            <a:r>
              <a:rPr lang="el-GR" dirty="0" smtClean="0"/>
              <a:t>, διαχείρισης και επίλυσης </a:t>
            </a:r>
            <a:r>
              <a:rPr lang="el-GR" dirty="0" err="1" smtClean="0"/>
              <a:t>προβληµάτων</a:t>
            </a:r>
            <a:r>
              <a:rPr lang="el-GR" dirty="0" smtClean="0"/>
              <a:t> που τίθενται για πρώτη φορά, καθώς η </a:t>
            </a:r>
            <a:r>
              <a:rPr lang="el-GR" dirty="0" err="1" smtClean="0"/>
              <a:t>καινοτοµία</a:t>
            </a:r>
            <a:r>
              <a:rPr lang="el-GR" dirty="0" smtClean="0"/>
              <a:t>, η διαχείριση της αβεβαιότητας, η επίλυση νέων </a:t>
            </a:r>
            <a:r>
              <a:rPr lang="el-GR" dirty="0" err="1" smtClean="0"/>
              <a:t>προβληµάτων</a:t>
            </a:r>
            <a:r>
              <a:rPr lang="el-GR" dirty="0" smtClean="0"/>
              <a:t>, αποτελούν </a:t>
            </a:r>
            <a:r>
              <a:rPr lang="el-GR" dirty="0" err="1" smtClean="0"/>
              <a:t>κρίσιµα</a:t>
            </a:r>
            <a:r>
              <a:rPr lang="el-GR" dirty="0" smtClean="0"/>
              <a:t> µ</a:t>
            </a:r>
            <a:r>
              <a:rPr lang="el-GR" dirty="0" err="1" smtClean="0"/>
              <a:t>έτρα</a:t>
            </a:r>
            <a:r>
              <a:rPr lang="el-GR" dirty="0" smtClean="0"/>
              <a:t> κάθε µ</a:t>
            </a:r>
            <a:r>
              <a:rPr lang="el-GR" dirty="0" err="1" smtClean="0"/>
              <a:t>ορφής</a:t>
            </a:r>
            <a:r>
              <a:rPr lang="el-GR" dirty="0" smtClean="0"/>
              <a:t> ευφυΐας. </a:t>
            </a:r>
            <a:endParaRPr lang="el-GR" dirty="0"/>
          </a:p>
        </p:txBody>
      </p:sp>
    </p:spTree>
    <p:extLst>
      <p:ext uri="{BB962C8B-B14F-4D97-AF65-F5344CB8AC3E}">
        <p14:creationId xmlns:p14="http://schemas.microsoft.com/office/powerpoint/2010/main" val="808588672"/>
      </p:ext>
    </p:extLst>
  </p:cSld>
  <p:clrMapOvr>
    <a:masterClrMapping/>
  </p:clrMapOvr>
</p:sld>
</file>

<file path=ppt/theme/theme1.xml><?xml version="1.0" encoding="utf-8"?>
<a:theme xmlns:a="http://schemas.openxmlformats.org/drawingml/2006/main" name="Θρόισμα">
  <a:themeElements>
    <a:clrScheme name="Θρόισμα">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Θρόισμα">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Θρόισμα">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268</TotalTime>
  <Words>4068</Words>
  <Application>Microsoft Office PowerPoint</Application>
  <PresentationFormat>Ευρεία οθόνη</PresentationFormat>
  <Paragraphs>378</Paragraphs>
  <Slides>53</Slides>
  <Notes>11</Notes>
  <HiddenSlides>0</HiddenSlides>
  <MMClips>0</MMClips>
  <ScaleCrop>false</ScaleCrop>
  <HeadingPairs>
    <vt:vector size="6" baseType="variant">
      <vt:variant>
        <vt:lpstr>Γραμματοσειρές που χρησιμοποιούνται</vt:lpstr>
      </vt:variant>
      <vt:variant>
        <vt:i4>9</vt:i4>
      </vt:variant>
      <vt:variant>
        <vt:lpstr>Θέμα</vt:lpstr>
      </vt:variant>
      <vt:variant>
        <vt:i4>1</vt:i4>
      </vt:variant>
      <vt:variant>
        <vt:lpstr>Τίτλοι διαφανειών</vt:lpstr>
      </vt:variant>
      <vt:variant>
        <vt:i4>53</vt:i4>
      </vt:variant>
    </vt:vector>
  </HeadingPairs>
  <TitlesOfParts>
    <vt:vector size="63" baseType="lpstr">
      <vt:lpstr>Arial Unicode MS</vt:lpstr>
      <vt:lpstr>Arial</vt:lpstr>
      <vt:lpstr>Calibri</vt:lpstr>
      <vt:lpstr>Century Gothic</vt:lpstr>
      <vt:lpstr>Garamond</vt:lpstr>
      <vt:lpstr>Open Sans</vt:lpstr>
      <vt:lpstr>Times New Roman</vt:lpstr>
      <vt:lpstr>Wingdings</vt:lpstr>
      <vt:lpstr>Wingdings 3</vt:lpstr>
      <vt:lpstr>Θρόισμα</vt:lpstr>
      <vt:lpstr>ΨΗΦΙΑΚΟΣ ΜΕΤΑΣΧΗΜΑΤΙΣΜΟΣ ΚΑΙ ΒΙΟΠΟΛΙΤΙΣΜΙΚΗ ΑΝΑΠΤΥΞΗ/ΚΑΤΑΝΕΜΗΜΕΝΗ ΓΝΩΣΗ</vt:lpstr>
      <vt:lpstr>Έξυπνες Πόλεις η τεχνολογική διάσταση της ανάπτυξης</vt:lpstr>
      <vt:lpstr>Παρουσίαση του PowerPoint</vt:lpstr>
      <vt:lpstr>Παρουσίαση του PowerPoint</vt:lpstr>
      <vt:lpstr>Τρία επίπεδα της έξυπνης πόλης</vt:lpstr>
      <vt:lpstr>1. Επίπεδο έξυπνης πόλης</vt:lpstr>
      <vt:lpstr>2. Επίπεδο έξυπνης πόλης </vt:lpstr>
      <vt:lpstr>3. Επίπεδο έξυπνης πόλης</vt:lpstr>
      <vt:lpstr>Παρουσίαση του PowerPoint</vt:lpstr>
      <vt:lpstr>Εφαρµογές: Κυβερνοπόλεις vs. έξυπνες κοινότητες</vt:lpstr>
      <vt:lpstr>Παρουσίαση του PowerPoint</vt:lpstr>
      <vt:lpstr>Παρουσίαση του PowerPoint</vt:lpstr>
      <vt:lpstr>Παρουσίαση του PowerPoint</vt:lpstr>
      <vt:lpstr>Από την έξυπνη πόλη στη δημοκρατική πόλη</vt:lpstr>
      <vt:lpstr>Παρουσίαση του PowerPoint</vt:lpstr>
      <vt:lpstr>Οι προκλήσεις για μια πραγματικά δημοκρατική και ευφυή πόλη</vt:lpstr>
      <vt:lpstr>Κατανεμημένη Γνώση</vt:lpstr>
      <vt:lpstr>Παρουσίαση του PowerPoint</vt:lpstr>
      <vt:lpstr>Γιατί ασχολούμαστε;</vt:lpstr>
      <vt:lpstr>Γιατί ασχολούμαστε;</vt:lpstr>
      <vt:lpstr>Η Ιδιαιτερότητες των Πολιτιστικών Οργανισμών</vt:lpstr>
      <vt:lpstr>Οργανισμοί και Βιομηχανίες</vt:lpstr>
      <vt:lpstr>Χαρακτηριστικά των Πολιτιστικών Αγαθών/Εμπειριών</vt:lpstr>
      <vt:lpstr>Διαφοροποιήσεις μεταξύ Οργανισμών</vt:lpstr>
      <vt:lpstr>Βασικές Αρχές Στρατηγικής</vt:lpstr>
      <vt:lpstr>Έρευνα Αγοράς</vt:lpstr>
      <vt:lpstr>Έρευνα Αγοράς</vt:lpstr>
      <vt:lpstr>Σημαντικοί Παράμετροι στην Έρευνα Αγοράς</vt:lpstr>
      <vt:lpstr>Οι Αξίες των Ανθρώπων</vt:lpstr>
      <vt:lpstr>Η Αποστολή του Οργανισμού</vt:lpstr>
      <vt:lpstr>Προσέλκυση Κοινού</vt:lpstr>
      <vt:lpstr>Προσέλκυση Κεφαλαίων και Οικονομικός Σχεδιασμός</vt:lpstr>
      <vt:lpstr>Πηγές Εσόδων για τα Σύγχρονα Μουσεία,Ιδρύματα κλπ</vt:lpstr>
      <vt:lpstr>Ψηφιακός Μετασχηματισμός (Digital Transformation) - Ορισμός</vt:lpstr>
      <vt:lpstr>Ψηφιακός μετασχηματισμός πολιτισμικού γίγνεσθαι και πολιτισμικού προϊόντος</vt:lpstr>
      <vt:lpstr>Άξονες ψηφιακού πολιτισμού</vt:lpstr>
      <vt:lpstr>Παρουσίαση του PowerPoint</vt:lpstr>
      <vt:lpstr>Οργανωτικές Μορφές Ψηφιακού Μετασχηματισμού</vt:lpstr>
      <vt:lpstr>Παρουσίαση του PowerPoint</vt:lpstr>
      <vt:lpstr>Παράγοντες επιτυχίας και Προβλήματα </vt:lpstr>
      <vt:lpstr>Παράγοντες και Προβλήματα</vt:lpstr>
      <vt:lpstr>ΨΗΦΙΑΚΟΣ ΠΟΛΙΤΙΣΜΟΣ</vt:lpstr>
      <vt:lpstr>Η ΠΡΟΚΛΗΣΗ ΤΗΣ ΤΕΧΝΟΛΟΓΙΑΣ </vt:lpstr>
      <vt:lpstr>Παρουσίαση του PowerPoint</vt:lpstr>
      <vt:lpstr>ΜΕΡΙΜΝΑ ΓΙΑ ΤΗ ΜΟΝΙΜΟΤΗΤΑ ΤΩΝ ΣΥΛΛΟΓΩΝ</vt:lpstr>
      <vt:lpstr>ΠΟΛΙΤΙΣΜΟΣ ΣΤΗΝ ΨΗΦΙΑΚΗ ΕΠΟΧΗ</vt:lpstr>
      <vt:lpstr>ΠΟΛΙΤΙΣΜΟΣ ΣΤΗΝ ΨΗΦΙΑΚΗ ΕΠΟΧΗ</vt:lpstr>
      <vt:lpstr>ΛΟΓΟΙ ΨΗΦΙΟΠΟΙΗΣΗΣ</vt:lpstr>
      <vt:lpstr> ΤΙ ΨΗΦΙΟΠΟΙΕΙΤΑΙ;   </vt:lpstr>
      <vt:lpstr>Πηγές -Βιβλιογραφία</vt:lpstr>
      <vt:lpstr>Παρουσίαση του PowerPoint</vt:lpstr>
      <vt:lpstr>Εργασία</vt:lpstr>
      <vt:lpstr> DIGICULT : (Digital Heritage and Cultural Content) </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ΨΗΦΙΑΚΟΣ ΜΕΤΑΣΧΗΜΑΤΙΣΜΟΣ ΚΑΙ ΒΙΟΠΟΛΙΤΙΣΜΙΚΗ ΑΝΑΠΤΥΞΗ/ΚΑΤΑΝΕΜΗΜΕΝΗ ΓΝΩΣΗ</dc:title>
  <dc:creator>Λογαριασμός Microsoft</dc:creator>
  <cp:lastModifiedBy>Λογαριασμός Microsoft</cp:lastModifiedBy>
  <cp:revision>24</cp:revision>
  <dcterms:created xsi:type="dcterms:W3CDTF">2020-12-09T09:26:57Z</dcterms:created>
  <dcterms:modified xsi:type="dcterms:W3CDTF">2020-12-10T08:07:06Z</dcterms:modified>
</cp:coreProperties>
</file>