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modernComment_10C_926163F.xml" ContentType="application/vnd.ms-powerpoint.comments+xml"/>
  <Override PartName="/ppt/comments/modernComment_110_449AC7A9.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17_E2FE3774.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70" r:id="rId3"/>
    <p:sldId id="278" r:id="rId4"/>
    <p:sldId id="268" r:id="rId5"/>
    <p:sldId id="272" r:id="rId6"/>
    <p:sldId id="276" r:id="rId7"/>
    <p:sldId id="275" r:id="rId8"/>
    <p:sldId id="273" r:id="rId9"/>
    <p:sldId id="277" r:id="rId10"/>
    <p:sldId id="279" r:id="rId11"/>
    <p:sldId id="280" r:id="rId12"/>
    <p:sldId id="288" r:id="rId13"/>
    <p:sldId id="281" r:id="rId14"/>
    <p:sldId id="289" r:id="rId15"/>
    <p:sldId id="274" r:id="rId16"/>
    <p:sldId id="287" r:id="rId17"/>
    <p:sldId id="282" r:id="rId18"/>
    <p:sldId id="292" r:id="rId19"/>
    <p:sldId id="293" r:id="rId20"/>
    <p:sldId id="284" r:id="rId21"/>
    <p:sldId id="271" r:id="rId22"/>
    <p:sldId id="283" r:id="rId23"/>
    <p:sldId id="285" r:id="rId24"/>
    <p:sldId id="290" r:id="rId25"/>
    <p:sldId id="291" r:id="rId26"/>
    <p:sldId id="286" r:id="rId27"/>
    <p:sldId id="262" r:id="rId28"/>
    <p:sldId id="264" r:id="rId29"/>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F6B0D6-E269-53AC-0CC0-F4279C13389B}" name="ISIDORA THYMI" initials="" userId="S::i.thymi@office365.uop.gr::ebd22506-9d89-4dd8-abce-7436a215a5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67487"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86" d="100"/>
          <a:sy n="86" d="100"/>
        </p:scale>
        <p:origin x="311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omments/modernComment_10C_926163F.xml><?xml version="1.0" encoding="utf-8"?>
<p188:cmLst xmlns:a="http://schemas.openxmlformats.org/drawingml/2006/main" xmlns:r="http://schemas.openxmlformats.org/officeDocument/2006/relationships" xmlns:p188="http://schemas.microsoft.com/office/powerpoint/2018/8/main">
  <p188:cm id="{AA68CF03-0891-49F3-901C-1A6149CE343A}" authorId="{98F6B0D6-E269-53AC-0CC0-F4279C13389B}" created="2023-12-19T15:04:55.852">
    <ac:txMkLst xmlns:ac="http://schemas.microsoft.com/office/drawing/2013/main/command">
      <pc:docMk xmlns:pc="http://schemas.microsoft.com/office/powerpoint/2013/main/command"/>
      <pc:sldMk xmlns:pc="http://schemas.microsoft.com/office/powerpoint/2013/main/command" cId="153491007" sldId="268"/>
      <ac:spMk id="7" creationId="{E5564556-59F0-4D0A-A6CD-ADF8F4D7428B}"/>
      <ac:txMk cp="170" len="76">
        <ac:context len="419" hash="2196374369"/>
      </ac:txMk>
    </ac:txMkLst>
    <p188:pos x="4973166" y="1451733"/>
    <p188:txBody>
      <a:bodyPr/>
      <a:lstStyle/>
      <a:p>
        <a:r>
          <a:rPr lang="el-GR"/>
          <a:t>Οι ειδικοί ξεκαθαρίζουν ότι αυτή η γραμματοσειρά είναι πολύ πιο ευανάγνωστη όταν πρέπει να τοποθετηθεί σε μικρές κλίμακες γιατί τα γράμματα διακρίνονται καλύτερα και η ανάγνωση θα ρέει πολύ καλύτερα. Επιπλέον, για επιστημονικά, ιστορικά, θεσμικά θέματα κ.λπ. μπορεί να είναι η καλύτερη επιλογή.</a:t>
        </a:r>
      </a:p>
    </p188:txBody>
  </p188:cm>
</p188:cmLst>
</file>

<file path=ppt/comments/modernComment_110_449AC7A9.xml><?xml version="1.0" encoding="utf-8"?>
<p188:cmLst xmlns:a="http://schemas.openxmlformats.org/drawingml/2006/main" xmlns:r="http://schemas.openxmlformats.org/officeDocument/2006/relationships" xmlns:p188="http://schemas.microsoft.com/office/powerpoint/2018/8/main">
  <p188:cm id="{9D18A683-4598-4D23-856D-F47BF936FBAA}" authorId="{98F6B0D6-E269-53AC-0CC0-F4279C13389B}" created="2023-12-17T19:52:10.991">
    <ac:deMkLst xmlns:ac="http://schemas.microsoft.com/office/drawing/2013/main/command">
      <pc:docMk xmlns:pc="http://schemas.microsoft.com/office/powerpoint/2013/main/command"/>
      <pc:sldMk xmlns:pc="http://schemas.microsoft.com/office/powerpoint/2013/main/command" cId="1150994345" sldId="272"/>
      <ac:spMk id="3" creationId="{BBD14850-4690-259F-976F-9D974B36157A}"/>
    </ac:deMkLst>
    <p188:txBody>
      <a:bodyPr/>
      <a:lstStyle/>
      <a:p>
        <a:r>
          <a:rPr lang="el-GR"/>
          <a:t>Υπάρχουν και άλλα πρότυπα βιβλιογραφίας όπως Harvard Style, Modern Language Association.</a:t>
        </a:r>
      </a:p>
    </p188:txBody>
  </p188:cm>
</p188:cmLst>
</file>

<file path=ppt/comments/modernComment_117_E2FE3774.xml><?xml version="1.0" encoding="utf-8"?>
<p188:cmLst xmlns:a="http://schemas.openxmlformats.org/drawingml/2006/main" xmlns:r="http://schemas.openxmlformats.org/officeDocument/2006/relationships" xmlns:p188="http://schemas.microsoft.com/office/powerpoint/2018/8/main">
  <p188:cm id="{89828E57-4F9D-4FCE-9362-4E89F28249E9}" authorId="{98F6B0D6-E269-53AC-0CC0-F4279C13389B}" created="2023-12-19T07:44:00.308">
    <ac:deMkLst xmlns:ac="http://schemas.microsoft.com/office/drawing/2013/main/command">
      <pc:docMk xmlns:pc="http://schemas.microsoft.com/office/powerpoint/2013/main/command"/>
      <pc:sldMk xmlns:pc="http://schemas.microsoft.com/office/powerpoint/2013/main/command" cId="3808311156" sldId="279"/>
      <ac:spMk id="3" creationId="{13409E34-F87A-849B-B7C1-DEA4FCB5D9C8}"/>
    </ac:deMkLst>
    <p188:txBody>
      <a:bodyPr/>
      <a:lstStyle/>
      <a:p>
        <a:r>
          <a:rPr lang="el-GR"/>
          <a:t>Δευτερογενείς αναφορές είναι αυτές που αναφέρονται σε πηγές τις οποίες δεν έχετε διαβάσει οι ίδιοι αλλά τις έχετε εντοπίσει μελετώντας άλλες πηγές. </a:t>
        </a:r>
      </a:p>
    </p188:txBody>
  </p188:cm>
</p188: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FE700-52E8-4297-AFB6-0BEFA4E2F391}"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9988A07A-C842-4C3F-B49F-79F6D6AA5141}">
      <dgm:prSet/>
      <dgm:spPr/>
      <dgm:t>
        <a:bodyPr/>
        <a:lstStyle/>
        <a:p>
          <a:r>
            <a:rPr lang="el-GR" dirty="0"/>
            <a:t>ΠΡΟΣΟΧΗ</a:t>
          </a:r>
          <a:endParaRPr lang="en-US" dirty="0"/>
        </a:p>
      </dgm:t>
    </dgm:pt>
    <dgm:pt modelId="{6C6499A5-725F-48A9-9A29-C62555B7F988}" type="parTrans" cxnId="{A41E5E75-20CD-4EFF-A93D-4B3DBC942EDA}">
      <dgm:prSet/>
      <dgm:spPr/>
      <dgm:t>
        <a:bodyPr/>
        <a:lstStyle/>
        <a:p>
          <a:endParaRPr lang="en-US"/>
        </a:p>
      </dgm:t>
    </dgm:pt>
    <dgm:pt modelId="{83282ADF-06A0-448A-9379-4B0DE5477CC9}" type="sibTrans" cxnId="{A41E5E75-20CD-4EFF-A93D-4B3DBC942EDA}">
      <dgm:prSet/>
      <dgm:spPr/>
      <dgm:t>
        <a:bodyPr/>
        <a:lstStyle/>
        <a:p>
          <a:endParaRPr lang="en-US"/>
        </a:p>
      </dgm:t>
    </dgm:pt>
    <dgm:pt modelId="{06AEE1EC-96AB-47D7-B6A0-18C4A92A2989}">
      <dgm:prSet/>
      <dgm:spPr/>
      <dgm:t>
        <a:bodyPr/>
        <a:lstStyle/>
        <a:p>
          <a:r>
            <a:rPr lang="el-GR"/>
            <a:t>Έννοιες κλειδιά</a:t>
          </a:r>
          <a:endParaRPr lang="en-US"/>
        </a:p>
      </dgm:t>
    </dgm:pt>
    <dgm:pt modelId="{ED6B0D9B-78CD-4C33-95F4-D0DB25A20B90}" type="parTrans" cxnId="{194E37D3-DE6F-4454-AE4B-68A34262F280}">
      <dgm:prSet/>
      <dgm:spPr/>
      <dgm:t>
        <a:bodyPr/>
        <a:lstStyle/>
        <a:p>
          <a:endParaRPr lang="en-US"/>
        </a:p>
      </dgm:t>
    </dgm:pt>
    <dgm:pt modelId="{FB62F1B1-6B6F-4BB0-8CEB-B7696ED286DB}" type="sibTrans" cxnId="{194E37D3-DE6F-4454-AE4B-68A34262F280}">
      <dgm:prSet/>
      <dgm:spPr/>
      <dgm:t>
        <a:bodyPr/>
        <a:lstStyle/>
        <a:p>
          <a:endParaRPr lang="en-US"/>
        </a:p>
      </dgm:t>
    </dgm:pt>
    <dgm:pt modelId="{7B932A94-3DA1-4DBF-A6F7-1C4605B9038C}">
      <dgm:prSet/>
      <dgm:spPr/>
      <dgm:t>
        <a:bodyPr/>
        <a:lstStyle/>
        <a:p>
          <a:r>
            <a:rPr lang="el-GR"/>
            <a:t>Οργάνωση πηγών </a:t>
          </a:r>
          <a:endParaRPr lang="en-US"/>
        </a:p>
      </dgm:t>
    </dgm:pt>
    <dgm:pt modelId="{964A7E3F-7836-453F-946F-53BD0154D8F2}" type="parTrans" cxnId="{AFCCDEFD-37CB-4C68-8455-9C0F288856BF}">
      <dgm:prSet/>
      <dgm:spPr/>
      <dgm:t>
        <a:bodyPr/>
        <a:lstStyle/>
        <a:p>
          <a:endParaRPr lang="en-US"/>
        </a:p>
      </dgm:t>
    </dgm:pt>
    <dgm:pt modelId="{E4649CC6-0D42-4AED-A6CF-A61BC571DB54}" type="sibTrans" cxnId="{AFCCDEFD-37CB-4C68-8455-9C0F288856BF}">
      <dgm:prSet/>
      <dgm:spPr/>
      <dgm:t>
        <a:bodyPr/>
        <a:lstStyle/>
        <a:p>
          <a:endParaRPr lang="en-US"/>
        </a:p>
      </dgm:t>
    </dgm:pt>
    <dgm:pt modelId="{922FF8F8-D07D-4632-BFDE-BA331A904AF8}">
      <dgm:prSet/>
      <dgm:spPr/>
      <dgm:t>
        <a:bodyPr/>
        <a:lstStyle/>
        <a:p>
          <a:r>
            <a:rPr lang="el-GR"/>
            <a:t>Εστίαση</a:t>
          </a:r>
          <a:endParaRPr lang="en-US"/>
        </a:p>
      </dgm:t>
    </dgm:pt>
    <dgm:pt modelId="{CD5E8FD8-30A1-40A0-877C-E7C1112DF37E}" type="parTrans" cxnId="{72FCDA19-3062-4A96-9ABA-14EFAE7A2F7C}">
      <dgm:prSet/>
      <dgm:spPr/>
      <dgm:t>
        <a:bodyPr/>
        <a:lstStyle/>
        <a:p>
          <a:endParaRPr lang="en-US"/>
        </a:p>
      </dgm:t>
    </dgm:pt>
    <dgm:pt modelId="{350CC68D-7E06-44FE-BC9A-2BF6292AE37E}" type="sibTrans" cxnId="{72FCDA19-3062-4A96-9ABA-14EFAE7A2F7C}">
      <dgm:prSet/>
      <dgm:spPr/>
      <dgm:t>
        <a:bodyPr/>
        <a:lstStyle/>
        <a:p>
          <a:endParaRPr lang="en-US"/>
        </a:p>
      </dgm:t>
    </dgm:pt>
    <dgm:pt modelId="{8AFC56DD-E54C-46EC-87DC-727D2F2C0883}">
      <dgm:prSet/>
      <dgm:spPr/>
      <dgm:t>
        <a:bodyPr/>
        <a:lstStyle/>
        <a:p>
          <a:r>
            <a:rPr lang="el-GR"/>
            <a:t>Αξιολόγηση</a:t>
          </a:r>
          <a:endParaRPr lang="en-US"/>
        </a:p>
      </dgm:t>
    </dgm:pt>
    <dgm:pt modelId="{37E98A0F-DCAF-434E-A23A-A174B71D5BA6}" type="parTrans" cxnId="{73572C6F-F201-4764-83BC-CAEC1E986C83}">
      <dgm:prSet/>
      <dgm:spPr/>
      <dgm:t>
        <a:bodyPr/>
        <a:lstStyle/>
        <a:p>
          <a:endParaRPr lang="en-US"/>
        </a:p>
      </dgm:t>
    </dgm:pt>
    <dgm:pt modelId="{F733DF92-E5FF-4A38-B844-5B9B3D6225EF}" type="sibTrans" cxnId="{73572C6F-F201-4764-83BC-CAEC1E986C83}">
      <dgm:prSet/>
      <dgm:spPr/>
      <dgm:t>
        <a:bodyPr/>
        <a:lstStyle/>
        <a:p>
          <a:endParaRPr lang="en-US"/>
        </a:p>
      </dgm:t>
    </dgm:pt>
    <dgm:pt modelId="{0897DC7B-89E7-476A-BDA0-0B283231BC7D}" type="pres">
      <dgm:prSet presAssocID="{24BFE700-52E8-4297-AFB6-0BEFA4E2F391}" presName="linear" presStyleCnt="0">
        <dgm:presLayoutVars>
          <dgm:animLvl val="lvl"/>
          <dgm:resizeHandles val="exact"/>
        </dgm:presLayoutVars>
      </dgm:prSet>
      <dgm:spPr/>
    </dgm:pt>
    <dgm:pt modelId="{C8D48BD3-0156-4A92-A846-7870685EE958}" type="pres">
      <dgm:prSet presAssocID="{9988A07A-C842-4C3F-B49F-79F6D6AA5141}" presName="parentText" presStyleLbl="node1" presStyleIdx="0" presStyleCnt="5">
        <dgm:presLayoutVars>
          <dgm:chMax val="0"/>
          <dgm:bulletEnabled val="1"/>
        </dgm:presLayoutVars>
      </dgm:prSet>
      <dgm:spPr/>
    </dgm:pt>
    <dgm:pt modelId="{BC4BB460-BF72-4AC8-834C-B3D639E3F651}" type="pres">
      <dgm:prSet presAssocID="{83282ADF-06A0-448A-9379-4B0DE5477CC9}" presName="spacer" presStyleCnt="0"/>
      <dgm:spPr/>
    </dgm:pt>
    <dgm:pt modelId="{79B60E91-4237-4FBC-A11C-10E02CDE1B5A}" type="pres">
      <dgm:prSet presAssocID="{06AEE1EC-96AB-47D7-B6A0-18C4A92A2989}" presName="parentText" presStyleLbl="node1" presStyleIdx="1" presStyleCnt="5">
        <dgm:presLayoutVars>
          <dgm:chMax val="0"/>
          <dgm:bulletEnabled val="1"/>
        </dgm:presLayoutVars>
      </dgm:prSet>
      <dgm:spPr/>
    </dgm:pt>
    <dgm:pt modelId="{0B5F1133-7DC5-4FBA-BD28-F560F6A71565}" type="pres">
      <dgm:prSet presAssocID="{FB62F1B1-6B6F-4BB0-8CEB-B7696ED286DB}" presName="spacer" presStyleCnt="0"/>
      <dgm:spPr/>
    </dgm:pt>
    <dgm:pt modelId="{DDF6EDDF-D517-4510-BB0A-4B58FE331046}" type="pres">
      <dgm:prSet presAssocID="{7B932A94-3DA1-4DBF-A6F7-1C4605B9038C}" presName="parentText" presStyleLbl="node1" presStyleIdx="2" presStyleCnt="5">
        <dgm:presLayoutVars>
          <dgm:chMax val="0"/>
          <dgm:bulletEnabled val="1"/>
        </dgm:presLayoutVars>
      </dgm:prSet>
      <dgm:spPr/>
    </dgm:pt>
    <dgm:pt modelId="{4AF4A57D-1DF7-4D4A-990A-E49D046DF17B}" type="pres">
      <dgm:prSet presAssocID="{E4649CC6-0D42-4AED-A6CF-A61BC571DB54}" presName="spacer" presStyleCnt="0"/>
      <dgm:spPr/>
    </dgm:pt>
    <dgm:pt modelId="{1683F408-69D6-4971-A63F-937B4A3F40F6}" type="pres">
      <dgm:prSet presAssocID="{922FF8F8-D07D-4632-BFDE-BA331A904AF8}" presName="parentText" presStyleLbl="node1" presStyleIdx="3" presStyleCnt="5">
        <dgm:presLayoutVars>
          <dgm:chMax val="0"/>
          <dgm:bulletEnabled val="1"/>
        </dgm:presLayoutVars>
      </dgm:prSet>
      <dgm:spPr/>
    </dgm:pt>
    <dgm:pt modelId="{3481DD97-E4D0-41B3-A9A8-BCDFA6EFAEE1}" type="pres">
      <dgm:prSet presAssocID="{350CC68D-7E06-44FE-BC9A-2BF6292AE37E}" presName="spacer" presStyleCnt="0"/>
      <dgm:spPr/>
    </dgm:pt>
    <dgm:pt modelId="{AE923443-5B0F-414C-8657-C1EBD5C3ED7F}" type="pres">
      <dgm:prSet presAssocID="{8AFC56DD-E54C-46EC-87DC-727D2F2C0883}" presName="parentText" presStyleLbl="node1" presStyleIdx="4" presStyleCnt="5">
        <dgm:presLayoutVars>
          <dgm:chMax val="0"/>
          <dgm:bulletEnabled val="1"/>
        </dgm:presLayoutVars>
      </dgm:prSet>
      <dgm:spPr/>
    </dgm:pt>
  </dgm:ptLst>
  <dgm:cxnLst>
    <dgm:cxn modelId="{72FCDA19-3062-4A96-9ABA-14EFAE7A2F7C}" srcId="{24BFE700-52E8-4297-AFB6-0BEFA4E2F391}" destId="{922FF8F8-D07D-4632-BFDE-BA331A904AF8}" srcOrd="3" destOrd="0" parTransId="{CD5E8FD8-30A1-40A0-877C-E7C1112DF37E}" sibTransId="{350CC68D-7E06-44FE-BC9A-2BF6292AE37E}"/>
    <dgm:cxn modelId="{73572C6F-F201-4764-83BC-CAEC1E986C83}" srcId="{24BFE700-52E8-4297-AFB6-0BEFA4E2F391}" destId="{8AFC56DD-E54C-46EC-87DC-727D2F2C0883}" srcOrd="4" destOrd="0" parTransId="{37E98A0F-DCAF-434E-A23A-A174B71D5BA6}" sibTransId="{F733DF92-E5FF-4A38-B844-5B9B3D6225EF}"/>
    <dgm:cxn modelId="{A41E5E75-20CD-4EFF-A93D-4B3DBC942EDA}" srcId="{24BFE700-52E8-4297-AFB6-0BEFA4E2F391}" destId="{9988A07A-C842-4C3F-B49F-79F6D6AA5141}" srcOrd="0" destOrd="0" parTransId="{6C6499A5-725F-48A9-9A29-C62555B7F988}" sibTransId="{83282ADF-06A0-448A-9379-4B0DE5477CC9}"/>
    <dgm:cxn modelId="{B195B384-F656-4D61-8644-0561F54D004E}" type="presOf" srcId="{8AFC56DD-E54C-46EC-87DC-727D2F2C0883}" destId="{AE923443-5B0F-414C-8657-C1EBD5C3ED7F}" srcOrd="0" destOrd="0" presId="urn:microsoft.com/office/officeart/2005/8/layout/vList2"/>
    <dgm:cxn modelId="{F7227F86-D18D-41C8-A128-F353BCCC21B9}" type="presOf" srcId="{922FF8F8-D07D-4632-BFDE-BA331A904AF8}" destId="{1683F408-69D6-4971-A63F-937B4A3F40F6}" srcOrd="0" destOrd="0" presId="urn:microsoft.com/office/officeart/2005/8/layout/vList2"/>
    <dgm:cxn modelId="{979C94A0-2C90-4B2B-8C5D-11E7ADC5EF9E}" type="presOf" srcId="{9988A07A-C842-4C3F-B49F-79F6D6AA5141}" destId="{C8D48BD3-0156-4A92-A846-7870685EE958}" srcOrd="0" destOrd="0" presId="urn:microsoft.com/office/officeart/2005/8/layout/vList2"/>
    <dgm:cxn modelId="{77B81AA1-4F74-44F0-AEC1-FC70826FC642}" type="presOf" srcId="{24BFE700-52E8-4297-AFB6-0BEFA4E2F391}" destId="{0897DC7B-89E7-476A-BDA0-0B283231BC7D}" srcOrd="0" destOrd="0" presId="urn:microsoft.com/office/officeart/2005/8/layout/vList2"/>
    <dgm:cxn modelId="{87E611D1-EDB4-4CA0-9B24-77793CD16CDF}" type="presOf" srcId="{7B932A94-3DA1-4DBF-A6F7-1C4605B9038C}" destId="{DDF6EDDF-D517-4510-BB0A-4B58FE331046}" srcOrd="0" destOrd="0" presId="urn:microsoft.com/office/officeart/2005/8/layout/vList2"/>
    <dgm:cxn modelId="{194E37D3-DE6F-4454-AE4B-68A34262F280}" srcId="{24BFE700-52E8-4297-AFB6-0BEFA4E2F391}" destId="{06AEE1EC-96AB-47D7-B6A0-18C4A92A2989}" srcOrd="1" destOrd="0" parTransId="{ED6B0D9B-78CD-4C33-95F4-D0DB25A20B90}" sibTransId="{FB62F1B1-6B6F-4BB0-8CEB-B7696ED286DB}"/>
    <dgm:cxn modelId="{ADC161DB-2CF8-4303-8D81-FA538DE438F6}" type="presOf" srcId="{06AEE1EC-96AB-47D7-B6A0-18C4A92A2989}" destId="{79B60E91-4237-4FBC-A11C-10E02CDE1B5A}" srcOrd="0" destOrd="0" presId="urn:microsoft.com/office/officeart/2005/8/layout/vList2"/>
    <dgm:cxn modelId="{AFCCDEFD-37CB-4C68-8455-9C0F288856BF}" srcId="{24BFE700-52E8-4297-AFB6-0BEFA4E2F391}" destId="{7B932A94-3DA1-4DBF-A6F7-1C4605B9038C}" srcOrd="2" destOrd="0" parTransId="{964A7E3F-7836-453F-946F-53BD0154D8F2}" sibTransId="{E4649CC6-0D42-4AED-A6CF-A61BC571DB54}"/>
    <dgm:cxn modelId="{3688DC90-F56C-4F40-AC13-15A1ED65904A}" type="presParOf" srcId="{0897DC7B-89E7-476A-BDA0-0B283231BC7D}" destId="{C8D48BD3-0156-4A92-A846-7870685EE958}" srcOrd="0" destOrd="0" presId="urn:microsoft.com/office/officeart/2005/8/layout/vList2"/>
    <dgm:cxn modelId="{C4F6CA19-8183-40B1-A4FF-EF4F8E3314A5}" type="presParOf" srcId="{0897DC7B-89E7-476A-BDA0-0B283231BC7D}" destId="{BC4BB460-BF72-4AC8-834C-B3D639E3F651}" srcOrd="1" destOrd="0" presId="urn:microsoft.com/office/officeart/2005/8/layout/vList2"/>
    <dgm:cxn modelId="{53EC7D63-DCE2-4E8B-AA91-6053A1EE7D84}" type="presParOf" srcId="{0897DC7B-89E7-476A-BDA0-0B283231BC7D}" destId="{79B60E91-4237-4FBC-A11C-10E02CDE1B5A}" srcOrd="2" destOrd="0" presId="urn:microsoft.com/office/officeart/2005/8/layout/vList2"/>
    <dgm:cxn modelId="{FC8D07CE-8488-4591-B23F-07957ADA6A51}" type="presParOf" srcId="{0897DC7B-89E7-476A-BDA0-0B283231BC7D}" destId="{0B5F1133-7DC5-4FBA-BD28-F560F6A71565}" srcOrd="3" destOrd="0" presId="urn:microsoft.com/office/officeart/2005/8/layout/vList2"/>
    <dgm:cxn modelId="{66A858B7-6510-4508-AB5C-310DD6C75E77}" type="presParOf" srcId="{0897DC7B-89E7-476A-BDA0-0B283231BC7D}" destId="{DDF6EDDF-D517-4510-BB0A-4B58FE331046}" srcOrd="4" destOrd="0" presId="urn:microsoft.com/office/officeart/2005/8/layout/vList2"/>
    <dgm:cxn modelId="{879DA7AA-9FFB-4F91-9E2A-0B3D2C0826FA}" type="presParOf" srcId="{0897DC7B-89E7-476A-BDA0-0B283231BC7D}" destId="{4AF4A57D-1DF7-4D4A-990A-E49D046DF17B}" srcOrd="5" destOrd="0" presId="urn:microsoft.com/office/officeart/2005/8/layout/vList2"/>
    <dgm:cxn modelId="{19FF4DE2-1597-4E74-B807-9872DA4B41C5}" type="presParOf" srcId="{0897DC7B-89E7-476A-BDA0-0B283231BC7D}" destId="{1683F408-69D6-4971-A63F-937B4A3F40F6}" srcOrd="6" destOrd="0" presId="urn:microsoft.com/office/officeart/2005/8/layout/vList2"/>
    <dgm:cxn modelId="{CB8F55A6-345D-4A78-8A87-AD2E2595041E}" type="presParOf" srcId="{0897DC7B-89E7-476A-BDA0-0B283231BC7D}" destId="{3481DD97-E4D0-41B3-A9A8-BCDFA6EFAEE1}" srcOrd="7" destOrd="0" presId="urn:microsoft.com/office/officeart/2005/8/layout/vList2"/>
    <dgm:cxn modelId="{C74C1AEB-8888-44A5-B95E-18E371FE1095}" type="presParOf" srcId="{0897DC7B-89E7-476A-BDA0-0B283231BC7D}" destId="{AE923443-5B0F-414C-8657-C1EBD5C3ED7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6D359F-D5F7-4C2F-B0FB-FBDE5BB3F782}"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67B20A49-71CD-4596-8078-E896EA639EE2}">
      <dgm:prSet/>
      <dgm:spPr/>
      <dgm:t>
        <a:bodyPr/>
        <a:lstStyle/>
        <a:p>
          <a:r>
            <a:rPr lang="el-GR"/>
            <a:t>Παραπομπή: Εισάγεται εντός σώματος κειμένου</a:t>
          </a:r>
          <a:endParaRPr lang="en-US"/>
        </a:p>
      </dgm:t>
    </dgm:pt>
    <dgm:pt modelId="{5A8D7C14-5F42-4CB9-8FF7-EF7835C49818}" type="parTrans" cxnId="{935BE300-BC12-4ABE-87BB-339769CAF18B}">
      <dgm:prSet/>
      <dgm:spPr/>
      <dgm:t>
        <a:bodyPr/>
        <a:lstStyle/>
        <a:p>
          <a:endParaRPr lang="en-US"/>
        </a:p>
      </dgm:t>
    </dgm:pt>
    <dgm:pt modelId="{6953658D-25AF-4F88-AACB-80950847514F}" type="sibTrans" cxnId="{935BE300-BC12-4ABE-87BB-339769CAF18B}">
      <dgm:prSet/>
      <dgm:spPr/>
      <dgm:t>
        <a:bodyPr/>
        <a:lstStyle/>
        <a:p>
          <a:endParaRPr lang="en-US"/>
        </a:p>
      </dgm:t>
    </dgm:pt>
    <dgm:pt modelId="{BAF85A7C-953B-4333-9319-CFF6D48E9FC9}">
      <dgm:prSet/>
      <dgm:spPr/>
      <dgm:t>
        <a:bodyPr/>
        <a:lstStyle/>
        <a:p>
          <a:r>
            <a:rPr lang="el-GR"/>
            <a:t>Βιβλιογραφία: εισάγεται στο τέλος καταγράφοντας τα πλήρη βιβλιογραφικά στοιχεία της πηγής μας (αναφοράς)</a:t>
          </a:r>
          <a:endParaRPr lang="en-US"/>
        </a:p>
      </dgm:t>
    </dgm:pt>
    <dgm:pt modelId="{D68C85FE-D3AA-44E2-AABD-C9B54CF930AF}" type="parTrans" cxnId="{DFF2FA2E-F9AE-435E-8DDF-ECDC5D8076BD}">
      <dgm:prSet/>
      <dgm:spPr/>
      <dgm:t>
        <a:bodyPr/>
        <a:lstStyle/>
        <a:p>
          <a:endParaRPr lang="en-US"/>
        </a:p>
      </dgm:t>
    </dgm:pt>
    <dgm:pt modelId="{3F6A5997-59FB-43F1-895E-63C1F66EE301}" type="sibTrans" cxnId="{DFF2FA2E-F9AE-435E-8DDF-ECDC5D8076BD}">
      <dgm:prSet/>
      <dgm:spPr/>
      <dgm:t>
        <a:bodyPr/>
        <a:lstStyle/>
        <a:p>
          <a:endParaRPr lang="en-US"/>
        </a:p>
      </dgm:t>
    </dgm:pt>
    <dgm:pt modelId="{DA0780C2-6D15-4DE6-A7D6-DBC56A279CC2}" type="pres">
      <dgm:prSet presAssocID="{FC6D359F-D5F7-4C2F-B0FB-FBDE5BB3F782}" presName="hierChild1" presStyleCnt="0">
        <dgm:presLayoutVars>
          <dgm:chPref val="1"/>
          <dgm:dir/>
          <dgm:animOne val="branch"/>
          <dgm:animLvl val="lvl"/>
          <dgm:resizeHandles/>
        </dgm:presLayoutVars>
      </dgm:prSet>
      <dgm:spPr/>
    </dgm:pt>
    <dgm:pt modelId="{02971EFF-78E4-438F-8A49-03D2601B6F7C}" type="pres">
      <dgm:prSet presAssocID="{67B20A49-71CD-4596-8078-E896EA639EE2}" presName="hierRoot1" presStyleCnt="0"/>
      <dgm:spPr/>
    </dgm:pt>
    <dgm:pt modelId="{7F5D5211-4749-4021-97C9-5B87F158D566}" type="pres">
      <dgm:prSet presAssocID="{67B20A49-71CD-4596-8078-E896EA639EE2}" presName="composite" presStyleCnt="0"/>
      <dgm:spPr/>
    </dgm:pt>
    <dgm:pt modelId="{675E0CEE-961F-4AE9-97D9-5BC25F608A9E}" type="pres">
      <dgm:prSet presAssocID="{67B20A49-71CD-4596-8078-E896EA639EE2}" presName="background" presStyleLbl="node0" presStyleIdx="0" presStyleCnt="2"/>
      <dgm:spPr>
        <a:solidFill>
          <a:schemeClr val="accent1">
            <a:lumMod val="20000"/>
            <a:lumOff val="80000"/>
          </a:schemeClr>
        </a:solidFill>
        <a:ln>
          <a:solidFill>
            <a:srgbClr val="0070C0"/>
          </a:solidFill>
        </a:ln>
      </dgm:spPr>
    </dgm:pt>
    <dgm:pt modelId="{E56A5C7C-5578-41BD-8E3A-0C3A56E20624}" type="pres">
      <dgm:prSet presAssocID="{67B20A49-71CD-4596-8078-E896EA639EE2}" presName="text" presStyleLbl="fgAcc0" presStyleIdx="0" presStyleCnt="2">
        <dgm:presLayoutVars>
          <dgm:chPref val="3"/>
        </dgm:presLayoutVars>
      </dgm:prSet>
      <dgm:spPr/>
    </dgm:pt>
    <dgm:pt modelId="{160E0D79-B938-44BD-A796-92555A621137}" type="pres">
      <dgm:prSet presAssocID="{67B20A49-71CD-4596-8078-E896EA639EE2}" presName="hierChild2" presStyleCnt="0"/>
      <dgm:spPr/>
    </dgm:pt>
    <dgm:pt modelId="{2468744F-FC34-4EA1-A692-4DD804A0EE94}" type="pres">
      <dgm:prSet presAssocID="{BAF85A7C-953B-4333-9319-CFF6D48E9FC9}" presName="hierRoot1" presStyleCnt="0"/>
      <dgm:spPr/>
    </dgm:pt>
    <dgm:pt modelId="{86C759E6-4F0A-4791-80D3-042E10953847}" type="pres">
      <dgm:prSet presAssocID="{BAF85A7C-953B-4333-9319-CFF6D48E9FC9}" presName="composite" presStyleCnt="0"/>
      <dgm:spPr/>
    </dgm:pt>
    <dgm:pt modelId="{0A5111E9-FB9F-4B49-A9C0-FB59B86517BD}" type="pres">
      <dgm:prSet presAssocID="{BAF85A7C-953B-4333-9319-CFF6D48E9FC9}" presName="background" presStyleLbl="node0" presStyleIdx="1" presStyleCnt="2"/>
      <dgm:spPr>
        <a:solidFill>
          <a:schemeClr val="accent1">
            <a:lumMod val="60000"/>
            <a:lumOff val="40000"/>
          </a:schemeClr>
        </a:solidFill>
      </dgm:spPr>
    </dgm:pt>
    <dgm:pt modelId="{8D2E6AEA-089C-4812-BF65-9FEC22475D15}" type="pres">
      <dgm:prSet presAssocID="{BAF85A7C-953B-4333-9319-CFF6D48E9FC9}" presName="text" presStyleLbl="fgAcc0" presStyleIdx="1" presStyleCnt="2">
        <dgm:presLayoutVars>
          <dgm:chPref val="3"/>
        </dgm:presLayoutVars>
      </dgm:prSet>
      <dgm:spPr/>
    </dgm:pt>
    <dgm:pt modelId="{EA96B4BC-5087-4668-9F1C-2AC747713780}" type="pres">
      <dgm:prSet presAssocID="{BAF85A7C-953B-4333-9319-CFF6D48E9FC9}" presName="hierChild2" presStyleCnt="0"/>
      <dgm:spPr/>
    </dgm:pt>
  </dgm:ptLst>
  <dgm:cxnLst>
    <dgm:cxn modelId="{935BE300-BC12-4ABE-87BB-339769CAF18B}" srcId="{FC6D359F-D5F7-4C2F-B0FB-FBDE5BB3F782}" destId="{67B20A49-71CD-4596-8078-E896EA639EE2}" srcOrd="0" destOrd="0" parTransId="{5A8D7C14-5F42-4CB9-8FF7-EF7835C49818}" sibTransId="{6953658D-25AF-4F88-AACB-80950847514F}"/>
    <dgm:cxn modelId="{51A89B12-632D-41D6-BA25-5101EEAEC89F}" type="presOf" srcId="{BAF85A7C-953B-4333-9319-CFF6D48E9FC9}" destId="{8D2E6AEA-089C-4812-BF65-9FEC22475D15}" srcOrd="0" destOrd="0" presId="urn:microsoft.com/office/officeart/2005/8/layout/hierarchy1"/>
    <dgm:cxn modelId="{DFF2FA2E-F9AE-435E-8DDF-ECDC5D8076BD}" srcId="{FC6D359F-D5F7-4C2F-B0FB-FBDE5BB3F782}" destId="{BAF85A7C-953B-4333-9319-CFF6D48E9FC9}" srcOrd="1" destOrd="0" parTransId="{D68C85FE-D3AA-44E2-AABD-C9B54CF930AF}" sibTransId="{3F6A5997-59FB-43F1-895E-63C1F66EE301}"/>
    <dgm:cxn modelId="{E21DB059-0685-447E-A2B8-0AF4E06E9292}" type="presOf" srcId="{FC6D359F-D5F7-4C2F-B0FB-FBDE5BB3F782}" destId="{DA0780C2-6D15-4DE6-A7D6-DBC56A279CC2}" srcOrd="0" destOrd="0" presId="urn:microsoft.com/office/officeart/2005/8/layout/hierarchy1"/>
    <dgm:cxn modelId="{C76D58C9-539C-49DB-8669-34B16E43FBDB}" type="presOf" srcId="{67B20A49-71CD-4596-8078-E896EA639EE2}" destId="{E56A5C7C-5578-41BD-8E3A-0C3A56E20624}" srcOrd="0" destOrd="0" presId="urn:microsoft.com/office/officeart/2005/8/layout/hierarchy1"/>
    <dgm:cxn modelId="{24E784C2-73CC-4F8E-B223-53FF3EF4F518}" type="presParOf" srcId="{DA0780C2-6D15-4DE6-A7D6-DBC56A279CC2}" destId="{02971EFF-78E4-438F-8A49-03D2601B6F7C}" srcOrd="0" destOrd="0" presId="urn:microsoft.com/office/officeart/2005/8/layout/hierarchy1"/>
    <dgm:cxn modelId="{846BFA48-19EA-4F6C-BA74-5D263B27543A}" type="presParOf" srcId="{02971EFF-78E4-438F-8A49-03D2601B6F7C}" destId="{7F5D5211-4749-4021-97C9-5B87F158D566}" srcOrd="0" destOrd="0" presId="urn:microsoft.com/office/officeart/2005/8/layout/hierarchy1"/>
    <dgm:cxn modelId="{7A75269E-A7C4-42E5-A1E6-9ACAFAE4F1B0}" type="presParOf" srcId="{7F5D5211-4749-4021-97C9-5B87F158D566}" destId="{675E0CEE-961F-4AE9-97D9-5BC25F608A9E}" srcOrd="0" destOrd="0" presId="urn:microsoft.com/office/officeart/2005/8/layout/hierarchy1"/>
    <dgm:cxn modelId="{78FF1D50-E445-4CF6-B9C8-8A079044D5B2}" type="presParOf" srcId="{7F5D5211-4749-4021-97C9-5B87F158D566}" destId="{E56A5C7C-5578-41BD-8E3A-0C3A56E20624}" srcOrd="1" destOrd="0" presId="urn:microsoft.com/office/officeart/2005/8/layout/hierarchy1"/>
    <dgm:cxn modelId="{348FB28D-3E04-4A15-8DFA-83D8EEDEB158}" type="presParOf" srcId="{02971EFF-78E4-438F-8A49-03D2601B6F7C}" destId="{160E0D79-B938-44BD-A796-92555A621137}" srcOrd="1" destOrd="0" presId="urn:microsoft.com/office/officeart/2005/8/layout/hierarchy1"/>
    <dgm:cxn modelId="{6A6140F6-5980-469D-A2E2-CF50D6C8E93F}" type="presParOf" srcId="{DA0780C2-6D15-4DE6-A7D6-DBC56A279CC2}" destId="{2468744F-FC34-4EA1-A692-4DD804A0EE94}" srcOrd="1" destOrd="0" presId="urn:microsoft.com/office/officeart/2005/8/layout/hierarchy1"/>
    <dgm:cxn modelId="{AC75CB87-8AF3-4F67-89B6-1817881AD54E}" type="presParOf" srcId="{2468744F-FC34-4EA1-A692-4DD804A0EE94}" destId="{86C759E6-4F0A-4791-80D3-042E10953847}" srcOrd="0" destOrd="0" presId="urn:microsoft.com/office/officeart/2005/8/layout/hierarchy1"/>
    <dgm:cxn modelId="{12D2DB85-FD32-41F3-94B0-568EDBE6B644}" type="presParOf" srcId="{86C759E6-4F0A-4791-80D3-042E10953847}" destId="{0A5111E9-FB9F-4B49-A9C0-FB59B86517BD}" srcOrd="0" destOrd="0" presId="urn:microsoft.com/office/officeart/2005/8/layout/hierarchy1"/>
    <dgm:cxn modelId="{D73D7D90-130A-4586-A716-E7F091057915}" type="presParOf" srcId="{86C759E6-4F0A-4791-80D3-042E10953847}" destId="{8D2E6AEA-089C-4812-BF65-9FEC22475D15}" srcOrd="1" destOrd="0" presId="urn:microsoft.com/office/officeart/2005/8/layout/hierarchy1"/>
    <dgm:cxn modelId="{7279DFB2-54B3-453F-8044-813893537123}" type="presParOf" srcId="{2468744F-FC34-4EA1-A692-4DD804A0EE94}" destId="{EA96B4BC-5087-4668-9F1C-2AC74771378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95C41E-4B5C-41F0-829F-46F9CD037B73}" type="doc">
      <dgm:prSet loTypeId="urn:microsoft.com/office/officeart/2016/7/layout/RepeatingBendingProcessNew" loCatId="process" qsTypeId="urn:microsoft.com/office/officeart/2005/8/quickstyle/simple5" qsCatId="simple" csTypeId="urn:microsoft.com/office/officeart/2005/8/colors/accent1_2" csCatId="accent1" phldr="1"/>
      <dgm:spPr/>
      <dgm:t>
        <a:bodyPr/>
        <a:lstStyle/>
        <a:p>
          <a:endParaRPr lang="en-US"/>
        </a:p>
      </dgm:t>
    </dgm:pt>
    <dgm:pt modelId="{4591F16F-5C15-4C9E-B309-08981C80784D}">
      <dgm:prSet/>
      <dgm:spPr/>
      <dgm:t>
        <a:bodyPr/>
        <a:lstStyle/>
        <a:p>
          <a:r>
            <a:rPr lang="el-GR"/>
            <a:t>Οι πηγές καταγράφονται αλφαβητικά, με βάση το επώνυμο του συγγραφέα. </a:t>
          </a:r>
          <a:endParaRPr lang="en-US"/>
        </a:p>
      </dgm:t>
    </dgm:pt>
    <dgm:pt modelId="{69909E58-FD4A-4934-B8B2-5DB37CA54985}" type="parTrans" cxnId="{88DFE60C-0EFD-46D5-BE1E-ADCDFFFDAB5C}">
      <dgm:prSet/>
      <dgm:spPr/>
      <dgm:t>
        <a:bodyPr/>
        <a:lstStyle/>
        <a:p>
          <a:endParaRPr lang="en-US"/>
        </a:p>
      </dgm:t>
    </dgm:pt>
    <dgm:pt modelId="{35478E17-F280-4892-B9DB-1D73FE07963A}" type="sibTrans" cxnId="{88DFE60C-0EFD-46D5-BE1E-ADCDFFFDAB5C}">
      <dgm:prSet/>
      <dgm:spPr/>
      <dgm:t>
        <a:bodyPr/>
        <a:lstStyle/>
        <a:p>
          <a:endParaRPr lang="en-US"/>
        </a:p>
      </dgm:t>
    </dgm:pt>
    <dgm:pt modelId="{91812EC2-2752-4E52-A8F4-048B097006DB}">
      <dgm:prSet/>
      <dgm:spPr/>
      <dgm:t>
        <a:bodyPr/>
        <a:lstStyle/>
        <a:p>
          <a:r>
            <a:rPr lang="el-GR"/>
            <a:t>Οι αναφορές δεν αριθμούνται, ούτε τίθενται σε λίστα με κουκκίδες.</a:t>
          </a:r>
          <a:endParaRPr lang="en-US"/>
        </a:p>
      </dgm:t>
    </dgm:pt>
    <dgm:pt modelId="{493D35C6-6D59-491E-81CE-9D6A94B335E2}" type="parTrans" cxnId="{12FC8A62-17B5-4510-B6D3-145948319AE3}">
      <dgm:prSet/>
      <dgm:spPr/>
      <dgm:t>
        <a:bodyPr/>
        <a:lstStyle/>
        <a:p>
          <a:endParaRPr lang="en-US"/>
        </a:p>
      </dgm:t>
    </dgm:pt>
    <dgm:pt modelId="{01B7CABA-4B2D-4E5B-8252-73742B099F97}" type="sibTrans" cxnId="{12FC8A62-17B5-4510-B6D3-145948319AE3}">
      <dgm:prSet/>
      <dgm:spPr/>
      <dgm:t>
        <a:bodyPr/>
        <a:lstStyle/>
        <a:p>
          <a:endParaRPr lang="en-US"/>
        </a:p>
      </dgm:t>
    </dgm:pt>
    <dgm:pt modelId="{23CB057B-597F-41F9-8CCE-340D3834074D}">
      <dgm:prSet/>
      <dgm:spPr/>
      <dgm:t>
        <a:bodyPr/>
        <a:lstStyle/>
        <a:p>
          <a:r>
            <a:rPr lang="el-GR"/>
            <a:t>Όταν αναφερόμαστε σε έργα του ιδίου συγγραφέα που έχουν δημοσιευτεί σε διαφορετικά έτη, τότε παρουσιάζονται με χρονολογική σειρά, από το παλαιότερο προς το νέο</a:t>
          </a:r>
          <a:endParaRPr lang="en-US"/>
        </a:p>
      </dgm:t>
    </dgm:pt>
    <dgm:pt modelId="{D8F86FFA-3F1D-495E-B308-C9F0A1005A57}" type="parTrans" cxnId="{AA0BB7E8-1616-40C3-9E19-06FF48B5F674}">
      <dgm:prSet/>
      <dgm:spPr/>
      <dgm:t>
        <a:bodyPr/>
        <a:lstStyle/>
        <a:p>
          <a:endParaRPr lang="en-US"/>
        </a:p>
      </dgm:t>
    </dgm:pt>
    <dgm:pt modelId="{66D2D001-DA38-4568-90BF-360BA6841528}" type="sibTrans" cxnId="{AA0BB7E8-1616-40C3-9E19-06FF48B5F674}">
      <dgm:prSet/>
      <dgm:spPr/>
      <dgm:t>
        <a:bodyPr/>
        <a:lstStyle/>
        <a:p>
          <a:endParaRPr lang="en-US"/>
        </a:p>
      </dgm:t>
    </dgm:pt>
    <dgm:pt modelId="{B49D4827-852A-45A2-B9A9-BE66220CB6D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Όταν περισσότερες από μία πηγές του ίδιου συγγραφέα έχουν δημοσιευτεί το ίδιο έτος, τότε μετά τη χρονολογία εμφανίζονται τα γράμματα a, b, c, </a:t>
          </a:r>
          <a:r>
            <a:rPr lang="el-GR" dirty="0" err="1"/>
            <a:t>κτλ</a:t>
          </a:r>
          <a:r>
            <a:rPr lang="el-GR" dirty="0"/>
            <a:t> (και στη βιβλιογραφική παραπομπή και στη βιβλιογραφική αναφορά). </a:t>
          </a:r>
          <a:r>
            <a:rPr lang="el-GR" dirty="0" err="1"/>
            <a:t>Μπιτσάνη</a:t>
          </a:r>
          <a:r>
            <a:rPr lang="el-GR" dirty="0"/>
            <a:t>, Ε. (2004</a:t>
          </a:r>
          <a:r>
            <a:rPr lang="en-US" dirty="0"/>
            <a:t>a), </a:t>
          </a:r>
          <a:r>
            <a:rPr lang="el-GR" dirty="0" err="1"/>
            <a:t>Μπιτσάνη</a:t>
          </a:r>
          <a:r>
            <a:rPr lang="el-GR" dirty="0"/>
            <a:t>, Ε. (2004b)… </a:t>
          </a:r>
          <a:endParaRPr lang="en-US" dirty="0"/>
        </a:p>
        <a:p>
          <a:pPr marL="0" lvl="0" defTabSz="666750">
            <a:lnSpc>
              <a:spcPct val="90000"/>
            </a:lnSpc>
            <a:spcBef>
              <a:spcPct val="0"/>
            </a:spcBef>
            <a:spcAft>
              <a:spcPct val="35000"/>
            </a:spcAft>
            <a:buNone/>
          </a:pPr>
          <a:endParaRPr lang="en-US" dirty="0"/>
        </a:p>
      </dgm:t>
    </dgm:pt>
    <dgm:pt modelId="{C8E7F924-E8FA-4B5C-BA78-79B9EF5B2353}" type="parTrans" cxnId="{45372D87-9A0C-429C-A9D1-EE86E8C593CB}">
      <dgm:prSet/>
      <dgm:spPr/>
      <dgm:t>
        <a:bodyPr/>
        <a:lstStyle/>
        <a:p>
          <a:endParaRPr lang="en-US"/>
        </a:p>
      </dgm:t>
    </dgm:pt>
    <dgm:pt modelId="{892BDA10-C279-48BC-9358-D74CD6638B9A}" type="sibTrans" cxnId="{45372D87-9A0C-429C-A9D1-EE86E8C593CB}">
      <dgm:prSet/>
      <dgm:spPr/>
      <dgm:t>
        <a:bodyPr/>
        <a:lstStyle/>
        <a:p>
          <a:endParaRPr lang="en-US"/>
        </a:p>
      </dgm:t>
    </dgm:pt>
    <dgm:pt modelId="{D59DACAB-91AE-4FF2-A2C8-69E461CD0E68}" type="pres">
      <dgm:prSet presAssocID="{EE95C41E-4B5C-41F0-829F-46F9CD037B73}" presName="Name0" presStyleCnt="0">
        <dgm:presLayoutVars>
          <dgm:dir/>
          <dgm:resizeHandles val="exact"/>
        </dgm:presLayoutVars>
      </dgm:prSet>
      <dgm:spPr/>
    </dgm:pt>
    <dgm:pt modelId="{5A3FDB02-49E1-4BD9-AA5B-08BE5BB7BE4E}" type="pres">
      <dgm:prSet presAssocID="{4591F16F-5C15-4C9E-B309-08981C80784D}" presName="node" presStyleLbl="node1" presStyleIdx="0" presStyleCnt="4">
        <dgm:presLayoutVars>
          <dgm:bulletEnabled val="1"/>
        </dgm:presLayoutVars>
      </dgm:prSet>
      <dgm:spPr/>
    </dgm:pt>
    <dgm:pt modelId="{B1ABBCDA-CF74-42D6-9310-B7577E1DE414}" type="pres">
      <dgm:prSet presAssocID="{35478E17-F280-4892-B9DB-1D73FE07963A}" presName="sibTrans" presStyleLbl="sibTrans1D1" presStyleIdx="0" presStyleCnt="3"/>
      <dgm:spPr/>
    </dgm:pt>
    <dgm:pt modelId="{D6099023-A147-4AF5-9A71-CCB413F5C04F}" type="pres">
      <dgm:prSet presAssocID="{35478E17-F280-4892-B9DB-1D73FE07963A}" presName="connectorText" presStyleLbl="sibTrans1D1" presStyleIdx="0" presStyleCnt="3"/>
      <dgm:spPr/>
    </dgm:pt>
    <dgm:pt modelId="{84ABE6F1-F395-4DF2-B244-70DAAA284DFD}" type="pres">
      <dgm:prSet presAssocID="{91812EC2-2752-4E52-A8F4-048B097006DB}" presName="node" presStyleLbl="node1" presStyleIdx="1" presStyleCnt="4">
        <dgm:presLayoutVars>
          <dgm:bulletEnabled val="1"/>
        </dgm:presLayoutVars>
      </dgm:prSet>
      <dgm:spPr/>
    </dgm:pt>
    <dgm:pt modelId="{FB03BBAF-2741-4C75-B89E-0F8A36ADE7F5}" type="pres">
      <dgm:prSet presAssocID="{01B7CABA-4B2D-4E5B-8252-73742B099F97}" presName="sibTrans" presStyleLbl="sibTrans1D1" presStyleIdx="1" presStyleCnt="3"/>
      <dgm:spPr/>
    </dgm:pt>
    <dgm:pt modelId="{3634D2FA-6EEE-48D7-AA49-42E45E3C6465}" type="pres">
      <dgm:prSet presAssocID="{01B7CABA-4B2D-4E5B-8252-73742B099F97}" presName="connectorText" presStyleLbl="sibTrans1D1" presStyleIdx="1" presStyleCnt="3"/>
      <dgm:spPr/>
    </dgm:pt>
    <dgm:pt modelId="{C244DD8F-BE04-48BA-8ACA-78C66D675062}" type="pres">
      <dgm:prSet presAssocID="{23CB057B-597F-41F9-8CCE-340D3834074D}" presName="node" presStyleLbl="node1" presStyleIdx="2" presStyleCnt="4">
        <dgm:presLayoutVars>
          <dgm:bulletEnabled val="1"/>
        </dgm:presLayoutVars>
      </dgm:prSet>
      <dgm:spPr/>
    </dgm:pt>
    <dgm:pt modelId="{B424B5F2-ACA5-45F1-AA79-F0958D8737C1}" type="pres">
      <dgm:prSet presAssocID="{66D2D001-DA38-4568-90BF-360BA6841528}" presName="sibTrans" presStyleLbl="sibTrans1D1" presStyleIdx="2" presStyleCnt="3"/>
      <dgm:spPr/>
    </dgm:pt>
    <dgm:pt modelId="{095878B8-1749-4FC1-B27D-2A10A64BBF78}" type="pres">
      <dgm:prSet presAssocID="{66D2D001-DA38-4568-90BF-360BA6841528}" presName="connectorText" presStyleLbl="sibTrans1D1" presStyleIdx="2" presStyleCnt="3"/>
      <dgm:spPr/>
    </dgm:pt>
    <dgm:pt modelId="{902DC84B-E09C-4022-AF8B-052F658387A0}" type="pres">
      <dgm:prSet presAssocID="{B49D4827-852A-45A2-B9A9-BE66220CB6D4}" presName="node" presStyleLbl="node1" presStyleIdx="3" presStyleCnt="4">
        <dgm:presLayoutVars>
          <dgm:bulletEnabled val="1"/>
        </dgm:presLayoutVars>
      </dgm:prSet>
      <dgm:spPr/>
    </dgm:pt>
  </dgm:ptLst>
  <dgm:cxnLst>
    <dgm:cxn modelId="{31C1AE06-E656-4C1A-937E-442B47E5B146}" type="presOf" srcId="{4591F16F-5C15-4C9E-B309-08981C80784D}" destId="{5A3FDB02-49E1-4BD9-AA5B-08BE5BB7BE4E}" srcOrd="0" destOrd="0" presId="urn:microsoft.com/office/officeart/2016/7/layout/RepeatingBendingProcessNew"/>
    <dgm:cxn modelId="{88DFE60C-0EFD-46D5-BE1E-ADCDFFFDAB5C}" srcId="{EE95C41E-4B5C-41F0-829F-46F9CD037B73}" destId="{4591F16F-5C15-4C9E-B309-08981C80784D}" srcOrd="0" destOrd="0" parTransId="{69909E58-FD4A-4934-B8B2-5DB37CA54985}" sibTransId="{35478E17-F280-4892-B9DB-1D73FE07963A}"/>
    <dgm:cxn modelId="{0224FE1F-1946-4A54-AB19-5B60D7B5171A}" type="presOf" srcId="{01B7CABA-4B2D-4E5B-8252-73742B099F97}" destId="{FB03BBAF-2741-4C75-B89E-0F8A36ADE7F5}" srcOrd="0" destOrd="0" presId="urn:microsoft.com/office/officeart/2016/7/layout/RepeatingBendingProcessNew"/>
    <dgm:cxn modelId="{1A34FD24-967E-4FB8-8DCD-00723F8E176C}" type="presOf" srcId="{66D2D001-DA38-4568-90BF-360BA6841528}" destId="{095878B8-1749-4FC1-B27D-2A10A64BBF78}" srcOrd="1" destOrd="0" presId="urn:microsoft.com/office/officeart/2016/7/layout/RepeatingBendingProcessNew"/>
    <dgm:cxn modelId="{DD08725F-5E22-4ADC-9FF2-D89F63C22BAF}" type="presOf" srcId="{66D2D001-DA38-4568-90BF-360BA6841528}" destId="{B424B5F2-ACA5-45F1-AA79-F0958D8737C1}" srcOrd="0" destOrd="0" presId="urn:microsoft.com/office/officeart/2016/7/layout/RepeatingBendingProcessNew"/>
    <dgm:cxn modelId="{176A0D62-E8A1-476C-AED5-54F6EC793C52}" type="presOf" srcId="{B49D4827-852A-45A2-B9A9-BE66220CB6D4}" destId="{902DC84B-E09C-4022-AF8B-052F658387A0}" srcOrd="0" destOrd="0" presId="urn:microsoft.com/office/officeart/2016/7/layout/RepeatingBendingProcessNew"/>
    <dgm:cxn modelId="{12FC8A62-17B5-4510-B6D3-145948319AE3}" srcId="{EE95C41E-4B5C-41F0-829F-46F9CD037B73}" destId="{91812EC2-2752-4E52-A8F4-048B097006DB}" srcOrd="1" destOrd="0" parTransId="{493D35C6-6D59-491E-81CE-9D6A94B335E2}" sibTransId="{01B7CABA-4B2D-4E5B-8252-73742B099F97}"/>
    <dgm:cxn modelId="{1F908B62-FF0B-4540-8E6C-CB095C0F2E8E}" type="presOf" srcId="{35478E17-F280-4892-B9DB-1D73FE07963A}" destId="{B1ABBCDA-CF74-42D6-9310-B7577E1DE414}" srcOrd="0" destOrd="0" presId="urn:microsoft.com/office/officeart/2016/7/layout/RepeatingBendingProcessNew"/>
    <dgm:cxn modelId="{A5A17365-A53A-4D1B-8E31-C56AB1903961}" type="presOf" srcId="{EE95C41E-4B5C-41F0-829F-46F9CD037B73}" destId="{D59DACAB-91AE-4FF2-A2C8-69E461CD0E68}" srcOrd="0" destOrd="0" presId="urn:microsoft.com/office/officeart/2016/7/layout/RepeatingBendingProcessNew"/>
    <dgm:cxn modelId="{0DFF9667-ED48-44A1-9016-A2C8BD078F95}" type="presOf" srcId="{91812EC2-2752-4E52-A8F4-048B097006DB}" destId="{84ABE6F1-F395-4DF2-B244-70DAAA284DFD}" srcOrd="0" destOrd="0" presId="urn:microsoft.com/office/officeart/2016/7/layout/RepeatingBendingProcessNew"/>
    <dgm:cxn modelId="{45372D87-9A0C-429C-A9D1-EE86E8C593CB}" srcId="{EE95C41E-4B5C-41F0-829F-46F9CD037B73}" destId="{B49D4827-852A-45A2-B9A9-BE66220CB6D4}" srcOrd="3" destOrd="0" parTransId="{C8E7F924-E8FA-4B5C-BA78-79B9EF5B2353}" sibTransId="{892BDA10-C279-48BC-9358-D74CD6638B9A}"/>
    <dgm:cxn modelId="{18084987-A10A-4276-A439-9319A07F8E81}" type="presOf" srcId="{23CB057B-597F-41F9-8CCE-340D3834074D}" destId="{C244DD8F-BE04-48BA-8ACA-78C66D675062}" srcOrd="0" destOrd="0" presId="urn:microsoft.com/office/officeart/2016/7/layout/RepeatingBendingProcessNew"/>
    <dgm:cxn modelId="{1A06B6D8-3E1D-4481-B930-C7FB54E85ED4}" type="presOf" srcId="{01B7CABA-4B2D-4E5B-8252-73742B099F97}" destId="{3634D2FA-6EEE-48D7-AA49-42E45E3C6465}" srcOrd="1" destOrd="0" presId="urn:microsoft.com/office/officeart/2016/7/layout/RepeatingBendingProcessNew"/>
    <dgm:cxn modelId="{876BC8E3-5EA8-4050-9D6F-9B268F28D329}" type="presOf" srcId="{35478E17-F280-4892-B9DB-1D73FE07963A}" destId="{D6099023-A147-4AF5-9A71-CCB413F5C04F}" srcOrd="1" destOrd="0" presId="urn:microsoft.com/office/officeart/2016/7/layout/RepeatingBendingProcessNew"/>
    <dgm:cxn modelId="{AA0BB7E8-1616-40C3-9E19-06FF48B5F674}" srcId="{EE95C41E-4B5C-41F0-829F-46F9CD037B73}" destId="{23CB057B-597F-41F9-8CCE-340D3834074D}" srcOrd="2" destOrd="0" parTransId="{D8F86FFA-3F1D-495E-B308-C9F0A1005A57}" sibTransId="{66D2D001-DA38-4568-90BF-360BA6841528}"/>
    <dgm:cxn modelId="{20657AE5-5983-4DE6-A3A1-A68056970FCD}" type="presParOf" srcId="{D59DACAB-91AE-4FF2-A2C8-69E461CD0E68}" destId="{5A3FDB02-49E1-4BD9-AA5B-08BE5BB7BE4E}" srcOrd="0" destOrd="0" presId="urn:microsoft.com/office/officeart/2016/7/layout/RepeatingBendingProcessNew"/>
    <dgm:cxn modelId="{17AD9262-30FA-4F99-8E7A-944314269E55}" type="presParOf" srcId="{D59DACAB-91AE-4FF2-A2C8-69E461CD0E68}" destId="{B1ABBCDA-CF74-42D6-9310-B7577E1DE414}" srcOrd="1" destOrd="0" presId="urn:microsoft.com/office/officeart/2016/7/layout/RepeatingBendingProcessNew"/>
    <dgm:cxn modelId="{921B5184-B253-40A8-BB55-8423F820C24A}" type="presParOf" srcId="{B1ABBCDA-CF74-42D6-9310-B7577E1DE414}" destId="{D6099023-A147-4AF5-9A71-CCB413F5C04F}" srcOrd="0" destOrd="0" presId="urn:microsoft.com/office/officeart/2016/7/layout/RepeatingBendingProcessNew"/>
    <dgm:cxn modelId="{FCE7ACAF-2BB2-4764-B63B-99F399DDF032}" type="presParOf" srcId="{D59DACAB-91AE-4FF2-A2C8-69E461CD0E68}" destId="{84ABE6F1-F395-4DF2-B244-70DAAA284DFD}" srcOrd="2" destOrd="0" presId="urn:microsoft.com/office/officeart/2016/7/layout/RepeatingBendingProcessNew"/>
    <dgm:cxn modelId="{8DDC8E22-767D-4C16-8195-A4F371BC7EAA}" type="presParOf" srcId="{D59DACAB-91AE-4FF2-A2C8-69E461CD0E68}" destId="{FB03BBAF-2741-4C75-B89E-0F8A36ADE7F5}" srcOrd="3" destOrd="0" presId="urn:microsoft.com/office/officeart/2016/7/layout/RepeatingBendingProcessNew"/>
    <dgm:cxn modelId="{2742468D-E510-48D0-BC83-8F4E658C1C9C}" type="presParOf" srcId="{FB03BBAF-2741-4C75-B89E-0F8A36ADE7F5}" destId="{3634D2FA-6EEE-48D7-AA49-42E45E3C6465}" srcOrd="0" destOrd="0" presId="urn:microsoft.com/office/officeart/2016/7/layout/RepeatingBendingProcessNew"/>
    <dgm:cxn modelId="{33B3954C-B74F-4515-9E07-F71F63E1CC79}" type="presParOf" srcId="{D59DACAB-91AE-4FF2-A2C8-69E461CD0E68}" destId="{C244DD8F-BE04-48BA-8ACA-78C66D675062}" srcOrd="4" destOrd="0" presId="urn:microsoft.com/office/officeart/2016/7/layout/RepeatingBendingProcessNew"/>
    <dgm:cxn modelId="{DC42C144-A23F-4609-BBC5-CE997E730474}" type="presParOf" srcId="{D59DACAB-91AE-4FF2-A2C8-69E461CD0E68}" destId="{B424B5F2-ACA5-45F1-AA79-F0958D8737C1}" srcOrd="5" destOrd="0" presId="urn:microsoft.com/office/officeart/2016/7/layout/RepeatingBendingProcessNew"/>
    <dgm:cxn modelId="{C1776895-F304-46B5-B933-44AE4F96E04E}" type="presParOf" srcId="{B424B5F2-ACA5-45F1-AA79-F0958D8737C1}" destId="{095878B8-1749-4FC1-B27D-2A10A64BBF78}" srcOrd="0" destOrd="0" presId="urn:microsoft.com/office/officeart/2016/7/layout/RepeatingBendingProcessNew"/>
    <dgm:cxn modelId="{73C83E4D-0AB5-4A94-BDE8-879AA3123106}" type="presParOf" srcId="{D59DACAB-91AE-4FF2-A2C8-69E461CD0E68}" destId="{902DC84B-E09C-4022-AF8B-052F658387A0}"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48BD3-0156-4A92-A846-7870685EE958}">
      <dsp:nvSpPr>
        <dsp:cNvPr id="0" name=""/>
        <dsp:cNvSpPr/>
      </dsp:nvSpPr>
      <dsp:spPr>
        <a:xfrm>
          <a:off x="0" y="5080"/>
          <a:ext cx="6172199" cy="887445"/>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l-GR" sz="3700" kern="1200" dirty="0"/>
            <a:t>ΠΡΟΣΟΧΗ</a:t>
          </a:r>
          <a:endParaRPr lang="en-US" sz="3700" kern="1200" dirty="0"/>
        </a:p>
      </dsp:txBody>
      <dsp:txXfrm>
        <a:off x="43321" y="48401"/>
        <a:ext cx="6085557" cy="800803"/>
      </dsp:txXfrm>
    </dsp:sp>
    <dsp:sp modelId="{79B60E91-4237-4FBC-A11C-10E02CDE1B5A}">
      <dsp:nvSpPr>
        <dsp:cNvPr id="0" name=""/>
        <dsp:cNvSpPr/>
      </dsp:nvSpPr>
      <dsp:spPr>
        <a:xfrm>
          <a:off x="0" y="999085"/>
          <a:ext cx="6172199" cy="887445"/>
        </a:xfrm>
        <a:prstGeom prst="round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l-GR" sz="3700" kern="1200"/>
            <a:t>Έννοιες κλειδιά</a:t>
          </a:r>
          <a:endParaRPr lang="en-US" sz="3700" kern="1200"/>
        </a:p>
      </dsp:txBody>
      <dsp:txXfrm>
        <a:off x="43321" y="1042406"/>
        <a:ext cx="6085557" cy="800803"/>
      </dsp:txXfrm>
    </dsp:sp>
    <dsp:sp modelId="{DDF6EDDF-D517-4510-BB0A-4B58FE331046}">
      <dsp:nvSpPr>
        <dsp:cNvPr id="0" name=""/>
        <dsp:cNvSpPr/>
      </dsp:nvSpPr>
      <dsp:spPr>
        <a:xfrm>
          <a:off x="0" y="1993090"/>
          <a:ext cx="6172199" cy="887445"/>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l-GR" sz="3700" kern="1200"/>
            <a:t>Οργάνωση πηγών </a:t>
          </a:r>
          <a:endParaRPr lang="en-US" sz="3700" kern="1200"/>
        </a:p>
      </dsp:txBody>
      <dsp:txXfrm>
        <a:off x="43321" y="2036411"/>
        <a:ext cx="6085557" cy="800803"/>
      </dsp:txXfrm>
    </dsp:sp>
    <dsp:sp modelId="{1683F408-69D6-4971-A63F-937B4A3F40F6}">
      <dsp:nvSpPr>
        <dsp:cNvPr id="0" name=""/>
        <dsp:cNvSpPr/>
      </dsp:nvSpPr>
      <dsp:spPr>
        <a:xfrm>
          <a:off x="0" y="2987095"/>
          <a:ext cx="6172199" cy="887445"/>
        </a:xfrm>
        <a:prstGeom prst="round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l-GR" sz="3700" kern="1200"/>
            <a:t>Εστίαση</a:t>
          </a:r>
          <a:endParaRPr lang="en-US" sz="3700" kern="1200"/>
        </a:p>
      </dsp:txBody>
      <dsp:txXfrm>
        <a:off x="43321" y="3030416"/>
        <a:ext cx="6085557" cy="800803"/>
      </dsp:txXfrm>
    </dsp:sp>
    <dsp:sp modelId="{AE923443-5B0F-414C-8657-C1EBD5C3ED7F}">
      <dsp:nvSpPr>
        <dsp:cNvPr id="0" name=""/>
        <dsp:cNvSpPr/>
      </dsp:nvSpPr>
      <dsp:spPr>
        <a:xfrm>
          <a:off x="0" y="3981100"/>
          <a:ext cx="6172199" cy="887445"/>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l-GR" sz="3700" kern="1200"/>
            <a:t>Αξιολόγηση</a:t>
          </a:r>
          <a:endParaRPr lang="en-US" sz="3700" kern="1200"/>
        </a:p>
      </dsp:txBody>
      <dsp:txXfrm>
        <a:off x="43321" y="4024421"/>
        <a:ext cx="6085557" cy="800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E0CEE-961F-4AE9-97D9-5BC25F608A9E}">
      <dsp:nvSpPr>
        <dsp:cNvPr id="0" name=""/>
        <dsp:cNvSpPr/>
      </dsp:nvSpPr>
      <dsp:spPr>
        <a:xfrm>
          <a:off x="1283" y="507350"/>
          <a:ext cx="4505585" cy="2861046"/>
        </a:xfrm>
        <a:prstGeom prst="roundRect">
          <a:avLst>
            <a:gd name="adj" fmla="val 10000"/>
          </a:avLst>
        </a:prstGeom>
        <a:solidFill>
          <a:schemeClr val="accent1">
            <a:lumMod val="20000"/>
            <a:lumOff val="80000"/>
          </a:schemeClr>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56A5C7C-5578-41BD-8E3A-0C3A56E20624}">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a:t>Παραπομπή: Εισάγεται εντός σώματος κειμένου</a:t>
          </a:r>
          <a:endParaRPr lang="en-US" sz="3000" kern="1200"/>
        </a:p>
      </dsp:txBody>
      <dsp:txXfrm>
        <a:off x="585701" y="1066737"/>
        <a:ext cx="4337991" cy="2693452"/>
      </dsp:txXfrm>
    </dsp:sp>
    <dsp:sp modelId="{0A5111E9-FB9F-4B49-A9C0-FB59B86517BD}">
      <dsp:nvSpPr>
        <dsp:cNvPr id="0" name=""/>
        <dsp:cNvSpPr/>
      </dsp:nvSpPr>
      <dsp:spPr>
        <a:xfrm>
          <a:off x="5508110" y="507350"/>
          <a:ext cx="4505585" cy="2861046"/>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D2E6AEA-089C-4812-BF65-9FEC22475D15}">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a:t>Βιβλιογραφία: εισάγεται στο τέλος καταγράφοντας τα πλήρη βιβλιογραφικά στοιχεία της πηγής μας (αναφοράς)</a:t>
          </a:r>
          <a:endParaRPr lang="en-US" sz="3000" kern="1200"/>
        </a:p>
      </dsp:txBody>
      <dsp:txXfrm>
        <a:off x="6092527" y="1066737"/>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BBCDA-CF74-42D6-9310-B7577E1DE414}">
      <dsp:nvSpPr>
        <dsp:cNvPr id="0" name=""/>
        <dsp:cNvSpPr/>
      </dsp:nvSpPr>
      <dsp:spPr>
        <a:xfrm>
          <a:off x="4813733" y="1109405"/>
          <a:ext cx="853932" cy="91440"/>
        </a:xfrm>
        <a:custGeom>
          <a:avLst/>
          <a:gdLst/>
          <a:ahLst/>
          <a:cxnLst/>
          <a:rect l="0" t="0" r="0" b="0"/>
          <a:pathLst>
            <a:path>
              <a:moveTo>
                <a:pt x="0" y="45720"/>
              </a:moveTo>
              <a:lnTo>
                <a:pt x="85393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8586" y="1150703"/>
        <a:ext cx="44226" cy="8845"/>
      </dsp:txXfrm>
    </dsp:sp>
    <dsp:sp modelId="{5A3FDB02-49E1-4BD9-AA5B-08BE5BB7BE4E}">
      <dsp:nvSpPr>
        <dsp:cNvPr id="0" name=""/>
        <dsp:cNvSpPr/>
      </dsp:nvSpPr>
      <dsp:spPr>
        <a:xfrm>
          <a:off x="969740" y="1387"/>
          <a:ext cx="3845793" cy="23074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447" tIns="197808" rIns="188447" bIns="197808" numCol="1" spcCol="1270" anchor="ctr" anchorCtr="0">
          <a:noAutofit/>
        </a:bodyPr>
        <a:lstStyle/>
        <a:p>
          <a:pPr marL="0" lvl="0" indent="0" algn="ctr" defTabSz="666750">
            <a:lnSpc>
              <a:spcPct val="90000"/>
            </a:lnSpc>
            <a:spcBef>
              <a:spcPct val="0"/>
            </a:spcBef>
            <a:spcAft>
              <a:spcPct val="35000"/>
            </a:spcAft>
            <a:buNone/>
          </a:pPr>
          <a:r>
            <a:rPr lang="el-GR" sz="1500" kern="1200"/>
            <a:t>Οι πηγές καταγράφονται αλφαβητικά, με βάση το επώνυμο του συγγραφέα. </a:t>
          </a:r>
          <a:endParaRPr lang="en-US" sz="1500" kern="1200"/>
        </a:p>
      </dsp:txBody>
      <dsp:txXfrm>
        <a:off x="969740" y="1387"/>
        <a:ext cx="3845793" cy="2307475"/>
      </dsp:txXfrm>
    </dsp:sp>
    <dsp:sp modelId="{FB03BBAF-2741-4C75-B89E-0F8A36ADE7F5}">
      <dsp:nvSpPr>
        <dsp:cNvPr id="0" name=""/>
        <dsp:cNvSpPr/>
      </dsp:nvSpPr>
      <dsp:spPr>
        <a:xfrm>
          <a:off x="2892637" y="2307063"/>
          <a:ext cx="4730325" cy="853932"/>
        </a:xfrm>
        <a:custGeom>
          <a:avLst/>
          <a:gdLst/>
          <a:ahLst/>
          <a:cxnLst/>
          <a:rect l="0" t="0" r="0" b="0"/>
          <a:pathLst>
            <a:path>
              <a:moveTo>
                <a:pt x="4730325" y="0"/>
              </a:moveTo>
              <a:lnTo>
                <a:pt x="4730325" y="444066"/>
              </a:lnTo>
              <a:lnTo>
                <a:pt x="0" y="444066"/>
              </a:lnTo>
              <a:lnTo>
                <a:pt x="0" y="85393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7492" y="2729607"/>
        <a:ext cx="240615" cy="8845"/>
      </dsp:txXfrm>
    </dsp:sp>
    <dsp:sp modelId="{84ABE6F1-F395-4DF2-B244-70DAAA284DFD}">
      <dsp:nvSpPr>
        <dsp:cNvPr id="0" name=""/>
        <dsp:cNvSpPr/>
      </dsp:nvSpPr>
      <dsp:spPr>
        <a:xfrm>
          <a:off x="5700066" y="1387"/>
          <a:ext cx="3845793" cy="23074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447" tIns="197808" rIns="188447" bIns="197808" numCol="1" spcCol="1270" anchor="ctr" anchorCtr="0">
          <a:noAutofit/>
        </a:bodyPr>
        <a:lstStyle/>
        <a:p>
          <a:pPr marL="0" lvl="0" indent="0" algn="ctr" defTabSz="666750">
            <a:lnSpc>
              <a:spcPct val="90000"/>
            </a:lnSpc>
            <a:spcBef>
              <a:spcPct val="0"/>
            </a:spcBef>
            <a:spcAft>
              <a:spcPct val="35000"/>
            </a:spcAft>
            <a:buNone/>
          </a:pPr>
          <a:r>
            <a:rPr lang="el-GR" sz="1500" kern="1200"/>
            <a:t>Οι αναφορές δεν αριθμούνται, ούτε τίθενται σε λίστα με κουκκίδες.</a:t>
          </a:r>
          <a:endParaRPr lang="en-US" sz="1500" kern="1200"/>
        </a:p>
      </dsp:txBody>
      <dsp:txXfrm>
        <a:off x="5700066" y="1387"/>
        <a:ext cx="3845793" cy="2307475"/>
      </dsp:txXfrm>
    </dsp:sp>
    <dsp:sp modelId="{B424B5F2-ACA5-45F1-AA79-F0958D8737C1}">
      <dsp:nvSpPr>
        <dsp:cNvPr id="0" name=""/>
        <dsp:cNvSpPr/>
      </dsp:nvSpPr>
      <dsp:spPr>
        <a:xfrm>
          <a:off x="4813733" y="4301414"/>
          <a:ext cx="853932" cy="91440"/>
        </a:xfrm>
        <a:custGeom>
          <a:avLst/>
          <a:gdLst/>
          <a:ahLst/>
          <a:cxnLst/>
          <a:rect l="0" t="0" r="0" b="0"/>
          <a:pathLst>
            <a:path>
              <a:moveTo>
                <a:pt x="0" y="45720"/>
              </a:moveTo>
              <a:lnTo>
                <a:pt x="85393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8586" y="4342711"/>
        <a:ext cx="44226" cy="8845"/>
      </dsp:txXfrm>
    </dsp:sp>
    <dsp:sp modelId="{C244DD8F-BE04-48BA-8ACA-78C66D675062}">
      <dsp:nvSpPr>
        <dsp:cNvPr id="0" name=""/>
        <dsp:cNvSpPr/>
      </dsp:nvSpPr>
      <dsp:spPr>
        <a:xfrm>
          <a:off x="969740" y="3193396"/>
          <a:ext cx="3845793" cy="23074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447" tIns="197808" rIns="188447" bIns="197808" numCol="1" spcCol="1270" anchor="ctr" anchorCtr="0">
          <a:noAutofit/>
        </a:bodyPr>
        <a:lstStyle/>
        <a:p>
          <a:pPr marL="0" lvl="0" indent="0" algn="ctr" defTabSz="666750">
            <a:lnSpc>
              <a:spcPct val="90000"/>
            </a:lnSpc>
            <a:spcBef>
              <a:spcPct val="0"/>
            </a:spcBef>
            <a:spcAft>
              <a:spcPct val="35000"/>
            </a:spcAft>
            <a:buNone/>
          </a:pPr>
          <a:r>
            <a:rPr lang="el-GR" sz="1500" kern="1200"/>
            <a:t>Όταν αναφερόμαστε σε έργα του ιδίου συγγραφέα που έχουν δημοσιευτεί σε διαφορετικά έτη, τότε παρουσιάζονται με χρονολογική σειρά, από το παλαιότερο προς το νέο</a:t>
          </a:r>
          <a:endParaRPr lang="en-US" sz="1500" kern="1200"/>
        </a:p>
      </dsp:txBody>
      <dsp:txXfrm>
        <a:off x="969740" y="3193396"/>
        <a:ext cx="3845793" cy="2307475"/>
      </dsp:txXfrm>
    </dsp:sp>
    <dsp:sp modelId="{902DC84B-E09C-4022-AF8B-052F658387A0}">
      <dsp:nvSpPr>
        <dsp:cNvPr id="0" name=""/>
        <dsp:cNvSpPr/>
      </dsp:nvSpPr>
      <dsp:spPr>
        <a:xfrm>
          <a:off x="5700066" y="3193396"/>
          <a:ext cx="3845793" cy="23074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447" tIns="197808" rIns="188447" bIns="19780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500" kern="1200" dirty="0"/>
            <a:t>Όταν περισσότερες από μία πηγές του ίδιου συγγραφέα έχουν δημοσιευτεί το ίδιο έτος, τότε μετά τη χρονολογία εμφανίζονται τα γράμματα a, b, c, </a:t>
          </a:r>
          <a:r>
            <a:rPr lang="el-GR" sz="1500" kern="1200" dirty="0" err="1"/>
            <a:t>κτλ</a:t>
          </a:r>
          <a:r>
            <a:rPr lang="el-GR" sz="1500" kern="1200" dirty="0"/>
            <a:t> (και στη βιβλιογραφική παραπομπή και στη βιβλιογραφική αναφορά). </a:t>
          </a:r>
          <a:r>
            <a:rPr lang="el-GR" sz="1500" kern="1200" dirty="0" err="1"/>
            <a:t>Μπιτσάνη</a:t>
          </a:r>
          <a:r>
            <a:rPr lang="el-GR" sz="1500" kern="1200" dirty="0"/>
            <a:t>, Ε. (2004</a:t>
          </a:r>
          <a:r>
            <a:rPr lang="en-US" sz="1500" kern="1200" dirty="0"/>
            <a:t>a), </a:t>
          </a:r>
          <a:r>
            <a:rPr lang="el-GR" sz="1500" kern="1200" dirty="0" err="1"/>
            <a:t>Μπιτσάνη</a:t>
          </a:r>
          <a:r>
            <a:rPr lang="el-GR" sz="1500" kern="1200" dirty="0"/>
            <a:t>, Ε. (2004b)… </a:t>
          </a:r>
          <a:endParaRPr lang="en-US" sz="1500" kern="1200" dirty="0"/>
        </a:p>
        <a:p>
          <a:pPr marL="0" lvl="0" algn="ctr" defTabSz="666750">
            <a:lnSpc>
              <a:spcPct val="90000"/>
            </a:lnSpc>
            <a:spcBef>
              <a:spcPct val="0"/>
            </a:spcBef>
            <a:spcAft>
              <a:spcPct val="35000"/>
            </a:spcAft>
            <a:buNone/>
          </a:pPr>
          <a:endParaRPr lang="en-US" sz="1500" kern="1200" dirty="0"/>
        </a:p>
      </dsp:txBody>
      <dsp:txXfrm>
        <a:off x="5700066" y="3193396"/>
        <a:ext cx="3845793" cy="23074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a:p>
        </p:txBody>
      </p:sp>
      <p:sp>
        <p:nvSpPr>
          <p:cNvPr id="3" name="Θέση ημερομηνίας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E2420C9-637F-4AA4-A583-2A326F03A467}" type="datetime1">
              <a:rPr lang="el-GR" smtClean="0"/>
              <a:t>21/12/2023</a:t>
            </a:fld>
            <a:endParaRPr lang="el-GR"/>
          </a:p>
        </p:txBody>
      </p:sp>
      <p:sp>
        <p:nvSpPr>
          <p:cNvPr id="4" name="Θέση υποσέλιδου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a:p>
        </p:txBody>
      </p:sp>
      <p:sp>
        <p:nvSpPr>
          <p:cNvPr id="5" name="Θέση αριθμού διαφάνειας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D529299-61FF-4B93-ADA6-2FD5975D62F6}" type="slidenum">
              <a:rPr lang="el-GR" smtClean="0"/>
              <a:t>‹#›</a:t>
            </a:fld>
            <a:endParaRPr lang="el-GR"/>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0DC102D-4CE1-43BE-82BD-AD83F7D39940}" type="datetime1">
              <a:rPr lang="el-GR" noProof="0" smtClean="0"/>
              <a:t>21/12/2023</a:t>
            </a:fld>
            <a:endParaRPr lang="el-GR" noProof="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849E9A-41F7-4779-A581-48A7C374A227}" type="slidenum">
              <a:rPr lang="el-GR" noProof="0" smtClean="0"/>
              <a:t>‹#›</a:t>
            </a:fld>
            <a:endParaRPr lang="el-GR" noProof="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rtl="0"/>
            <a:fld id="{BC849E9A-41F7-4779-A581-48A7C374A227}" type="slidenum">
              <a:rPr lang="el-GR" smtClean="0"/>
              <a:t>1</a:t>
            </a:fld>
            <a:endParaRPr lang="el-GR"/>
          </a:p>
        </p:txBody>
      </p:sp>
    </p:spTree>
    <p:extLst>
      <p:ext uri="{BB962C8B-B14F-4D97-AF65-F5344CB8AC3E}">
        <p14:creationId xmlns:p14="http://schemas.microsoft.com/office/powerpoint/2010/main" val="57670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i="0">
                <a:latin typeface="Segoe UI" panose="020B0502040204020203" pitchFamily="34" charset="0"/>
                <a:cs typeface="Segoe UI" panose="020B0502040204020203" pitchFamily="34" charset="0"/>
              </a:rPr>
              <a:t>Μόλις βρείτε τις πηγές σας, πρέπει να αξιολογήσετε τις πηγές σας χρησιμοποιώντας τις παρακάτω ερωτήσεις: </a:t>
            </a:r>
          </a:p>
          <a:p>
            <a:pPr rtl="0"/>
            <a:endParaRPr lang="el-GR" i="0">
              <a:latin typeface="Segoe UI" panose="020B0502040204020203" pitchFamily="34" charset="0"/>
              <a:cs typeface="Segoe UI" panose="020B0502040204020203" pitchFamily="34" charset="0"/>
            </a:endParaRPr>
          </a:p>
          <a:p>
            <a:pPr rtl="0"/>
            <a:r>
              <a:rPr lang="el-GR" b="1" i="0">
                <a:latin typeface="Segoe UI" panose="020B0502040204020203" pitchFamily="34" charset="0"/>
                <a:cs typeface="Segoe UI" panose="020B0502040204020203" pitchFamily="34" charset="0"/>
              </a:rPr>
              <a:t>Συντάκτης: </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Ποιος είναι ο συντάκτης;</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Γιατί πρέπει να πιστέψω τους ισχυρισμούς του σχετικά με το θέμα;</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Ο συντάκτης είναι ειδικός πάνω στο θέμα; Πώς το ξέρετε;</a:t>
            </a:r>
          </a:p>
          <a:p>
            <a:pPr marL="171450" indent="-171450" rtl="0">
              <a:buFont typeface="Arial" panose="020B0604020202020204" pitchFamily="34" charset="0"/>
              <a:buChar char="•"/>
            </a:pPr>
            <a:endParaRPr lang="el-GR" i="0">
              <a:latin typeface="Segoe UI" panose="020B0502040204020203" pitchFamily="34" charset="0"/>
              <a:cs typeface="Segoe UI" panose="020B0502040204020203" pitchFamily="34" charset="0"/>
            </a:endParaRPr>
          </a:p>
          <a:p>
            <a:pPr marL="0" indent="0" rtl="0">
              <a:buFont typeface="Arial" panose="020B0604020202020204" pitchFamily="34" charset="0"/>
              <a:buNone/>
            </a:pPr>
            <a:r>
              <a:rPr lang="el-GR" b="1" i="0">
                <a:latin typeface="Segoe UI" panose="020B0502040204020203" pitchFamily="34" charset="0"/>
                <a:cs typeface="Segoe UI" panose="020B0502040204020203" pitchFamily="34" charset="0"/>
              </a:rPr>
              <a:t>Τρέχων: </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Πόσο τρέχουσες είναι οι πληροφορίες στην πηγή;</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Πότε δημοσιεύτηκε η πηγή;</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Οι πληροφορίες είναι ξεπερασμένες;</a:t>
            </a:r>
          </a:p>
          <a:p>
            <a:pPr marL="171450" indent="-171450" rtl="0">
              <a:buFont typeface="Arial" panose="020B0604020202020204" pitchFamily="34" charset="0"/>
              <a:buChar char="•"/>
            </a:pPr>
            <a:endParaRPr lang="el-GR" b="1" i="0">
              <a:latin typeface="Segoe UI" panose="020B0502040204020203" pitchFamily="34" charset="0"/>
              <a:cs typeface="Segoe UI" panose="020B0502040204020203" pitchFamily="34" charset="0"/>
            </a:endParaRPr>
          </a:p>
          <a:p>
            <a:pPr marL="0" indent="0" rtl="0">
              <a:buFont typeface="Arial" panose="020B0604020202020204" pitchFamily="34" charset="0"/>
              <a:buNone/>
            </a:pPr>
            <a:r>
              <a:rPr lang="el-GR" b="1" i="0">
                <a:latin typeface="Segoe UI" panose="020B0502040204020203" pitchFamily="34" charset="0"/>
                <a:cs typeface="Segoe UI" panose="020B0502040204020203" pitchFamily="34" charset="0"/>
              </a:rPr>
              <a:t>Ακρίβεια: </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Είναι το περιεχόμενο ακριβές;</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Οι πληροφορίες παρουσιάζονται με αντικειμενικό τρόπο;  Μοιράζονται τα υπέρ και τα κατά;</a:t>
            </a:r>
          </a:p>
        </p:txBody>
      </p:sp>
      <p:sp>
        <p:nvSpPr>
          <p:cNvPr id="4" name="Θέση αριθμού διαφάνειας 3"/>
          <p:cNvSpPr>
            <a:spLocks noGrp="1"/>
          </p:cNvSpPr>
          <p:nvPr>
            <p:ph type="sldNum" sz="quarter" idx="10"/>
          </p:nvPr>
        </p:nvSpPr>
        <p:spPr/>
        <p:txBody>
          <a:bodyPr rtlCol="0"/>
          <a:lstStyle/>
          <a:p>
            <a:pPr rtl="0"/>
            <a:fld id="{BC849E9A-41F7-4779-A581-48A7C374A227}" type="slidenum">
              <a:rPr lang="el-GR" smtClean="0"/>
              <a:t>2</a:t>
            </a:fld>
            <a:endParaRPr lang="el-GR"/>
          </a:p>
        </p:txBody>
      </p:sp>
    </p:spTree>
    <p:extLst>
      <p:ext uri="{BB962C8B-B14F-4D97-AF65-F5344CB8AC3E}">
        <p14:creationId xmlns:p14="http://schemas.microsoft.com/office/powerpoint/2010/main" val="89812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10"/>
          </p:nvPr>
        </p:nvSpPr>
        <p:spPr/>
        <p:txBody>
          <a:bodyPr rtlCol="0"/>
          <a:lstStyle/>
          <a:p>
            <a:pPr rtl="0"/>
            <a:fld id="{BC849E9A-41F7-4779-A581-48A7C374A227}" type="slidenum">
              <a:rPr lang="el-GR" smtClean="0"/>
              <a:t>4</a:t>
            </a:fld>
            <a:endParaRPr lang="el-GR"/>
          </a:p>
        </p:txBody>
      </p:sp>
    </p:spTree>
    <p:extLst>
      <p:ext uri="{BB962C8B-B14F-4D97-AF65-F5344CB8AC3E}">
        <p14:creationId xmlns:p14="http://schemas.microsoft.com/office/powerpoint/2010/main" val="419210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a:latin typeface="Segoe UI" panose="020B0502040204020203" pitchFamily="34" charset="0"/>
                <a:cs typeface="Segoe UI" panose="020B0502040204020203" pitchFamily="34" charset="0"/>
              </a:rPr>
              <a:t>Αφού ολοκληρώσετε την έρευνά σας, είναι ώρα να σχεδιάσετε την παρουσίασή σας.  Το πρώτο βήμα της διαδικασίας είναι η παρουσίαση του θέματος.  Τώρα, είναι η πιο κατάλληλη στιγμή για να συνδέσετε το θέμα σας με κάτι με το οποίο θα μπορέσει το ακροατήριό σας να ταυτιστεί.  Με άλλα λόγια, για πιο λόγο πρέπει να ακούσουν όλες τις πληροφορίες που θα μοιραστείτε μαζί τους στην ερευνητική παρουσίαση σας;  Τι τους προσφέρει;  Επίσης, μπορείτε να συμπεριλάβετε ένα γραφικό ή μια εικόνα για να τραβήξετε την προσοχή τους.</a:t>
            </a:r>
          </a:p>
          <a:p>
            <a:pPr rtl="0"/>
            <a:endParaRPr lang="el-GR">
              <a:latin typeface="Segoe UI" panose="020B0502040204020203" pitchFamily="34" charset="0"/>
              <a:cs typeface="Segoe UI" panose="020B0502040204020203" pitchFamily="34" charset="0"/>
            </a:endParaRPr>
          </a:p>
          <a:p>
            <a:pPr rtl="0"/>
            <a:r>
              <a:rPr lang="el-GR">
                <a:latin typeface="Segoe UI" panose="020B0502040204020203" pitchFamily="34" charset="0"/>
                <a:cs typeface="Segoe UI" panose="020B0502040204020203" pitchFamily="34" charset="0"/>
              </a:rPr>
              <a:t>Μη διστάσετε να δημιουργήσετε ένα αντίγραφο αυτής της διαφάνειας κάνοντας δεξί κλικ σε αυτήν τη διαφάνεια στο παράθυρο διαφανειών στα αριστερά και επιλέξτε </a:t>
            </a:r>
            <a:r>
              <a:rPr lang="el-GR" b="1">
                <a:latin typeface="Segoe UI" panose="020B0502040204020203" pitchFamily="34" charset="0"/>
                <a:cs typeface="Segoe UI" panose="020B0502040204020203" pitchFamily="34" charset="0"/>
              </a:rPr>
              <a:t>Αντιγραφή διαφάνειας</a:t>
            </a:r>
            <a:r>
              <a:rPr lang="el-GR">
                <a:latin typeface="Segoe UI" panose="020B0502040204020203" pitchFamily="34" charset="0"/>
                <a:cs typeface="Segoe UI" panose="020B0502040204020203" pitchFamily="34" charset="0"/>
              </a:rPr>
              <a:t>.</a:t>
            </a:r>
          </a:p>
          <a:p>
            <a:pPr rtl="0"/>
            <a:endParaRPr lang="el-GR">
              <a:latin typeface="Segoe UI" panose="020B0502040204020203" pitchFamily="34" charset="0"/>
              <a:cs typeface="Segoe UI" panose="020B0502040204020203" pitchFamily="34" charset="0"/>
            </a:endParaRPr>
          </a:p>
          <a:p>
            <a:pPr rtl="0"/>
            <a:r>
              <a:rPr lang="el-GR">
                <a:latin typeface="Segoe UI" panose="020B0502040204020203" pitchFamily="34" charset="0"/>
                <a:cs typeface="Segoe UI" panose="020B0502040204020203" pitchFamily="34" charset="0"/>
              </a:rPr>
              <a:t>Το επόμενο βήμα στην παρουσίασή σας είναι να δηλώσετε με σαφήνεια τον ισχυρισμό ή το θέμα σας.  Ο εκπαιδευτικός σας μπορεί ακόμη και να το ονομάσει "θεματική" σας.  Καθώς αναφέρεται τη θεματική σας, μπορεί να ανακαλύψετε ότι αυτή η διάταξη δεν είναι η πιο κατάλληλη για τον ισχυρισμό ή το θέμα σας.  Μπορείτε να αλλάξετε τη διάταξη κάνοντας κλικ στο αναπτυσσόμενο μενού δίπλα στο μενού </a:t>
            </a:r>
            <a:r>
              <a:rPr lang="el-GR" b="1">
                <a:latin typeface="Segoe UI" panose="020B0502040204020203" pitchFamily="34" charset="0"/>
                <a:cs typeface="Segoe UI" panose="020B0502040204020203" pitchFamily="34" charset="0"/>
              </a:rPr>
              <a:t>Διάταξη</a:t>
            </a:r>
            <a:r>
              <a:rPr lang="el-GR">
                <a:latin typeface="Segoe UI" panose="020B0502040204020203" pitchFamily="34" charset="0"/>
                <a:cs typeface="Segoe UI" panose="020B0502040204020203" pitchFamily="34" charset="0"/>
              </a:rPr>
              <a:t> στην ενότητα μενού </a:t>
            </a:r>
            <a:r>
              <a:rPr lang="el-GR" b="1">
                <a:latin typeface="Segoe UI" panose="020B0502040204020203" pitchFamily="34" charset="0"/>
                <a:cs typeface="Segoe UI" panose="020B0502040204020203" pitchFamily="34" charset="0"/>
              </a:rPr>
              <a:t>Διαφάνειες</a:t>
            </a:r>
            <a:r>
              <a:rPr lang="el-GR">
                <a:latin typeface="Segoe UI" panose="020B0502040204020203" pitchFamily="34" charset="0"/>
                <a:cs typeface="Segoe UI" panose="020B0502040204020203" pitchFamily="34" charset="0"/>
              </a:rPr>
              <a:t>.  Μπορείτε να επιλέξετε</a:t>
            </a:r>
            <a:r>
              <a:rPr lang="el-GR" b="1">
                <a:latin typeface="Segoe UI" panose="020B0502040204020203" pitchFamily="34" charset="0"/>
                <a:cs typeface="Segoe UI" panose="020B0502040204020203" pitchFamily="34" charset="0"/>
              </a:rPr>
              <a:t> Διπλό περιεχόμενο</a:t>
            </a:r>
            <a:r>
              <a:rPr lang="el-GR">
                <a:latin typeface="Segoe UI" panose="020B0502040204020203" pitchFamily="34" charset="0"/>
                <a:cs typeface="Segoe UI" panose="020B0502040204020203" pitchFamily="34" charset="0"/>
              </a:rPr>
              <a:t>, τη </a:t>
            </a:r>
            <a:r>
              <a:rPr lang="el-GR" b="1">
                <a:latin typeface="Segoe UI" panose="020B0502040204020203" pitchFamily="34" charset="0"/>
                <a:cs typeface="Segoe UI" panose="020B0502040204020203" pitchFamily="34" charset="0"/>
              </a:rPr>
              <a:t>Σύγκριση</a:t>
            </a:r>
            <a:r>
              <a:rPr lang="el-GR">
                <a:latin typeface="Segoe UI" panose="020B0502040204020203" pitchFamily="34" charset="0"/>
                <a:cs typeface="Segoe UI" panose="020B0502040204020203" pitchFamily="34" charset="0"/>
              </a:rPr>
              <a:t>ή </a:t>
            </a:r>
            <a:r>
              <a:rPr lang="el-GR" b="1">
                <a:latin typeface="Segoe UI" panose="020B0502040204020203" pitchFamily="34" charset="0"/>
                <a:cs typeface="Segoe UI" panose="020B0502040204020203" pitchFamily="34" charset="0"/>
              </a:rPr>
              <a:t>Εικόνα με λεζάντα</a:t>
            </a:r>
            <a:r>
              <a:rPr lang="el-GR">
                <a:latin typeface="Segoe UI" panose="020B0502040204020203" pitchFamily="34" charset="0"/>
                <a:cs typeface="Segoe UI" panose="020B0502040204020203" pitchFamily="34" charset="0"/>
              </a:rPr>
              <a:t>.  </a:t>
            </a:r>
            <a:r>
              <a:rPr lang="el-GR" i="1">
                <a:latin typeface="Segoe UI" panose="020B0502040204020203" pitchFamily="34" charset="0"/>
                <a:cs typeface="Segoe UI" panose="020B0502040204020203" pitchFamily="34" charset="0"/>
              </a:rPr>
              <a:t>Σημείωση: Μια διαφορετική διάταξη μπορεί να αλλάξει την εμφάνιση των εικονιδίων σε αυτήν τη σελίδα.</a:t>
            </a:r>
          </a:p>
          <a:p>
            <a:pPr rtl="0"/>
            <a:endParaRPr lang="el-GR" i="1">
              <a:latin typeface="Segoe UI" panose="020B0502040204020203" pitchFamily="34" charset="0"/>
              <a:cs typeface="Segoe UI" panose="020B0502040204020203" pitchFamily="34" charset="0"/>
            </a:endParaRPr>
          </a:p>
          <a:p>
            <a:pPr rtl="0"/>
            <a:r>
              <a:rPr lang="el-GR" i="0">
                <a:latin typeface="Segoe UI" panose="020B0502040204020203" pitchFamily="34" charset="0"/>
                <a:cs typeface="Segoe UI" panose="020B0502040204020203" pitchFamily="34" charset="0"/>
              </a:rPr>
              <a:t>Θα θέλετε επίσης να δηλώσετε τις κύριες πληροφορίες σας.  Έχετε ολοκληρώσει την έρευνα και τώρα μπορείτε να κοινοποιήσετε ορισμένα από τα ενδιαφέροντα στοιχεία στο ακροατήριό σας.  Οι κύριες πληροφορίες δεν είναι απαραιτήτως βαρετές. Μπορείτε να μεταδώσετε τα πληροφορίες με ποικίλους τρόπους, μέσω της καρτέλας "Εισαγωγή".  Στην καρτέλα "Εισαγωγή", μπορείτε να κάνετε τα εξής: </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Εισαγωγή </a:t>
            </a:r>
            <a:r>
              <a:rPr lang="el-GR" b="1" i="0">
                <a:latin typeface="Segoe UI" panose="020B0502040204020203" pitchFamily="34" charset="0"/>
                <a:cs typeface="Segoe UI" panose="020B0502040204020203" pitchFamily="34" charset="0"/>
              </a:rPr>
              <a:t>εικόνων</a:t>
            </a:r>
            <a:r>
              <a:rPr lang="el-GR" i="0">
                <a:latin typeface="Segoe UI" panose="020B0502040204020203" pitchFamily="34" charset="0"/>
                <a:cs typeface="Segoe UI" panose="020B0502040204020203" pitchFamily="34" charset="0"/>
              </a:rPr>
              <a:t> από τον υπολογιστή σας ή </a:t>
            </a:r>
            <a:r>
              <a:rPr lang="el-GR" b="1" i="0">
                <a:latin typeface="Segoe UI" panose="020B0502040204020203" pitchFamily="34" charset="0"/>
                <a:cs typeface="Segoe UI" panose="020B0502040204020203" pitchFamily="34" charset="0"/>
              </a:rPr>
              <a:t>online</a:t>
            </a:r>
            <a:r>
              <a:rPr lang="el-GR" i="0">
                <a:latin typeface="Segoe UI" panose="020B0502040204020203" pitchFamily="34" charset="0"/>
                <a:cs typeface="Segoe UI" panose="020B0502040204020203" pitchFamily="34" charset="0"/>
              </a:rPr>
              <a:t>.</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Προσθήκη </a:t>
            </a:r>
            <a:r>
              <a:rPr lang="el-GR" b="1" i="0">
                <a:latin typeface="Segoe UI" panose="020B0502040204020203" pitchFamily="34" charset="0"/>
                <a:cs typeface="Segoe UI" panose="020B0502040204020203" pitchFamily="34" charset="0"/>
              </a:rPr>
              <a:t>γραφήματος </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Να δημιουργήσετε ορισμένα </a:t>
            </a:r>
            <a:r>
              <a:rPr lang="el-GR" b="1" i="0">
                <a:latin typeface="Segoe UI" panose="020B0502040204020203" pitchFamily="34" charset="0"/>
                <a:cs typeface="Segoe UI" panose="020B0502040204020203" pitchFamily="34" charset="0"/>
              </a:rPr>
              <a:t>SmartArt</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Εισαγάγετε ποικίλα εικονίδια που θα σας βοηθήσουν να ζωντανέψετε τις κύριες πληροφορίες σας.  Σημείωση: Μπορείτε να αλλάξετε το χρώμα των εικονιδίων, επιλέγοντας το εικονίδιο και, στη συνέχεια, κάνοντας κλικ στην καρτέλα </a:t>
            </a:r>
            <a:r>
              <a:rPr lang="el-GR" b="1" i="0">
                <a:latin typeface="Segoe UI" panose="020B0502040204020203" pitchFamily="34" charset="0"/>
                <a:cs typeface="Segoe UI" panose="020B0502040204020203" pitchFamily="34" charset="0"/>
              </a:rPr>
              <a:t>Μορφοποίηση</a:t>
            </a:r>
            <a:r>
              <a:rPr lang="el-GR" i="0">
                <a:latin typeface="Segoe UI" panose="020B0502040204020203" pitchFamily="34" charset="0"/>
                <a:cs typeface="Segoe UI" panose="020B0502040204020203" pitchFamily="34" charset="0"/>
              </a:rPr>
              <a:t> και, στη συνέχεια, </a:t>
            </a:r>
            <a:r>
              <a:rPr lang="el-GR" b="1" i="0">
                <a:latin typeface="Segoe UI" panose="020B0502040204020203" pitchFamily="34" charset="0"/>
                <a:cs typeface="Segoe UI" panose="020B0502040204020203" pitchFamily="34" charset="0"/>
              </a:rPr>
              <a:t>Γέμισμα γραφικών</a:t>
            </a:r>
            <a:r>
              <a:rPr lang="el-GR" i="0">
                <a:latin typeface="Segoe UI" panose="020B0502040204020203" pitchFamily="34" charset="0"/>
                <a:cs typeface="Segoe UI" panose="020B0502040204020203" pitchFamily="34" charset="0"/>
              </a:rPr>
              <a:t>.  Από εκεί, θα επιλέξετε ένα χρώμα από τη λίστα ή θα επιλέξετε </a:t>
            </a:r>
            <a:r>
              <a:rPr lang="el-GR" b="1" i="0">
                <a:latin typeface="Segoe UI" panose="020B0502040204020203" pitchFamily="34" charset="0"/>
                <a:cs typeface="Segoe UI" panose="020B0502040204020203" pitchFamily="34" charset="0"/>
              </a:rPr>
              <a:t>Περισσότερα χρώματα γεμίσματος </a:t>
            </a:r>
            <a:r>
              <a:rPr lang="el-GR" i="0">
                <a:latin typeface="Segoe UI" panose="020B0502040204020203" pitchFamily="34" charset="0"/>
                <a:cs typeface="Segoe UI" panose="020B0502040204020203" pitchFamily="34" charset="0"/>
              </a:rPr>
              <a:t>που θα σας παράσχει περισσότερες επιλογές.</a:t>
            </a:r>
          </a:p>
          <a:p>
            <a:pPr rtl="0"/>
            <a:endParaRPr lang="el-GR">
              <a:latin typeface="Segoe UI" panose="020B0502040204020203" pitchFamily="34" charset="0"/>
              <a:cs typeface="Segoe UI" panose="020B0502040204020203" pitchFamily="34" charset="0"/>
            </a:endParaRPr>
          </a:p>
          <a:p>
            <a:pPr rtl="0"/>
            <a:r>
              <a:rPr lang="el-GR">
                <a:latin typeface="Segoe UI" panose="020B0502040204020203" pitchFamily="34" charset="0"/>
                <a:cs typeface="Segoe UI" panose="020B0502040204020203" pitchFamily="34" charset="0"/>
              </a:rPr>
              <a:t>Δεδομένου ότι αυτή η ερευνητική παρουσίαση είναι αποτέλεσμα σκληρής δουλειάς και αναζήτησης, θέλετε να βεβαιωθείτε ότι υποστηρίζετε τους ισχυρισμούς ή τα σημεία της παρουσίασής σας με τις κύριες πληροφορίες από τα ευρήματα της έρευνας.  Βεβαιωθείτε ότι αναγνωρίζετε ορθά τον συντάκτη που σας βοηθάει να κοινοποιήσετε τις ιδέες σας.  Εάν μία από τις πηγές σας έχει ένα βίντεο που αφορά το θέμα σας, μπορείτε να εντάξετε το βίντεο ως πρόσθετη υποστήριξη.  Λάβετε υπόψη τη διάρκεια του βίντεο και το χρονικό διάστημα που διαθέτετε για την παρουσίασή σας.  Για μια πεντάλεπτη ομιλία, το βίντεο δεν πρέπει να είναι μεγαλύτερο από 30 δευτερόλεπτα.  </a:t>
            </a:r>
          </a:p>
          <a:p>
            <a:pPr rtl="0"/>
            <a:endParaRPr lang="el-GR">
              <a:latin typeface="Segoe UI" panose="020B0502040204020203" pitchFamily="34" charset="0"/>
              <a:cs typeface="Segoe UI" panose="020B0502040204020203" pitchFamily="34" charset="0"/>
            </a:endParaRPr>
          </a:p>
          <a:p>
            <a:pPr rtl="0"/>
            <a:r>
              <a:rPr lang="el-GR" b="1" i="1">
                <a:latin typeface="Segoe UI" panose="020B0502040204020203" pitchFamily="34" charset="0"/>
                <a:cs typeface="Segoe UI" panose="020B0502040204020203" pitchFamily="34" charset="0"/>
              </a:rPr>
              <a:t>Ερωτήματα που πρέπει να λάβετε υπόψη: </a:t>
            </a:r>
          </a:p>
          <a:p>
            <a:pPr marL="228600" indent="-228600" rtl="0">
              <a:buAutoNum type="arabicPeriod"/>
            </a:pPr>
            <a:r>
              <a:rPr lang="el-GR">
                <a:latin typeface="Segoe UI" panose="020B0502040204020203" pitchFamily="34" charset="0"/>
                <a:cs typeface="Segoe UI" panose="020B0502040204020203" pitchFamily="34" charset="0"/>
              </a:rPr>
              <a:t>Πώς θα αναφερθείτε στον συντάκτη της πηγής;</a:t>
            </a:r>
          </a:p>
          <a:p>
            <a:pPr marL="228600" indent="-228600" rtl="0">
              <a:buAutoNum type="arabicPeriod"/>
            </a:pPr>
            <a:r>
              <a:rPr lang="el-GR">
                <a:latin typeface="Segoe UI" panose="020B0502040204020203" pitchFamily="34" charset="0"/>
                <a:cs typeface="Segoe UI" panose="020B0502040204020203" pitchFamily="34" charset="0"/>
              </a:rPr>
              <a:t>Θα χρειαστεί να αναφέρετε την πηγή στη διαφάνεια;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latin typeface="Segoe UI" panose="020B0502040204020203" pitchFamily="34" charset="0"/>
                <a:cs typeface="Segoe UI" panose="020B0502040204020203" pitchFamily="34" charset="0"/>
              </a:rPr>
              <a:t>Ποιοι είναι οι τρόποι με τους οποίους μπορείτε να κάνετε το ακροατήριό σας να αισθανθεί ότι αποτελεί μέρος της παρουσίασης;  Μερικές ιδέες που μπορείτε να εξετάσετε είναι η διεξαγωγή μια γρήγορης ψηφοφορίας με σήκωμα χεριών, πόσοι από εσάς πιστεύετε ότι οι σχολικές στολές θα λειτουργούσαν ως μέσω αποτροπής του εκφοβισμού;  Ακόμη μία πρόταση είναι να τους προτρέψετε να κρατούν ανασηκωμένο έναν συγκεκριμένο αριθμό δαχτύλων για να δείτε εάν συμφωνούν ή διαφωνούν.  Τέλος, μπορείτε να μοιραστείτε μια ιστορία με την οποία μπορεί το ακροατήριο να ταυτιστεί και να τους κάνει να γελάσουν.</a:t>
            </a:r>
          </a:p>
          <a:p>
            <a:pPr rtl="0"/>
            <a:endParaRPr lang="el-GR">
              <a:latin typeface="Segoe UI" panose="020B0502040204020203" pitchFamily="34" charset="0"/>
              <a:cs typeface="Segoe UI" panose="020B0502040204020203" pitchFamily="34" charset="0"/>
            </a:endParaRPr>
          </a:p>
          <a:p>
            <a:pPr rtl="0"/>
            <a:r>
              <a:rPr lang="el-GR">
                <a:latin typeface="Segoe UI" panose="020B0502040204020203" pitchFamily="34" charset="0"/>
                <a:cs typeface="Segoe UI" panose="020B0502040204020203" pitchFamily="34" charset="0"/>
              </a:rPr>
              <a:t>Μετά τα χειροκροτήματα, το ακροατήριό σας ίσως έχει κάποιες ερωτήσεις.  Ετοιμαστείτε να απαντήσετε σε ορισμένες από τις ερωτήσεις τους φτιάχνοντας μια λίστα με τις ερωτήσεις που πιστεύετε ότι μπορεί να κάνουν. Επίσης, μπορείτε να κοινοποιήσετε την παρουσίαση μαζί τους, παρέχοντας μια σύνδεση προς την παρουσίασή σας, εάν θέλουν περισσότερες πληροφορίες.</a:t>
            </a:r>
          </a:p>
        </p:txBody>
      </p:sp>
      <p:sp>
        <p:nvSpPr>
          <p:cNvPr id="4" name="Θέση αριθμού διαφάνειας 3"/>
          <p:cNvSpPr>
            <a:spLocks noGrp="1"/>
          </p:cNvSpPr>
          <p:nvPr>
            <p:ph type="sldNum" sz="quarter" idx="10"/>
          </p:nvPr>
        </p:nvSpPr>
        <p:spPr/>
        <p:txBody>
          <a:bodyPr rtlCol="0"/>
          <a:lstStyle/>
          <a:p>
            <a:pPr rtl="0"/>
            <a:fld id="{BC849E9A-41F7-4779-A581-48A7C374A227}" type="slidenum">
              <a:rPr lang="el-GR" smtClean="0"/>
              <a:t>27</a:t>
            </a:fld>
            <a:endParaRPr lang="el-GR"/>
          </a:p>
        </p:txBody>
      </p:sp>
    </p:spTree>
    <p:extLst>
      <p:ext uri="{BB962C8B-B14F-4D97-AF65-F5344CB8AC3E}">
        <p14:creationId xmlns:p14="http://schemas.microsoft.com/office/powerpoint/2010/main" val="133580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a:latin typeface="Segoe UI" panose="020B0502040204020203" pitchFamily="34" charset="0"/>
                <a:cs typeface="Segoe UI" panose="020B0502040204020203" pitchFamily="34" charset="0"/>
              </a:rPr>
              <a:t>Μπορείτε να χρησιμοποιήσετε αυτήν τη διαφάνεια ως διαφάνεια ανοίγματος ή κλεισίματος.  Αν επιλέξετε να τη χρησιμοποιήσετε ως κλεισίματος, βεβαιωθείτε ότι έχετε ανακεφαλαιώνετε τα κύρια σημεία της παρουσίασής σας.  Ένας δημιουργικός τρόπος για να το κάνετε αυτό είναι να προσθέσετε εφέ κίνησης στα διάφορα γραφικά σε μια διαφάνεια.  Αυτή η διαφάνεια έχει 4 διαφορετικά γραφικά και, κατά την προβολή της παρουσίασης, θα δείτε ότι μπορείτε να κάνετε κλικ για να αποκαλύψετε το επόμενο γραφικό.  Παρομοίως, κατά την εξέταση των κυρίως θεμάτων στην παρουσίασή σας, ίσως θέλετε κάθε σημείο να εμφανίζεται όταν απευθύνεστε σε αυτό το θέμα. </a:t>
            </a:r>
          </a:p>
          <a:p>
            <a:pPr rtl="0"/>
            <a:endParaRPr lang="el-GR" dirty="0">
              <a:latin typeface="Segoe UI" panose="020B0502040204020203" pitchFamily="34" charset="0"/>
              <a:cs typeface="Segoe UI" panose="020B0502040204020203" pitchFamily="34" charset="0"/>
            </a:endParaRPr>
          </a:p>
          <a:p>
            <a:pPr rtl="0"/>
            <a:r>
              <a:rPr lang="el-GR" b="1" dirty="0">
                <a:latin typeface="Segoe UI" panose="020B0502040204020203" pitchFamily="34" charset="0"/>
                <a:cs typeface="Segoe UI" panose="020B0502040204020203" pitchFamily="34" charset="0"/>
              </a:rPr>
              <a:t>Προσθέστε εφέ κίνησης σε εικόνες και γραφικά: </a:t>
            </a:r>
          </a:p>
          <a:p>
            <a:pPr marL="228600" indent="-228600" rtl="0">
              <a:buAutoNum type="arabicPeriod"/>
            </a:pPr>
            <a:r>
              <a:rPr lang="el-GR" dirty="0">
                <a:latin typeface="Segoe UI" panose="020B0502040204020203" pitchFamily="34" charset="0"/>
                <a:cs typeface="Segoe UI" panose="020B0502040204020203" pitchFamily="34" charset="0"/>
              </a:rPr>
              <a:t>Επιλέξτε την εικόνα ή το γραφικό σας.</a:t>
            </a:r>
          </a:p>
          <a:p>
            <a:pPr marL="228600" indent="-228600" rtl="0">
              <a:buAutoNum type="arabicPeriod"/>
            </a:pPr>
            <a:r>
              <a:rPr lang="el-GR" dirty="0">
                <a:latin typeface="Segoe UI" panose="020B0502040204020203" pitchFamily="34" charset="0"/>
                <a:cs typeface="Segoe UI" panose="020B0502040204020203" pitchFamily="34" charset="0"/>
              </a:rPr>
              <a:t>Κάντε κλικ στην καρτέλα "Κινήσεις".</a:t>
            </a:r>
          </a:p>
          <a:p>
            <a:pPr marL="228600" indent="-228600" rtl="0">
              <a:buAutoNum type="arabicPeriod"/>
            </a:pPr>
            <a:r>
              <a:rPr lang="el-GR" dirty="0">
                <a:latin typeface="Segoe UI" panose="020B0502040204020203" pitchFamily="34" charset="0"/>
                <a:cs typeface="Segoe UI" panose="020B0502040204020203" pitchFamily="34" charset="0"/>
              </a:rPr>
              <a:t>Ορίστε από τις επιλογές.  Το εφέ κίνησης για αυτήν τη διαφάνεια είναι "Διαίρεση".  Το αναπτυσσόμενο μενού στην ενότητα "Εφέ κίνησης" παρέχει ακόμη περισσότερα εφέ κίνησης που μπορείτε να χρησιμοποιήσετε.</a:t>
            </a:r>
          </a:p>
          <a:p>
            <a:pPr marL="228600" indent="-228600" rtl="0">
              <a:buAutoNum type="arabicPeriod"/>
            </a:pPr>
            <a:r>
              <a:rPr lang="el-GR" dirty="0">
                <a:latin typeface="Segoe UI" panose="020B0502040204020203" pitchFamily="34" charset="0"/>
                <a:cs typeface="Segoe UI" panose="020B0502040204020203" pitchFamily="34" charset="0"/>
              </a:rPr>
              <a:t>Εάν έχετε πολλά γραφικά ή εικόνες, θα δείτε έναν αριθμό να εμφανίζεται δίπλα τους ο οποίος σημειώνει τη σειρά των εφέ κίνησης.</a:t>
            </a:r>
          </a:p>
          <a:p>
            <a:pPr marL="228600" indent="-228600" rtl="0">
              <a:buAutoNum type="arabicPeriod"/>
            </a:pPr>
            <a:endParaRPr lang="el-GR" b="1" dirty="0">
              <a:latin typeface="Segoe UI" panose="020B0502040204020203" pitchFamily="34" charset="0"/>
              <a:cs typeface="Segoe UI" panose="020B0502040204020203" pitchFamily="34" charset="0"/>
            </a:endParaRPr>
          </a:p>
          <a:p>
            <a:pPr marL="0" indent="0" rtl="0">
              <a:buNone/>
            </a:pPr>
            <a:r>
              <a:rPr lang="el-GR" b="1" dirty="0">
                <a:latin typeface="Segoe UI" panose="020B0502040204020203" pitchFamily="34" charset="0"/>
                <a:cs typeface="Segoe UI" panose="020B0502040204020203" pitchFamily="34" charset="0"/>
              </a:rPr>
              <a:t>Σημείωση: Πρέπει να επιλέξετε προσεκτικά τα εφέ κίνησης.  Δεν θέλετε να ζαλιστεί το ακροατήριο από την παρουσίασή σας.</a:t>
            </a:r>
          </a:p>
        </p:txBody>
      </p:sp>
      <p:sp>
        <p:nvSpPr>
          <p:cNvPr id="4" name="Θέση αριθμού διαφάνειας 3"/>
          <p:cNvSpPr>
            <a:spLocks noGrp="1"/>
          </p:cNvSpPr>
          <p:nvPr>
            <p:ph type="sldNum" sz="quarter" idx="10"/>
          </p:nvPr>
        </p:nvSpPr>
        <p:spPr/>
        <p:txBody>
          <a:bodyPr rtlCol="0"/>
          <a:lstStyle/>
          <a:p>
            <a:pPr rtl="0"/>
            <a:fld id="{BC849E9A-41F7-4779-A581-48A7C374A227}" type="slidenum">
              <a:rPr lang="el-GR" smtClean="0"/>
              <a:t>28</a:t>
            </a:fld>
            <a:endParaRPr lang="el-GR"/>
          </a:p>
        </p:txBody>
      </p:sp>
    </p:spTree>
    <p:extLst>
      <p:ext uri="{BB962C8B-B14F-4D97-AF65-F5344CB8AC3E}">
        <p14:creationId xmlns:p14="http://schemas.microsoft.com/office/powerpoint/2010/main" val="64420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718B7-7F68-4CC9-8291-332587FA31D3}"/>
              </a:ext>
            </a:extLst>
          </p:cNvPr>
          <p:cNvSpPr>
            <a:spLocks noGrp="1"/>
          </p:cNvSpPr>
          <p:nvPr>
            <p:ph type="ctrTitle" hasCustomPrompt="1"/>
          </p:nvPr>
        </p:nvSpPr>
        <p:spPr>
          <a:xfrm>
            <a:off x="1524000" y="1122363"/>
            <a:ext cx="9144000" cy="2387600"/>
          </a:xfrm>
        </p:spPr>
        <p:txBody>
          <a:bodyPr rtlCol="0" anchor="b"/>
          <a:lstStyle>
            <a:lvl1pPr algn="ctr">
              <a:defRPr sz="6000"/>
            </a:lvl1pPr>
          </a:lstStyle>
          <a:p>
            <a:pPr rtl="0"/>
            <a:r>
              <a:rPr lang="el-GR" noProof="0"/>
              <a:t>Κάντε κλικ για να επεξεργαστείτε το Στυλ κύριου τίτλου</a:t>
            </a:r>
          </a:p>
        </p:txBody>
      </p:sp>
      <p:sp>
        <p:nvSpPr>
          <p:cNvPr id="3" name="Υπότιτλος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35AEE24-534A-40F1-99E4-00B7D5FD9124}"/>
              </a:ext>
            </a:extLst>
          </p:cNvPr>
          <p:cNvSpPr>
            <a:spLocks noGrp="1"/>
          </p:cNvSpPr>
          <p:nvPr>
            <p:ph type="dt" sz="half" idx="10"/>
          </p:nvPr>
        </p:nvSpPr>
        <p:spPr/>
        <p:txBody>
          <a:bodyPr rtlCol="0"/>
          <a:lstStyle/>
          <a:p>
            <a:pPr rtl="0"/>
            <a:fld id="{36B5197B-0A90-4897-B125-FA36E4FD2B23}" type="datetime1">
              <a:rPr lang="el-GR" noProof="0" smtClean="0"/>
              <a:t>21/12/2023</a:t>
            </a:fld>
            <a:endParaRPr lang="el-GR" noProof="0"/>
          </a:p>
        </p:txBody>
      </p:sp>
      <p:sp>
        <p:nvSpPr>
          <p:cNvPr id="5" name="Θέση υποσέλιδου 4">
            <a:extLst>
              <a:ext uri="{FF2B5EF4-FFF2-40B4-BE49-F238E27FC236}">
                <a16:creationId xmlns:a16="http://schemas.microsoft.com/office/drawing/2014/main" id="{CD594011-48FF-493D-8286-F62D34552531}"/>
              </a:ext>
            </a:extLst>
          </p:cNvPr>
          <p:cNvSpPr>
            <a:spLocks noGrp="1"/>
          </p:cNvSpPr>
          <p:nvPr>
            <p:ph type="ftr" sz="quarter" idx="11"/>
          </p:nvPr>
        </p:nvSpPr>
        <p:spPr/>
        <p:txBody>
          <a:bodyPr rtlCol="0"/>
          <a:lstStyle/>
          <a:p>
            <a:pPr rtl="0"/>
            <a:endParaRPr lang="el-GR" noProof="0"/>
          </a:p>
        </p:txBody>
      </p:sp>
      <p:sp>
        <p:nvSpPr>
          <p:cNvPr id="6" name="Θέση αριθμού διαφάνειας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A47D73-EDDA-49A6-BA12-1CA980DA9BC0}"/>
              </a:ext>
            </a:extLst>
          </p:cNvPr>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a:extLst>
              <a:ext uri="{FF2B5EF4-FFF2-40B4-BE49-F238E27FC236}">
                <a16:creationId xmlns:a16="http://schemas.microsoft.com/office/drawing/2014/main" id="{2189B82E-4CA1-47A5-B133-FBD4D8A83983}"/>
              </a:ext>
            </a:extLst>
          </p:cNvPr>
          <p:cNvSpPr>
            <a:spLocks noGrp="1"/>
          </p:cNvSpPr>
          <p:nvPr>
            <p:ph type="body" orient="vert" idx="1" hasCustomPrompt="1"/>
          </p:nvPr>
        </p:nvSpPr>
        <p:spPr/>
        <p:txBody>
          <a:bodyPr vert="eaVert"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a:extLst>
              <a:ext uri="{FF2B5EF4-FFF2-40B4-BE49-F238E27FC236}">
                <a16:creationId xmlns:a16="http://schemas.microsoft.com/office/drawing/2014/main" id="{938A267F-D142-4D04-9F03-6CB099E6FA32}"/>
              </a:ext>
            </a:extLst>
          </p:cNvPr>
          <p:cNvSpPr>
            <a:spLocks noGrp="1"/>
          </p:cNvSpPr>
          <p:nvPr>
            <p:ph type="dt" sz="half" idx="10"/>
          </p:nvPr>
        </p:nvSpPr>
        <p:spPr/>
        <p:txBody>
          <a:bodyPr rtlCol="0"/>
          <a:lstStyle/>
          <a:p>
            <a:pPr rtl="0"/>
            <a:fld id="{2345522B-2645-4ACE-A745-6B42045C865A}" type="datetime1">
              <a:rPr lang="el-GR" noProof="0" smtClean="0"/>
              <a:t>21/12/2023</a:t>
            </a:fld>
            <a:endParaRPr lang="el-GR" noProof="0"/>
          </a:p>
        </p:txBody>
      </p:sp>
      <p:sp>
        <p:nvSpPr>
          <p:cNvPr id="5" name="Θέση υποσέλιδου 4">
            <a:extLst>
              <a:ext uri="{FF2B5EF4-FFF2-40B4-BE49-F238E27FC236}">
                <a16:creationId xmlns:a16="http://schemas.microsoft.com/office/drawing/2014/main" id="{705127CA-154D-4E90-B776-A2EE71F78D2E}"/>
              </a:ext>
            </a:extLst>
          </p:cNvPr>
          <p:cNvSpPr>
            <a:spLocks noGrp="1"/>
          </p:cNvSpPr>
          <p:nvPr>
            <p:ph type="ftr" sz="quarter" idx="11"/>
          </p:nvPr>
        </p:nvSpPr>
        <p:spPr/>
        <p:txBody>
          <a:bodyPr rtlCol="0"/>
          <a:lstStyle/>
          <a:p>
            <a:pPr rtl="0"/>
            <a:endParaRPr lang="el-GR" noProof="0"/>
          </a:p>
        </p:txBody>
      </p:sp>
      <p:sp>
        <p:nvSpPr>
          <p:cNvPr id="6" name="Θέση αριθμού διαφάνειας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256E92A-52E0-4710-BDEF-0A1534685403}"/>
              </a:ext>
            </a:extLst>
          </p:cNvPr>
          <p:cNvSpPr>
            <a:spLocks noGrp="1"/>
          </p:cNvSpPr>
          <p:nvPr>
            <p:ph type="title" orient="vert" hasCustomPrompt="1"/>
          </p:nvPr>
        </p:nvSpPr>
        <p:spPr>
          <a:xfrm>
            <a:off x="8724900" y="365125"/>
            <a:ext cx="2628900" cy="5811838"/>
          </a:xfrm>
        </p:spPr>
        <p:txBody>
          <a:bodyPr vert="eaVert" rtlCol="0"/>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a:extLst>
              <a:ext uri="{FF2B5EF4-FFF2-40B4-BE49-F238E27FC236}">
                <a16:creationId xmlns:a16="http://schemas.microsoft.com/office/drawing/2014/main" id="{B7A240E1-5EB0-47FD-AA37-BF945D136CC3}"/>
              </a:ext>
            </a:extLst>
          </p:cNvPr>
          <p:cNvSpPr>
            <a:spLocks noGrp="1"/>
          </p:cNvSpPr>
          <p:nvPr>
            <p:ph type="body" orient="vert" idx="1" hasCustomPrompt="1"/>
          </p:nvPr>
        </p:nvSpPr>
        <p:spPr>
          <a:xfrm>
            <a:off x="838200" y="365125"/>
            <a:ext cx="7734300" cy="5811838"/>
          </a:xfrm>
        </p:spPr>
        <p:txBody>
          <a:bodyPr vert="eaVert"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a:extLst>
              <a:ext uri="{FF2B5EF4-FFF2-40B4-BE49-F238E27FC236}">
                <a16:creationId xmlns:a16="http://schemas.microsoft.com/office/drawing/2014/main" id="{A1A14243-F1E4-487A-ABEC-30516A01DF2B}"/>
              </a:ext>
            </a:extLst>
          </p:cNvPr>
          <p:cNvSpPr>
            <a:spLocks noGrp="1"/>
          </p:cNvSpPr>
          <p:nvPr>
            <p:ph type="dt" sz="half" idx="10"/>
          </p:nvPr>
        </p:nvSpPr>
        <p:spPr/>
        <p:txBody>
          <a:bodyPr rtlCol="0"/>
          <a:lstStyle/>
          <a:p>
            <a:pPr rtl="0"/>
            <a:fld id="{6575FB95-94B8-450F-86A4-771327661395}" type="datetime1">
              <a:rPr lang="el-GR" noProof="0" smtClean="0"/>
              <a:t>21/12/2023</a:t>
            </a:fld>
            <a:endParaRPr lang="el-GR" noProof="0"/>
          </a:p>
        </p:txBody>
      </p:sp>
      <p:sp>
        <p:nvSpPr>
          <p:cNvPr id="5" name="Θέση υποσέλιδου 4">
            <a:extLst>
              <a:ext uri="{FF2B5EF4-FFF2-40B4-BE49-F238E27FC236}">
                <a16:creationId xmlns:a16="http://schemas.microsoft.com/office/drawing/2014/main" id="{AC358244-98FD-472D-AB8C-075F71C10BF7}"/>
              </a:ext>
            </a:extLst>
          </p:cNvPr>
          <p:cNvSpPr>
            <a:spLocks noGrp="1"/>
          </p:cNvSpPr>
          <p:nvPr>
            <p:ph type="ftr" sz="quarter" idx="11"/>
          </p:nvPr>
        </p:nvSpPr>
        <p:spPr/>
        <p:txBody>
          <a:bodyPr rtlCol="0"/>
          <a:lstStyle/>
          <a:p>
            <a:pPr rtl="0"/>
            <a:endParaRPr lang="el-GR" noProof="0"/>
          </a:p>
        </p:txBody>
      </p:sp>
      <p:sp>
        <p:nvSpPr>
          <p:cNvPr id="6" name="Θέση αριθμού διαφάνειας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6334F3-0709-471B-A734-C4B404F55B8E}"/>
              </a:ext>
            </a:extLst>
          </p:cNvPr>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a:extLst>
              <a:ext uri="{FF2B5EF4-FFF2-40B4-BE49-F238E27FC236}">
                <a16:creationId xmlns:a16="http://schemas.microsoft.com/office/drawing/2014/main" id="{AF795016-AF78-4708-9C5F-21110C197B03}"/>
              </a:ext>
            </a:extLst>
          </p:cNvPr>
          <p:cNvSpPr>
            <a:spLocks noGrp="1"/>
          </p:cNvSpPr>
          <p:nvPr>
            <p:ph idx="1" hasCustomPrompt="1"/>
          </p:nvPr>
        </p:nvSpPr>
        <p:spPr/>
        <p:txBody>
          <a:bodyPr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a:extLst>
              <a:ext uri="{FF2B5EF4-FFF2-40B4-BE49-F238E27FC236}">
                <a16:creationId xmlns:a16="http://schemas.microsoft.com/office/drawing/2014/main" id="{2AAEA2D1-B124-4454-AFDC-EA60A14BA121}"/>
              </a:ext>
            </a:extLst>
          </p:cNvPr>
          <p:cNvSpPr>
            <a:spLocks noGrp="1"/>
          </p:cNvSpPr>
          <p:nvPr>
            <p:ph type="dt" sz="half" idx="10"/>
          </p:nvPr>
        </p:nvSpPr>
        <p:spPr/>
        <p:txBody>
          <a:bodyPr rtlCol="0"/>
          <a:lstStyle/>
          <a:p>
            <a:pPr rtl="0"/>
            <a:fld id="{4EC2C016-8F69-4EF5-8C86-A3C121BF6D8F}" type="datetime1">
              <a:rPr lang="el-GR" noProof="0" smtClean="0"/>
              <a:t>21/12/2023</a:t>
            </a:fld>
            <a:endParaRPr lang="el-GR" noProof="0"/>
          </a:p>
        </p:txBody>
      </p:sp>
      <p:sp>
        <p:nvSpPr>
          <p:cNvPr id="5" name="Θέση υποσέλιδου 4">
            <a:extLst>
              <a:ext uri="{FF2B5EF4-FFF2-40B4-BE49-F238E27FC236}">
                <a16:creationId xmlns:a16="http://schemas.microsoft.com/office/drawing/2014/main" id="{B4F58000-F9D7-4A53-A6C5-E5E8154226B4}"/>
              </a:ext>
            </a:extLst>
          </p:cNvPr>
          <p:cNvSpPr>
            <a:spLocks noGrp="1"/>
          </p:cNvSpPr>
          <p:nvPr>
            <p:ph type="ftr" sz="quarter" idx="11"/>
          </p:nvPr>
        </p:nvSpPr>
        <p:spPr/>
        <p:txBody>
          <a:bodyPr rtlCol="0"/>
          <a:lstStyle/>
          <a:p>
            <a:pPr rtl="0"/>
            <a:endParaRPr lang="el-GR" noProof="0"/>
          </a:p>
        </p:txBody>
      </p:sp>
      <p:sp>
        <p:nvSpPr>
          <p:cNvPr id="6" name="Θέση αριθμού διαφάνειας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036159-1280-4EE9-96D3-A56BD5826612}"/>
              </a:ext>
            </a:extLst>
          </p:cNvPr>
          <p:cNvSpPr>
            <a:spLocks noGrp="1"/>
          </p:cNvSpPr>
          <p:nvPr>
            <p:ph type="title" hasCustomPrompt="1"/>
          </p:nvPr>
        </p:nvSpPr>
        <p:spPr>
          <a:xfrm>
            <a:off x="831850" y="1709738"/>
            <a:ext cx="10515600" cy="2852737"/>
          </a:xfrm>
        </p:spPr>
        <p:txBody>
          <a:bodyPr rtlCol="0" anchor="b"/>
          <a:lstStyle>
            <a:lvl1pPr>
              <a:defRPr sz="6000"/>
            </a:lvl1pPr>
          </a:lstStyle>
          <a:p>
            <a:pPr rtl="0"/>
            <a:r>
              <a:rPr lang="el-GR" noProof="0"/>
              <a:t>Κάντε κλικ για να επεξεργαστείτε το Στυλ κύριου τίτλου</a:t>
            </a:r>
          </a:p>
        </p:txBody>
      </p:sp>
      <p:sp>
        <p:nvSpPr>
          <p:cNvPr id="3" name="Θέση κειμένου 2">
            <a:extLst>
              <a:ext uri="{FF2B5EF4-FFF2-40B4-BE49-F238E27FC236}">
                <a16:creationId xmlns:a16="http://schemas.microsoft.com/office/drawing/2014/main" id="{3BA27A78-1874-488A-B215-7D763D338186}"/>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a:t>Επεξεργασία στυλ κειμένου υποδείγματος</a:t>
            </a:r>
          </a:p>
        </p:txBody>
      </p:sp>
      <p:sp>
        <p:nvSpPr>
          <p:cNvPr id="4" name="Θέση ημερομηνίας 3">
            <a:extLst>
              <a:ext uri="{FF2B5EF4-FFF2-40B4-BE49-F238E27FC236}">
                <a16:creationId xmlns:a16="http://schemas.microsoft.com/office/drawing/2014/main" id="{084BB3D1-3138-4B69-BF5D-4B1A213451CA}"/>
              </a:ext>
            </a:extLst>
          </p:cNvPr>
          <p:cNvSpPr>
            <a:spLocks noGrp="1"/>
          </p:cNvSpPr>
          <p:nvPr>
            <p:ph type="dt" sz="half" idx="10"/>
          </p:nvPr>
        </p:nvSpPr>
        <p:spPr/>
        <p:txBody>
          <a:bodyPr rtlCol="0"/>
          <a:lstStyle/>
          <a:p>
            <a:pPr rtl="0"/>
            <a:fld id="{1E42B33A-C38C-4F9C-83BD-FC355F6AEEE0}" type="datetime1">
              <a:rPr lang="el-GR" noProof="0" smtClean="0"/>
              <a:t>21/12/2023</a:t>
            </a:fld>
            <a:endParaRPr lang="el-GR" noProof="0"/>
          </a:p>
        </p:txBody>
      </p:sp>
      <p:sp>
        <p:nvSpPr>
          <p:cNvPr id="5" name="Θέση υποσέλιδου 4">
            <a:extLst>
              <a:ext uri="{FF2B5EF4-FFF2-40B4-BE49-F238E27FC236}">
                <a16:creationId xmlns:a16="http://schemas.microsoft.com/office/drawing/2014/main" id="{0EFF90C5-31F4-4A22-AC00-3FB5ED291B28}"/>
              </a:ext>
            </a:extLst>
          </p:cNvPr>
          <p:cNvSpPr>
            <a:spLocks noGrp="1"/>
          </p:cNvSpPr>
          <p:nvPr>
            <p:ph type="ftr" sz="quarter" idx="11"/>
          </p:nvPr>
        </p:nvSpPr>
        <p:spPr/>
        <p:txBody>
          <a:bodyPr rtlCol="0"/>
          <a:lstStyle/>
          <a:p>
            <a:pPr rtl="0"/>
            <a:endParaRPr lang="el-GR" noProof="0"/>
          </a:p>
        </p:txBody>
      </p:sp>
      <p:sp>
        <p:nvSpPr>
          <p:cNvPr id="6" name="Θέση αριθμού διαφάνειας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0CAA11-CC97-44E5-AE4D-808FD741A066}"/>
              </a:ext>
            </a:extLst>
          </p:cNvPr>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a:extLst>
              <a:ext uri="{FF2B5EF4-FFF2-40B4-BE49-F238E27FC236}">
                <a16:creationId xmlns:a16="http://schemas.microsoft.com/office/drawing/2014/main" id="{683AB6CB-9460-4BCA-86C5-5F26357AB80F}"/>
              </a:ext>
            </a:extLst>
          </p:cNvPr>
          <p:cNvSpPr>
            <a:spLocks noGrp="1"/>
          </p:cNvSpPr>
          <p:nvPr>
            <p:ph sz="half" idx="1" hasCustomPrompt="1"/>
          </p:nvPr>
        </p:nvSpPr>
        <p:spPr>
          <a:xfrm>
            <a:off x="838200" y="1825625"/>
            <a:ext cx="5181600" cy="4351338"/>
          </a:xfrm>
        </p:spPr>
        <p:txBody>
          <a:bodyPr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περιεχομένου 3">
            <a:extLst>
              <a:ext uri="{FF2B5EF4-FFF2-40B4-BE49-F238E27FC236}">
                <a16:creationId xmlns:a16="http://schemas.microsoft.com/office/drawing/2014/main" id="{69FAB0F6-401D-4BAF-A300-65AD684DF961}"/>
              </a:ext>
            </a:extLst>
          </p:cNvPr>
          <p:cNvSpPr>
            <a:spLocks noGrp="1"/>
          </p:cNvSpPr>
          <p:nvPr>
            <p:ph sz="half" idx="2" hasCustomPrompt="1"/>
          </p:nvPr>
        </p:nvSpPr>
        <p:spPr>
          <a:xfrm>
            <a:off x="6172200" y="1825625"/>
            <a:ext cx="5181600" cy="4351338"/>
          </a:xfrm>
        </p:spPr>
        <p:txBody>
          <a:bodyPr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a:extLst>
              <a:ext uri="{FF2B5EF4-FFF2-40B4-BE49-F238E27FC236}">
                <a16:creationId xmlns:a16="http://schemas.microsoft.com/office/drawing/2014/main" id="{C4561BBA-B185-4B45-B152-3D320E15F550}"/>
              </a:ext>
            </a:extLst>
          </p:cNvPr>
          <p:cNvSpPr>
            <a:spLocks noGrp="1"/>
          </p:cNvSpPr>
          <p:nvPr>
            <p:ph type="dt" sz="half" idx="10"/>
          </p:nvPr>
        </p:nvSpPr>
        <p:spPr/>
        <p:txBody>
          <a:bodyPr rtlCol="0"/>
          <a:lstStyle/>
          <a:p>
            <a:pPr rtl="0"/>
            <a:fld id="{6160C846-19D1-44F2-8689-51094BBBF7C1}" type="datetime1">
              <a:rPr lang="el-GR" noProof="0" smtClean="0"/>
              <a:t>21/12/2023</a:t>
            </a:fld>
            <a:endParaRPr lang="el-GR" noProof="0"/>
          </a:p>
        </p:txBody>
      </p:sp>
      <p:sp>
        <p:nvSpPr>
          <p:cNvPr id="6" name="Θέση υποσέλιδου 5">
            <a:extLst>
              <a:ext uri="{FF2B5EF4-FFF2-40B4-BE49-F238E27FC236}">
                <a16:creationId xmlns:a16="http://schemas.microsoft.com/office/drawing/2014/main" id="{D61CD760-96AC-4821-A56B-0B805F2FAD44}"/>
              </a:ext>
            </a:extLst>
          </p:cNvPr>
          <p:cNvSpPr>
            <a:spLocks noGrp="1"/>
          </p:cNvSpPr>
          <p:nvPr>
            <p:ph type="ftr" sz="quarter" idx="11"/>
          </p:nvPr>
        </p:nvSpPr>
        <p:spPr/>
        <p:txBody>
          <a:bodyPr rtlCol="0"/>
          <a:lstStyle/>
          <a:p>
            <a:pPr rtl="0"/>
            <a:endParaRPr lang="el-GR" noProof="0"/>
          </a:p>
        </p:txBody>
      </p:sp>
      <p:sp>
        <p:nvSpPr>
          <p:cNvPr id="7" name="Θέση αριθμού διαφάνειας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EA47C3-C498-415A-A057-E19BCEB5F28D}"/>
              </a:ext>
            </a:extLst>
          </p:cNvPr>
          <p:cNvSpPr>
            <a:spLocks noGrp="1"/>
          </p:cNvSpPr>
          <p:nvPr>
            <p:ph type="title" hasCustomPrompt="1"/>
          </p:nvPr>
        </p:nvSpPr>
        <p:spPr>
          <a:xfrm>
            <a:off x="839788" y="365125"/>
            <a:ext cx="10515600" cy="1325563"/>
          </a:xfrm>
        </p:spPr>
        <p:txBody>
          <a:bodyPr rtlCol="0"/>
          <a:lstStyle/>
          <a:p>
            <a:pPr rtl="0"/>
            <a:r>
              <a:rPr lang="el-GR" noProof="0"/>
              <a:t>Κάντε κλικ για να επεξεργαστείτε το Στυλ κύριου τίτλου</a:t>
            </a:r>
          </a:p>
        </p:txBody>
      </p:sp>
      <p:sp>
        <p:nvSpPr>
          <p:cNvPr id="3" name="Θέση κειμένου 2">
            <a:extLst>
              <a:ext uri="{FF2B5EF4-FFF2-40B4-BE49-F238E27FC236}">
                <a16:creationId xmlns:a16="http://schemas.microsoft.com/office/drawing/2014/main" id="{7BF6677F-2712-4810-A3AA-56FA75386D2A}"/>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Επεξεργασία στυλ κειμένου υποδείγματος</a:t>
            </a:r>
          </a:p>
        </p:txBody>
      </p:sp>
      <p:sp>
        <p:nvSpPr>
          <p:cNvPr id="4" name="Θέση περιεχομένου 3">
            <a:extLst>
              <a:ext uri="{FF2B5EF4-FFF2-40B4-BE49-F238E27FC236}">
                <a16:creationId xmlns:a16="http://schemas.microsoft.com/office/drawing/2014/main" id="{F871B54A-6775-4978-8E19-32694C9B5E38}"/>
              </a:ext>
            </a:extLst>
          </p:cNvPr>
          <p:cNvSpPr>
            <a:spLocks noGrp="1"/>
          </p:cNvSpPr>
          <p:nvPr>
            <p:ph sz="half" idx="2" hasCustomPrompt="1"/>
          </p:nvPr>
        </p:nvSpPr>
        <p:spPr>
          <a:xfrm>
            <a:off x="839788" y="2505075"/>
            <a:ext cx="5157787" cy="3684588"/>
          </a:xfrm>
        </p:spPr>
        <p:txBody>
          <a:bodyPr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a:extLst>
              <a:ext uri="{FF2B5EF4-FFF2-40B4-BE49-F238E27FC236}">
                <a16:creationId xmlns:a16="http://schemas.microsoft.com/office/drawing/2014/main" id="{DDBA1303-B245-476D-BD02-A4E4A359F6E7}"/>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Επεξεργασία στυλ κειμένου υποδείγματος</a:t>
            </a:r>
          </a:p>
        </p:txBody>
      </p:sp>
      <p:sp>
        <p:nvSpPr>
          <p:cNvPr id="6" name="Θέση περιεχομένου 5">
            <a:extLst>
              <a:ext uri="{FF2B5EF4-FFF2-40B4-BE49-F238E27FC236}">
                <a16:creationId xmlns:a16="http://schemas.microsoft.com/office/drawing/2014/main" id="{BE8E898F-5B79-46F1-89C1-F827997CC485}"/>
              </a:ext>
            </a:extLst>
          </p:cNvPr>
          <p:cNvSpPr>
            <a:spLocks noGrp="1"/>
          </p:cNvSpPr>
          <p:nvPr>
            <p:ph sz="quarter" idx="4" hasCustomPrompt="1"/>
          </p:nvPr>
        </p:nvSpPr>
        <p:spPr>
          <a:xfrm>
            <a:off x="6172200" y="2505075"/>
            <a:ext cx="5183188" cy="3684588"/>
          </a:xfrm>
        </p:spPr>
        <p:txBody>
          <a:bodyPr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6">
            <a:extLst>
              <a:ext uri="{FF2B5EF4-FFF2-40B4-BE49-F238E27FC236}">
                <a16:creationId xmlns:a16="http://schemas.microsoft.com/office/drawing/2014/main" id="{6B417A4D-2EC9-4294-BFF4-EAE22EE1099A}"/>
              </a:ext>
            </a:extLst>
          </p:cNvPr>
          <p:cNvSpPr>
            <a:spLocks noGrp="1"/>
          </p:cNvSpPr>
          <p:nvPr>
            <p:ph type="dt" sz="half" idx="10"/>
          </p:nvPr>
        </p:nvSpPr>
        <p:spPr/>
        <p:txBody>
          <a:bodyPr rtlCol="0"/>
          <a:lstStyle/>
          <a:p>
            <a:pPr rtl="0"/>
            <a:fld id="{58354A1B-8058-4640-93AC-52A35F3E2FF6}" type="datetime1">
              <a:rPr lang="el-GR" noProof="0" smtClean="0"/>
              <a:t>21/12/2023</a:t>
            </a:fld>
            <a:endParaRPr lang="el-GR" noProof="0"/>
          </a:p>
        </p:txBody>
      </p:sp>
      <p:sp>
        <p:nvSpPr>
          <p:cNvPr id="8" name="Θέση υποσέλιδου 7">
            <a:extLst>
              <a:ext uri="{FF2B5EF4-FFF2-40B4-BE49-F238E27FC236}">
                <a16:creationId xmlns:a16="http://schemas.microsoft.com/office/drawing/2014/main" id="{6150E317-3602-42A1-BB7F-0184072E8D5F}"/>
              </a:ext>
            </a:extLst>
          </p:cNvPr>
          <p:cNvSpPr>
            <a:spLocks noGrp="1"/>
          </p:cNvSpPr>
          <p:nvPr>
            <p:ph type="ftr" sz="quarter" idx="11"/>
          </p:nvPr>
        </p:nvSpPr>
        <p:spPr/>
        <p:txBody>
          <a:bodyPr rtlCol="0"/>
          <a:lstStyle/>
          <a:p>
            <a:pPr rtl="0"/>
            <a:endParaRPr lang="el-GR" noProof="0"/>
          </a:p>
        </p:txBody>
      </p:sp>
      <p:sp>
        <p:nvSpPr>
          <p:cNvPr id="9" name="Θέση αριθμού διαφάνειας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9F68FC-5755-447A-8D7F-9ADED3E994A3}"/>
              </a:ext>
            </a:extLst>
          </p:cNvPr>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ημερομηνίας 2">
            <a:extLst>
              <a:ext uri="{FF2B5EF4-FFF2-40B4-BE49-F238E27FC236}">
                <a16:creationId xmlns:a16="http://schemas.microsoft.com/office/drawing/2014/main" id="{8AB50287-81AA-46CA-8CB3-53A7F8313741}"/>
              </a:ext>
            </a:extLst>
          </p:cNvPr>
          <p:cNvSpPr>
            <a:spLocks noGrp="1"/>
          </p:cNvSpPr>
          <p:nvPr>
            <p:ph type="dt" sz="half" idx="10"/>
          </p:nvPr>
        </p:nvSpPr>
        <p:spPr/>
        <p:txBody>
          <a:bodyPr rtlCol="0"/>
          <a:lstStyle/>
          <a:p>
            <a:pPr rtl="0"/>
            <a:fld id="{76F783B1-EDE1-4634-B3D8-77A435AE1D0E}" type="datetime1">
              <a:rPr lang="el-GR" noProof="0" smtClean="0"/>
              <a:t>21/12/2023</a:t>
            </a:fld>
            <a:endParaRPr lang="el-GR" noProof="0"/>
          </a:p>
        </p:txBody>
      </p:sp>
      <p:sp>
        <p:nvSpPr>
          <p:cNvPr id="4" name="Θέση υποσέλιδου 3">
            <a:extLst>
              <a:ext uri="{FF2B5EF4-FFF2-40B4-BE49-F238E27FC236}">
                <a16:creationId xmlns:a16="http://schemas.microsoft.com/office/drawing/2014/main" id="{2F1BA4AA-02C9-459E-9362-3DA60E3B5972}"/>
              </a:ext>
            </a:extLst>
          </p:cNvPr>
          <p:cNvSpPr>
            <a:spLocks noGrp="1"/>
          </p:cNvSpPr>
          <p:nvPr>
            <p:ph type="ftr" sz="quarter" idx="11"/>
          </p:nvPr>
        </p:nvSpPr>
        <p:spPr/>
        <p:txBody>
          <a:bodyPr rtlCol="0"/>
          <a:lstStyle/>
          <a:p>
            <a:pPr rtl="0"/>
            <a:endParaRPr lang="el-GR" noProof="0"/>
          </a:p>
        </p:txBody>
      </p:sp>
      <p:sp>
        <p:nvSpPr>
          <p:cNvPr id="5" name="Θέση αριθμού διαφάνειας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46ACAA5-F8E7-46E9-8BA7-A510948B62CC}"/>
              </a:ext>
            </a:extLst>
          </p:cNvPr>
          <p:cNvSpPr>
            <a:spLocks noGrp="1"/>
          </p:cNvSpPr>
          <p:nvPr>
            <p:ph type="dt" sz="half" idx="10"/>
          </p:nvPr>
        </p:nvSpPr>
        <p:spPr/>
        <p:txBody>
          <a:bodyPr rtlCol="0"/>
          <a:lstStyle/>
          <a:p>
            <a:pPr rtl="0"/>
            <a:fld id="{DD4248C1-796C-4666-8E89-C25E3BD34E96}" type="datetime1">
              <a:rPr lang="el-GR" noProof="0" smtClean="0"/>
              <a:t>21/12/2023</a:t>
            </a:fld>
            <a:endParaRPr lang="el-GR" noProof="0"/>
          </a:p>
        </p:txBody>
      </p:sp>
      <p:sp>
        <p:nvSpPr>
          <p:cNvPr id="3" name="Θέση υποσέλιδου 2">
            <a:extLst>
              <a:ext uri="{FF2B5EF4-FFF2-40B4-BE49-F238E27FC236}">
                <a16:creationId xmlns:a16="http://schemas.microsoft.com/office/drawing/2014/main" id="{D1F2DEE8-5654-4DCA-A8D0-D883E52B6FBC}"/>
              </a:ext>
            </a:extLst>
          </p:cNvPr>
          <p:cNvSpPr>
            <a:spLocks noGrp="1"/>
          </p:cNvSpPr>
          <p:nvPr>
            <p:ph type="ftr" sz="quarter" idx="11"/>
          </p:nvPr>
        </p:nvSpPr>
        <p:spPr/>
        <p:txBody>
          <a:bodyPr rtlCol="0"/>
          <a:lstStyle/>
          <a:p>
            <a:pPr rtl="0"/>
            <a:endParaRPr lang="el-GR" noProof="0"/>
          </a:p>
        </p:txBody>
      </p:sp>
      <p:sp>
        <p:nvSpPr>
          <p:cNvPr id="4" name="Θέση αριθμού διαφάνειας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91DA80-336B-4DBB-91A1-6E3E4B3C20AA}"/>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el-GR" noProof="0"/>
              <a:t>Κάντε κλικ για να επεξεργαστείτε το Στυλ κύριου τίτλου</a:t>
            </a:r>
          </a:p>
        </p:txBody>
      </p:sp>
      <p:sp>
        <p:nvSpPr>
          <p:cNvPr id="3" name="Θέση περιεχομένου 2">
            <a:extLst>
              <a:ext uri="{FF2B5EF4-FFF2-40B4-BE49-F238E27FC236}">
                <a16:creationId xmlns:a16="http://schemas.microsoft.com/office/drawing/2014/main" id="{3840D456-F0A3-4789-A310-A23F01B2EC00}"/>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κειμένου 3">
            <a:extLst>
              <a:ext uri="{FF2B5EF4-FFF2-40B4-BE49-F238E27FC236}">
                <a16:creationId xmlns:a16="http://schemas.microsoft.com/office/drawing/2014/main" id="{CB8A8B05-7071-44D4-80F7-3E8191C9A49B}"/>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Επεξεργασία στυλ κειμένου υποδείγματος</a:t>
            </a:r>
          </a:p>
        </p:txBody>
      </p:sp>
      <p:sp>
        <p:nvSpPr>
          <p:cNvPr id="5" name="Θέση ημερομηνίας 4">
            <a:extLst>
              <a:ext uri="{FF2B5EF4-FFF2-40B4-BE49-F238E27FC236}">
                <a16:creationId xmlns:a16="http://schemas.microsoft.com/office/drawing/2014/main" id="{E5D8562E-E6F1-449B-909C-98426BA86B36}"/>
              </a:ext>
            </a:extLst>
          </p:cNvPr>
          <p:cNvSpPr>
            <a:spLocks noGrp="1"/>
          </p:cNvSpPr>
          <p:nvPr>
            <p:ph type="dt" sz="half" idx="10"/>
          </p:nvPr>
        </p:nvSpPr>
        <p:spPr/>
        <p:txBody>
          <a:bodyPr rtlCol="0"/>
          <a:lstStyle/>
          <a:p>
            <a:pPr rtl="0"/>
            <a:fld id="{74A3A077-90DF-482A-888F-877C229B2A9B}" type="datetime1">
              <a:rPr lang="el-GR" noProof="0" smtClean="0"/>
              <a:t>21/12/2023</a:t>
            </a:fld>
            <a:endParaRPr lang="el-GR" noProof="0"/>
          </a:p>
        </p:txBody>
      </p:sp>
      <p:sp>
        <p:nvSpPr>
          <p:cNvPr id="6" name="Θέση υποσέλιδου 5">
            <a:extLst>
              <a:ext uri="{FF2B5EF4-FFF2-40B4-BE49-F238E27FC236}">
                <a16:creationId xmlns:a16="http://schemas.microsoft.com/office/drawing/2014/main" id="{7EB47A9A-FB08-407B-A73A-0AC513F0FD5A}"/>
              </a:ext>
            </a:extLst>
          </p:cNvPr>
          <p:cNvSpPr>
            <a:spLocks noGrp="1"/>
          </p:cNvSpPr>
          <p:nvPr>
            <p:ph type="ftr" sz="quarter" idx="11"/>
          </p:nvPr>
        </p:nvSpPr>
        <p:spPr/>
        <p:txBody>
          <a:bodyPr rtlCol="0"/>
          <a:lstStyle/>
          <a:p>
            <a:pPr rtl="0"/>
            <a:endParaRPr lang="el-GR" noProof="0"/>
          </a:p>
        </p:txBody>
      </p:sp>
      <p:sp>
        <p:nvSpPr>
          <p:cNvPr id="7" name="Θέση αριθμού διαφάνειας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AD474D-6779-4C23-BD3C-82F5DC3E3E2F}"/>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el-GR" noProof="0"/>
              <a:t>Κάντε κλικ για να επεξεργαστείτε το Στυλ κύριου τίτλου</a:t>
            </a:r>
          </a:p>
        </p:txBody>
      </p:sp>
      <p:sp>
        <p:nvSpPr>
          <p:cNvPr id="3" name="Θέση εικόνας 2">
            <a:extLst>
              <a:ext uri="{FF2B5EF4-FFF2-40B4-BE49-F238E27FC236}">
                <a16:creationId xmlns:a16="http://schemas.microsoft.com/office/drawing/2014/main" id="{0A21096C-E430-49C7-A801-21C0BD95DC42}"/>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μια εικόνα</a:t>
            </a:r>
          </a:p>
        </p:txBody>
      </p:sp>
      <p:sp>
        <p:nvSpPr>
          <p:cNvPr id="4" name="Θέση κειμένου 3">
            <a:extLst>
              <a:ext uri="{FF2B5EF4-FFF2-40B4-BE49-F238E27FC236}">
                <a16:creationId xmlns:a16="http://schemas.microsoft.com/office/drawing/2014/main" id="{0024828F-334F-4A50-850D-10684F245271}"/>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Επεξεργασία στυλ κειμένου υποδείγματος</a:t>
            </a:r>
          </a:p>
        </p:txBody>
      </p:sp>
      <p:sp>
        <p:nvSpPr>
          <p:cNvPr id="5" name="Θέση ημερομηνίας 4">
            <a:extLst>
              <a:ext uri="{FF2B5EF4-FFF2-40B4-BE49-F238E27FC236}">
                <a16:creationId xmlns:a16="http://schemas.microsoft.com/office/drawing/2014/main" id="{533293F4-2B70-4BB5-A982-219E4133E251}"/>
              </a:ext>
            </a:extLst>
          </p:cNvPr>
          <p:cNvSpPr>
            <a:spLocks noGrp="1"/>
          </p:cNvSpPr>
          <p:nvPr>
            <p:ph type="dt" sz="half" idx="10"/>
          </p:nvPr>
        </p:nvSpPr>
        <p:spPr/>
        <p:txBody>
          <a:bodyPr rtlCol="0"/>
          <a:lstStyle/>
          <a:p>
            <a:pPr rtl="0"/>
            <a:fld id="{3B12BF2E-8217-4443-AB8C-E849C6976BC2}" type="datetime1">
              <a:rPr lang="el-GR" noProof="0" smtClean="0"/>
              <a:t>21/12/2023</a:t>
            </a:fld>
            <a:endParaRPr lang="el-GR" noProof="0"/>
          </a:p>
        </p:txBody>
      </p:sp>
      <p:sp>
        <p:nvSpPr>
          <p:cNvPr id="6" name="Θέση υποσέλιδου 5">
            <a:extLst>
              <a:ext uri="{FF2B5EF4-FFF2-40B4-BE49-F238E27FC236}">
                <a16:creationId xmlns:a16="http://schemas.microsoft.com/office/drawing/2014/main" id="{C4F9A86F-B378-4759-B50E-2E0BFAE62463}"/>
              </a:ext>
            </a:extLst>
          </p:cNvPr>
          <p:cNvSpPr>
            <a:spLocks noGrp="1"/>
          </p:cNvSpPr>
          <p:nvPr>
            <p:ph type="ftr" sz="quarter" idx="11"/>
          </p:nvPr>
        </p:nvSpPr>
        <p:spPr/>
        <p:txBody>
          <a:bodyPr rtlCol="0"/>
          <a:lstStyle/>
          <a:p>
            <a:pPr rtl="0"/>
            <a:endParaRPr lang="el-GR" noProof="0"/>
          </a:p>
        </p:txBody>
      </p:sp>
      <p:sp>
        <p:nvSpPr>
          <p:cNvPr id="7" name="Θέση αριθμού διαφάνειας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l-GR" noProof="0"/>
              <a:t>Κάντε κλικ για να επεξεργαστείτε το Στυλ κύριου τίτλου</a:t>
            </a:r>
          </a:p>
        </p:txBody>
      </p:sp>
      <p:sp>
        <p:nvSpPr>
          <p:cNvPr id="3" name="Θέση κειμένου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C78BC40-58E5-4C66-AF56-BD7412B81D06}" type="datetime1">
              <a:rPr lang="el-GR" noProof="0" smtClean="0"/>
              <a:t>21/12/2023</a:t>
            </a:fld>
            <a:endParaRPr lang="el-GR" noProof="0"/>
          </a:p>
        </p:txBody>
      </p:sp>
      <p:sp>
        <p:nvSpPr>
          <p:cNvPr id="5" name="Θέση υποσέλιδου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l-GR" noProof="0"/>
          </a:p>
        </p:txBody>
      </p:sp>
      <p:sp>
        <p:nvSpPr>
          <p:cNvPr id="6" name="Θέση αριθμού διαφάνειας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microsoft.com/office/2018/10/relationships/comments" Target="../comments/modernComment_117_E2FE377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248519/0781.pdf" TargetMode="External"/><Relationship Id="rId2" Type="http://schemas.openxmlformats.org/officeDocument/2006/relationships/hyperlink" Target="https://www.snf.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apastyle.apa.org/style-grammar-guidelines/references/examples#textual-works"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C_926163F.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18/10/relationships/comments" Target="../comments/modernComment_110_449AC7A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61AC0E-7195-4ACF-AA0A-5E2923A987F7}"/>
              </a:ext>
            </a:extLst>
          </p:cNvPr>
          <p:cNvSpPr>
            <a:spLocks noGrp="1"/>
          </p:cNvSpPr>
          <p:nvPr>
            <p:ph type="ctrTitle"/>
          </p:nvPr>
        </p:nvSpPr>
        <p:spPr>
          <a:xfrm>
            <a:off x="4021529" y="4290577"/>
            <a:ext cx="8802268" cy="1363215"/>
          </a:xfrm>
        </p:spPr>
        <p:txBody>
          <a:bodyPr rtlCol="0" anchor="t">
            <a:normAutofit/>
          </a:bodyPr>
          <a:lstStyle/>
          <a:p>
            <a:pPr algn="l" rtl="0"/>
            <a:r>
              <a:rPr lang="el-GR" sz="4400" dirty="0">
                <a:latin typeface="Franklin Gothic Book" panose="020B0503020102020204" pitchFamily="34" charset="0"/>
                <a:cs typeface="Segoe UI" panose="020B0502040204020203" pitchFamily="34" charset="0"/>
              </a:rPr>
              <a:t>ΟΔΗΓΟΣ ΣΥΓΓΡΑΦΗΣ ΕΡΓΑΣΙΑΣ Παρουσίαση βιβλιογραφικού οδηγού</a:t>
            </a:r>
          </a:p>
        </p:txBody>
      </p:sp>
      <p:sp>
        <p:nvSpPr>
          <p:cNvPr id="3" name="Υπότιτλος 2">
            <a:extLst>
              <a:ext uri="{FF2B5EF4-FFF2-40B4-BE49-F238E27FC236}">
                <a16:creationId xmlns:a16="http://schemas.microsoft.com/office/drawing/2014/main" id="{814253EE-4FA2-4843-BE27-C7D5B08FFB81}"/>
              </a:ext>
            </a:extLst>
          </p:cNvPr>
          <p:cNvSpPr>
            <a:spLocks noGrp="1"/>
          </p:cNvSpPr>
          <p:nvPr>
            <p:ph type="subTitle" idx="1"/>
          </p:nvPr>
        </p:nvSpPr>
        <p:spPr>
          <a:xfrm>
            <a:off x="6920414" y="5853156"/>
            <a:ext cx="5609219" cy="576738"/>
          </a:xfrm>
        </p:spPr>
        <p:txBody>
          <a:bodyPr rtlCol="0" anchor="b">
            <a:normAutofit/>
          </a:bodyPr>
          <a:lstStyle/>
          <a:p>
            <a:pPr algn="l" rtl="0"/>
            <a:r>
              <a:rPr lang="el-GR" sz="2000" i="1" dirty="0">
                <a:latin typeface="Franklin Gothic Book" panose="020B0503020102020204" pitchFamily="34" charset="0"/>
              </a:rPr>
              <a:t>Ισιδώρα </a:t>
            </a:r>
            <a:r>
              <a:rPr lang="el-GR" sz="2000" i="1" dirty="0" err="1">
                <a:latin typeface="Franklin Gothic Book" panose="020B0503020102020204" pitchFamily="34" charset="0"/>
              </a:rPr>
              <a:t>Θύμη</a:t>
            </a:r>
            <a:r>
              <a:rPr lang="el-GR" sz="2000" i="1" dirty="0">
                <a:latin typeface="Franklin Gothic Book" panose="020B0503020102020204" pitchFamily="34" charset="0"/>
              </a:rPr>
              <a:t>, ΕΔΙΠ Α’ ΔΕΟ</a:t>
            </a:r>
          </a:p>
        </p:txBody>
      </p:sp>
      <p:sp>
        <p:nvSpPr>
          <p:cNvPr id="29" name="Ελεύθερο σχήμα: Σχήμα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Ελεύθερο σχήμα: Σχήμα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Ελεύθερο σχήμα: Σχήμα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Ελεύθερο σχήμα: Σχήμα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Γραφικό 8" descr="Άνοιγμα βιβλίου">
            <a:extLst>
              <a:ext uri="{FF2B5EF4-FFF2-40B4-BE49-F238E27FC236}">
                <a16:creationId xmlns:a16="http://schemas.microsoft.com/office/drawing/2014/main" id="{93E427C7-0218-4592-82DA-2431E4BF87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250" y="164573"/>
            <a:ext cx="1636279" cy="1636279"/>
          </a:xfrm>
          <a:prstGeom prst="rect">
            <a:avLst/>
          </a:prstGeom>
        </p:spPr>
      </p:pic>
      <p:sp>
        <p:nvSpPr>
          <p:cNvPr id="37" name="Έλλειψη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Έλλειψη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Γραφικό 4" descr="Συνομιλία">
            <a:extLst>
              <a:ext uri="{FF2B5EF4-FFF2-40B4-BE49-F238E27FC236}">
                <a16:creationId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0302" y="1293093"/>
            <a:ext cx="1827742" cy="1827742"/>
          </a:xfrm>
          <a:prstGeom prst="rect">
            <a:avLst/>
          </a:prstGeom>
        </p:spPr>
      </p:pic>
      <p:pic>
        <p:nvPicPr>
          <p:cNvPr id="7" name="Γραφικό 6" descr="Μαυροπίνακας">
            <a:extLst>
              <a:ext uri="{FF2B5EF4-FFF2-40B4-BE49-F238E27FC236}">
                <a16:creationId xmlns:a16="http://schemas.microsoft.com/office/drawing/2014/main" id="{2696A1A4-8E43-47F6-A6DC-A9ADAB053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0924" y="3621724"/>
            <a:ext cx="2594886" cy="2594886"/>
          </a:xfrm>
          <a:prstGeom prst="rect">
            <a:avLst/>
          </a:prstGeom>
        </p:spPr>
      </p:pic>
      <p:sp>
        <p:nvSpPr>
          <p:cNvPr id="41" name="Ελεύθερο σχήμα: Σχήμα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Ελεύθερο σχήμα: Σχήμα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Γραφικό 10" descr="Βιβλία στο ράφι">
            <a:extLst>
              <a:ext uri="{FF2B5EF4-FFF2-40B4-BE49-F238E27FC236}">
                <a16:creationId xmlns:a16="http://schemas.microsoft.com/office/drawing/2014/main" id="{18A239E6-97C0-4A74-8E7A-C9FD39A8C9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25024" y="327889"/>
            <a:ext cx="2260711" cy="2260711"/>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3409E34-F87A-849B-B7C1-DEA4FCB5D9C8}"/>
              </a:ext>
            </a:extLst>
          </p:cNvPr>
          <p:cNvSpPr>
            <a:spLocks noGrp="1"/>
          </p:cNvSpPr>
          <p:nvPr>
            <p:ph idx="1"/>
          </p:nvPr>
        </p:nvSpPr>
        <p:spPr>
          <a:xfrm>
            <a:off x="838200" y="1008879"/>
            <a:ext cx="10515600" cy="4655074"/>
          </a:xfrm>
        </p:spPr>
        <p:txBody>
          <a:bodyPr>
            <a:normAutofit lnSpcReduction="10000"/>
          </a:bodyPr>
          <a:lstStyle/>
          <a:p>
            <a:pPr marL="0" indent="0">
              <a:buNone/>
            </a:pPr>
            <a:r>
              <a:rPr lang="el-GR" sz="2000" b="1" dirty="0"/>
              <a:t>Παράδειγμα αν είναι υπό έκδοση και δεν έχει έτος</a:t>
            </a:r>
          </a:p>
          <a:p>
            <a:pPr marL="0" indent="0">
              <a:buNone/>
            </a:pPr>
            <a:r>
              <a:rPr lang="en-US" sz="2000" dirty="0"/>
              <a:t>(</a:t>
            </a:r>
            <a:r>
              <a:rPr lang="en-US" sz="2000" dirty="0" err="1"/>
              <a:t>Bitsani</a:t>
            </a:r>
            <a:r>
              <a:rPr lang="en-US" sz="2000" dirty="0"/>
              <a:t> &amp; </a:t>
            </a:r>
            <a:r>
              <a:rPr lang="en-US" sz="2000" dirty="0" err="1"/>
              <a:t>Marava</a:t>
            </a:r>
            <a:r>
              <a:rPr lang="en-US" sz="2000" dirty="0"/>
              <a:t>, </a:t>
            </a:r>
            <a:r>
              <a:rPr lang="el-GR" sz="2000" dirty="0"/>
              <a:t>υπό έκδοση)</a:t>
            </a:r>
          </a:p>
          <a:p>
            <a:pPr marL="0" indent="0">
              <a:buNone/>
            </a:pPr>
            <a:r>
              <a:rPr lang="el-GR" sz="2000" b="1" dirty="0"/>
              <a:t>Παράδειγμα άρθρο εφημερίδας (σε ηλεκτρονική μορφή)</a:t>
            </a:r>
          </a:p>
          <a:p>
            <a:pPr marL="0" indent="0">
              <a:buNone/>
            </a:pPr>
            <a:r>
              <a:rPr lang="el-GR" sz="2000" dirty="0"/>
              <a:t>(Αναστασοπούλου, 2018)</a:t>
            </a:r>
          </a:p>
          <a:p>
            <a:pPr marL="0" indent="0">
              <a:buNone/>
            </a:pPr>
            <a:r>
              <a:rPr lang="el-GR" sz="2000" b="1" dirty="0"/>
              <a:t>Παράδειγμα άρθρο εφημερίδας (σε ηλεκτρονική μορφή) ή  (σε έντυπη μορφή) ή Βιβλιοκριτική </a:t>
            </a:r>
          </a:p>
          <a:p>
            <a:pPr marL="0" indent="0">
              <a:buNone/>
            </a:pPr>
            <a:r>
              <a:rPr lang="el-GR" sz="2000" dirty="0"/>
              <a:t>(Αναστασοπούλου, 2018)</a:t>
            </a:r>
          </a:p>
          <a:p>
            <a:pPr marL="0" indent="0">
              <a:buNone/>
            </a:pPr>
            <a:r>
              <a:rPr lang="el-GR" sz="2000" b="1" dirty="0"/>
              <a:t>Παράδειγμα Δευτερογενής αναφορά </a:t>
            </a:r>
          </a:p>
          <a:p>
            <a:pPr marL="0" indent="0">
              <a:buNone/>
            </a:pPr>
            <a:r>
              <a:rPr lang="el-GR" sz="2000" dirty="0"/>
              <a:t>(</a:t>
            </a:r>
            <a:r>
              <a:rPr lang="el-GR" sz="2000" dirty="0" err="1"/>
              <a:t>Μπιτσάνη</a:t>
            </a:r>
            <a:r>
              <a:rPr lang="el-GR" sz="2000" dirty="0"/>
              <a:t>, όπως αναφέρεται στη </a:t>
            </a:r>
            <a:r>
              <a:rPr lang="el-GR" sz="2000" b="1" dirty="0" err="1"/>
              <a:t>Κόνσολα</a:t>
            </a:r>
            <a:r>
              <a:rPr lang="el-GR" sz="2000" b="1" dirty="0"/>
              <a:t>, 2019</a:t>
            </a:r>
            <a:r>
              <a:rPr lang="el-GR" sz="2000" dirty="0"/>
              <a:t>)</a:t>
            </a:r>
          </a:p>
          <a:p>
            <a:pPr marL="0" indent="0">
              <a:buNone/>
            </a:pPr>
            <a:endParaRPr lang="el-GR" sz="2000" dirty="0"/>
          </a:p>
          <a:p>
            <a:pPr marL="0" indent="0">
              <a:buNone/>
            </a:pPr>
            <a:r>
              <a:rPr lang="el-GR" sz="2000" b="1" dirty="0"/>
              <a:t>Πλήρη Βιβλιογραφική αναφορά</a:t>
            </a:r>
          </a:p>
          <a:p>
            <a:pPr marL="0" indent="0">
              <a:buNone/>
            </a:pPr>
            <a:r>
              <a:rPr lang="el-GR" sz="2000" dirty="0"/>
              <a:t>Επώνυμο, Ό., Επώνυμο, Ό., &amp; Επώνυμο, Ό. Ό. (έτος έκδοσης). Τίτλος. </a:t>
            </a:r>
            <a:r>
              <a:rPr lang="el-GR" sz="2000" i="1" dirty="0"/>
              <a:t>Τίτλος Περιοδικού</a:t>
            </a:r>
            <a:r>
              <a:rPr lang="el-GR" sz="2000" dirty="0"/>
              <a:t>, </a:t>
            </a:r>
            <a:r>
              <a:rPr lang="el-GR" sz="2000" i="1" dirty="0"/>
              <a:t>Τόμος</a:t>
            </a:r>
            <a:r>
              <a:rPr lang="el-GR" sz="2000" dirty="0"/>
              <a:t>(τεύχος), σελίδες. </a:t>
            </a:r>
            <a:r>
              <a:rPr lang="el-GR" sz="2000" dirty="0" err="1"/>
              <a:t>doi:xx.xxxxx</a:t>
            </a:r>
            <a:r>
              <a:rPr lang="el-GR" sz="2000" dirty="0"/>
              <a:t>/</a:t>
            </a:r>
            <a:r>
              <a:rPr lang="el-GR" sz="2000" dirty="0" err="1"/>
              <a:t>xxxxxx</a:t>
            </a:r>
            <a:r>
              <a:rPr lang="el-GR" sz="2000" dirty="0"/>
              <a:t> </a:t>
            </a:r>
            <a:r>
              <a:rPr lang="el-GR" sz="3200" spc="-510" dirty="0">
                <a:effectLst/>
                <a:latin typeface="+mj-lt"/>
                <a:ea typeface="Corbel" panose="020B0503020204020204" pitchFamily="34" charset="0"/>
                <a:cs typeface="Corbel" panose="020B0503020204020204" pitchFamily="34" charset="0"/>
              </a:rPr>
              <a:t> </a:t>
            </a:r>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380831115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F5673E-182C-CB58-3881-D0633567E675}"/>
              </a:ext>
            </a:extLst>
          </p:cNvPr>
          <p:cNvSpPr>
            <a:spLocks noGrp="1"/>
          </p:cNvSpPr>
          <p:nvPr>
            <p:ph idx="1"/>
          </p:nvPr>
        </p:nvSpPr>
        <p:spPr>
          <a:xfrm>
            <a:off x="838200" y="973368"/>
            <a:ext cx="10515600" cy="5152224"/>
          </a:xfrm>
        </p:spPr>
        <p:txBody>
          <a:bodyPr>
            <a:normAutofit fontScale="55000" lnSpcReduction="20000"/>
          </a:bodyPr>
          <a:lstStyle/>
          <a:p>
            <a:pPr marL="0" indent="0">
              <a:buNone/>
            </a:pPr>
            <a:r>
              <a:rPr lang="el-GR" sz="2600" b="1" dirty="0">
                <a:solidFill>
                  <a:srgbClr val="FF0000"/>
                </a:solidFill>
              </a:rPr>
              <a:t>ΠΗΓΗ ΒΙΒΛΙΟ</a:t>
            </a:r>
          </a:p>
          <a:p>
            <a:pPr marL="0" indent="0">
              <a:buNone/>
            </a:pPr>
            <a:r>
              <a:rPr lang="el-GR" sz="2900" b="1" dirty="0"/>
              <a:t>Ακολουθούμε τους ίδιους κανόνες με τα άρθρα</a:t>
            </a:r>
          </a:p>
          <a:p>
            <a:pPr marL="0" indent="0">
              <a:buNone/>
            </a:pPr>
            <a:endParaRPr lang="el-GR" sz="2900" b="1" dirty="0"/>
          </a:p>
          <a:p>
            <a:pPr marL="0" indent="0">
              <a:buNone/>
            </a:pPr>
            <a:r>
              <a:rPr lang="el-GR" sz="2900" b="1" dirty="0"/>
              <a:t>Πλήρη βιβλιογραφική αναφορά</a:t>
            </a:r>
          </a:p>
          <a:p>
            <a:pPr marL="0" indent="0">
              <a:buNone/>
            </a:pPr>
            <a:r>
              <a:rPr lang="el-GR" sz="2900" dirty="0"/>
              <a:t>Επώνυμο, Ό. Ό., Επώνυμο, Ό. Ό. &amp; Επώνυμο, Ό. Ό. (έτος έκδοσης</a:t>
            </a:r>
            <a:r>
              <a:rPr lang="el-GR" sz="2900" i="1" dirty="0"/>
              <a:t>). Τίτλος βιβλίου</a:t>
            </a:r>
            <a:r>
              <a:rPr lang="el-GR" sz="2900" dirty="0"/>
              <a:t>: υπότιτλος. Τόπος έκδοσης: Εκδότης.</a:t>
            </a:r>
          </a:p>
          <a:p>
            <a:pPr marL="0" indent="0">
              <a:buNone/>
            </a:pPr>
            <a:r>
              <a:rPr lang="en-US" sz="2900" b="1" dirty="0"/>
              <a:t>(</a:t>
            </a:r>
            <a:r>
              <a:rPr lang="el-GR" sz="2900" b="1" dirty="0"/>
              <a:t>ΒΙΒΛΙΟ </a:t>
            </a:r>
            <a:r>
              <a:rPr lang="en-US" sz="2900" b="1" dirty="0"/>
              <a:t>ONLINE)</a:t>
            </a:r>
          </a:p>
          <a:p>
            <a:pPr marL="0" indent="0">
              <a:buNone/>
            </a:pPr>
            <a:r>
              <a:rPr lang="en-US" sz="2900" dirty="0"/>
              <a:t>……. …………</a:t>
            </a:r>
            <a:r>
              <a:rPr lang="en-US" sz="2900" dirty="0" err="1"/>
              <a:t>Αν</a:t>
            </a:r>
            <a:r>
              <a:rPr lang="en-US" sz="2900" dirty="0"/>
              <a:t>ακτήθηκε από: http://link.springer.com/book/10.1007/978-1-4614- 0058-</a:t>
            </a:r>
            <a:endParaRPr lang="el-GR" sz="2900" dirty="0"/>
          </a:p>
          <a:p>
            <a:pPr marL="0" indent="0">
              <a:buNone/>
            </a:pPr>
            <a:r>
              <a:rPr lang="el-GR" sz="2900" b="1" dirty="0"/>
              <a:t>Κεφάλαιο από βιβλίο με επιμέλεια</a:t>
            </a:r>
          </a:p>
          <a:p>
            <a:pPr marL="0" indent="0">
              <a:buNone/>
            </a:pPr>
            <a:r>
              <a:rPr lang="el-GR" sz="2900" b="1" dirty="0">
                <a:effectLst/>
                <a:latin typeface="Corbel" panose="020B0503020204020204" pitchFamily="34" charset="0"/>
                <a:ea typeface="Corbel" panose="020B0503020204020204" pitchFamily="34" charset="0"/>
                <a:cs typeface="Corbel" panose="020B0503020204020204" pitchFamily="34" charset="0"/>
              </a:rPr>
              <a:t>Πλήρη βιβλιογραφική αναφορά</a:t>
            </a:r>
          </a:p>
          <a:p>
            <a:pPr marL="0" indent="0">
              <a:buNone/>
            </a:pPr>
            <a:r>
              <a:rPr lang="el-GR" sz="2900" dirty="0">
                <a:effectLst/>
                <a:latin typeface="Corbel" panose="020B0503020204020204" pitchFamily="34" charset="0"/>
                <a:ea typeface="Corbel" panose="020B0503020204020204" pitchFamily="34" charset="0"/>
                <a:cs typeface="Corbel" panose="020B0503020204020204" pitchFamily="34" charset="0"/>
              </a:rPr>
              <a:t>Επίθετο,</a:t>
            </a:r>
            <a:r>
              <a:rPr lang="el-GR" sz="2900" spc="5" dirty="0">
                <a:effectLst/>
                <a:latin typeface="Corbel" panose="020B0503020204020204" pitchFamily="34" charset="0"/>
                <a:ea typeface="Corbel" panose="020B0503020204020204" pitchFamily="34" charset="0"/>
                <a:cs typeface="Corbel" panose="020B0503020204020204" pitchFamily="34" charset="0"/>
              </a:rPr>
              <a:t> </a:t>
            </a:r>
            <a:r>
              <a:rPr lang="el-GR" sz="2900" dirty="0">
                <a:effectLst/>
                <a:latin typeface="Corbel" panose="020B0503020204020204" pitchFamily="34" charset="0"/>
                <a:ea typeface="Corbel" panose="020B0503020204020204" pitchFamily="34" charset="0"/>
                <a:cs typeface="Corbel" panose="020B0503020204020204" pitchFamily="34" charset="0"/>
              </a:rPr>
              <a:t>Ό.</a:t>
            </a:r>
            <a:r>
              <a:rPr lang="el-GR" sz="2900" spc="5" dirty="0">
                <a:effectLst/>
                <a:latin typeface="Corbel" panose="020B0503020204020204" pitchFamily="34" charset="0"/>
                <a:ea typeface="Corbel" panose="020B0503020204020204" pitchFamily="34" charset="0"/>
                <a:cs typeface="Corbel" panose="020B0503020204020204" pitchFamily="34" charset="0"/>
              </a:rPr>
              <a:t> </a:t>
            </a:r>
            <a:r>
              <a:rPr lang="el-GR" sz="2900" dirty="0">
                <a:effectLst/>
                <a:latin typeface="Corbel" panose="020B0503020204020204" pitchFamily="34" charset="0"/>
                <a:ea typeface="Corbel" panose="020B0503020204020204" pitchFamily="34" charset="0"/>
                <a:cs typeface="Corbel" panose="020B0503020204020204" pitchFamily="34" charset="0"/>
              </a:rPr>
              <a:t>(έτος).</a:t>
            </a:r>
            <a:r>
              <a:rPr lang="el-GR" sz="2900" spc="5" dirty="0">
                <a:effectLst/>
                <a:latin typeface="Corbel" panose="020B0503020204020204" pitchFamily="34" charset="0"/>
                <a:ea typeface="Corbel" panose="020B0503020204020204" pitchFamily="34" charset="0"/>
                <a:cs typeface="Corbel" panose="020B0503020204020204" pitchFamily="34" charset="0"/>
              </a:rPr>
              <a:t> </a:t>
            </a:r>
            <a:r>
              <a:rPr lang="el-GR" sz="2900" dirty="0">
                <a:effectLst/>
                <a:latin typeface="Corbel" panose="020B0503020204020204" pitchFamily="34" charset="0"/>
                <a:ea typeface="Corbel" panose="020B0503020204020204" pitchFamily="34" charset="0"/>
                <a:cs typeface="Corbel" panose="020B0503020204020204" pitchFamily="34" charset="0"/>
              </a:rPr>
              <a:t>Τίτλος</a:t>
            </a:r>
            <a:r>
              <a:rPr lang="el-GR" sz="2900" spc="5" dirty="0">
                <a:effectLst/>
                <a:latin typeface="Corbel" panose="020B0503020204020204" pitchFamily="34" charset="0"/>
                <a:ea typeface="Corbel" panose="020B0503020204020204" pitchFamily="34" charset="0"/>
                <a:cs typeface="Corbel" panose="020B0503020204020204" pitchFamily="34" charset="0"/>
              </a:rPr>
              <a:t> </a:t>
            </a:r>
            <a:r>
              <a:rPr lang="el-GR" sz="2900" dirty="0">
                <a:effectLst/>
                <a:latin typeface="Corbel" panose="020B0503020204020204" pitchFamily="34" charset="0"/>
                <a:ea typeface="Corbel" panose="020B0503020204020204" pitchFamily="34" charset="0"/>
                <a:cs typeface="Corbel" panose="020B0503020204020204" pitchFamily="34" charset="0"/>
              </a:rPr>
              <a:t>Κεφαλαίου.</a:t>
            </a:r>
            <a:r>
              <a:rPr lang="el-GR" sz="2900" spc="5" dirty="0">
                <a:effectLst/>
                <a:latin typeface="Corbel" panose="020B0503020204020204" pitchFamily="34" charset="0"/>
                <a:ea typeface="Corbel" panose="020B0503020204020204" pitchFamily="34" charset="0"/>
                <a:cs typeface="Corbel" panose="020B0503020204020204" pitchFamily="34" charset="0"/>
              </a:rPr>
              <a:t> </a:t>
            </a:r>
            <a:r>
              <a:rPr lang="el-GR" sz="2900" dirty="0">
                <a:effectLst/>
                <a:latin typeface="Corbel" panose="020B0503020204020204" pitchFamily="34" charset="0"/>
                <a:ea typeface="Corbel" panose="020B0503020204020204" pitchFamily="34" charset="0"/>
                <a:cs typeface="Corbel" panose="020B0503020204020204" pitchFamily="34" charset="0"/>
              </a:rPr>
              <a:t>Στο</a:t>
            </a:r>
            <a:r>
              <a:rPr lang="el-GR" sz="2900" spc="5" dirty="0">
                <a:effectLst/>
                <a:latin typeface="Corbel" panose="020B0503020204020204" pitchFamily="34" charset="0"/>
                <a:ea typeface="Corbel" panose="020B0503020204020204" pitchFamily="34" charset="0"/>
                <a:cs typeface="Corbel" panose="020B0503020204020204" pitchFamily="34" charset="0"/>
              </a:rPr>
              <a:t> </a:t>
            </a:r>
            <a:r>
              <a:rPr lang="el-GR" sz="2900" dirty="0">
                <a:effectLst/>
                <a:latin typeface="Corbel" panose="020B0503020204020204" pitchFamily="34" charset="0"/>
                <a:ea typeface="Corbel" panose="020B0503020204020204" pitchFamily="34" charset="0"/>
                <a:cs typeface="Corbel" panose="020B0503020204020204" pitchFamily="34" charset="0"/>
              </a:rPr>
              <a:t>Ό.</a:t>
            </a:r>
            <a:r>
              <a:rPr lang="el-GR" sz="2900" spc="5" dirty="0">
                <a:effectLst/>
                <a:latin typeface="Corbel" panose="020B0503020204020204" pitchFamily="34" charset="0"/>
                <a:ea typeface="Corbel" panose="020B0503020204020204" pitchFamily="34" charset="0"/>
                <a:cs typeface="Corbel" panose="020B0503020204020204" pitchFamily="34" charset="0"/>
              </a:rPr>
              <a:t> </a:t>
            </a:r>
            <a:r>
              <a:rPr lang="el-GR" sz="2900" dirty="0">
                <a:effectLst/>
                <a:latin typeface="Corbel" panose="020B0503020204020204" pitchFamily="34" charset="0"/>
                <a:ea typeface="Corbel" panose="020B0503020204020204" pitchFamily="34" charset="0"/>
                <a:cs typeface="Corbel" panose="020B0503020204020204" pitchFamily="34" charset="0"/>
              </a:rPr>
              <a:t>Επίθετο</a:t>
            </a:r>
            <a:r>
              <a:rPr lang="el-GR" sz="2900" spc="5" dirty="0">
                <a:effectLst/>
                <a:latin typeface="Corbel" panose="020B0503020204020204" pitchFamily="34" charset="0"/>
                <a:ea typeface="Corbel" panose="020B0503020204020204" pitchFamily="34" charset="0"/>
                <a:cs typeface="Corbel" panose="020B0503020204020204" pitchFamily="34" charset="0"/>
              </a:rPr>
              <a:t> </a:t>
            </a:r>
            <a:r>
              <a:rPr lang="el-GR" sz="2900" dirty="0">
                <a:effectLst/>
                <a:latin typeface="Corbel" panose="020B0503020204020204" pitchFamily="34" charset="0"/>
                <a:ea typeface="Corbel" panose="020B0503020204020204" pitchFamily="34" charset="0"/>
                <a:cs typeface="Corbel" panose="020B0503020204020204" pitchFamily="34" charset="0"/>
              </a:rPr>
              <a:t>(</a:t>
            </a:r>
            <a:r>
              <a:rPr lang="el-GR" sz="2900" dirty="0" err="1">
                <a:effectLst/>
                <a:latin typeface="Corbel" panose="020B0503020204020204" pitchFamily="34" charset="0"/>
                <a:ea typeface="Corbel" panose="020B0503020204020204" pitchFamily="34" charset="0"/>
                <a:cs typeface="Corbel" panose="020B0503020204020204" pitchFamily="34" charset="0"/>
              </a:rPr>
              <a:t>Επιμ</a:t>
            </a:r>
            <a:r>
              <a:rPr lang="el-GR" sz="2900" dirty="0">
                <a:effectLst/>
                <a:latin typeface="Corbel" panose="020B0503020204020204" pitchFamily="34" charset="0"/>
                <a:ea typeface="Corbel" panose="020B0503020204020204" pitchFamily="34" charset="0"/>
                <a:cs typeface="Corbel" panose="020B0503020204020204" pitchFamily="34" charset="0"/>
              </a:rPr>
              <a:t>.),</a:t>
            </a:r>
            <a:r>
              <a:rPr lang="el-GR" sz="2900" spc="5" dirty="0">
                <a:effectLst/>
                <a:latin typeface="Corbel" panose="020B0503020204020204" pitchFamily="34" charset="0"/>
                <a:ea typeface="Corbel" panose="020B0503020204020204" pitchFamily="34" charset="0"/>
                <a:cs typeface="Corbel" panose="020B0503020204020204" pitchFamily="34" charset="0"/>
              </a:rPr>
              <a:t> </a:t>
            </a:r>
            <a:r>
              <a:rPr lang="el-GR" sz="2900" i="1" dirty="0">
                <a:effectLst/>
                <a:latin typeface="Corbel" panose="020B0503020204020204" pitchFamily="34" charset="0"/>
                <a:ea typeface="Corbel" panose="020B0503020204020204" pitchFamily="34" charset="0"/>
                <a:cs typeface="Corbel" panose="020B0503020204020204" pitchFamily="34" charset="0"/>
              </a:rPr>
              <a:t>Τίτλος</a:t>
            </a:r>
            <a:r>
              <a:rPr lang="el-GR" sz="2900" i="1" spc="5" dirty="0">
                <a:effectLst/>
                <a:latin typeface="Corbel" panose="020B0503020204020204" pitchFamily="34" charset="0"/>
                <a:ea typeface="Corbel" panose="020B0503020204020204" pitchFamily="34" charset="0"/>
                <a:cs typeface="Corbel" panose="020B0503020204020204" pitchFamily="34" charset="0"/>
              </a:rPr>
              <a:t> </a:t>
            </a:r>
            <a:r>
              <a:rPr lang="el-GR" sz="2900" i="1" dirty="0">
                <a:effectLst/>
                <a:latin typeface="Corbel" panose="020B0503020204020204" pitchFamily="34" charset="0"/>
                <a:ea typeface="Corbel" panose="020B0503020204020204" pitchFamily="34" charset="0"/>
                <a:cs typeface="Corbel" panose="020B0503020204020204" pitchFamily="34" charset="0"/>
              </a:rPr>
              <a:t>βιβλίου</a:t>
            </a:r>
            <a:r>
              <a:rPr lang="el-GR" sz="2900" i="1" spc="5" dirty="0">
                <a:effectLst/>
                <a:latin typeface="Corbel" panose="020B0503020204020204" pitchFamily="34" charset="0"/>
                <a:ea typeface="Corbel" panose="020B0503020204020204" pitchFamily="34" charset="0"/>
                <a:cs typeface="Corbel" panose="020B0503020204020204" pitchFamily="34" charset="0"/>
              </a:rPr>
              <a:t> </a:t>
            </a:r>
            <a:r>
              <a:rPr lang="el-GR" sz="2900" dirty="0">
                <a:effectLst/>
                <a:latin typeface="Corbel" panose="020B0503020204020204" pitchFamily="34" charset="0"/>
                <a:ea typeface="Corbel" panose="020B0503020204020204" pitchFamily="34" charset="0"/>
                <a:cs typeface="Corbel" panose="020B0503020204020204" pitchFamily="34" charset="0"/>
              </a:rPr>
              <a:t>(σελίδες</a:t>
            </a:r>
            <a:r>
              <a:rPr lang="el-GR" sz="2900" spc="5" dirty="0">
                <a:effectLst/>
                <a:latin typeface="Corbel" panose="020B0503020204020204" pitchFamily="34" charset="0"/>
                <a:ea typeface="Corbel" panose="020B0503020204020204" pitchFamily="34" charset="0"/>
                <a:cs typeface="Corbel" panose="020B0503020204020204" pitchFamily="34" charset="0"/>
              </a:rPr>
              <a:t> </a:t>
            </a:r>
            <a:r>
              <a:rPr lang="el-GR" sz="2900" dirty="0">
                <a:effectLst/>
                <a:latin typeface="Corbel" panose="020B0503020204020204" pitchFamily="34" charset="0"/>
                <a:ea typeface="Corbel" panose="020B0503020204020204" pitchFamily="34" charset="0"/>
                <a:cs typeface="Corbel" panose="020B0503020204020204" pitchFamily="34" charset="0"/>
              </a:rPr>
              <a:t>κεφαλαίου).</a:t>
            </a:r>
            <a:r>
              <a:rPr lang="el-GR" sz="2900" spc="-155" dirty="0">
                <a:effectLst/>
                <a:latin typeface="Corbel" panose="020B0503020204020204" pitchFamily="34" charset="0"/>
                <a:ea typeface="Corbel" panose="020B0503020204020204" pitchFamily="34" charset="0"/>
                <a:cs typeface="Corbel" panose="020B0503020204020204" pitchFamily="34" charset="0"/>
              </a:rPr>
              <a:t> </a:t>
            </a:r>
            <a:r>
              <a:rPr lang="el-GR" sz="2900" dirty="0">
                <a:effectLst/>
                <a:latin typeface="Corbel" panose="020B0503020204020204" pitchFamily="34" charset="0"/>
                <a:ea typeface="Corbel" panose="020B0503020204020204" pitchFamily="34" charset="0"/>
                <a:cs typeface="Corbel" panose="020B0503020204020204" pitchFamily="34" charset="0"/>
              </a:rPr>
              <a:t>Τόπος</a:t>
            </a:r>
            <a:r>
              <a:rPr lang="el-GR" sz="2900" spc="-115" dirty="0">
                <a:effectLst/>
                <a:latin typeface="Corbel" panose="020B0503020204020204" pitchFamily="34" charset="0"/>
                <a:ea typeface="Corbel" panose="020B0503020204020204" pitchFamily="34" charset="0"/>
                <a:cs typeface="Corbel" panose="020B0503020204020204" pitchFamily="34" charset="0"/>
              </a:rPr>
              <a:t> </a:t>
            </a:r>
            <a:r>
              <a:rPr lang="el-GR" sz="2900" dirty="0">
                <a:effectLst/>
                <a:latin typeface="Corbel" panose="020B0503020204020204" pitchFamily="34" charset="0"/>
                <a:ea typeface="Corbel" panose="020B0503020204020204" pitchFamily="34" charset="0"/>
                <a:cs typeface="Corbel" panose="020B0503020204020204" pitchFamily="34" charset="0"/>
              </a:rPr>
              <a:t>Έκδοσης:</a:t>
            </a:r>
            <a:r>
              <a:rPr lang="el-GR" sz="2900" spc="-10" dirty="0">
                <a:effectLst/>
                <a:latin typeface="Corbel" panose="020B0503020204020204" pitchFamily="34" charset="0"/>
                <a:ea typeface="Corbel" panose="020B0503020204020204" pitchFamily="34" charset="0"/>
                <a:cs typeface="Corbel" panose="020B0503020204020204" pitchFamily="34" charset="0"/>
              </a:rPr>
              <a:t> </a:t>
            </a:r>
            <a:r>
              <a:rPr lang="el-GR" sz="2900" dirty="0">
                <a:effectLst/>
                <a:latin typeface="Corbel" panose="020B0503020204020204" pitchFamily="34" charset="0"/>
                <a:ea typeface="Corbel" panose="020B0503020204020204" pitchFamily="34" charset="0"/>
                <a:cs typeface="Corbel" panose="020B0503020204020204" pitchFamily="34" charset="0"/>
              </a:rPr>
              <a:t>Εκδότης.</a:t>
            </a:r>
          </a:p>
          <a:p>
            <a:pPr marL="0" indent="0">
              <a:buNone/>
            </a:pPr>
            <a:r>
              <a:rPr lang="el-GR" sz="2900" dirty="0" err="1"/>
              <a:t>Babbie</a:t>
            </a:r>
            <a:r>
              <a:rPr lang="el-GR" sz="2900" dirty="0"/>
              <a:t>, E. (2011). Εισαγωγή στην κοινωνική έρευνα (Γ. Βογιατζής, Μετ.). Αθήνα: Κριτική</a:t>
            </a:r>
            <a:endParaRPr lang="el-GR" sz="2900" dirty="0">
              <a:effectLst/>
              <a:ea typeface="Corbel" panose="020B0503020204020204" pitchFamily="34" charset="0"/>
              <a:cs typeface="Corbel" panose="020B0503020204020204" pitchFamily="34" charset="0"/>
            </a:endParaRPr>
          </a:p>
          <a:p>
            <a:pPr marL="0" indent="0">
              <a:buNone/>
            </a:pPr>
            <a:endParaRPr lang="el-GR" sz="2900" dirty="0"/>
          </a:p>
          <a:p>
            <a:pPr marL="0" indent="0">
              <a:buNone/>
            </a:pPr>
            <a:r>
              <a:rPr lang="el-GR" sz="2900" b="1" dirty="0"/>
              <a:t>Παράδειγμα Βιβλίο (έντυπη μορφή) χωρίς συγγραφέα</a:t>
            </a:r>
          </a:p>
          <a:p>
            <a:pPr marL="0" indent="0">
              <a:buNone/>
            </a:pPr>
            <a:r>
              <a:rPr lang="el-GR" sz="2900" dirty="0"/>
              <a:t> (Νομικά έγγραφα, 1913)</a:t>
            </a:r>
            <a:endParaRPr lang="en-US" sz="2900" dirty="0"/>
          </a:p>
          <a:p>
            <a:pPr marL="0" indent="0">
              <a:buNone/>
            </a:pPr>
            <a:endParaRPr lang="en-US" sz="2900" dirty="0"/>
          </a:p>
          <a:p>
            <a:pPr marL="0" indent="0">
              <a:buNone/>
            </a:pPr>
            <a:r>
              <a:rPr lang="el-GR" sz="2900" dirty="0"/>
              <a:t>Νομικά έγγραφα. (2009, 5 Απριλίου). Ανακτήθηκε από …</a:t>
            </a:r>
          </a:p>
          <a:p>
            <a:pPr marL="0" indent="0">
              <a:buNone/>
            </a:pPr>
            <a:endParaRPr lang="el-GR" sz="1400" dirty="0"/>
          </a:p>
          <a:p>
            <a:pPr marL="0" indent="0">
              <a:buNone/>
            </a:pPr>
            <a:endParaRPr lang="el-GR" sz="2000" dirty="0"/>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3442732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8570ABA-A40B-7FB4-1DF0-E5CD2D3D0364}"/>
              </a:ext>
            </a:extLst>
          </p:cNvPr>
          <p:cNvSpPr>
            <a:spLocks noGrp="1"/>
          </p:cNvSpPr>
          <p:nvPr>
            <p:ph idx="1"/>
          </p:nvPr>
        </p:nvSpPr>
        <p:spPr>
          <a:xfrm>
            <a:off x="838200" y="1253331"/>
            <a:ext cx="10515600" cy="4351338"/>
          </a:xfrm>
        </p:spPr>
        <p:txBody>
          <a:bodyPr/>
          <a:lstStyle/>
          <a:p>
            <a:pPr marL="0" indent="0">
              <a:buNone/>
            </a:pPr>
            <a:r>
              <a:rPr lang="el-GR" sz="1800" b="1" dirty="0">
                <a:solidFill>
                  <a:srgbClr val="FF0000"/>
                </a:solidFill>
              </a:rPr>
              <a:t>ΠΗΓΗ ΔΙΔΑΚΤΟΡΙΚΕΣ ΔΙΑΤΡΙΒΕΣ</a:t>
            </a:r>
          </a:p>
          <a:p>
            <a:pPr marL="0" indent="0">
              <a:buNone/>
            </a:pPr>
            <a:r>
              <a:rPr lang="el-GR" sz="1800" b="1" dirty="0"/>
              <a:t>Παράδειγμα Διδακτορική διατριβή (</a:t>
            </a:r>
            <a:r>
              <a:rPr lang="el-GR" sz="1800" b="1" dirty="0" err="1"/>
              <a:t>δημοσιευμένή</a:t>
            </a:r>
            <a:r>
              <a:rPr lang="el-GR" sz="1800" b="1" dirty="0"/>
              <a:t> ) ή (μη δημοσιευμένη)</a:t>
            </a:r>
          </a:p>
          <a:p>
            <a:pPr marL="0" indent="0">
              <a:buNone/>
            </a:pPr>
            <a:r>
              <a:rPr lang="el-GR" sz="1800" dirty="0"/>
              <a:t>(</a:t>
            </a:r>
            <a:r>
              <a:rPr lang="el-GR" sz="1800" dirty="0" err="1"/>
              <a:t>Μαραβά</a:t>
            </a:r>
            <a:r>
              <a:rPr lang="el-GR" sz="1800" dirty="0"/>
              <a:t>, 2022)</a:t>
            </a:r>
          </a:p>
          <a:p>
            <a:pPr marL="0" indent="0">
              <a:buNone/>
            </a:pPr>
            <a:r>
              <a:rPr lang="el-GR" sz="1800" b="1" dirty="0"/>
              <a:t>Πλήρη βιβλιογραφική αναφορά</a:t>
            </a:r>
          </a:p>
          <a:p>
            <a:pPr marL="0" indent="0">
              <a:buNone/>
            </a:pPr>
            <a:r>
              <a:rPr lang="el-GR" sz="1800" dirty="0" err="1"/>
              <a:t>Μαραβά</a:t>
            </a:r>
            <a:r>
              <a:rPr lang="el-GR" sz="1800" dirty="0"/>
              <a:t>, Γ.</a:t>
            </a:r>
            <a:r>
              <a:rPr lang="en-US" sz="1800" dirty="0"/>
              <a:t> (20</a:t>
            </a:r>
            <a:r>
              <a:rPr lang="el-GR" sz="1800" dirty="0"/>
              <a:t>22</a:t>
            </a:r>
            <a:r>
              <a:rPr lang="en-US" sz="1800" dirty="0"/>
              <a:t>). </a:t>
            </a:r>
            <a:r>
              <a:rPr lang="el-GR" sz="1800" dirty="0" err="1"/>
              <a:t>Αγροτουρισμός</a:t>
            </a:r>
            <a:r>
              <a:rPr lang="el-GR" sz="1800" dirty="0"/>
              <a:t> στην Μεσσηνία</a:t>
            </a:r>
            <a:r>
              <a:rPr lang="en-US" sz="1800" dirty="0"/>
              <a:t>(</a:t>
            </a:r>
            <a:r>
              <a:rPr lang="el-GR" sz="1800" dirty="0"/>
              <a:t>μη δημοσιευμένη διδακτορική διατριβή). Πανεπιστήμιο Πελοποννήσου</a:t>
            </a:r>
            <a:r>
              <a:rPr lang="en-US" sz="1800" dirty="0"/>
              <a:t>, </a:t>
            </a:r>
            <a:r>
              <a:rPr lang="el-GR" sz="1800" dirty="0"/>
              <a:t>Ελλάδα.</a:t>
            </a:r>
          </a:p>
          <a:p>
            <a:pPr marL="0" indent="0">
              <a:buNone/>
            </a:pPr>
            <a:r>
              <a:rPr lang="el-GR" sz="1800" dirty="0" err="1"/>
              <a:t>Μαραβά</a:t>
            </a:r>
            <a:r>
              <a:rPr lang="el-GR" sz="1800" dirty="0"/>
              <a:t>, Γ.</a:t>
            </a:r>
            <a:r>
              <a:rPr lang="en-US" sz="1800" dirty="0"/>
              <a:t> (20</a:t>
            </a:r>
            <a:r>
              <a:rPr lang="el-GR" sz="1800" dirty="0"/>
              <a:t>22</a:t>
            </a:r>
            <a:r>
              <a:rPr lang="en-US" sz="1800" dirty="0"/>
              <a:t>). </a:t>
            </a:r>
            <a:r>
              <a:rPr lang="el-GR" sz="1800" dirty="0" err="1"/>
              <a:t>Αγροτουρισμός</a:t>
            </a:r>
            <a:r>
              <a:rPr lang="el-GR" sz="1800" dirty="0"/>
              <a:t> στην Μεσσηνία</a:t>
            </a:r>
            <a:r>
              <a:rPr lang="en-US" sz="1800" dirty="0"/>
              <a:t>(</a:t>
            </a:r>
            <a:r>
              <a:rPr lang="el-GR" sz="1800" dirty="0"/>
              <a:t>διδακτορική διατριβή). Διαθέσιμο από: Εθνικό Αρχείο Διδακτορικών Διατριβών. Ή Ανακτήθηκε από: http://ikee.lib.auth.gr/record/301364/?ln=el</a:t>
            </a:r>
          </a:p>
          <a:p>
            <a:pPr marL="0" indent="0">
              <a:buNone/>
            </a:pPr>
            <a:endParaRPr lang="el-GR" dirty="0"/>
          </a:p>
        </p:txBody>
      </p:sp>
    </p:spTree>
    <p:extLst>
      <p:ext uri="{BB962C8B-B14F-4D97-AF65-F5344CB8AC3E}">
        <p14:creationId xmlns:p14="http://schemas.microsoft.com/office/powerpoint/2010/main" val="308084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52F4A08-4736-9AA3-C857-E8935A1482C4}"/>
              </a:ext>
            </a:extLst>
          </p:cNvPr>
          <p:cNvSpPr>
            <a:spLocks noGrp="1"/>
          </p:cNvSpPr>
          <p:nvPr>
            <p:ph idx="1"/>
          </p:nvPr>
        </p:nvSpPr>
        <p:spPr>
          <a:xfrm>
            <a:off x="838200" y="523783"/>
            <a:ext cx="10515600" cy="5653180"/>
          </a:xfrm>
        </p:spPr>
        <p:txBody>
          <a:bodyPr>
            <a:normAutofit fontScale="55000" lnSpcReduction="20000"/>
          </a:bodyPr>
          <a:lstStyle/>
          <a:p>
            <a:pPr marL="0" indent="0">
              <a:buNone/>
            </a:pPr>
            <a:r>
              <a:rPr lang="el-GR" b="1" dirty="0">
                <a:solidFill>
                  <a:srgbClr val="FF0000"/>
                </a:solidFill>
              </a:rPr>
              <a:t>ΠΗΓΗ Διαδικτυακή</a:t>
            </a:r>
          </a:p>
          <a:p>
            <a:pPr marL="0" indent="0">
              <a:buNone/>
            </a:pPr>
            <a:r>
              <a:rPr lang="el-GR" dirty="0"/>
              <a:t>Επίθετο, Ό. Ό. (χρονιά). Τίτλος. Ανακτήθηκε από: ηλεκτρονική διεύθυνση </a:t>
            </a:r>
            <a:r>
              <a:rPr lang="el-GR" dirty="0" err="1"/>
              <a:t>url</a:t>
            </a:r>
            <a:r>
              <a:rPr lang="el-GR" dirty="0"/>
              <a:t> </a:t>
            </a:r>
            <a:endParaRPr lang="el-GR" b="1" dirty="0">
              <a:solidFill>
                <a:srgbClr val="FF0000"/>
              </a:solidFill>
            </a:endParaRPr>
          </a:p>
          <a:p>
            <a:pPr marL="0" indent="0">
              <a:buNone/>
            </a:pPr>
            <a:r>
              <a:rPr lang="el-GR" b="1" dirty="0"/>
              <a:t>Παράδειγμα Έγγραφο / άρθρο στο διαδίκτυο (με συγγραφέα)</a:t>
            </a:r>
          </a:p>
          <a:p>
            <a:pPr marL="0" indent="0">
              <a:buNone/>
            </a:pPr>
            <a:r>
              <a:rPr lang="el-GR" dirty="0"/>
              <a:t>Ακολουθεί ίδιους κανόνες με άρθρα</a:t>
            </a:r>
          </a:p>
          <a:p>
            <a:pPr marL="0" indent="0">
              <a:buNone/>
            </a:pPr>
            <a:r>
              <a:rPr lang="el-GR" b="1" dirty="0"/>
              <a:t>Παράδειγμα Έγγραφο / άρθρο στο διαδίκτυο (χωρίς συγγραφέα)</a:t>
            </a:r>
          </a:p>
          <a:p>
            <a:pPr marL="0" indent="0">
              <a:buNone/>
            </a:pPr>
            <a:r>
              <a:rPr lang="el-GR" dirty="0"/>
              <a:t>(Βιώσιμη ανάπτυξη,2023)</a:t>
            </a:r>
          </a:p>
          <a:p>
            <a:pPr marL="0" indent="0">
              <a:buNone/>
            </a:pPr>
            <a:r>
              <a:rPr lang="el-GR" b="1" dirty="0"/>
              <a:t>Παράδειγμα Νόμος</a:t>
            </a:r>
          </a:p>
          <a:p>
            <a:pPr marL="0" indent="0">
              <a:buNone/>
            </a:pPr>
            <a:r>
              <a:rPr lang="el-GR" dirty="0"/>
              <a:t>(Νόμος 4256/2014, άρθρο 2, παρ. 5α) </a:t>
            </a:r>
          </a:p>
          <a:p>
            <a:pPr marL="0" indent="0">
              <a:buNone/>
            </a:pPr>
            <a:r>
              <a:rPr lang="el-GR" b="1" dirty="0"/>
              <a:t>Πλήρη βιβλιογραφική αναφορά</a:t>
            </a:r>
            <a:endParaRPr lang="en-US" b="1" dirty="0"/>
          </a:p>
          <a:p>
            <a:pPr marL="0" indent="0">
              <a:buNone/>
            </a:pPr>
            <a:r>
              <a:rPr lang="el-GR" dirty="0"/>
              <a:t>Επίθετο, Ό. Ό. (χρονιά). Τίτλος. Ανακτήθηκε από: ηλεκτρονική διεύθυνση </a:t>
            </a:r>
            <a:r>
              <a:rPr lang="el-GR" dirty="0" err="1"/>
              <a:t>url</a:t>
            </a:r>
            <a:r>
              <a:rPr lang="el-GR" dirty="0"/>
              <a:t> </a:t>
            </a:r>
            <a:endParaRPr lang="el-GR" b="1" dirty="0">
              <a:solidFill>
                <a:srgbClr val="FF0000"/>
              </a:solidFill>
            </a:endParaRPr>
          </a:p>
          <a:p>
            <a:pPr marL="0" indent="0">
              <a:buNone/>
            </a:pPr>
            <a:r>
              <a:rPr lang="el-GR" b="1" dirty="0"/>
              <a:t>Παράδειγμα Ιστοσελίδα (</a:t>
            </a:r>
            <a:r>
              <a:rPr lang="en-US" b="1" dirty="0"/>
              <a:t>webpage)</a:t>
            </a:r>
            <a:endParaRPr lang="el-GR" b="1" dirty="0">
              <a:solidFill>
                <a:srgbClr val="FF0000"/>
              </a:solidFill>
            </a:endParaRPr>
          </a:p>
          <a:p>
            <a:pPr marL="0" indent="0">
              <a:buNone/>
            </a:pPr>
            <a:r>
              <a:rPr lang="en-US" dirty="0"/>
              <a:t>(“United Nations: Member states”, </a:t>
            </a:r>
            <a:r>
              <a:rPr lang="en-US" dirty="0" err="1"/>
              <a:t>χ.χ</a:t>
            </a:r>
            <a:r>
              <a:rPr lang="en-US" dirty="0"/>
              <a:t>.) </a:t>
            </a:r>
            <a:endParaRPr lang="el-GR" dirty="0"/>
          </a:p>
          <a:p>
            <a:pPr marL="0" indent="0">
              <a:buNone/>
            </a:pPr>
            <a:endParaRPr lang="el-GR" sz="2400" b="1" dirty="0"/>
          </a:p>
          <a:p>
            <a:pPr marL="0" indent="0">
              <a:buNone/>
            </a:pPr>
            <a:r>
              <a:rPr lang="el-GR" sz="2400" b="1" dirty="0"/>
              <a:t>Πλήρη βιβλιογραφική αναφορά</a:t>
            </a:r>
            <a:endParaRPr lang="en-US" sz="2400" b="1" dirty="0"/>
          </a:p>
          <a:p>
            <a:pPr marL="0" indent="0">
              <a:buNone/>
            </a:pPr>
            <a:r>
              <a:rPr lang="el-GR" sz="2900" dirty="0">
                <a:effectLst/>
                <a:ea typeface="Calibri" panose="020F0502020204030204" pitchFamily="34" charset="0"/>
                <a:cs typeface="Times New Roman" panose="02020603050405020304" pitchFamily="18" charset="0"/>
              </a:rPr>
              <a:t>Ίδρυμα Σταύρος Νιάρχος, </a:t>
            </a:r>
            <a:r>
              <a:rPr lang="el-GR" sz="3200" dirty="0"/>
              <a:t>Ανακτήθηκε από: </a:t>
            </a:r>
            <a:r>
              <a:rPr lang="el-GR" sz="2900" dirty="0">
                <a:effectLst/>
                <a:ea typeface="Calibri" panose="020F0502020204030204" pitchFamily="34" charset="0"/>
                <a:cs typeface="Times New Roman" panose="02020603050405020304" pitchFamily="18" charset="0"/>
              </a:rPr>
              <a:t>(</a:t>
            </a:r>
            <a:r>
              <a:rPr lang="el-GR" sz="2900" u="sng" dirty="0">
                <a:solidFill>
                  <a:srgbClr val="0000FF"/>
                </a:solidFill>
                <a:effectLst/>
                <a:ea typeface="Calibri" panose="020F0502020204030204" pitchFamily="34" charset="0"/>
                <a:cs typeface="Times New Roman" panose="02020603050405020304" pitchFamily="18" charset="0"/>
                <a:hlinkClick r:id="rId2"/>
              </a:rPr>
              <a:t>https://www.snf.org/)</a:t>
            </a:r>
            <a:endParaRPr lang="el-GR" sz="2900" u="sng" dirty="0">
              <a:solidFill>
                <a:srgbClr val="0000FF"/>
              </a:solidFill>
              <a:effectLst/>
              <a:ea typeface="Calibri" panose="020F0502020204030204" pitchFamily="34" charset="0"/>
              <a:cs typeface="Times New Roman" panose="02020603050405020304" pitchFamily="18" charset="0"/>
            </a:endParaRPr>
          </a:p>
          <a:p>
            <a:pPr marL="0" indent="0">
              <a:buNone/>
            </a:pPr>
            <a:r>
              <a:rPr lang="en-US" sz="2900" dirty="0">
                <a:effectLst/>
                <a:ea typeface="Calibri" panose="020F0502020204030204" pitchFamily="34" charset="0"/>
                <a:cs typeface="Times New Roman" panose="02020603050405020304" pitchFamily="18" charset="0"/>
              </a:rPr>
              <a:t>The National Gallery Annual Report and Accounts for the year ended 31 March 2008</a:t>
            </a:r>
            <a:r>
              <a:rPr lang="el-GR" sz="3200" dirty="0"/>
              <a:t> .Ανακτήθηκε από: </a:t>
            </a:r>
            <a:r>
              <a:rPr lang="en-US" sz="2900" dirty="0">
                <a:effectLst/>
                <a:ea typeface="Calibri" panose="020F0502020204030204" pitchFamily="34" charset="0"/>
                <a:cs typeface="Times New Roman" panose="02020603050405020304" pitchFamily="18" charset="0"/>
              </a:rPr>
              <a:t>(</a:t>
            </a:r>
            <a:r>
              <a:rPr lang="en-US" sz="2900" u="sng" dirty="0">
                <a:solidFill>
                  <a:srgbClr val="0000FF"/>
                </a:solidFill>
                <a:effectLst/>
                <a:ea typeface="Calibri" panose="020F0502020204030204" pitchFamily="34" charset="0"/>
                <a:cs typeface="Times New Roman" panose="02020603050405020304" pitchFamily="18" charset="0"/>
                <a:hlinkClick r:id="rId3"/>
              </a:rPr>
              <a:t>https://assets.publishing.service.gov.uk/government/uploads/system/uploads/attachment_data/file/248519/0781.pdf</a:t>
            </a:r>
            <a:r>
              <a:rPr lang="en-US" sz="2900" dirty="0">
                <a:effectLst/>
                <a:ea typeface="Calibri" panose="020F0502020204030204" pitchFamily="34" charset="0"/>
                <a:cs typeface="Times New Roman" panose="02020603050405020304" pitchFamily="18" charset="0"/>
              </a:rPr>
              <a:t>) </a:t>
            </a:r>
            <a:endParaRPr lang="el-GR" sz="2900" dirty="0">
              <a:effectLst/>
              <a:ea typeface="Calibri" panose="020F0502020204030204" pitchFamily="34" charset="0"/>
              <a:cs typeface="Times New Roman" panose="02020603050405020304" pitchFamily="18" charset="0"/>
            </a:endParaRPr>
          </a:p>
          <a:p>
            <a:pPr marL="0" indent="0">
              <a:buNone/>
            </a:pPr>
            <a:r>
              <a:rPr lang="el-GR" sz="2900" dirty="0"/>
              <a:t>Νόμος  2545/2000, άρθρο 2, παρ. 5α, «…….», Εφημερίδα της Κυβερνήσεως της Ελληνικής Δημοκρατίας (ΦΕΚ 10/Α’/10/01-1980)</a:t>
            </a:r>
            <a:endParaRPr lang="el-GR" sz="2900" b="1" dirty="0"/>
          </a:p>
        </p:txBody>
      </p:sp>
    </p:spTree>
    <p:extLst>
      <p:ext uri="{BB962C8B-B14F-4D97-AF65-F5344CB8AC3E}">
        <p14:creationId xmlns:p14="http://schemas.microsoft.com/office/powerpoint/2010/main" val="3979077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F20C512-26EC-C681-BF18-4DB42E92F358}"/>
              </a:ext>
            </a:extLst>
          </p:cNvPr>
          <p:cNvSpPr>
            <a:spLocks noGrp="1"/>
          </p:cNvSpPr>
          <p:nvPr>
            <p:ph idx="1"/>
          </p:nvPr>
        </p:nvSpPr>
        <p:spPr/>
        <p:txBody>
          <a:bodyPr/>
          <a:lstStyle/>
          <a:p>
            <a:pPr marL="0" indent="0">
              <a:buNone/>
            </a:pPr>
            <a:r>
              <a:rPr lang="el-GR" b="1" dirty="0"/>
              <a:t> Παράδειγμα Άρθρο εφημερίδας</a:t>
            </a:r>
          </a:p>
          <a:p>
            <a:pPr marL="0" indent="0">
              <a:buNone/>
            </a:pPr>
            <a:r>
              <a:rPr lang="el-GR" dirty="0"/>
              <a:t>(Κανελλόπουλος, 2020)</a:t>
            </a:r>
          </a:p>
          <a:p>
            <a:pPr marL="0" indent="0">
              <a:buNone/>
            </a:pPr>
            <a:endParaRPr lang="el-GR" dirty="0"/>
          </a:p>
          <a:p>
            <a:pPr marL="0" indent="0">
              <a:buNone/>
            </a:pPr>
            <a:r>
              <a:rPr lang="el-GR" dirty="0"/>
              <a:t>Κανελλόπουλος, Α. (2020, 13 Δεκεμβρίου). Εγκληματικότητα στην Καλαμάτα. </a:t>
            </a:r>
            <a:r>
              <a:rPr lang="el-GR" i="1" dirty="0"/>
              <a:t>Ελευθερία</a:t>
            </a:r>
            <a:r>
              <a:rPr lang="el-GR" dirty="0"/>
              <a:t>, σελ.5 ή </a:t>
            </a:r>
            <a:r>
              <a:rPr lang="el-GR" dirty="0" err="1"/>
              <a:t>σσ</a:t>
            </a:r>
            <a:r>
              <a:rPr lang="el-GR" dirty="0"/>
              <a:t>. 5-8.</a:t>
            </a:r>
          </a:p>
          <a:p>
            <a:pPr marL="0" indent="0">
              <a:buNone/>
            </a:pPr>
            <a:r>
              <a:rPr lang="el-GR" b="1" dirty="0"/>
              <a:t>Παράδειγμα ηλεκτρονικής μορφής</a:t>
            </a:r>
          </a:p>
          <a:p>
            <a:pPr marL="0" indent="0">
              <a:buNone/>
            </a:pPr>
            <a:r>
              <a:rPr lang="el-GR" dirty="0"/>
              <a:t>Κανελλόπουλος, Α. (2020, 13 Δεκεμβρίου). Εγκληματικότητα στην Καλαμάτα. </a:t>
            </a:r>
            <a:r>
              <a:rPr lang="el-GR" i="1" dirty="0"/>
              <a:t>Ελευθερία. Ανακτήθηκε 15 Οκτωβρίου, 2022, από …</a:t>
            </a:r>
            <a:r>
              <a:rPr lang="en-US" i="1" dirty="0" err="1"/>
              <a:t>url</a:t>
            </a:r>
            <a:r>
              <a:rPr lang="el-GR" dirty="0"/>
              <a:t> </a:t>
            </a:r>
          </a:p>
          <a:p>
            <a:pPr marL="0" indent="0">
              <a:buNone/>
            </a:pPr>
            <a:endParaRPr lang="el-GR" dirty="0"/>
          </a:p>
        </p:txBody>
      </p:sp>
    </p:spTree>
    <p:extLst>
      <p:ext uri="{BB962C8B-B14F-4D97-AF65-F5344CB8AC3E}">
        <p14:creationId xmlns:p14="http://schemas.microsoft.com/office/powerpoint/2010/main" val="214561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8054485-E6E9-82A5-9CB9-7E2686DF0AD2}"/>
              </a:ext>
            </a:extLst>
          </p:cNvPr>
          <p:cNvSpPr>
            <a:spLocks noGrp="1"/>
          </p:cNvSpPr>
          <p:nvPr>
            <p:ph idx="1"/>
          </p:nvPr>
        </p:nvSpPr>
        <p:spPr>
          <a:xfrm>
            <a:off x="776056" y="884592"/>
            <a:ext cx="10515600" cy="4351338"/>
          </a:xfrm>
        </p:spPr>
        <p:txBody>
          <a:bodyPr/>
          <a:lstStyle/>
          <a:p>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l-GR" sz="1800" dirty="0"/>
              <a:t>Αν στην εργασία σας παραθέτετε αυτολεξεί μέρος ενός έργου, εσωκλείστε το παρατιθέμενο κείμενο σε εισαγωγικά χωρίς να κάνετε την παραμικρή αλλαγή</a:t>
            </a:r>
          </a:p>
          <a:p>
            <a:pPr marL="0" indent="0" algn="just">
              <a:buNone/>
            </a:pPr>
            <a:r>
              <a:rPr lang="el-GR" sz="1800" b="1" dirty="0"/>
              <a:t>Παράδειγμα:</a:t>
            </a:r>
          </a:p>
          <a:p>
            <a:endParaRPr lang="el-GR"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Κατά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Μπιτσάνη</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(2004) «</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λέξη πολιτισμός αν και χρησιμοποιείται ευρύτατα και κυρίως στον καθημερινό λόγο, δεν έχει σαφές και ξεκάθαρο περιεχόμενο. Γενικότερα, χρησιμοποιώντας τον όρο «πολιτισμός» εννοούμε το σύνολο των υλικών και πνευματικών αξιών που δημιουργήθηκαν από την ανθρώπινη δράση στη διαχρονία. Οι παραπάνω αξίες δεν έχουν βέβαια ένα σταθερό και απόλυτο μέτρο σύγκρισης, ούτε προσδιορίζονται με κριτήρια απόλυτα σταθερά. Οι απόψεις που έχουν διατυπωθεί κατά καιρούς επικαλούνται κριτήρια ιδεολογικά, ταξικά, πολιτικά κ.λπ</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307211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DB924A-E161-BC47-F169-2DF90B3DBF14}"/>
              </a:ext>
            </a:extLst>
          </p:cNvPr>
          <p:cNvSpPr>
            <a:spLocks noGrp="1"/>
          </p:cNvSpPr>
          <p:nvPr>
            <p:ph type="title"/>
          </p:nvPr>
        </p:nvSpPr>
        <p:spPr>
          <a:xfrm>
            <a:off x="838200" y="365125"/>
            <a:ext cx="10515600" cy="1325563"/>
          </a:xfrm>
        </p:spPr>
        <p:txBody>
          <a:bodyPr anchor="ctr">
            <a:normAutofit/>
          </a:bodyPr>
          <a:lstStyle/>
          <a:p>
            <a:r>
              <a:rPr lang="el-GR" b="1" dirty="0">
                <a:effectLst/>
              </a:rPr>
              <a:t>Υποσημειώσεις</a:t>
            </a:r>
            <a:br>
              <a:rPr lang="el-GR" b="1" dirty="0">
                <a:effectLst/>
              </a:rPr>
            </a:br>
            <a:endParaRPr lang="el-GR" b="1" dirty="0"/>
          </a:p>
        </p:txBody>
      </p:sp>
      <p:sp>
        <p:nvSpPr>
          <p:cNvPr id="3" name="Θέση περιεχομένου 2">
            <a:extLst>
              <a:ext uri="{FF2B5EF4-FFF2-40B4-BE49-F238E27FC236}">
                <a16:creationId xmlns:a16="http://schemas.microsoft.com/office/drawing/2014/main" id="{C7FC5161-56B6-71B6-1D1C-C2DAB3E6E773}"/>
              </a:ext>
            </a:extLst>
          </p:cNvPr>
          <p:cNvSpPr>
            <a:spLocks noGrp="1"/>
          </p:cNvSpPr>
          <p:nvPr>
            <p:ph sz="half" idx="1"/>
          </p:nvPr>
        </p:nvSpPr>
        <p:spPr>
          <a:xfrm>
            <a:off x="838200" y="1825626"/>
            <a:ext cx="4026763" cy="2888418"/>
          </a:xfrm>
        </p:spPr>
        <p:txBody>
          <a:bodyPr>
            <a:normAutofit fontScale="85000" lnSpcReduction="20000"/>
          </a:bodyPr>
          <a:lstStyle/>
          <a:p>
            <a:pPr lvl="1">
              <a:tabLst>
                <a:tab pos="564515" algn="l"/>
                <a:tab pos="2423795" algn="l"/>
                <a:tab pos="3747770" algn="l"/>
                <a:tab pos="4511675" algn="l"/>
                <a:tab pos="5825490" algn="l"/>
                <a:tab pos="7416800" algn="l"/>
                <a:tab pos="8523605" algn="l"/>
                <a:tab pos="9122410" algn="l"/>
                <a:tab pos="11116310" algn="l"/>
              </a:tabLst>
            </a:pPr>
            <a:r>
              <a:rPr lang="el-GR" sz="2000" dirty="0">
                <a:effectLst/>
              </a:rPr>
              <a:t>Επεξηγούν έννοιες το κυρίως κειμένου χωρίς</a:t>
            </a:r>
            <a:r>
              <a:rPr lang="el-GR" sz="2000" dirty="0"/>
              <a:t> να </a:t>
            </a:r>
            <a:r>
              <a:rPr lang="el-GR" sz="2000" dirty="0">
                <a:effectLst/>
              </a:rPr>
              <a:t>διακόπτουν την κανονική</a:t>
            </a:r>
            <a:r>
              <a:rPr lang="el-GR" sz="2000" spc="-25" dirty="0">
                <a:effectLst/>
              </a:rPr>
              <a:t> </a:t>
            </a:r>
            <a:r>
              <a:rPr lang="el-GR" sz="2000" dirty="0">
                <a:effectLst/>
              </a:rPr>
              <a:t>ροή</a:t>
            </a:r>
            <a:r>
              <a:rPr lang="el-GR" sz="2000" spc="-25" dirty="0">
                <a:effectLst/>
              </a:rPr>
              <a:t> </a:t>
            </a:r>
            <a:r>
              <a:rPr lang="el-GR" sz="2000" dirty="0">
                <a:effectLst/>
              </a:rPr>
              <a:t>του</a:t>
            </a:r>
            <a:r>
              <a:rPr lang="el-GR" sz="2000" spc="-25" dirty="0">
                <a:effectLst/>
              </a:rPr>
              <a:t> </a:t>
            </a:r>
            <a:r>
              <a:rPr lang="el-GR" sz="2000" dirty="0">
                <a:effectLst/>
              </a:rPr>
              <a:t>λόγου.</a:t>
            </a:r>
          </a:p>
          <a:p>
            <a:pPr lvl="1">
              <a:spcBef>
                <a:spcPts val="1300"/>
              </a:spcBef>
              <a:tabLst>
                <a:tab pos="564515" algn="l"/>
              </a:tabLst>
            </a:pPr>
            <a:r>
              <a:rPr lang="el-GR" sz="2000" dirty="0">
                <a:effectLst/>
              </a:rPr>
              <a:t>Παρέχουν πρόσθετες βιβλιογραφικές</a:t>
            </a:r>
            <a:r>
              <a:rPr lang="el-GR" sz="2000" spc="-55" dirty="0">
                <a:effectLst/>
              </a:rPr>
              <a:t> </a:t>
            </a:r>
            <a:r>
              <a:rPr lang="el-GR" sz="2000" dirty="0">
                <a:effectLst/>
              </a:rPr>
              <a:t>ενδείξεις.</a:t>
            </a:r>
          </a:p>
          <a:p>
            <a:pPr marR="278765" lvl="1">
              <a:spcBef>
                <a:spcPts val="1585"/>
              </a:spcBef>
              <a:tabLst>
                <a:tab pos="564515" algn="l"/>
              </a:tabLst>
            </a:pPr>
            <a:r>
              <a:rPr lang="el-GR" sz="2000" dirty="0">
                <a:effectLst/>
              </a:rPr>
              <a:t>Τοποθετούνται</a:t>
            </a:r>
            <a:r>
              <a:rPr lang="el-GR" sz="2000" spc="-20" dirty="0">
                <a:effectLst/>
              </a:rPr>
              <a:t> </a:t>
            </a:r>
            <a:r>
              <a:rPr lang="el-GR" sz="2000" dirty="0">
                <a:effectLst/>
              </a:rPr>
              <a:t>υποσελίδιος.</a:t>
            </a:r>
            <a:r>
              <a:rPr lang="el-GR" sz="2000" spc="460" dirty="0">
                <a:effectLst/>
              </a:rPr>
              <a:t> </a:t>
            </a:r>
            <a:r>
              <a:rPr lang="el-GR" sz="2000" dirty="0">
                <a:effectLst/>
              </a:rPr>
              <a:t>Κάντε</a:t>
            </a:r>
            <a:r>
              <a:rPr lang="el-GR" sz="2000" spc="-10" dirty="0">
                <a:effectLst/>
              </a:rPr>
              <a:t> </a:t>
            </a:r>
            <a:r>
              <a:rPr lang="el-GR" sz="2000" dirty="0">
                <a:effectLst/>
              </a:rPr>
              <a:t>κλικ</a:t>
            </a:r>
            <a:r>
              <a:rPr lang="el-GR" sz="2000" spc="-25" dirty="0">
                <a:effectLst/>
              </a:rPr>
              <a:t> </a:t>
            </a:r>
            <a:r>
              <a:rPr lang="el-GR" sz="2000" dirty="0">
                <a:effectLst/>
              </a:rPr>
              <a:t>στην</a:t>
            </a:r>
            <a:r>
              <a:rPr lang="el-GR" sz="2000" spc="-25" dirty="0">
                <a:effectLst/>
              </a:rPr>
              <a:t> </a:t>
            </a:r>
            <a:r>
              <a:rPr lang="el-GR" sz="2000" dirty="0">
                <a:effectLst/>
              </a:rPr>
              <a:t>εντολή</a:t>
            </a:r>
            <a:r>
              <a:rPr lang="el-GR" sz="2000" spc="-20" dirty="0">
                <a:effectLst/>
              </a:rPr>
              <a:t> </a:t>
            </a:r>
            <a:r>
              <a:rPr lang="el-GR" sz="2000" dirty="0">
                <a:effectLst/>
              </a:rPr>
              <a:t>«εισαγωγή»</a:t>
            </a:r>
            <a:r>
              <a:rPr lang="el-GR" sz="2000" spc="-15" dirty="0">
                <a:effectLst/>
              </a:rPr>
              <a:t> </a:t>
            </a:r>
            <a:r>
              <a:rPr lang="el-GR" sz="2000" dirty="0">
                <a:effectLst/>
              </a:rPr>
              <a:t>και</a:t>
            </a:r>
            <a:r>
              <a:rPr lang="el-GR" sz="2000" spc="-30" dirty="0">
                <a:effectLst/>
              </a:rPr>
              <a:t> </a:t>
            </a:r>
            <a:r>
              <a:rPr lang="el-GR" sz="2000" dirty="0">
                <a:effectLst/>
              </a:rPr>
              <a:t>επιλέξτε</a:t>
            </a:r>
            <a:r>
              <a:rPr lang="el-GR" sz="2000" spc="-35" dirty="0">
                <a:effectLst/>
              </a:rPr>
              <a:t> </a:t>
            </a:r>
            <a:r>
              <a:rPr lang="el-GR" sz="2000" dirty="0">
                <a:effectLst/>
              </a:rPr>
              <a:t>από</a:t>
            </a:r>
            <a:r>
              <a:rPr lang="el-GR" sz="2000" spc="-485" dirty="0">
                <a:effectLst/>
              </a:rPr>
              <a:t>  </a:t>
            </a:r>
            <a:r>
              <a:rPr lang="el-GR" sz="2000" dirty="0">
                <a:effectLst/>
              </a:rPr>
              <a:t>την</a:t>
            </a:r>
            <a:r>
              <a:rPr lang="el-GR" sz="2000" spc="-5" dirty="0">
                <a:effectLst/>
              </a:rPr>
              <a:t> </a:t>
            </a:r>
            <a:r>
              <a:rPr lang="el-GR" sz="2000" dirty="0">
                <a:effectLst/>
              </a:rPr>
              <a:t>λίστα επιλογών</a:t>
            </a:r>
            <a:r>
              <a:rPr lang="el-GR" sz="2000" spc="20" dirty="0">
                <a:effectLst/>
              </a:rPr>
              <a:t> </a:t>
            </a:r>
            <a:r>
              <a:rPr lang="el-GR" sz="2000" dirty="0">
                <a:effectLst/>
              </a:rPr>
              <a:t>την</a:t>
            </a:r>
            <a:r>
              <a:rPr lang="el-GR" sz="2000" spc="5" dirty="0">
                <a:effectLst/>
              </a:rPr>
              <a:t> </a:t>
            </a:r>
            <a:r>
              <a:rPr lang="el-GR" sz="2000" dirty="0">
                <a:effectLst/>
              </a:rPr>
              <a:t>επιλογή</a:t>
            </a:r>
            <a:r>
              <a:rPr lang="el-GR" sz="2000" spc="10" dirty="0">
                <a:effectLst/>
              </a:rPr>
              <a:t> </a:t>
            </a:r>
            <a:r>
              <a:rPr lang="el-GR" sz="2000" dirty="0">
                <a:effectLst/>
              </a:rPr>
              <a:t>«υποσημείωση».</a:t>
            </a:r>
          </a:p>
          <a:p>
            <a:pPr marL="0" indent="0">
              <a:buNone/>
            </a:pPr>
            <a:r>
              <a:rPr lang="el-GR" sz="2000" dirty="0">
                <a:effectLst/>
              </a:rPr>
              <a:t> </a:t>
            </a:r>
          </a:p>
          <a:p>
            <a:endParaRPr lang="el-GR" sz="2000" dirty="0"/>
          </a:p>
        </p:txBody>
      </p:sp>
      <p:sp>
        <p:nvSpPr>
          <p:cNvPr id="9" name="Θέση περιεχομένου 8">
            <a:extLst>
              <a:ext uri="{FF2B5EF4-FFF2-40B4-BE49-F238E27FC236}">
                <a16:creationId xmlns:a16="http://schemas.microsoft.com/office/drawing/2014/main" id="{B4E4CA0E-37F9-C157-C691-FC2B6B07D506}"/>
              </a:ext>
            </a:extLst>
          </p:cNvPr>
          <p:cNvSpPr>
            <a:spLocks noGrp="1"/>
          </p:cNvSpPr>
          <p:nvPr>
            <p:ph sz="half" idx="2"/>
          </p:nvPr>
        </p:nvSpPr>
        <p:spPr>
          <a:xfrm>
            <a:off x="6249880" y="1253331"/>
            <a:ext cx="5181600" cy="4351338"/>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lgn="just">
              <a:buNone/>
            </a:pPr>
            <a:r>
              <a:rPr lang="en-US" sz="1900" dirty="0"/>
              <a:t>Several areas of culture statistics would need further development, e.g. (tangible and intangible) cultural heritage, cultural tourism and cultural participation via the internet. There is potential in the use of big data for culture statistics and in building culture satellite accounts. There is also a growing demand for statistics on culture at regional, local and city level (1 )</a:t>
            </a:r>
            <a:endParaRPr lang="el-GR" sz="1900"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lgn="just">
              <a:buNone/>
            </a:pPr>
            <a:r>
              <a:rPr lang="en-US" sz="2000" dirty="0"/>
              <a:t> (1) See: Montalto V.; Jorge </a:t>
            </a:r>
            <a:r>
              <a:rPr lang="en-US" sz="2000" dirty="0" err="1"/>
              <a:t>Tacao</a:t>
            </a:r>
            <a:r>
              <a:rPr lang="en-US" sz="2000" dirty="0"/>
              <a:t> Moura C.; </a:t>
            </a:r>
            <a:r>
              <a:rPr lang="en-US" sz="2000" dirty="0" err="1"/>
              <a:t>Langedijk</a:t>
            </a:r>
            <a:r>
              <a:rPr lang="en-US" sz="2000" dirty="0"/>
              <a:t> S.; </a:t>
            </a:r>
            <a:r>
              <a:rPr lang="en-US" sz="2000" dirty="0" err="1"/>
              <a:t>Saisana</a:t>
            </a:r>
            <a:r>
              <a:rPr lang="en-US" sz="2000" dirty="0"/>
              <a:t> M., The cultural and creative cities monitor (2017) and download pages at: https://composite-indicators.jrc.ec.europa.eu/cultural-creative-cities-monitor/</a:t>
            </a:r>
            <a:endParaRPr lang="el-GR" sz="2000" dirty="0"/>
          </a:p>
        </p:txBody>
      </p:sp>
      <p:cxnSp>
        <p:nvCxnSpPr>
          <p:cNvPr id="11" name="Ευθεία γραμμή σύνδεσης 10">
            <a:extLst>
              <a:ext uri="{FF2B5EF4-FFF2-40B4-BE49-F238E27FC236}">
                <a16:creationId xmlns:a16="http://schemas.microsoft.com/office/drawing/2014/main" id="{8F4139A8-EF5A-8997-BB38-62D460E720EA}"/>
              </a:ext>
            </a:extLst>
          </p:cNvPr>
          <p:cNvCxnSpPr/>
          <p:nvPr/>
        </p:nvCxnSpPr>
        <p:spPr>
          <a:xfrm>
            <a:off x="6249880" y="4800600"/>
            <a:ext cx="292963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14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2">
            <a:extLst>
              <a:ext uri="{FF2B5EF4-FFF2-40B4-BE49-F238E27FC236}">
                <a16:creationId xmlns:a16="http://schemas.microsoft.com/office/drawing/2014/main" id="{D1EA84EC-D06E-0E48-1A55-B5748ED039A4}"/>
              </a:ext>
            </a:extLst>
          </p:cNvPr>
          <p:cNvGraphicFramePr>
            <a:graphicFrameLocks noGrp="1"/>
          </p:cNvGraphicFramePr>
          <p:nvPr>
            <p:ph idx="1"/>
            <p:extLst>
              <p:ext uri="{D42A27DB-BD31-4B8C-83A1-F6EECF244321}">
                <p14:modId xmlns:p14="http://schemas.microsoft.com/office/powerpoint/2010/main" val="3616335632"/>
              </p:ext>
            </p:extLst>
          </p:nvPr>
        </p:nvGraphicFramePr>
        <p:xfrm>
          <a:off x="838200" y="674703"/>
          <a:ext cx="10515600" cy="5502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970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κείμενο, στιγμιότυπο οθόνης, λογισμικό, λογισμικό πολυμέσων&#10;&#10;Περιγραφή που δημιουργήθηκε αυτόματα">
            <a:extLst>
              <a:ext uri="{FF2B5EF4-FFF2-40B4-BE49-F238E27FC236}">
                <a16:creationId xmlns:a16="http://schemas.microsoft.com/office/drawing/2014/main" id="{B42B7ECC-7470-C78E-D739-750A2E082755}"/>
              </a:ext>
            </a:extLst>
          </p:cNvPr>
          <p:cNvPicPr>
            <a:picLocks noGrp="1" noChangeAspect="1"/>
          </p:cNvPicPr>
          <p:nvPr>
            <p:ph idx="1"/>
          </p:nvPr>
        </p:nvPicPr>
        <p:blipFill rotWithShape="1">
          <a:blip r:embed="rId2"/>
          <a:srcRect t="12" r="1" b="1"/>
          <a:stretch/>
        </p:blipFill>
        <p:spPr>
          <a:xfrm>
            <a:off x="120650" y="68263"/>
            <a:ext cx="11950700" cy="6721475"/>
          </a:xfrm>
          <a:noFill/>
        </p:spPr>
      </p:pic>
    </p:spTree>
    <p:extLst>
      <p:ext uri="{BB962C8B-B14F-4D97-AF65-F5344CB8AC3E}">
        <p14:creationId xmlns:p14="http://schemas.microsoft.com/office/powerpoint/2010/main" val="156601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F8F47F07-2EE9-A9FC-DCD2-2362531C1ACB}"/>
              </a:ext>
            </a:extLst>
          </p:cNvPr>
          <p:cNvPicPr>
            <a:picLocks noGrp="1" noChangeAspect="1"/>
          </p:cNvPicPr>
          <p:nvPr>
            <p:ph idx="1"/>
          </p:nvPr>
        </p:nvPicPr>
        <p:blipFill rotWithShape="1">
          <a:blip r:embed="rId2"/>
          <a:srcRect/>
          <a:stretch/>
        </p:blipFill>
        <p:spPr>
          <a:xfrm>
            <a:off x="20" y="10"/>
            <a:ext cx="12191980" cy="6857990"/>
          </a:xfrm>
          <a:noFill/>
        </p:spPr>
      </p:pic>
    </p:spTree>
    <p:extLst>
      <p:ext uri="{BB962C8B-B14F-4D97-AF65-F5344CB8AC3E}">
        <p14:creationId xmlns:p14="http://schemas.microsoft.com/office/powerpoint/2010/main" val="250356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DE5079-B185-4DE0-AF2C-AE4B7709FBC3}"/>
              </a:ext>
            </a:extLst>
          </p:cNvPr>
          <p:cNvSpPr>
            <a:spLocks noGrp="1"/>
          </p:cNvSpPr>
          <p:nvPr>
            <p:ph type="title"/>
          </p:nvPr>
        </p:nvSpPr>
        <p:spPr>
          <a:xfrm>
            <a:off x="1689043" y="1114662"/>
            <a:ext cx="6842398" cy="1469965"/>
          </a:xfrm>
        </p:spPr>
        <p:txBody>
          <a:bodyPr rtlCol="0" anchor="ctr">
            <a:normAutofit fontScale="90000"/>
          </a:bodyPr>
          <a:lstStyle/>
          <a:p>
            <a:pPr rtl="0"/>
            <a:r>
              <a:rPr lang="el-GR" dirty="0">
                <a:latin typeface="Franklin Gothic Book" panose="020B0503020102020204" pitchFamily="34" charset="0"/>
                <a:cs typeface="Segoe UI" panose="020B0502040204020203" pitchFamily="34" charset="0"/>
              </a:rPr>
              <a:t>Βιβλιογραφική επισκόπηση και Αξιολόγηση των πηγών που βρίσκετε</a:t>
            </a:r>
          </a:p>
        </p:txBody>
      </p:sp>
      <p:pic>
        <p:nvPicPr>
          <p:cNvPr id="4" name="Θέση περιεχομένου 4" descr="Πλάστιγγα Δικαιοσύνης">
            <a:extLst>
              <a:ext uri="{FF2B5EF4-FFF2-40B4-BE49-F238E27FC236}">
                <a16:creationId xmlns:a16="http://schemas.microsoft.com/office/drawing/2014/main" id="{53025FED-9BCD-4BE9-B74C-707E5FD740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880360"/>
            <a:ext cx="1097280" cy="1097280"/>
          </a:xfrm>
          <a:prstGeom prst="rect">
            <a:avLst/>
          </a:prstGeom>
        </p:spPr>
      </p:pic>
      <p:sp>
        <p:nvSpPr>
          <p:cNvPr id="3" name="Θέση περιεχομένου 2">
            <a:extLst>
              <a:ext uri="{FF2B5EF4-FFF2-40B4-BE49-F238E27FC236}">
                <a16:creationId xmlns:a16="http://schemas.microsoft.com/office/drawing/2014/main" id="{89B4E0E8-07C8-4A23-99E2-20D6DFD6FA7A}"/>
              </a:ext>
            </a:extLst>
          </p:cNvPr>
          <p:cNvSpPr>
            <a:spLocks noGrp="1"/>
          </p:cNvSpPr>
          <p:nvPr>
            <p:ph idx="1"/>
          </p:nvPr>
        </p:nvSpPr>
        <p:spPr>
          <a:xfrm>
            <a:off x="2239460" y="2950245"/>
            <a:ext cx="5626156" cy="1688746"/>
          </a:xfrm>
        </p:spPr>
        <p:txBody>
          <a:bodyPr vert="horz" lIns="91440" tIns="45720" rIns="91440" bIns="45720" rtlCol="0" anchor="t">
            <a:normAutofit fontScale="92500" lnSpcReduction="20000"/>
          </a:bodyPr>
          <a:lstStyle/>
          <a:p>
            <a:pPr marL="0" indent="0" rtl="0">
              <a:buNone/>
            </a:pPr>
            <a:r>
              <a:rPr lang="el-GR" sz="2000" dirty="0">
                <a:latin typeface="Segoe UI" panose="020B0502040204020203" pitchFamily="34" charset="0"/>
                <a:cs typeface="Segoe UI" panose="020B0502040204020203" pitchFamily="34" charset="0"/>
              </a:rPr>
              <a:t>Πριν ξεκινήσετε να γράφετε πρέπει να προηγηθεί  ενδελεχής βιβλιογραφική επισκόπηση ώστε να στοιχειοθετήσετε τεκμηριωμένα το σκοπό της εργασίας και το ερευνητικό ερώτημα . ΠΡΟΣΟΧΗ δεν ψάχνουμε τυχαία και δεν ψάχνουμε για πληροφορίες !!! Αντικείμενο της διερεύνησης είναι η επιστημονική γνώση θεωρία και έρευνα!!!</a:t>
            </a:r>
          </a:p>
        </p:txBody>
      </p:sp>
      <p:pic>
        <p:nvPicPr>
          <p:cNvPr id="8" name="Θέση περιεχομένου 4">
            <a:extLst>
              <a:ext uri="{FF2B5EF4-FFF2-40B4-BE49-F238E27FC236}">
                <a16:creationId xmlns:a16="http://schemas.microsoft.com/office/drawing/2014/main" id="{17062073-5027-4AA3-AB16-4D2C8C505A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882630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8FC816F8-6E5C-0178-91D4-7B6A838BFE98}"/>
              </a:ext>
            </a:extLst>
          </p:cNvPr>
          <p:cNvPicPr>
            <a:picLocks noGrp="1" noChangeAspect="1"/>
          </p:cNvPicPr>
          <p:nvPr>
            <p:ph idx="1"/>
          </p:nvPr>
        </p:nvPicPr>
        <p:blipFill>
          <a:blip r:embed="rId2"/>
          <a:stretch>
            <a:fillRect/>
          </a:stretch>
        </p:blipFill>
        <p:spPr>
          <a:xfrm>
            <a:off x="381000" y="695325"/>
            <a:ext cx="10820400" cy="5481638"/>
          </a:xfrm>
        </p:spPr>
      </p:pic>
    </p:spTree>
    <p:extLst>
      <p:ext uri="{BB962C8B-B14F-4D97-AF65-F5344CB8AC3E}">
        <p14:creationId xmlns:p14="http://schemas.microsoft.com/office/powerpoint/2010/main" val="910778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7DBB315-D23D-7CB9-3897-D85E688DD0D6}"/>
              </a:ext>
            </a:extLst>
          </p:cNvPr>
          <p:cNvSpPr>
            <a:spLocks noGrp="1"/>
          </p:cNvSpPr>
          <p:nvPr>
            <p:ph type="title"/>
          </p:nvPr>
        </p:nvSpPr>
        <p:spPr>
          <a:xfrm>
            <a:off x="838200" y="365126"/>
            <a:ext cx="10515600" cy="851116"/>
          </a:xfrm>
        </p:spPr>
        <p:txBody>
          <a:bodyPr>
            <a:normAutofit fontScale="90000"/>
          </a:bodyPr>
          <a:lstStyle/>
          <a:p>
            <a:r>
              <a:rPr lang="el-GR" dirty="0"/>
              <a:t>ΒΙΒΛΙΟΓΡΑΦΙΚΕΣ ΑΝΑΦΟΡΕΣ</a:t>
            </a:r>
            <a:r>
              <a:rPr lang="en-US" dirty="0"/>
              <a:t> - </a:t>
            </a:r>
            <a:r>
              <a:rPr lang="el-GR" dirty="0"/>
              <a:t>παραδείγματα</a:t>
            </a:r>
            <a:br>
              <a:rPr lang="el-GR" dirty="0"/>
            </a:br>
            <a:endParaRPr lang="en-US" dirty="0"/>
          </a:p>
        </p:txBody>
      </p:sp>
      <p:pic>
        <p:nvPicPr>
          <p:cNvPr id="15" name="Θέση περιεχομένου 14">
            <a:extLst>
              <a:ext uri="{FF2B5EF4-FFF2-40B4-BE49-F238E27FC236}">
                <a16:creationId xmlns:a16="http://schemas.microsoft.com/office/drawing/2014/main" id="{01C1D37A-9540-2E20-A625-D6A9BA309722}"/>
              </a:ext>
            </a:extLst>
          </p:cNvPr>
          <p:cNvPicPr>
            <a:picLocks noGrp="1" noChangeAspect="1"/>
          </p:cNvPicPr>
          <p:nvPr>
            <p:ph sz="half" idx="1"/>
          </p:nvPr>
        </p:nvPicPr>
        <p:blipFill>
          <a:blip r:embed="rId2"/>
          <a:stretch>
            <a:fillRect/>
          </a:stretch>
        </p:blipFill>
        <p:spPr>
          <a:xfrm>
            <a:off x="695325" y="1366837"/>
            <a:ext cx="10582275" cy="4986337"/>
          </a:xfrm>
        </p:spPr>
      </p:pic>
    </p:spTree>
    <p:extLst>
      <p:ext uri="{BB962C8B-B14F-4D97-AF65-F5344CB8AC3E}">
        <p14:creationId xmlns:p14="http://schemas.microsoft.com/office/powerpoint/2010/main" val="280916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54F408-3754-852C-3C64-381D77CD86CD}"/>
              </a:ext>
            </a:extLst>
          </p:cNvPr>
          <p:cNvSpPr>
            <a:spLocks noGrp="1"/>
          </p:cNvSpPr>
          <p:nvPr>
            <p:ph type="title"/>
          </p:nvPr>
        </p:nvSpPr>
        <p:spPr/>
        <p:txBody>
          <a:bodyPr/>
          <a:lstStyle/>
          <a:p>
            <a:endParaRPr lang="el-GR"/>
          </a:p>
        </p:txBody>
      </p:sp>
      <p:pic>
        <p:nvPicPr>
          <p:cNvPr id="6" name="Εικόνα 5">
            <a:extLst>
              <a:ext uri="{FF2B5EF4-FFF2-40B4-BE49-F238E27FC236}">
                <a16:creationId xmlns:a16="http://schemas.microsoft.com/office/drawing/2014/main" id="{AF79599A-ED90-1DCD-A828-559AB986EE1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5286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E89490CD-D915-9CA2-D92C-85F355E124F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26688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C51F6C6D-2A47-D72A-9DA9-D2D13E44819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31225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κείμενο, στιγμιότυπο οθόνης, λογισμικό, εικονίδιο υπολογιστή&#10;&#10;Περιγραφή που δημιουργήθηκε αυτόματα">
            <a:extLst>
              <a:ext uri="{FF2B5EF4-FFF2-40B4-BE49-F238E27FC236}">
                <a16:creationId xmlns:a16="http://schemas.microsoft.com/office/drawing/2014/main" id="{26A9F15B-FEA4-B187-1FD9-3BCB29E11416}"/>
              </a:ext>
            </a:extLst>
          </p:cNvPr>
          <p:cNvPicPr>
            <a:picLocks noGrp="1" noChangeAspect="1"/>
          </p:cNvPicPr>
          <p:nvPr>
            <p:ph idx="1"/>
          </p:nvPr>
        </p:nvPicPr>
        <p:blipFill rotWithShape="1">
          <a:blip r:embed="rId2"/>
          <a:srcRect/>
          <a:stretch/>
        </p:blipFill>
        <p:spPr>
          <a:xfrm>
            <a:off x="20" y="10"/>
            <a:ext cx="12191980" cy="6857990"/>
          </a:xfrm>
          <a:noFill/>
        </p:spPr>
      </p:pic>
    </p:spTree>
    <p:extLst>
      <p:ext uri="{BB962C8B-B14F-4D97-AF65-F5344CB8AC3E}">
        <p14:creationId xmlns:p14="http://schemas.microsoft.com/office/powerpoint/2010/main" val="2081781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D39BAB-81EF-3B88-3E6B-615D071455D2}"/>
              </a:ext>
            </a:extLst>
          </p:cNvPr>
          <p:cNvSpPr>
            <a:spLocks noGrp="1"/>
          </p:cNvSpPr>
          <p:nvPr>
            <p:ph type="ctrTitle"/>
          </p:nvPr>
        </p:nvSpPr>
        <p:spPr>
          <a:xfrm>
            <a:off x="1524000" y="1122363"/>
            <a:ext cx="9144000" cy="2387600"/>
          </a:xfrm>
        </p:spPr>
        <p:txBody>
          <a:bodyPr anchor="b">
            <a:normAutofit/>
          </a:bodyPr>
          <a:lstStyle/>
          <a:p>
            <a:r>
              <a:rPr lang="el-GR" sz="4700" dirty="0"/>
              <a:t>Περισσότερες πληροφορίες και πολλαπλά παραδείγματα μπορείτε να βρείτε στο παρακάτω </a:t>
            </a:r>
            <a:r>
              <a:rPr lang="en-US" sz="4700" dirty="0"/>
              <a:t>link:</a:t>
            </a:r>
            <a:endParaRPr lang="el-GR" sz="4700" dirty="0"/>
          </a:p>
        </p:txBody>
      </p:sp>
      <p:sp>
        <p:nvSpPr>
          <p:cNvPr id="4" name="Θέση περιεχομένου 3">
            <a:extLst>
              <a:ext uri="{FF2B5EF4-FFF2-40B4-BE49-F238E27FC236}">
                <a16:creationId xmlns:a16="http://schemas.microsoft.com/office/drawing/2014/main" id="{B6C959A6-B805-754E-EF58-BBDAB2D0F0E0}"/>
              </a:ext>
            </a:extLst>
          </p:cNvPr>
          <p:cNvSpPr>
            <a:spLocks noGrp="1"/>
          </p:cNvSpPr>
          <p:nvPr>
            <p:ph type="subTitle" idx="1"/>
          </p:nvPr>
        </p:nvSpPr>
        <p:spPr>
          <a:xfrm>
            <a:off x="1524000" y="3602038"/>
            <a:ext cx="9144000" cy="1655762"/>
          </a:xfrm>
        </p:spPr>
        <p:txBody>
          <a:bodyPr>
            <a:normAutofit/>
          </a:bodyPr>
          <a:lstStyle/>
          <a:p>
            <a:pPr marL="0" indent="0">
              <a:buNone/>
            </a:pPr>
            <a:r>
              <a:rPr lang="en-US" dirty="0">
                <a:hlinkClick r:id="rId2"/>
              </a:rPr>
              <a:t>https://apastyle.apa.org/style-grammar-guidelines/references/examples#textual-works</a:t>
            </a:r>
            <a:r>
              <a:rPr lang="en-US" dirty="0"/>
              <a:t> </a:t>
            </a:r>
            <a:endParaRPr lang="el-GR" dirty="0"/>
          </a:p>
        </p:txBody>
      </p:sp>
    </p:spTree>
    <p:extLst>
      <p:ext uri="{BB962C8B-B14F-4D97-AF65-F5344CB8AC3E}">
        <p14:creationId xmlns:p14="http://schemas.microsoft.com/office/powerpoint/2010/main" val="4021841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8F6D58-1A39-41ED-99F7-0CE9F03BD344}"/>
              </a:ext>
            </a:extLst>
          </p:cNvPr>
          <p:cNvSpPr>
            <a:spLocks noGrp="1"/>
          </p:cNvSpPr>
          <p:nvPr>
            <p:ph type="title"/>
          </p:nvPr>
        </p:nvSpPr>
        <p:spPr>
          <a:xfrm>
            <a:off x="2257214" y="2694018"/>
            <a:ext cx="5406902" cy="1469965"/>
          </a:xfrm>
        </p:spPr>
        <p:txBody>
          <a:bodyPr rtlCol="0" anchor="ctr">
            <a:normAutofit/>
          </a:bodyPr>
          <a:lstStyle/>
          <a:p>
            <a:pPr rtl="0"/>
            <a:r>
              <a:rPr lang="el-GR" dirty="0">
                <a:latin typeface="Franklin Gothic Book" panose="020B0503020102020204" pitchFamily="34" charset="0"/>
                <a:cs typeface="Segoe UI" panose="020B0502040204020203" pitchFamily="34" charset="0"/>
              </a:rPr>
              <a:t>Παρουσίαση της έρευνάς σας</a:t>
            </a:r>
          </a:p>
        </p:txBody>
      </p:sp>
      <p:pic>
        <p:nvPicPr>
          <p:cNvPr id="4" name="Γραφικό 3" descr="Συνομιλία">
            <a:extLst>
              <a:ext uri="{FF2B5EF4-FFF2-40B4-BE49-F238E27FC236}">
                <a16:creationId xmlns:a16="http://schemas.microsoft.com/office/drawing/2014/main" id="{AEE98CC8-0F49-4433-9FD0-35E20C04B5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880360"/>
            <a:ext cx="1097280" cy="1097280"/>
          </a:xfrm>
          <a:prstGeom prst="rect">
            <a:avLst/>
          </a:prstGeom>
        </p:spPr>
      </p:pic>
      <p:sp>
        <p:nvSpPr>
          <p:cNvPr id="3" name="Θέση περιεχομένου 2">
            <a:extLst>
              <a:ext uri="{FF2B5EF4-FFF2-40B4-BE49-F238E27FC236}">
                <a16:creationId xmlns:a16="http://schemas.microsoft.com/office/drawing/2014/main" id="{3BF933A4-33C5-4102-BBB0-9B15EFF2F292}"/>
              </a:ext>
            </a:extLst>
          </p:cNvPr>
          <p:cNvSpPr>
            <a:spLocks noGrp="1"/>
          </p:cNvSpPr>
          <p:nvPr>
            <p:ph idx="1"/>
          </p:nvPr>
        </p:nvSpPr>
        <p:spPr>
          <a:xfrm>
            <a:off x="2257215" y="4352917"/>
            <a:ext cx="4384216" cy="1688746"/>
          </a:xfrm>
        </p:spPr>
        <p:txBody>
          <a:bodyPr vert="horz" lIns="91440" tIns="45720" rIns="91440" bIns="45720" rtlCol="0" anchor="t">
            <a:normAutofit/>
          </a:bodyPr>
          <a:lstStyle/>
          <a:p>
            <a:pPr rtl="0"/>
            <a:r>
              <a:rPr lang="el-GR" sz="2000" dirty="0">
                <a:latin typeface="Segoe UI" panose="020B0502040204020203" pitchFamily="34" charset="0"/>
                <a:cs typeface="Segoe UI" panose="020B0502040204020203" pitchFamily="34" charset="0"/>
              </a:rPr>
              <a:t>Εφόσον ολοκληρωθεί, κατατεθεί και εγκριθεί από τον επιβλέποντα σας….απλά ετοιμάζετε την παρουσίασή σας.</a:t>
            </a:r>
          </a:p>
          <a:p>
            <a:pPr rtl="0"/>
            <a:endParaRPr lang="el-GR" sz="2000" dirty="0">
              <a:latin typeface="Franklin Gothic Book" panose="020B0503020102020204" pitchFamily="34" charset="0"/>
            </a:endParaRPr>
          </a:p>
        </p:txBody>
      </p:sp>
      <p:pic>
        <p:nvPicPr>
          <p:cNvPr id="8" name="Γραφικό 7">
            <a:extLst>
              <a:ext uri="{FF2B5EF4-FFF2-40B4-BE49-F238E27FC236}">
                <a16:creationId xmlns:a16="http://schemas.microsoft.com/office/drawing/2014/main" id="{590430A8-7125-464C-98BA-3409573DB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880909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Γραφικό 10" descr="Βιβλία στο ράφι">
            <a:extLst>
              <a:ext uri="{FF2B5EF4-FFF2-40B4-BE49-F238E27FC236}">
                <a16:creationId xmlns:a16="http://schemas.microsoft.com/office/drawing/2014/main" id="{18A239E6-97C0-4A74-8E7A-C9FD39A8C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919288"/>
            <a:ext cx="2046288" cy="2046288"/>
          </a:xfrm>
          <a:prstGeom prst="rect">
            <a:avLst/>
          </a:prstGeom>
        </p:spPr>
      </p:pic>
      <p:pic>
        <p:nvPicPr>
          <p:cNvPr id="7" name="Γραφικό 6" descr="Μαυροπίνακας">
            <a:extLst>
              <a:ext uri="{FF2B5EF4-FFF2-40B4-BE49-F238E27FC236}">
                <a16:creationId xmlns:a16="http://schemas.microsoft.com/office/drawing/2014/main" id="{2696A1A4-8E43-47F6-A6DC-A9ADAB053D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4037013"/>
            <a:ext cx="2046288" cy="2046288"/>
          </a:xfrm>
          <a:prstGeom prst="rect">
            <a:avLst/>
          </a:prstGeom>
        </p:spPr>
      </p:pic>
      <p:pic>
        <p:nvPicPr>
          <p:cNvPr id="9" name="Γραφικό 8" descr="Άνοιγμα βιβλίου">
            <a:extLst>
              <a:ext uri="{FF2B5EF4-FFF2-40B4-BE49-F238E27FC236}">
                <a16:creationId xmlns:a16="http://schemas.microsoft.com/office/drawing/2014/main" id="{93E427C7-0218-4592-82DA-2431E4BF87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4338" y="1919288"/>
            <a:ext cx="4164013" cy="4164013"/>
          </a:xfrm>
          <a:prstGeom prst="rect">
            <a:avLst/>
          </a:prstGeom>
        </p:spPr>
      </p:pic>
      <p:pic>
        <p:nvPicPr>
          <p:cNvPr id="5" name="Γραφικό 4" descr="Συνομιλία">
            <a:extLst>
              <a:ext uri="{FF2B5EF4-FFF2-40B4-BE49-F238E27FC236}">
                <a16:creationId xmlns:a16="http://schemas.microsoft.com/office/drawing/2014/main" id="{EB71843F-0A0B-4317-B205-4B0A0B97C0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89788" y="1919288"/>
            <a:ext cx="4164013" cy="4164013"/>
          </a:xfrm>
          <a:prstGeom prst="rect">
            <a:avLst/>
          </a:prstGeom>
        </p:spPr>
      </p:pic>
      <p:sp>
        <p:nvSpPr>
          <p:cNvPr id="2" name="Τίτλος 1">
            <a:extLst>
              <a:ext uri="{FF2B5EF4-FFF2-40B4-BE49-F238E27FC236}">
                <a16:creationId xmlns:a16="http://schemas.microsoft.com/office/drawing/2014/main" id="{E561AC0E-7195-4ACF-AA0A-5E2923A987F7}"/>
              </a:ext>
            </a:extLst>
          </p:cNvPr>
          <p:cNvSpPr>
            <a:spLocks noGrp="1"/>
          </p:cNvSpPr>
          <p:nvPr>
            <p:ph type="ctrTitle" idx="4294967295"/>
          </p:nvPr>
        </p:nvSpPr>
        <p:spPr>
          <a:xfrm>
            <a:off x="838200" y="365125"/>
            <a:ext cx="10515600" cy="1325563"/>
          </a:xfrm>
        </p:spPr>
        <p:txBody>
          <a:bodyPr rtlCol="0" anchor="ctr">
            <a:normAutofit/>
          </a:bodyPr>
          <a:lstStyle/>
          <a:p>
            <a:pPr rtl="0"/>
            <a:r>
              <a:rPr lang="el-GR" dirty="0"/>
              <a:t>Καλή επιτυχία!!!</a:t>
            </a:r>
          </a:p>
        </p:txBody>
      </p:sp>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7AE93C6-3A7B-1A1F-879F-DC0F2D36A087}"/>
              </a:ext>
            </a:extLst>
          </p:cNvPr>
          <p:cNvSpPr>
            <a:spLocks noGrp="1"/>
          </p:cNvSpPr>
          <p:nvPr>
            <p:ph type="title"/>
          </p:nvPr>
        </p:nvSpPr>
        <p:spPr>
          <a:xfrm>
            <a:off x="751011" y="798990"/>
            <a:ext cx="3932237" cy="5062060"/>
          </a:xfrm>
        </p:spPr>
        <p:txBody>
          <a:bodyPr>
            <a:normAutofit fontScale="90000"/>
          </a:bodyPr>
          <a:lstStyle/>
          <a:p>
            <a:pPr algn="just"/>
            <a:br>
              <a:rPr lang="el-GR" dirty="0"/>
            </a:br>
            <a:br>
              <a:rPr lang="el-GR" dirty="0"/>
            </a:br>
            <a:br>
              <a:rPr lang="el-GR" dirty="0"/>
            </a:br>
            <a:br>
              <a:rPr lang="el-GR" dirty="0"/>
            </a:br>
            <a:r>
              <a:rPr lang="el-GR" sz="2000" i="1" dirty="0">
                <a:latin typeface="Sans serif"/>
                <a:cs typeface="Sabon Next LT" panose="02000500000000000000" pitchFamily="2" charset="0"/>
              </a:rPr>
              <a:t>Μία επισκόπηση βιβλιογραφίας μας βοηθάει να μάθουμε τι είναι ήδη γνωστό και τι άγνωστο</a:t>
            </a:r>
            <a:r>
              <a:rPr lang="en-US" sz="2000" i="1" dirty="0">
                <a:latin typeface="Sans serif"/>
                <a:cs typeface="Sabon Next LT" panose="02000500000000000000" pitchFamily="2" charset="0"/>
              </a:rPr>
              <a:t> (Babbie,2011).</a:t>
            </a:r>
            <a:br>
              <a:rPr lang="en-US" sz="2000" i="1" dirty="0">
                <a:latin typeface="Sans serif"/>
                <a:cs typeface="Sabon Next LT" panose="02000500000000000000" pitchFamily="2" charset="0"/>
              </a:rPr>
            </a:br>
            <a:br>
              <a:rPr lang="el-GR" sz="2000" i="1" dirty="0">
                <a:latin typeface="Sans serif"/>
                <a:cs typeface="Sabon Next LT" panose="02000500000000000000" pitchFamily="2" charset="0"/>
              </a:rPr>
            </a:br>
            <a:r>
              <a:rPr lang="el-GR" sz="2000" b="0" i="0" u="none" strike="noStrike" dirty="0">
                <a:solidFill>
                  <a:srgbClr val="000000"/>
                </a:solidFill>
                <a:effectLst/>
                <a:latin typeface="Sans serif"/>
                <a:cs typeface="Sabon Next LT" panose="02000500000000000000" pitchFamily="2" charset="0"/>
              </a:rPr>
              <a:t>Οι ακαδημαϊκές εργασίες διαφέρουν από άλλα είδη του γραπτού λόγου, καθώς είναι κείμενα που απευθύνονται πρωτίστως στα μέλη της ακαδημαϊκής κοινότητας στην οποία ανήκουν και οι φοιτητές/φοιτήτριες. Δεν συνιστά ακαδημαϊκή εργασία ένα κείμενο όπου απλώς παρατίθενται πληροφορίες ή προσωπικές σκέψεις δίχως τεκμηρίωση. Βασίζεται στην συστηματική μελέτη ενός θέματος ή στην προσπάθεια απάντησης ενός ερευνητικού ερωτήματος.</a:t>
            </a:r>
            <a:br>
              <a:rPr lang="en-US" sz="2000" i="1" dirty="0">
                <a:latin typeface="Sans serif"/>
              </a:rPr>
            </a:br>
            <a:endParaRPr lang="en-US" sz="2000" i="1" dirty="0">
              <a:latin typeface="Sans serif"/>
            </a:endParaRPr>
          </a:p>
        </p:txBody>
      </p:sp>
      <p:graphicFrame>
        <p:nvGraphicFramePr>
          <p:cNvPr id="5" name="Θέση περιεχομένου 2">
            <a:extLst>
              <a:ext uri="{FF2B5EF4-FFF2-40B4-BE49-F238E27FC236}">
                <a16:creationId xmlns:a16="http://schemas.microsoft.com/office/drawing/2014/main" id="{F3A1A88D-64E2-24A4-872F-C6126D386BC5}"/>
              </a:ext>
            </a:extLst>
          </p:cNvPr>
          <p:cNvGraphicFramePr>
            <a:graphicFrameLocks noGrp="1"/>
          </p:cNvGraphicFramePr>
          <p:nvPr>
            <p:ph idx="1"/>
            <p:extLst>
              <p:ext uri="{D42A27DB-BD31-4B8C-83A1-F6EECF244321}">
                <p14:modId xmlns:p14="http://schemas.microsoft.com/office/powerpoint/2010/main" val="2563781696"/>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168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2C824B-4279-4D47-92DD-71F5353FAA23}"/>
              </a:ext>
            </a:extLst>
          </p:cNvPr>
          <p:cNvSpPr>
            <a:spLocks noGrp="1"/>
          </p:cNvSpPr>
          <p:nvPr>
            <p:ph type="title"/>
          </p:nvPr>
        </p:nvSpPr>
        <p:spPr>
          <a:xfrm>
            <a:off x="1393794" y="169573"/>
            <a:ext cx="9405113" cy="1325563"/>
          </a:xfrm>
        </p:spPr>
        <p:txBody>
          <a:bodyPr rtlCol="0">
            <a:normAutofit/>
          </a:bodyPr>
          <a:lstStyle/>
          <a:p>
            <a:pPr algn="ctr" rtl="0"/>
            <a:r>
              <a:rPr lang="el-GR" dirty="0"/>
              <a:t>ΔΟΜΗ ΕΡΓΑΣΙΑΣ</a:t>
            </a:r>
            <a:endParaRPr lang="el-GR" dirty="0">
              <a:latin typeface="Franklin Gothic Book" panose="020B0503020102020204" pitchFamily="34" charset="0"/>
              <a:cs typeface="Segoe UI" panose="020B0502040204020203" pitchFamily="34" charset="0"/>
            </a:endParaRPr>
          </a:p>
        </p:txBody>
      </p:sp>
      <p:sp>
        <p:nvSpPr>
          <p:cNvPr id="8" name="Έλλειψη 7">
            <a:extLst>
              <a:ext uri="{FF2B5EF4-FFF2-40B4-BE49-F238E27FC236}">
                <a16:creationId xmlns:a16="http://schemas.microsoft.com/office/drawing/2014/main" id="{E5585411-DE61-42EC-8DAB-BA853F129791}"/>
              </a:ext>
            </a:extLst>
          </p:cNvPr>
          <p:cNvSpPr/>
          <p:nvPr/>
        </p:nvSpPr>
        <p:spPr>
          <a:xfrm>
            <a:off x="1100016" y="766071"/>
            <a:ext cx="586154" cy="575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sz="3600" b="1">
                <a:latin typeface="Segoe UI" panose="020B0502040204020203" pitchFamily="34" charset="0"/>
                <a:cs typeface="Segoe UI" panose="020B0502040204020203" pitchFamily="34" charset="0"/>
              </a:rPr>
              <a:t>1</a:t>
            </a:r>
          </a:p>
        </p:txBody>
      </p:sp>
      <p:sp>
        <p:nvSpPr>
          <p:cNvPr id="9" name="Έλλειψη 8">
            <a:extLst>
              <a:ext uri="{FF2B5EF4-FFF2-40B4-BE49-F238E27FC236}">
                <a16:creationId xmlns:a16="http://schemas.microsoft.com/office/drawing/2014/main" id="{6D1E12A6-FA7A-477F-8C87-308C5B84B139}"/>
              </a:ext>
            </a:extLst>
          </p:cNvPr>
          <p:cNvSpPr/>
          <p:nvPr/>
        </p:nvSpPr>
        <p:spPr>
          <a:xfrm>
            <a:off x="7197885" y="1495136"/>
            <a:ext cx="586154" cy="575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sz="3600" b="1" dirty="0">
                <a:latin typeface="Segoe UI" panose="020B0502040204020203" pitchFamily="34" charset="0"/>
                <a:cs typeface="Segoe UI" panose="020B0502040204020203" pitchFamily="34" charset="0"/>
              </a:rPr>
              <a:t>2</a:t>
            </a:r>
          </a:p>
        </p:txBody>
      </p:sp>
      <p:sp>
        <p:nvSpPr>
          <p:cNvPr id="7" name="Πλαίσιο κειμένου 6">
            <a:extLst>
              <a:ext uri="{FF2B5EF4-FFF2-40B4-BE49-F238E27FC236}">
                <a16:creationId xmlns:a16="http://schemas.microsoft.com/office/drawing/2014/main" id="{E5564556-59F0-4D0A-A6CD-ADF8F4D7428B}"/>
              </a:ext>
            </a:extLst>
          </p:cNvPr>
          <p:cNvSpPr txBox="1"/>
          <p:nvPr/>
        </p:nvSpPr>
        <p:spPr>
          <a:xfrm>
            <a:off x="6874277" y="2285380"/>
            <a:ext cx="4926953" cy="4239687"/>
          </a:xfrm>
          <a:prstGeom prst="rect">
            <a:avLst/>
          </a:prstGeom>
          <a:noFill/>
        </p:spPr>
        <p:txBody>
          <a:bodyPr wrap="square" rtlCol="0">
            <a:spAutoFit/>
          </a:bodyPr>
          <a:lstStyle/>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εργασίες θα πρέπει να είναι ομοιόμορφα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μορφοποιημένες π.χ. 1,5 διάστιχο</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γραμματοσειρά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Times New Roman</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μεγέθους 12. Να υπάρχει αρίθμηση σελίδων.</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Πλέον  </a:t>
            </a:r>
            <a:r>
              <a:rPr lang="el-GR" sz="1800" b="1" dirty="0">
                <a:effectLst/>
                <a:ea typeface="Calibri" panose="020F0502020204030204" pitchFamily="34" charset="0"/>
                <a:cs typeface="Times New Roman" panose="02020603050405020304" pitchFamily="18" charset="0"/>
              </a:rPr>
              <a:t>προτείνεται </a:t>
            </a:r>
            <a:r>
              <a:rPr lang="el-GR" sz="1800" b="0" i="0" u="none" strike="noStrike" dirty="0">
                <a:solidFill>
                  <a:srgbClr val="000000"/>
                </a:solidFill>
                <a:effectLst/>
              </a:rPr>
              <a:t>η επιλογή μιας </a:t>
            </a:r>
            <a:r>
              <a:rPr lang="el-GR" sz="1800" b="1" i="0" u="none" strike="noStrike" dirty="0" err="1">
                <a:solidFill>
                  <a:srgbClr val="000000"/>
                </a:solidFill>
                <a:effectLst/>
              </a:rPr>
              <a:t>Sans</a:t>
            </a:r>
            <a:r>
              <a:rPr lang="el-GR" sz="1800" b="1" i="0" u="none" strike="noStrike" dirty="0">
                <a:solidFill>
                  <a:srgbClr val="000000"/>
                </a:solidFill>
                <a:effectLst/>
              </a:rPr>
              <a:t> </a:t>
            </a:r>
            <a:r>
              <a:rPr lang="el-GR" sz="1800" b="1" i="0" u="none" strike="noStrike" dirty="0" err="1">
                <a:solidFill>
                  <a:srgbClr val="000000"/>
                </a:solidFill>
                <a:effectLst/>
              </a:rPr>
              <a:t>Serif</a:t>
            </a:r>
            <a:r>
              <a:rPr lang="el-GR" sz="1800" b="1" i="0" u="none" strike="noStrike" dirty="0">
                <a:solidFill>
                  <a:srgbClr val="000000"/>
                </a:solidFill>
                <a:effectLst/>
              </a:rPr>
              <a:t> </a:t>
            </a:r>
            <a:r>
              <a:rPr lang="el-GR" sz="1800" b="0" i="0" u="none" strike="noStrike" dirty="0">
                <a:solidFill>
                  <a:srgbClr val="000000"/>
                </a:solidFill>
                <a:effectLst/>
              </a:rPr>
              <a:t> γραμματοσειράς για ευκολότερη πρόσβαση από όλους.</a:t>
            </a:r>
            <a:endParaRPr lang="el-GR" sz="1800" b="1"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l-GR" sz="1800">
                <a:effectLst/>
                <a:latin typeface="Calibri" panose="020F0502020204030204" pitchFamily="34" charset="0"/>
                <a:ea typeface="Calibri" panose="020F0502020204030204" pitchFamily="34" charset="0"/>
                <a:cs typeface="Times New Roman" panose="02020603050405020304" pitchFamily="18" charset="0"/>
              </a:rPr>
              <a:t>Να </a:t>
            </a:r>
            <a:r>
              <a:rPr lang="el-GR" sz="1800" dirty="0">
                <a:effectLst/>
                <a:latin typeface="Calibri" panose="020F0502020204030204" pitchFamily="34" charset="0"/>
                <a:ea typeface="Calibri" panose="020F0502020204030204" pitchFamily="34" charset="0"/>
                <a:cs typeface="Times New Roman" panose="02020603050405020304" pitchFamily="18" charset="0"/>
              </a:rPr>
              <a:t>υπάρχει ομοιόμορφος τρόπος αρίθμησης και μορφοποίησης  των επικεφαλίδων σας.</a:t>
            </a:r>
          </a:p>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Στις βιβλιογραφικές αναφορές θα παραθέτετε ξεχωριστά ελληνική και ξενόγλωσση βιβλιογραφία.</a:t>
            </a:r>
          </a:p>
          <a:p>
            <a:pPr algn="just">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609703F-07BD-4CA1-DCA7-CCF1785FF21D}"/>
              </a:ext>
            </a:extLst>
          </p:cNvPr>
          <p:cNvSpPr txBox="1"/>
          <p:nvPr/>
        </p:nvSpPr>
        <p:spPr>
          <a:xfrm>
            <a:off x="1393093" y="1342012"/>
            <a:ext cx="4926953" cy="5638531"/>
          </a:xfrm>
          <a:prstGeom prst="rect">
            <a:avLst/>
          </a:prstGeom>
          <a:noFill/>
        </p:spPr>
        <p:txBody>
          <a:bodyPr wrap="square">
            <a:spAutoFit/>
          </a:bodyPr>
          <a:lstStyle/>
          <a:p>
            <a:pPr marL="755650" marR="71755" algn="just" rtl="0">
              <a:spcBef>
                <a:spcPts val="0"/>
              </a:spcBef>
              <a:spcAft>
                <a:spcPts val="0"/>
              </a:spcAft>
            </a:pPr>
            <a:r>
              <a:rPr lang="el-GR" sz="1800" b="0" i="0" u="none" strike="noStrike" dirty="0">
                <a:solidFill>
                  <a:srgbClr val="000000"/>
                </a:solidFill>
                <a:effectLst/>
                <a:latin typeface="Palatino Linotype" panose="02040502050505030304" pitchFamily="18" charset="0"/>
              </a:rPr>
              <a:t>Ένα τυπικό πλάνο εργασίας είναι το ακόλουθο: </a:t>
            </a:r>
            <a:endParaRPr lang="en-US" sz="1800" b="0" i="0" u="none" strike="noStrike" dirty="0">
              <a:solidFill>
                <a:srgbClr val="000000"/>
              </a:solidFill>
              <a:effectLst/>
              <a:latin typeface="Palatino Linotype" panose="02040502050505030304" pitchFamily="18" charset="0"/>
            </a:endParaRPr>
          </a:p>
          <a:p>
            <a:pPr marL="755650" marR="71755" algn="just" rtl="0">
              <a:spcBef>
                <a:spcPts val="0"/>
              </a:spcBef>
              <a:spcAft>
                <a:spcPts val="0"/>
              </a:spcAft>
            </a:pPr>
            <a:r>
              <a:rPr lang="el-GR" sz="1800" b="0" i="0" u="none" strike="noStrike" dirty="0">
                <a:solidFill>
                  <a:srgbClr val="000000"/>
                </a:solidFill>
                <a:effectLst/>
                <a:latin typeface="Palatino Linotype" panose="02040502050505030304" pitchFamily="18" charset="0"/>
              </a:rPr>
              <a:t> </a:t>
            </a:r>
            <a:endParaRPr lang="el-GR" b="0" dirty="0">
              <a:effectLst/>
            </a:endParaRPr>
          </a:p>
          <a:p>
            <a:pPr marL="298450" marR="71755" algn="just" rtl="0" fontAlgn="base">
              <a:spcBef>
                <a:spcPts val="0"/>
              </a:spcBef>
              <a:spcAft>
                <a:spcPts val="0"/>
              </a:spcAft>
              <a:buFont typeface="Arial" panose="020B0604020202020204" pitchFamily="34" charset="0"/>
              <a:buChar char="•"/>
            </a:pPr>
            <a:r>
              <a:rPr lang="el-GR" sz="1800" b="0" i="0" u="none" strike="noStrike" dirty="0">
                <a:solidFill>
                  <a:srgbClr val="000000"/>
                </a:solidFill>
                <a:effectLst/>
                <a:latin typeface="Palatino Linotype" panose="02040502050505030304" pitchFamily="18" charset="0"/>
              </a:rPr>
              <a:t>Εξώφυλλο</a:t>
            </a:r>
          </a:p>
          <a:p>
            <a:pPr marL="298450" marR="71755" algn="just" rtl="0" fontAlgn="base">
              <a:spcBef>
                <a:spcPts val="0"/>
              </a:spcBef>
              <a:spcAft>
                <a:spcPts val="0"/>
              </a:spcAft>
              <a:buFont typeface="Arial" panose="020B0604020202020204" pitchFamily="34" charset="0"/>
              <a:buChar char="•"/>
            </a:pPr>
            <a:r>
              <a:rPr kumimoji="0" lang="el-GR" sz="1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προαιρετικά, ευχαριστίες)</a:t>
            </a:r>
            <a:endParaRPr lang="el-GR" sz="1800" b="0" i="0" u="none" strike="noStrike" dirty="0">
              <a:solidFill>
                <a:srgbClr val="000000"/>
              </a:solidFill>
              <a:effectLst/>
              <a:latin typeface="Palatino Linotype" panose="02040502050505030304" pitchFamily="18" charset="0"/>
            </a:endParaRPr>
          </a:p>
          <a:p>
            <a:pPr marL="298450" marR="71755" lvl="0" indent="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l-GR" sz="1800" b="0" i="0" u="none" strike="noStrike" dirty="0">
                <a:solidFill>
                  <a:srgbClr val="000000"/>
                </a:solidFill>
                <a:effectLst/>
                <a:latin typeface="Palatino Linotype" panose="02040502050505030304" pitchFamily="18" charset="0"/>
              </a:rPr>
              <a:t> </a:t>
            </a:r>
            <a:r>
              <a:rPr kumimoji="0" lang="el-GR" sz="1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Περίληψη</a:t>
            </a:r>
            <a:endParaRPr lang="el-GR" sz="1800" b="0" i="0" u="none" strike="noStrike" dirty="0">
              <a:solidFill>
                <a:srgbClr val="000000"/>
              </a:solidFill>
              <a:effectLst/>
              <a:latin typeface="Palatino Linotype" panose="02040502050505030304" pitchFamily="18" charset="0"/>
            </a:endParaRPr>
          </a:p>
          <a:p>
            <a:pPr marL="298450" marR="71755" algn="just" rtl="0" fontAlgn="base">
              <a:spcBef>
                <a:spcPts val="0"/>
              </a:spcBef>
              <a:spcAft>
                <a:spcPts val="0"/>
              </a:spcAft>
              <a:buFont typeface="Arial" panose="020B0604020202020204" pitchFamily="34" charset="0"/>
              <a:buChar char="•"/>
            </a:pPr>
            <a:r>
              <a:rPr lang="el-GR" sz="1800" b="0" i="0" u="none" strike="noStrike" dirty="0">
                <a:solidFill>
                  <a:srgbClr val="000000"/>
                </a:solidFill>
                <a:effectLst/>
                <a:latin typeface="Palatino Linotype" panose="02040502050505030304" pitchFamily="18" charset="0"/>
              </a:rPr>
              <a:t> Περιεχόμενα </a:t>
            </a:r>
          </a:p>
          <a:p>
            <a:pPr marL="298450" marR="71755" algn="just" rtl="0" fontAlgn="base">
              <a:spcBef>
                <a:spcPts val="0"/>
              </a:spcBef>
              <a:spcAft>
                <a:spcPts val="0"/>
              </a:spcAft>
              <a:buFont typeface="Arial" panose="020B0604020202020204" pitchFamily="34" charset="0"/>
              <a:buChar char="•"/>
            </a:pPr>
            <a:r>
              <a:rPr lang="el-GR" sz="1800" b="0" i="0" u="none" strike="noStrike" dirty="0">
                <a:solidFill>
                  <a:srgbClr val="000000"/>
                </a:solidFill>
                <a:effectLst/>
                <a:latin typeface="Palatino Linotype" panose="02040502050505030304" pitchFamily="18" charset="0"/>
              </a:rPr>
              <a:t>Συντομογραφίες</a:t>
            </a:r>
            <a:r>
              <a:rPr lang="el-GR" dirty="0">
                <a:solidFill>
                  <a:srgbClr val="000000"/>
                </a:solidFill>
                <a:latin typeface="Palatino Linotype" panose="02040502050505030304" pitchFamily="18" charset="0"/>
              </a:rPr>
              <a:t> </a:t>
            </a:r>
          </a:p>
          <a:p>
            <a:pPr marL="298450" marR="71755" algn="just" rtl="0" fontAlgn="base">
              <a:spcBef>
                <a:spcPts val="0"/>
              </a:spcBef>
              <a:spcAft>
                <a:spcPts val="0"/>
              </a:spcAft>
              <a:buFont typeface="Arial" panose="020B0604020202020204" pitchFamily="34" charset="0"/>
              <a:buChar char="•"/>
            </a:pPr>
            <a:r>
              <a:rPr lang="el-GR" sz="1800" b="0" i="0" u="none" strike="noStrike" dirty="0">
                <a:solidFill>
                  <a:srgbClr val="000000"/>
                </a:solidFill>
                <a:effectLst/>
                <a:latin typeface="Palatino Linotype" panose="02040502050505030304" pitchFamily="18" charset="0"/>
              </a:rPr>
              <a:t> Κατάλογος Πίνακες και Διαγράμματα (εάν έχετε)</a:t>
            </a:r>
          </a:p>
          <a:p>
            <a:pPr marL="298450" marR="71755" algn="just" rtl="0" fontAlgn="base">
              <a:spcBef>
                <a:spcPts val="0"/>
              </a:spcBef>
              <a:spcAft>
                <a:spcPts val="0"/>
              </a:spcAft>
              <a:buFont typeface="Arial" panose="020B0604020202020204" pitchFamily="34" charset="0"/>
              <a:buChar char="•"/>
            </a:pPr>
            <a:r>
              <a:rPr lang="el-GR" sz="1800" b="0" i="0" u="none" strike="noStrike" dirty="0">
                <a:solidFill>
                  <a:srgbClr val="000000"/>
                </a:solidFill>
                <a:effectLst/>
                <a:latin typeface="Palatino Linotype" panose="02040502050505030304" pitchFamily="18" charset="0"/>
              </a:rPr>
              <a:t>Εισαγωγή  (και, </a:t>
            </a:r>
          </a:p>
          <a:p>
            <a:pPr marL="298450" marR="71755" algn="just" rtl="0" fontAlgn="base">
              <a:spcBef>
                <a:spcPts val="0"/>
              </a:spcBef>
              <a:spcAft>
                <a:spcPts val="0"/>
              </a:spcAft>
              <a:buFont typeface="Arial" panose="020B0604020202020204" pitchFamily="34" charset="0"/>
              <a:buChar char="•"/>
            </a:pPr>
            <a:r>
              <a:rPr lang="el-GR" dirty="0">
                <a:solidFill>
                  <a:srgbClr val="000000"/>
                </a:solidFill>
                <a:latin typeface="Palatino Linotype" panose="02040502050505030304" pitchFamily="18" charset="0"/>
              </a:rPr>
              <a:t>Μέρος Α’(ΘΕΩΡΗΤΙΚΟ)</a:t>
            </a:r>
            <a:endParaRPr lang="el-GR" sz="1800" b="0" i="0" u="none" strike="noStrike" dirty="0">
              <a:solidFill>
                <a:srgbClr val="000000"/>
              </a:solidFill>
              <a:effectLst/>
              <a:latin typeface="Palatino Linotype" panose="02040502050505030304" pitchFamily="18" charset="0"/>
            </a:endParaRPr>
          </a:p>
          <a:p>
            <a:pPr marL="298450" marR="71755" algn="just" rtl="0" fontAlgn="base">
              <a:spcBef>
                <a:spcPts val="0"/>
              </a:spcBef>
              <a:spcAft>
                <a:spcPts val="0"/>
              </a:spcAft>
              <a:buFont typeface="Arial" panose="020B0604020202020204" pitchFamily="34" charset="0"/>
              <a:buChar char="•"/>
            </a:pPr>
            <a:r>
              <a:rPr lang="el-GR" sz="1800" b="0" i="0" u="none" strike="noStrike" dirty="0">
                <a:solidFill>
                  <a:srgbClr val="000000"/>
                </a:solidFill>
                <a:effectLst/>
                <a:latin typeface="Palatino Linotype" panose="02040502050505030304" pitchFamily="18" charset="0"/>
              </a:rPr>
              <a:t>Κεφάλαια και </a:t>
            </a:r>
            <a:r>
              <a:rPr lang="el-GR" sz="1800" b="0" i="0" u="none" strike="noStrike" dirty="0" err="1">
                <a:solidFill>
                  <a:srgbClr val="000000"/>
                </a:solidFill>
                <a:effectLst/>
                <a:latin typeface="Palatino Linotype" panose="02040502050505030304" pitchFamily="18" charset="0"/>
              </a:rPr>
              <a:t>υποκεφάλαια</a:t>
            </a:r>
            <a:endParaRPr lang="el-GR" sz="1800" b="0" i="0" u="none" strike="noStrike" dirty="0">
              <a:solidFill>
                <a:srgbClr val="000000"/>
              </a:solidFill>
              <a:effectLst/>
              <a:latin typeface="Palatino Linotype" panose="02040502050505030304" pitchFamily="18" charset="0"/>
            </a:endParaRPr>
          </a:p>
          <a:p>
            <a:pPr marL="298450" marR="71755" algn="just" rtl="0" fontAlgn="base">
              <a:spcBef>
                <a:spcPts val="0"/>
              </a:spcBef>
              <a:spcAft>
                <a:spcPts val="0"/>
              </a:spcAft>
              <a:buFont typeface="Arial" panose="020B0604020202020204" pitchFamily="34" charset="0"/>
              <a:buChar char="•"/>
            </a:pPr>
            <a:r>
              <a:rPr lang="el-GR" dirty="0">
                <a:solidFill>
                  <a:srgbClr val="000000"/>
                </a:solidFill>
                <a:latin typeface="Palatino Linotype" panose="02040502050505030304" pitchFamily="18" charset="0"/>
              </a:rPr>
              <a:t>Μέρος Β’ (ΕΜΠΕΙΡΙΚΟ)</a:t>
            </a:r>
          </a:p>
          <a:p>
            <a:pPr marL="298450" marR="71755" algn="just" rtl="0" fontAlgn="base">
              <a:spcBef>
                <a:spcPts val="0"/>
              </a:spcBef>
              <a:spcAft>
                <a:spcPts val="0"/>
              </a:spcAft>
              <a:buFont typeface="Arial" panose="020B0604020202020204" pitchFamily="34" charset="0"/>
              <a:buChar char="•"/>
            </a:pPr>
            <a:r>
              <a:rPr lang="el-GR" sz="1800" b="0" i="0" u="none" strike="noStrike" dirty="0">
                <a:solidFill>
                  <a:srgbClr val="000000"/>
                </a:solidFill>
                <a:effectLst/>
                <a:latin typeface="Palatino Linotype" panose="02040502050505030304" pitchFamily="18" charset="0"/>
              </a:rPr>
              <a:t>Κεφάλαιο και </a:t>
            </a:r>
            <a:r>
              <a:rPr lang="el-GR" sz="1800" b="0" i="0" u="none" strike="noStrike" dirty="0" err="1">
                <a:solidFill>
                  <a:srgbClr val="000000"/>
                </a:solidFill>
                <a:effectLst/>
                <a:latin typeface="Palatino Linotype" panose="02040502050505030304" pitchFamily="18" charset="0"/>
              </a:rPr>
              <a:t>υποκεφάλαια</a:t>
            </a:r>
            <a:endParaRPr lang="el-GR" sz="1800" b="0" i="0" u="none" strike="noStrike" dirty="0">
              <a:solidFill>
                <a:srgbClr val="000000"/>
              </a:solidFill>
              <a:effectLst/>
              <a:latin typeface="Palatino Linotype" panose="02040502050505030304" pitchFamily="18" charset="0"/>
            </a:endParaRPr>
          </a:p>
          <a:p>
            <a:pPr marL="298450" marR="71755" algn="just" rtl="0" fontAlgn="base">
              <a:spcBef>
                <a:spcPts val="0"/>
              </a:spcBef>
              <a:spcAft>
                <a:spcPts val="0"/>
              </a:spcAft>
              <a:buFont typeface="Arial" panose="020B0604020202020204" pitchFamily="34" charset="0"/>
              <a:buChar char="•"/>
            </a:pPr>
            <a:r>
              <a:rPr lang="el-GR" dirty="0" err="1">
                <a:solidFill>
                  <a:srgbClr val="000000"/>
                </a:solidFill>
                <a:latin typeface="Palatino Linotype" panose="02040502050505030304" pitchFamily="18" charset="0"/>
              </a:rPr>
              <a:t>κλπ</a:t>
            </a:r>
            <a:endParaRPr lang="el-GR" sz="1800" b="0" i="0" u="none" strike="noStrike" dirty="0">
              <a:solidFill>
                <a:srgbClr val="000000"/>
              </a:solidFill>
              <a:effectLst/>
              <a:latin typeface="Palatino Linotype" panose="02040502050505030304" pitchFamily="18" charset="0"/>
            </a:endParaRPr>
          </a:p>
          <a:p>
            <a:pPr marL="298450" marR="71755" algn="just" rtl="0" fontAlgn="base">
              <a:spcBef>
                <a:spcPts val="0"/>
              </a:spcBef>
              <a:spcAft>
                <a:spcPts val="0"/>
              </a:spcAft>
              <a:buFont typeface="Arial" panose="020B0604020202020204" pitchFamily="34" charset="0"/>
              <a:buChar char="•"/>
            </a:pPr>
            <a:r>
              <a:rPr lang="el-GR" sz="1800" b="0" i="0" u="none" strike="noStrike" dirty="0">
                <a:solidFill>
                  <a:srgbClr val="000000"/>
                </a:solidFill>
                <a:effectLst/>
                <a:latin typeface="Palatino Linotype" panose="02040502050505030304" pitchFamily="18" charset="0"/>
              </a:rPr>
              <a:t> Συμπεράσματα - προτάσεις</a:t>
            </a:r>
          </a:p>
          <a:p>
            <a:pPr marL="298450" marR="71755" algn="just" rtl="0" fontAlgn="base">
              <a:spcBef>
                <a:spcPts val="0"/>
              </a:spcBef>
              <a:spcAft>
                <a:spcPts val="0"/>
              </a:spcAft>
              <a:buFont typeface="Arial" panose="020B0604020202020204" pitchFamily="34" charset="0"/>
              <a:buChar char="•"/>
            </a:pPr>
            <a:r>
              <a:rPr lang="el-GR" sz="1800" b="0" i="0" u="none" strike="noStrike" dirty="0">
                <a:solidFill>
                  <a:srgbClr val="000000"/>
                </a:solidFill>
                <a:effectLst/>
                <a:latin typeface="Palatino Linotype" panose="02040502050505030304" pitchFamily="18" charset="0"/>
              </a:rPr>
              <a:t>  Βιβλιογραφία (APA 7) </a:t>
            </a:r>
          </a:p>
          <a:p>
            <a:pPr marL="298450" marR="71755" algn="just" rtl="0" fontAlgn="base">
              <a:spcBef>
                <a:spcPts val="0"/>
              </a:spcBef>
              <a:spcAft>
                <a:spcPts val="0"/>
              </a:spcAft>
              <a:buFont typeface="Arial" panose="020B0604020202020204" pitchFamily="34" charset="0"/>
              <a:buChar char="•"/>
            </a:pPr>
            <a:r>
              <a:rPr lang="el-GR" sz="1800" b="0" i="0" u="none" strike="noStrike" dirty="0">
                <a:solidFill>
                  <a:srgbClr val="000000"/>
                </a:solidFill>
                <a:effectLst/>
                <a:latin typeface="Palatino Linotype" panose="02040502050505030304" pitchFamily="18" charset="0"/>
              </a:rPr>
              <a:t>Παραρτήματα (προαιρετικά)</a:t>
            </a:r>
          </a:p>
          <a:p>
            <a:pPr algn="just">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49100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D62324-E153-FED3-0555-704029C7DC8F}"/>
              </a:ext>
            </a:extLst>
          </p:cNvPr>
          <p:cNvSpPr>
            <a:spLocks noGrp="1"/>
          </p:cNvSpPr>
          <p:nvPr>
            <p:ph type="title"/>
          </p:nvPr>
        </p:nvSpPr>
        <p:spPr>
          <a:xfrm>
            <a:off x="838200" y="365125"/>
            <a:ext cx="10515600" cy="1325563"/>
          </a:xfrm>
        </p:spPr>
        <p:txBody>
          <a:bodyPr anchor="ctr">
            <a:normAutofit/>
          </a:bodyPr>
          <a:lstStyle/>
          <a:p>
            <a:r>
              <a:rPr lang="el-GR" b="1" dirty="0"/>
              <a:t>Το σύστημα αναφοράς </a:t>
            </a:r>
            <a:r>
              <a:rPr lang="en-US" b="1" dirty="0"/>
              <a:t>APA (American Psychological Association)</a:t>
            </a:r>
            <a:endParaRPr lang="el-GR" b="1"/>
          </a:p>
        </p:txBody>
      </p:sp>
      <p:sp>
        <p:nvSpPr>
          <p:cNvPr id="3" name="Θέση περιεχομένου 2">
            <a:extLst>
              <a:ext uri="{FF2B5EF4-FFF2-40B4-BE49-F238E27FC236}">
                <a16:creationId xmlns:a16="http://schemas.microsoft.com/office/drawing/2014/main" id="{BBD14850-4690-259F-976F-9D974B36157A}"/>
              </a:ext>
            </a:extLst>
          </p:cNvPr>
          <p:cNvSpPr>
            <a:spLocks noGrp="1"/>
          </p:cNvSpPr>
          <p:nvPr>
            <p:ph sz="half" idx="1"/>
          </p:nvPr>
        </p:nvSpPr>
        <p:spPr>
          <a:xfrm>
            <a:off x="838200" y="1825625"/>
            <a:ext cx="5181600" cy="4351338"/>
          </a:xfrm>
        </p:spPr>
        <p:txBody>
          <a:bodyPr>
            <a:normAutofit/>
          </a:bodyPr>
          <a:lstStyle/>
          <a:p>
            <a:r>
              <a:rPr lang="el-GR" sz="2400" dirty="0"/>
              <a:t>Ένα από τα πιο γνωστά συστήματα παραπομπών και παράθεσης βιβλιογραφικών αναφορών</a:t>
            </a:r>
            <a:r>
              <a:rPr lang="en-US" sz="2400" dirty="0"/>
              <a:t> </a:t>
            </a:r>
            <a:r>
              <a:rPr lang="el-GR" sz="2400" dirty="0"/>
              <a:t>είναι το </a:t>
            </a:r>
            <a:r>
              <a:rPr lang="en-US" sz="2400" dirty="0"/>
              <a:t>APA.</a:t>
            </a:r>
            <a:endParaRPr lang="el-GR" sz="2400" dirty="0"/>
          </a:p>
          <a:p>
            <a:r>
              <a:rPr lang="el-GR" sz="2400" dirty="0"/>
              <a:t>Κατά τη συγγραφή μιας εργασίας θα πρέπει να αναφέρετε όλες τις πηγές που επηρέασαν άμεσα την εργασία σας, είτε έχετε χρησιμοποιήσει ένα απόσπασμα, είτε έχετε παραφράσει ή περιγράψει τις ιδέες κάποιου άλλου. </a:t>
            </a:r>
            <a:endParaRPr lang="en-US" sz="2400" dirty="0"/>
          </a:p>
          <a:p>
            <a:endParaRPr lang="el-GR" sz="2400" dirty="0"/>
          </a:p>
        </p:txBody>
      </p:sp>
      <p:pic>
        <p:nvPicPr>
          <p:cNvPr id="1026" name="Picture 2" descr="Οδηγός APA Style {6η έκδοση} - Βιβλιογραφία και Παραπομπές εντός κειμένου">
            <a:extLst>
              <a:ext uri="{FF2B5EF4-FFF2-40B4-BE49-F238E27FC236}">
                <a16:creationId xmlns:a16="http://schemas.microsoft.com/office/drawing/2014/main" id="{FD6EBA13-0405-FD46-C288-7068DF50719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587331" y="1825625"/>
            <a:ext cx="4351338" cy="4351338"/>
          </a:xfrm>
          <a:prstGeom prst="rect">
            <a:avLst/>
          </a:prstGeom>
          <a:solidFill>
            <a:srgbClr val="FFFFFF"/>
          </a:solidFill>
        </p:spPr>
      </p:pic>
    </p:spTree>
    <p:extLst>
      <p:ext uri="{BB962C8B-B14F-4D97-AF65-F5344CB8AC3E}">
        <p14:creationId xmlns:p14="http://schemas.microsoft.com/office/powerpoint/2010/main" val="115099434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2">
            <a:extLst>
              <a:ext uri="{FF2B5EF4-FFF2-40B4-BE49-F238E27FC236}">
                <a16:creationId xmlns:a16="http://schemas.microsoft.com/office/drawing/2014/main" id="{29BEA414-EBF9-6FB7-FCF6-EA44F53D8316}"/>
              </a:ext>
            </a:extLst>
          </p:cNvPr>
          <p:cNvGraphicFramePr>
            <a:graphicFrameLocks noGrp="1"/>
          </p:cNvGraphicFramePr>
          <p:nvPr>
            <p:ph idx="1"/>
            <p:extLst>
              <p:ext uri="{D42A27DB-BD31-4B8C-83A1-F6EECF244321}">
                <p14:modId xmlns:p14="http://schemas.microsoft.com/office/powerpoint/2010/main" val="32070268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1638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73C3A09-9328-F5BC-88B7-8A8394027257}"/>
              </a:ext>
            </a:extLst>
          </p:cNvPr>
          <p:cNvSpPr>
            <a:spLocks noGrp="1"/>
          </p:cNvSpPr>
          <p:nvPr>
            <p:ph idx="1"/>
          </p:nvPr>
        </p:nvSpPr>
        <p:spPr/>
        <p:txBody>
          <a:bodyPr/>
          <a:lstStyle/>
          <a:p>
            <a:pPr marL="0" indent="0">
              <a:buNone/>
            </a:pPr>
            <a:r>
              <a:rPr lang="el-GR" dirty="0"/>
              <a:t>Για κάθε πηγή που χρησιμοποιούμε μέσα στο κείμενο της εργασίας μας θα πρέπει να υπάρχει και στο τέλος. Οι βιβλιογραφικές μας αναφορές θα πρέπει να είναι αλφαβητικά και να ακολουθούν τα παρακάτω πρότυπα.</a:t>
            </a:r>
          </a:p>
        </p:txBody>
      </p:sp>
    </p:spTree>
    <p:extLst>
      <p:ext uri="{BB962C8B-B14F-4D97-AF65-F5344CB8AC3E}">
        <p14:creationId xmlns:p14="http://schemas.microsoft.com/office/powerpoint/2010/main" val="343376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AB9E7E-D45F-13C1-D928-BDE5C0601C28}"/>
              </a:ext>
            </a:extLst>
          </p:cNvPr>
          <p:cNvSpPr>
            <a:spLocks noGrp="1"/>
          </p:cNvSpPr>
          <p:nvPr>
            <p:ph type="title"/>
          </p:nvPr>
        </p:nvSpPr>
        <p:spPr/>
        <p:txBody>
          <a:bodyPr/>
          <a:lstStyle/>
          <a:p>
            <a:r>
              <a:rPr lang="el-GR"/>
              <a:t>Γιατί χρειάζεται η βιβλιογραφία</a:t>
            </a:r>
            <a:endParaRPr lang="el-GR" dirty="0"/>
          </a:p>
        </p:txBody>
      </p:sp>
      <p:sp>
        <p:nvSpPr>
          <p:cNvPr id="11" name="Οβάλ 10">
            <a:extLst>
              <a:ext uri="{FF2B5EF4-FFF2-40B4-BE49-F238E27FC236}">
                <a16:creationId xmlns:a16="http://schemas.microsoft.com/office/drawing/2014/main" id="{557AF148-1203-BF33-943B-EE5AC5DCD02F}"/>
              </a:ext>
            </a:extLst>
          </p:cNvPr>
          <p:cNvSpPr/>
          <p:nvPr/>
        </p:nvSpPr>
        <p:spPr>
          <a:xfrm>
            <a:off x="6267060" y="2809603"/>
            <a:ext cx="2886271" cy="273249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Αποφυγή του φαινομένου της λογοκλοπής </a:t>
            </a:r>
          </a:p>
        </p:txBody>
      </p:sp>
      <p:sp>
        <p:nvSpPr>
          <p:cNvPr id="14" name="Οβάλ 13">
            <a:extLst>
              <a:ext uri="{FF2B5EF4-FFF2-40B4-BE49-F238E27FC236}">
                <a16:creationId xmlns:a16="http://schemas.microsoft.com/office/drawing/2014/main" id="{AD6DC129-E414-4FC3-99A5-0B07F0CDC433}"/>
              </a:ext>
            </a:extLst>
          </p:cNvPr>
          <p:cNvSpPr/>
          <p:nvPr/>
        </p:nvSpPr>
        <p:spPr>
          <a:xfrm>
            <a:off x="8928511" y="3755254"/>
            <a:ext cx="2968019" cy="2340746"/>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Αλλά και δυνατότητα εντοπισμού και αξιολόγηση των πηγών που χρησιμοποιήθηκαν από τον αναγνώστη της εργασίας</a:t>
            </a:r>
          </a:p>
        </p:txBody>
      </p:sp>
      <p:sp>
        <p:nvSpPr>
          <p:cNvPr id="15" name="Οβάλ 14">
            <a:extLst>
              <a:ext uri="{FF2B5EF4-FFF2-40B4-BE49-F238E27FC236}">
                <a16:creationId xmlns:a16="http://schemas.microsoft.com/office/drawing/2014/main" id="{EC531F9B-3939-58D7-CF67-D30B65AA43D9}"/>
              </a:ext>
            </a:extLst>
          </p:cNvPr>
          <p:cNvSpPr/>
          <p:nvPr/>
        </p:nvSpPr>
        <p:spPr>
          <a:xfrm>
            <a:off x="606490" y="1614671"/>
            <a:ext cx="3114198" cy="2732494"/>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Για να υπάρχει ο σεβασμός των πνευματικών δικαιωμάτων των δημιουργών</a:t>
            </a:r>
          </a:p>
        </p:txBody>
      </p:sp>
      <p:sp>
        <p:nvSpPr>
          <p:cNvPr id="4" name="Οβάλ 3">
            <a:extLst>
              <a:ext uri="{FF2B5EF4-FFF2-40B4-BE49-F238E27FC236}">
                <a16:creationId xmlns:a16="http://schemas.microsoft.com/office/drawing/2014/main" id="{E2CDF3DD-BF5F-7893-4F17-C0382FBC6330}"/>
              </a:ext>
            </a:extLst>
          </p:cNvPr>
          <p:cNvSpPr/>
          <p:nvPr/>
        </p:nvSpPr>
        <p:spPr>
          <a:xfrm>
            <a:off x="3545629" y="2220686"/>
            <a:ext cx="2796077" cy="25741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ΓΙΑ ΝΑ ΥΠΑΡΧΕΙ</a:t>
            </a:r>
          </a:p>
          <a:p>
            <a:pPr algn="ctr"/>
            <a:r>
              <a:rPr lang="el-GR" dirty="0"/>
              <a:t>ΕΓΚΥΡΗ</a:t>
            </a:r>
          </a:p>
          <a:p>
            <a:pPr algn="ctr"/>
            <a:r>
              <a:rPr lang="el-GR" dirty="0"/>
              <a:t>ΑΝΤΙΚΕΙΜΕΝΙΚΗ &amp;ΕΠΙΣΤΗΜΟΝΙΚΗ ΤΕΚΜΗΡΙΩΣΗ  </a:t>
            </a:r>
          </a:p>
        </p:txBody>
      </p:sp>
    </p:spTree>
    <p:extLst>
      <p:ext uri="{BB962C8B-B14F-4D97-AF65-F5344CB8AC3E}">
        <p14:creationId xmlns:p14="http://schemas.microsoft.com/office/powerpoint/2010/main" val="246657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E3F79D-C0B6-CF9B-A8A3-2478D8D8049C}"/>
              </a:ext>
            </a:extLst>
          </p:cNvPr>
          <p:cNvSpPr>
            <a:spLocks noGrp="1"/>
          </p:cNvSpPr>
          <p:nvPr>
            <p:ph type="title"/>
          </p:nvPr>
        </p:nvSpPr>
        <p:spPr/>
        <p:txBody>
          <a:bodyPr>
            <a:normAutofit fontScale="90000"/>
          </a:bodyPr>
          <a:lstStyle/>
          <a:p>
            <a:r>
              <a:rPr lang="el-GR" dirty="0"/>
              <a:t>ΠΑΡΑΔΕΙΓΜΑΤΑ ΠΑΡΑΠΟΜΠΩΝ/ΒΙΒΛΙΟΓΡΑΦΙΚΩΝ ΑΝΑΦΟΡΩΝ </a:t>
            </a:r>
            <a:r>
              <a:rPr lang="en-US" dirty="0"/>
              <a:t>APA</a:t>
            </a:r>
            <a:br>
              <a:rPr lang="el-GR" dirty="0"/>
            </a:br>
            <a:endParaRPr lang="el-GR" dirty="0"/>
          </a:p>
        </p:txBody>
      </p:sp>
      <p:sp>
        <p:nvSpPr>
          <p:cNvPr id="3" name="Θέση περιεχομένου 2">
            <a:extLst>
              <a:ext uri="{FF2B5EF4-FFF2-40B4-BE49-F238E27FC236}">
                <a16:creationId xmlns:a16="http://schemas.microsoft.com/office/drawing/2014/main" id="{604F35DD-211C-91C5-1D7C-097863711355}"/>
              </a:ext>
            </a:extLst>
          </p:cNvPr>
          <p:cNvSpPr>
            <a:spLocks noGrp="1"/>
          </p:cNvSpPr>
          <p:nvPr>
            <p:ph idx="1"/>
          </p:nvPr>
        </p:nvSpPr>
        <p:spPr>
          <a:xfrm>
            <a:off x="838200" y="1690688"/>
            <a:ext cx="10515600" cy="4199137"/>
          </a:xfrm>
        </p:spPr>
        <p:txBody>
          <a:bodyPr>
            <a:normAutofit fontScale="92500" lnSpcReduction="10000"/>
          </a:bodyPr>
          <a:lstStyle/>
          <a:p>
            <a:pPr marL="0" indent="0" algn="just">
              <a:buNone/>
            </a:pPr>
            <a:r>
              <a:rPr lang="el-GR" sz="2000" b="1" dirty="0"/>
              <a:t>Παραπομπή: </a:t>
            </a:r>
          </a:p>
          <a:p>
            <a:pPr marL="0" indent="0" algn="just">
              <a:buNone/>
            </a:pPr>
            <a:r>
              <a:rPr lang="el-GR" sz="2000" dirty="0"/>
              <a:t>Συντάξτε την παραπομπή σε παρένθεση χρησιμοποιώντας το επίθετο του/των συγγραφέα/ων και το έτος δημοσίευσης (παρενθετική παραπομπή). </a:t>
            </a:r>
            <a:endParaRPr lang="en-US" sz="2000" dirty="0"/>
          </a:p>
          <a:p>
            <a:pPr marL="0" indent="0" algn="just">
              <a:buNone/>
            </a:pPr>
            <a:r>
              <a:rPr lang="el-GR" sz="2000" dirty="0"/>
              <a:t>Μπορούμε με δύο τρόπους να κάνουμε την παραπομπή</a:t>
            </a:r>
          </a:p>
          <a:p>
            <a:pPr marL="0" indent="0" algn="just">
              <a:buNone/>
            </a:pPr>
            <a:r>
              <a:rPr lang="el-GR" sz="2200" dirty="0">
                <a:effectLst/>
                <a:latin typeface="+mj-lt"/>
                <a:ea typeface="Corbel" panose="020B0503020204020204" pitchFamily="34" charset="0"/>
                <a:cs typeface="Corbel" panose="020B0503020204020204" pitchFamily="34" charset="0"/>
              </a:rPr>
              <a:t>(</a:t>
            </a:r>
            <a:r>
              <a:rPr lang="el-GR" sz="2200" dirty="0" err="1">
                <a:effectLst/>
                <a:latin typeface="+mj-lt"/>
                <a:ea typeface="Corbel" panose="020B0503020204020204" pitchFamily="34" charset="0"/>
                <a:cs typeface="Corbel" panose="020B0503020204020204" pitchFamily="34" charset="0"/>
              </a:rPr>
              <a:t>Θύμη</a:t>
            </a:r>
            <a:r>
              <a:rPr lang="el-GR" sz="2200" dirty="0">
                <a:effectLst/>
                <a:latin typeface="+mj-lt"/>
                <a:ea typeface="Corbel" panose="020B0503020204020204" pitchFamily="34" charset="0"/>
                <a:cs typeface="Corbel" panose="020B0503020204020204" pitchFamily="34" charset="0"/>
              </a:rPr>
              <a:t>,</a:t>
            </a:r>
            <a:r>
              <a:rPr lang="el-GR" sz="2200" spc="-45" dirty="0">
                <a:effectLst/>
                <a:latin typeface="+mj-lt"/>
                <a:ea typeface="Corbel" panose="020B0503020204020204" pitchFamily="34" charset="0"/>
                <a:cs typeface="Corbel" panose="020B0503020204020204" pitchFamily="34" charset="0"/>
              </a:rPr>
              <a:t> </a:t>
            </a:r>
            <a:r>
              <a:rPr lang="el-GR" sz="2200" dirty="0">
                <a:effectLst/>
                <a:latin typeface="+mj-lt"/>
                <a:ea typeface="Corbel" panose="020B0503020204020204" pitchFamily="34" charset="0"/>
                <a:cs typeface="Corbel" panose="020B0503020204020204" pitchFamily="34" charset="0"/>
              </a:rPr>
              <a:t>1998)</a:t>
            </a:r>
            <a:r>
              <a:rPr lang="el-GR" sz="2200" spc="-20" dirty="0">
                <a:effectLst/>
                <a:latin typeface="+mj-lt"/>
                <a:ea typeface="Corbel" panose="020B0503020204020204" pitchFamily="34" charset="0"/>
                <a:cs typeface="Corbel" panose="020B0503020204020204" pitchFamily="34" charset="0"/>
              </a:rPr>
              <a:t> </a:t>
            </a:r>
            <a:r>
              <a:rPr lang="el-GR" sz="2200" dirty="0">
                <a:effectLst/>
                <a:latin typeface="+mj-lt"/>
                <a:ea typeface="Corbel" panose="020B0503020204020204" pitchFamily="34" charset="0"/>
                <a:cs typeface="Corbel" panose="020B0503020204020204" pitchFamily="34" charset="0"/>
              </a:rPr>
              <a:t>ή</a:t>
            </a:r>
            <a:r>
              <a:rPr lang="el-GR" sz="2200" spc="-95" dirty="0">
                <a:effectLst/>
                <a:latin typeface="+mj-lt"/>
                <a:ea typeface="Corbel" panose="020B0503020204020204" pitchFamily="34" charset="0"/>
                <a:cs typeface="Corbel" panose="020B0503020204020204" pitchFamily="34" charset="0"/>
              </a:rPr>
              <a:t> </a:t>
            </a:r>
            <a:r>
              <a:rPr lang="el-GR" sz="2200" dirty="0">
                <a:effectLst/>
                <a:latin typeface="+mj-lt"/>
                <a:ea typeface="Corbel" panose="020B0503020204020204" pitchFamily="34" charset="0"/>
                <a:cs typeface="Corbel" panose="020B0503020204020204" pitchFamily="34" charset="0"/>
              </a:rPr>
              <a:t>Σύμφωνα</a:t>
            </a:r>
            <a:r>
              <a:rPr lang="el-GR" sz="2200" spc="-20" dirty="0">
                <a:effectLst/>
                <a:latin typeface="+mj-lt"/>
                <a:ea typeface="Corbel" panose="020B0503020204020204" pitchFamily="34" charset="0"/>
                <a:cs typeface="Corbel" panose="020B0503020204020204" pitchFamily="34" charset="0"/>
              </a:rPr>
              <a:t> </a:t>
            </a:r>
            <a:r>
              <a:rPr lang="el-GR" sz="2200" dirty="0">
                <a:effectLst/>
                <a:latin typeface="+mj-lt"/>
                <a:ea typeface="Corbel" panose="020B0503020204020204" pitchFamily="34" charset="0"/>
                <a:cs typeface="Corbel" panose="020B0503020204020204" pitchFamily="34" charset="0"/>
              </a:rPr>
              <a:t>με</a:t>
            </a:r>
            <a:r>
              <a:rPr lang="el-GR" sz="2200" spc="5" dirty="0">
                <a:effectLst/>
                <a:latin typeface="+mj-lt"/>
                <a:ea typeface="Corbel" panose="020B0503020204020204" pitchFamily="34" charset="0"/>
                <a:cs typeface="Corbel" panose="020B0503020204020204" pitchFamily="34" charset="0"/>
              </a:rPr>
              <a:t> </a:t>
            </a:r>
            <a:r>
              <a:rPr lang="el-GR" sz="2200" dirty="0">
                <a:effectLst/>
                <a:latin typeface="+mj-lt"/>
                <a:ea typeface="Corbel" panose="020B0503020204020204" pitchFamily="34" charset="0"/>
                <a:cs typeface="Corbel" panose="020B0503020204020204" pitchFamily="34" charset="0"/>
              </a:rPr>
              <a:t>την </a:t>
            </a:r>
            <a:r>
              <a:rPr lang="el-GR" sz="2200" dirty="0" err="1">
                <a:effectLst/>
                <a:latin typeface="+mj-lt"/>
                <a:ea typeface="Corbel" panose="020B0503020204020204" pitchFamily="34" charset="0"/>
                <a:cs typeface="Corbel" panose="020B0503020204020204" pitchFamily="34" charset="0"/>
              </a:rPr>
              <a:t>Θύμη</a:t>
            </a:r>
            <a:r>
              <a:rPr lang="el-GR" sz="2200" spc="-20" dirty="0">
                <a:effectLst/>
                <a:latin typeface="+mj-lt"/>
                <a:ea typeface="Corbel" panose="020B0503020204020204" pitchFamily="34" charset="0"/>
                <a:cs typeface="Corbel" panose="020B0503020204020204" pitchFamily="34" charset="0"/>
              </a:rPr>
              <a:t> </a:t>
            </a:r>
            <a:r>
              <a:rPr lang="el-GR" sz="2200" dirty="0">
                <a:effectLst/>
                <a:latin typeface="+mj-lt"/>
                <a:ea typeface="Corbel" panose="020B0503020204020204" pitchFamily="34" charset="0"/>
                <a:cs typeface="Corbel" panose="020B0503020204020204" pitchFamily="34" charset="0"/>
              </a:rPr>
              <a:t>(1998)……</a:t>
            </a:r>
          </a:p>
          <a:p>
            <a:pPr marL="0" indent="0" algn="just">
              <a:buNone/>
            </a:pPr>
            <a:r>
              <a:rPr lang="el-GR" sz="2000" b="1" dirty="0">
                <a:solidFill>
                  <a:srgbClr val="FF0000"/>
                </a:solidFill>
              </a:rPr>
              <a:t>ΠΗΓΗ ΑΡΘΡΑ:</a:t>
            </a:r>
          </a:p>
          <a:p>
            <a:pPr marL="0" indent="0">
              <a:buNone/>
            </a:pPr>
            <a:r>
              <a:rPr lang="el-GR" sz="2000" b="1" dirty="0"/>
              <a:t>Παράδειγμα ενός συγγραφέα: </a:t>
            </a:r>
            <a:r>
              <a:rPr lang="el-GR" sz="2000" dirty="0"/>
              <a:t>(</a:t>
            </a:r>
            <a:r>
              <a:rPr lang="el-GR" sz="2000" dirty="0" err="1"/>
              <a:t>Μπιτσάνη</a:t>
            </a:r>
            <a:r>
              <a:rPr lang="el-GR" sz="2000" dirty="0"/>
              <a:t>, 2014), (</a:t>
            </a:r>
            <a:r>
              <a:rPr lang="en-US" sz="2000" dirty="0"/>
              <a:t>Babbie, 2011)  </a:t>
            </a:r>
            <a:endParaRPr lang="el-GR" sz="2000" dirty="0"/>
          </a:p>
          <a:p>
            <a:pPr marL="0" indent="0">
              <a:buNone/>
            </a:pPr>
            <a:r>
              <a:rPr lang="el-GR" sz="2000" b="1" dirty="0"/>
              <a:t>Παράδειγμα με δύο συγγραφείς </a:t>
            </a:r>
            <a:r>
              <a:rPr lang="el-GR" sz="2000" dirty="0">
                <a:solidFill>
                  <a:srgbClr val="000000"/>
                </a:solidFill>
                <a:effectLst/>
                <a:ea typeface="Calibri" panose="020F0502020204030204" pitchFamily="34" charset="0"/>
                <a:cs typeface="Calibri" panose="020F0502020204030204" pitchFamily="34" charset="0"/>
              </a:rPr>
              <a:t>(</a:t>
            </a:r>
            <a:r>
              <a:rPr lang="en-US" sz="2000" dirty="0">
                <a:solidFill>
                  <a:srgbClr val="000000"/>
                </a:solidFill>
                <a:effectLst/>
                <a:ea typeface="Calibri" panose="020F0502020204030204" pitchFamily="34" charset="0"/>
                <a:cs typeface="Calibri" panose="020F0502020204030204" pitchFamily="34" charset="0"/>
              </a:rPr>
              <a:t>Davis</a:t>
            </a:r>
            <a:r>
              <a:rPr lang="el-GR" sz="2000" dirty="0">
                <a:solidFill>
                  <a:srgbClr val="000000"/>
                </a:solidFill>
                <a:effectLst/>
                <a:ea typeface="Calibri" panose="020F0502020204030204" pitchFamily="34" charset="0"/>
                <a:cs typeface="Calibri" panose="020F0502020204030204" pitchFamily="34" charset="0"/>
              </a:rPr>
              <a:t> &amp; </a:t>
            </a:r>
            <a:r>
              <a:rPr lang="en-US" sz="2000" dirty="0">
                <a:solidFill>
                  <a:srgbClr val="000000"/>
                </a:solidFill>
                <a:effectLst/>
                <a:ea typeface="Calibri" panose="020F0502020204030204" pitchFamily="34" charset="0"/>
                <a:cs typeface="Calibri" panose="020F0502020204030204" pitchFamily="34" charset="0"/>
              </a:rPr>
              <a:t>Ashton</a:t>
            </a:r>
            <a:r>
              <a:rPr lang="el-GR" sz="2000" dirty="0">
                <a:solidFill>
                  <a:srgbClr val="000000"/>
                </a:solidFill>
                <a:effectLst/>
                <a:ea typeface="Calibri" panose="020F0502020204030204" pitchFamily="34" charset="0"/>
                <a:cs typeface="Calibri" panose="020F0502020204030204" pitchFamily="34" charset="0"/>
              </a:rPr>
              <a:t>, 2019), </a:t>
            </a:r>
          </a:p>
          <a:p>
            <a:pPr marL="0" indent="0">
              <a:buNone/>
            </a:pPr>
            <a:r>
              <a:rPr lang="el-GR" sz="2000" b="1" dirty="0"/>
              <a:t>Παράδειγμα από 3-5 συγγραφείς </a:t>
            </a:r>
            <a:r>
              <a:rPr lang="en-US" sz="2000" dirty="0">
                <a:effectLst/>
                <a:ea typeface="Calibri" panose="020F0502020204030204" pitchFamily="34" charset="0"/>
              </a:rPr>
              <a:t>(</a:t>
            </a:r>
            <a:r>
              <a:rPr lang="en-US" sz="2000" dirty="0" err="1">
                <a:effectLst/>
                <a:ea typeface="Calibri" panose="020F0502020204030204" pitchFamily="34" charset="0"/>
              </a:rPr>
              <a:t>Khlystova</a:t>
            </a:r>
            <a:r>
              <a:rPr lang="en-US" sz="2000" dirty="0">
                <a:effectLst/>
                <a:ea typeface="Calibri" panose="020F0502020204030204" pitchFamily="34" charset="0"/>
              </a:rPr>
              <a:t>, </a:t>
            </a:r>
            <a:r>
              <a:rPr lang="en-US" sz="2000" dirty="0" err="1">
                <a:effectLst/>
                <a:ea typeface="Calibri" panose="020F0502020204030204" pitchFamily="34" charset="0"/>
              </a:rPr>
              <a:t>Kalyuzhvona</a:t>
            </a:r>
            <a:r>
              <a:rPr lang="el-GR" sz="2000" dirty="0">
                <a:ea typeface="Calibri" panose="020F0502020204030204" pitchFamily="34" charset="0"/>
              </a:rPr>
              <a:t> &amp; </a:t>
            </a:r>
            <a:r>
              <a:rPr lang="en-US" sz="2000" dirty="0" err="1">
                <a:effectLst/>
                <a:ea typeface="Calibri" panose="020F0502020204030204" pitchFamily="34" charset="0"/>
              </a:rPr>
              <a:t>Belitski</a:t>
            </a:r>
            <a:r>
              <a:rPr lang="en-US" sz="2000" dirty="0">
                <a:effectLst/>
                <a:ea typeface="Calibri" panose="020F0502020204030204" pitchFamily="34" charset="0"/>
              </a:rPr>
              <a:t> 2022) </a:t>
            </a:r>
            <a:r>
              <a:rPr lang="el-GR" sz="2000" dirty="0">
                <a:effectLst/>
                <a:ea typeface="Calibri" panose="020F0502020204030204" pitchFamily="34" charset="0"/>
              </a:rPr>
              <a:t>και στην συνέχεια</a:t>
            </a:r>
            <a:r>
              <a:rPr lang="en-US" sz="2000" dirty="0">
                <a:effectLst/>
                <a:ea typeface="Calibri" panose="020F0502020204030204" pitchFamily="34" charset="0"/>
              </a:rPr>
              <a:t> (</a:t>
            </a:r>
            <a:r>
              <a:rPr lang="en-US" sz="2000" dirty="0" err="1">
                <a:effectLst/>
                <a:ea typeface="Calibri" panose="020F0502020204030204" pitchFamily="34" charset="0"/>
              </a:rPr>
              <a:t>Khlystova</a:t>
            </a:r>
            <a:r>
              <a:rPr lang="en-US" sz="2000" dirty="0">
                <a:ea typeface="Calibri" panose="020F0502020204030204" pitchFamily="34" charset="0"/>
              </a:rPr>
              <a:t> et al., 2022)</a:t>
            </a:r>
            <a:r>
              <a:rPr lang="el-GR" sz="2000" b="1" dirty="0"/>
              <a:t> </a:t>
            </a:r>
          </a:p>
          <a:p>
            <a:pPr marL="0" indent="0">
              <a:buNone/>
            </a:pPr>
            <a:r>
              <a:rPr lang="el-GR" sz="2000" b="1" dirty="0"/>
              <a:t>Παράδειγμα περισσοτέρων των 5</a:t>
            </a:r>
          </a:p>
          <a:p>
            <a:pPr marL="0" indent="0">
              <a:buNone/>
            </a:pPr>
            <a:r>
              <a:rPr lang="el-GR" sz="2000" dirty="0"/>
              <a:t>(</a:t>
            </a:r>
            <a:r>
              <a:rPr lang="el-GR" sz="2000" dirty="0" err="1"/>
              <a:t>Μπιτσάνη</a:t>
            </a:r>
            <a:r>
              <a:rPr lang="el-GR" sz="2000" dirty="0"/>
              <a:t> κ.α., 2022)</a:t>
            </a:r>
          </a:p>
          <a:p>
            <a:pPr marL="0" indent="0">
              <a:buNone/>
            </a:pPr>
            <a:endParaRPr lang="el-GR" sz="2000" dirty="0"/>
          </a:p>
          <a:p>
            <a:pPr marL="0" indent="0">
              <a:buNone/>
            </a:pPr>
            <a:endParaRPr lang="el-GR" sz="2000" dirty="0"/>
          </a:p>
          <a:p>
            <a:pPr marL="0" indent="0">
              <a:buNone/>
            </a:pPr>
            <a:endParaRPr lang="el-GR" sz="2000" b="1" dirty="0"/>
          </a:p>
          <a:p>
            <a:pPr marL="0" indent="0" algn="just">
              <a:buNone/>
            </a:pPr>
            <a:endParaRPr lang="el-GR" dirty="0"/>
          </a:p>
        </p:txBody>
      </p:sp>
    </p:spTree>
    <p:extLst>
      <p:ext uri="{BB962C8B-B14F-4D97-AF65-F5344CB8AC3E}">
        <p14:creationId xmlns:p14="http://schemas.microsoft.com/office/powerpoint/2010/main" val="94151913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8478_TF44781794_Win32" id="{D42DE3C1-F34A-49A2-88BA-F3A670362F00}" vid="{BBFA3113-C281-4CF7-9032-17169349546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Παρουσίαση έρευνας</Template>
  <TotalTime>339</TotalTime>
  <Words>2550</Words>
  <Application>Microsoft Office PowerPoint</Application>
  <PresentationFormat>Ευρεία οθόνη</PresentationFormat>
  <Paragraphs>194</Paragraphs>
  <Slides>28</Slides>
  <Notes>5</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28</vt:i4>
      </vt:variant>
    </vt:vector>
  </HeadingPairs>
  <TitlesOfParts>
    <vt:vector size="37" baseType="lpstr">
      <vt:lpstr>Arial</vt:lpstr>
      <vt:lpstr>Calibri</vt:lpstr>
      <vt:lpstr>Calibri Light</vt:lpstr>
      <vt:lpstr>Corbel</vt:lpstr>
      <vt:lpstr>Franklin Gothic Book</vt:lpstr>
      <vt:lpstr>Palatino Linotype</vt:lpstr>
      <vt:lpstr>Sans serif</vt:lpstr>
      <vt:lpstr>Segoe UI</vt:lpstr>
      <vt:lpstr>Θέμα του Office</vt:lpstr>
      <vt:lpstr>ΟΔΗΓΟΣ ΣΥΓΓΡΑΦΗΣ ΕΡΓΑΣΙΑΣ Παρουσίαση βιβλιογραφικού οδηγού</vt:lpstr>
      <vt:lpstr>Βιβλιογραφική επισκόπηση και Αξιολόγηση των πηγών που βρίσκετε</vt:lpstr>
      <vt:lpstr>    Μία επισκόπηση βιβλιογραφίας μας βοηθάει να μάθουμε τι είναι ήδη γνωστό και τι άγνωστο (Babbie,2011).  Οι ακαδημαϊκές εργασίες διαφέρουν από άλλα είδη του γραπτού λόγου, καθώς είναι κείμενα που απευθύνονται πρωτίστως στα μέλη της ακαδημαϊκής κοινότητας στην οποία ανήκουν και οι φοιτητές/φοιτήτριες. Δεν συνιστά ακαδημαϊκή εργασία ένα κείμενο όπου απλώς παρατίθενται πληροφορίες ή προσωπικές σκέψεις δίχως τεκμηρίωση. Βασίζεται στην συστηματική μελέτη ενός θέματος ή στην προσπάθεια απάντησης ενός ερευνητικού ερωτήματος. </vt:lpstr>
      <vt:lpstr>ΔΟΜΗ ΕΡΓΑΣΙΑΣ</vt:lpstr>
      <vt:lpstr>Το σύστημα αναφοράς APA (American Psychological Association)</vt:lpstr>
      <vt:lpstr>Παρουσίαση του PowerPoint</vt:lpstr>
      <vt:lpstr>Παρουσίαση του PowerPoint</vt:lpstr>
      <vt:lpstr>Γιατί χρειάζεται η βιβλιογραφία</vt:lpstr>
      <vt:lpstr>ΠΑΡΑΔΕΙΓΜΑΤΑ ΠΑΡΑΠΟΜΠΩΝ/ΒΙΒΛΙΟΓΡΑΦΙΚΩΝ ΑΝΑΦΟΡΩΝ APA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Υποσημειώσεις </vt:lpstr>
      <vt:lpstr>Παρουσίαση του PowerPoint</vt:lpstr>
      <vt:lpstr>Παρουσίαση του PowerPoint</vt:lpstr>
      <vt:lpstr>Παρουσίαση του PowerPoint</vt:lpstr>
      <vt:lpstr>Παρουσίαση του PowerPoint</vt:lpstr>
      <vt:lpstr>ΒΙΒΛΙΟΓΡΑΦΙΚΕΣ ΑΝΑΦΟΡΕΣ - παραδείγματα </vt:lpstr>
      <vt:lpstr>Παρουσίαση του PowerPoint</vt:lpstr>
      <vt:lpstr>Παρουσίαση του PowerPoint</vt:lpstr>
      <vt:lpstr>Παρουσίαση του PowerPoint</vt:lpstr>
      <vt:lpstr>Παρουσίαση του PowerPoint</vt:lpstr>
      <vt:lpstr>Περισσότερες πληροφορίες και πολλαπλά παραδείγματα μπορείτε να βρείτε στο παρακάτω link:</vt:lpstr>
      <vt:lpstr>Παρουσίαση της έρευνάς σας</vt:lpstr>
      <vt:lpstr>Καλή επιτυχία!!!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ΟΔΗΓΟΣ ΣΥΓΓΡΑΦΗΣ ΕΡΓΑΣΙΑΣ Παρουσίαση βιβλιογραφικού οδηγού</dc:title>
  <dc:creator>ISIDORA THYMI</dc:creator>
  <cp:lastModifiedBy>ΕΥΓΕΝΙΑ ΜΠΙΤΣΑΝΗ</cp:lastModifiedBy>
  <cp:revision>14</cp:revision>
  <dcterms:created xsi:type="dcterms:W3CDTF">2023-12-17T19:01:52Z</dcterms:created>
  <dcterms:modified xsi:type="dcterms:W3CDTF">2023-12-21T14:45:30Z</dcterms:modified>
</cp:coreProperties>
</file>