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9" d="100"/>
          <a:sy n="89" d="100"/>
        </p:scale>
        <p:origin x="46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F67B27E1-C733-4959-8DFE-42EA6585243C}" type="datetimeFigureOut">
              <a:rPr lang="el-GR" smtClean="0"/>
              <a:t>17/11/2020</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2E4C635-055E-4854-87AB-04498000FD4F}" type="slidenum">
              <a:rPr lang="el-GR" smtClean="0"/>
              <a:t>‹#›</a:t>
            </a:fld>
            <a:endParaRPr lang="el-GR"/>
          </a:p>
        </p:txBody>
      </p:sp>
    </p:spTree>
    <p:extLst>
      <p:ext uri="{BB962C8B-B14F-4D97-AF65-F5344CB8AC3E}">
        <p14:creationId xmlns:p14="http://schemas.microsoft.com/office/powerpoint/2010/main" val="2805187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F67B27E1-C733-4959-8DFE-42EA6585243C}" type="datetimeFigureOut">
              <a:rPr lang="el-GR" smtClean="0"/>
              <a:t>17/11/2020</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2E4C635-055E-4854-87AB-04498000FD4F}" type="slidenum">
              <a:rPr lang="el-GR" smtClean="0"/>
              <a:t>‹#›</a:t>
            </a:fld>
            <a:endParaRPr lang="el-GR"/>
          </a:p>
        </p:txBody>
      </p:sp>
    </p:spTree>
    <p:extLst>
      <p:ext uri="{BB962C8B-B14F-4D97-AF65-F5344CB8AC3E}">
        <p14:creationId xmlns:p14="http://schemas.microsoft.com/office/powerpoint/2010/main" val="3056970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F67B27E1-C733-4959-8DFE-42EA6585243C}" type="datetimeFigureOut">
              <a:rPr lang="el-GR" smtClean="0"/>
              <a:t>17/11/2020</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2E4C635-055E-4854-87AB-04498000FD4F}" type="slidenum">
              <a:rPr lang="el-GR" smtClean="0"/>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955922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F67B27E1-C733-4959-8DFE-42EA6585243C}" type="datetimeFigureOut">
              <a:rPr lang="el-GR" smtClean="0"/>
              <a:t>17/11/2020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2E4C635-055E-4854-87AB-04498000FD4F}" type="slidenum">
              <a:rPr lang="el-GR" smtClean="0"/>
              <a:t>‹#›</a:t>
            </a:fld>
            <a:endParaRPr lang="el-GR"/>
          </a:p>
        </p:txBody>
      </p:sp>
    </p:spTree>
    <p:extLst>
      <p:ext uri="{BB962C8B-B14F-4D97-AF65-F5344CB8AC3E}">
        <p14:creationId xmlns:p14="http://schemas.microsoft.com/office/powerpoint/2010/main" val="38511948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F67B27E1-C733-4959-8DFE-42EA6585243C}" type="datetimeFigureOut">
              <a:rPr lang="el-GR" smtClean="0"/>
              <a:t>17/11/2020</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2E4C635-055E-4854-87AB-04498000FD4F}" type="slidenum">
              <a:rPr lang="el-GR" smtClean="0"/>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402438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F67B27E1-C733-4959-8DFE-42EA6585243C}" type="datetimeFigureOut">
              <a:rPr lang="el-GR" smtClean="0"/>
              <a:t>17/11/2020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2E4C635-055E-4854-87AB-04498000FD4F}" type="slidenum">
              <a:rPr lang="el-GR" smtClean="0"/>
              <a:t>‹#›</a:t>
            </a:fld>
            <a:endParaRPr lang="el-GR"/>
          </a:p>
        </p:txBody>
      </p:sp>
    </p:spTree>
    <p:extLst>
      <p:ext uri="{BB962C8B-B14F-4D97-AF65-F5344CB8AC3E}">
        <p14:creationId xmlns:p14="http://schemas.microsoft.com/office/powerpoint/2010/main" val="25868605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F67B27E1-C733-4959-8DFE-42EA6585243C}" type="datetimeFigureOut">
              <a:rPr lang="el-GR" smtClean="0"/>
              <a:t>17/11/2020</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2E4C635-055E-4854-87AB-04498000FD4F}" type="slidenum">
              <a:rPr lang="el-GR" smtClean="0"/>
              <a:t>‹#›</a:t>
            </a:fld>
            <a:endParaRPr lang="el-GR"/>
          </a:p>
        </p:txBody>
      </p:sp>
    </p:spTree>
    <p:extLst>
      <p:ext uri="{BB962C8B-B14F-4D97-AF65-F5344CB8AC3E}">
        <p14:creationId xmlns:p14="http://schemas.microsoft.com/office/powerpoint/2010/main" val="21804620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F67B27E1-C733-4959-8DFE-42EA6585243C}" type="datetimeFigureOut">
              <a:rPr lang="el-GR" smtClean="0"/>
              <a:t>17/11/2020</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2E4C635-055E-4854-87AB-04498000FD4F}" type="slidenum">
              <a:rPr lang="el-GR" smtClean="0"/>
              <a:t>‹#›</a:t>
            </a:fld>
            <a:endParaRPr lang="el-GR"/>
          </a:p>
        </p:txBody>
      </p:sp>
    </p:spTree>
    <p:extLst>
      <p:ext uri="{BB962C8B-B14F-4D97-AF65-F5344CB8AC3E}">
        <p14:creationId xmlns:p14="http://schemas.microsoft.com/office/powerpoint/2010/main" val="2065318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F67B27E1-C733-4959-8DFE-42EA6585243C}" type="datetimeFigureOut">
              <a:rPr lang="el-GR" smtClean="0"/>
              <a:t>17/11/2020</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2E4C635-055E-4854-87AB-04498000FD4F}" type="slidenum">
              <a:rPr lang="el-GR" smtClean="0"/>
              <a:t>‹#›</a:t>
            </a:fld>
            <a:endParaRPr lang="el-GR"/>
          </a:p>
        </p:txBody>
      </p:sp>
    </p:spTree>
    <p:extLst>
      <p:ext uri="{BB962C8B-B14F-4D97-AF65-F5344CB8AC3E}">
        <p14:creationId xmlns:p14="http://schemas.microsoft.com/office/powerpoint/2010/main" val="2646201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F67B27E1-C733-4959-8DFE-42EA6585243C}" type="datetimeFigureOut">
              <a:rPr lang="el-GR" smtClean="0"/>
              <a:t>17/11/2020</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2E4C635-055E-4854-87AB-04498000FD4F}" type="slidenum">
              <a:rPr lang="el-GR" smtClean="0"/>
              <a:t>‹#›</a:t>
            </a:fld>
            <a:endParaRPr lang="el-GR"/>
          </a:p>
        </p:txBody>
      </p:sp>
    </p:spTree>
    <p:extLst>
      <p:ext uri="{BB962C8B-B14F-4D97-AF65-F5344CB8AC3E}">
        <p14:creationId xmlns:p14="http://schemas.microsoft.com/office/powerpoint/2010/main" val="123367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F67B27E1-C733-4959-8DFE-42EA6585243C}" type="datetimeFigureOut">
              <a:rPr lang="el-GR" smtClean="0"/>
              <a:t>17/11/2020</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2E4C635-055E-4854-87AB-04498000FD4F}" type="slidenum">
              <a:rPr lang="el-GR" smtClean="0"/>
              <a:t>‹#›</a:t>
            </a:fld>
            <a:endParaRPr lang="el-GR"/>
          </a:p>
        </p:txBody>
      </p:sp>
    </p:spTree>
    <p:extLst>
      <p:ext uri="{BB962C8B-B14F-4D97-AF65-F5344CB8AC3E}">
        <p14:creationId xmlns:p14="http://schemas.microsoft.com/office/powerpoint/2010/main" val="3494508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F67B27E1-C733-4959-8DFE-42EA6585243C}" type="datetimeFigureOut">
              <a:rPr lang="el-GR" smtClean="0"/>
              <a:t>17/11/2020</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2E4C635-055E-4854-87AB-04498000FD4F}" type="slidenum">
              <a:rPr lang="el-GR" smtClean="0"/>
              <a:t>‹#›</a:t>
            </a:fld>
            <a:endParaRPr lang="el-GR"/>
          </a:p>
        </p:txBody>
      </p:sp>
    </p:spTree>
    <p:extLst>
      <p:ext uri="{BB962C8B-B14F-4D97-AF65-F5344CB8AC3E}">
        <p14:creationId xmlns:p14="http://schemas.microsoft.com/office/powerpoint/2010/main" val="3222590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F67B27E1-C733-4959-8DFE-42EA6585243C}" type="datetimeFigureOut">
              <a:rPr lang="el-GR" smtClean="0"/>
              <a:t>17/11/2020</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2E4C635-055E-4854-87AB-04498000FD4F}" type="slidenum">
              <a:rPr lang="el-GR" smtClean="0"/>
              <a:t>‹#›</a:t>
            </a:fld>
            <a:endParaRPr lang="el-GR"/>
          </a:p>
        </p:txBody>
      </p:sp>
    </p:spTree>
    <p:extLst>
      <p:ext uri="{BB962C8B-B14F-4D97-AF65-F5344CB8AC3E}">
        <p14:creationId xmlns:p14="http://schemas.microsoft.com/office/powerpoint/2010/main" val="2344397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7B27E1-C733-4959-8DFE-42EA6585243C}" type="datetimeFigureOut">
              <a:rPr lang="el-GR" smtClean="0"/>
              <a:t>17/11/2020</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2E4C635-055E-4854-87AB-04498000FD4F}" type="slidenum">
              <a:rPr lang="el-GR" smtClean="0"/>
              <a:t>‹#›</a:t>
            </a:fld>
            <a:endParaRPr lang="el-GR"/>
          </a:p>
        </p:txBody>
      </p:sp>
    </p:spTree>
    <p:extLst>
      <p:ext uri="{BB962C8B-B14F-4D97-AF65-F5344CB8AC3E}">
        <p14:creationId xmlns:p14="http://schemas.microsoft.com/office/powerpoint/2010/main" val="4043336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67B27E1-C733-4959-8DFE-42EA6585243C}" type="datetimeFigureOut">
              <a:rPr lang="el-GR" smtClean="0"/>
              <a:t>17/11/2020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2E4C635-055E-4854-87AB-04498000FD4F}" type="slidenum">
              <a:rPr lang="el-GR" smtClean="0"/>
              <a:t>‹#›</a:t>
            </a:fld>
            <a:endParaRPr lang="el-GR"/>
          </a:p>
        </p:txBody>
      </p:sp>
    </p:spTree>
    <p:extLst>
      <p:ext uri="{BB962C8B-B14F-4D97-AF65-F5344CB8AC3E}">
        <p14:creationId xmlns:p14="http://schemas.microsoft.com/office/powerpoint/2010/main" val="1198419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F67B27E1-C733-4959-8DFE-42EA6585243C}" type="datetimeFigureOut">
              <a:rPr lang="el-GR" smtClean="0"/>
              <a:t>17/11/2020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2E4C635-055E-4854-87AB-04498000FD4F}" type="slidenum">
              <a:rPr lang="el-GR" smtClean="0"/>
              <a:t>‹#›</a:t>
            </a:fld>
            <a:endParaRPr lang="el-GR"/>
          </a:p>
        </p:txBody>
      </p:sp>
    </p:spTree>
    <p:extLst>
      <p:ext uri="{BB962C8B-B14F-4D97-AF65-F5344CB8AC3E}">
        <p14:creationId xmlns:p14="http://schemas.microsoft.com/office/powerpoint/2010/main" val="568399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67B27E1-C733-4959-8DFE-42EA6585243C}" type="datetimeFigureOut">
              <a:rPr lang="el-GR" smtClean="0"/>
              <a:t>17/11/2020</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2E4C635-055E-4854-87AB-04498000FD4F}" type="slidenum">
              <a:rPr lang="el-GR" smtClean="0"/>
              <a:t>‹#›</a:t>
            </a:fld>
            <a:endParaRPr lang="el-GR"/>
          </a:p>
        </p:txBody>
      </p:sp>
    </p:spTree>
    <p:extLst>
      <p:ext uri="{BB962C8B-B14F-4D97-AF65-F5344CB8AC3E}">
        <p14:creationId xmlns:p14="http://schemas.microsoft.com/office/powerpoint/2010/main" val="1722718494"/>
      </p:ext>
    </p:extLst>
  </p:cSld>
  <p:clrMap bg1="dk1" tx1="lt1" bg2="dk2" tx2="lt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t>ΜΕΤΑΝΑΣΤΕΥΣΗ </a:t>
            </a:r>
            <a:endParaRPr lang="el-GR" dirty="0"/>
          </a:p>
        </p:txBody>
      </p:sp>
      <p:sp>
        <p:nvSpPr>
          <p:cNvPr id="5" name="Θέση περιεχομένου 4"/>
          <p:cNvSpPr>
            <a:spLocks noGrp="1"/>
          </p:cNvSpPr>
          <p:nvPr>
            <p:ph idx="1"/>
          </p:nvPr>
        </p:nvSpPr>
        <p:spPr/>
        <p:txBody>
          <a:bodyPr>
            <a:normAutofit fontScale="92500" lnSpcReduction="10000"/>
          </a:bodyPr>
          <a:lstStyle/>
          <a:p>
            <a:pPr>
              <a:lnSpc>
                <a:spcPct val="115000"/>
              </a:lnSpc>
            </a:pPr>
            <a:r>
              <a:rPr lang="el-GR" b="1" dirty="0" smtClean="0">
                <a:solidFill>
                  <a:srgbClr val="4F81BD"/>
                </a:solidFill>
                <a:effectLst/>
                <a:latin typeface="Cambria" panose="02040503050406030204" pitchFamily="18" charset="0"/>
                <a:ea typeface="Times New Roman" panose="02020603050405020304" pitchFamily="18" charset="0"/>
                <a:cs typeface="Times New Roman" panose="02020603050405020304" pitchFamily="18" charset="0"/>
              </a:rPr>
              <a:t>1.Ορισμοί </a:t>
            </a:r>
          </a:p>
          <a:p>
            <a:pPr algn="just">
              <a:lnSpc>
                <a:spcPct val="150000"/>
              </a:lnSpc>
              <a:spcAft>
                <a:spcPts val="1000"/>
              </a:spcAft>
            </a:pPr>
            <a:r>
              <a:rPr lang="el-GR" dirty="0" smtClean="0">
                <a:effectLst/>
                <a:latin typeface="Calibri" panose="020F0502020204030204" pitchFamily="34" charset="0"/>
                <a:ea typeface="Calibri" panose="020F0502020204030204" pitchFamily="34" charset="0"/>
                <a:cs typeface="Times New Roman" panose="02020603050405020304" pitchFamily="18" charset="0"/>
              </a:rPr>
              <a:t>Η </a:t>
            </a:r>
            <a:r>
              <a:rPr lang="el-GR" b="1" dirty="0" smtClean="0">
                <a:effectLst/>
                <a:latin typeface="Calibri" panose="020F0502020204030204" pitchFamily="34" charset="0"/>
                <a:ea typeface="Calibri" panose="020F0502020204030204" pitchFamily="34" charset="0"/>
                <a:cs typeface="Times New Roman" panose="02020603050405020304" pitchFamily="18" charset="0"/>
              </a:rPr>
              <a:t>μετανάστευση</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μετά+ναίω</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δηλαδή αποπλέω ή αποχωρώ πλέοντας από μια αφετηρία ή τόπο) είναι η διαδικασία μαζικής μετακίνησης πληθυσμιακών ομάδων από μια περιοχή, τόπο ή χώρα. Θα μπορούσαμε να πούμε πως διαχωρίζεται σε δύο κατηγορίες: Α.) Στην εξαγωγή μεταναστών και Β.) στην εισαγωγή μεταναστών. Η πρώτη ομάδα μπορεί να ονομαστεί και ως αποδημία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από+δήμος</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δηλαδή αυτός που αποχωρεί από μια ομάδα ατόμων). Στην διεθνή βιβλιογραφία ο όρος «εξαγωγή μεταναστών» απαντάται ως </a:t>
            </a:r>
            <a:r>
              <a:rPr lang="el-GR" b="1" dirty="0" err="1" smtClean="0">
                <a:effectLst/>
                <a:latin typeface="Calibri" panose="020F0502020204030204" pitchFamily="34" charset="0"/>
                <a:ea typeface="Calibri" panose="020F0502020204030204" pitchFamily="34" charset="0"/>
                <a:cs typeface="Times New Roman" panose="02020603050405020304" pitchFamily="18" charset="0"/>
              </a:rPr>
              <a:t>emigration</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ενώ η εισαγωγή μεταναστών ως </a:t>
            </a:r>
            <a:r>
              <a:rPr lang="el-GR" b="1" dirty="0" err="1" smtClean="0">
                <a:effectLst/>
                <a:latin typeface="Calibri" panose="020F0502020204030204" pitchFamily="34" charset="0"/>
                <a:ea typeface="Calibri" panose="020F0502020204030204" pitchFamily="34" charset="0"/>
                <a:cs typeface="Times New Roman" panose="02020603050405020304" pitchFamily="18" charset="0"/>
              </a:rPr>
              <a:t>immigration</a:t>
            </a:r>
            <a:r>
              <a:rPr lang="el-GR" dirty="0" smtClean="0">
                <a:effectLst/>
                <a:latin typeface="Calibri" panose="020F0502020204030204" pitchFamily="34" charset="0"/>
                <a:ea typeface="Calibri" panose="020F0502020204030204" pitchFamily="34" charset="0"/>
                <a:cs typeface="Times New Roman" panose="02020603050405020304" pitchFamily="18" charset="0"/>
              </a:rPr>
              <a:t>.</a:t>
            </a:r>
            <a:endParaRPr lang="el-G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l-GR" sz="1600" dirty="0" smtClean="0">
                <a:effectLst/>
                <a:latin typeface="Calibri" panose="020F0502020204030204" pitchFamily="34" charset="0"/>
                <a:ea typeface="Calibri" panose="020F0502020204030204" pitchFamily="34" charset="0"/>
                <a:cs typeface="Times New Roman" panose="02020603050405020304" pitchFamily="18" charset="0"/>
              </a:rPr>
              <a:t>Τσαούσης, Δ., (1991), Η Κοινωνία του ανθρώπου, Εισαγωγή στην Κοινωνιολογία. 1η </a:t>
            </a:r>
            <a:r>
              <a:rPr lang="el-GR" sz="1600" dirty="0" err="1" smtClean="0">
                <a:effectLst/>
                <a:latin typeface="Calibri" panose="020F0502020204030204" pitchFamily="34" charset="0"/>
                <a:ea typeface="Calibri" panose="020F0502020204030204" pitchFamily="34" charset="0"/>
                <a:cs typeface="Times New Roman" panose="02020603050405020304" pitchFamily="18" charset="0"/>
              </a:rPr>
              <a:t>έκδ</a:t>
            </a:r>
            <a:r>
              <a:rPr lang="el-GR" sz="1600" dirty="0" smtClean="0">
                <a:effectLst/>
                <a:latin typeface="Calibri" panose="020F0502020204030204" pitchFamily="34" charset="0"/>
                <a:ea typeface="Calibri" panose="020F0502020204030204" pitchFamily="34" charset="0"/>
                <a:cs typeface="Times New Roman" panose="02020603050405020304" pitchFamily="18" charset="0"/>
              </a:rPr>
              <a:t>. Αθήνα: </a:t>
            </a:r>
            <a:r>
              <a:rPr lang="el-GR" sz="1600" dirty="0" err="1" smtClean="0">
                <a:effectLst/>
                <a:latin typeface="Calibri" panose="020F0502020204030204" pitchFamily="34" charset="0"/>
                <a:ea typeface="Calibri" panose="020F0502020204030204" pitchFamily="34" charset="0"/>
                <a:cs typeface="Times New Roman" panose="02020603050405020304" pitchFamily="18" charset="0"/>
              </a:rPr>
              <a:t>Gutenberg</a:t>
            </a:r>
            <a:r>
              <a:rPr lang="el-GR" sz="1600" dirty="0" smtClean="0">
                <a:effectLst/>
                <a:latin typeface="Calibri" panose="020F0502020204030204" pitchFamily="34" charset="0"/>
                <a:ea typeface="Calibri" panose="020F0502020204030204" pitchFamily="34" charset="0"/>
                <a:cs typeface="Times New Roman" panose="02020603050405020304" pitchFamily="18" charset="0"/>
              </a:rPr>
              <a:t>, σ. 261.</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07052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μετανάστευση στην Ελλάδα:</a:t>
            </a:r>
            <a:br>
              <a:rPr lang="el-GR" dirty="0" smtClean="0"/>
            </a:br>
            <a:endParaRPr lang="el-GR" dirty="0"/>
          </a:p>
        </p:txBody>
      </p:sp>
      <p:sp>
        <p:nvSpPr>
          <p:cNvPr id="3" name="Θέση περιεχομένου 2"/>
          <p:cNvSpPr>
            <a:spLocks noGrp="1"/>
          </p:cNvSpPr>
          <p:nvPr>
            <p:ph idx="1"/>
          </p:nvPr>
        </p:nvSpPr>
        <p:spPr/>
        <p:txBody>
          <a:bodyPr>
            <a:normAutofit/>
          </a:bodyPr>
          <a:lstStyle/>
          <a:p>
            <a:r>
              <a:rPr lang="el-GR" dirty="0" smtClean="0"/>
              <a:t>Κατά την δεκαετία του 1980 ξεκινούν μεταναστευτικά ρεύματα από την Ευρώπη αλλά και την Ασία, με σκοπό την απασχόληση στη βιομηχανική παραγωγή, τις οικοδομικές εργασίες, την αγροτική παραγωγή και τις οικιακές εργασίες. Παραλλήλως την ίδια περίοδο παρατηρείται η επιστροφή </a:t>
            </a:r>
            <a:r>
              <a:rPr lang="el-GR" dirty="0" err="1" smtClean="0"/>
              <a:t>παλιννοστούντων</a:t>
            </a:r>
            <a:r>
              <a:rPr lang="el-GR" dirty="0" smtClean="0"/>
              <a:t> στην Ελλάδα (από χώρες της πρώην Σοβιετικής Ένωσης, όπως η Ρωσία, η Γεωργία, η Αρμενία και το Καζακστάν). Από το 1990 και εντεύθεν η Ελλάδα μετατρέπεται σε χώρα μαζικής υποδοχής εξαιτίας της γεωγραφικής της θέσης, των χερσαίων συνόρων που μοιράζεται με άλλες χώρες της Βαλκανικής χερσονήσου, των πολλών νήσων της, της φύσης των συνόρων, της εντάξεώς της στην Ευρωπαϊκή Ένωση και την Οικονομική Νομισματική Κοινότητα και της οικονομικής ανάπτυξης που γνώρισε. Κατά τη διάρκεια της οικονομικής κρίσης (2010, μείωση ροών, ενδείξεις λιγότερων μεταναστών και φυσικά μια άλλη πολιτική οικονομία.</a:t>
            </a:r>
          </a:p>
          <a:p>
            <a:endParaRPr lang="el-GR" dirty="0" smtClean="0"/>
          </a:p>
          <a:p>
            <a:endParaRPr lang="el-GR" dirty="0"/>
          </a:p>
        </p:txBody>
      </p:sp>
    </p:spTree>
    <p:extLst>
      <p:ext uri="{BB962C8B-B14F-4D97-AF65-F5344CB8AC3E}">
        <p14:creationId xmlns:p14="http://schemas.microsoft.com/office/powerpoint/2010/main" val="1030313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p:cNvPicPr>
            <a:picLocks noChangeAspect="1"/>
          </p:cNvPicPr>
          <p:nvPr/>
        </p:nvPicPr>
        <p:blipFill>
          <a:blip r:embed="rId2"/>
          <a:stretch>
            <a:fillRect/>
          </a:stretch>
        </p:blipFill>
        <p:spPr>
          <a:xfrm>
            <a:off x="3156928" y="2154975"/>
            <a:ext cx="5285714" cy="2857143"/>
          </a:xfrm>
          <a:prstGeom prst="rect">
            <a:avLst/>
          </a:prstGeom>
        </p:spPr>
      </p:pic>
    </p:spTree>
    <p:extLst>
      <p:ext uri="{BB962C8B-B14F-4D97-AF65-F5344CB8AC3E}">
        <p14:creationId xmlns:p14="http://schemas.microsoft.com/office/powerpoint/2010/main" val="94621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Θεωρίες μετανάστευσης και μοντέλα ένταξης</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Έχουν προκύψει διαφορετικές θεωρητικές προσεγγίσεις μετανάστευσης στο διάβα των χρόνων. Οι διαφορετικές προσεγγίσεις μπορούν να θεωρηθούν περισσότερο ως συμπληρωματικές παρά ανταγωνιστικές καθώς η μία μπορεί να συνυπάρχει και να </a:t>
            </a:r>
            <a:r>
              <a:rPr lang="el-GR" dirty="0" err="1" smtClean="0"/>
              <a:t>αλληλεπιδρά</a:t>
            </a:r>
            <a:r>
              <a:rPr lang="el-GR" dirty="0" smtClean="0"/>
              <a:t> με την άλλη.</a:t>
            </a:r>
          </a:p>
          <a:p>
            <a:r>
              <a:rPr lang="el-GR" b="1" dirty="0" smtClean="0"/>
              <a:t>Νεοκλασική οικονομική μακρό-θεωρία</a:t>
            </a:r>
          </a:p>
          <a:p>
            <a:r>
              <a:rPr lang="el-GR" dirty="0" smtClean="0"/>
              <a:t>Ουσιαστικά είναι παλαιότερη διατυπωμένη θεωρία μετανάστευσης και ανάγεται στις δεκαετίες του 1950, 60 και 70. </a:t>
            </a:r>
          </a:p>
          <a:p>
            <a:r>
              <a:rPr lang="el-GR" dirty="0" smtClean="0"/>
              <a:t>Ουσιαστικώς η θεωρία αυτή αναφέρει πως οι μεταναστευτικές ροές οδηγούν στην αύξηση των μισθών στις χώρες υποδοχής (οι οποίες παρουσιάζουν μεγάλη προσφορά εργασίας) και μείωση στις χώρες αποστολής μεταναστών (οι οποίες παρουσιάζουν μείωση των μισθών). Σε κάποιο σημείο οι μεταναστευτικές ροές σταματούν καθώς καλύπτονται οι προσφερόμενες θέσεις εργασίες αλλά τελειώνει και το προσφερόμενο εργατικό δυναμικό .</a:t>
            </a:r>
          </a:p>
          <a:p>
            <a:endParaRPr lang="el-GR" dirty="0"/>
          </a:p>
        </p:txBody>
      </p:sp>
    </p:spTree>
    <p:extLst>
      <p:ext uri="{BB962C8B-B14F-4D97-AF65-F5344CB8AC3E}">
        <p14:creationId xmlns:p14="http://schemas.microsoft.com/office/powerpoint/2010/main" val="2048598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Νεοκλασική οικονομική μικρό-θεωρία</a:t>
            </a:r>
            <a:br>
              <a:rPr lang="el-GR" dirty="0" smtClean="0"/>
            </a:br>
            <a:endParaRPr lang="el-GR" dirty="0"/>
          </a:p>
        </p:txBody>
      </p:sp>
      <p:sp>
        <p:nvSpPr>
          <p:cNvPr id="3" name="Θέση περιεχομένου 2"/>
          <p:cNvSpPr>
            <a:spLocks noGrp="1"/>
          </p:cNvSpPr>
          <p:nvPr>
            <p:ph idx="1"/>
          </p:nvPr>
        </p:nvSpPr>
        <p:spPr/>
        <p:txBody>
          <a:bodyPr/>
          <a:lstStyle/>
          <a:p>
            <a:r>
              <a:rPr lang="el-GR" dirty="0" smtClean="0"/>
              <a:t>Η συγκεκριμένη θεωρία αναφέρει πως λαμβάνει χώρα μια ανάλυση κόστους και κέρδους σε ατομικό επίπεδο επομένως οι αποφάσεις λαμβάνονται σε ατομικό επίπεδο (</a:t>
            </a:r>
            <a:r>
              <a:rPr lang="el-GR" dirty="0" err="1" smtClean="0"/>
              <a:t>micro</a:t>
            </a:r>
            <a:r>
              <a:rPr lang="el-GR" dirty="0" smtClean="0"/>
              <a:t> </a:t>
            </a:r>
            <a:r>
              <a:rPr lang="el-GR" dirty="0" err="1" smtClean="0"/>
              <a:t>level</a:t>
            </a:r>
            <a:r>
              <a:rPr lang="el-GR" dirty="0" smtClean="0"/>
              <a:t>). Αναλόγως με τις πιθανές, μελλοντικές αποδόσεις, επηρεάζεται και η λήψη της απόφασης για να μεταναστεύσει ο εκάστοτε πολίτης. Όπως και στην προηγούμενη θεωρητική προσέγγιση, και σε αυτήν πρωτεύοντα ρόλο παίζει η αγορά εργασίας .</a:t>
            </a:r>
            <a:endParaRPr lang="el-GR" dirty="0"/>
          </a:p>
        </p:txBody>
      </p:sp>
    </p:spTree>
    <p:extLst>
      <p:ext uri="{BB962C8B-B14F-4D97-AF65-F5344CB8AC3E}">
        <p14:creationId xmlns:p14="http://schemas.microsoft.com/office/powerpoint/2010/main" val="2231813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νέα οικονομική της εργασίας</a:t>
            </a:r>
            <a:endParaRPr lang="el-GR" dirty="0"/>
          </a:p>
        </p:txBody>
      </p:sp>
      <p:sp>
        <p:nvSpPr>
          <p:cNvPr id="3" name="Θέση περιεχομένου 2"/>
          <p:cNvSpPr>
            <a:spLocks noGrp="1"/>
          </p:cNvSpPr>
          <p:nvPr>
            <p:ph idx="1"/>
          </p:nvPr>
        </p:nvSpPr>
        <p:spPr/>
        <p:txBody>
          <a:bodyPr/>
          <a:lstStyle/>
          <a:p>
            <a:r>
              <a:rPr lang="el-GR" dirty="0" smtClean="0"/>
              <a:t>Η θεωρητική προσέγγιση της «νέας οικονομικής της εργασίας» ή «</a:t>
            </a:r>
            <a:r>
              <a:rPr lang="el-GR" dirty="0" err="1" smtClean="0"/>
              <a:t>New</a:t>
            </a:r>
            <a:r>
              <a:rPr lang="el-GR" dirty="0" smtClean="0"/>
              <a:t> </a:t>
            </a:r>
            <a:r>
              <a:rPr lang="el-GR" dirty="0" err="1" smtClean="0"/>
              <a:t>economics</a:t>
            </a:r>
            <a:r>
              <a:rPr lang="el-GR" dirty="0" smtClean="0"/>
              <a:t> of </a:t>
            </a:r>
            <a:r>
              <a:rPr lang="el-GR" dirty="0" err="1" smtClean="0"/>
              <a:t>migration</a:t>
            </a:r>
            <a:r>
              <a:rPr lang="el-GR" dirty="0" smtClean="0"/>
              <a:t>» προέκυψε ως κριτική των </a:t>
            </a:r>
            <a:r>
              <a:rPr lang="el-GR" dirty="0" err="1" smtClean="0"/>
              <a:t>νεοκλασσικών</a:t>
            </a:r>
            <a:r>
              <a:rPr lang="el-GR" dirty="0" smtClean="0"/>
              <a:t> θεωριών και είχε ως σκοπό την ανάλυση της μετανάστευσης μέσω των νέων οικονομικών και εργασιακών συνθηκών που προέκυψαν στον κόσμο από το 1980 και εντεύθεν. Βασικό σκεπτικό της είναι η συσχέτιση των οικονομικών κινήτρων σε σχέση κυρίως με την οικογένεια (συλλογικότητα) και όχι τόσο με το άτομο (ατομικότητα) .</a:t>
            </a:r>
            <a:endParaRPr lang="el-GR" dirty="0"/>
          </a:p>
        </p:txBody>
      </p:sp>
    </p:spTree>
    <p:extLst>
      <p:ext uri="{BB962C8B-B14F-4D97-AF65-F5344CB8AC3E}">
        <p14:creationId xmlns:p14="http://schemas.microsoft.com/office/powerpoint/2010/main" val="4160078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θεωρία της διττής αγοράς εργασίας</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Η συγκεκριμένη προσέγγιση αναφέρει πως η απόφαση για μετανάστευση δεν πραγματοποιείται σε επίπεδο ατόμων αλλά επηρεάζεται από τη συνολική ζήτηση για εργασία στις αναπτυγμένες κοινωνίες. Η μετανάστευση αποτελεί απόρροια  παραγόντων έλξης για εργασία στις οικονομικά αναπτυγμένες χώρες. Οι γηγενείς πολίτες απασχολούνται σε διαφορετικές εργασίες (κρατικοί υπάλληλοι, παροχή υπηρεσιών) από τους μετανάστες καθώς οι δεύτεροι απασχολούνται σε κλάδους όπως οι οικοδομικός ή ο </a:t>
            </a:r>
            <a:r>
              <a:rPr lang="el-GR" dirty="0" err="1" smtClean="0"/>
              <a:t>πρωτογενης</a:t>
            </a:r>
            <a:r>
              <a:rPr lang="el-GR" dirty="0" smtClean="0"/>
              <a:t> τομέας. Ως παράγοντες έλξης και απώθησης ή </a:t>
            </a:r>
            <a:r>
              <a:rPr lang="el-GR" dirty="0" err="1" smtClean="0"/>
              <a:t>Push</a:t>
            </a:r>
            <a:r>
              <a:rPr lang="el-GR" dirty="0" smtClean="0"/>
              <a:t> and </a:t>
            </a:r>
            <a:r>
              <a:rPr lang="el-GR" dirty="0" err="1" smtClean="0"/>
              <a:t>Pull</a:t>
            </a:r>
            <a:r>
              <a:rPr lang="el-GR" dirty="0" smtClean="0"/>
              <a:t> </a:t>
            </a:r>
            <a:r>
              <a:rPr lang="el-GR" dirty="0" err="1" smtClean="0"/>
              <a:t>factors</a:t>
            </a:r>
            <a:r>
              <a:rPr lang="el-GR" dirty="0" smtClean="0"/>
              <a:t> στην διεθνή βιβλιογραφία, αναφέρονται οι συντελεστές αυτοί που είτε </a:t>
            </a:r>
            <a:r>
              <a:rPr lang="el-GR" dirty="0" err="1" smtClean="0"/>
              <a:t>δρούν</a:t>
            </a:r>
            <a:r>
              <a:rPr lang="el-GR" dirty="0" smtClean="0"/>
              <a:t> θετικά και ελκύουν οικονομικούς μετανάστες (</a:t>
            </a:r>
            <a:r>
              <a:rPr lang="el-GR" dirty="0" err="1" smtClean="0"/>
              <a:t>pull</a:t>
            </a:r>
            <a:r>
              <a:rPr lang="el-GR" dirty="0" smtClean="0"/>
              <a:t> </a:t>
            </a:r>
            <a:r>
              <a:rPr lang="el-GR" dirty="0" err="1" smtClean="0"/>
              <a:t>factors</a:t>
            </a:r>
            <a:r>
              <a:rPr lang="el-GR" dirty="0" smtClean="0"/>
              <a:t>) είτε </a:t>
            </a:r>
            <a:r>
              <a:rPr lang="el-GR" dirty="0" err="1" smtClean="0"/>
              <a:t>δρούν</a:t>
            </a:r>
            <a:r>
              <a:rPr lang="el-GR" dirty="0" smtClean="0"/>
              <a:t> αρνητικά και εκδιώκουν πολίτες (</a:t>
            </a:r>
            <a:r>
              <a:rPr lang="el-GR" dirty="0" err="1" smtClean="0"/>
              <a:t>push</a:t>
            </a:r>
            <a:r>
              <a:rPr lang="el-GR" dirty="0" smtClean="0"/>
              <a:t> </a:t>
            </a:r>
            <a:r>
              <a:rPr lang="el-GR" dirty="0" err="1" smtClean="0"/>
              <a:t>factors</a:t>
            </a:r>
            <a:r>
              <a:rPr lang="el-GR" dirty="0" smtClean="0"/>
              <a:t>). Ως παράγοντες έλξης μπορούν να αναφερθούν οι ακόλουθοι: Ελκυστικές συνθήκες εργασίας, υψηλοί μισθοί, παρουσία οικογενειακού ή φιλικού δικτύου στην χώρα υποδοχής, αυξημένο βιοτικό επίπεδο, περιβαλλοντικές και κλιματικές συνθήκες, κλπ. Ως παράγοντες απώθησης μπορούν να αναφερθούν οι εξής: χαμηλά ημερομίσθια, ανελευθερία λόγου, πόλεμοι, δυσμενείς κλιματικές συνθήκες, </a:t>
            </a:r>
            <a:r>
              <a:rPr lang="el-GR" dirty="0" err="1" smtClean="0"/>
              <a:t>κλπ</a:t>
            </a:r>
            <a:r>
              <a:rPr lang="el-GR" dirty="0" smtClean="0"/>
              <a:t> .</a:t>
            </a:r>
            <a:endParaRPr lang="el-GR" dirty="0"/>
          </a:p>
        </p:txBody>
      </p:sp>
    </p:spTree>
    <p:extLst>
      <p:ext uri="{BB962C8B-B14F-4D97-AF65-F5344CB8AC3E}">
        <p14:creationId xmlns:p14="http://schemas.microsoft.com/office/powerpoint/2010/main" val="695470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Θεωρία των δικτύων ή Migration </a:t>
            </a:r>
            <a:r>
              <a:rPr lang="el-GR" dirty="0" err="1" smtClean="0"/>
              <a:t>Networks</a:t>
            </a:r>
            <a:endParaRPr lang="el-GR" dirty="0"/>
          </a:p>
        </p:txBody>
      </p:sp>
      <p:sp>
        <p:nvSpPr>
          <p:cNvPr id="3" name="Θέση περιεχομένου 2"/>
          <p:cNvSpPr>
            <a:spLocks noGrp="1"/>
          </p:cNvSpPr>
          <p:nvPr>
            <p:ph idx="1"/>
          </p:nvPr>
        </p:nvSpPr>
        <p:spPr/>
        <p:txBody>
          <a:bodyPr>
            <a:normAutofit/>
          </a:bodyPr>
          <a:lstStyle/>
          <a:p>
            <a:r>
              <a:rPr lang="el-GR" dirty="0" smtClean="0"/>
              <a:t>Η εν λόγω θεωρία αναφέρει πως χρειάζονται πόροι (κυρίως οικονομικοί) για να μεταναστεύσει κάποιος. Τα χρήματα αυτά ή η κάλυψη για μετανάστευση (διαμονή σε κάποιο σπίτι τον πρώτο καιρό της μετανάστευσης, τρέχοντα έξοδα, σίτιση, ένδυση, εξεύρεση εργασίας, πληροφόρηση και ) Η ύπαρξη δικτύων (πληροφόρησης, αλληλοβοηθείας κτλ.) παρέχεται από άτομα τα οποία έχουν ήδη μεταναστεύσει στον τόπο προορισμού. Η ύπαρξη μεταναστευτικών δικτύων μειώνει τον κάθε είδους κίνδυνο αλλά και το κόστος της μετακίνησης. Αρνητικές συνέπειες των δικτύων μετανάστευσης αποτελούν το χτίσιμο μιας συνεχούς μεταναστευτικής ροής αλλά και η θεσμική μορφή που ενδεχομένως μπορούν να λάβουν αυτά (σύλλογοι, οργανισμοί) .</a:t>
            </a:r>
            <a:endParaRPr lang="el-GR" dirty="0"/>
          </a:p>
        </p:txBody>
      </p:sp>
    </p:spTree>
    <p:extLst>
      <p:ext uri="{BB962C8B-B14F-4D97-AF65-F5344CB8AC3E}">
        <p14:creationId xmlns:p14="http://schemas.microsoft.com/office/powerpoint/2010/main" val="2875073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Μοντέλα Ένταξης</a:t>
            </a:r>
            <a:endParaRPr lang="el-GR" dirty="0"/>
          </a:p>
        </p:txBody>
      </p:sp>
      <p:sp>
        <p:nvSpPr>
          <p:cNvPr id="3" name="Θέση περιεχομένου 2"/>
          <p:cNvSpPr>
            <a:spLocks noGrp="1"/>
          </p:cNvSpPr>
          <p:nvPr>
            <p:ph idx="1"/>
          </p:nvPr>
        </p:nvSpPr>
        <p:spPr/>
        <p:txBody>
          <a:bodyPr>
            <a:normAutofit/>
          </a:bodyPr>
          <a:lstStyle/>
          <a:p>
            <a:r>
              <a:rPr lang="el-GR" dirty="0" smtClean="0"/>
              <a:t>Το πρώτο μοντέλο αποτελεί απόρροια της περιόδου 1860 – 1940, κατά την οποία συνέβησαν μαζικές μετακινήσεις ανά τη υφήλιο. Σχηματικά αποτυπώνεται με τον τύπο Α + Β + Γ = Α, κατά τον οποίο το Α αποτελεί τον κρατούντα και πλειοψηφικό πολιτισμό ενώ τα Β και Γ τους πολιτισμούς των μεταναστών που εντάσσονται στον Α. Το χωνευτήρι (</a:t>
            </a:r>
            <a:r>
              <a:rPr lang="el-GR" dirty="0" err="1" smtClean="0"/>
              <a:t>melting</a:t>
            </a:r>
            <a:r>
              <a:rPr lang="el-GR" dirty="0" smtClean="0"/>
              <a:t> </a:t>
            </a:r>
            <a:r>
              <a:rPr lang="el-GR" dirty="0" err="1" smtClean="0"/>
              <a:t>pot</a:t>
            </a:r>
            <a:r>
              <a:rPr lang="el-GR" dirty="0" smtClean="0"/>
              <a:t>) αποτελεί την έννοια της «συγχώνευσης» και αποτυπώνεται με τον τύπο A + B + Γ  =  Δ. Από τη συγχώνευση δημιουργείται μια νέα κοινωνία (σε συλλογικό επίπεδο) και ένας νέος άνθρωπος (σε ατομικό επίπεδο). Ο </a:t>
            </a:r>
            <a:r>
              <a:rPr lang="el-GR" dirty="0" err="1" smtClean="0"/>
              <a:t>πολυπολιτισμός</a:t>
            </a:r>
            <a:r>
              <a:rPr lang="el-GR" dirty="0" smtClean="0"/>
              <a:t> αποτυπώνεται με την συσχέτιση A + B + Γ  = A + B + Γ. Ουσιαστικώς αυτό που πρεσβεύει η συγκεκριμένη θεωρητική προσέγγιση είναι η ισότιμη συμμετοχή των μεταναστών στην κοινωνία και η αποδοχή του γεγονότος πως δεν δύναται να υπάρξει πλήρης αφομοίωση . </a:t>
            </a:r>
            <a:endParaRPr lang="el-GR" dirty="0"/>
          </a:p>
        </p:txBody>
      </p:sp>
    </p:spTree>
    <p:extLst>
      <p:ext uri="{BB962C8B-B14F-4D97-AF65-F5344CB8AC3E}">
        <p14:creationId xmlns:p14="http://schemas.microsoft.com/office/powerpoint/2010/main" val="1264976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549275"/>
            <a:ext cx="10515600" cy="1325563"/>
          </a:xfrm>
        </p:spPr>
        <p:txBody>
          <a:bodyPr/>
          <a:lstStyle/>
          <a:p>
            <a:endParaRPr lang="el-GR"/>
          </a:p>
        </p:txBody>
      </p:sp>
      <p:sp>
        <p:nvSpPr>
          <p:cNvPr id="3" name="Θέση περιεχομένου 2"/>
          <p:cNvSpPr>
            <a:spLocks noGrp="1"/>
          </p:cNvSpPr>
          <p:nvPr>
            <p:ph idx="1"/>
          </p:nvPr>
        </p:nvSpPr>
        <p:spPr>
          <a:xfrm>
            <a:off x="838200" y="631065"/>
            <a:ext cx="10515600" cy="5545898"/>
          </a:xfrm>
        </p:spPr>
        <p:txBody>
          <a:bodyPr>
            <a:normAutofit/>
          </a:bodyPr>
          <a:lstStyle/>
          <a:p>
            <a:pPr algn="just">
              <a:lnSpc>
                <a:spcPct val="150000"/>
              </a:lnSpc>
              <a:spcAft>
                <a:spcPts val="1000"/>
              </a:spcAft>
            </a:pPr>
            <a:r>
              <a:rPr lang="el-GR" dirty="0" smtClean="0">
                <a:effectLst/>
                <a:latin typeface="Calibri" panose="020F0502020204030204" pitchFamily="34" charset="0"/>
                <a:ea typeface="Calibri" panose="020F0502020204030204" pitchFamily="34" charset="0"/>
                <a:cs typeface="Times New Roman" panose="02020603050405020304" pitchFamily="18" charset="0"/>
              </a:rPr>
              <a:t>Εκτός των δύο αυτών γενικών κατηγοριών, υφίστανται και οι επόμενες, οι οποίες, αφενός περιγράφουν συγκεκριμένα φαινόμενα, αφετέρου εντάσσονται στις προαναφερθείσες δύο κατηγορίες. Ως παλιννόστηση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πάλι+νόστος</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δηλαδή νοσταλγία) θεωρείται όταν, είτε κάτοικοι της ιδίας χώρας έχουν μεταναστεύσει στο εξωτερικό για μεγάλο χρονικό διάστημα (π.χ. για λόγους εργασίας) και επιστρέφουν εκούσια για να διαμείνουν και πάλι μόνιμα στον γενέθλιο τόπο τους, είτε όταν ομογενείς (δηλαδή πολίτες άλλων χωρών οι οποίοι έλκουν την καταγωγή τους από την χώρα στην οποία επιστρέφουν) γυρίζουν επίσης εκούσια για να διαμείνουν μόνιμα (π.χ. Πόντιοι). Τέλος, επαναπατρισμός ονομάζεται όταν το οργανωμένο κράτος δημιουργεί συνθήκες για να επιστρέψουν πολίτες, οι οποίοι διέμεναν σε άλλη χώρα.</a:t>
            </a:r>
            <a:endParaRPr lang="el-G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l-GR" sz="1600" dirty="0" smtClean="0">
                <a:effectLst/>
                <a:latin typeface="Calibri" panose="020F0502020204030204" pitchFamily="34" charset="0"/>
                <a:ea typeface="Calibri" panose="020F0502020204030204" pitchFamily="34" charset="0"/>
                <a:cs typeface="Times New Roman" panose="02020603050405020304" pitchFamily="18" charset="0"/>
              </a:rPr>
              <a:t>Ελληνικό Συμβούλιο για τους Πρόσφυγες (2004), Σκλάβου Κ., (</a:t>
            </a:r>
            <a:r>
              <a:rPr lang="el-GR" sz="1600" dirty="0" err="1" smtClean="0">
                <a:effectLst/>
                <a:latin typeface="Calibri" panose="020F0502020204030204" pitchFamily="34" charset="0"/>
                <a:ea typeface="Calibri" panose="020F0502020204030204" pitchFamily="34" charset="0"/>
                <a:cs typeface="Times New Roman" panose="02020603050405020304" pitchFamily="18" charset="0"/>
              </a:rPr>
              <a:t>επ</a:t>
            </a:r>
            <a:r>
              <a:rPr lang="el-GR" sz="1600" dirty="0" smtClean="0">
                <a:effectLst/>
                <a:latin typeface="Calibri" panose="020F0502020204030204" pitchFamily="34" charset="0"/>
                <a:ea typeface="Calibri" panose="020F0502020204030204" pitchFamily="34" charset="0"/>
                <a:cs typeface="Times New Roman" panose="02020603050405020304" pitchFamily="18" charset="0"/>
              </a:rPr>
              <a:t>.), Οδηγός Διαπολιτισμικής Εκπαίδευσης, Σχέδιο Δράσης «Καινούρια Αρχή», Αθήνα, σ.10.</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1633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ΟΡΟΛΟΓΙΑ</a:t>
            </a:r>
            <a:endParaRPr lang="el-GR" dirty="0"/>
          </a:p>
        </p:txBody>
      </p:sp>
      <p:sp>
        <p:nvSpPr>
          <p:cNvPr id="3" name="Θέση περιεχομένου 2"/>
          <p:cNvSpPr>
            <a:spLocks noGrp="1"/>
          </p:cNvSpPr>
          <p:nvPr>
            <p:ph idx="1"/>
          </p:nvPr>
        </p:nvSpPr>
        <p:spPr/>
        <p:txBody>
          <a:bodyPr>
            <a:normAutofit fontScale="32500" lnSpcReduction="20000"/>
          </a:bodyPr>
          <a:lstStyle/>
          <a:p>
            <a:pPr algn="just">
              <a:lnSpc>
                <a:spcPct val="150000"/>
              </a:lnSpc>
              <a:spcAft>
                <a:spcPts val="1000"/>
              </a:spcAft>
            </a:pPr>
            <a:r>
              <a:rPr lang="el-GR" sz="4400" b="1" dirty="0" smtClean="0">
                <a:effectLst/>
                <a:latin typeface="Calibri" panose="020F0502020204030204" pitchFamily="34" charset="0"/>
                <a:ea typeface="Calibri" panose="020F0502020204030204" pitchFamily="34" charset="0"/>
                <a:cs typeface="Times New Roman" panose="02020603050405020304" pitchFamily="18" charset="0"/>
              </a:rPr>
              <a:t>Αλλοδαπός</a:t>
            </a:r>
            <a:r>
              <a:rPr lang="el-GR" sz="4400" dirty="0" smtClean="0">
                <a:effectLst/>
                <a:latin typeface="Calibri" panose="020F0502020204030204" pitchFamily="34" charset="0"/>
                <a:ea typeface="Calibri" panose="020F0502020204030204" pitchFamily="34" charset="0"/>
                <a:cs typeface="Times New Roman" panose="02020603050405020304" pitchFamily="18" charset="0"/>
              </a:rPr>
              <a:t> ονομάζεται σύμφωνα τους ισχύοντες νόμους της ελληνικής Πολιτείας αυτός ο οποίος δεν είναι Έλληνας πολίτης ή δεν κατέχει την ελληνική ιθαγένεια. Ημεδαπός αυτός ο οποίος κατέχει τη ελληνική ιθαγένεια και θεωρείται Έλληνας πολίτης. Πρόσφυγας ονομάζεται το φυσικό πρόσωπο που λόγω συγκεκριμένων γεγονότων (πόλεμος, φόβοι διώξεως εξαιτίας διαφορετικών πολιτικών ή θρησκευτικών πεποιθήσεων, </a:t>
            </a:r>
            <a:r>
              <a:rPr lang="el-GR" sz="4400" dirty="0" err="1" smtClean="0">
                <a:effectLst/>
                <a:latin typeface="Calibri" panose="020F0502020204030204" pitchFamily="34" charset="0"/>
                <a:ea typeface="Calibri" panose="020F0502020204030204" pitchFamily="34" charset="0"/>
                <a:cs typeface="Times New Roman" panose="02020603050405020304" pitchFamily="18" charset="0"/>
              </a:rPr>
              <a:t>κ.λ.π</a:t>
            </a:r>
            <a:r>
              <a:rPr lang="el-GR" sz="4400" dirty="0" smtClean="0">
                <a:effectLst/>
                <a:latin typeface="Calibri" panose="020F0502020204030204" pitchFamily="34" charset="0"/>
                <a:ea typeface="Calibri" panose="020F0502020204030204" pitchFamily="34" charset="0"/>
                <a:cs typeface="Times New Roman" panose="02020603050405020304" pitchFamily="18" charset="0"/>
              </a:rPr>
              <a:t>.) αναγκάζεται να βρίσκεται εκτός της χώρας της οποίας φέρουν την υπηκοότητα. Τα άτομα τα οποία μεταναστεύουν λόγω διώξεων που υφίστανται εξαιτίας των πολιτικών τους πεποιθήσεων ονομάζονται πολιτικοί πρόσφυγες.</a:t>
            </a:r>
            <a:endParaRPr lang="el-GR"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l-GR" dirty="0" smtClean="0">
                <a:effectLst/>
                <a:latin typeface="Calibri" panose="020F0502020204030204" pitchFamily="34" charset="0"/>
                <a:ea typeface="Calibri" panose="020F0502020204030204" pitchFamily="34" charset="0"/>
                <a:cs typeface="Times New Roman" panose="02020603050405020304" pitchFamily="18" charset="0"/>
              </a:rPr>
              <a:t>Κέντρο Ευρωπαϊκού και Συνταγματικού Δικαίου, Ίδρυμα Θεμιστοκλή και Δημήτρη Τσάτσου (2004), Νομικές, θεσμικές και διοικητικές διαστάσεις του καθεστώτος εισόδου και παραμονής μεταναστών στην Ελλάδα, Προκλήσεις και προοπτικές βελτίωσης, Μελέτη Συμβατότητα ς του Ελληνικού και Ευρωπαϊκού θεσμικού πλαισίου, Αθήνα, σ. 14.</a:t>
            </a:r>
          </a:p>
          <a:p>
            <a:pPr>
              <a:spcAft>
                <a:spcPts val="0"/>
              </a:spcAft>
            </a:pP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Παπαζιώπη-Πασιά</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Ζ., (2003), Δίκαιο Ιθαγένειας,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Σάκκουλας</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Αθήνα – Θεσσαλονίκη, σ. 28.</a:t>
            </a:r>
          </a:p>
          <a:p>
            <a:pPr>
              <a:spcAft>
                <a:spcPts val="0"/>
              </a:spcAft>
            </a:pPr>
            <a:r>
              <a:rPr lang="el-GR" dirty="0" smtClean="0">
                <a:effectLst/>
                <a:latin typeface="Calibri" panose="020F0502020204030204" pitchFamily="34" charset="0"/>
                <a:ea typeface="Calibri" panose="020F0502020204030204" pitchFamily="34" charset="0"/>
                <a:cs typeface="Times New Roman" panose="02020603050405020304" pitchFamily="18" charset="0"/>
              </a:rPr>
              <a:t>Διακήρυξη του Οργανισμού Ηνωμένων Εθνών του 1951, αναθεώρηση αυτού από το Πρωτόκολλο της Ύπατης Αρμοστείας του Ο.Η.Ε. το 1967 και Νόμος 4251/2014 της Ελληνικής Πολιτείας που αφορά στον μεταναστευτικό κώδικα.</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5928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ΚΑΤΗΓΟΡΟΠΟΙΗΣΗ ΜΕΤΑΝΑΣΤΕΥΣΗΣ</a:t>
            </a:r>
            <a:endParaRPr lang="el-GR" dirty="0"/>
          </a:p>
        </p:txBody>
      </p:sp>
      <p:sp>
        <p:nvSpPr>
          <p:cNvPr id="3" name="Θέση περιεχομένου 2"/>
          <p:cNvSpPr>
            <a:spLocks noGrp="1"/>
          </p:cNvSpPr>
          <p:nvPr>
            <p:ph idx="1"/>
          </p:nvPr>
        </p:nvSpPr>
        <p:spPr/>
        <p:txBody>
          <a:bodyPr>
            <a:normAutofit/>
          </a:bodyPr>
          <a:lstStyle/>
          <a:p>
            <a:pPr algn="just">
              <a:lnSpc>
                <a:spcPct val="150000"/>
              </a:lnSpc>
              <a:spcAft>
                <a:spcPts val="1000"/>
              </a:spcAft>
            </a:pPr>
            <a:r>
              <a:rPr lang="el-GR" dirty="0" smtClean="0">
                <a:effectLst/>
                <a:latin typeface="Calibri" panose="020F0502020204030204" pitchFamily="34" charset="0"/>
                <a:ea typeface="Calibri" panose="020F0502020204030204" pitchFamily="34" charset="0"/>
                <a:cs typeface="Times New Roman" panose="02020603050405020304" pitchFamily="18" charset="0"/>
              </a:rPr>
              <a:t>Το φαινόμενο της μετανάστευσης μπορεί να διακριθεί επίσης σε δύο κατηγορίες, αναλόγως με το εάν η μετακίνηση γίνεται ηθελημένα ή όχι. Όταν πραγματοποιείται αναγκαστική μετανάστευση παρά τη θέληση του φυσικού προσώπου ή ομάδας ατόμων, υφίσταται  ακούσια μετανάστευση. Όταν γίνεται με την συναίνεσή του, τότε υφίσταται εκούσια μετανάστευση. Η ακούσια ή αναγκαστική μετανάστευση μπορεί να πραγματοποιηθεί λόγω περιβαλλοντικών καταστροφών, διώξεων, κλπ. Η εκούσια ή συναινετική μετανάστευση ενδέχεται να πραγματοποιηθεί εξαιτίας δυσχερών οικονομικών συνθηκών, κακών συνθηκών διαβίωσης, κλπ.</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47634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a:xfrm>
            <a:off x="838200" y="1596980"/>
            <a:ext cx="10515600" cy="4881093"/>
          </a:xfrm>
        </p:spPr>
        <p:txBody>
          <a:bodyPr>
            <a:normAutofit/>
          </a:bodyPr>
          <a:lstStyle/>
          <a:p>
            <a:pPr algn="just">
              <a:lnSpc>
                <a:spcPct val="150000"/>
              </a:lnSpc>
              <a:spcAft>
                <a:spcPts val="1000"/>
              </a:spcAft>
            </a:pPr>
            <a:r>
              <a:rPr lang="el-GR" dirty="0" smtClean="0">
                <a:effectLst/>
                <a:latin typeface="Calibri" panose="020F0502020204030204" pitchFamily="34" charset="0"/>
                <a:ea typeface="Calibri" panose="020F0502020204030204" pitchFamily="34" charset="0"/>
                <a:cs typeface="Times New Roman" panose="02020603050405020304" pitchFamily="18" charset="0"/>
              </a:rPr>
              <a:t>Μια σημαντική παράμετρος στο φαινόμενο της μετανάστευσης αποτελεί η διάρκεια παραμονής του μεταναστεύοντος. Εάν ο χρόνος παραμονής είναι από ένα (1) έτος έως για πάντα, τότε καλείται μόνιμη μετανάστευση. Για διάρκεια από τρείς (3) έως δώδεκα (12) μήνες ονομάζεται προσωρινή. Ως κυκλικής μορφής μετανάστευση ονομάζεται αυτή κατά την οποία το άτομο μετακινείται σε άλλη χώρα, συνήθως για εργασία,  για λιγότερο από τρείς (3) μήνες, επαναλαμβανόμενα, σε τακτά χρονικά διαστήματα. Τακτική κινητικότητα ονομάζεται η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διδικασία</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κατά την οποία ένα πρόσωπο πραγματοποιεί συνεχόμενα και επαναλαμβανόμενα ολιγοήμερα ταξίδια. Ως εποχιακή μετανάστευση καλούνται οι μετακινήσεις διάρκειας έως έξι (6) μηνών ανά έτος (Έλληνες ομογενείς Αυστραλίας, Η.Π.Α., Γερμανίας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κλπ</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91581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62500" lnSpcReduction="20000"/>
          </a:bodyPr>
          <a:lstStyle/>
          <a:p>
            <a:pPr algn="just">
              <a:lnSpc>
                <a:spcPct val="150000"/>
              </a:lnSpc>
              <a:spcAft>
                <a:spcPts val="1000"/>
              </a:spcAft>
            </a:pPr>
            <a:r>
              <a:rPr lang="el-GR" dirty="0" smtClean="0">
                <a:effectLst/>
                <a:latin typeface="Calibri" panose="020F0502020204030204" pitchFamily="34" charset="0"/>
                <a:ea typeface="Calibri" panose="020F0502020204030204" pitchFamily="34" charset="0"/>
                <a:cs typeface="Times New Roman" panose="02020603050405020304" pitchFamily="18" charset="0"/>
              </a:rPr>
              <a:t>Τέλος, η μετανάστευση μπορεί να διακριθεί αναλόγως με το νομικό καθεστώς στο οποίο υπάγεται. Ως νόμιμοι μετανάστες νοούνται αυτοί οι οποίοι πληρούν όλες τις εθνικές, υπερεθνικές και διεθνείς νομοθεσίες και προδιαγραφές, και δύνανται να μετακινηθούν από ένα κράτος σε ένα άλλο. Ως παράνομοι ή παράτυποι μετανάστες θεωρούνται οι κάτωθι:</a:t>
            </a:r>
            <a:endParaRPr lang="el-G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l-GR" dirty="0" smtClean="0">
                <a:effectLst/>
                <a:latin typeface="Calibri" panose="020F0502020204030204" pitchFamily="34" charset="0"/>
                <a:ea typeface="Calibri" panose="020F0502020204030204" pitchFamily="34" charset="0"/>
                <a:cs typeface="Times New Roman" panose="02020603050405020304" pitchFamily="18" charset="0"/>
              </a:rPr>
              <a:t>Α.) αυτοί οι οποίοι εισέρχονται παρανόμως σε μια χώρα, διαμένουν παράνομα και πιθανώς εργάζονται παράνομα.</a:t>
            </a:r>
            <a:endParaRPr lang="el-G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l-GR" dirty="0" smtClean="0">
                <a:effectLst/>
                <a:latin typeface="Calibri" panose="020F0502020204030204" pitchFamily="34" charset="0"/>
                <a:ea typeface="Calibri" panose="020F0502020204030204" pitchFamily="34" charset="0"/>
                <a:cs typeface="Times New Roman" panose="02020603050405020304" pitchFamily="18" charset="0"/>
              </a:rPr>
              <a:t>Β.) αυτοί οι οποίοι εισέρχονται σε μια χώρα νόμιμα αλλά διαμένουν παράνομα (π.χ. μετά την λήξη της βίζας).</a:t>
            </a:r>
            <a:endParaRPr lang="el-G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l-GR" dirty="0" smtClean="0">
                <a:effectLst/>
                <a:latin typeface="Calibri" panose="020F0502020204030204" pitchFamily="34" charset="0"/>
                <a:ea typeface="Calibri" panose="020F0502020204030204" pitchFamily="34" charset="0"/>
                <a:cs typeface="Times New Roman" panose="02020603050405020304" pitchFamily="18" charset="0"/>
              </a:rPr>
              <a:t>Γ.)   αυτοί οι οποίοι εισέρχονται νομίμως σε μια χώρα, διαμένουν νομίμως αλλά εργάζονται παράνομα.</a:t>
            </a:r>
            <a:endParaRPr lang="el-G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l-GR" dirty="0" smtClean="0">
                <a:effectLst/>
                <a:latin typeface="Calibri" panose="020F0502020204030204" pitchFamily="34" charset="0"/>
                <a:ea typeface="Calibri" panose="020F0502020204030204" pitchFamily="34" charset="0"/>
                <a:cs typeface="Times New Roman" panose="02020603050405020304" pitchFamily="18" charset="0"/>
              </a:rPr>
              <a:t>Σε αυτούς που εργάζονται παράνομα, μπορούν να διακριθούν οι ακόλουθες υποκατηγορίες: α.) εργάζονται άνευ συμβάσεως και δίχως κοινωνική ασφάλιση. β.) εργάζονται δίχως να έχει το δικαίωμα να εργαστεί, καθώς έχει εισέλθει π.χ. με άδεια τουρισμού. γ.) μεταβαίνει και </a:t>
            </a:r>
            <a:r>
              <a:rPr lang="el-GR" dirty="0" err="1" smtClean="0">
                <a:effectLst/>
                <a:latin typeface="Calibri" panose="020F0502020204030204" pitchFamily="34" charset="0"/>
                <a:ea typeface="Calibri" panose="020F0502020204030204" pitchFamily="34" charset="0"/>
                <a:cs typeface="Times New Roman" panose="02020603050405020304" pitchFamily="18" charset="0"/>
              </a:rPr>
              <a:t>εναλλάσεται</a:t>
            </a:r>
            <a:r>
              <a:rPr lang="el-GR" dirty="0" smtClean="0">
                <a:effectLst/>
                <a:latin typeface="Calibri" panose="020F0502020204030204" pitchFamily="34" charset="0"/>
                <a:ea typeface="Calibri" panose="020F0502020204030204" pitchFamily="34" charset="0"/>
                <a:cs typeface="Times New Roman" panose="02020603050405020304" pitchFamily="18" charset="0"/>
              </a:rPr>
              <a:t> από νόμιμη εργασία σε παράνομη εργασία.</a:t>
            </a:r>
            <a:endParaRPr lang="el-G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l-GR" sz="1600" dirty="0" err="1" smtClean="0">
                <a:effectLst/>
                <a:latin typeface="Calibri" panose="020F0502020204030204" pitchFamily="34" charset="0"/>
                <a:ea typeface="Calibri" panose="020F0502020204030204" pitchFamily="34" charset="0"/>
                <a:cs typeface="Times New Roman" panose="02020603050405020304" pitchFamily="18" charset="0"/>
              </a:rPr>
              <a:t>Έμκε-Πουλοπούλου</a:t>
            </a:r>
            <a:r>
              <a:rPr lang="el-GR" sz="1600" dirty="0" smtClean="0">
                <a:effectLst/>
                <a:latin typeface="Calibri" panose="020F0502020204030204" pitchFamily="34" charset="0"/>
                <a:ea typeface="Calibri" panose="020F0502020204030204" pitchFamily="34" charset="0"/>
                <a:cs typeface="Times New Roman" panose="02020603050405020304" pitchFamily="18" charset="0"/>
              </a:rPr>
              <a:t>, Η., (2007), Μεταναστευτική Πολιτική, </a:t>
            </a:r>
            <a:r>
              <a:rPr lang="el-GR" sz="1600" dirty="0" err="1" smtClean="0">
                <a:effectLst/>
                <a:latin typeface="Calibri" panose="020F0502020204030204" pitchFamily="34" charset="0"/>
                <a:ea typeface="Calibri" panose="020F0502020204030204" pitchFamily="34" charset="0"/>
                <a:cs typeface="Times New Roman" panose="02020603050405020304" pitchFamily="18" charset="0"/>
              </a:rPr>
              <a:t>Παπαζήσης</a:t>
            </a:r>
            <a:r>
              <a:rPr lang="el-GR" sz="1600" dirty="0" smtClean="0">
                <a:effectLst/>
                <a:latin typeface="Calibri" panose="020F0502020204030204" pitchFamily="34" charset="0"/>
                <a:ea typeface="Calibri" panose="020F0502020204030204" pitchFamily="34" charset="0"/>
                <a:cs typeface="Times New Roman" panose="02020603050405020304" pitchFamily="18" charset="0"/>
              </a:rPr>
              <a:t>, Αθήνα, </a:t>
            </a:r>
            <a:r>
              <a:rPr lang="el-GR" sz="1600" dirty="0" err="1" smtClean="0">
                <a:effectLst/>
                <a:latin typeface="Calibri" panose="020F0502020204030204" pitchFamily="34" charset="0"/>
                <a:ea typeface="Calibri" panose="020F0502020204030204" pitchFamily="34" charset="0"/>
                <a:cs typeface="Times New Roman" panose="02020603050405020304" pitchFamily="18" charset="0"/>
              </a:rPr>
              <a:t>σσ</a:t>
            </a:r>
            <a:r>
              <a:rPr lang="el-GR" sz="1600" dirty="0" smtClean="0">
                <a:effectLst/>
                <a:latin typeface="Calibri" panose="020F0502020204030204" pitchFamily="34" charset="0"/>
                <a:ea typeface="Calibri" panose="020F0502020204030204" pitchFamily="34" charset="0"/>
                <a:cs typeface="Times New Roman" panose="02020603050405020304" pitchFamily="18" charset="0"/>
              </a:rPr>
              <a:t>. 50 – 64.</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3281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Η Μετανάστευση στην ιστορία</a:t>
            </a:r>
            <a:endParaRPr lang="el-GR" dirty="0"/>
          </a:p>
        </p:txBody>
      </p:sp>
      <p:sp>
        <p:nvSpPr>
          <p:cNvPr id="3" name="Θέση περιεχομένου 2"/>
          <p:cNvSpPr>
            <a:spLocks noGrp="1"/>
          </p:cNvSpPr>
          <p:nvPr>
            <p:ph idx="1"/>
          </p:nvPr>
        </p:nvSpPr>
        <p:spPr/>
        <p:txBody>
          <a:bodyPr>
            <a:normAutofit lnSpcReduction="10000"/>
          </a:bodyPr>
          <a:lstStyle/>
          <a:p>
            <a:pPr algn="just">
              <a:lnSpc>
                <a:spcPct val="150000"/>
              </a:lnSpc>
              <a:spcAft>
                <a:spcPts val="1000"/>
              </a:spcAft>
            </a:pPr>
            <a:r>
              <a:rPr lang="el-GR" sz="1400" dirty="0" smtClean="0">
                <a:effectLst/>
                <a:latin typeface="Calibri" panose="020F0502020204030204" pitchFamily="34" charset="0"/>
                <a:ea typeface="Calibri" panose="020F0502020204030204" pitchFamily="34" charset="0"/>
                <a:cs typeface="Times New Roman" panose="02020603050405020304" pitchFamily="18" charset="0"/>
              </a:rPr>
              <a:t>Από τις αρχές του 1800 ξεκινά να υφίσταται η βιομηχανική επανάσταση, όπου έχει ως αποτέλεσμα την μαζική μετανάστευση από την Ευρώπη προς την Αμερική. Αυτό έχει ως αποτέλεσμα να μετακινούνται μεγάλοι πληθυσμού (π.χ. Ιρλανδοί, Ιταλοί, Έλληνες), και να μετατρέπονται από γεωργοί και βοσκοί σε βιομηχανικούς εργάτες. Από το 1914 (έτος έναρξης Α’ Παγκοσμίου Πολέμου) παρατηρείται μια κάμψη των μεταναστεύσεων, καθώς η οικονομική κρίση και ο πόλεμος απετέλεσαν ανασταλτικοί παράγοντες.</a:t>
            </a:r>
          </a:p>
          <a:p>
            <a:pPr algn="just">
              <a:lnSpc>
                <a:spcPct val="150000"/>
              </a:lnSpc>
              <a:spcAft>
                <a:spcPts val="1000"/>
              </a:spcAft>
            </a:pPr>
            <a:r>
              <a:rPr lang="el-GR" sz="1400" dirty="0" smtClean="0">
                <a:effectLst/>
                <a:latin typeface="Calibri" panose="020F0502020204030204" pitchFamily="34" charset="0"/>
                <a:ea typeface="Calibri" panose="020F0502020204030204" pitchFamily="34" charset="0"/>
                <a:cs typeface="Times New Roman" panose="02020603050405020304" pitchFamily="18" charset="0"/>
              </a:rPr>
              <a:t>Αυξημένες μεταναστευτικές ροές ξεκινούν να υφίσταται μετά το πέρας του Δευτέρου παγκοσμίου πολέμου (1945). Αυτό ήταν αποτέλεσμα της μεγάλης ανάγκης για ανοικοδόμηση μετά τον πόλεμο (στην Ευρώπη) αλλά και την βιομηχανική ανάπτυξη (Η.Π.Α.). Κάμψη και πτώση των μεταναστευτικών ρευμάτων παρατηρείται την περίοδο της πετρελαϊκής κρίσης (1973-1974). Όπως γίνεται κατανοητό, οι μεταναστευτικές ροές που παρουσιάζονται τα τελευταία χρόνια αποτελούν προϊόντα και αποτελέσματα οικονομικών αιτιών. Στη σημερινή εποχή, η παγκοσμιοποίηση έχει οδηγήσει στην εύκολη, ανεμπόδιστη, αθρόα και απρόσκοπτη μετακίνηση ατόμων.</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7100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Παράγοντες που οδηγούν σε μεταναστευτικές ροές</a:t>
            </a:r>
            <a:endParaRPr lang="el-GR" dirty="0"/>
          </a:p>
        </p:txBody>
      </p:sp>
      <p:sp>
        <p:nvSpPr>
          <p:cNvPr id="3" name="Θέση περιεχομένου 2"/>
          <p:cNvSpPr>
            <a:spLocks noGrp="1"/>
          </p:cNvSpPr>
          <p:nvPr>
            <p:ph idx="1"/>
          </p:nvPr>
        </p:nvSpPr>
        <p:spPr/>
        <p:txBody>
          <a:bodyPr>
            <a:normAutofit fontScale="70000" lnSpcReduction="20000"/>
          </a:bodyPr>
          <a:lstStyle/>
          <a:p>
            <a:pPr marL="342900" lvl="0" indent="-342900" algn="just">
              <a:lnSpc>
                <a:spcPct val="150000"/>
              </a:lnSpc>
              <a:spcAft>
                <a:spcPts val="0"/>
              </a:spcAft>
              <a:buFont typeface="Symbol" panose="05050102010706020507" pitchFamily="18" charset="2"/>
              <a:buChar char=""/>
            </a:pPr>
            <a:r>
              <a:rPr lang="el-GR" sz="2500" dirty="0" smtClean="0">
                <a:effectLst/>
                <a:latin typeface="Calibri" panose="020F0502020204030204" pitchFamily="34" charset="0"/>
                <a:ea typeface="Calibri" panose="020F0502020204030204" pitchFamily="34" charset="0"/>
                <a:cs typeface="Times New Roman" panose="02020603050405020304" pitchFamily="18" charset="0"/>
              </a:rPr>
              <a:t>Πόλεμοι οι οποίοι οδηγούν σε διωγμό των κατοίκων.</a:t>
            </a:r>
          </a:p>
          <a:p>
            <a:pPr marL="342900" lvl="0" indent="-342900" algn="just">
              <a:lnSpc>
                <a:spcPct val="150000"/>
              </a:lnSpc>
              <a:spcAft>
                <a:spcPts val="0"/>
              </a:spcAft>
              <a:buFont typeface="Symbol" panose="05050102010706020507" pitchFamily="18" charset="2"/>
              <a:buChar char=""/>
            </a:pPr>
            <a:r>
              <a:rPr lang="el-GR" sz="2500" dirty="0" smtClean="0">
                <a:effectLst/>
                <a:latin typeface="Calibri" panose="020F0502020204030204" pitchFamily="34" charset="0"/>
                <a:ea typeface="Calibri" panose="020F0502020204030204" pitchFamily="34" charset="0"/>
                <a:cs typeface="Times New Roman" panose="02020603050405020304" pitchFamily="18" charset="0"/>
              </a:rPr>
              <a:t>Απόρροια του προηγούμενου λόγου αποτελεί η δημιουργία νέων κρατών (συμβαίνει ακόμη στα Βαλκάνια).</a:t>
            </a:r>
          </a:p>
          <a:p>
            <a:pPr marL="342900" lvl="0" indent="-342900" algn="just">
              <a:lnSpc>
                <a:spcPct val="150000"/>
              </a:lnSpc>
              <a:spcAft>
                <a:spcPts val="0"/>
              </a:spcAft>
              <a:buFont typeface="Symbol" panose="05050102010706020507" pitchFamily="18" charset="2"/>
              <a:buChar char=""/>
            </a:pPr>
            <a:r>
              <a:rPr lang="el-GR" sz="2500" dirty="0" smtClean="0">
                <a:effectLst/>
                <a:latin typeface="Calibri" panose="020F0502020204030204" pitchFamily="34" charset="0"/>
                <a:ea typeface="Calibri" panose="020F0502020204030204" pitchFamily="34" charset="0"/>
                <a:cs typeface="Times New Roman" panose="02020603050405020304" pitchFamily="18" charset="0"/>
              </a:rPr>
              <a:t>Φτώχεια και ανέχεια. Ίσως ο βασικότερος λόγος δημιουργίας μεταναστευτικών ροών.</a:t>
            </a:r>
          </a:p>
          <a:p>
            <a:pPr marL="342900" lvl="0" indent="-342900" algn="just">
              <a:lnSpc>
                <a:spcPct val="150000"/>
              </a:lnSpc>
              <a:spcAft>
                <a:spcPts val="0"/>
              </a:spcAft>
              <a:buFont typeface="Symbol" panose="05050102010706020507" pitchFamily="18" charset="2"/>
              <a:buChar char=""/>
            </a:pPr>
            <a:r>
              <a:rPr lang="el-GR" sz="2500" dirty="0" smtClean="0">
                <a:effectLst/>
                <a:latin typeface="Calibri" panose="020F0502020204030204" pitchFamily="34" charset="0"/>
                <a:ea typeface="Calibri" panose="020F0502020204030204" pitchFamily="34" charset="0"/>
                <a:cs typeface="Times New Roman" panose="02020603050405020304" pitchFamily="18" charset="0"/>
              </a:rPr>
              <a:t>Σε συνδυασμό με τον προηγούμενο ρόλο μπορεί να αναφερθεί η βιομηχανική παραγωγή των ανεπτυγμένων χωρών, οι οποίες προσελκύουν εργατικό δυναμικό.</a:t>
            </a:r>
          </a:p>
          <a:p>
            <a:pPr marL="342900" lvl="0" indent="-342900" algn="just">
              <a:lnSpc>
                <a:spcPct val="150000"/>
              </a:lnSpc>
              <a:spcAft>
                <a:spcPts val="0"/>
              </a:spcAft>
              <a:buFont typeface="Symbol" panose="05050102010706020507" pitchFamily="18" charset="2"/>
              <a:buChar char=""/>
            </a:pPr>
            <a:r>
              <a:rPr lang="el-GR" sz="2500" dirty="0" smtClean="0">
                <a:effectLst/>
                <a:latin typeface="Calibri" panose="020F0502020204030204" pitchFamily="34" charset="0"/>
                <a:ea typeface="Calibri" panose="020F0502020204030204" pitchFamily="34" charset="0"/>
                <a:cs typeface="Times New Roman" panose="02020603050405020304" pitchFamily="18" charset="0"/>
              </a:rPr>
              <a:t>Ανελεύθερα κράτη (κυρίως Ισλαμικές χώρες, κράτη μέσης Ανατολής) και αναγκαστική μετακίνηση, αυτοεξορία και εγκατάσταση σε χώρα της Δύσης.</a:t>
            </a:r>
          </a:p>
          <a:p>
            <a:pPr marL="914400" lvl="1" algn="just">
              <a:lnSpc>
                <a:spcPct val="150000"/>
              </a:lnSpc>
            </a:pPr>
            <a:endParaRPr lang="el-GR" sz="2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50000"/>
              </a:lnSpc>
              <a:spcAft>
                <a:spcPts val="1000"/>
              </a:spcAft>
            </a:pPr>
            <a:endParaRPr lang="el-GR" sz="20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886877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normAutofit lnSpcReduction="10000"/>
          </a:bodyPr>
          <a:lstStyle/>
          <a:p>
            <a:pPr marL="342900" lvl="0" indent="-342900" algn="just">
              <a:lnSpc>
                <a:spcPct val="150000"/>
              </a:lnSpc>
              <a:spcAft>
                <a:spcPts val="0"/>
              </a:spcAft>
              <a:buFont typeface="Symbol" panose="05050102010706020507" pitchFamily="18" charset="2"/>
              <a:buChar char=""/>
            </a:pPr>
            <a:r>
              <a:rPr lang="el-GR" dirty="0" smtClean="0">
                <a:effectLst/>
                <a:latin typeface="Calibri" panose="020F0502020204030204" pitchFamily="34" charset="0"/>
                <a:ea typeface="Calibri" panose="020F0502020204030204" pitchFamily="34" charset="0"/>
                <a:cs typeface="Times New Roman" panose="02020603050405020304" pitchFamily="18" charset="0"/>
              </a:rPr>
              <a:t>Οι πρώτες μεταναστευτικές κινήσεις ξεκίνησαν στα τέλη της δεκαετίας του 1890 και τις αρχές του 1900 (πτώχευση 1893, «ατυχής» ελληνοτουρκικός πόλεμος 1897, σταφιδική κρίση 1890 – 1910).</a:t>
            </a:r>
            <a:endParaRPr lang="el-G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el-GR" dirty="0" smtClean="0">
                <a:effectLst/>
                <a:latin typeface="Calibri" panose="020F0502020204030204" pitchFamily="34" charset="0"/>
                <a:ea typeface="Calibri" panose="020F0502020204030204" pitchFamily="34" charset="0"/>
                <a:cs typeface="Times New Roman" panose="02020603050405020304" pitchFamily="18" charset="0"/>
              </a:rPr>
              <a:t>Οι Έλληνες πρώην αγρότες, γεωργοί και κτηνοτρόφοι μετατρέπονται σε εργατικό δυναμικό στις βιομηχανικές χώρες της Ευρώπης (δευτερογενής τομέας, Γερμανία, Αγγλία, Βέλγιο, Ολλανδία, Γαλλία).</a:t>
            </a:r>
            <a:endParaRPr lang="el-G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1000"/>
              </a:spcAft>
              <a:buFont typeface="Symbol" panose="05050102010706020507" pitchFamily="18" charset="2"/>
              <a:buChar char=""/>
            </a:pPr>
            <a:r>
              <a:rPr lang="el-GR" dirty="0" smtClean="0">
                <a:effectLst/>
                <a:latin typeface="Calibri" panose="020F0502020204030204" pitchFamily="34" charset="0"/>
                <a:ea typeface="Calibri" panose="020F0502020204030204" pitchFamily="34" charset="0"/>
                <a:cs typeface="Times New Roman" panose="02020603050405020304" pitchFamily="18" charset="0"/>
              </a:rPr>
              <a:t>Μόνιμη μετανάστευση προς Αμερική και Αυστραλία.</a:t>
            </a:r>
            <a:endParaRPr lang="el-G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1000"/>
              </a:spcAft>
            </a:pPr>
            <a:r>
              <a:rPr lang="el-GR" b="1"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989049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48</TotalTime>
  <Words>2083</Words>
  <Application>Microsoft Office PowerPoint</Application>
  <PresentationFormat>Ευρεία οθόνη</PresentationFormat>
  <Paragraphs>51</Paragraphs>
  <Slides>17</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17</vt:i4>
      </vt:variant>
    </vt:vector>
  </HeadingPairs>
  <TitlesOfParts>
    <vt:vector size="25" baseType="lpstr">
      <vt:lpstr>Arial</vt:lpstr>
      <vt:lpstr>Calibri</vt:lpstr>
      <vt:lpstr>Cambria</vt:lpstr>
      <vt:lpstr>Century Gothic</vt:lpstr>
      <vt:lpstr>Symbol</vt:lpstr>
      <vt:lpstr>Times New Roman</vt:lpstr>
      <vt:lpstr>Wingdings 3</vt:lpstr>
      <vt:lpstr>Wisp</vt:lpstr>
      <vt:lpstr>ΜΕΤΑΝΑΣΤΕΥΣΗ </vt:lpstr>
      <vt:lpstr>Παρουσίαση του PowerPoint</vt:lpstr>
      <vt:lpstr>ΟΡΟΛΟΓΙΑ</vt:lpstr>
      <vt:lpstr>ΚΑΤΗΓΟΡΟΠΟΙΗΣΗ ΜΕΤΑΝΑΣΤΕΥΣΗΣ</vt:lpstr>
      <vt:lpstr>Παρουσίαση του PowerPoint</vt:lpstr>
      <vt:lpstr>Παρουσίαση του PowerPoint</vt:lpstr>
      <vt:lpstr>Η Μετανάστευση στην ιστορία</vt:lpstr>
      <vt:lpstr>Παράγοντες που οδηγούν σε μεταναστευτικές ροές</vt:lpstr>
      <vt:lpstr>Παρουσίαση του PowerPoint</vt:lpstr>
      <vt:lpstr>Η μετανάστευση στην Ελλάδα: </vt:lpstr>
      <vt:lpstr>Παρουσίαση του PowerPoint</vt:lpstr>
      <vt:lpstr>Θεωρίες μετανάστευσης και μοντέλα ένταξης</vt:lpstr>
      <vt:lpstr>Νεοκλασική οικονομική μικρό-θεωρία </vt:lpstr>
      <vt:lpstr>Η νέα οικονομική της εργασίας</vt:lpstr>
      <vt:lpstr>Η θεωρία της διττής αγοράς εργασίας</vt:lpstr>
      <vt:lpstr>Η Θεωρία των δικτύων ή Migration Networks</vt:lpstr>
      <vt:lpstr>Μοντέλα Ένταξης</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ΜΕΤΑΝΑΣΤΕΥΣΗ</dc:title>
  <dc:creator>Eugenia</dc:creator>
  <cp:lastModifiedBy>Λογαριασμός Microsoft</cp:lastModifiedBy>
  <cp:revision>5</cp:revision>
  <dcterms:created xsi:type="dcterms:W3CDTF">2018-11-13T20:22:07Z</dcterms:created>
  <dcterms:modified xsi:type="dcterms:W3CDTF">2020-11-17T19:31:50Z</dcterms:modified>
</cp:coreProperties>
</file>