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ink/ink1.xml" ContentType="application/inkml+xml"/>
  <Override PartName="/ppt/charts/chart1.xml" ContentType="application/vnd.openxmlformats-officedocument.drawingml.chart+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3" r:id="rId1"/>
  </p:sldMasterIdLst>
  <p:sldIdLst>
    <p:sldId id="256" r:id="rId2"/>
    <p:sldId id="257" r:id="rId3"/>
    <p:sldId id="258" r:id="rId4"/>
    <p:sldId id="259" r:id="rId5"/>
    <p:sldId id="317" r:id="rId6"/>
    <p:sldId id="261" r:id="rId7"/>
    <p:sldId id="262" r:id="rId8"/>
    <p:sldId id="309" r:id="rId9"/>
    <p:sldId id="318" r:id="rId10"/>
    <p:sldId id="310" r:id="rId11"/>
    <p:sldId id="319" r:id="rId12"/>
    <p:sldId id="320" r:id="rId13"/>
    <p:sldId id="260" r:id="rId14"/>
    <p:sldId id="265" r:id="rId15"/>
    <p:sldId id="303" r:id="rId16"/>
    <p:sldId id="311" r:id="rId17"/>
    <p:sldId id="264" r:id="rId18"/>
    <p:sldId id="322" r:id="rId19"/>
    <p:sldId id="321" r:id="rId20"/>
    <p:sldId id="274" r:id="rId21"/>
    <p:sldId id="275" r:id="rId22"/>
    <p:sldId id="279" r:id="rId23"/>
    <p:sldId id="276" r:id="rId24"/>
    <p:sldId id="277" r:id="rId25"/>
    <p:sldId id="278" r:id="rId26"/>
    <p:sldId id="323" r:id="rId27"/>
    <p:sldId id="280" r:id="rId28"/>
    <p:sldId id="281" r:id="rId29"/>
    <p:sldId id="282" r:id="rId30"/>
    <p:sldId id="326" r:id="rId31"/>
    <p:sldId id="312" r:id="rId32"/>
    <p:sldId id="313" r:id="rId33"/>
    <p:sldId id="286" r:id="rId34"/>
    <p:sldId id="314" r:id="rId35"/>
    <p:sldId id="315" r:id="rId36"/>
    <p:sldId id="289" r:id="rId37"/>
    <p:sldId id="290" r:id="rId38"/>
    <p:sldId id="291" r:id="rId39"/>
    <p:sldId id="292" r:id="rId40"/>
    <p:sldId id="293" r:id="rId41"/>
    <p:sldId id="294" r:id="rId42"/>
    <p:sldId id="295" r:id="rId43"/>
    <p:sldId id="296" r:id="rId44"/>
    <p:sldId id="297" r:id="rId45"/>
    <p:sldId id="298" r:id="rId46"/>
    <p:sldId id="299" r:id="rId47"/>
    <p:sldId id="327" r:id="rId48"/>
    <p:sldId id="328" r:id="rId49"/>
    <p:sldId id="329" r:id="rId50"/>
    <p:sldId id="300" r:id="rId51"/>
    <p:sldId id="316" r:id="rId52"/>
    <p:sldId id="302"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42" autoAdjust="0"/>
    <p:restoredTop sz="94660"/>
  </p:normalViewPr>
  <p:slideViewPr>
    <p:cSldViewPr snapToGrid="0">
      <p:cViewPr varScale="1">
        <p:scale>
          <a:sx n="79" d="100"/>
          <a:sy n="79" d="100"/>
        </p:scale>
        <p:origin x="91" y="2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l-GR"/>
  <c:roundedCorners val="0"/>
  <c:style val="2"/>
  <c:chart>
    <c:autoTitleDeleted val="1"/>
    <c:view3D>
      <c:rotX val="50"/>
      <c:rotY val="0"/>
      <c:rAngAx val="0"/>
    </c:view3D>
    <c:floor>
      <c:thickness val="0"/>
      <c:spPr>
        <a:solidFill>
          <a:srgbClr val="D9D9D9"/>
        </a:solidFill>
        <a:ln w="0">
          <a:noFill/>
        </a:ln>
      </c:spPr>
    </c:floor>
    <c:sideWall>
      <c:thickness val="0"/>
      <c:spPr>
        <a:solidFill>
          <a:srgbClr val="D9D9D9"/>
        </a:solidFill>
        <a:ln w="0">
          <a:noFill/>
        </a:ln>
      </c:spPr>
    </c:sideWall>
    <c:backWall>
      <c:thickness val="0"/>
      <c:spPr>
        <a:solidFill>
          <a:srgbClr val="D9D9D9"/>
        </a:solidFill>
        <a:ln w="0">
          <a:noFill/>
        </a:ln>
      </c:spPr>
    </c:backWall>
    <c:plotArea>
      <c:layout>
        <c:manualLayout>
          <c:layoutTarget val="inner"/>
          <c:xMode val="edge"/>
          <c:yMode val="edge"/>
          <c:x val="0"/>
          <c:y val="6.3548266865449093E-2"/>
          <c:w val="0.68935704514363905"/>
          <c:h val="0.93626537458069303"/>
        </c:manualLayout>
      </c:layout>
      <c:pie3DChart>
        <c:varyColors val="1"/>
        <c:ser>
          <c:idx val="0"/>
          <c:order val="0"/>
          <c:tx>
            <c:strRef>
              <c:f>label 0</c:f>
              <c:strCache>
                <c:ptCount val="1"/>
                <c:pt idx="0">
                  <c:v>1 Σειράς</c:v>
                </c:pt>
              </c:strCache>
            </c:strRef>
          </c:tx>
          <c:spPr>
            <a:solidFill>
              <a:srgbClr val="4472C4"/>
            </a:solidFill>
            <a:ln w="0">
              <a:noFill/>
            </a:ln>
          </c:spPr>
          <c:dPt>
            <c:idx val="0"/>
            <c:bubble3D val="0"/>
            <c:extLst>
              <c:ext xmlns:c16="http://schemas.microsoft.com/office/drawing/2014/chart" uri="{C3380CC4-5D6E-409C-BE32-E72D297353CC}">
                <c16:uniqueId val="{00000000-6622-46B9-9C87-B496D6626374}"/>
              </c:ext>
            </c:extLst>
          </c:dPt>
          <c:dPt>
            <c:idx val="1"/>
            <c:bubble3D val="0"/>
            <c:spPr>
              <a:solidFill>
                <a:srgbClr val="ED7D31"/>
              </a:solidFill>
              <a:ln w="0">
                <a:noFill/>
              </a:ln>
            </c:spPr>
            <c:extLst>
              <c:ext xmlns:c16="http://schemas.microsoft.com/office/drawing/2014/chart" uri="{C3380CC4-5D6E-409C-BE32-E72D297353CC}">
                <c16:uniqueId val="{00000002-6622-46B9-9C87-B496D6626374}"/>
              </c:ext>
            </c:extLst>
          </c:dPt>
          <c:dPt>
            <c:idx val="2"/>
            <c:bubble3D val="0"/>
            <c:spPr>
              <a:solidFill>
                <a:srgbClr val="A5A5A5"/>
              </a:solidFill>
              <a:ln w="0">
                <a:noFill/>
              </a:ln>
            </c:spPr>
            <c:extLst>
              <c:ext xmlns:c16="http://schemas.microsoft.com/office/drawing/2014/chart" uri="{C3380CC4-5D6E-409C-BE32-E72D297353CC}">
                <c16:uniqueId val="{00000004-6622-46B9-9C87-B496D6626374}"/>
              </c:ext>
            </c:extLst>
          </c:dPt>
          <c:dPt>
            <c:idx val="3"/>
            <c:bubble3D val="0"/>
            <c:spPr>
              <a:solidFill>
                <a:srgbClr val="FFC000"/>
              </a:solidFill>
              <a:ln w="0">
                <a:noFill/>
              </a:ln>
            </c:spPr>
            <c:extLst>
              <c:ext xmlns:c16="http://schemas.microsoft.com/office/drawing/2014/chart" uri="{C3380CC4-5D6E-409C-BE32-E72D297353CC}">
                <c16:uniqueId val="{00000006-6622-46B9-9C87-B496D6626374}"/>
              </c:ext>
            </c:extLst>
          </c:dPt>
          <c:dPt>
            <c:idx val="4"/>
            <c:bubble3D val="0"/>
            <c:spPr>
              <a:solidFill>
                <a:srgbClr val="5B9BD5"/>
              </a:solidFill>
              <a:ln w="0">
                <a:noFill/>
              </a:ln>
            </c:spPr>
            <c:extLst>
              <c:ext xmlns:c16="http://schemas.microsoft.com/office/drawing/2014/chart" uri="{C3380CC4-5D6E-409C-BE32-E72D297353CC}">
                <c16:uniqueId val="{00000008-6622-46B9-9C87-B496D6626374}"/>
              </c:ext>
            </c:extLst>
          </c:dPt>
          <c:dPt>
            <c:idx val="5"/>
            <c:bubble3D val="0"/>
            <c:spPr>
              <a:solidFill>
                <a:srgbClr val="70AD47"/>
              </a:solidFill>
              <a:ln w="0">
                <a:noFill/>
              </a:ln>
            </c:spPr>
            <c:extLst>
              <c:ext xmlns:c16="http://schemas.microsoft.com/office/drawing/2014/chart" uri="{C3380CC4-5D6E-409C-BE32-E72D297353CC}">
                <c16:uniqueId val="{0000000A-6622-46B9-9C87-B496D6626374}"/>
              </c:ext>
            </c:extLst>
          </c:dPt>
          <c:dPt>
            <c:idx val="6"/>
            <c:bubble3D val="0"/>
            <c:spPr>
              <a:solidFill>
                <a:srgbClr val="264478"/>
              </a:solidFill>
              <a:ln w="0">
                <a:noFill/>
              </a:ln>
            </c:spPr>
            <c:extLst>
              <c:ext xmlns:c16="http://schemas.microsoft.com/office/drawing/2014/chart" uri="{C3380CC4-5D6E-409C-BE32-E72D297353CC}">
                <c16:uniqueId val="{0000000C-6622-46B9-9C87-B496D6626374}"/>
              </c:ext>
            </c:extLst>
          </c:dPt>
          <c:dPt>
            <c:idx val="7"/>
            <c:bubble3D val="0"/>
            <c:spPr>
              <a:solidFill>
                <a:srgbClr val="9E480E"/>
              </a:solidFill>
              <a:ln w="0">
                <a:noFill/>
              </a:ln>
            </c:spPr>
            <c:extLst>
              <c:ext xmlns:c16="http://schemas.microsoft.com/office/drawing/2014/chart" uri="{C3380CC4-5D6E-409C-BE32-E72D297353CC}">
                <c16:uniqueId val="{0000000E-6622-46B9-9C87-B496D6626374}"/>
              </c:ext>
            </c:extLst>
          </c:dPt>
          <c:dPt>
            <c:idx val="8"/>
            <c:bubble3D val="0"/>
            <c:spPr>
              <a:solidFill>
                <a:srgbClr val="636363"/>
              </a:solidFill>
              <a:ln w="0">
                <a:noFill/>
              </a:ln>
            </c:spPr>
            <c:extLst>
              <c:ext xmlns:c16="http://schemas.microsoft.com/office/drawing/2014/chart" uri="{C3380CC4-5D6E-409C-BE32-E72D297353CC}">
                <c16:uniqueId val="{00000010-6622-46B9-9C87-B496D6626374}"/>
              </c:ext>
            </c:extLst>
          </c:dPt>
          <c:dPt>
            <c:idx val="9"/>
            <c:bubble3D val="0"/>
            <c:spPr>
              <a:solidFill>
                <a:srgbClr val="997300"/>
              </a:solidFill>
              <a:ln w="0">
                <a:noFill/>
              </a:ln>
            </c:spPr>
            <c:extLst>
              <c:ext xmlns:c16="http://schemas.microsoft.com/office/drawing/2014/chart" uri="{C3380CC4-5D6E-409C-BE32-E72D297353CC}">
                <c16:uniqueId val="{00000012-6622-46B9-9C87-B496D6626374}"/>
              </c:ext>
            </c:extLst>
          </c:dPt>
          <c:dPt>
            <c:idx val="10"/>
            <c:bubble3D val="0"/>
            <c:spPr>
              <a:solidFill>
                <a:srgbClr val="255E91"/>
              </a:solidFill>
              <a:ln w="0">
                <a:noFill/>
              </a:ln>
            </c:spPr>
            <c:extLst>
              <c:ext xmlns:c16="http://schemas.microsoft.com/office/drawing/2014/chart" uri="{C3380CC4-5D6E-409C-BE32-E72D297353CC}">
                <c16:uniqueId val="{00000014-6622-46B9-9C87-B496D6626374}"/>
              </c:ext>
            </c:extLst>
          </c:dPt>
          <c:dPt>
            <c:idx val="11"/>
            <c:bubble3D val="0"/>
            <c:spPr>
              <a:solidFill>
                <a:srgbClr val="43682B"/>
              </a:solidFill>
              <a:ln w="0">
                <a:noFill/>
              </a:ln>
            </c:spPr>
            <c:extLst>
              <c:ext xmlns:c16="http://schemas.microsoft.com/office/drawing/2014/chart" uri="{C3380CC4-5D6E-409C-BE32-E72D297353CC}">
                <c16:uniqueId val="{00000016-6622-46B9-9C87-B496D6626374}"/>
              </c:ext>
            </c:extLst>
          </c:dPt>
          <c:dPt>
            <c:idx val="12"/>
            <c:bubble3D val="0"/>
            <c:spPr>
              <a:solidFill>
                <a:srgbClr val="698ED0"/>
              </a:solidFill>
              <a:ln w="0">
                <a:noFill/>
              </a:ln>
            </c:spPr>
            <c:extLst>
              <c:ext xmlns:c16="http://schemas.microsoft.com/office/drawing/2014/chart" uri="{C3380CC4-5D6E-409C-BE32-E72D297353CC}">
                <c16:uniqueId val="{00000018-6622-46B9-9C87-B496D6626374}"/>
              </c:ext>
            </c:extLst>
          </c:dPt>
          <c:dPt>
            <c:idx val="13"/>
            <c:bubble3D val="0"/>
            <c:spPr>
              <a:solidFill>
                <a:srgbClr val="F1975A"/>
              </a:solidFill>
              <a:ln w="0">
                <a:noFill/>
              </a:ln>
            </c:spPr>
            <c:extLst>
              <c:ext xmlns:c16="http://schemas.microsoft.com/office/drawing/2014/chart" uri="{C3380CC4-5D6E-409C-BE32-E72D297353CC}">
                <c16:uniqueId val="{0000001A-6622-46B9-9C87-B496D6626374}"/>
              </c:ext>
            </c:extLst>
          </c:dPt>
          <c:dPt>
            <c:idx val="14"/>
            <c:bubble3D val="0"/>
            <c:spPr>
              <a:solidFill>
                <a:srgbClr val="B7B7B7"/>
              </a:solidFill>
              <a:ln w="0">
                <a:noFill/>
              </a:ln>
            </c:spPr>
            <c:extLst>
              <c:ext xmlns:c16="http://schemas.microsoft.com/office/drawing/2014/chart" uri="{C3380CC4-5D6E-409C-BE32-E72D297353CC}">
                <c16:uniqueId val="{0000001C-6622-46B9-9C87-B496D6626374}"/>
              </c:ext>
            </c:extLst>
          </c:dPt>
          <c:dPt>
            <c:idx val="15"/>
            <c:bubble3D val="0"/>
            <c:spPr>
              <a:solidFill>
                <a:srgbClr val="FFCD33"/>
              </a:solidFill>
              <a:ln w="0">
                <a:noFill/>
              </a:ln>
            </c:spPr>
            <c:extLst>
              <c:ext xmlns:c16="http://schemas.microsoft.com/office/drawing/2014/chart" uri="{C3380CC4-5D6E-409C-BE32-E72D297353CC}">
                <c16:uniqueId val="{0000001E-6622-46B9-9C87-B496D6626374}"/>
              </c:ext>
            </c:extLst>
          </c:dPt>
          <c:dPt>
            <c:idx val="16"/>
            <c:bubble3D val="0"/>
            <c:spPr>
              <a:solidFill>
                <a:srgbClr val="7CAFDD"/>
              </a:solidFill>
              <a:ln w="0">
                <a:noFill/>
              </a:ln>
            </c:spPr>
            <c:extLst>
              <c:ext xmlns:c16="http://schemas.microsoft.com/office/drawing/2014/chart" uri="{C3380CC4-5D6E-409C-BE32-E72D297353CC}">
                <c16:uniqueId val="{00000020-6622-46B9-9C87-B496D6626374}"/>
              </c:ext>
            </c:extLst>
          </c:dPt>
          <c:dPt>
            <c:idx val="17"/>
            <c:bubble3D val="0"/>
            <c:spPr>
              <a:solidFill>
                <a:srgbClr val="8CC168"/>
              </a:solidFill>
              <a:ln w="0">
                <a:noFill/>
              </a:ln>
            </c:spPr>
            <c:extLst>
              <c:ext xmlns:c16="http://schemas.microsoft.com/office/drawing/2014/chart" uri="{C3380CC4-5D6E-409C-BE32-E72D297353CC}">
                <c16:uniqueId val="{00000022-6622-46B9-9C87-B496D6626374}"/>
              </c:ext>
            </c:extLst>
          </c:dPt>
          <c:dPt>
            <c:idx val="18"/>
            <c:bubble3D val="0"/>
            <c:spPr>
              <a:solidFill>
                <a:srgbClr val="335AA1"/>
              </a:solidFill>
              <a:ln w="0">
                <a:noFill/>
              </a:ln>
            </c:spPr>
            <c:extLst>
              <c:ext xmlns:c16="http://schemas.microsoft.com/office/drawing/2014/chart" uri="{C3380CC4-5D6E-409C-BE32-E72D297353CC}">
                <c16:uniqueId val="{00000024-6622-46B9-9C87-B496D6626374}"/>
              </c:ext>
            </c:extLst>
          </c:dPt>
          <c:dPt>
            <c:idx val="19"/>
            <c:bubble3D val="0"/>
            <c:spPr>
              <a:solidFill>
                <a:srgbClr val="D26012"/>
              </a:solidFill>
              <a:ln w="0">
                <a:noFill/>
              </a:ln>
            </c:spPr>
            <c:extLst>
              <c:ext xmlns:c16="http://schemas.microsoft.com/office/drawing/2014/chart" uri="{C3380CC4-5D6E-409C-BE32-E72D297353CC}">
                <c16:uniqueId val="{00000026-6622-46B9-9C87-B496D6626374}"/>
              </c:ext>
            </c:extLst>
          </c:dPt>
          <c:dPt>
            <c:idx val="20"/>
            <c:bubble3D val="0"/>
            <c:spPr>
              <a:solidFill>
                <a:srgbClr val="848484"/>
              </a:solidFill>
              <a:ln w="0">
                <a:noFill/>
              </a:ln>
            </c:spPr>
            <c:extLst>
              <c:ext xmlns:c16="http://schemas.microsoft.com/office/drawing/2014/chart" uri="{C3380CC4-5D6E-409C-BE32-E72D297353CC}">
                <c16:uniqueId val="{00000028-6622-46B9-9C87-B496D6626374}"/>
              </c:ext>
            </c:extLst>
          </c:dPt>
          <c:dPt>
            <c:idx val="21"/>
            <c:bubble3D val="0"/>
            <c:spPr>
              <a:solidFill>
                <a:srgbClr val="CC9A00"/>
              </a:solidFill>
              <a:ln w="0">
                <a:noFill/>
              </a:ln>
            </c:spPr>
            <c:extLst>
              <c:ext xmlns:c16="http://schemas.microsoft.com/office/drawing/2014/chart" uri="{C3380CC4-5D6E-409C-BE32-E72D297353CC}">
                <c16:uniqueId val="{0000002A-6622-46B9-9C87-B496D6626374}"/>
              </c:ext>
            </c:extLst>
          </c:dPt>
          <c:dPt>
            <c:idx val="22"/>
            <c:bubble3D val="0"/>
            <c:spPr>
              <a:solidFill>
                <a:srgbClr val="327DC2"/>
              </a:solidFill>
              <a:ln w="0">
                <a:noFill/>
              </a:ln>
            </c:spPr>
            <c:extLst>
              <c:ext xmlns:c16="http://schemas.microsoft.com/office/drawing/2014/chart" uri="{C3380CC4-5D6E-409C-BE32-E72D297353CC}">
                <c16:uniqueId val="{0000002C-6622-46B9-9C87-B496D6626374}"/>
              </c:ext>
            </c:extLst>
          </c:dPt>
          <c:dPt>
            <c:idx val="23"/>
            <c:bubble3D val="0"/>
            <c:spPr>
              <a:solidFill>
                <a:srgbClr val="5A8A39"/>
              </a:solidFill>
              <a:ln w="0">
                <a:noFill/>
              </a:ln>
            </c:spPr>
            <c:extLst>
              <c:ext xmlns:c16="http://schemas.microsoft.com/office/drawing/2014/chart" uri="{C3380CC4-5D6E-409C-BE32-E72D297353CC}">
                <c16:uniqueId val="{0000002E-6622-46B9-9C87-B496D6626374}"/>
              </c:ext>
            </c:extLst>
          </c:dPt>
          <c:dPt>
            <c:idx val="24"/>
            <c:bubble3D val="0"/>
            <c:spPr>
              <a:solidFill>
                <a:srgbClr val="8FAADC"/>
              </a:solidFill>
              <a:ln w="0">
                <a:noFill/>
              </a:ln>
            </c:spPr>
            <c:extLst>
              <c:ext xmlns:c16="http://schemas.microsoft.com/office/drawing/2014/chart" uri="{C3380CC4-5D6E-409C-BE32-E72D297353CC}">
                <c16:uniqueId val="{00000030-6622-46B9-9C87-B496D6626374}"/>
              </c:ext>
            </c:extLst>
          </c:dPt>
          <c:dPt>
            <c:idx val="25"/>
            <c:bubble3D val="0"/>
            <c:spPr>
              <a:solidFill>
                <a:srgbClr val="F4B183"/>
              </a:solidFill>
              <a:ln w="0">
                <a:noFill/>
              </a:ln>
            </c:spPr>
            <c:extLst>
              <c:ext xmlns:c16="http://schemas.microsoft.com/office/drawing/2014/chart" uri="{C3380CC4-5D6E-409C-BE32-E72D297353CC}">
                <c16:uniqueId val="{00000032-6622-46B9-9C87-B496D6626374}"/>
              </c:ext>
            </c:extLst>
          </c:dPt>
          <c:dPt>
            <c:idx val="26"/>
            <c:bubble3D val="0"/>
            <c:spPr>
              <a:solidFill>
                <a:srgbClr val="C9C9C9"/>
              </a:solidFill>
              <a:ln w="0">
                <a:noFill/>
              </a:ln>
            </c:spPr>
            <c:extLst>
              <c:ext xmlns:c16="http://schemas.microsoft.com/office/drawing/2014/chart" uri="{C3380CC4-5D6E-409C-BE32-E72D297353CC}">
                <c16:uniqueId val="{00000034-6622-46B9-9C87-B496D6626374}"/>
              </c:ext>
            </c:extLst>
          </c:dPt>
          <c:dPt>
            <c:idx val="27"/>
            <c:bubble3D val="0"/>
            <c:spPr>
              <a:solidFill>
                <a:srgbClr val="FFD966"/>
              </a:solidFill>
              <a:ln w="0">
                <a:noFill/>
              </a:ln>
            </c:spPr>
            <c:extLst>
              <c:ext xmlns:c16="http://schemas.microsoft.com/office/drawing/2014/chart" uri="{C3380CC4-5D6E-409C-BE32-E72D297353CC}">
                <c16:uniqueId val="{00000036-6622-46B9-9C87-B496D6626374}"/>
              </c:ext>
            </c:extLst>
          </c:dPt>
          <c:dPt>
            <c:idx val="28"/>
            <c:bubble3D val="0"/>
            <c:spPr>
              <a:solidFill>
                <a:srgbClr val="9DC3E6"/>
              </a:solidFill>
              <a:ln w="0">
                <a:noFill/>
              </a:ln>
            </c:spPr>
            <c:extLst>
              <c:ext xmlns:c16="http://schemas.microsoft.com/office/drawing/2014/chart" uri="{C3380CC4-5D6E-409C-BE32-E72D297353CC}">
                <c16:uniqueId val="{00000038-6622-46B9-9C87-B496D6626374}"/>
              </c:ext>
            </c:extLst>
          </c:dPt>
          <c:dPt>
            <c:idx val="29"/>
            <c:bubble3D val="0"/>
            <c:spPr>
              <a:solidFill>
                <a:srgbClr val="A9D18E"/>
              </a:solidFill>
              <a:ln w="0">
                <a:noFill/>
              </a:ln>
            </c:spPr>
            <c:extLst>
              <c:ext xmlns:c16="http://schemas.microsoft.com/office/drawing/2014/chart" uri="{C3380CC4-5D6E-409C-BE32-E72D297353CC}">
                <c16:uniqueId val="{0000003A-6622-46B9-9C87-B496D6626374}"/>
              </c:ext>
            </c:extLst>
          </c:dPt>
          <c:dPt>
            <c:idx val="30"/>
            <c:bubble3D val="0"/>
            <c:spPr>
              <a:solidFill>
                <a:srgbClr val="203864"/>
              </a:solidFill>
              <a:ln w="0">
                <a:noFill/>
              </a:ln>
            </c:spPr>
            <c:extLst>
              <c:ext xmlns:c16="http://schemas.microsoft.com/office/drawing/2014/chart" uri="{C3380CC4-5D6E-409C-BE32-E72D297353CC}">
                <c16:uniqueId val="{0000003C-6622-46B9-9C87-B496D6626374}"/>
              </c:ext>
            </c:extLst>
          </c:dPt>
          <c:dPt>
            <c:idx val="31"/>
            <c:bubble3D val="0"/>
            <c:spPr>
              <a:solidFill>
                <a:srgbClr val="843C0B"/>
              </a:solidFill>
              <a:ln w="0">
                <a:noFill/>
              </a:ln>
            </c:spPr>
            <c:extLst>
              <c:ext xmlns:c16="http://schemas.microsoft.com/office/drawing/2014/chart" uri="{C3380CC4-5D6E-409C-BE32-E72D297353CC}">
                <c16:uniqueId val="{0000003E-6622-46B9-9C87-B496D6626374}"/>
              </c:ext>
            </c:extLst>
          </c:dPt>
          <c:dPt>
            <c:idx val="32"/>
            <c:bubble3D val="0"/>
            <c:spPr>
              <a:solidFill>
                <a:srgbClr val="535353"/>
              </a:solidFill>
              <a:ln w="0">
                <a:noFill/>
              </a:ln>
            </c:spPr>
            <c:extLst>
              <c:ext xmlns:c16="http://schemas.microsoft.com/office/drawing/2014/chart" uri="{C3380CC4-5D6E-409C-BE32-E72D297353CC}">
                <c16:uniqueId val="{00000040-6622-46B9-9C87-B496D6626374}"/>
              </c:ext>
            </c:extLst>
          </c:dPt>
          <c:dPt>
            <c:idx val="33"/>
            <c:bubble3D val="0"/>
            <c:spPr>
              <a:solidFill>
                <a:srgbClr val="806000"/>
              </a:solidFill>
              <a:ln w="0">
                <a:noFill/>
              </a:ln>
            </c:spPr>
            <c:extLst>
              <c:ext xmlns:c16="http://schemas.microsoft.com/office/drawing/2014/chart" uri="{C3380CC4-5D6E-409C-BE32-E72D297353CC}">
                <c16:uniqueId val="{00000042-6622-46B9-9C87-B496D6626374}"/>
              </c:ext>
            </c:extLst>
          </c:dPt>
          <c:dPt>
            <c:idx val="34"/>
            <c:bubble3D val="0"/>
            <c:spPr>
              <a:solidFill>
                <a:srgbClr val="1F4E79"/>
              </a:solidFill>
              <a:ln w="0">
                <a:noFill/>
              </a:ln>
            </c:spPr>
            <c:extLst>
              <c:ext xmlns:c16="http://schemas.microsoft.com/office/drawing/2014/chart" uri="{C3380CC4-5D6E-409C-BE32-E72D297353CC}">
                <c16:uniqueId val="{00000044-6622-46B9-9C87-B496D6626374}"/>
              </c:ext>
            </c:extLst>
          </c:dPt>
          <c:dPt>
            <c:idx val="35"/>
            <c:bubble3D val="0"/>
            <c:spPr>
              <a:solidFill>
                <a:srgbClr val="385623"/>
              </a:solidFill>
              <a:ln w="0">
                <a:noFill/>
              </a:ln>
            </c:spPr>
            <c:extLst>
              <c:ext xmlns:c16="http://schemas.microsoft.com/office/drawing/2014/chart" uri="{C3380CC4-5D6E-409C-BE32-E72D297353CC}">
                <c16:uniqueId val="{00000046-6622-46B9-9C87-B496D6626374}"/>
              </c:ext>
            </c:extLst>
          </c:dPt>
          <c:dPt>
            <c:idx val="36"/>
            <c:bubble3D val="0"/>
            <c:spPr>
              <a:solidFill>
                <a:srgbClr val="7C9CD6"/>
              </a:solidFill>
              <a:ln w="0">
                <a:noFill/>
              </a:ln>
            </c:spPr>
            <c:extLst>
              <c:ext xmlns:c16="http://schemas.microsoft.com/office/drawing/2014/chart" uri="{C3380CC4-5D6E-409C-BE32-E72D297353CC}">
                <c16:uniqueId val="{00000048-6622-46B9-9C87-B496D6626374}"/>
              </c:ext>
            </c:extLst>
          </c:dPt>
          <c:dPt>
            <c:idx val="37"/>
            <c:bubble3D val="0"/>
            <c:spPr>
              <a:solidFill>
                <a:srgbClr val="F2A46F"/>
              </a:solidFill>
              <a:ln w="0">
                <a:noFill/>
              </a:ln>
            </c:spPr>
            <c:extLst>
              <c:ext xmlns:c16="http://schemas.microsoft.com/office/drawing/2014/chart" uri="{C3380CC4-5D6E-409C-BE32-E72D297353CC}">
                <c16:uniqueId val="{0000004A-6622-46B9-9C87-B496D6626374}"/>
              </c:ext>
            </c:extLst>
          </c:dPt>
          <c:dPt>
            <c:idx val="38"/>
            <c:bubble3D val="0"/>
            <c:spPr>
              <a:solidFill>
                <a:srgbClr val="C0C0C0"/>
              </a:solidFill>
              <a:ln w="0">
                <a:noFill/>
              </a:ln>
            </c:spPr>
            <c:extLst>
              <c:ext xmlns:c16="http://schemas.microsoft.com/office/drawing/2014/chart" uri="{C3380CC4-5D6E-409C-BE32-E72D297353CC}">
                <c16:uniqueId val="{0000004C-6622-46B9-9C87-B496D6626374}"/>
              </c:ext>
            </c:extLst>
          </c:dPt>
          <c:dPt>
            <c:idx val="39"/>
            <c:bubble3D val="0"/>
            <c:spPr>
              <a:solidFill>
                <a:srgbClr val="FFD34D"/>
              </a:solidFill>
              <a:ln w="0">
                <a:noFill/>
              </a:ln>
            </c:spPr>
            <c:extLst>
              <c:ext xmlns:c16="http://schemas.microsoft.com/office/drawing/2014/chart" uri="{C3380CC4-5D6E-409C-BE32-E72D297353CC}">
                <c16:uniqueId val="{0000004E-6622-46B9-9C87-B496D6626374}"/>
              </c:ext>
            </c:extLst>
          </c:dPt>
          <c:dPt>
            <c:idx val="40"/>
            <c:bubble3D val="0"/>
            <c:spPr>
              <a:solidFill>
                <a:srgbClr val="8CB9E2"/>
              </a:solidFill>
              <a:ln w="0">
                <a:noFill/>
              </a:ln>
            </c:spPr>
            <c:extLst>
              <c:ext xmlns:c16="http://schemas.microsoft.com/office/drawing/2014/chart" uri="{C3380CC4-5D6E-409C-BE32-E72D297353CC}">
                <c16:uniqueId val="{00000050-6622-46B9-9C87-B496D6626374}"/>
              </c:ext>
            </c:extLst>
          </c:dPt>
          <c:dPt>
            <c:idx val="41"/>
            <c:bubble3D val="0"/>
            <c:spPr>
              <a:solidFill>
                <a:srgbClr val="9AC97B"/>
              </a:solidFill>
              <a:ln w="0">
                <a:noFill/>
              </a:ln>
            </c:spPr>
            <c:extLst>
              <c:ext xmlns:c16="http://schemas.microsoft.com/office/drawing/2014/chart" uri="{C3380CC4-5D6E-409C-BE32-E72D297353CC}">
                <c16:uniqueId val="{00000052-6622-46B9-9C87-B496D6626374}"/>
              </c:ext>
            </c:extLst>
          </c:dPt>
          <c:dPt>
            <c:idx val="42"/>
            <c:bubble3D val="0"/>
            <c:spPr>
              <a:solidFill>
                <a:srgbClr val="2C4F8C"/>
              </a:solidFill>
              <a:ln w="0">
                <a:noFill/>
              </a:ln>
            </c:spPr>
            <c:extLst>
              <c:ext xmlns:c16="http://schemas.microsoft.com/office/drawing/2014/chart" uri="{C3380CC4-5D6E-409C-BE32-E72D297353CC}">
                <c16:uniqueId val="{00000054-6622-46B9-9C87-B496D6626374}"/>
              </c:ext>
            </c:extLst>
          </c:dPt>
          <c:dPt>
            <c:idx val="43"/>
            <c:bubble3D val="0"/>
            <c:spPr>
              <a:solidFill>
                <a:srgbClr val="B85410"/>
              </a:solidFill>
              <a:ln w="0">
                <a:noFill/>
              </a:ln>
            </c:spPr>
            <c:extLst>
              <c:ext xmlns:c16="http://schemas.microsoft.com/office/drawing/2014/chart" uri="{C3380CC4-5D6E-409C-BE32-E72D297353CC}">
                <c16:uniqueId val="{00000056-6622-46B9-9C87-B496D6626374}"/>
              </c:ext>
            </c:extLst>
          </c:dPt>
          <c:dPt>
            <c:idx val="44"/>
            <c:bubble3D val="0"/>
            <c:spPr>
              <a:solidFill>
                <a:srgbClr val="737373"/>
              </a:solidFill>
              <a:ln w="0">
                <a:noFill/>
              </a:ln>
            </c:spPr>
            <c:extLst>
              <c:ext xmlns:c16="http://schemas.microsoft.com/office/drawing/2014/chart" uri="{C3380CC4-5D6E-409C-BE32-E72D297353CC}">
                <c16:uniqueId val="{00000058-6622-46B9-9C87-B496D6626374}"/>
              </c:ext>
            </c:extLst>
          </c:dPt>
          <c:dPt>
            <c:idx val="45"/>
            <c:bubble3D val="0"/>
            <c:spPr>
              <a:solidFill>
                <a:srgbClr val="B38600"/>
              </a:solidFill>
              <a:ln w="0">
                <a:noFill/>
              </a:ln>
            </c:spPr>
            <c:extLst>
              <c:ext xmlns:c16="http://schemas.microsoft.com/office/drawing/2014/chart" uri="{C3380CC4-5D6E-409C-BE32-E72D297353CC}">
                <c16:uniqueId val="{0000005A-6622-46B9-9C87-B496D6626374}"/>
              </c:ext>
            </c:extLst>
          </c:dPt>
          <c:dPt>
            <c:idx val="46"/>
            <c:bubble3D val="0"/>
            <c:spPr>
              <a:solidFill>
                <a:srgbClr val="2B6DA9"/>
              </a:solidFill>
              <a:ln w="0">
                <a:noFill/>
              </a:ln>
            </c:spPr>
            <c:extLst>
              <c:ext xmlns:c16="http://schemas.microsoft.com/office/drawing/2014/chart" uri="{C3380CC4-5D6E-409C-BE32-E72D297353CC}">
                <c16:uniqueId val="{0000005C-6622-46B9-9C87-B496D6626374}"/>
              </c:ext>
            </c:extLst>
          </c:dPt>
          <c:dPt>
            <c:idx val="47"/>
            <c:bubble3D val="0"/>
            <c:spPr>
              <a:solidFill>
                <a:srgbClr val="4E7932"/>
              </a:solidFill>
              <a:ln w="0">
                <a:noFill/>
              </a:ln>
            </c:spPr>
            <c:extLst>
              <c:ext xmlns:c16="http://schemas.microsoft.com/office/drawing/2014/chart" uri="{C3380CC4-5D6E-409C-BE32-E72D297353CC}">
                <c16:uniqueId val="{0000005E-6622-46B9-9C87-B496D6626374}"/>
              </c:ext>
            </c:extLst>
          </c:dPt>
          <c:dPt>
            <c:idx val="48"/>
            <c:bubble3D val="0"/>
            <c:spPr>
              <a:solidFill>
                <a:srgbClr val="A1B8E1"/>
              </a:solidFill>
              <a:ln w="0">
                <a:noFill/>
              </a:ln>
            </c:spPr>
            <c:extLst>
              <c:ext xmlns:c16="http://schemas.microsoft.com/office/drawing/2014/chart" uri="{C3380CC4-5D6E-409C-BE32-E72D297353CC}">
                <c16:uniqueId val="{00000060-6622-46B9-9C87-B496D6626374}"/>
              </c:ext>
            </c:extLst>
          </c:dPt>
          <c:dLbls>
            <c:spPr>
              <a:solidFill>
                <a:srgbClr val="595959"/>
              </a:solidFill>
            </c:spPr>
            <c:txPr>
              <a:bodyPr wrap="square"/>
              <a:lstStyle/>
              <a:p>
                <a:pPr>
                  <a:defRPr sz="1000" b="1" strike="noStrike" spc="-1">
                    <a:solidFill>
                      <a:srgbClr val="FFFFFF"/>
                    </a:solidFill>
                    <a:latin typeface="Calibri"/>
                    <a:ea typeface="DejaVu Sans"/>
                  </a:defRPr>
                </a:pPr>
                <a:endParaRPr lang="el-GR"/>
              </a:p>
            </c:txPr>
            <c:dLblPos val="ctr"/>
            <c:showLegendKey val="0"/>
            <c:showVal val="0"/>
            <c:showCatName val="0"/>
            <c:showSerName val="0"/>
            <c:showPercent val="1"/>
            <c:showBubbleSize val="1"/>
            <c:separator>
</c:separator>
            <c:showLeaderLines val="1"/>
            <c:extLst>
              <c:ext xmlns:c15="http://schemas.microsoft.com/office/drawing/2012/chart" uri="{CE6537A1-D6FC-4f65-9D91-7224C49458BB}"/>
            </c:extLst>
          </c:dLbls>
          <c:cat>
            <c:strRef>
              <c:f>categories</c:f>
              <c:strCache>
                <c:ptCount val="49"/>
                <c:pt idx="0">
                  <c:v>ψηφιακή επικοινωνία</c:v>
                </c:pt>
                <c:pt idx="1">
                  <c:v>μεταναστευτικό - προσφυγικό</c:v>
                </c:pt>
                <c:pt idx="2">
                  <c:v>μνημονικά έργα</c:v>
                </c:pt>
                <c:pt idx="3">
                  <c:v>αρχιτεκτονική</c:v>
                </c:pt>
                <c:pt idx="4">
                  <c:v>πολιτιστική διπλωματία</c:v>
                </c:pt>
                <c:pt idx="5">
                  <c:v>πολιτιστική κληρονομιά</c:v>
                </c:pt>
                <c:pt idx="6">
                  <c:v>βιομηχανική κληρονομιά</c:v>
                </c:pt>
                <c:pt idx="7">
                  <c:v>τουρισμός - πολιτιστικός τουρισμός -αστικός τουρισμός</c:v>
                </c:pt>
                <c:pt idx="8">
                  <c:v>Νέες τεχνολογίες</c:v>
                </c:pt>
                <c:pt idx="9">
                  <c:v>κυκλική οικονομία</c:v>
                </c:pt>
                <c:pt idx="10">
                  <c:v>οικονομίες διαμοιρασμού</c:v>
                </c:pt>
                <c:pt idx="11">
                  <c:v>αστικός χώρος</c:v>
                </c:pt>
                <c:pt idx="12">
                  <c:v>Εθνική και Ενωσιακή ταυτότητα</c:v>
                </c:pt>
                <c:pt idx="13">
                  <c:v>Κοινωνική ανισότητα - κοινωνική ένταξη -κοινωνική συνοχή</c:v>
                </c:pt>
                <c:pt idx="14">
                  <c:v>βιώσιμη ανάπτυξη</c:v>
                </c:pt>
                <c:pt idx="15">
                  <c:v>υποδομές χρήσης ποδηλάτου</c:v>
                </c:pt>
                <c:pt idx="16">
                  <c:v>επιχειρηματικότητα</c:v>
                </c:pt>
                <c:pt idx="17">
                  <c:v>ενεργειακή φτώχεια</c:v>
                </c:pt>
                <c:pt idx="18">
                  <c:v>πολιτισμική ποικιλομορφία</c:v>
                </c:pt>
                <c:pt idx="19">
                  <c:v>στρατηγικές επωνυμίας πόλεων/στρατηγικές μάρκετινγκ</c:v>
                </c:pt>
                <c:pt idx="20">
                  <c:v>φεστιβάλ</c:v>
                </c:pt>
                <c:pt idx="21">
                  <c:v>πολιτιστική ταυτότητα</c:v>
                </c:pt>
                <c:pt idx="22">
                  <c:v>τέχνες</c:v>
                </c:pt>
                <c:pt idx="23">
                  <c:v>πολιτιστικοί θεσμοί</c:v>
                </c:pt>
                <c:pt idx="24">
                  <c:v>πόλεις - λιμάνια, προκυμαίες</c:v>
                </c:pt>
                <c:pt idx="25">
                  <c:v>διατροφική κουλτούρα</c:v>
                </c:pt>
                <c:pt idx="26">
                  <c:v>κοινωνική οικονομία</c:v>
                </c:pt>
                <c:pt idx="27">
                  <c:v>οικοτουρισμός</c:v>
                </c:pt>
                <c:pt idx="28">
                  <c:v>οικολογική πόλη-οικολογική γνώση</c:v>
                </c:pt>
                <c:pt idx="29">
                  <c:v>πολιτιστικές δημιουργικές βιομηχανίες</c:v>
                </c:pt>
                <c:pt idx="30">
                  <c:v>μοντέλο πολιπολιτισμικής πόλης</c:v>
                </c:pt>
                <c:pt idx="31">
                  <c:v>πολιτιστικός γραμματισμός</c:v>
                </c:pt>
                <c:pt idx="32">
                  <c:v>κοινότητα μάθησης</c:v>
                </c:pt>
                <c:pt idx="33">
                  <c:v>Μουσεία - στρατηγικές</c:v>
                </c:pt>
                <c:pt idx="34">
                  <c:v>πολιτικές θεσμών</c:v>
                </c:pt>
                <c:pt idx="35">
                  <c:v>αστική γεωργία-αγροτική αναγέννηση</c:v>
                </c:pt>
                <c:pt idx="36">
                  <c:v>ευρωπαικά προγράμματα</c:v>
                </c:pt>
                <c:pt idx="37">
                  <c:v>πολιτιστική βιωσιμότητα</c:v>
                </c:pt>
                <c:pt idx="38">
                  <c:v>πολιτιστική συνοικία</c:v>
                </c:pt>
                <c:pt idx="39">
                  <c:v>κλιματική αλλαγή</c:v>
                </c:pt>
                <c:pt idx="40">
                  <c:v>πολιτιστικό τοπίο</c:v>
                </c:pt>
                <c:pt idx="41">
                  <c:v>κοινωνικοπολιτιστική ανάπτυξη</c:v>
                </c:pt>
                <c:pt idx="42">
                  <c:v>Συλλογική μνήμη</c:v>
                </c:pt>
                <c:pt idx="43">
                  <c:v>τοπικά δίκτυα-τοπικές οικονομίες</c:v>
                </c:pt>
                <c:pt idx="44">
                  <c:v>ψυχική υγεία</c:v>
                </c:pt>
                <c:pt idx="45">
                  <c:v>Διαχείριση γνώσης- ανταλλαγή γνώσης -ατομική ανάπτυξη</c:v>
                </c:pt>
                <c:pt idx="46">
                  <c:v>αγροτουρισμός - γαστρονομία</c:v>
                </c:pt>
                <c:pt idx="47">
                  <c:v>Δωρεάν ξεναγήσεις, ιστορία τόπου</c:v>
                </c:pt>
                <c:pt idx="48">
                  <c:v>παγκόσμιες πόλεις</c:v>
                </c:pt>
              </c:strCache>
            </c:strRef>
          </c:cat>
          <c:val>
            <c:numRef>
              <c:f>0</c:f>
              <c:numCache>
                <c:formatCode>General</c:formatCode>
                <c:ptCount val="49"/>
                <c:pt idx="0">
                  <c:v>0.7</c:v>
                </c:pt>
                <c:pt idx="1">
                  <c:v>2.1</c:v>
                </c:pt>
                <c:pt idx="2">
                  <c:v>0.7</c:v>
                </c:pt>
                <c:pt idx="3">
                  <c:v>1.4</c:v>
                </c:pt>
                <c:pt idx="4">
                  <c:v>0.7</c:v>
                </c:pt>
                <c:pt idx="5">
                  <c:v>9.1</c:v>
                </c:pt>
                <c:pt idx="6">
                  <c:v>2.1</c:v>
                </c:pt>
                <c:pt idx="7">
                  <c:v>10.5</c:v>
                </c:pt>
                <c:pt idx="8">
                  <c:v>4.2</c:v>
                </c:pt>
                <c:pt idx="9">
                  <c:v>1.4</c:v>
                </c:pt>
                <c:pt idx="10">
                  <c:v>0.7</c:v>
                </c:pt>
                <c:pt idx="11">
                  <c:v>7</c:v>
                </c:pt>
                <c:pt idx="12">
                  <c:v>0.7</c:v>
                </c:pt>
                <c:pt idx="13">
                  <c:v>2.8</c:v>
                </c:pt>
                <c:pt idx="14">
                  <c:v>4.2</c:v>
                </c:pt>
                <c:pt idx="15">
                  <c:v>0.7</c:v>
                </c:pt>
                <c:pt idx="16">
                  <c:v>2.8</c:v>
                </c:pt>
                <c:pt idx="17">
                  <c:v>0.7</c:v>
                </c:pt>
                <c:pt idx="18">
                  <c:v>0.7</c:v>
                </c:pt>
                <c:pt idx="19">
                  <c:v>7</c:v>
                </c:pt>
                <c:pt idx="20">
                  <c:v>3.5</c:v>
                </c:pt>
                <c:pt idx="21">
                  <c:v>4.9000000000000004</c:v>
                </c:pt>
                <c:pt idx="22">
                  <c:v>0.7</c:v>
                </c:pt>
                <c:pt idx="23">
                  <c:v>0.7</c:v>
                </c:pt>
                <c:pt idx="24">
                  <c:v>2.1</c:v>
                </c:pt>
                <c:pt idx="25">
                  <c:v>1.4</c:v>
                </c:pt>
                <c:pt idx="26">
                  <c:v>0.7</c:v>
                </c:pt>
                <c:pt idx="27">
                  <c:v>0.7</c:v>
                </c:pt>
                <c:pt idx="28">
                  <c:v>1.4</c:v>
                </c:pt>
                <c:pt idx="29">
                  <c:v>4.2</c:v>
                </c:pt>
                <c:pt idx="30">
                  <c:v>0.7</c:v>
                </c:pt>
                <c:pt idx="31">
                  <c:v>0.7</c:v>
                </c:pt>
                <c:pt idx="32">
                  <c:v>0.7</c:v>
                </c:pt>
                <c:pt idx="33">
                  <c:v>2.1</c:v>
                </c:pt>
                <c:pt idx="34">
                  <c:v>3.5</c:v>
                </c:pt>
                <c:pt idx="35">
                  <c:v>2.1</c:v>
                </c:pt>
                <c:pt idx="36">
                  <c:v>0.7</c:v>
                </c:pt>
                <c:pt idx="37">
                  <c:v>0.7</c:v>
                </c:pt>
                <c:pt idx="38">
                  <c:v>0.7</c:v>
                </c:pt>
                <c:pt idx="39">
                  <c:v>0.7</c:v>
                </c:pt>
                <c:pt idx="40">
                  <c:v>0.7</c:v>
                </c:pt>
                <c:pt idx="41">
                  <c:v>0.7</c:v>
                </c:pt>
                <c:pt idx="42">
                  <c:v>1.4</c:v>
                </c:pt>
                <c:pt idx="43">
                  <c:v>0.7</c:v>
                </c:pt>
                <c:pt idx="44">
                  <c:v>0.7</c:v>
                </c:pt>
                <c:pt idx="45">
                  <c:v>0.7</c:v>
                </c:pt>
                <c:pt idx="46">
                  <c:v>0.7</c:v>
                </c:pt>
                <c:pt idx="47">
                  <c:v>0.7</c:v>
                </c:pt>
                <c:pt idx="48">
                  <c:v>0.7</c:v>
                </c:pt>
              </c:numCache>
            </c:numRef>
          </c:val>
          <c:extLst>
            <c:ext xmlns:c16="http://schemas.microsoft.com/office/drawing/2014/chart" uri="{C3380CC4-5D6E-409C-BE32-E72D297353CC}">
              <c16:uniqueId val="{00000061-6622-46B9-9C87-B496D6626374}"/>
            </c:ext>
          </c:extLst>
        </c:ser>
        <c:dLbls>
          <c:showLegendKey val="0"/>
          <c:showVal val="0"/>
          <c:showCatName val="0"/>
          <c:showSerName val="0"/>
          <c:showPercent val="0"/>
          <c:showBubbleSize val="0"/>
          <c:showLeaderLines val="1"/>
        </c:dLbls>
      </c:pie3DChart>
    </c:plotArea>
    <c:legend>
      <c:legendPos val="r"/>
      <c:layout>
        <c:manualLayout>
          <c:xMode val="edge"/>
          <c:yMode val="edge"/>
          <c:x val="0.80143750000000002"/>
          <c:y val="1.0999999999999999E-2"/>
          <c:w val="0.19856251374705419"/>
          <c:h val="0.98577619735526201"/>
        </c:manualLayout>
      </c:layout>
      <c:overlay val="0"/>
      <c:spPr>
        <a:solidFill>
          <a:srgbClr val="F2F2F2">
            <a:alpha val="39000"/>
          </a:srgbClr>
        </a:solidFill>
        <a:ln w="0">
          <a:noFill/>
        </a:ln>
      </c:spPr>
      <c:txPr>
        <a:bodyPr/>
        <a:lstStyle/>
        <a:p>
          <a:pPr>
            <a:defRPr sz="500" b="0" strike="noStrike" spc="-1">
              <a:solidFill>
                <a:srgbClr val="404040"/>
              </a:solidFill>
              <a:latin typeface="Calibri"/>
              <a:ea typeface="DejaVu Sans"/>
            </a:defRPr>
          </a:pPr>
          <a:endParaRPr lang="el-GR"/>
        </a:p>
      </c:txPr>
    </c:legend>
    <c:plotVisOnly val="1"/>
    <c:dispBlanksAs val="gap"/>
    <c:showDLblsOverMax val="1"/>
  </c:chart>
  <c:spPr>
    <a:gradFill>
      <a:gsLst>
        <a:gs pos="0">
          <a:srgbClr val="FFFFFF"/>
        </a:gs>
        <a:gs pos="100000">
          <a:srgbClr val="BFBFBF"/>
        </a:gs>
      </a:gsLst>
      <a:path path="circle">
        <a:fillToRect l="50000" r="50000" b="100000"/>
      </a:path>
    </a:gradFill>
    <a:ln w="9360">
      <a:solidFill>
        <a:srgbClr val="BFBFBF"/>
      </a:solidFill>
      <a:round/>
    </a:ln>
  </c:spPr>
</c:chartSpace>
</file>

<file path=ppt/diagrams/_rels/data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iagrams/_rels/drawing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8E8450-CF75-405B-A166-63FE8D4B9652}"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l-GR"/>
        </a:p>
      </dgm:t>
    </dgm:pt>
    <dgm:pt modelId="{8A7E1696-0FEC-4231-836B-2CE42B9DB281}">
      <dgm:prSet phldrT="[Κείμενο]"/>
      <dgm:spPr>
        <a:ln w="57150">
          <a:solidFill>
            <a:schemeClr val="accent1"/>
          </a:solidFill>
        </a:ln>
      </dgm:spPr>
      <dgm:t>
        <a:bodyPr/>
        <a:lstStyle/>
        <a:p>
          <a:r>
            <a:rPr lang="el-GR" b="0" strike="noStrike" spc="-1" dirty="0">
              <a:solidFill>
                <a:srgbClr val="000000"/>
              </a:solidFill>
              <a:latin typeface="Arial"/>
              <a:ea typeface="DejaVu Sans"/>
            </a:rPr>
            <a:t>Ο Αριστοτέλης μας δίνει τον ορισμό της έννοιας “πόλις” ως μία μορφή ανώτερης κοινωνικής συνύπαρξη</a:t>
          </a:r>
          <a:endParaRPr lang="el-GR" dirty="0"/>
        </a:p>
      </dgm:t>
    </dgm:pt>
    <dgm:pt modelId="{06D6B0F8-36A3-4D71-83C9-22048B682865}" type="parTrans" cxnId="{4288B823-DB74-4B7F-A746-0CD56A46A683}">
      <dgm:prSet/>
      <dgm:spPr/>
      <dgm:t>
        <a:bodyPr/>
        <a:lstStyle/>
        <a:p>
          <a:endParaRPr lang="el-GR"/>
        </a:p>
      </dgm:t>
    </dgm:pt>
    <dgm:pt modelId="{E28BAA62-DEB2-41E4-91F6-02AA0799C1D8}" type="sibTrans" cxnId="{4288B823-DB74-4B7F-A746-0CD56A46A683}">
      <dgm:prSet/>
      <dgm:spPr/>
      <dgm:t>
        <a:bodyPr/>
        <a:lstStyle/>
        <a:p>
          <a:endParaRPr lang="el-GR"/>
        </a:p>
      </dgm:t>
    </dgm:pt>
    <dgm:pt modelId="{E15016D0-FD51-4BE8-A597-584566FAD9BB}">
      <dgm:prSet phldrT="[Κείμενο]"/>
      <dgm:spPr>
        <a:ln w="38100">
          <a:solidFill>
            <a:schemeClr val="accent1"/>
          </a:solidFill>
        </a:ln>
      </dgm:spPr>
      <dgm:t>
        <a:bodyPr/>
        <a:lstStyle/>
        <a:p>
          <a:r>
            <a:rPr lang="el-GR" dirty="0"/>
            <a:t>Η λέξη προέρχεται από το ρήμα “κοινωνώ” που στα αρχαία ελληνικά σημαίνει μοιράζομαι  - κάνω κάτι μαζί με άλλους</a:t>
          </a:r>
        </a:p>
      </dgm:t>
    </dgm:pt>
    <dgm:pt modelId="{F824123A-F085-4DE5-B2AC-F85A7E18F957}" type="parTrans" cxnId="{6D8164BE-7288-4A14-8710-C1F7AE858B8F}">
      <dgm:prSet/>
      <dgm:spPr/>
      <dgm:t>
        <a:bodyPr/>
        <a:lstStyle/>
        <a:p>
          <a:endParaRPr lang="el-GR"/>
        </a:p>
      </dgm:t>
    </dgm:pt>
    <dgm:pt modelId="{A8ABF4EA-3502-4534-BAA0-80979CB9AF86}" type="sibTrans" cxnId="{6D8164BE-7288-4A14-8710-C1F7AE858B8F}">
      <dgm:prSet/>
      <dgm:spPr/>
      <dgm:t>
        <a:bodyPr/>
        <a:lstStyle/>
        <a:p>
          <a:endParaRPr lang="el-GR"/>
        </a:p>
      </dgm:t>
    </dgm:pt>
    <dgm:pt modelId="{C7D50983-BB3B-4CAC-B0C3-8980A1733D27}" type="pres">
      <dgm:prSet presAssocID="{8E8E8450-CF75-405B-A166-63FE8D4B9652}" presName="Name0" presStyleCnt="0">
        <dgm:presLayoutVars>
          <dgm:dir/>
          <dgm:resizeHandles val="exact"/>
        </dgm:presLayoutVars>
      </dgm:prSet>
      <dgm:spPr/>
    </dgm:pt>
    <dgm:pt modelId="{2947EB5C-9B88-40B2-B730-26C2EE1D13AB}" type="pres">
      <dgm:prSet presAssocID="{8A7E1696-0FEC-4231-836B-2CE42B9DB281}" presName="composite" presStyleCnt="0"/>
      <dgm:spPr/>
    </dgm:pt>
    <dgm:pt modelId="{BC34D92B-D364-4719-BB5A-6BEBED7860AB}" type="pres">
      <dgm:prSet presAssocID="{8A7E1696-0FEC-4231-836B-2CE42B9DB281}" presName="rect1" presStyleLbl="trAlignAcc1" presStyleIdx="0" presStyleCnt="2" custLinFactNeighborX="623" custLinFactNeighborY="-1383">
        <dgm:presLayoutVars>
          <dgm:bulletEnabled val="1"/>
        </dgm:presLayoutVars>
      </dgm:prSet>
      <dgm:spPr/>
    </dgm:pt>
    <dgm:pt modelId="{9507F327-8206-48A0-A9B7-40439723FE0B}" type="pres">
      <dgm:prSet presAssocID="{8A7E1696-0FEC-4231-836B-2CE42B9DB281}" presName="rect2" presStyleLbl="fgImgPlace1" presStyleIdx="0" presStyleCnt="2"/>
      <dgm:spPr>
        <a:blipFill rotWithShape="1">
          <a:blip xmlns:r="http://schemas.openxmlformats.org/officeDocument/2006/relationships" r:embed="rId1"/>
          <a:srcRect/>
          <a:stretch>
            <a:fillRect l="-4000" r="-4000"/>
          </a:stretch>
        </a:blipFill>
      </dgm:spPr>
    </dgm:pt>
    <dgm:pt modelId="{6AB6674F-EEEA-453E-A841-9C43C38574D5}" type="pres">
      <dgm:prSet presAssocID="{E28BAA62-DEB2-41E4-91F6-02AA0799C1D8}" presName="sibTrans" presStyleCnt="0"/>
      <dgm:spPr/>
    </dgm:pt>
    <dgm:pt modelId="{AF4D2D41-5456-47FF-8C1D-BE832B153A9F}" type="pres">
      <dgm:prSet presAssocID="{E15016D0-FD51-4BE8-A597-584566FAD9BB}" presName="composite" presStyleCnt="0"/>
      <dgm:spPr/>
    </dgm:pt>
    <dgm:pt modelId="{EC01407B-B6DD-417B-AAB1-FD72D300D3C8}" type="pres">
      <dgm:prSet presAssocID="{E15016D0-FD51-4BE8-A597-584566FAD9BB}" presName="rect1" presStyleLbl="trAlignAcc1" presStyleIdx="1" presStyleCnt="2">
        <dgm:presLayoutVars>
          <dgm:bulletEnabled val="1"/>
        </dgm:presLayoutVars>
      </dgm:prSet>
      <dgm:spPr/>
    </dgm:pt>
    <dgm:pt modelId="{23B97F6D-F889-4204-AF7D-08EB3456F787}" type="pres">
      <dgm:prSet presAssocID="{E15016D0-FD51-4BE8-A597-584566FAD9BB}" presName="rect2" presStyleLbl="fgImgPlace1" presStyleIdx="1" presStyleCnt="2"/>
      <dgm:spPr>
        <a:blipFill rotWithShape="1">
          <a:blip xmlns:r="http://schemas.openxmlformats.org/officeDocument/2006/relationships" r:embed="rId2"/>
          <a:srcRect/>
          <a:stretch>
            <a:fillRect l="-42000" r="-42000"/>
          </a:stretch>
        </a:blipFill>
      </dgm:spPr>
    </dgm:pt>
  </dgm:ptLst>
  <dgm:cxnLst>
    <dgm:cxn modelId="{42BEB310-4423-4335-94FD-A4882C70B972}" type="presOf" srcId="{8A7E1696-0FEC-4231-836B-2CE42B9DB281}" destId="{BC34D92B-D364-4719-BB5A-6BEBED7860AB}" srcOrd="0" destOrd="0" presId="urn:microsoft.com/office/officeart/2008/layout/PictureStrips"/>
    <dgm:cxn modelId="{4288B823-DB74-4B7F-A746-0CD56A46A683}" srcId="{8E8E8450-CF75-405B-A166-63FE8D4B9652}" destId="{8A7E1696-0FEC-4231-836B-2CE42B9DB281}" srcOrd="0" destOrd="0" parTransId="{06D6B0F8-36A3-4D71-83C9-22048B682865}" sibTransId="{E28BAA62-DEB2-41E4-91F6-02AA0799C1D8}"/>
    <dgm:cxn modelId="{93C0E554-26F5-484B-AFB3-7DFABDD941A0}" type="presOf" srcId="{8E8E8450-CF75-405B-A166-63FE8D4B9652}" destId="{C7D50983-BB3B-4CAC-B0C3-8980A1733D27}" srcOrd="0" destOrd="0" presId="urn:microsoft.com/office/officeart/2008/layout/PictureStrips"/>
    <dgm:cxn modelId="{7D324176-183F-4CF4-8DFF-0EBC73F1F258}" type="presOf" srcId="{E15016D0-FD51-4BE8-A597-584566FAD9BB}" destId="{EC01407B-B6DD-417B-AAB1-FD72D300D3C8}" srcOrd="0" destOrd="0" presId="urn:microsoft.com/office/officeart/2008/layout/PictureStrips"/>
    <dgm:cxn modelId="{6D8164BE-7288-4A14-8710-C1F7AE858B8F}" srcId="{8E8E8450-CF75-405B-A166-63FE8D4B9652}" destId="{E15016D0-FD51-4BE8-A597-584566FAD9BB}" srcOrd="1" destOrd="0" parTransId="{F824123A-F085-4DE5-B2AC-F85A7E18F957}" sibTransId="{A8ABF4EA-3502-4534-BAA0-80979CB9AF86}"/>
    <dgm:cxn modelId="{04D40271-6915-4A53-B346-E09D4D1D4037}" type="presParOf" srcId="{C7D50983-BB3B-4CAC-B0C3-8980A1733D27}" destId="{2947EB5C-9B88-40B2-B730-26C2EE1D13AB}" srcOrd="0" destOrd="0" presId="urn:microsoft.com/office/officeart/2008/layout/PictureStrips"/>
    <dgm:cxn modelId="{C095041A-3805-4687-845C-1F31717D4618}" type="presParOf" srcId="{2947EB5C-9B88-40B2-B730-26C2EE1D13AB}" destId="{BC34D92B-D364-4719-BB5A-6BEBED7860AB}" srcOrd="0" destOrd="0" presId="urn:microsoft.com/office/officeart/2008/layout/PictureStrips"/>
    <dgm:cxn modelId="{4C8FA5B5-FCFB-4CBE-B98C-319D758FB428}" type="presParOf" srcId="{2947EB5C-9B88-40B2-B730-26C2EE1D13AB}" destId="{9507F327-8206-48A0-A9B7-40439723FE0B}" srcOrd="1" destOrd="0" presId="urn:microsoft.com/office/officeart/2008/layout/PictureStrips"/>
    <dgm:cxn modelId="{B1A53C36-2319-440F-BA05-B50BB5C95A49}" type="presParOf" srcId="{C7D50983-BB3B-4CAC-B0C3-8980A1733D27}" destId="{6AB6674F-EEEA-453E-A841-9C43C38574D5}" srcOrd="1" destOrd="0" presId="urn:microsoft.com/office/officeart/2008/layout/PictureStrips"/>
    <dgm:cxn modelId="{FF567644-8558-407D-B339-D31C251CA531}" type="presParOf" srcId="{C7D50983-BB3B-4CAC-B0C3-8980A1733D27}" destId="{AF4D2D41-5456-47FF-8C1D-BE832B153A9F}" srcOrd="2" destOrd="0" presId="urn:microsoft.com/office/officeart/2008/layout/PictureStrips"/>
    <dgm:cxn modelId="{06EE02C3-FE68-49A2-83E6-456AE2679814}" type="presParOf" srcId="{AF4D2D41-5456-47FF-8C1D-BE832B153A9F}" destId="{EC01407B-B6DD-417B-AAB1-FD72D300D3C8}" srcOrd="0" destOrd="0" presId="urn:microsoft.com/office/officeart/2008/layout/PictureStrips"/>
    <dgm:cxn modelId="{DC68B104-CD10-45BB-8D7A-C87205ABC203}" type="presParOf" srcId="{AF4D2D41-5456-47FF-8C1D-BE832B153A9F}" destId="{23B97F6D-F889-4204-AF7D-08EB3456F787}"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6A10C77-0B29-4700-8E16-2E84BD7DF773}" type="doc">
      <dgm:prSet loTypeId="urn:microsoft.com/office/officeart/2005/8/layout/cycle4" loCatId="relationship" qsTypeId="urn:microsoft.com/office/officeart/2005/8/quickstyle/3d2" qsCatId="3D" csTypeId="urn:microsoft.com/office/officeart/2005/8/colors/colorful1" csCatId="colorful" phldr="1"/>
      <dgm:spPr/>
      <dgm:t>
        <a:bodyPr/>
        <a:lstStyle/>
        <a:p>
          <a:endParaRPr lang="el-GR"/>
        </a:p>
      </dgm:t>
    </dgm:pt>
    <dgm:pt modelId="{FC460B01-93C1-4247-A670-6F8B494C8CD6}">
      <dgm:prSet phldrT="[Κείμενο]"/>
      <dgm:spPr/>
      <dgm:t>
        <a:bodyPr/>
        <a:lstStyle/>
        <a:p>
          <a:pPr algn="ctr"/>
          <a:r>
            <a:rPr lang="el-GR" spc="-1" dirty="0">
              <a:latin typeface="Arial"/>
            </a:rPr>
            <a:t>Μοχλός οικονομικής ανάπτυξης</a:t>
          </a:r>
          <a:endParaRPr lang="el-GR" dirty="0"/>
        </a:p>
      </dgm:t>
    </dgm:pt>
    <dgm:pt modelId="{4FAEBED0-8485-4D31-92C0-8E6E6596D1D8}" type="parTrans" cxnId="{8609FE11-2E01-49EB-9FA9-179CD5F9C7EC}">
      <dgm:prSet/>
      <dgm:spPr/>
      <dgm:t>
        <a:bodyPr/>
        <a:lstStyle/>
        <a:p>
          <a:pPr algn="ctr"/>
          <a:endParaRPr lang="el-GR"/>
        </a:p>
      </dgm:t>
    </dgm:pt>
    <dgm:pt modelId="{2972EAD1-53F8-4327-ABED-D791F8E7E551}" type="sibTrans" cxnId="{8609FE11-2E01-49EB-9FA9-179CD5F9C7EC}">
      <dgm:prSet/>
      <dgm:spPr/>
      <dgm:t>
        <a:bodyPr/>
        <a:lstStyle/>
        <a:p>
          <a:pPr algn="ctr"/>
          <a:endParaRPr lang="el-GR"/>
        </a:p>
      </dgm:t>
    </dgm:pt>
    <dgm:pt modelId="{565D5514-0CDA-4DC1-BF32-96AC1D2B5729}">
      <dgm:prSet phldrT="[Κείμενο]"/>
      <dgm:spPr/>
      <dgm:t>
        <a:bodyPr/>
        <a:lstStyle/>
        <a:p>
          <a:pPr algn="ctr"/>
          <a:r>
            <a:rPr lang="el-GR" spc="-1" dirty="0" err="1">
              <a:latin typeface="Arial"/>
            </a:rPr>
            <a:t>Ευρωπαικής</a:t>
          </a:r>
          <a:r>
            <a:rPr lang="el-GR" spc="-1" dirty="0">
              <a:latin typeface="Arial"/>
            </a:rPr>
            <a:t> Ταυτότητας</a:t>
          </a:r>
          <a:endParaRPr lang="el-GR" dirty="0"/>
        </a:p>
      </dgm:t>
    </dgm:pt>
    <dgm:pt modelId="{B99AF79C-E2B9-4FBE-AE29-B334EF8CC4F0}" type="parTrans" cxnId="{985F97B2-A86A-4313-B8E5-B22F48E17831}">
      <dgm:prSet/>
      <dgm:spPr/>
      <dgm:t>
        <a:bodyPr/>
        <a:lstStyle/>
        <a:p>
          <a:pPr algn="ctr"/>
          <a:endParaRPr lang="el-GR"/>
        </a:p>
      </dgm:t>
    </dgm:pt>
    <dgm:pt modelId="{1EB8AF20-D4DD-4130-AE03-5E09FDD863E8}" type="sibTrans" cxnId="{985F97B2-A86A-4313-B8E5-B22F48E17831}">
      <dgm:prSet/>
      <dgm:spPr/>
      <dgm:t>
        <a:bodyPr/>
        <a:lstStyle/>
        <a:p>
          <a:pPr algn="ctr"/>
          <a:endParaRPr lang="el-GR"/>
        </a:p>
      </dgm:t>
    </dgm:pt>
    <dgm:pt modelId="{6F996D24-DE99-49E0-A9D9-60774F8157FE}">
      <dgm:prSet phldrT="[Κείμενο]"/>
      <dgm:spPr/>
      <dgm:t>
        <a:bodyPr/>
        <a:lstStyle/>
        <a:p>
          <a:pPr algn="ctr"/>
          <a:r>
            <a:rPr lang="el-GR" spc="-1">
              <a:latin typeface="Arial"/>
            </a:rPr>
            <a:t>Μέσο αναδιαμόρφωσης πόλεων</a:t>
          </a:r>
          <a:endParaRPr lang="el-GR" dirty="0"/>
        </a:p>
      </dgm:t>
    </dgm:pt>
    <dgm:pt modelId="{0CB27FB8-6C8B-444B-AE22-F1D4C6A30B87}" type="parTrans" cxnId="{CAE819F3-D4CD-42D8-BBFB-51826B4F1B3A}">
      <dgm:prSet/>
      <dgm:spPr/>
      <dgm:t>
        <a:bodyPr/>
        <a:lstStyle/>
        <a:p>
          <a:pPr algn="ctr"/>
          <a:endParaRPr lang="el-GR"/>
        </a:p>
      </dgm:t>
    </dgm:pt>
    <dgm:pt modelId="{757C2A1A-B206-40FE-878E-2F064ECD49A8}" type="sibTrans" cxnId="{CAE819F3-D4CD-42D8-BBFB-51826B4F1B3A}">
      <dgm:prSet/>
      <dgm:spPr/>
      <dgm:t>
        <a:bodyPr/>
        <a:lstStyle/>
        <a:p>
          <a:pPr algn="ctr"/>
          <a:endParaRPr lang="el-GR"/>
        </a:p>
      </dgm:t>
    </dgm:pt>
    <dgm:pt modelId="{8C4B0BCB-3244-444A-AD2B-3CBA1CF2E1E1}">
      <dgm:prSet phldrT="[Κείμενο]"/>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l-GR" spc="-1" dirty="0">
              <a:latin typeface="Arial"/>
            </a:rPr>
            <a:t>Ενσωμάτωσης και ένταξης χωρίς αποκλεισμούς</a:t>
          </a:r>
          <a:endParaRPr lang="el-GR" dirty="0"/>
        </a:p>
        <a:p>
          <a:pPr marL="0" lvl="0" algn="ctr" defTabSz="355600">
            <a:lnSpc>
              <a:spcPct val="90000"/>
            </a:lnSpc>
            <a:spcBef>
              <a:spcPct val="0"/>
            </a:spcBef>
            <a:spcAft>
              <a:spcPct val="35000"/>
            </a:spcAft>
            <a:buNone/>
          </a:pPr>
          <a:endParaRPr lang="el-GR" dirty="0"/>
        </a:p>
      </dgm:t>
    </dgm:pt>
    <dgm:pt modelId="{1E3E2F36-CA40-46EC-8613-059DA6918354}" type="sibTrans" cxnId="{C6190078-486A-4B3E-ABAD-D7EA6840822E}">
      <dgm:prSet/>
      <dgm:spPr/>
      <dgm:t>
        <a:bodyPr/>
        <a:lstStyle/>
        <a:p>
          <a:pPr algn="ctr"/>
          <a:endParaRPr lang="el-GR"/>
        </a:p>
      </dgm:t>
    </dgm:pt>
    <dgm:pt modelId="{8B559A83-F8D0-43D0-85CA-B11A59FC74C6}" type="parTrans" cxnId="{C6190078-486A-4B3E-ABAD-D7EA6840822E}">
      <dgm:prSet/>
      <dgm:spPr/>
      <dgm:t>
        <a:bodyPr/>
        <a:lstStyle/>
        <a:p>
          <a:pPr algn="ctr"/>
          <a:endParaRPr lang="el-GR"/>
        </a:p>
      </dgm:t>
    </dgm:pt>
    <dgm:pt modelId="{C615416A-A938-4610-82FC-2B51EC78E584}" type="pres">
      <dgm:prSet presAssocID="{C6A10C77-0B29-4700-8E16-2E84BD7DF773}" presName="cycleMatrixDiagram" presStyleCnt="0">
        <dgm:presLayoutVars>
          <dgm:chMax val="1"/>
          <dgm:dir/>
          <dgm:animLvl val="lvl"/>
          <dgm:resizeHandles val="exact"/>
        </dgm:presLayoutVars>
      </dgm:prSet>
      <dgm:spPr/>
    </dgm:pt>
    <dgm:pt modelId="{AA021532-3E0D-45ED-9B98-1E2FA1E8D9EE}" type="pres">
      <dgm:prSet presAssocID="{C6A10C77-0B29-4700-8E16-2E84BD7DF773}" presName="children" presStyleCnt="0"/>
      <dgm:spPr/>
    </dgm:pt>
    <dgm:pt modelId="{0AFDF6B0-DC9A-422F-9338-BFD359DCF5CE}" type="pres">
      <dgm:prSet presAssocID="{C6A10C77-0B29-4700-8E16-2E84BD7DF773}" presName="childPlaceholder" presStyleCnt="0"/>
      <dgm:spPr/>
    </dgm:pt>
    <dgm:pt modelId="{6ADBCFEC-CDAF-4D49-9AC2-390349E75084}" type="pres">
      <dgm:prSet presAssocID="{C6A10C77-0B29-4700-8E16-2E84BD7DF773}" presName="circle" presStyleCnt="0"/>
      <dgm:spPr/>
    </dgm:pt>
    <dgm:pt modelId="{CDE2DF86-770B-4F8D-8B18-0E1604EC94EF}" type="pres">
      <dgm:prSet presAssocID="{C6A10C77-0B29-4700-8E16-2E84BD7DF773}" presName="quadrant1" presStyleLbl="node1" presStyleIdx="0" presStyleCnt="4">
        <dgm:presLayoutVars>
          <dgm:chMax val="1"/>
          <dgm:bulletEnabled val="1"/>
        </dgm:presLayoutVars>
      </dgm:prSet>
      <dgm:spPr/>
    </dgm:pt>
    <dgm:pt modelId="{FF5A322D-FCE1-4796-8E81-7DF6F006B17A}" type="pres">
      <dgm:prSet presAssocID="{C6A10C77-0B29-4700-8E16-2E84BD7DF773}" presName="quadrant2" presStyleLbl="node1" presStyleIdx="1" presStyleCnt="4">
        <dgm:presLayoutVars>
          <dgm:chMax val="1"/>
          <dgm:bulletEnabled val="1"/>
        </dgm:presLayoutVars>
      </dgm:prSet>
      <dgm:spPr/>
    </dgm:pt>
    <dgm:pt modelId="{63EA6046-D531-4DE0-99BF-E7DCBE2FFACA}" type="pres">
      <dgm:prSet presAssocID="{C6A10C77-0B29-4700-8E16-2E84BD7DF773}" presName="quadrant3" presStyleLbl="node1" presStyleIdx="2" presStyleCnt="4">
        <dgm:presLayoutVars>
          <dgm:chMax val="1"/>
          <dgm:bulletEnabled val="1"/>
        </dgm:presLayoutVars>
      </dgm:prSet>
      <dgm:spPr/>
    </dgm:pt>
    <dgm:pt modelId="{C07B0958-F5A8-47A7-8CBF-C34FCF7793DE}" type="pres">
      <dgm:prSet presAssocID="{C6A10C77-0B29-4700-8E16-2E84BD7DF773}" presName="quadrant4" presStyleLbl="node1" presStyleIdx="3" presStyleCnt="4">
        <dgm:presLayoutVars>
          <dgm:chMax val="1"/>
          <dgm:bulletEnabled val="1"/>
        </dgm:presLayoutVars>
      </dgm:prSet>
      <dgm:spPr/>
    </dgm:pt>
    <dgm:pt modelId="{1335CF85-C1DF-401D-8A0C-F5D7078BDA64}" type="pres">
      <dgm:prSet presAssocID="{C6A10C77-0B29-4700-8E16-2E84BD7DF773}" presName="quadrantPlaceholder" presStyleCnt="0"/>
      <dgm:spPr/>
    </dgm:pt>
    <dgm:pt modelId="{615DC9A6-92A9-4FCC-9AE4-008A3AAD16AD}" type="pres">
      <dgm:prSet presAssocID="{C6A10C77-0B29-4700-8E16-2E84BD7DF773}" presName="center1" presStyleLbl="fgShp" presStyleIdx="0" presStyleCnt="2"/>
      <dgm:spPr/>
    </dgm:pt>
    <dgm:pt modelId="{5728842E-4D39-4946-A932-507E88EB98F9}" type="pres">
      <dgm:prSet presAssocID="{C6A10C77-0B29-4700-8E16-2E84BD7DF773}" presName="center2" presStyleLbl="fgShp" presStyleIdx="1" presStyleCnt="2"/>
      <dgm:spPr/>
    </dgm:pt>
  </dgm:ptLst>
  <dgm:cxnLst>
    <dgm:cxn modelId="{8609FE11-2E01-49EB-9FA9-179CD5F9C7EC}" srcId="{C6A10C77-0B29-4700-8E16-2E84BD7DF773}" destId="{FC460B01-93C1-4247-A670-6F8B494C8CD6}" srcOrd="0" destOrd="0" parTransId="{4FAEBED0-8485-4D31-92C0-8E6E6596D1D8}" sibTransId="{2972EAD1-53F8-4327-ABED-D791F8E7E551}"/>
    <dgm:cxn modelId="{9BA7F92F-15E9-4BC2-AEEC-820275883B35}" type="presOf" srcId="{6F996D24-DE99-49E0-A9D9-60774F8157FE}" destId="{63EA6046-D531-4DE0-99BF-E7DCBE2FFACA}" srcOrd="0" destOrd="0" presId="urn:microsoft.com/office/officeart/2005/8/layout/cycle4"/>
    <dgm:cxn modelId="{C6190078-486A-4B3E-ABAD-D7EA6840822E}" srcId="{C6A10C77-0B29-4700-8E16-2E84BD7DF773}" destId="{8C4B0BCB-3244-444A-AD2B-3CBA1CF2E1E1}" srcOrd="3" destOrd="0" parTransId="{8B559A83-F8D0-43D0-85CA-B11A59FC74C6}" sibTransId="{1E3E2F36-CA40-46EC-8613-059DA6918354}"/>
    <dgm:cxn modelId="{985F97B2-A86A-4313-B8E5-B22F48E17831}" srcId="{C6A10C77-0B29-4700-8E16-2E84BD7DF773}" destId="{565D5514-0CDA-4DC1-BF32-96AC1D2B5729}" srcOrd="1" destOrd="0" parTransId="{B99AF79C-E2B9-4FBE-AE29-B334EF8CC4F0}" sibTransId="{1EB8AF20-D4DD-4130-AE03-5E09FDD863E8}"/>
    <dgm:cxn modelId="{3F3E80C4-9339-4D4E-90B3-BE7ABF1E305C}" type="presOf" srcId="{8C4B0BCB-3244-444A-AD2B-3CBA1CF2E1E1}" destId="{C07B0958-F5A8-47A7-8CBF-C34FCF7793DE}" srcOrd="0" destOrd="0" presId="urn:microsoft.com/office/officeart/2005/8/layout/cycle4"/>
    <dgm:cxn modelId="{307520CD-A430-4024-9769-BE2F20FA386A}" type="presOf" srcId="{FC460B01-93C1-4247-A670-6F8B494C8CD6}" destId="{CDE2DF86-770B-4F8D-8B18-0E1604EC94EF}" srcOrd="0" destOrd="0" presId="urn:microsoft.com/office/officeart/2005/8/layout/cycle4"/>
    <dgm:cxn modelId="{3F80A2EC-322F-43AD-9890-63C9A6169461}" type="presOf" srcId="{C6A10C77-0B29-4700-8E16-2E84BD7DF773}" destId="{C615416A-A938-4610-82FC-2B51EC78E584}" srcOrd="0" destOrd="0" presId="urn:microsoft.com/office/officeart/2005/8/layout/cycle4"/>
    <dgm:cxn modelId="{036610F1-D5ED-4AD5-B38F-970A2AA353E6}" type="presOf" srcId="{565D5514-0CDA-4DC1-BF32-96AC1D2B5729}" destId="{FF5A322D-FCE1-4796-8E81-7DF6F006B17A}" srcOrd="0" destOrd="0" presId="urn:microsoft.com/office/officeart/2005/8/layout/cycle4"/>
    <dgm:cxn modelId="{CAE819F3-D4CD-42D8-BBFB-51826B4F1B3A}" srcId="{C6A10C77-0B29-4700-8E16-2E84BD7DF773}" destId="{6F996D24-DE99-49E0-A9D9-60774F8157FE}" srcOrd="2" destOrd="0" parTransId="{0CB27FB8-6C8B-444B-AE22-F1D4C6A30B87}" sibTransId="{757C2A1A-B206-40FE-878E-2F064ECD49A8}"/>
    <dgm:cxn modelId="{F8E76ADF-0C0E-4E69-9E36-2C70711BC51E}" type="presParOf" srcId="{C615416A-A938-4610-82FC-2B51EC78E584}" destId="{AA021532-3E0D-45ED-9B98-1E2FA1E8D9EE}" srcOrd="0" destOrd="0" presId="urn:microsoft.com/office/officeart/2005/8/layout/cycle4"/>
    <dgm:cxn modelId="{DA222A96-4F8A-477B-B6B1-2EA8A5A4BA70}" type="presParOf" srcId="{AA021532-3E0D-45ED-9B98-1E2FA1E8D9EE}" destId="{0AFDF6B0-DC9A-422F-9338-BFD359DCF5CE}" srcOrd="0" destOrd="0" presId="urn:microsoft.com/office/officeart/2005/8/layout/cycle4"/>
    <dgm:cxn modelId="{64D45D4F-B7B6-4E21-ADEE-56A12318ACD7}" type="presParOf" srcId="{C615416A-A938-4610-82FC-2B51EC78E584}" destId="{6ADBCFEC-CDAF-4D49-9AC2-390349E75084}" srcOrd="1" destOrd="0" presId="urn:microsoft.com/office/officeart/2005/8/layout/cycle4"/>
    <dgm:cxn modelId="{C2572522-CF76-4C28-84BB-921BD412E9B6}" type="presParOf" srcId="{6ADBCFEC-CDAF-4D49-9AC2-390349E75084}" destId="{CDE2DF86-770B-4F8D-8B18-0E1604EC94EF}" srcOrd="0" destOrd="0" presId="urn:microsoft.com/office/officeart/2005/8/layout/cycle4"/>
    <dgm:cxn modelId="{236171F2-6838-498C-8A4D-5939349E6E3A}" type="presParOf" srcId="{6ADBCFEC-CDAF-4D49-9AC2-390349E75084}" destId="{FF5A322D-FCE1-4796-8E81-7DF6F006B17A}" srcOrd="1" destOrd="0" presId="urn:microsoft.com/office/officeart/2005/8/layout/cycle4"/>
    <dgm:cxn modelId="{B788BF36-D569-4D2C-9711-48477BB894D1}" type="presParOf" srcId="{6ADBCFEC-CDAF-4D49-9AC2-390349E75084}" destId="{63EA6046-D531-4DE0-99BF-E7DCBE2FFACA}" srcOrd="2" destOrd="0" presId="urn:microsoft.com/office/officeart/2005/8/layout/cycle4"/>
    <dgm:cxn modelId="{CCD64888-4C1B-45CA-A5CC-363B4FDD542C}" type="presParOf" srcId="{6ADBCFEC-CDAF-4D49-9AC2-390349E75084}" destId="{C07B0958-F5A8-47A7-8CBF-C34FCF7793DE}" srcOrd="3" destOrd="0" presId="urn:microsoft.com/office/officeart/2005/8/layout/cycle4"/>
    <dgm:cxn modelId="{9DE327C4-A4F3-4FB0-BFC6-5865383748D8}" type="presParOf" srcId="{6ADBCFEC-CDAF-4D49-9AC2-390349E75084}" destId="{1335CF85-C1DF-401D-8A0C-F5D7078BDA64}" srcOrd="4" destOrd="0" presId="urn:microsoft.com/office/officeart/2005/8/layout/cycle4"/>
    <dgm:cxn modelId="{5D4A96D0-95F4-45AE-82E6-41B0DFB02F98}" type="presParOf" srcId="{C615416A-A938-4610-82FC-2B51EC78E584}" destId="{615DC9A6-92A9-4FCC-9AE4-008A3AAD16AD}" srcOrd="2" destOrd="0" presId="urn:microsoft.com/office/officeart/2005/8/layout/cycle4"/>
    <dgm:cxn modelId="{02B8F356-2B96-4859-A78B-A889AD1FF735}" type="presParOf" srcId="{C615416A-A938-4610-82FC-2B51EC78E584}" destId="{5728842E-4D39-4946-A932-507E88EB98F9}"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B4DCC13-0525-43B3-B82C-99235BC06307}" type="doc">
      <dgm:prSet loTypeId="urn:microsoft.com/office/officeart/2005/8/layout/process5" loCatId="process" qsTypeId="urn:microsoft.com/office/officeart/2009/2/quickstyle/3d8" qsCatId="3D" csTypeId="urn:microsoft.com/office/officeart/2005/8/colors/colorful1" csCatId="colorful" phldr="1"/>
      <dgm:spPr/>
      <dgm:t>
        <a:bodyPr/>
        <a:lstStyle/>
        <a:p>
          <a:endParaRPr lang="en-US"/>
        </a:p>
      </dgm:t>
    </dgm:pt>
    <dgm:pt modelId="{B5975193-B64C-468D-89DE-8B3C8CEA01EA}">
      <dgm:prSet/>
      <dgm:spPr>
        <a:solidFill>
          <a:schemeClr val="accent1"/>
        </a:solidFill>
      </dgm:spPr>
      <dgm:t>
        <a:bodyPr/>
        <a:lstStyle/>
        <a:p>
          <a:r>
            <a:rPr lang="el-GR" dirty="0"/>
            <a:t>Μια βιώσιμη πόλη αξιολογεί, σχεδιάζει και ενεργεί για να προετοιμαστεί και να ανταποκριθεί σε όλους τους κινδύνους  </a:t>
          </a:r>
          <a:endParaRPr lang="en-US" dirty="0"/>
        </a:p>
      </dgm:t>
    </dgm:pt>
    <dgm:pt modelId="{62139836-BEA4-45D2-9734-C23E79F54415}" type="parTrans" cxnId="{E60BAE00-DFE6-4308-9DED-62318DE7FD93}">
      <dgm:prSet/>
      <dgm:spPr/>
      <dgm:t>
        <a:bodyPr/>
        <a:lstStyle/>
        <a:p>
          <a:endParaRPr lang="en-US"/>
        </a:p>
      </dgm:t>
    </dgm:pt>
    <dgm:pt modelId="{AD790039-8ECC-4A8A-A49E-63237404CBBA}" type="sibTrans" cxnId="{E60BAE00-DFE6-4308-9DED-62318DE7FD93}">
      <dgm:prSet/>
      <dgm:spPr>
        <a:solidFill>
          <a:schemeClr val="accent1"/>
        </a:solidFill>
      </dgm:spPr>
      <dgm:t>
        <a:bodyPr/>
        <a:lstStyle/>
        <a:p>
          <a:endParaRPr lang="en-US"/>
        </a:p>
      </dgm:t>
    </dgm:pt>
    <dgm:pt modelId="{BCA6C70F-01B4-4A1B-ADC8-1336CE1479F6}">
      <dgm:prSet/>
      <dgm:spPr>
        <a:solidFill>
          <a:schemeClr val="accent2">
            <a:lumMod val="40000"/>
            <a:lumOff val="60000"/>
          </a:schemeClr>
        </a:solidFill>
      </dgm:spPr>
      <dgm:t>
        <a:bodyPr/>
        <a:lstStyle/>
        <a:p>
          <a:r>
            <a:rPr lang="el-GR" dirty="0"/>
            <a:t>Η κατανόηση των κοινωνικών και οικονομικών τρωτών σημείων είναι απαραίτητη για τη διαμόρφωση δράσεων για ανθεκτικότητα προσαρμοσμένες στις τοπικές ανάγκες.</a:t>
          </a:r>
          <a:endParaRPr lang="en-US" dirty="0"/>
        </a:p>
      </dgm:t>
    </dgm:pt>
    <dgm:pt modelId="{39446BB0-2820-4A4D-860B-044EC38B142F}" type="parTrans" cxnId="{7D8E5C01-A5B2-470C-A6E2-E504F6892BC9}">
      <dgm:prSet/>
      <dgm:spPr/>
      <dgm:t>
        <a:bodyPr/>
        <a:lstStyle/>
        <a:p>
          <a:endParaRPr lang="en-US"/>
        </a:p>
      </dgm:t>
    </dgm:pt>
    <dgm:pt modelId="{908C7694-B090-4C6D-9A07-DA49EE8C4C80}" type="sibTrans" cxnId="{7D8E5C01-A5B2-470C-A6E2-E504F6892BC9}">
      <dgm:prSet/>
      <dgm:spPr/>
      <dgm:t>
        <a:bodyPr/>
        <a:lstStyle/>
        <a:p>
          <a:endParaRPr lang="en-US"/>
        </a:p>
      </dgm:t>
    </dgm:pt>
    <dgm:pt modelId="{F13FE080-ECD7-4A9B-9392-B2DFF27582E5}" type="pres">
      <dgm:prSet presAssocID="{3B4DCC13-0525-43B3-B82C-99235BC06307}" presName="diagram" presStyleCnt="0">
        <dgm:presLayoutVars>
          <dgm:dir/>
          <dgm:resizeHandles val="exact"/>
        </dgm:presLayoutVars>
      </dgm:prSet>
      <dgm:spPr/>
    </dgm:pt>
    <dgm:pt modelId="{5653B5BB-8841-42B0-81E6-AF529B78AED3}" type="pres">
      <dgm:prSet presAssocID="{B5975193-B64C-468D-89DE-8B3C8CEA01EA}" presName="node" presStyleLbl="node1" presStyleIdx="0" presStyleCnt="2">
        <dgm:presLayoutVars>
          <dgm:bulletEnabled val="1"/>
        </dgm:presLayoutVars>
      </dgm:prSet>
      <dgm:spPr/>
    </dgm:pt>
    <dgm:pt modelId="{709440BA-5D5E-4062-AB60-D30612A33A2C}" type="pres">
      <dgm:prSet presAssocID="{AD790039-8ECC-4A8A-A49E-63237404CBBA}" presName="sibTrans" presStyleLbl="sibTrans2D1" presStyleIdx="0" presStyleCnt="1"/>
      <dgm:spPr/>
    </dgm:pt>
    <dgm:pt modelId="{DA659330-221E-4B18-B0D8-C34F04AE7335}" type="pres">
      <dgm:prSet presAssocID="{AD790039-8ECC-4A8A-A49E-63237404CBBA}" presName="connectorText" presStyleLbl="sibTrans2D1" presStyleIdx="0" presStyleCnt="1"/>
      <dgm:spPr/>
    </dgm:pt>
    <dgm:pt modelId="{A79CA083-BC78-4AC7-A0FE-CF2971A1C775}" type="pres">
      <dgm:prSet presAssocID="{BCA6C70F-01B4-4A1B-ADC8-1336CE1479F6}" presName="node" presStyleLbl="node1" presStyleIdx="1" presStyleCnt="2">
        <dgm:presLayoutVars>
          <dgm:bulletEnabled val="1"/>
        </dgm:presLayoutVars>
      </dgm:prSet>
      <dgm:spPr/>
    </dgm:pt>
  </dgm:ptLst>
  <dgm:cxnLst>
    <dgm:cxn modelId="{E60BAE00-DFE6-4308-9DED-62318DE7FD93}" srcId="{3B4DCC13-0525-43B3-B82C-99235BC06307}" destId="{B5975193-B64C-468D-89DE-8B3C8CEA01EA}" srcOrd="0" destOrd="0" parTransId="{62139836-BEA4-45D2-9734-C23E79F54415}" sibTransId="{AD790039-8ECC-4A8A-A49E-63237404CBBA}"/>
    <dgm:cxn modelId="{7D8E5C01-A5B2-470C-A6E2-E504F6892BC9}" srcId="{3B4DCC13-0525-43B3-B82C-99235BC06307}" destId="{BCA6C70F-01B4-4A1B-ADC8-1336CE1479F6}" srcOrd="1" destOrd="0" parTransId="{39446BB0-2820-4A4D-860B-044EC38B142F}" sibTransId="{908C7694-B090-4C6D-9A07-DA49EE8C4C80}"/>
    <dgm:cxn modelId="{4E4EAF06-BFF3-44AF-9715-BF8F4456FE41}" type="presOf" srcId="{BCA6C70F-01B4-4A1B-ADC8-1336CE1479F6}" destId="{A79CA083-BC78-4AC7-A0FE-CF2971A1C775}" srcOrd="0" destOrd="0" presId="urn:microsoft.com/office/officeart/2005/8/layout/process5"/>
    <dgm:cxn modelId="{B644BF1F-DC7F-4AAA-9801-01D4673F375A}" type="presOf" srcId="{AD790039-8ECC-4A8A-A49E-63237404CBBA}" destId="{DA659330-221E-4B18-B0D8-C34F04AE7335}" srcOrd="1" destOrd="0" presId="urn:microsoft.com/office/officeart/2005/8/layout/process5"/>
    <dgm:cxn modelId="{62AA8C5B-F77A-4548-8B73-3F3E4C868C26}" type="presOf" srcId="{B5975193-B64C-468D-89DE-8B3C8CEA01EA}" destId="{5653B5BB-8841-42B0-81E6-AF529B78AED3}" srcOrd="0" destOrd="0" presId="urn:microsoft.com/office/officeart/2005/8/layout/process5"/>
    <dgm:cxn modelId="{4E7AF97D-1AC9-41D7-8F24-87C541B513FA}" type="presOf" srcId="{AD790039-8ECC-4A8A-A49E-63237404CBBA}" destId="{709440BA-5D5E-4062-AB60-D30612A33A2C}" srcOrd="0" destOrd="0" presId="urn:microsoft.com/office/officeart/2005/8/layout/process5"/>
    <dgm:cxn modelId="{9AF91899-C17D-4566-87FE-E7EA5D1D5009}" type="presOf" srcId="{3B4DCC13-0525-43B3-B82C-99235BC06307}" destId="{F13FE080-ECD7-4A9B-9392-B2DFF27582E5}" srcOrd="0" destOrd="0" presId="urn:microsoft.com/office/officeart/2005/8/layout/process5"/>
    <dgm:cxn modelId="{AB258C3F-9597-43A7-A379-D4A8B5FC18B6}" type="presParOf" srcId="{F13FE080-ECD7-4A9B-9392-B2DFF27582E5}" destId="{5653B5BB-8841-42B0-81E6-AF529B78AED3}" srcOrd="0" destOrd="0" presId="urn:microsoft.com/office/officeart/2005/8/layout/process5"/>
    <dgm:cxn modelId="{FDB17A8E-0053-4AFE-9C4F-D41A621968D2}" type="presParOf" srcId="{F13FE080-ECD7-4A9B-9392-B2DFF27582E5}" destId="{709440BA-5D5E-4062-AB60-D30612A33A2C}" srcOrd="1" destOrd="0" presId="urn:microsoft.com/office/officeart/2005/8/layout/process5"/>
    <dgm:cxn modelId="{B5568119-50EA-4488-B81D-CEADA3C30A78}" type="presParOf" srcId="{709440BA-5D5E-4062-AB60-D30612A33A2C}" destId="{DA659330-221E-4B18-B0D8-C34F04AE7335}" srcOrd="0" destOrd="0" presId="urn:microsoft.com/office/officeart/2005/8/layout/process5"/>
    <dgm:cxn modelId="{5909F4D8-F28A-4D1D-8C39-D1FC41D23A00}" type="presParOf" srcId="{F13FE080-ECD7-4A9B-9392-B2DFF27582E5}" destId="{A79CA083-BC78-4AC7-A0FE-CF2971A1C775}" srcOrd="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189AAD5-A544-4CBA-85D7-BB8106E20266}" type="doc">
      <dgm:prSet loTypeId="urn:microsoft.com/office/officeart/2009/3/layout/HorizontalOrganizationChart" loCatId="hierarchy" qsTypeId="urn:microsoft.com/office/officeart/2005/8/quickstyle/simple1" qsCatId="simple" csTypeId="urn:microsoft.com/office/officeart/2005/8/colors/accent1_2" csCatId="accent1"/>
      <dgm:spPr/>
      <dgm:t>
        <a:bodyPr/>
        <a:lstStyle/>
        <a:p>
          <a:endParaRPr lang="en-US"/>
        </a:p>
      </dgm:t>
    </dgm:pt>
    <dgm:pt modelId="{20F25FA7-E640-4F34-B11D-C88460154F5B}">
      <dgm:prSet/>
      <dgm:spPr/>
      <dgm:t>
        <a:bodyPr/>
        <a:lstStyle/>
        <a:p>
          <a:r>
            <a:rPr lang="el-GR" dirty="0"/>
            <a:t>Η βιώσιμη αστική ανάπτυξη θα πετύχει μόνο μέσω δημιουργικών παρορμήσεων, πειραμάτων, δοκιμής καινοτόμων ιδεών και καθιστώντας τις εναλλακτικές ορατές, ιδίως μέσω τοπικών αστικών πρωτοβουλιών, καλλιτεχνικών δράσεων και κοινωνικών κινημάτων (</a:t>
          </a:r>
          <a:r>
            <a:rPr lang="en-US" dirty="0"/>
            <a:t>Kagan,2023)</a:t>
          </a:r>
          <a:r>
            <a:rPr lang="el-GR" dirty="0"/>
            <a:t>. </a:t>
          </a:r>
          <a:endParaRPr lang="en-US" dirty="0"/>
        </a:p>
      </dgm:t>
    </dgm:pt>
    <dgm:pt modelId="{C65CF6BC-D040-4028-B27E-877A1A7F6540}" type="parTrans" cxnId="{F4812376-F324-462A-B302-39E6DF9F3032}">
      <dgm:prSet/>
      <dgm:spPr/>
      <dgm:t>
        <a:bodyPr/>
        <a:lstStyle/>
        <a:p>
          <a:endParaRPr lang="en-US"/>
        </a:p>
      </dgm:t>
    </dgm:pt>
    <dgm:pt modelId="{E316E283-4971-4919-9B33-3B223214EBDF}" type="sibTrans" cxnId="{F4812376-F324-462A-B302-39E6DF9F3032}">
      <dgm:prSet/>
      <dgm:spPr/>
      <dgm:t>
        <a:bodyPr/>
        <a:lstStyle/>
        <a:p>
          <a:endParaRPr lang="en-US"/>
        </a:p>
      </dgm:t>
    </dgm:pt>
    <dgm:pt modelId="{F817D1E4-AFCC-413C-BB9C-0C7583FFD780}">
      <dgm:prSet/>
      <dgm:spPr/>
      <dgm:t>
        <a:bodyPr/>
        <a:lstStyle/>
        <a:p>
          <a:r>
            <a:rPr lang="en-US" i="1"/>
            <a:t>H</a:t>
          </a:r>
          <a:r>
            <a:rPr lang="el-GR" i="1"/>
            <a:t> δημιουργική πόλη – η πόλη του μέλλοντος – η βιώσιμη πόλη είναι η πόλη όπου κατανοεί και σέβεται τις κοινωνικο-οικοσυστικές διαδικασίες, τη φύση και τα όρια της βιόσφαιρας, που εφαρμόζει την κοινωνική και οικονομική δικαιοσύνη και την ισότητα και που συμβάλλει σε μία κουλτούρα πολιτισμού τόσο για το παρόν όσο και τις μελλοντικές γενιές.</a:t>
          </a:r>
          <a:r>
            <a:rPr lang="el-GR" b="0" i="0"/>
            <a:t> </a:t>
          </a:r>
          <a:endParaRPr lang="en-US"/>
        </a:p>
      </dgm:t>
    </dgm:pt>
    <dgm:pt modelId="{03A7C932-0A31-450B-BA61-E5CC369DC2C1}" type="parTrans" cxnId="{D4C6F84E-1E2E-4435-A6D8-77D8FBCE6DD4}">
      <dgm:prSet/>
      <dgm:spPr/>
      <dgm:t>
        <a:bodyPr/>
        <a:lstStyle/>
        <a:p>
          <a:endParaRPr lang="en-US"/>
        </a:p>
      </dgm:t>
    </dgm:pt>
    <dgm:pt modelId="{FE3B745E-02FF-484F-BC9D-D125AD562A9D}" type="sibTrans" cxnId="{D4C6F84E-1E2E-4435-A6D8-77D8FBCE6DD4}">
      <dgm:prSet/>
      <dgm:spPr/>
      <dgm:t>
        <a:bodyPr/>
        <a:lstStyle/>
        <a:p>
          <a:endParaRPr lang="en-US"/>
        </a:p>
      </dgm:t>
    </dgm:pt>
    <dgm:pt modelId="{81A2312E-3053-4510-A906-BE795DC84CB2}">
      <dgm:prSet/>
      <dgm:spPr/>
      <dgm:t>
        <a:bodyPr/>
        <a:lstStyle/>
        <a:p>
          <a:r>
            <a:rPr lang="el-GR" b="0" i="0"/>
            <a:t>Ο πολιτισμός δεν πρέπει να θεωρείται ως ένας τομέας πολιτικής μεμονωμένα, αλλά μάλλον ως μια οριζόντια διάσταση που μπορεί να προωθήσει μια στροφή παραδείγματος προς την ανανέωση της χάραξης πολιτικής προς μια προσέγγιση χωρίς αποκλεισμούς, ανθρωποκεντρική</a:t>
          </a:r>
          <a:r>
            <a:rPr lang="en-US" b="0" i="0"/>
            <a:t>.</a:t>
          </a:r>
          <a:r>
            <a:rPr lang="el-GR" b="0" i="0"/>
            <a:t> </a:t>
          </a:r>
          <a:endParaRPr lang="en-US"/>
        </a:p>
      </dgm:t>
    </dgm:pt>
    <dgm:pt modelId="{E04CFF75-6DF2-45DA-B10A-9233E8856810}" type="parTrans" cxnId="{ED632DA5-92EF-46FB-909C-9E04E06192FA}">
      <dgm:prSet/>
      <dgm:spPr/>
      <dgm:t>
        <a:bodyPr/>
        <a:lstStyle/>
        <a:p>
          <a:endParaRPr lang="en-US"/>
        </a:p>
      </dgm:t>
    </dgm:pt>
    <dgm:pt modelId="{9C296C08-ED0B-48E3-ADD5-5F941944C375}" type="sibTrans" cxnId="{ED632DA5-92EF-46FB-909C-9E04E06192FA}">
      <dgm:prSet/>
      <dgm:spPr/>
      <dgm:t>
        <a:bodyPr/>
        <a:lstStyle/>
        <a:p>
          <a:endParaRPr lang="en-US"/>
        </a:p>
      </dgm:t>
    </dgm:pt>
    <dgm:pt modelId="{CFA8100E-B723-4045-AFB7-BD5834EF0ACF}" type="pres">
      <dgm:prSet presAssocID="{F189AAD5-A544-4CBA-85D7-BB8106E20266}" presName="hierChild1" presStyleCnt="0">
        <dgm:presLayoutVars>
          <dgm:orgChart val="1"/>
          <dgm:chPref val="1"/>
          <dgm:dir/>
          <dgm:animOne val="branch"/>
          <dgm:animLvl val="lvl"/>
          <dgm:resizeHandles/>
        </dgm:presLayoutVars>
      </dgm:prSet>
      <dgm:spPr/>
    </dgm:pt>
    <dgm:pt modelId="{19622901-3C20-42DE-81F3-3745449A1366}" type="pres">
      <dgm:prSet presAssocID="{20F25FA7-E640-4F34-B11D-C88460154F5B}" presName="hierRoot1" presStyleCnt="0">
        <dgm:presLayoutVars>
          <dgm:hierBranch val="init"/>
        </dgm:presLayoutVars>
      </dgm:prSet>
      <dgm:spPr/>
    </dgm:pt>
    <dgm:pt modelId="{63909620-62BD-46AB-A2FA-74807DE79116}" type="pres">
      <dgm:prSet presAssocID="{20F25FA7-E640-4F34-B11D-C88460154F5B}" presName="rootComposite1" presStyleCnt="0"/>
      <dgm:spPr/>
    </dgm:pt>
    <dgm:pt modelId="{E0E74ED4-DEF4-4601-8593-71F9F4957C56}" type="pres">
      <dgm:prSet presAssocID="{20F25FA7-E640-4F34-B11D-C88460154F5B}" presName="rootText1" presStyleLbl="node0" presStyleIdx="0" presStyleCnt="3">
        <dgm:presLayoutVars>
          <dgm:chPref val="3"/>
        </dgm:presLayoutVars>
      </dgm:prSet>
      <dgm:spPr/>
    </dgm:pt>
    <dgm:pt modelId="{2F5B7484-6BFB-474E-B0B3-99ADBD97B279}" type="pres">
      <dgm:prSet presAssocID="{20F25FA7-E640-4F34-B11D-C88460154F5B}" presName="rootConnector1" presStyleLbl="node1" presStyleIdx="0" presStyleCnt="0"/>
      <dgm:spPr/>
    </dgm:pt>
    <dgm:pt modelId="{D815C1CA-D864-4822-934F-4BE01D884907}" type="pres">
      <dgm:prSet presAssocID="{20F25FA7-E640-4F34-B11D-C88460154F5B}" presName="hierChild2" presStyleCnt="0"/>
      <dgm:spPr/>
    </dgm:pt>
    <dgm:pt modelId="{59504B42-DAD6-4889-A554-77F72BDFEF24}" type="pres">
      <dgm:prSet presAssocID="{20F25FA7-E640-4F34-B11D-C88460154F5B}" presName="hierChild3" presStyleCnt="0"/>
      <dgm:spPr/>
    </dgm:pt>
    <dgm:pt modelId="{C14D28EC-B782-4D1B-8ACA-8DAA5ED4B309}" type="pres">
      <dgm:prSet presAssocID="{F817D1E4-AFCC-413C-BB9C-0C7583FFD780}" presName="hierRoot1" presStyleCnt="0">
        <dgm:presLayoutVars>
          <dgm:hierBranch val="init"/>
        </dgm:presLayoutVars>
      </dgm:prSet>
      <dgm:spPr/>
    </dgm:pt>
    <dgm:pt modelId="{0A3309D4-1F9A-4975-AC09-6A3A10BD3540}" type="pres">
      <dgm:prSet presAssocID="{F817D1E4-AFCC-413C-BB9C-0C7583FFD780}" presName="rootComposite1" presStyleCnt="0"/>
      <dgm:spPr/>
    </dgm:pt>
    <dgm:pt modelId="{04EA7439-DA59-4214-8ED9-58EDC7AF9273}" type="pres">
      <dgm:prSet presAssocID="{F817D1E4-AFCC-413C-BB9C-0C7583FFD780}" presName="rootText1" presStyleLbl="node0" presStyleIdx="1" presStyleCnt="3">
        <dgm:presLayoutVars>
          <dgm:chPref val="3"/>
        </dgm:presLayoutVars>
      </dgm:prSet>
      <dgm:spPr/>
    </dgm:pt>
    <dgm:pt modelId="{870D217F-87EB-4C17-BD12-417E2AEB266B}" type="pres">
      <dgm:prSet presAssocID="{F817D1E4-AFCC-413C-BB9C-0C7583FFD780}" presName="rootConnector1" presStyleLbl="node1" presStyleIdx="0" presStyleCnt="0"/>
      <dgm:spPr/>
    </dgm:pt>
    <dgm:pt modelId="{5F7FD68B-D974-4E96-9594-AB3BFBBF4488}" type="pres">
      <dgm:prSet presAssocID="{F817D1E4-AFCC-413C-BB9C-0C7583FFD780}" presName="hierChild2" presStyleCnt="0"/>
      <dgm:spPr/>
    </dgm:pt>
    <dgm:pt modelId="{9FEC0927-7315-439D-8414-8DF8B9AED2F0}" type="pres">
      <dgm:prSet presAssocID="{F817D1E4-AFCC-413C-BB9C-0C7583FFD780}" presName="hierChild3" presStyleCnt="0"/>
      <dgm:spPr/>
    </dgm:pt>
    <dgm:pt modelId="{9878EE8C-7A45-45DD-ADCF-C19E9E4FE6D0}" type="pres">
      <dgm:prSet presAssocID="{81A2312E-3053-4510-A906-BE795DC84CB2}" presName="hierRoot1" presStyleCnt="0">
        <dgm:presLayoutVars>
          <dgm:hierBranch val="init"/>
        </dgm:presLayoutVars>
      </dgm:prSet>
      <dgm:spPr/>
    </dgm:pt>
    <dgm:pt modelId="{C74DCC35-823B-47DA-AE3E-8D304EEBFD1A}" type="pres">
      <dgm:prSet presAssocID="{81A2312E-3053-4510-A906-BE795DC84CB2}" presName="rootComposite1" presStyleCnt="0"/>
      <dgm:spPr/>
    </dgm:pt>
    <dgm:pt modelId="{CAA79616-A01C-41AE-8183-A9EA469E2993}" type="pres">
      <dgm:prSet presAssocID="{81A2312E-3053-4510-A906-BE795DC84CB2}" presName="rootText1" presStyleLbl="node0" presStyleIdx="2" presStyleCnt="3">
        <dgm:presLayoutVars>
          <dgm:chPref val="3"/>
        </dgm:presLayoutVars>
      </dgm:prSet>
      <dgm:spPr/>
    </dgm:pt>
    <dgm:pt modelId="{7DFBBA00-8683-459F-8F3D-436F4A019188}" type="pres">
      <dgm:prSet presAssocID="{81A2312E-3053-4510-A906-BE795DC84CB2}" presName="rootConnector1" presStyleLbl="node1" presStyleIdx="0" presStyleCnt="0"/>
      <dgm:spPr/>
    </dgm:pt>
    <dgm:pt modelId="{93712367-8ACD-4FB1-91DA-8A56A4066075}" type="pres">
      <dgm:prSet presAssocID="{81A2312E-3053-4510-A906-BE795DC84CB2}" presName="hierChild2" presStyleCnt="0"/>
      <dgm:spPr/>
    </dgm:pt>
    <dgm:pt modelId="{BE62CBC1-20A7-46EC-80A9-45662564219A}" type="pres">
      <dgm:prSet presAssocID="{81A2312E-3053-4510-A906-BE795DC84CB2}" presName="hierChild3" presStyleCnt="0"/>
      <dgm:spPr/>
    </dgm:pt>
  </dgm:ptLst>
  <dgm:cxnLst>
    <dgm:cxn modelId="{BD697D68-053C-4D38-A6DF-768A476EC4B1}" type="presOf" srcId="{20F25FA7-E640-4F34-B11D-C88460154F5B}" destId="{2F5B7484-6BFB-474E-B0B3-99ADBD97B279}" srcOrd="1" destOrd="0" presId="urn:microsoft.com/office/officeart/2009/3/layout/HorizontalOrganizationChart"/>
    <dgm:cxn modelId="{D4C6F84E-1E2E-4435-A6D8-77D8FBCE6DD4}" srcId="{F189AAD5-A544-4CBA-85D7-BB8106E20266}" destId="{F817D1E4-AFCC-413C-BB9C-0C7583FFD780}" srcOrd="1" destOrd="0" parTransId="{03A7C932-0A31-450B-BA61-E5CC369DC2C1}" sibTransId="{FE3B745E-02FF-484F-BC9D-D125AD562A9D}"/>
    <dgm:cxn modelId="{A359C650-830E-4E06-A1B9-1ED880801928}" type="presOf" srcId="{81A2312E-3053-4510-A906-BE795DC84CB2}" destId="{7DFBBA00-8683-459F-8F3D-436F4A019188}" srcOrd="1" destOrd="0" presId="urn:microsoft.com/office/officeart/2009/3/layout/HorizontalOrganizationChart"/>
    <dgm:cxn modelId="{F4812376-F324-462A-B302-39E6DF9F3032}" srcId="{F189AAD5-A544-4CBA-85D7-BB8106E20266}" destId="{20F25FA7-E640-4F34-B11D-C88460154F5B}" srcOrd="0" destOrd="0" parTransId="{C65CF6BC-D040-4028-B27E-877A1A7F6540}" sibTransId="{E316E283-4971-4919-9B33-3B223214EBDF}"/>
    <dgm:cxn modelId="{ED632DA5-92EF-46FB-909C-9E04E06192FA}" srcId="{F189AAD5-A544-4CBA-85D7-BB8106E20266}" destId="{81A2312E-3053-4510-A906-BE795DC84CB2}" srcOrd="2" destOrd="0" parTransId="{E04CFF75-6DF2-45DA-B10A-9233E8856810}" sibTransId="{9C296C08-ED0B-48E3-ADD5-5F941944C375}"/>
    <dgm:cxn modelId="{C1BAD4B6-E3C9-4E73-85CD-93A6FBCAE01C}" type="presOf" srcId="{F817D1E4-AFCC-413C-BB9C-0C7583FFD780}" destId="{04EA7439-DA59-4214-8ED9-58EDC7AF9273}" srcOrd="0" destOrd="0" presId="urn:microsoft.com/office/officeart/2009/3/layout/HorizontalOrganizationChart"/>
    <dgm:cxn modelId="{CEB9FBB7-AFDE-4C75-BF3F-514E5B5E1056}" type="presOf" srcId="{20F25FA7-E640-4F34-B11D-C88460154F5B}" destId="{E0E74ED4-DEF4-4601-8593-71F9F4957C56}" srcOrd="0" destOrd="0" presId="urn:microsoft.com/office/officeart/2009/3/layout/HorizontalOrganizationChart"/>
    <dgm:cxn modelId="{7883D7C3-96F3-4CE4-BD7D-DBA68E4D3FA9}" type="presOf" srcId="{81A2312E-3053-4510-A906-BE795DC84CB2}" destId="{CAA79616-A01C-41AE-8183-A9EA469E2993}" srcOrd="0" destOrd="0" presId="urn:microsoft.com/office/officeart/2009/3/layout/HorizontalOrganizationChart"/>
    <dgm:cxn modelId="{07CAA9EC-6176-461A-BF32-3C2CE4E89311}" type="presOf" srcId="{F189AAD5-A544-4CBA-85D7-BB8106E20266}" destId="{CFA8100E-B723-4045-AFB7-BD5834EF0ACF}" srcOrd="0" destOrd="0" presId="urn:microsoft.com/office/officeart/2009/3/layout/HorizontalOrganizationChart"/>
    <dgm:cxn modelId="{65ADF8ED-2D09-4132-BCFE-2D81DDC6C611}" type="presOf" srcId="{F817D1E4-AFCC-413C-BB9C-0C7583FFD780}" destId="{870D217F-87EB-4C17-BD12-417E2AEB266B}" srcOrd="1" destOrd="0" presId="urn:microsoft.com/office/officeart/2009/3/layout/HorizontalOrganizationChart"/>
    <dgm:cxn modelId="{BB89F91A-68AD-4E46-8EC7-8E39C33C354F}" type="presParOf" srcId="{CFA8100E-B723-4045-AFB7-BD5834EF0ACF}" destId="{19622901-3C20-42DE-81F3-3745449A1366}" srcOrd="0" destOrd="0" presId="urn:microsoft.com/office/officeart/2009/3/layout/HorizontalOrganizationChart"/>
    <dgm:cxn modelId="{7EC18262-7E15-465E-BF3F-BDF1C0137301}" type="presParOf" srcId="{19622901-3C20-42DE-81F3-3745449A1366}" destId="{63909620-62BD-46AB-A2FA-74807DE79116}" srcOrd="0" destOrd="0" presId="urn:microsoft.com/office/officeart/2009/3/layout/HorizontalOrganizationChart"/>
    <dgm:cxn modelId="{52B48D29-F52F-4663-A73F-98BD804FC0C5}" type="presParOf" srcId="{63909620-62BD-46AB-A2FA-74807DE79116}" destId="{E0E74ED4-DEF4-4601-8593-71F9F4957C56}" srcOrd="0" destOrd="0" presId="urn:microsoft.com/office/officeart/2009/3/layout/HorizontalOrganizationChart"/>
    <dgm:cxn modelId="{A49612D4-08C1-461B-B76F-A320F7121017}" type="presParOf" srcId="{63909620-62BD-46AB-A2FA-74807DE79116}" destId="{2F5B7484-6BFB-474E-B0B3-99ADBD97B279}" srcOrd="1" destOrd="0" presId="urn:microsoft.com/office/officeart/2009/3/layout/HorizontalOrganizationChart"/>
    <dgm:cxn modelId="{83370146-E55D-4E2D-8244-26D7BFA6EA76}" type="presParOf" srcId="{19622901-3C20-42DE-81F3-3745449A1366}" destId="{D815C1CA-D864-4822-934F-4BE01D884907}" srcOrd="1" destOrd="0" presId="urn:microsoft.com/office/officeart/2009/3/layout/HorizontalOrganizationChart"/>
    <dgm:cxn modelId="{033AA19E-521B-4C09-A556-5A200CE20F24}" type="presParOf" srcId="{19622901-3C20-42DE-81F3-3745449A1366}" destId="{59504B42-DAD6-4889-A554-77F72BDFEF24}" srcOrd="2" destOrd="0" presId="urn:microsoft.com/office/officeart/2009/3/layout/HorizontalOrganizationChart"/>
    <dgm:cxn modelId="{E77B7D03-F02B-47B6-97AF-4FA1F1B85479}" type="presParOf" srcId="{CFA8100E-B723-4045-AFB7-BD5834EF0ACF}" destId="{C14D28EC-B782-4D1B-8ACA-8DAA5ED4B309}" srcOrd="1" destOrd="0" presId="urn:microsoft.com/office/officeart/2009/3/layout/HorizontalOrganizationChart"/>
    <dgm:cxn modelId="{6E33C877-AD38-4A95-ABB9-3B8B97003B04}" type="presParOf" srcId="{C14D28EC-B782-4D1B-8ACA-8DAA5ED4B309}" destId="{0A3309D4-1F9A-4975-AC09-6A3A10BD3540}" srcOrd="0" destOrd="0" presId="urn:microsoft.com/office/officeart/2009/3/layout/HorizontalOrganizationChart"/>
    <dgm:cxn modelId="{DAEC31BC-CDD7-4002-979F-4C2478423F7F}" type="presParOf" srcId="{0A3309D4-1F9A-4975-AC09-6A3A10BD3540}" destId="{04EA7439-DA59-4214-8ED9-58EDC7AF9273}" srcOrd="0" destOrd="0" presId="urn:microsoft.com/office/officeart/2009/3/layout/HorizontalOrganizationChart"/>
    <dgm:cxn modelId="{62532B26-4310-43F6-9227-79740524433B}" type="presParOf" srcId="{0A3309D4-1F9A-4975-AC09-6A3A10BD3540}" destId="{870D217F-87EB-4C17-BD12-417E2AEB266B}" srcOrd="1" destOrd="0" presId="urn:microsoft.com/office/officeart/2009/3/layout/HorizontalOrganizationChart"/>
    <dgm:cxn modelId="{12E83806-8801-4949-A40A-65CAA77FB39B}" type="presParOf" srcId="{C14D28EC-B782-4D1B-8ACA-8DAA5ED4B309}" destId="{5F7FD68B-D974-4E96-9594-AB3BFBBF4488}" srcOrd="1" destOrd="0" presId="urn:microsoft.com/office/officeart/2009/3/layout/HorizontalOrganizationChart"/>
    <dgm:cxn modelId="{5AE22751-9B28-4DE5-8FDF-89ABF46E1A89}" type="presParOf" srcId="{C14D28EC-B782-4D1B-8ACA-8DAA5ED4B309}" destId="{9FEC0927-7315-439D-8414-8DF8B9AED2F0}" srcOrd="2" destOrd="0" presId="urn:microsoft.com/office/officeart/2009/3/layout/HorizontalOrganizationChart"/>
    <dgm:cxn modelId="{4B7B324E-0008-40A4-81CA-AB39F7E7CF1C}" type="presParOf" srcId="{CFA8100E-B723-4045-AFB7-BD5834EF0ACF}" destId="{9878EE8C-7A45-45DD-ADCF-C19E9E4FE6D0}" srcOrd="2" destOrd="0" presId="urn:microsoft.com/office/officeart/2009/3/layout/HorizontalOrganizationChart"/>
    <dgm:cxn modelId="{007EFA08-5CB5-472D-8834-4765EAC96E7B}" type="presParOf" srcId="{9878EE8C-7A45-45DD-ADCF-C19E9E4FE6D0}" destId="{C74DCC35-823B-47DA-AE3E-8D304EEBFD1A}" srcOrd="0" destOrd="0" presId="urn:microsoft.com/office/officeart/2009/3/layout/HorizontalOrganizationChart"/>
    <dgm:cxn modelId="{157C9105-6A5E-46D7-9986-B92DE6551CA3}" type="presParOf" srcId="{C74DCC35-823B-47DA-AE3E-8D304EEBFD1A}" destId="{CAA79616-A01C-41AE-8183-A9EA469E2993}" srcOrd="0" destOrd="0" presId="urn:microsoft.com/office/officeart/2009/3/layout/HorizontalOrganizationChart"/>
    <dgm:cxn modelId="{3CE07E7B-AAB5-4FF9-A258-28EE92274D76}" type="presParOf" srcId="{C74DCC35-823B-47DA-AE3E-8D304EEBFD1A}" destId="{7DFBBA00-8683-459F-8F3D-436F4A019188}" srcOrd="1" destOrd="0" presId="urn:microsoft.com/office/officeart/2009/3/layout/HorizontalOrganizationChart"/>
    <dgm:cxn modelId="{074308A5-F369-41B5-A51B-3017CBB8982F}" type="presParOf" srcId="{9878EE8C-7A45-45DD-ADCF-C19E9E4FE6D0}" destId="{93712367-8ACD-4FB1-91DA-8A56A4066075}" srcOrd="1" destOrd="0" presId="urn:microsoft.com/office/officeart/2009/3/layout/HorizontalOrganizationChart"/>
    <dgm:cxn modelId="{919B6035-057F-49F9-971D-9EBC80F65980}" type="presParOf" srcId="{9878EE8C-7A45-45DD-ADCF-C19E9E4FE6D0}" destId="{BE62CBC1-20A7-46EC-80A9-45662564219A}"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890AFF-2056-4815-88BE-30FF75BB22D3}"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1C08F051-4C7E-45EE-B7D8-8B5C0923EB5D}">
      <dgm:prSet custT="1"/>
      <dgm:spPr/>
      <dgm:t>
        <a:bodyPr/>
        <a:lstStyle/>
        <a:p>
          <a:r>
            <a:rPr lang="el-GR" sz="2000" dirty="0"/>
            <a:t>Παράγοντες μετασχηματισμού των πόλεων</a:t>
          </a:r>
          <a:endParaRPr lang="en-US" sz="2000" dirty="0"/>
        </a:p>
      </dgm:t>
    </dgm:pt>
    <dgm:pt modelId="{B531D79A-60B1-4837-88F3-A6B33543D04C}" type="parTrans" cxnId="{F06E3E75-F363-4222-8E48-236E16BDCBF9}">
      <dgm:prSet/>
      <dgm:spPr/>
      <dgm:t>
        <a:bodyPr/>
        <a:lstStyle/>
        <a:p>
          <a:endParaRPr lang="en-US"/>
        </a:p>
      </dgm:t>
    </dgm:pt>
    <dgm:pt modelId="{2A1ED1A8-5C21-4430-9922-F7B2B2D1F286}" type="sibTrans" cxnId="{F06E3E75-F363-4222-8E48-236E16BDCBF9}">
      <dgm:prSet/>
      <dgm:spPr/>
      <dgm:t>
        <a:bodyPr/>
        <a:lstStyle/>
        <a:p>
          <a:endParaRPr lang="en-US"/>
        </a:p>
      </dgm:t>
    </dgm:pt>
    <dgm:pt modelId="{98C4F0BE-7327-404C-B567-EEAF12C27CF8}">
      <dgm:prSet/>
      <dgm:spPr/>
      <dgm:t>
        <a:bodyPr/>
        <a:lstStyle/>
        <a:p>
          <a:r>
            <a:rPr lang="el-GR" sz="1600" b="0" dirty="0"/>
            <a:t>Ο μετασχηματισμός της κοινωνίας επήλθε από μία σειρά κοινωνικών και πνευματικών εξελίξεων:</a:t>
          </a:r>
          <a:endParaRPr lang="en-US" sz="1600" dirty="0"/>
        </a:p>
      </dgm:t>
    </dgm:pt>
    <dgm:pt modelId="{522583FA-D817-48FC-9DDA-E1A88B4552F1}" type="parTrans" cxnId="{5740C328-FA4B-402E-B210-D961FE68CE33}">
      <dgm:prSet/>
      <dgm:spPr/>
      <dgm:t>
        <a:bodyPr/>
        <a:lstStyle/>
        <a:p>
          <a:endParaRPr lang="en-US"/>
        </a:p>
      </dgm:t>
    </dgm:pt>
    <dgm:pt modelId="{75904844-989D-479B-BA10-05A44C11DCF5}" type="sibTrans" cxnId="{5740C328-FA4B-402E-B210-D961FE68CE33}">
      <dgm:prSet/>
      <dgm:spPr/>
      <dgm:t>
        <a:bodyPr/>
        <a:lstStyle/>
        <a:p>
          <a:endParaRPr lang="en-US"/>
        </a:p>
      </dgm:t>
    </dgm:pt>
    <dgm:pt modelId="{8BEC74F9-0782-4800-B913-E79DA5B73418}">
      <dgm:prSet custT="1"/>
      <dgm:spPr/>
      <dgm:t>
        <a:bodyPr/>
        <a:lstStyle/>
        <a:p>
          <a:r>
            <a:rPr lang="el-GR" sz="1400" b="0" dirty="0"/>
            <a:t>πολιτικές επαναστάσεις,</a:t>
          </a:r>
          <a:endParaRPr lang="en-US" sz="1400" dirty="0"/>
        </a:p>
      </dgm:t>
    </dgm:pt>
    <dgm:pt modelId="{80A071BA-BBE1-4B1A-9638-995802C0F6C2}" type="parTrans" cxnId="{8A5AB932-05F7-4F60-A98D-F49CDA6934F4}">
      <dgm:prSet/>
      <dgm:spPr/>
      <dgm:t>
        <a:bodyPr/>
        <a:lstStyle/>
        <a:p>
          <a:endParaRPr lang="en-US"/>
        </a:p>
      </dgm:t>
    </dgm:pt>
    <dgm:pt modelId="{96B1C65F-F373-41B9-824E-5C2321D74E3E}" type="sibTrans" cxnId="{8A5AB932-05F7-4F60-A98D-F49CDA6934F4}">
      <dgm:prSet/>
      <dgm:spPr/>
      <dgm:t>
        <a:bodyPr/>
        <a:lstStyle/>
        <a:p>
          <a:endParaRPr lang="en-US"/>
        </a:p>
      </dgm:t>
    </dgm:pt>
    <dgm:pt modelId="{E8691A85-6B12-47C9-8F62-48F4EB8DE8FA}">
      <dgm:prSet custT="1"/>
      <dgm:spPr/>
      <dgm:t>
        <a:bodyPr/>
        <a:lstStyle/>
        <a:p>
          <a:r>
            <a:rPr lang="el-GR" sz="1400" b="0" dirty="0"/>
            <a:t>βιομηχανική επανάσταση, </a:t>
          </a:r>
          <a:endParaRPr lang="en-US" sz="1400" dirty="0"/>
        </a:p>
      </dgm:t>
    </dgm:pt>
    <dgm:pt modelId="{7D0D8F2D-6CA5-4C48-B7A7-DB2382B37D66}" type="parTrans" cxnId="{660F6BC9-1179-4BD4-8001-813367661A44}">
      <dgm:prSet/>
      <dgm:spPr/>
      <dgm:t>
        <a:bodyPr/>
        <a:lstStyle/>
        <a:p>
          <a:endParaRPr lang="en-US"/>
        </a:p>
      </dgm:t>
    </dgm:pt>
    <dgm:pt modelId="{7D855DDE-FB46-4233-B3CB-E1B744733FD8}" type="sibTrans" cxnId="{660F6BC9-1179-4BD4-8001-813367661A44}">
      <dgm:prSet/>
      <dgm:spPr/>
      <dgm:t>
        <a:bodyPr/>
        <a:lstStyle/>
        <a:p>
          <a:endParaRPr lang="en-US"/>
        </a:p>
      </dgm:t>
    </dgm:pt>
    <dgm:pt modelId="{278225CE-07E7-4755-858C-6940509F6DC8}">
      <dgm:prSet custT="1"/>
      <dgm:spPr/>
      <dgm:t>
        <a:bodyPr/>
        <a:lstStyle/>
        <a:p>
          <a:r>
            <a:rPr lang="el-GR" sz="1400" b="0" dirty="0"/>
            <a:t>θρησκευτικές αλλαγές, </a:t>
          </a:r>
          <a:endParaRPr lang="en-US" sz="1400" dirty="0"/>
        </a:p>
      </dgm:t>
    </dgm:pt>
    <dgm:pt modelId="{99AC1B74-AE25-483B-A10A-760BEAF7315A}" type="parTrans" cxnId="{6C5F6981-C4E7-41C1-B88B-08715BE946EC}">
      <dgm:prSet/>
      <dgm:spPr/>
      <dgm:t>
        <a:bodyPr/>
        <a:lstStyle/>
        <a:p>
          <a:endParaRPr lang="en-US"/>
        </a:p>
      </dgm:t>
    </dgm:pt>
    <dgm:pt modelId="{5FCF3F2B-C0AA-4F70-B786-16F033CC3DC5}" type="sibTrans" cxnId="{6C5F6981-C4E7-41C1-B88B-08715BE946EC}">
      <dgm:prSet/>
      <dgm:spPr/>
      <dgm:t>
        <a:bodyPr/>
        <a:lstStyle/>
        <a:p>
          <a:endParaRPr lang="en-US"/>
        </a:p>
      </dgm:t>
    </dgm:pt>
    <dgm:pt modelId="{F1762E2F-592F-4F40-8E9F-6CE79328FB30}">
      <dgm:prSet custT="1"/>
      <dgm:spPr/>
      <dgm:t>
        <a:bodyPr/>
        <a:lstStyle/>
        <a:p>
          <a:r>
            <a:rPr lang="el-GR" sz="1400" b="0"/>
            <a:t>αστικοποίηση, </a:t>
          </a:r>
          <a:endParaRPr lang="en-US" sz="1400"/>
        </a:p>
      </dgm:t>
    </dgm:pt>
    <dgm:pt modelId="{C9A908CD-2D06-4F89-8F9F-5D85342DD27A}" type="parTrans" cxnId="{A778DD10-A778-42DD-AE0E-0A29A0F2CD04}">
      <dgm:prSet/>
      <dgm:spPr/>
      <dgm:t>
        <a:bodyPr/>
        <a:lstStyle/>
        <a:p>
          <a:endParaRPr lang="en-US"/>
        </a:p>
      </dgm:t>
    </dgm:pt>
    <dgm:pt modelId="{8BE4781C-447B-4A9C-8B03-0DEC9D9F2145}" type="sibTrans" cxnId="{A778DD10-A778-42DD-AE0E-0A29A0F2CD04}">
      <dgm:prSet/>
      <dgm:spPr/>
      <dgm:t>
        <a:bodyPr/>
        <a:lstStyle/>
        <a:p>
          <a:endParaRPr lang="en-US"/>
        </a:p>
      </dgm:t>
    </dgm:pt>
    <dgm:pt modelId="{15C87DD7-3308-48AF-8D9A-1413743A3D3D}">
      <dgm:prSet custT="1"/>
      <dgm:spPr/>
      <dgm:t>
        <a:bodyPr/>
        <a:lstStyle/>
        <a:p>
          <a:r>
            <a:rPr lang="el-GR" sz="1400" b="0" dirty="0"/>
            <a:t>ελεύθερη αγορά, </a:t>
          </a:r>
          <a:endParaRPr lang="en-US" sz="1400" dirty="0"/>
        </a:p>
      </dgm:t>
    </dgm:pt>
    <dgm:pt modelId="{C84DF97E-3F2F-4EF2-B1B6-56493214EAC6}" type="parTrans" cxnId="{CC0BA338-7D83-4145-AD57-A41B3D352490}">
      <dgm:prSet/>
      <dgm:spPr/>
      <dgm:t>
        <a:bodyPr/>
        <a:lstStyle/>
        <a:p>
          <a:endParaRPr lang="en-US"/>
        </a:p>
      </dgm:t>
    </dgm:pt>
    <dgm:pt modelId="{94FADE7E-CA6F-4F90-8A39-CAE42D9556EA}" type="sibTrans" cxnId="{CC0BA338-7D83-4145-AD57-A41B3D352490}">
      <dgm:prSet/>
      <dgm:spPr/>
      <dgm:t>
        <a:bodyPr/>
        <a:lstStyle/>
        <a:p>
          <a:endParaRPr lang="en-US"/>
        </a:p>
      </dgm:t>
    </dgm:pt>
    <dgm:pt modelId="{28BB4A1B-8110-4EDD-9DB6-0BD16C704765}">
      <dgm:prSet custT="1"/>
      <dgm:spPr/>
      <dgm:t>
        <a:bodyPr/>
        <a:lstStyle/>
        <a:p>
          <a:r>
            <a:rPr lang="el-GR" sz="1400" b="0" dirty="0"/>
            <a:t>τεχνολογική επανάσταση κ.α. </a:t>
          </a:r>
          <a:endParaRPr lang="en-US" sz="1400" dirty="0"/>
        </a:p>
      </dgm:t>
    </dgm:pt>
    <dgm:pt modelId="{6685B18C-C7A4-41DE-B77B-0F15DC8350B3}" type="parTrans" cxnId="{C41C2973-24E6-49A9-8A6C-C5C0676E8FBC}">
      <dgm:prSet/>
      <dgm:spPr/>
      <dgm:t>
        <a:bodyPr/>
        <a:lstStyle/>
        <a:p>
          <a:endParaRPr lang="en-US"/>
        </a:p>
      </dgm:t>
    </dgm:pt>
    <dgm:pt modelId="{5B7EBC36-B7D3-4A5E-B7E2-F0B0134F255F}" type="sibTrans" cxnId="{C41C2973-24E6-49A9-8A6C-C5C0676E8FBC}">
      <dgm:prSet/>
      <dgm:spPr/>
      <dgm:t>
        <a:bodyPr/>
        <a:lstStyle/>
        <a:p>
          <a:endParaRPr lang="en-US"/>
        </a:p>
      </dgm:t>
    </dgm:pt>
    <dgm:pt modelId="{D28429CC-85C2-4FF3-A265-04137E83B387}">
      <dgm:prSet/>
      <dgm:spPr/>
      <dgm:t>
        <a:bodyPr/>
        <a:lstStyle/>
        <a:p>
          <a:r>
            <a:rPr lang="el-GR" b="0"/>
            <a:t>όλες αυτές οι εξελίξεις συντέλεσαν στην αλλαγή της κοινωνίας στον τόπο και στον χρόνο.</a:t>
          </a:r>
          <a:endParaRPr lang="en-US"/>
        </a:p>
      </dgm:t>
    </dgm:pt>
    <dgm:pt modelId="{31627E28-0916-495F-AFFA-1B524D5CB021}" type="parTrans" cxnId="{BB9C9B05-D930-4EB0-A198-607015B25999}">
      <dgm:prSet/>
      <dgm:spPr/>
      <dgm:t>
        <a:bodyPr/>
        <a:lstStyle/>
        <a:p>
          <a:endParaRPr lang="en-US"/>
        </a:p>
      </dgm:t>
    </dgm:pt>
    <dgm:pt modelId="{B01736C2-B2E2-4EE0-97DF-F4514B9EFE48}" type="sibTrans" cxnId="{BB9C9B05-D930-4EB0-A198-607015B25999}">
      <dgm:prSet/>
      <dgm:spPr/>
      <dgm:t>
        <a:bodyPr/>
        <a:lstStyle/>
        <a:p>
          <a:endParaRPr lang="en-US"/>
        </a:p>
      </dgm:t>
    </dgm:pt>
    <dgm:pt modelId="{427D9F37-0DDE-4A8D-894B-A4CA55CA391A}" type="pres">
      <dgm:prSet presAssocID="{0A890AFF-2056-4815-88BE-30FF75BB22D3}" presName="Name0" presStyleCnt="0">
        <dgm:presLayoutVars>
          <dgm:dir/>
          <dgm:resizeHandles/>
        </dgm:presLayoutVars>
      </dgm:prSet>
      <dgm:spPr/>
    </dgm:pt>
    <dgm:pt modelId="{858C4008-D515-40E4-9EFF-4561BF975EC8}" type="pres">
      <dgm:prSet presAssocID="{1C08F051-4C7E-45EE-B7D8-8B5C0923EB5D}" presName="compNode" presStyleCnt="0"/>
      <dgm:spPr/>
    </dgm:pt>
    <dgm:pt modelId="{B455C257-EEA2-4E88-888A-F627FF4EC32C}" type="pres">
      <dgm:prSet presAssocID="{1C08F051-4C7E-45EE-B7D8-8B5C0923EB5D}" presName="dummyConnPt" presStyleCnt="0"/>
      <dgm:spPr/>
    </dgm:pt>
    <dgm:pt modelId="{F2A4BC0F-C4EE-43DB-BD14-06ABF8F2E016}" type="pres">
      <dgm:prSet presAssocID="{1C08F051-4C7E-45EE-B7D8-8B5C0923EB5D}" presName="node" presStyleLbl="node1" presStyleIdx="0" presStyleCnt="3" custScaleY="58037">
        <dgm:presLayoutVars>
          <dgm:bulletEnabled val="1"/>
        </dgm:presLayoutVars>
      </dgm:prSet>
      <dgm:spPr/>
    </dgm:pt>
    <dgm:pt modelId="{C408412A-04B7-4134-9733-18128D7B8AEF}" type="pres">
      <dgm:prSet presAssocID="{2A1ED1A8-5C21-4430-9922-F7B2B2D1F286}" presName="sibTrans" presStyleLbl="bgSibTrans2D1" presStyleIdx="0" presStyleCnt="2"/>
      <dgm:spPr/>
    </dgm:pt>
    <dgm:pt modelId="{8BD925F5-6D76-4CC3-A7B0-A40B0AA52979}" type="pres">
      <dgm:prSet presAssocID="{98C4F0BE-7327-404C-B567-EEAF12C27CF8}" presName="compNode" presStyleCnt="0"/>
      <dgm:spPr/>
    </dgm:pt>
    <dgm:pt modelId="{66C2D6BC-FFDF-479E-8B40-66852AF64B97}" type="pres">
      <dgm:prSet presAssocID="{98C4F0BE-7327-404C-B567-EEAF12C27CF8}" presName="dummyConnPt" presStyleCnt="0"/>
      <dgm:spPr/>
    </dgm:pt>
    <dgm:pt modelId="{EF48B967-A2E7-4568-93B5-A7A60159E188}" type="pres">
      <dgm:prSet presAssocID="{98C4F0BE-7327-404C-B567-EEAF12C27CF8}" presName="node" presStyleLbl="node1" presStyleIdx="1" presStyleCnt="3">
        <dgm:presLayoutVars>
          <dgm:bulletEnabled val="1"/>
        </dgm:presLayoutVars>
      </dgm:prSet>
      <dgm:spPr/>
    </dgm:pt>
    <dgm:pt modelId="{2C3474C0-7D85-4A46-850A-A18B97D638EF}" type="pres">
      <dgm:prSet presAssocID="{75904844-989D-479B-BA10-05A44C11DCF5}" presName="sibTrans" presStyleLbl="bgSibTrans2D1" presStyleIdx="1" presStyleCnt="2"/>
      <dgm:spPr/>
    </dgm:pt>
    <dgm:pt modelId="{8003D0D2-D5B7-443A-A152-79DA7EF505BF}" type="pres">
      <dgm:prSet presAssocID="{D28429CC-85C2-4FF3-A265-04137E83B387}" presName="compNode" presStyleCnt="0"/>
      <dgm:spPr/>
    </dgm:pt>
    <dgm:pt modelId="{4D767703-DD56-4C56-809A-BD12BE96828E}" type="pres">
      <dgm:prSet presAssocID="{D28429CC-85C2-4FF3-A265-04137E83B387}" presName="dummyConnPt" presStyleCnt="0"/>
      <dgm:spPr/>
    </dgm:pt>
    <dgm:pt modelId="{DF1FBC2E-6D87-4CFA-9BEA-EDF3BB9EDE31}" type="pres">
      <dgm:prSet presAssocID="{D28429CC-85C2-4FF3-A265-04137E83B387}" presName="node" presStyleLbl="node1" presStyleIdx="2" presStyleCnt="3">
        <dgm:presLayoutVars>
          <dgm:bulletEnabled val="1"/>
        </dgm:presLayoutVars>
      </dgm:prSet>
      <dgm:spPr/>
    </dgm:pt>
  </dgm:ptLst>
  <dgm:cxnLst>
    <dgm:cxn modelId="{0E23C201-498E-4BFB-B3B4-E4954333DD8C}" type="presOf" srcId="{D28429CC-85C2-4FF3-A265-04137E83B387}" destId="{DF1FBC2E-6D87-4CFA-9BEA-EDF3BB9EDE31}" srcOrd="0" destOrd="0" presId="urn:microsoft.com/office/officeart/2005/8/layout/bProcess4"/>
    <dgm:cxn modelId="{BB9C9B05-D930-4EB0-A198-607015B25999}" srcId="{0A890AFF-2056-4815-88BE-30FF75BB22D3}" destId="{D28429CC-85C2-4FF3-A265-04137E83B387}" srcOrd="2" destOrd="0" parTransId="{31627E28-0916-495F-AFFA-1B524D5CB021}" sibTransId="{B01736C2-B2E2-4EE0-97DF-F4514B9EFE48}"/>
    <dgm:cxn modelId="{A778DD10-A778-42DD-AE0E-0A29A0F2CD04}" srcId="{98C4F0BE-7327-404C-B567-EEAF12C27CF8}" destId="{F1762E2F-592F-4F40-8E9F-6CE79328FB30}" srcOrd="3" destOrd="0" parTransId="{C9A908CD-2D06-4F89-8F9F-5D85342DD27A}" sibTransId="{8BE4781C-447B-4A9C-8B03-0DEC9D9F2145}"/>
    <dgm:cxn modelId="{5740C328-FA4B-402E-B210-D961FE68CE33}" srcId="{0A890AFF-2056-4815-88BE-30FF75BB22D3}" destId="{98C4F0BE-7327-404C-B567-EEAF12C27CF8}" srcOrd="1" destOrd="0" parTransId="{522583FA-D817-48FC-9DDA-E1A88B4552F1}" sibTransId="{75904844-989D-479B-BA10-05A44C11DCF5}"/>
    <dgm:cxn modelId="{8A5AB932-05F7-4F60-A98D-F49CDA6934F4}" srcId="{98C4F0BE-7327-404C-B567-EEAF12C27CF8}" destId="{8BEC74F9-0782-4800-B913-E79DA5B73418}" srcOrd="0" destOrd="0" parTransId="{80A071BA-BBE1-4B1A-9638-995802C0F6C2}" sibTransId="{96B1C65F-F373-41B9-824E-5C2321D74E3E}"/>
    <dgm:cxn modelId="{C3510338-18B7-4409-B500-E140E68D5AC7}" type="presOf" srcId="{15C87DD7-3308-48AF-8D9A-1413743A3D3D}" destId="{EF48B967-A2E7-4568-93B5-A7A60159E188}" srcOrd="0" destOrd="5" presId="urn:microsoft.com/office/officeart/2005/8/layout/bProcess4"/>
    <dgm:cxn modelId="{CC0BA338-7D83-4145-AD57-A41B3D352490}" srcId="{98C4F0BE-7327-404C-B567-EEAF12C27CF8}" destId="{15C87DD7-3308-48AF-8D9A-1413743A3D3D}" srcOrd="4" destOrd="0" parTransId="{C84DF97E-3F2F-4EF2-B1B6-56493214EAC6}" sibTransId="{94FADE7E-CA6F-4F90-8A39-CAE42D9556EA}"/>
    <dgm:cxn modelId="{5F45C642-AE37-46B0-B845-BB110F164E1D}" type="presOf" srcId="{8BEC74F9-0782-4800-B913-E79DA5B73418}" destId="{EF48B967-A2E7-4568-93B5-A7A60159E188}" srcOrd="0" destOrd="1" presId="urn:microsoft.com/office/officeart/2005/8/layout/bProcess4"/>
    <dgm:cxn modelId="{CD77DD43-C5A7-4506-A95B-541F5A490BC3}" type="presOf" srcId="{28BB4A1B-8110-4EDD-9DB6-0BD16C704765}" destId="{EF48B967-A2E7-4568-93B5-A7A60159E188}" srcOrd="0" destOrd="6" presId="urn:microsoft.com/office/officeart/2005/8/layout/bProcess4"/>
    <dgm:cxn modelId="{500F224C-5755-49B0-BFD5-9293645F610A}" type="presOf" srcId="{278225CE-07E7-4755-858C-6940509F6DC8}" destId="{EF48B967-A2E7-4568-93B5-A7A60159E188}" srcOrd="0" destOrd="3" presId="urn:microsoft.com/office/officeart/2005/8/layout/bProcess4"/>
    <dgm:cxn modelId="{C41C2973-24E6-49A9-8A6C-C5C0676E8FBC}" srcId="{98C4F0BE-7327-404C-B567-EEAF12C27CF8}" destId="{28BB4A1B-8110-4EDD-9DB6-0BD16C704765}" srcOrd="5" destOrd="0" parTransId="{6685B18C-C7A4-41DE-B77B-0F15DC8350B3}" sibTransId="{5B7EBC36-B7D3-4A5E-B7E2-F0B0134F255F}"/>
    <dgm:cxn modelId="{F06E3E75-F363-4222-8E48-236E16BDCBF9}" srcId="{0A890AFF-2056-4815-88BE-30FF75BB22D3}" destId="{1C08F051-4C7E-45EE-B7D8-8B5C0923EB5D}" srcOrd="0" destOrd="0" parTransId="{B531D79A-60B1-4837-88F3-A6B33543D04C}" sibTransId="{2A1ED1A8-5C21-4430-9922-F7B2B2D1F286}"/>
    <dgm:cxn modelId="{E0273B7E-34FB-4427-BC3D-65B6352FF337}" type="presOf" srcId="{E8691A85-6B12-47C9-8F62-48F4EB8DE8FA}" destId="{EF48B967-A2E7-4568-93B5-A7A60159E188}" srcOrd="0" destOrd="2" presId="urn:microsoft.com/office/officeart/2005/8/layout/bProcess4"/>
    <dgm:cxn modelId="{6C5F6981-C4E7-41C1-B88B-08715BE946EC}" srcId="{98C4F0BE-7327-404C-B567-EEAF12C27CF8}" destId="{278225CE-07E7-4755-858C-6940509F6DC8}" srcOrd="2" destOrd="0" parTransId="{99AC1B74-AE25-483B-A10A-760BEAF7315A}" sibTransId="{5FCF3F2B-C0AA-4F70-B786-16F033CC3DC5}"/>
    <dgm:cxn modelId="{E3F29C9F-684F-4D1A-A9BD-56560886F576}" type="presOf" srcId="{98C4F0BE-7327-404C-B567-EEAF12C27CF8}" destId="{EF48B967-A2E7-4568-93B5-A7A60159E188}" srcOrd="0" destOrd="0" presId="urn:microsoft.com/office/officeart/2005/8/layout/bProcess4"/>
    <dgm:cxn modelId="{359BCDB2-56AC-4CD5-ABDA-CF6BB0C313ED}" type="presOf" srcId="{75904844-989D-479B-BA10-05A44C11DCF5}" destId="{2C3474C0-7D85-4A46-850A-A18B97D638EF}" srcOrd="0" destOrd="0" presId="urn:microsoft.com/office/officeart/2005/8/layout/bProcess4"/>
    <dgm:cxn modelId="{FD3B1CB6-8604-4582-9C32-4E3BEB8D2B12}" type="presOf" srcId="{F1762E2F-592F-4F40-8E9F-6CE79328FB30}" destId="{EF48B967-A2E7-4568-93B5-A7A60159E188}" srcOrd="0" destOrd="4" presId="urn:microsoft.com/office/officeart/2005/8/layout/bProcess4"/>
    <dgm:cxn modelId="{660F6BC9-1179-4BD4-8001-813367661A44}" srcId="{98C4F0BE-7327-404C-B567-EEAF12C27CF8}" destId="{E8691A85-6B12-47C9-8F62-48F4EB8DE8FA}" srcOrd="1" destOrd="0" parTransId="{7D0D8F2D-6CA5-4C48-B7A7-DB2382B37D66}" sibTransId="{7D855DDE-FB46-4233-B3CB-E1B744733FD8}"/>
    <dgm:cxn modelId="{0795FCEB-6F96-47FA-AE1E-BFC6540136E9}" type="presOf" srcId="{1C08F051-4C7E-45EE-B7D8-8B5C0923EB5D}" destId="{F2A4BC0F-C4EE-43DB-BD14-06ABF8F2E016}" srcOrd="0" destOrd="0" presId="urn:microsoft.com/office/officeart/2005/8/layout/bProcess4"/>
    <dgm:cxn modelId="{6C7D2EED-6FEA-40D7-9C17-DFD31AB3830D}" type="presOf" srcId="{0A890AFF-2056-4815-88BE-30FF75BB22D3}" destId="{427D9F37-0DDE-4A8D-894B-A4CA55CA391A}" srcOrd="0" destOrd="0" presId="urn:microsoft.com/office/officeart/2005/8/layout/bProcess4"/>
    <dgm:cxn modelId="{984BA8FE-F87E-4B73-8883-C358BD67328B}" type="presOf" srcId="{2A1ED1A8-5C21-4430-9922-F7B2B2D1F286}" destId="{C408412A-04B7-4134-9733-18128D7B8AEF}" srcOrd="0" destOrd="0" presId="urn:microsoft.com/office/officeart/2005/8/layout/bProcess4"/>
    <dgm:cxn modelId="{A97FAAFC-DACE-4401-93B3-0F62BFFACF25}" type="presParOf" srcId="{427D9F37-0DDE-4A8D-894B-A4CA55CA391A}" destId="{858C4008-D515-40E4-9EFF-4561BF975EC8}" srcOrd="0" destOrd="0" presId="urn:microsoft.com/office/officeart/2005/8/layout/bProcess4"/>
    <dgm:cxn modelId="{64D5944F-F9E1-441B-91AE-63095F7362E0}" type="presParOf" srcId="{858C4008-D515-40E4-9EFF-4561BF975EC8}" destId="{B455C257-EEA2-4E88-888A-F627FF4EC32C}" srcOrd="0" destOrd="0" presId="urn:microsoft.com/office/officeart/2005/8/layout/bProcess4"/>
    <dgm:cxn modelId="{01F7574D-9168-4235-ABE5-2C40F55666CF}" type="presParOf" srcId="{858C4008-D515-40E4-9EFF-4561BF975EC8}" destId="{F2A4BC0F-C4EE-43DB-BD14-06ABF8F2E016}" srcOrd="1" destOrd="0" presId="urn:microsoft.com/office/officeart/2005/8/layout/bProcess4"/>
    <dgm:cxn modelId="{239CA9FD-2CDE-46D3-8A4C-E2A90DD590C3}" type="presParOf" srcId="{427D9F37-0DDE-4A8D-894B-A4CA55CA391A}" destId="{C408412A-04B7-4134-9733-18128D7B8AEF}" srcOrd="1" destOrd="0" presId="urn:microsoft.com/office/officeart/2005/8/layout/bProcess4"/>
    <dgm:cxn modelId="{247EC18C-BBA8-4872-B805-5C609ACDB57A}" type="presParOf" srcId="{427D9F37-0DDE-4A8D-894B-A4CA55CA391A}" destId="{8BD925F5-6D76-4CC3-A7B0-A40B0AA52979}" srcOrd="2" destOrd="0" presId="urn:microsoft.com/office/officeart/2005/8/layout/bProcess4"/>
    <dgm:cxn modelId="{170D8346-9CC0-434A-919E-6DBFFD7FFBC1}" type="presParOf" srcId="{8BD925F5-6D76-4CC3-A7B0-A40B0AA52979}" destId="{66C2D6BC-FFDF-479E-8B40-66852AF64B97}" srcOrd="0" destOrd="0" presId="urn:microsoft.com/office/officeart/2005/8/layout/bProcess4"/>
    <dgm:cxn modelId="{B10F8E7D-089E-401E-95D0-ABF4E2B2DC9D}" type="presParOf" srcId="{8BD925F5-6D76-4CC3-A7B0-A40B0AA52979}" destId="{EF48B967-A2E7-4568-93B5-A7A60159E188}" srcOrd="1" destOrd="0" presId="urn:microsoft.com/office/officeart/2005/8/layout/bProcess4"/>
    <dgm:cxn modelId="{DAE51357-EAB2-4448-BD65-9D68829DF4E2}" type="presParOf" srcId="{427D9F37-0DDE-4A8D-894B-A4CA55CA391A}" destId="{2C3474C0-7D85-4A46-850A-A18B97D638EF}" srcOrd="3" destOrd="0" presId="urn:microsoft.com/office/officeart/2005/8/layout/bProcess4"/>
    <dgm:cxn modelId="{751C21CF-E9EF-4427-AC31-A896A50CA0A8}" type="presParOf" srcId="{427D9F37-0DDE-4A8D-894B-A4CA55CA391A}" destId="{8003D0D2-D5B7-443A-A152-79DA7EF505BF}" srcOrd="4" destOrd="0" presId="urn:microsoft.com/office/officeart/2005/8/layout/bProcess4"/>
    <dgm:cxn modelId="{6F271E12-628E-4A19-87A9-7D1B711DD4FC}" type="presParOf" srcId="{8003D0D2-D5B7-443A-A152-79DA7EF505BF}" destId="{4D767703-DD56-4C56-809A-BD12BE96828E}" srcOrd="0" destOrd="0" presId="urn:microsoft.com/office/officeart/2005/8/layout/bProcess4"/>
    <dgm:cxn modelId="{BD79E85E-8914-4B4A-9B11-30BDC2189D89}" type="presParOf" srcId="{8003D0D2-D5B7-443A-A152-79DA7EF505BF}" destId="{DF1FBC2E-6D87-4CFA-9BEA-EDF3BB9EDE31}"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447B36-9EA2-4EA3-B450-7B334C16F81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l-GR"/>
        </a:p>
      </dgm:t>
    </dgm:pt>
    <dgm:pt modelId="{C131843E-8FC8-4D4B-870C-B7A3363F71C7}">
      <dgm:prSet phldrT="[Κείμενο]"/>
      <dgm:spPr/>
      <dgm:t>
        <a:bodyPr/>
        <a:lstStyle/>
        <a:p>
          <a:r>
            <a:rPr lang="el-GR" dirty="0"/>
            <a:t>Αστικοποίηση</a:t>
          </a:r>
        </a:p>
      </dgm:t>
    </dgm:pt>
    <dgm:pt modelId="{6AC21CFA-DAB2-412A-93A7-6085E7972206}" type="parTrans" cxnId="{8B1927B9-0FDF-4BBB-93D7-1C4EE005AB76}">
      <dgm:prSet/>
      <dgm:spPr/>
      <dgm:t>
        <a:bodyPr/>
        <a:lstStyle/>
        <a:p>
          <a:endParaRPr lang="el-GR"/>
        </a:p>
      </dgm:t>
    </dgm:pt>
    <dgm:pt modelId="{7826D49A-EF87-442A-A996-78E312D267D1}" type="sibTrans" cxnId="{8B1927B9-0FDF-4BBB-93D7-1C4EE005AB76}">
      <dgm:prSet/>
      <dgm:spPr/>
      <dgm:t>
        <a:bodyPr/>
        <a:lstStyle/>
        <a:p>
          <a:endParaRPr lang="el-GR"/>
        </a:p>
      </dgm:t>
    </dgm:pt>
    <dgm:pt modelId="{12459A3D-20ED-4D58-BF37-1F5542CA82A0}">
      <dgm:prSet phldrT="[Κείμενο]"/>
      <dgm:spPr/>
      <dgm:t>
        <a:bodyPr/>
        <a:lstStyle/>
        <a:p>
          <a:r>
            <a:rPr lang="el-GR" dirty="0"/>
            <a:t>Ανοιχτά Σύνορα</a:t>
          </a:r>
        </a:p>
      </dgm:t>
    </dgm:pt>
    <dgm:pt modelId="{9A84C133-6011-4414-999D-57D610250678}" type="parTrans" cxnId="{AFFA5FC3-F03C-45E4-8E50-CE806235BE05}">
      <dgm:prSet/>
      <dgm:spPr/>
      <dgm:t>
        <a:bodyPr/>
        <a:lstStyle/>
        <a:p>
          <a:endParaRPr lang="el-GR"/>
        </a:p>
      </dgm:t>
    </dgm:pt>
    <dgm:pt modelId="{6E83F1AE-10E9-487C-9E97-FF6DDE51DDD4}" type="sibTrans" cxnId="{AFFA5FC3-F03C-45E4-8E50-CE806235BE05}">
      <dgm:prSet/>
      <dgm:spPr/>
      <dgm:t>
        <a:bodyPr/>
        <a:lstStyle/>
        <a:p>
          <a:endParaRPr lang="el-GR"/>
        </a:p>
      </dgm:t>
    </dgm:pt>
    <dgm:pt modelId="{7471E1CF-834B-4E96-92AB-F7D418AB7E18}">
      <dgm:prSet phldrT="[Κείμενο]"/>
      <dgm:spPr/>
      <dgm:t>
        <a:bodyPr/>
        <a:lstStyle/>
        <a:p>
          <a:r>
            <a:rPr lang="el-GR" dirty="0"/>
            <a:t>Ενοποιημένη Ευρώπη</a:t>
          </a:r>
        </a:p>
      </dgm:t>
    </dgm:pt>
    <dgm:pt modelId="{39B5E641-66A4-441E-8540-B13BA75FE6E7}" type="parTrans" cxnId="{06FAFFE3-B9FF-4CC0-B788-778DCD018539}">
      <dgm:prSet/>
      <dgm:spPr/>
      <dgm:t>
        <a:bodyPr/>
        <a:lstStyle/>
        <a:p>
          <a:endParaRPr lang="el-GR"/>
        </a:p>
      </dgm:t>
    </dgm:pt>
    <dgm:pt modelId="{F4EE5D71-AFC0-4BB4-BCCF-4AEC7A44879B}" type="sibTrans" cxnId="{06FAFFE3-B9FF-4CC0-B788-778DCD018539}">
      <dgm:prSet/>
      <dgm:spPr/>
      <dgm:t>
        <a:bodyPr/>
        <a:lstStyle/>
        <a:p>
          <a:endParaRPr lang="el-GR"/>
        </a:p>
      </dgm:t>
    </dgm:pt>
    <dgm:pt modelId="{6AD25EA2-7DDD-47F5-BDAC-6D229AE7B76E}">
      <dgm:prSet phldrT="[Κείμενο]"/>
      <dgm:spPr/>
      <dgm:t>
        <a:bodyPr/>
        <a:lstStyle/>
        <a:p>
          <a:r>
            <a:rPr lang="el-GR" dirty="0"/>
            <a:t>Ελεύθερο Εμπόριο</a:t>
          </a:r>
        </a:p>
      </dgm:t>
    </dgm:pt>
    <dgm:pt modelId="{DEABD629-D3B5-4C2F-A726-8DF6F26E515D}" type="parTrans" cxnId="{46DA4F4B-C94B-42E5-9358-000F4DE756ED}">
      <dgm:prSet/>
      <dgm:spPr/>
      <dgm:t>
        <a:bodyPr/>
        <a:lstStyle/>
        <a:p>
          <a:endParaRPr lang="el-GR"/>
        </a:p>
      </dgm:t>
    </dgm:pt>
    <dgm:pt modelId="{9A671309-78C9-43A2-8EFD-254A904297A0}" type="sibTrans" cxnId="{46DA4F4B-C94B-42E5-9358-000F4DE756ED}">
      <dgm:prSet/>
      <dgm:spPr/>
      <dgm:t>
        <a:bodyPr/>
        <a:lstStyle/>
        <a:p>
          <a:endParaRPr lang="el-GR"/>
        </a:p>
      </dgm:t>
    </dgm:pt>
    <dgm:pt modelId="{45D8B454-5A3A-4407-A00B-411D3BDFE3A2}">
      <dgm:prSet phldrT="[Κείμενο]"/>
      <dgm:spPr/>
      <dgm:t>
        <a:bodyPr/>
        <a:lstStyle/>
        <a:p>
          <a:r>
            <a:rPr lang="el-GR" dirty="0" err="1"/>
            <a:t>Ψηφιοποίηση</a:t>
          </a:r>
          <a:endParaRPr lang="el-GR" dirty="0"/>
        </a:p>
      </dgm:t>
    </dgm:pt>
    <dgm:pt modelId="{32FBF6AF-07D8-4C97-8CC6-E6B4ABE2005C}" type="parTrans" cxnId="{57AC2908-64DF-4859-976C-D59967185F12}">
      <dgm:prSet/>
      <dgm:spPr/>
      <dgm:t>
        <a:bodyPr/>
        <a:lstStyle/>
        <a:p>
          <a:endParaRPr lang="el-GR"/>
        </a:p>
      </dgm:t>
    </dgm:pt>
    <dgm:pt modelId="{32417B6C-44D4-4557-8798-6D36E6E1F7FB}" type="sibTrans" cxnId="{57AC2908-64DF-4859-976C-D59967185F12}">
      <dgm:prSet/>
      <dgm:spPr/>
      <dgm:t>
        <a:bodyPr/>
        <a:lstStyle/>
        <a:p>
          <a:endParaRPr lang="el-GR"/>
        </a:p>
      </dgm:t>
    </dgm:pt>
    <dgm:pt modelId="{D4510C62-E22C-4D5A-A152-B59891C7BE13}">
      <dgm:prSet phldrT="[Κείμενο]"/>
      <dgm:spPr/>
      <dgm:t>
        <a:bodyPr/>
        <a:lstStyle/>
        <a:p>
          <a:r>
            <a:rPr lang="el-GR" dirty="0"/>
            <a:t>Διακρατικά Δίκτυα</a:t>
          </a:r>
        </a:p>
      </dgm:t>
    </dgm:pt>
    <dgm:pt modelId="{BECCA596-922E-472A-A022-D029ACEC4509}" type="parTrans" cxnId="{07BC4614-3654-4C83-BFA0-280AA98B5F35}">
      <dgm:prSet/>
      <dgm:spPr/>
      <dgm:t>
        <a:bodyPr/>
        <a:lstStyle/>
        <a:p>
          <a:endParaRPr lang="el-GR"/>
        </a:p>
      </dgm:t>
    </dgm:pt>
    <dgm:pt modelId="{3E425BFF-62B4-48DD-AED7-BF08AACC096F}" type="sibTrans" cxnId="{07BC4614-3654-4C83-BFA0-280AA98B5F35}">
      <dgm:prSet/>
      <dgm:spPr/>
      <dgm:t>
        <a:bodyPr/>
        <a:lstStyle/>
        <a:p>
          <a:endParaRPr lang="el-GR"/>
        </a:p>
      </dgm:t>
    </dgm:pt>
    <dgm:pt modelId="{E8633D4A-6F93-42FA-8A8A-638FAC4442BF}" type="pres">
      <dgm:prSet presAssocID="{4C447B36-9EA2-4EA3-B450-7B334C16F813}" presName="cycle" presStyleCnt="0">
        <dgm:presLayoutVars>
          <dgm:dir/>
          <dgm:resizeHandles val="exact"/>
        </dgm:presLayoutVars>
      </dgm:prSet>
      <dgm:spPr/>
    </dgm:pt>
    <dgm:pt modelId="{D5E4EEAA-4226-48A7-87C3-AEEA25B4BE61}" type="pres">
      <dgm:prSet presAssocID="{C131843E-8FC8-4D4B-870C-B7A3363F71C7}" presName="node" presStyleLbl="node1" presStyleIdx="0" presStyleCnt="6">
        <dgm:presLayoutVars>
          <dgm:bulletEnabled val="1"/>
        </dgm:presLayoutVars>
      </dgm:prSet>
      <dgm:spPr/>
    </dgm:pt>
    <dgm:pt modelId="{EA385EDB-0EE3-4FD6-A4CC-C6ACB9A9AED6}" type="pres">
      <dgm:prSet presAssocID="{C131843E-8FC8-4D4B-870C-B7A3363F71C7}" presName="spNode" presStyleCnt="0"/>
      <dgm:spPr/>
    </dgm:pt>
    <dgm:pt modelId="{07121EB1-5C2D-4872-90B0-1CC65D374544}" type="pres">
      <dgm:prSet presAssocID="{7826D49A-EF87-442A-A996-78E312D267D1}" presName="sibTrans" presStyleLbl="sibTrans1D1" presStyleIdx="0" presStyleCnt="6"/>
      <dgm:spPr/>
    </dgm:pt>
    <dgm:pt modelId="{48CA7B14-CEEA-44B0-8216-1D2943718D1B}" type="pres">
      <dgm:prSet presAssocID="{12459A3D-20ED-4D58-BF37-1F5542CA82A0}" presName="node" presStyleLbl="node1" presStyleIdx="1" presStyleCnt="6">
        <dgm:presLayoutVars>
          <dgm:bulletEnabled val="1"/>
        </dgm:presLayoutVars>
      </dgm:prSet>
      <dgm:spPr/>
    </dgm:pt>
    <dgm:pt modelId="{4A8FDDF0-5C82-49D3-AED4-9830D7DB2EA7}" type="pres">
      <dgm:prSet presAssocID="{12459A3D-20ED-4D58-BF37-1F5542CA82A0}" presName="spNode" presStyleCnt="0"/>
      <dgm:spPr/>
    </dgm:pt>
    <dgm:pt modelId="{A9A82477-A93A-4470-A743-8F3059B0F7DA}" type="pres">
      <dgm:prSet presAssocID="{6E83F1AE-10E9-487C-9E97-FF6DDE51DDD4}" presName="sibTrans" presStyleLbl="sibTrans1D1" presStyleIdx="1" presStyleCnt="6"/>
      <dgm:spPr/>
    </dgm:pt>
    <dgm:pt modelId="{117155B4-DA7D-4442-9F60-643FFF4DFB43}" type="pres">
      <dgm:prSet presAssocID="{7471E1CF-834B-4E96-92AB-F7D418AB7E18}" presName="node" presStyleLbl="node1" presStyleIdx="2" presStyleCnt="6">
        <dgm:presLayoutVars>
          <dgm:bulletEnabled val="1"/>
        </dgm:presLayoutVars>
      </dgm:prSet>
      <dgm:spPr/>
    </dgm:pt>
    <dgm:pt modelId="{9296E8DD-BCD4-431C-BC69-6ACE604D9B12}" type="pres">
      <dgm:prSet presAssocID="{7471E1CF-834B-4E96-92AB-F7D418AB7E18}" presName="spNode" presStyleCnt="0"/>
      <dgm:spPr/>
    </dgm:pt>
    <dgm:pt modelId="{6E600159-A8F9-40E7-ABBB-5C1D9E25B9C1}" type="pres">
      <dgm:prSet presAssocID="{F4EE5D71-AFC0-4BB4-BCCF-4AEC7A44879B}" presName="sibTrans" presStyleLbl="sibTrans1D1" presStyleIdx="2" presStyleCnt="6"/>
      <dgm:spPr/>
    </dgm:pt>
    <dgm:pt modelId="{C1C2221D-F763-4FBC-AEEF-49C272DF6E01}" type="pres">
      <dgm:prSet presAssocID="{6AD25EA2-7DDD-47F5-BDAC-6D229AE7B76E}" presName="node" presStyleLbl="node1" presStyleIdx="3" presStyleCnt="6">
        <dgm:presLayoutVars>
          <dgm:bulletEnabled val="1"/>
        </dgm:presLayoutVars>
      </dgm:prSet>
      <dgm:spPr/>
    </dgm:pt>
    <dgm:pt modelId="{B8A3AB4E-3973-4603-B10F-1D513ECC2BA4}" type="pres">
      <dgm:prSet presAssocID="{6AD25EA2-7DDD-47F5-BDAC-6D229AE7B76E}" presName="spNode" presStyleCnt="0"/>
      <dgm:spPr/>
    </dgm:pt>
    <dgm:pt modelId="{0F6C6D1B-3872-498F-9EBB-632B18C8D7E7}" type="pres">
      <dgm:prSet presAssocID="{9A671309-78C9-43A2-8EFD-254A904297A0}" presName="sibTrans" presStyleLbl="sibTrans1D1" presStyleIdx="3" presStyleCnt="6"/>
      <dgm:spPr/>
    </dgm:pt>
    <dgm:pt modelId="{E7F69569-1B81-4AF7-8ED7-78620069508A}" type="pres">
      <dgm:prSet presAssocID="{45D8B454-5A3A-4407-A00B-411D3BDFE3A2}" presName="node" presStyleLbl="node1" presStyleIdx="4" presStyleCnt="6">
        <dgm:presLayoutVars>
          <dgm:bulletEnabled val="1"/>
        </dgm:presLayoutVars>
      </dgm:prSet>
      <dgm:spPr/>
    </dgm:pt>
    <dgm:pt modelId="{CA230EE2-6496-4BBD-8320-8D69C83F0475}" type="pres">
      <dgm:prSet presAssocID="{45D8B454-5A3A-4407-A00B-411D3BDFE3A2}" presName="spNode" presStyleCnt="0"/>
      <dgm:spPr/>
    </dgm:pt>
    <dgm:pt modelId="{186ABAF4-84CE-4DED-8B66-0569FD7843AE}" type="pres">
      <dgm:prSet presAssocID="{32417B6C-44D4-4557-8798-6D36E6E1F7FB}" presName="sibTrans" presStyleLbl="sibTrans1D1" presStyleIdx="4" presStyleCnt="6"/>
      <dgm:spPr/>
    </dgm:pt>
    <dgm:pt modelId="{BD38DBE6-38D4-4089-A76D-BDED1BA51489}" type="pres">
      <dgm:prSet presAssocID="{D4510C62-E22C-4D5A-A152-B59891C7BE13}" presName="node" presStyleLbl="node1" presStyleIdx="5" presStyleCnt="6" custRadScaleRad="104017" custRadScaleInc="-21253">
        <dgm:presLayoutVars>
          <dgm:bulletEnabled val="1"/>
        </dgm:presLayoutVars>
      </dgm:prSet>
      <dgm:spPr/>
    </dgm:pt>
    <dgm:pt modelId="{F328BC6F-CEBB-4FA8-9928-BE3B711DE936}" type="pres">
      <dgm:prSet presAssocID="{D4510C62-E22C-4D5A-A152-B59891C7BE13}" presName="spNode" presStyleCnt="0"/>
      <dgm:spPr/>
    </dgm:pt>
    <dgm:pt modelId="{C2DDAED6-6FEA-47A0-9709-4F4355440E24}" type="pres">
      <dgm:prSet presAssocID="{3E425BFF-62B4-48DD-AED7-BF08AACC096F}" presName="sibTrans" presStyleLbl="sibTrans1D1" presStyleIdx="5" presStyleCnt="6"/>
      <dgm:spPr/>
    </dgm:pt>
  </dgm:ptLst>
  <dgm:cxnLst>
    <dgm:cxn modelId="{54B3E302-1202-4B7F-9CFC-B15218E8643D}" type="presOf" srcId="{45D8B454-5A3A-4407-A00B-411D3BDFE3A2}" destId="{E7F69569-1B81-4AF7-8ED7-78620069508A}" srcOrd="0" destOrd="0" presId="urn:microsoft.com/office/officeart/2005/8/layout/cycle6"/>
    <dgm:cxn modelId="{57AC2908-64DF-4859-976C-D59967185F12}" srcId="{4C447B36-9EA2-4EA3-B450-7B334C16F813}" destId="{45D8B454-5A3A-4407-A00B-411D3BDFE3A2}" srcOrd="4" destOrd="0" parTransId="{32FBF6AF-07D8-4C97-8CC6-E6B4ABE2005C}" sibTransId="{32417B6C-44D4-4557-8798-6D36E6E1F7FB}"/>
    <dgm:cxn modelId="{07BC4614-3654-4C83-BFA0-280AA98B5F35}" srcId="{4C447B36-9EA2-4EA3-B450-7B334C16F813}" destId="{D4510C62-E22C-4D5A-A152-B59891C7BE13}" srcOrd="5" destOrd="0" parTransId="{BECCA596-922E-472A-A022-D029ACEC4509}" sibTransId="{3E425BFF-62B4-48DD-AED7-BF08AACC096F}"/>
    <dgm:cxn modelId="{EE1A6A2A-DD2A-4863-A0E7-15344E53DF2D}" type="presOf" srcId="{9A671309-78C9-43A2-8EFD-254A904297A0}" destId="{0F6C6D1B-3872-498F-9EBB-632B18C8D7E7}" srcOrd="0" destOrd="0" presId="urn:microsoft.com/office/officeart/2005/8/layout/cycle6"/>
    <dgm:cxn modelId="{77990C35-0CA0-4DD2-91C1-850278BD0940}" type="presOf" srcId="{C131843E-8FC8-4D4B-870C-B7A3363F71C7}" destId="{D5E4EEAA-4226-48A7-87C3-AEEA25B4BE61}" srcOrd="0" destOrd="0" presId="urn:microsoft.com/office/officeart/2005/8/layout/cycle6"/>
    <dgm:cxn modelId="{7FC71A39-1B61-4CC6-A04F-9A859ADA1D27}" type="presOf" srcId="{4C447B36-9EA2-4EA3-B450-7B334C16F813}" destId="{E8633D4A-6F93-42FA-8A8A-638FAC4442BF}" srcOrd="0" destOrd="0" presId="urn:microsoft.com/office/officeart/2005/8/layout/cycle6"/>
    <dgm:cxn modelId="{D9D8D739-6507-48AB-B771-256214B0C164}" type="presOf" srcId="{7826D49A-EF87-442A-A996-78E312D267D1}" destId="{07121EB1-5C2D-4872-90B0-1CC65D374544}" srcOrd="0" destOrd="0" presId="urn:microsoft.com/office/officeart/2005/8/layout/cycle6"/>
    <dgm:cxn modelId="{4D4F9A40-3BB1-429F-912B-C153DDF90A8D}" type="presOf" srcId="{7471E1CF-834B-4E96-92AB-F7D418AB7E18}" destId="{117155B4-DA7D-4442-9F60-643FFF4DFB43}" srcOrd="0" destOrd="0" presId="urn:microsoft.com/office/officeart/2005/8/layout/cycle6"/>
    <dgm:cxn modelId="{46DA4F4B-C94B-42E5-9358-000F4DE756ED}" srcId="{4C447B36-9EA2-4EA3-B450-7B334C16F813}" destId="{6AD25EA2-7DDD-47F5-BDAC-6D229AE7B76E}" srcOrd="3" destOrd="0" parTransId="{DEABD629-D3B5-4C2F-A726-8DF6F26E515D}" sibTransId="{9A671309-78C9-43A2-8EFD-254A904297A0}"/>
    <dgm:cxn modelId="{4D8BA84E-7216-4CDA-B4D8-2E680BBA96F8}" type="presOf" srcId="{3E425BFF-62B4-48DD-AED7-BF08AACC096F}" destId="{C2DDAED6-6FEA-47A0-9709-4F4355440E24}" srcOrd="0" destOrd="0" presId="urn:microsoft.com/office/officeart/2005/8/layout/cycle6"/>
    <dgm:cxn modelId="{66BF717A-F611-46B0-863F-09684F4B3852}" type="presOf" srcId="{32417B6C-44D4-4557-8798-6D36E6E1F7FB}" destId="{186ABAF4-84CE-4DED-8B66-0569FD7843AE}" srcOrd="0" destOrd="0" presId="urn:microsoft.com/office/officeart/2005/8/layout/cycle6"/>
    <dgm:cxn modelId="{5817A095-CB66-4A75-90FA-B0C007D5DD54}" type="presOf" srcId="{D4510C62-E22C-4D5A-A152-B59891C7BE13}" destId="{BD38DBE6-38D4-4089-A76D-BDED1BA51489}" srcOrd="0" destOrd="0" presId="urn:microsoft.com/office/officeart/2005/8/layout/cycle6"/>
    <dgm:cxn modelId="{FA97A09A-84AF-46C5-93CB-3B3F3EA24C9A}" type="presOf" srcId="{12459A3D-20ED-4D58-BF37-1F5542CA82A0}" destId="{48CA7B14-CEEA-44B0-8216-1D2943718D1B}" srcOrd="0" destOrd="0" presId="urn:microsoft.com/office/officeart/2005/8/layout/cycle6"/>
    <dgm:cxn modelId="{6AC7F8AA-626C-46D4-8B03-FE9155E3AB8B}" type="presOf" srcId="{F4EE5D71-AFC0-4BB4-BCCF-4AEC7A44879B}" destId="{6E600159-A8F9-40E7-ABBB-5C1D9E25B9C1}" srcOrd="0" destOrd="0" presId="urn:microsoft.com/office/officeart/2005/8/layout/cycle6"/>
    <dgm:cxn modelId="{018861AB-C647-4D28-B80F-3B59F8A39148}" type="presOf" srcId="{6AD25EA2-7DDD-47F5-BDAC-6D229AE7B76E}" destId="{C1C2221D-F763-4FBC-AEEF-49C272DF6E01}" srcOrd="0" destOrd="0" presId="urn:microsoft.com/office/officeart/2005/8/layout/cycle6"/>
    <dgm:cxn modelId="{8B1927B9-0FDF-4BBB-93D7-1C4EE005AB76}" srcId="{4C447B36-9EA2-4EA3-B450-7B334C16F813}" destId="{C131843E-8FC8-4D4B-870C-B7A3363F71C7}" srcOrd="0" destOrd="0" parTransId="{6AC21CFA-DAB2-412A-93A7-6085E7972206}" sibTransId="{7826D49A-EF87-442A-A996-78E312D267D1}"/>
    <dgm:cxn modelId="{8DF7EDBB-AB89-4920-B3B9-07604AE676A0}" type="presOf" srcId="{6E83F1AE-10E9-487C-9E97-FF6DDE51DDD4}" destId="{A9A82477-A93A-4470-A743-8F3059B0F7DA}" srcOrd="0" destOrd="0" presId="urn:microsoft.com/office/officeart/2005/8/layout/cycle6"/>
    <dgm:cxn modelId="{AFFA5FC3-F03C-45E4-8E50-CE806235BE05}" srcId="{4C447B36-9EA2-4EA3-B450-7B334C16F813}" destId="{12459A3D-20ED-4D58-BF37-1F5542CA82A0}" srcOrd="1" destOrd="0" parTransId="{9A84C133-6011-4414-999D-57D610250678}" sibTransId="{6E83F1AE-10E9-487C-9E97-FF6DDE51DDD4}"/>
    <dgm:cxn modelId="{06FAFFE3-B9FF-4CC0-B788-778DCD018539}" srcId="{4C447B36-9EA2-4EA3-B450-7B334C16F813}" destId="{7471E1CF-834B-4E96-92AB-F7D418AB7E18}" srcOrd="2" destOrd="0" parTransId="{39B5E641-66A4-441E-8540-B13BA75FE6E7}" sibTransId="{F4EE5D71-AFC0-4BB4-BCCF-4AEC7A44879B}"/>
    <dgm:cxn modelId="{212FC67C-3A8D-4D4E-B93B-72536ABC3B7A}" type="presParOf" srcId="{E8633D4A-6F93-42FA-8A8A-638FAC4442BF}" destId="{D5E4EEAA-4226-48A7-87C3-AEEA25B4BE61}" srcOrd="0" destOrd="0" presId="urn:microsoft.com/office/officeart/2005/8/layout/cycle6"/>
    <dgm:cxn modelId="{A26026EC-E60B-4496-9E1E-642651251FC6}" type="presParOf" srcId="{E8633D4A-6F93-42FA-8A8A-638FAC4442BF}" destId="{EA385EDB-0EE3-4FD6-A4CC-C6ACB9A9AED6}" srcOrd="1" destOrd="0" presId="urn:microsoft.com/office/officeart/2005/8/layout/cycle6"/>
    <dgm:cxn modelId="{B8CC53CE-7BC6-4C34-9303-EB41C05B589D}" type="presParOf" srcId="{E8633D4A-6F93-42FA-8A8A-638FAC4442BF}" destId="{07121EB1-5C2D-4872-90B0-1CC65D374544}" srcOrd="2" destOrd="0" presId="urn:microsoft.com/office/officeart/2005/8/layout/cycle6"/>
    <dgm:cxn modelId="{2129C606-82D0-4265-A94E-B2F604CC047B}" type="presParOf" srcId="{E8633D4A-6F93-42FA-8A8A-638FAC4442BF}" destId="{48CA7B14-CEEA-44B0-8216-1D2943718D1B}" srcOrd="3" destOrd="0" presId="urn:microsoft.com/office/officeart/2005/8/layout/cycle6"/>
    <dgm:cxn modelId="{3AA6E4DA-8282-495F-B0B2-C8A32C89E317}" type="presParOf" srcId="{E8633D4A-6F93-42FA-8A8A-638FAC4442BF}" destId="{4A8FDDF0-5C82-49D3-AED4-9830D7DB2EA7}" srcOrd="4" destOrd="0" presId="urn:microsoft.com/office/officeart/2005/8/layout/cycle6"/>
    <dgm:cxn modelId="{2C01F3FE-D91B-463E-8139-3C73FBFDAC2F}" type="presParOf" srcId="{E8633D4A-6F93-42FA-8A8A-638FAC4442BF}" destId="{A9A82477-A93A-4470-A743-8F3059B0F7DA}" srcOrd="5" destOrd="0" presId="urn:microsoft.com/office/officeart/2005/8/layout/cycle6"/>
    <dgm:cxn modelId="{7E12B807-6A8F-47A4-8AD1-23F412A278B4}" type="presParOf" srcId="{E8633D4A-6F93-42FA-8A8A-638FAC4442BF}" destId="{117155B4-DA7D-4442-9F60-643FFF4DFB43}" srcOrd="6" destOrd="0" presId="urn:microsoft.com/office/officeart/2005/8/layout/cycle6"/>
    <dgm:cxn modelId="{C475A029-7A1F-4689-813F-0A4736BCF0A1}" type="presParOf" srcId="{E8633D4A-6F93-42FA-8A8A-638FAC4442BF}" destId="{9296E8DD-BCD4-431C-BC69-6ACE604D9B12}" srcOrd="7" destOrd="0" presId="urn:microsoft.com/office/officeart/2005/8/layout/cycle6"/>
    <dgm:cxn modelId="{3095D6FA-9CB0-41FB-BB7B-20C2524CB9BF}" type="presParOf" srcId="{E8633D4A-6F93-42FA-8A8A-638FAC4442BF}" destId="{6E600159-A8F9-40E7-ABBB-5C1D9E25B9C1}" srcOrd="8" destOrd="0" presId="urn:microsoft.com/office/officeart/2005/8/layout/cycle6"/>
    <dgm:cxn modelId="{CA68EB48-CE2E-4D8C-B9CC-C57D350B59AB}" type="presParOf" srcId="{E8633D4A-6F93-42FA-8A8A-638FAC4442BF}" destId="{C1C2221D-F763-4FBC-AEEF-49C272DF6E01}" srcOrd="9" destOrd="0" presId="urn:microsoft.com/office/officeart/2005/8/layout/cycle6"/>
    <dgm:cxn modelId="{6AF44C47-A9FD-4944-9300-62F2D43FA219}" type="presParOf" srcId="{E8633D4A-6F93-42FA-8A8A-638FAC4442BF}" destId="{B8A3AB4E-3973-4603-B10F-1D513ECC2BA4}" srcOrd="10" destOrd="0" presId="urn:microsoft.com/office/officeart/2005/8/layout/cycle6"/>
    <dgm:cxn modelId="{150E93D3-59D1-485F-A6CC-4E2E5B60E46E}" type="presParOf" srcId="{E8633D4A-6F93-42FA-8A8A-638FAC4442BF}" destId="{0F6C6D1B-3872-498F-9EBB-632B18C8D7E7}" srcOrd="11" destOrd="0" presId="urn:microsoft.com/office/officeart/2005/8/layout/cycle6"/>
    <dgm:cxn modelId="{AF09F38F-6B3C-4644-B64F-2F3837B3E4C1}" type="presParOf" srcId="{E8633D4A-6F93-42FA-8A8A-638FAC4442BF}" destId="{E7F69569-1B81-4AF7-8ED7-78620069508A}" srcOrd="12" destOrd="0" presId="urn:microsoft.com/office/officeart/2005/8/layout/cycle6"/>
    <dgm:cxn modelId="{9488D82E-2A54-4CFE-BD2D-F0A7BA2437FA}" type="presParOf" srcId="{E8633D4A-6F93-42FA-8A8A-638FAC4442BF}" destId="{CA230EE2-6496-4BBD-8320-8D69C83F0475}" srcOrd="13" destOrd="0" presId="urn:microsoft.com/office/officeart/2005/8/layout/cycle6"/>
    <dgm:cxn modelId="{32104EC9-AC7A-4386-9C08-FF2E8452837E}" type="presParOf" srcId="{E8633D4A-6F93-42FA-8A8A-638FAC4442BF}" destId="{186ABAF4-84CE-4DED-8B66-0569FD7843AE}" srcOrd="14" destOrd="0" presId="urn:microsoft.com/office/officeart/2005/8/layout/cycle6"/>
    <dgm:cxn modelId="{7C35056F-DEAF-4B92-8861-F72838D10F82}" type="presParOf" srcId="{E8633D4A-6F93-42FA-8A8A-638FAC4442BF}" destId="{BD38DBE6-38D4-4089-A76D-BDED1BA51489}" srcOrd="15" destOrd="0" presId="urn:microsoft.com/office/officeart/2005/8/layout/cycle6"/>
    <dgm:cxn modelId="{3E1D62B4-271E-4D89-847E-E6CA7AE34E87}" type="presParOf" srcId="{E8633D4A-6F93-42FA-8A8A-638FAC4442BF}" destId="{F328BC6F-CEBB-4FA8-9928-BE3B711DE936}" srcOrd="16" destOrd="0" presId="urn:microsoft.com/office/officeart/2005/8/layout/cycle6"/>
    <dgm:cxn modelId="{33527474-8B9B-463A-9B2B-642F0BEA4C2A}" type="presParOf" srcId="{E8633D4A-6F93-42FA-8A8A-638FAC4442BF}" destId="{C2DDAED6-6FEA-47A0-9709-4F4355440E24}"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145BA1-DC35-4184-80E4-DD6BBC7E1C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2D39AEBF-B2BD-46F5-B526-0A5B3B0FCA59}">
      <dgm:prSet phldrT="[Κείμενο]"/>
      <dgm:spPr/>
      <dgm:t>
        <a:bodyPr/>
        <a:lstStyle/>
        <a:p>
          <a:r>
            <a:rPr lang="el-GR" dirty="0"/>
            <a:t>Δημιουργικότητα σύμφωνα με το λεξικό της Οξφόρδης, ορίζεται η ικανότητα να παράγουμε νέες και αυθεντικές ιδέες και πράγματα .</a:t>
          </a:r>
        </a:p>
        <a:p>
          <a:endParaRPr lang="el-GR" dirty="0"/>
        </a:p>
      </dgm:t>
    </dgm:pt>
    <dgm:pt modelId="{64CB1758-C90B-4D32-AA80-747733955B2B}" type="parTrans" cxnId="{EC58419C-E741-4266-B22B-4CE35C324161}">
      <dgm:prSet/>
      <dgm:spPr/>
      <dgm:t>
        <a:bodyPr/>
        <a:lstStyle/>
        <a:p>
          <a:endParaRPr lang="el-GR"/>
        </a:p>
      </dgm:t>
    </dgm:pt>
    <dgm:pt modelId="{73802777-3997-438C-AEB2-3052324CBD55}" type="sibTrans" cxnId="{EC58419C-E741-4266-B22B-4CE35C324161}">
      <dgm:prSet/>
      <dgm:spPr/>
      <dgm:t>
        <a:bodyPr/>
        <a:lstStyle/>
        <a:p>
          <a:endParaRPr lang="el-GR"/>
        </a:p>
      </dgm:t>
    </dgm:pt>
    <dgm:pt modelId="{C7E5D361-9941-479F-BEDC-9E728CC97250}">
      <dgm:prSet phldrT="[Κείμενο]"/>
      <dgm:spPr/>
      <dgm:t>
        <a:bodyPr/>
        <a:lstStyle/>
        <a:p>
          <a:pPr>
            <a:buClr>
              <a:srgbClr val="000000"/>
            </a:buClr>
            <a:buFont typeface="Arial"/>
            <a:buChar char="•"/>
          </a:pPr>
          <a:r>
            <a:rPr lang="el-GR" spc="-1" dirty="0">
              <a:solidFill>
                <a:srgbClr val="000000"/>
              </a:solidFill>
              <a:latin typeface="Arial"/>
              <a:ea typeface="DejaVu Sans"/>
            </a:rPr>
            <a:t>Η δημιουργική πόλη είναι μια έννοια που υποστηρίζει ότι η δημιουργικότητα πρέπει να θεωρείται στρατηγικός παράγοντας στην αστική ανάπτυξη. Και όταν αναφερόμαστε στην έννοια της ανάπτυξης δεν νοούμε μόνο την υλική πρόοδο αλλά την εν γένει ανθρώπινη ανάπτυξη, υπό το πρίσμα της ελευθερίας του ατόμου, των ίσων ευκαιριών της έκφρασης και της δημιουργικότητας του.</a:t>
          </a:r>
          <a:endParaRPr lang="el-GR" dirty="0"/>
        </a:p>
      </dgm:t>
    </dgm:pt>
    <dgm:pt modelId="{7029E359-E3F1-470B-8F41-344DDFA19BB3}" type="parTrans" cxnId="{689B6E60-B94C-4FE0-B5FF-E136F8B9D3D0}">
      <dgm:prSet/>
      <dgm:spPr/>
      <dgm:t>
        <a:bodyPr/>
        <a:lstStyle/>
        <a:p>
          <a:endParaRPr lang="el-GR"/>
        </a:p>
      </dgm:t>
    </dgm:pt>
    <dgm:pt modelId="{9CB522F8-7217-43A5-8FF3-D90F24CD370F}" type="sibTrans" cxnId="{689B6E60-B94C-4FE0-B5FF-E136F8B9D3D0}">
      <dgm:prSet/>
      <dgm:spPr/>
      <dgm:t>
        <a:bodyPr/>
        <a:lstStyle/>
        <a:p>
          <a:endParaRPr lang="el-GR"/>
        </a:p>
      </dgm:t>
    </dgm:pt>
    <dgm:pt modelId="{11498522-B535-42C0-BFBB-BE3BB88C9D23}" type="pres">
      <dgm:prSet presAssocID="{49145BA1-DC35-4184-80E4-DD6BBC7E1CE4}" presName="linear" presStyleCnt="0">
        <dgm:presLayoutVars>
          <dgm:animLvl val="lvl"/>
          <dgm:resizeHandles val="exact"/>
        </dgm:presLayoutVars>
      </dgm:prSet>
      <dgm:spPr/>
    </dgm:pt>
    <dgm:pt modelId="{3F95F25D-E17E-4D79-9490-C59CDB5C53E4}" type="pres">
      <dgm:prSet presAssocID="{2D39AEBF-B2BD-46F5-B526-0A5B3B0FCA59}" presName="parentText" presStyleLbl="node1" presStyleIdx="0" presStyleCnt="2" custScaleX="79806" custScaleY="43166" custLinFactY="16446" custLinFactNeighborX="-31893" custLinFactNeighborY="100000">
        <dgm:presLayoutVars>
          <dgm:chMax val="0"/>
          <dgm:bulletEnabled val="1"/>
        </dgm:presLayoutVars>
      </dgm:prSet>
      <dgm:spPr/>
    </dgm:pt>
    <dgm:pt modelId="{47D96F1E-5C7A-4752-8471-0CB74C5FB04C}" type="pres">
      <dgm:prSet presAssocID="{73802777-3997-438C-AEB2-3052324CBD55}" presName="spacer" presStyleCnt="0"/>
      <dgm:spPr/>
    </dgm:pt>
    <dgm:pt modelId="{FAD6CC9E-F9FF-4AA9-975B-5B57F0E283E2}" type="pres">
      <dgm:prSet presAssocID="{C7E5D361-9941-479F-BEDC-9E728CC97250}" presName="parentText" presStyleLbl="node1" presStyleIdx="1" presStyleCnt="2" custScaleX="81189" custScaleY="61950" custLinFactY="684" custLinFactNeighborX="22294" custLinFactNeighborY="100000">
        <dgm:presLayoutVars>
          <dgm:chMax val="0"/>
          <dgm:bulletEnabled val="1"/>
        </dgm:presLayoutVars>
      </dgm:prSet>
      <dgm:spPr/>
    </dgm:pt>
  </dgm:ptLst>
  <dgm:cxnLst>
    <dgm:cxn modelId="{689B6E60-B94C-4FE0-B5FF-E136F8B9D3D0}" srcId="{49145BA1-DC35-4184-80E4-DD6BBC7E1CE4}" destId="{C7E5D361-9941-479F-BEDC-9E728CC97250}" srcOrd="1" destOrd="0" parTransId="{7029E359-E3F1-470B-8F41-344DDFA19BB3}" sibTransId="{9CB522F8-7217-43A5-8FF3-D90F24CD370F}"/>
    <dgm:cxn modelId="{1CDB9A91-364B-4677-A8A4-BB5BBF20B820}" type="presOf" srcId="{49145BA1-DC35-4184-80E4-DD6BBC7E1CE4}" destId="{11498522-B535-42C0-BFBB-BE3BB88C9D23}" srcOrd="0" destOrd="0" presId="urn:microsoft.com/office/officeart/2005/8/layout/vList2"/>
    <dgm:cxn modelId="{EC58419C-E741-4266-B22B-4CE35C324161}" srcId="{49145BA1-DC35-4184-80E4-DD6BBC7E1CE4}" destId="{2D39AEBF-B2BD-46F5-B526-0A5B3B0FCA59}" srcOrd="0" destOrd="0" parTransId="{64CB1758-C90B-4D32-AA80-747733955B2B}" sibTransId="{73802777-3997-438C-AEB2-3052324CBD55}"/>
    <dgm:cxn modelId="{226EDDCE-42EA-4933-9823-F3C0AE9FF0E6}" type="presOf" srcId="{C7E5D361-9941-479F-BEDC-9E728CC97250}" destId="{FAD6CC9E-F9FF-4AA9-975B-5B57F0E283E2}" srcOrd="0" destOrd="0" presId="urn:microsoft.com/office/officeart/2005/8/layout/vList2"/>
    <dgm:cxn modelId="{FFC38DD2-4AB7-47AB-A8A5-7B82346E9D20}" type="presOf" srcId="{2D39AEBF-B2BD-46F5-B526-0A5B3B0FCA59}" destId="{3F95F25D-E17E-4D79-9490-C59CDB5C53E4}" srcOrd="0" destOrd="0" presId="urn:microsoft.com/office/officeart/2005/8/layout/vList2"/>
    <dgm:cxn modelId="{CA434F7A-D2B7-494C-9128-4BBF40C65ED3}" type="presParOf" srcId="{11498522-B535-42C0-BFBB-BE3BB88C9D23}" destId="{3F95F25D-E17E-4D79-9490-C59CDB5C53E4}" srcOrd="0" destOrd="0" presId="urn:microsoft.com/office/officeart/2005/8/layout/vList2"/>
    <dgm:cxn modelId="{AC8E1329-4D46-47F2-8F8C-9FFED284DFC8}" type="presParOf" srcId="{11498522-B535-42C0-BFBB-BE3BB88C9D23}" destId="{47D96F1E-5C7A-4752-8471-0CB74C5FB04C}" srcOrd="1" destOrd="0" presId="urn:microsoft.com/office/officeart/2005/8/layout/vList2"/>
    <dgm:cxn modelId="{2A77B45C-90BF-4A40-95C4-0E3C555DE80F}" type="presParOf" srcId="{11498522-B535-42C0-BFBB-BE3BB88C9D23}" destId="{FAD6CC9E-F9FF-4AA9-975B-5B57F0E283E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145BA1-DC35-4184-80E4-DD6BBC7E1C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2D39AEBF-B2BD-46F5-B526-0A5B3B0FCA59}">
      <dgm:prSet phldrT="[Κείμενο]"/>
      <dgm:spPr/>
      <dgm:t>
        <a:bodyPr/>
        <a:lstStyle/>
        <a:p>
          <a:r>
            <a:rPr lang="el-GR" spc="-1" dirty="0">
              <a:solidFill>
                <a:srgbClr val="000000"/>
              </a:solidFill>
              <a:latin typeface="Arial"/>
              <a:ea typeface="Microsoft YaHei"/>
            </a:rPr>
            <a:t>…οι αλλαγές σε οικονομικό και κοινωνικό επίπεδο δεν θα μπορούσαν να αφήσουν ανεπηρέαστες και τις πόλεις και τη δομή τους</a:t>
          </a:r>
          <a:endParaRPr lang="el-GR" dirty="0"/>
        </a:p>
      </dgm:t>
    </dgm:pt>
    <dgm:pt modelId="{64CB1758-C90B-4D32-AA80-747733955B2B}" type="parTrans" cxnId="{EC58419C-E741-4266-B22B-4CE35C324161}">
      <dgm:prSet/>
      <dgm:spPr/>
      <dgm:t>
        <a:bodyPr/>
        <a:lstStyle/>
        <a:p>
          <a:endParaRPr lang="el-GR"/>
        </a:p>
      </dgm:t>
    </dgm:pt>
    <dgm:pt modelId="{73802777-3997-438C-AEB2-3052324CBD55}" type="sibTrans" cxnId="{EC58419C-E741-4266-B22B-4CE35C324161}">
      <dgm:prSet/>
      <dgm:spPr/>
      <dgm:t>
        <a:bodyPr/>
        <a:lstStyle/>
        <a:p>
          <a:endParaRPr lang="el-GR"/>
        </a:p>
      </dgm:t>
    </dgm:pt>
    <dgm:pt modelId="{C7E5D361-9941-479F-BEDC-9E728CC97250}">
      <dgm:prSet phldrT="[Κείμενο]"/>
      <dgm:spPr/>
      <dgm:t>
        <a:bodyPr/>
        <a:lstStyle/>
        <a:p>
          <a:pPr>
            <a:buClr>
              <a:srgbClr val="000000"/>
            </a:buClr>
            <a:buFont typeface="Arial"/>
            <a:buChar char="•"/>
          </a:pPr>
          <a:r>
            <a:rPr lang="el-GR" spc="-1" dirty="0">
              <a:solidFill>
                <a:srgbClr val="000000"/>
              </a:solidFill>
              <a:latin typeface="Arial"/>
            </a:rPr>
            <a:t>…γιατί κάποιες πόλεις είναι πιο επιτυχημένες από κάποιες άλλες</a:t>
          </a:r>
          <a:r>
            <a:rPr lang="en-US" spc="-1" dirty="0">
              <a:solidFill>
                <a:srgbClr val="000000"/>
              </a:solidFill>
              <a:latin typeface="Arial"/>
            </a:rPr>
            <a:t>;</a:t>
          </a:r>
          <a:endParaRPr lang="el-GR" dirty="0"/>
        </a:p>
      </dgm:t>
    </dgm:pt>
    <dgm:pt modelId="{7029E359-E3F1-470B-8F41-344DDFA19BB3}" type="parTrans" cxnId="{689B6E60-B94C-4FE0-B5FF-E136F8B9D3D0}">
      <dgm:prSet/>
      <dgm:spPr/>
      <dgm:t>
        <a:bodyPr/>
        <a:lstStyle/>
        <a:p>
          <a:endParaRPr lang="el-GR"/>
        </a:p>
      </dgm:t>
    </dgm:pt>
    <dgm:pt modelId="{9CB522F8-7217-43A5-8FF3-D90F24CD370F}" type="sibTrans" cxnId="{689B6E60-B94C-4FE0-B5FF-E136F8B9D3D0}">
      <dgm:prSet/>
      <dgm:spPr/>
      <dgm:t>
        <a:bodyPr/>
        <a:lstStyle/>
        <a:p>
          <a:endParaRPr lang="el-GR"/>
        </a:p>
      </dgm:t>
    </dgm:pt>
    <dgm:pt modelId="{491BD84A-A2A0-47C1-B95D-171B3D6E5C6A}">
      <dgm:prSet phldrT="[Κείμενο]"/>
      <dgm:spPr/>
      <dgm:t>
        <a:bodyPr/>
        <a:lstStyle/>
        <a:p>
          <a:pPr>
            <a:buClr>
              <a:srgbClr val="000000"/>
            </a:buClr>
            <a:buFont typeface="Arial"/>
            <a:buChar char="•"/>
          </a:pPr>
          <a:r>
            <a:rPr lang="el-GR" spc="-1" dirty="0">
              <a:solidFill>
                <a:srgbClr val="000000"/>
              </a:solidFill>
              <a:latin typeface="Arial"/>
            </a:rPr>
            <a:t>…να τις χρησιμοποιήσουμε ως πρότυπο για την ανάπτυξη και των υπολοίπων </a:t>
          </a:r>
          <a:endParaRPr lang="el-GR" dirty="0"/>
        </a:p>
      </dgm:t>
    </dgm:pt>
    <dgm:pt modelId="{1F5C44BE-987A-4D7D-ADA1-C38A5BE27140}" type="parTrans" cxnId="{68D8F439-9E5B-45C3-86C2-3A81B8A7E59C}">
      <dgm:prSet/>
      <dgm:spPr/>
      <dgm:t>
        <a:bodyPr/>
        <a:lstStyle/>
        <a:p>
          <a:endParaRPr lang="el-GR"/>
        </a:p>
      </dgm:t>
    </dgm:pt>
    <dgm:pt modelId="{CD69EAD0-0DBC-446D-8135-1431EB130EE4}" type="sibTrans" cxnId="{68D8F439-9E5B-45C3-86C2-3A81B8A7E59C}">
      <dgm:prSet/>
      <dgm:spPr/>
      <dgm:t>
        <a:bodyPr/>
        <a:lstStyle/>
        <a:p>
          <a:endParaRPr lang="el-GR"/>
        </a:p>
      </dgm:t>
    </dgm:pt>
    <dgm:pt modelId="{11498522-B535-42C0-BFBB-BE3BB88C9D23}" type="pres">
      <dgm:prSet presAssocID="{49145BA1-DC35-4184-80E4-DD6BBC7E1CE4}" presName="linear" presStyleCnt="0">
        <dgm:presLayoutVars>
          <dgm:animLvl val="lvl"/>
          <dgm:resizeHandles val="exact"/>
        </dgm:presLayoutVars>
      </dgm:prSet>
      <dgm:spPr/>
    </dgm:pt>
    <dgm:pt modelId="{3F95F25D-E17E-4D79-9490-C59CDB5C53E4}" type="pres">
      <dgm:prSet presAssocID="{2D39AEBF-B2BD-46F5-B526-0A5B3B0FCA59}" presName="parentText" presStyleLbl="node1" presStyleIdx="0" presStyleCnt="3" custScaleX="68157" custScaleY="20784" custLinFactY="2892" custLinFactNeighborX="16761" custLinFactNeighborY="100000">
        <dgm:presLayoutVars>
          <dgm:chMax val="0"/>
          <dgm:bulletEnabled val="1"/>
        </dgm:presLayoutVars>
      </dgm:prSet>
      <dgm:spPr/>
    </dgm:pt>
    <dgm:pt modelId="{47D96F1E-5C7A-4752-8471-0CB74C5FB04C}" type="pres">
      <dgm:prSet presAssocID="{73802777-3997-438C-AEB2-3052324CBD55}" presName="spacer" presStyleCnt="0"/>
      <dgm:spPr/>
    </dgm:pt>
    <dgm:pt modelId="{FAD6CC9E-F9FF-4AA9-975B-5B57F0E283E2}" type="pres">
      <dgm:prSet presAssocID="{C7E5D361-9941-479F-BEDC-9E728CC97250}" presName="parentText" presStyleLbl="node1" presStyleIdx="1" presStyleCnt="3" custScaleX="68208" custScaleY="21010" custLinFactY="1362" custLinFactNeighborX="-16840" custLinFactNeighborY="100000">
        <dgm:presLayoutVars>
          <dgm:chMax val="0"/>
          <dgm:bulletEnabled val="1"/>
        </dgm:presLayoutVars>
      </dgm:prSet>
      <dgm:spPr/>
    </dgm:pt>
    <dgm:pt modelId="{BEA6AB83-8788-4E89-8074-B90C58B38AEC}" type="pres">
      <dgm:prSet presAssocID="{9CB522F8-7217-43A5-8FF3-D90F24CD370F}" presName="spacer" presStyleCnt="0"/>
      <dgm:spPr/>
    </dgm:pt>
    <dgm:pt modelId="{698CB6EB-003B-4F22-98C1-C8EEA622BD79}" type="pres">
      <dgm:prSet presAssocID="{491BD84A-A2A0-47C1-B95D-171B3D6E5C6A}" presName="parentText" presStyleLbl="node1" presStyleIdx="2" presStyleCnt="3" custScaleX="68208" custScaleY="11794" custLinFactY="684" custLinFactNeighborX="22294" custLinFactNeighborY="100000">
        <dgm:presLayoutVars>
          <dgm:chMax val="0"/>
          <dgm:bulletEnabled val="1"/>
        </dgm:presLayoutVars>
      </dgm:prSet>
      <dgm:spPr/>
    </dgm:pt>
  </dgm:ptLst>
  <dgm:cxnLst>
    <dgm:cxn modelId="{68D8F439-9E5B-45C3-86C2-3A81B8A7E59C}" srcId="{49145BA1-DC35-4184-80E4-DD6BBC7E1CE4}" destId="{491BD84A-A2A0-47C1-B95D-171B3D6E5C6A}" srcOrd="2" destOrd="0" parTransId="{1F5C44BE-987A-4D7D-ADA1-C38A5BE27140}" sibTransId="{CD69EAD0-0DBC-446D-8135-1431EB130EE4}"/>
    <dgm:cxn modelId="{689B6E60-B94C-4FE0-B5FF-E136F8B9D3D0}" srcId="{49145BA1-DC35-4184-80E4-DD6BBC7E1CE4}" destId="{C7E5D361-9941-479F-BEDC-9E728CC97250}" srcOrd="1" destOrd="0" parTransId="{7029E359-E3F1-470B-8F41-344DDFA19BB3}" sibTransId="{9CB522F8-7217-43A5-8FF3-D90F24CD370F}"/>
    <dgm:cxn modelId="{EF593364-30A4-41D0-8840-31A23411DFB0}" type="presOf" srcId="{491BD84A-A2A0-47C1-B95D-171B3D6E5C6A}" destId="{698CB6EB-003B-4F22-98C1-C8EEA622BD79}" srcOrd="0" destOrd="0" presId="urn:microsoft.com/office/officeart/2005/8/layout/vList2"/>
    <dgm:cxn modelId="{1CDB9A91-364B-4677-A8A4-BB5BBF20B820}" type="presOf" srcId="{49145BA1-DC35-4184-80E4-DD6BBC7E1CE4}" destId="{11498522-B535-42C0-BFBB-BE3BB88C9D23}" srcOrd="0" destOrd="0" presId="urn:microsoft.com/office/officeart/2005/8/layout/vList2"/>
    <dgm:cxn modelId="{EC58419C-E741-4266-B22B-4CE35C324161}" srcId="{49145BA1-DC35-4184-80E4-DD6BBC7E1CE4}" destId="{2D39AEBF-B2BD-46F5-B526-0A5B3B0FCA59}" srcOrd="0" destOrd="0" parTransId="{64CB1758-C90B-4D32-AA80-747733955B2B}" sibTransId="{73802777-3997-438C-AEB2-3052324CBD55}"/>
    <dgm:cxn modelId="{226EDDCE-42EA-4933-9823-F3C0AE9FF0E6}" type="presOf" srcId="{C7E5D361-9941-479F-BEDC-9E728CC97250}" destId="{FAD6CC9E-F9FF-4AA9-975B-5B57F0E283E2}" srcOrd="0" destOrd="0" presId="urn:microsoft.com/office/officeart/2005/8/layout/vList2"/>
    <dgm:cxn modelId="{FFC38DD2-4AB7-47AB-A8A5-7B82346E9D20}" type="presOf" srcId="{2D39AEBF-B2BD-46F5-B526-0A5B3B0FCA59}" destId="{3F95F25D-E17E-4D79-9490-C59CDB5C53E4}" srcOrd="0" destOrd="0" presId="urn:microsoft.com/office/officeart/2005/8/layout/vList2"/>
    <dgm:cxn modelId="{CA434F7A-D2B7-494C-9128-4BBF40C65ED3}" type="presParOf" srcId="{11498522-B535-42C0-BFBB-BE3BB88C9D23}" destId="{3F95F25D-E17E-4D79-9490-C59CDB5C53E4}" srcOrd="0" destOrd="0" presId="urn:microsoft.com/office/officeart/2005/8/layout/vList2"/>
    <dgm:cxn modelId="{AC8E1329-4D46-47F2-8F8C-9FFED284DFC8}" type="presParOf" srcId="{11498522-B535-42C0-BFBB-BE3BB88C9D23}" destId="{47D96F1E-5C7A-4752-8471-0CB74C5FB04C}" srcOrd="1" destOrd="0" presId="urn:microsoft.com/office/officeart/2005/8/layout/vList2"/>
    <dgm:cxn modelId="{2A77B45C-90BF-4A40-95C4-0E3C555DE80F}" type="presParOf" srcId="{11498522-B535-42C0-BFBB-BE3BB88C9D23}" destId="{FAD6CC9E-F9FF-4AA9-975B-5B57F0E283E2}" srcOrd="2" destOrd="0" presId="urn:microsoft.com/office/officeart/2005/8/layout/vList2"/>
    <dgm:cxn modelId="{E0580EC6-6223-4F61-8468-4CE2BFF868FD}" type="presParOf" srcId="{11498522-B535-42C0-BFBB-BE3BB88C9D23}" destId="{BEA6AB83-8788-4E89-8074-B90C58B38AEC}" srcOrd="3" destOrd="0" presId="urn:microsoft.com/office/officeart/2005/8/layout/vList2"/>
    <dgm:cxn modelId="{68644FE5-5361-4975-8A26-898EEC1EEA4D}" type="presParOf" srcId="{11498522-B535-42C0-BFBB-BE3BB88C9D23}" destId="{698CB6EB-003B-4F22-98C1-C8EEA622BD7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50FAD8-AADF-4A68-841B-2525E5EB8AD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E669F45-663E-47A7-958C-56AA3AA5665F}">
      <dgm:prSet/>
      <dgm:spPr/>
      <dgm:t>
        <a:bodyPr/>
        <a:lstStyle/>
        <a:p>
          <a:r>
            <a:rPr lang="el-GR" b="1"/>
            <a:t>ως εργαλείο αστικής ανάπτυξης (κύριος εκφραστής  Landry - Κατά τον Landry</a:t>
          </a:r>
          <a:r>
            <a:rPr lang="el-GR"/>
            <a:t> η δημιουργική πόλη μπορεί να ειδωθεί ως ένα εργαλείο αστικής ανάπτυξης δημιουργία περιβάλλοντος αποτελούμενο τόσο από υλική όσο και άυλη υποδομή με συνθήκες κατάλληλες για την καλλιέργεια και την έκφραση δημιουργικότητας και ταλέντου που θα οδηγήσει τις πόλεις σε οικονομική ανάπτυξη).</a:t>
          </a:r>
          <a:endParaRPr lang="en-US"/>
        </a:p>
      </dgm:t>
    </dgm:pt>
    <dgm:pt modelId="{6000D9E7-8970-4A5C-8EDF-24B985CB806D}" type="parTrans" cxnId="{E7F8B78A-F05A-4382-A378-9664F5522D53}">
      <dgm:prSet/>
      <dgm:spPr/>
      <dgm:t>
        <a:bodyPr/>
        <a:lstStyle/>
        <a:p>
          <a:endParaRPr lang="en-US"/>
        </a:p>
      </dgm:t>
    </dgm:pt>
    <dgm:pt modelId="{95CE3E56-7B9B-4C7C-AF80-17E694AF8D51}" type="sibTrans" cxnId="{E7F8B78A-F05A-4382-A378-9664F5522D53}">
      <dgm:prSet/>
      <dgm:spPr/>
      <dgm:t>
        <a:bodyPr/>
        <a:lstStyle/>
        <a:p>
          <a:endParaRPr lang="en-US"/>
        </a:p>
      </dgm:t>
    </dgm:pt>
    <dgm:pt modelId="{26E1FDC0-E2CA-466B-8790-4A0E319D8948}">
      <dgm:prSet/>
      <dgm:spPr/>
      <dgm:t>
        <a:bodyPr/>
        <a:lstStyle/>
        <a:p>
          <a:r>
            <a:rPr lang="el-GR" b="1" dirty="0"/>
            <a:t>ως την ικανότητα να ελκύει δημιουργικό ανθρώπινο κεφάλαιο (κύριος εκφραστής </a:t>
          </a:r>
          <a:r>
            <a:rPr lang="el-GR" b="1" dirty="0" err="1"/>
            <a:t>Florida</a:t>
          </a:r>
          <a:r>
            <a:rPr lang="el-GR" b="1" dirty="0"/>
            <a:t> -  κατά </a:t>
          </a:r>
          <a:r>
            <a:rPr lang="el-GR" b="1" dirty="0" err="1"/>
            <a:t>Florida</a:t>
          </a:r>
          <a:r>
            <a:rPr lang="el-GR" b="1" dirty="0"/>
            <a:t> </a:t>
          </a:r>
          <a:r>
            <a:rPr lang="el-GR" dirty="0"/>
            <a:t>ως ικανότητα να ελκύει δημιουργικό ανθρώπινο κεφάλαιο και τη “δημιουργική τάξη” μία τάξη ανθρώπου που ωθούν την οικονομική ανάπτυξη της πόλης. </a:t>
          </a:r>
          <a:endParaRPr lang="en-US" dirty="0"/>
        </a:p>
      </dgm:t>
    </dgm:pt>
    <dgm:pt modelId="{F56BA6BF-9B32-4BBE-B24D-2DE3A63953FB}" type="parTrans" cxnId="{4BA0E845-20AB-4EC1-A6EA-8A3C80ACEC46}">
      <dgm:prSet/>
      <dgm:spPr/>
      <dgm:t>
        <a:bodyPr/>
        <a:lstStyle/>
        <a:p>
          <a:endParaRPr lang="en-US"/>
        </a:p>
      </dgm:t>
    </dgm:pt>
    <dgm:pt modelId="{6F3A5C80-0053-4814-AEDC-8D92C890C6F6}" type="sibTrans" cxnId="{4BA0E845-20AB-4EC1-A6EA-8A3C80ACEC46}">
      <dgm:prSet/>
      <dgm:spPr/>
      <dgm:t>
        <a:bodyPr/>
        <a:lstStyle/>
        <a:p>
          <a:endParaRPr lang="en-US"/>
        </a:p>
      </dgm:t>
    </dgm:pt>
    <dgm:pt modelId="{4F5DBA8B-0ABB-4B81-93B6-5DF40D6CB1ED}">
      <dgm:prSet/>
      <dgm:spPr/>
      <dgm:t>
        <a:bodyPr/>
        <a:lstStyle/>
        <a:p>
          <a:r>
            <a:rPr lang="el-GR" b="1" dirty="0"/>
            <a:t>στην ύπαρξη δραστηριοτήτων που ανήκουν στους δημιουργικούς κλάδους (κύριος εκφραστής </a:t>
          </a:r>
          <a:r>
            <a:rPr lang="el-GR" b="1" dirty="0" err="1"/>
            <a:t>Caves</a:t>
          </a:r>
          <a:r>
            <a:rPr lang="el-GR" b="1" dirty="0"/>
            <a:t> -  κατά </a:t>
          </a:r>
          <a:r>
            <a:rPr lang="el-GR" b="1" dirty="0" err="1"/>
            <a:t>Caves</a:t>
          </a:r>
          <a:r>
            <a:rPr lang="el-GR" b="1" dirty="0"/>
            <a:t> </a:t>
          </a:r>
          <a:r>
            <a:rPr lang="el-GR" dirty="0"/>
            <a:t>στηρίζοντας την ύπαρξη δραστηριοτήτων που ανήκουν στους δημιουργικούς κλάδους ) </a:t>
          </a:r>
          <a:r>
            <a:rPr lang="el-GR" b="1" dirty="0"/>
            <a:t>(</a:t>
          </a:r>
          <a:r>
            <a:rPr lang="el-GR" b="1" dirty="0" err="1"/>
            <a:t>Costa</a:t>
          </a:r>
          <a:r>
            <a:rPr lang="el-GR" b="1" dirty="0"/>
            <a:t> </a:t>
          </a:r>
          <a:r>
            <a:rPr lang="el-GR" b="1" dirty="0" err="1"/>
            <a:t>et.all</a:t>
          </a:r>
          <a:r>
            <a:rPr lang="el-GR" b="1" dirty="0"/>
            <a:t> (2007)</a:t>
          </a:r>
          <a:endParaRPr lang="en-US" dirty="0"/>
        </a:p>
      </dgm:t>
    </dgm:pt>
    <dgm:pt modelId="{C4A6C2A1-06EE-4B7F-8963-F6DDB014D437}" type="parTrans" cxnId="{19A7ADB4-3C7D-456D-A78A-78C937463D60}">
      <dgm:prSet/>
      <dgm:spPr/>
      <dgm:t>
        <a:bodyPr/>
        <a:lstStyle/>
        <a:p>
          <a:endParaRPr lang="en-US"/>
        </a:p>
      </dgm:t>
    </dgm:pt>
    <dgm:pt modelId="{E0AC3389-4B24-4A90-8F89-F55A8BC27BC3}" type="sibTrans" cxnId="{19A7ADB4-3C7D-456D-A78A-78C937463D60}">
      <dgm:prSet/>
      <dgm:spPr/>
      <dgm:t>
        <a:bodyPr/>
        <a:lstStyle/>
        <a:p>
          <a:endParaRPr lang="en-US"/>
        </a:p>
      </dgm:t>
    </dgm:pt>
    <dgm:pt modelId="{78548701-8E26-4CAE-B8D3-17A19E95A06E}" type="pres">
      <dgm:prSet presAssocID="{3F50FAD8-AADF-4A68-841B-2525E5EB8AD9}" presName="hierChild1" presStyleCnt="0">
        <dgm:presLayoutVars>
          <dgm:chPref val="1"/>
          <dgm:dir/>
          <dgm:animOne val="branch"/>
          <dgm:animLvl val="lvl"/>
          <dgm:resizeHandles/>
        </dgm:presLayoutVars>
      </dgm:prSet>
      <dgm:spPr/>
    </dgm:pt>
    <dgm:pt modelId="{182CA551-B795-46D2-BD0E-2F35190EF8D9}" type="pres">
      <dgm:prSet presAssocID="{4E669F45-663E-47A7-958C-56AA3AA5665F}" presName="hierRoot1" presStyleCnt="0"/>
      <dgm:spPr/>
    </dgm:pt>
    <dgm:pt modelId="{5F29DE6F-BBB8-4488-9D3C-A6E5BEB98BCF}" type="pres">
      <dgm:prSet presAssocID="{4E669F45-663E-47A7-958C-56AA3AA5665F}" presName="composite" presStyleCnt="0"/>
      <dgm:spPr/>
    </dgm:pt>
    <dgm:pt modelId="{3DEBA08D-B3C3-4CF8-B591-C6F50886D613}" type="pres">
      <dgm:prSet presAssocID="{4E669F45-663E-47A7-958C-56AA3AA5665F}" presName="background" presStyleLbl="node0" presStyleIdx="0" presStyleCnt="3"/>
      <dgm:spPr/>
    </dgm:pt>
    <dgm:pt modelId="{B4DFA31A-B4BA-48B6-9417-ABB3A7DCFB19}" type="pres">
      <dgm:prSet presAssocID="{4E669F45-663E-47A7-958C-56AA3AA5665F}" presName="text" presStyleLbl="fgAcc0" presStyleIdx="0" presStyleCnt="3" custScaleY="202387" custLinFactNeighborX="331" custLinFactNeighborY="-6787">
        <dgm:presLayoutVars>
          <dgm:chPref val="3"/>
        </dgm:presLayoutVars>
      </dgm:prSet>
      <dgm:spPr/>
    </dgm:pt>
    <dgm:pt modelId="{387A2036-94B0-4A61-8C1E-3664BE172794}" type="pres">
      <dgm:prSet presAssocID="{4E669F45-663E-47A7-958C-56AA3AA5665F}" presName="hierChild2" presStyleCnt="0"/>
      <dgm:spPr/>
    </dgm:pt>
    <dgm:pt modelId="{513755EA-980B-4023-BD9F-3FD3F95D8D88}" type="pres">
      <dgm:prSet presAssocID="{26E1FDC0-E2CA-466B-8790-4A0E319D8948}" presName="hierRoot1" presStyleCnt="0"/>
      <dgm:spPr/>
    </dgm:pt>
    <dgm:pt modelId="{BBBBFDC3-3C33-4F37-BC54-FDCA1EF5E5EB}" type="pres">
      <dgm:prSet presAssocID="{26E1FDC0-E2CA-466B-8790-4A0E319D8948}" presName="composite" presStyleCnt="0"/>
      <dgm:spPr/>
    </dgm:pt>
    <dgm:pt modelId="{76B92D42-F4AD-47A3-A8E2-8598E8F270E7}" type="pres">
      <dgm:prSet presAssocID="{26E1FDC0-E2CA-466B-8790-4A0E319D8948}" presName="background" presStyleLbl="node0" presStyleIdx="1" presStyleCnt="3"/>
      <dgm:spPr/>
    </dgm:pt>
    <dgm:pt modelId="{33BD552B-8F91-444A-BC6E-A454A62C245C}" type="pres">
      <dgm:prSet presAssocID="{26E1FDC0-E2CA-466B-8790-4A0E319D8948}" presName="text" presStyleLbl="fgAcc0" presStyleIdx="1" presStyleCnt="3" custScaleY="201373" custLinFactNeighborX="-3974" custLinFactNeighborY="-6280">
        <dgm:presLayoutVars>
          <dgm:chPref val="3"/>
        </dgm:presLayoutVars>
      </dgm:prSet>
      <dgm:spPr/>
    </dgm:pt>
    <dgm:pt modelId="{E50A236B-FC31-4894-AA1A-0806AF8266B9}" type="pres">
      <dgm:prSet presAssocID="{26E1FDC0-E2CA-466B-8790-4A0E319D8948}" presName="hierChild2" presStyleCnt="0"/>
      <dgm:spPr/>
    </dgm:pt>
    <dgm:pt modelId="{7B1314BD-0E10-40CC-84B3-E3D6F55FBA50}" type="pres">
      <dgm:prSet presAssocID="{4F5DBA8B-0ABB-4B81-93B6-5DF40D6CB1ED}" presName="hierRoot1" presStyleCnt="0"/>
      <dgm:spPr/>
    </dgm:pt>
    <dgm:pt modelId="{9028F023-0F69-453D-9B5D-5A09EF0E860C}" type="pres">
      <dgm:prSet presAssocID="{4F5DBA8B-0ABB-4B81-93B6-5DF40D6CB1ED}" presName="composite" presStyleCnt="0"/>
      <dgm:spPr/>
    </dgm:pt>
    <dgm:pt modelId="{5E265E94-A63E-4BC0-A673-4ED67F245DD1}" type="pres">
      <dgm:prSet presAssocID="{4F5DBA8B-0ABB-4B81-93B6-5DF40D6CB1ED}" presName="background" presStyleLbl="node0" presStyleIdx="2" presStyleCnt="3"/>
      <dgm:spPr/>
    </dgm:pt>
    <dgm:pt modelId="{FA4BE9C8-F224-4214-92FA-89B807E2F0E5}" type="pres">
      <dgm:prSet presAssocID="{4F5DBA8B-0ABB-4B81-93B6-5DF40D6CB1ED}" presName="text" presStyleLbl="fgAcc0" presStyleIdx="2" presStyleCnt="3" custScaleY="209155" custLinFactNeighborX="-1987" custLinFactNeighborY="-10983">
        <dgm:presLayoutVars>
          <dgm:chPref val="3"/>
        </dgm:presLayoutVars>
      </dgm:prSet>
      <dgm:spPr/>
    </dgm:pt>
    <dgm:pt modelId="{9BED7B57-266B-4E14-A4E6-C29218C0D43F}" type="pres">
      <dgm:prSet presAssocID="{4F5DBA8B-0ABB-4B81-93B6-5DF40D6CB1ED}" presName="hierChild2" presStyleCnt="0"/>
      <dgm:spPr/>
    </dgm:pt>
  </dgm:ptLst>
  <dgm:cxnLst>
    <dgm:cxn modelId="{93883138-56D8-4DF9-BF77-49CC8972345E}" type="presOf" srcId="{4F5DBA8B-0ABB-4B81-93B6-5DF40D6CB1ED}" destId="{FA4BE9C8-F224-4214-92FA-89B807E2F0E5}" srcOrd="0" destOrd="0" presId="urn:microsoft.com/office/officeart/2005/8/layout/hierarchy1"/>
    <dgm:cxn modelId="{336B105C-F007-402D-BD0B-E2A1A5A1B851}" type="presOf" srcId="{4E669F45-663E-47A7-958C-56AA3AA5665F}" destId="{B4DFA31A-B4BA-48B6-9417-ABB3A7DCFB19}" srcOrd="0" destOrd="0" presId="urn:microsoft.com/office/officeart/2005/8/layout/hierarchy1"/>
    <dgm:cxn modelId="{4BA0E845-20AB-4EC1-A6EA-8A3C80ACEC46}" srcId="{3F50FAD8-AADF-4A68-841B-2525E5EB8AD9}" destId="{26E1FDC0-E2CA-466B-8790-4A0E319D8948}" srcOrd="1" destOrd="0" parTransId="{F56BA6BF-9B32-4BBE-B24D-2DE3A63953FB}" sibTransId="{6F3A5C80-0053-4814-AEDC-8D92C890C6F6}"/>
    <dgm:cxn modelId="{E7F8B78A-F05A-4382-A378-9664F5522D53}" srcId="{3F50FAD8-AADF-4A68-841B-2525E5EB8AD9}" destId="{4E669F45-663E-47A7-958C-56AA3AA5665F}" srcOrd="0" destOrd="0" parTransId="{6000D9E7-8970-4A5C-8EDF-24B985CB806D}" sibTransId="{95CE3E56-7B9B-4C7C-AF80-17E694AF8D51}"/>
    <dgm:cxn modelId="{28C0D1A4-BF21-47F9-8DE4-7BED3AB649A7}" type="presOf" srcId="{26E1FDC0-E2CA-466B-8790-4A0E319D8948}" destId="{33BD552B-8F91-444A-BC6E-A454A62C245C}" srcOrd="0" destOrd="0" presId="urn:microsoft.com/office/officeart/2005/8/layout/hierarchy1"/>
    <dgm:cxn modelId="{0F6F82B4-E38B-4FFA-B8D6-4902FD39FAD3}" type="presOf" srcId="{3F50FAD8-AADF-4A68-841B-2525E5EB8AD9}" destId="{78548701-8E26-4CAE-B8D3-17A19E95A06E}" srcOrd="0" destOrd="0" presId="urn:microsoft.com/office/officeart/2005/8/layout/hierarchy1"/>
    <dgm:cxn modelId="{19A7ADB4-3C7D-456D-A78A-78C937463D60}" srcId="{3F50FAD8-AADF-4A68-841B-2525E5EB8AD9}" destId="{4F5DBA8B-0ABB-4B81-93B6-5DF40D6CB1ED}" srcOrd="2" destOrd="0" parTransId="{C4A6C2A1-06EE-4B7F-8963-F6DDB014D437}" sibTransId="{E0AC3389-4B24-4A90-8F89-F55A8BC27BC3}"/>
    <dgm:cxn modelId="{F1D012E5-2ADB-478F-B573-AC0C679C0095}" type="presParOf" srcId="{78548701-8E26-4CAE-B8D3-17A19E95A06E}" destId="{182CA551-B795-46D2-BD0E-2F35190EF8D9}" srcOrd="0" destOrd="0" presId="urn:microsoft.com/office/officeart/2005/8/layout/hierarchy1"/>
    <dgm:cxn modelId="{7BEFD1FF-26F1-45C3-B6B5-7D336ACAA1FE}" type="presParOf" srcId="{182CA551-B795-46D2-BD0E-2F35190EF8D9}" destId="{5F29DE6F-BBB8-4488-9D3C-A6E5BEB98BCF}" srcOrd="0" destOrd="0" presId="urn:microsoft.com/office/officeart/2005/8/layout/hierarchy1"/>
    <dgm:cxn modelId="{DA8A523D-72EF-4D76-9B50-4B006722FC1E}" type="presParOf" srcId="{5F29DE6F-BBB8-4488-9D3C-A6E5BEB98BCF}" destId="{3DEBA08D-B3C3-4CF8-B591-C6F50886D613}" srcOrd="0" destOrd="0" presId="urn:microsoft.com/office/officeart/2005/8/layout/hierarchy1"/>
    <dgm:cxn modelId="{FF454220-6C0A-4DB3-8D52-655514A60480}" type="presParOf" srcId="{5F29DE6F-BBB8-4488-9D3C-A6E5BEB98BCF}" destId="{B4DFA31A-B4BA-48B6-9417-ABB3A7DCFB19}" srcOrd="1" destOrd="0" presId="urn:microsoft.com/office/officeart/2005/8/layout/hierarchy1"/>
    <dgm:cxn modelId="{404F2610-A83D-4A16-87B0-8D50A12F9F53}" type="presParOf" srcId="{182CA551-B795-46D2-BD0E-2F35190EF8D9}" destId="{387A2036-94B0-4A61-8C1E-3664BE172794}" srcOrd="1" destOrd="0" presId="urn:microsoft.com/office/officeart/2005/8/layout/hierarchy1"/>
    <dgm:cxn modelId="{7E103235-2E99-4A62-8EAB-EB676A3F398C}" type="presParOf" srcId="{78548701-8E26-4CAE-B8D3-17A19E95A06E}" destId="{513755EA-980B-4023-BD9F-3FD3F95D8D88}" srcOrd="1" destOrd="0" presId="urn:microsoft.com/office/officeart/2005/8/layout/hierarchy1"/>
    <dgm:cxn modelId="{9AEB4DB6-ADCC-4E30-A18E-D42A07FB7778}" type="presParOf" srcId="{513755EA-980B-4023-BD9F-3FD3F95D8D88}" destId="{BBBBFDC3-3C33-4F37-BC54-FDCA1EF5E5EB}" srcOrd="0" destOrd="0" presId="urn:microsoft.com/office/officeart/2005/8/layout/hierarchy1"/>
    <dgm:cxn modelId="{93FF5F8F-AB7A-4AA1-B2BA-1C402911134B}" type="presParOf" srcId="{BBBBFDC3-3C33-4F37-BC54-FDCA1EF5E5EB}" destId="{76B92D42-F4AD-47A3-A8E2-8598E8F270E7}" srcOrd="0" destOrd="0" presId="urn:microsoft.com/office/officeart/2005/8/layout/hierarchy1"/>
    <dgm:cxn modelId="{2A8D35BE-92D7-4B68-9550-11BD2E333E27}" type="presParOf" srcId="{BBBBFDC3-3C33-4F37-BC54-FDCA1EF5E5EB}" destId="{33BD552B-8F91-444A-BC6E-A454A62C245C}" srcOrd="1" destOrd="0" presId="urn:microsoft.com/office/officeart/2005/8/layout/hierarchy1"/>
    <dgm:cxn modelId="{CD80E347-7923-4902-AF35-BBCF355AABE7}" type="presParOf" srcId="{513755EA-980B-4023-BD9F-3FD3F95D8D88}" destId="{E50A236B-FC31-4894-AA1A-0806AF8266B9}" srcOrd="1" destOrd="0" presId="urn:microsoft.com/office/officeart/2005/8/layout/hierarchy1"/>
    <dgm:cxn modelId="{BF627BFC-9126-4E27-8A72-B5364D965F10}" type="presParOf" srcId="{78548701-8E26-4CAE-B8D3-17A19E95A06E}" destId="{7B1314BD-0E10-40CC-84B3-E3D6F55FBA50}" srcOrd="2" destOrd="0" presId="urn:microsoft.com/office/officeart/2005/8/layout/hierarchy1"/>
    <dgm:cxn modelId="{1A8DBC0F-7AEB-41AC-ABFD-21BC94657E5E}" type="presParOf" srcId="{7B1314BD-0E10-40CC-84B3-E3D6F55FBA50}" destId="{9028F023-0F69-453D-9B5D-5A09EF0E860C}" srcOrd="0" destOrd="0" presId="urn:microsoft.com/office/officeart/2005/8/layout/hierarchy1"/>
    <dgm:cxn modelId="{B70596F4-6218-4151-B06A-DBF63F505401}" type="presParOf" srcId="{9028F023-0F69-453D-9B5D-5A09EF0E860C}" destId="{5E265E94-A63E-4BC0-A673-4ED67F245DD1}" srcOrd="0" destOrd="0" presId="urn:microsoft.com/office/officeart/2005/8/layout/hierarchy1"/>
    <dgm:cxn modelId="{10E87152-37AA-4E19-B23A-586F502ACE89}" type="presParOf" srcId="{9028F023-0F69-453D-9B5D-5A09EF0E860C}" destId="{FA4BE9C8-F224-4214-92FA-89B807E2F0E5}" srcOrd="1" destOrd="0" presId="urn:microsoft.com/office/officeart/2005/8/layout/hierarchy1"/>
    <dgm:cxn modelId="{3875F780-F380-4701-B252-456616E04982}" type="presParOf" srcId="{7B1314BD-0E10-40CC-84B3-E3D6F55FBA50}" destId="{9BED7B57-266B-4E14-A4E6-C29218C0D43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9145BA1-DC35-4184-80E4-DD6BBC7E1C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2D39AEBF-B2BD-46F5-B526-0A5B3B0FCA59}">
      <dgm:prSet phldrT="[Κείμενο]"/>
      <dgm:spPr/>
      <dgm:t>
        <a:bodyPr/>
        <a:lstStyle/>
        <a:p>
          <a:r>
            <a:rPr lang="el-GR" dirty="0"/>
            <a:t>Είκοσι χρόνια μετά όμως βλέπουμε ότι και ο ίδιος ο συγγραφέας έρχεται να αναγνωρίσει ότι τα πράγματα δεν εξελίσσονται όπως τα σχεδιάζουμε και υποστηρίζει ότι οι ίδιες δυνάμεις που τροφοδοτούνε την ανάπτυξη των πόλεων δημιουργούν και τις προκλήσεις όπως διαχωρισμός ανισότητα, αδυναμία </a:t>
          </a:r>
          <a:r>
            <a:rPr lang="el-GR" dirty="0" err="1"/>
            <a:t>προσιτότητας</a:t>
          </a:r>
          <a:r>
            <a:rPr lang="el-GR" dirty="0"/>
            <a:t>, συνειδητοποιώντας έτσι ότι πρέπει να αναπτύξουμε ως κοινωνίες μία νέα αφήγηση που δεν αφορά μόνο την δημιουργική και καινοτόμο ανάπτυξη αλλά η ένταξη να είναι μέρος της ευημερίας. </a:t>
          </a:r>
        </a:p>
      </dgm:t>
    </dgm:pt>
    <dgm:pt modelId="{64CB1758-C90B-4D32-AA80-747733955B2B}" type="parTrans" cxnId="{EC58419C-E741-4266-B22B-4CE35C324161}">
      <dgm:prSet/>
      <dgm:spPr/>
      <dgm:t>
        <a:bodyPr/>
        <a:lstStyle/>
        <a:p>
          <a:endParaRPr lang="el-GR"/>
        </a:p>
      </dgm:t>
    </dgm:pt>
    <dgm:pt modelId="{73802777-3997-438C-AEB2-3052324CBD55}" type="sibTrans" cxnId="{EC58419C-E741-4266-B22B-4CE35C324161}">
      <dgm:prSet/>
      <dgm:spPr/>
      <dgm:t>
        <a:bodyPr/>
        <a:lstStyle/>
        <a:p>
          <a:endParaRPr lang="el-GR"/>
        </a:p>
      </dgm:t>
    </dgm:pt>
    <dgm:pt modelId="{C7E5D361-9941-479F-BEDC-9E728CC97250}">
      <dgm:prSet phldrT="[Κείμενο]"/>
      <dgm:spPr/>
      <dgm:t>
        <a:bodyPr/>
        <a:lstStyle/>
        <a:p>
          <a:pPr>
            <a:buClr>
              <a:srgbClr val="000000"/>
            </a:buClr>
            <a:buFont typeface="Arial"/>
            <a:buChar char="•"/>
          </a:pPr>
          <a:r>
            <a:rPr lang="el-GR" spc="-1" dirty="0">
              <a:solidFill>
                <a:srgbClr val="000000"/>
              </a:solidFill>
              <a:latin typeface="Arial"/>
            </a:rPr>
            <a:t>Ο </a:t>
          </a:r>
          <a:r>
            <a:rPr lang="el-GR" spc="-1" dirty="0" err="1">
              <a:solidFill>
                <a:srgbClr val="000000"/>
              </a:solidFill>
              <a:latin typeface="Arial"/>
            </a:rPr>
            <a:t>Florida</a:t>
          </a:r>
          <a:r>
            <a:rPr lang="el-GR" spc="-1" dirty="0">
              <a:solidFill>
                <a:srgbClr val="000000"/>
              </a:solidFill>
              <a:latin typeface="Arial"/>
            </a:rPr>
            <a:t> θεωρήθηκε ο ροκ σταρ της αναγέννησης όταν το 2002 με το βιβλίο του “The </a:t>
          </a:r>
          <a:r>
            <a:rPr lang="el-GR" spc="-1" dirty="0" err="1">
              <a:solidFill>
                <a:srgbClr val="000000"/>
              </a:solidFill>
              <a:latin typeface="Arial"/>
            </a:rPr>
            <a:t>Rise</a:t>
          </a:r>
          <a:r>
            <a:rPr lang="el-GR" spc="-1" dirty="0">
              <a:solidFill>
                <a:srgbClr val="000000"/>
              </a:solidFill>
              <a:latin typeface="Arial"/>
            </a:rPr>
            <a:t> of the </a:t>
          </a:r>
          <a:r>
            <a:rPr lang="el-GR" spc="-1" dirty="0" err="1">
              <a:solidFill>
                <a:srgbClr val="000000"/>
              </a:solidFill>
              <a:latin typeface="Arial"/>
            </a:rPr>
            <a:t>Creative</a:t>
          </a:r>
          <a:r>
            <a:rPr lang="el-GR" spc="-1" dirty="0">
              <a:solidFill>
                <a:srgbClr val="000000"/>
              </a:solidFill>
              <a:latin typeface="Arial"/>
            </a:rPr>
            <a:t> </a:t>
          </a:r>
          <a:r>
            <a:rPr lang="el-GR" spc="-1" dirty="0" err="1">
              <a:solidFill>
                <a:srgbClr val="000000"/>
              </a:solidFill>
              <a:latin typeface="Arial"/>
            </a:rPr>
            <a:t>Class</a:t>
          </a:r>
          <a:r>
            <a:rPr lang="el-GR" spc="-1" dirty="0">
              <a:solidFill>
                <a:srgbClr val="000000"/>
              </a:solidFill>
              <a:latin typeface="Arial"/>
            </a:rPr>
            <a:t>” υποστήριξε ότι οι μητροπολιτικές περιοχές με υψηλές συγκεντρώσεις εργαζομένων στον τομέα της τεχνολογίας, καλλιτεχνών, μουσικών, λεσβιών και ομοφυλόφιλων ανδρών, και μια ομάδα που περιγράφει ως «υψηλά μποέμ», παρουσιάζουν υψηλότερο επίπεδο οικονομικής ανάπτυξης (</a:t>
          </a:r>
          <a:r>
            <a:rPr lang="el-GR" spc="-1" dirty="0" err="1">
              <a:solidFill>
                <a:srgbClr val="000000"/>
              </a:solidFill>
              <a:latin typeface="Arial"/>
            </a:rPr>
            <a:t>Hosper</a:t>
          </a:r>
          <a:r>
            <a:rPr lang="el-GR" spc="-1" dirty="0">
              <a:solidFill>
                <a:srgbClr val="000000"/>
              </a:solidFill>
              <a:latin typeface="Arial"/>
            </a:rPr>
            <a:t> &amp; </a:t>
          </a:r>
          <a:r>
            <a:rPr lang="el-GR" spc="-1" dirty="0" err="1">
              <a:solidFill>
                <a:srgbClr val="000000"/>
              </a:solidFill>
              <a:latin typeface="Arial"/>
            </a:rPr>
            <a:t>Van</a:t>
          </a:r>
          <a:r>
            <a:rPr lang="el-GR" spc="-1" dirty="0">
              <a:solidFill>
                <a:srgbClr val="000000"/>
              </a:solidFill>
              <a:latin typeface="Arial"/>
            </a:rPr>
            <a:t> Dalm,2005). </a:t>
          </a:r>
        </a:p>
        <a:p>
          <a:pPr>
            <a:buClr>
              <a:srgbClr val="000000"/>
            </a:buClr>
            <a:buFont typeface="Arial"/>
            <a:buChar char="•"/>
          </a:pPr>
          <a:r>
            <a:rPr lang="el-GR" spc="-1" dirty="0">
              <a:solidFill>
                <a:srgbClr val="000000"/>
              </a:solidFill>
              <a:latin typeface="Arial"/>
              <a:ea typeface="DejaVu Sans"/>
            </a:rPr>
            <a:t>.</a:t>
          </a:r>
          <a:endParaRPr lang="el-GR" dirty="0"/>
        </a:p>
      </dgm:t>
    </dgm:pt>
    <dgm:pt modelId="{7029E359-E3F1-470B-8F41-344DDFA19BB3}" type="parTrans" cxnId="{689B6E60-B94C-4FE0-B5FF-E136F8B9D3D0}">
      <dgm:prSet/>
      <dgm:spPr/>
      <dgm:t>
        <a:bodyPr/>
        <a:lstStyle/>
        <a:p>
          <a:endParaRPr lang="el-GR"/>
        </a:p>
      </dgm:t>
    </dgm:pt>
    <dgm:pt modelId="{9CB522F8-7217-43A5-8FF3-D90F24CD370F}" type="sibTrans" cxnId="{689B6E60-B94C-4FE0-B5FF-E136F8B9D3D0}">
      <dgm:prSet/>
      <dgm:spPr/>
      <dgm:t>
        <a:bodyPr/>
        <a:lstStyle/>
        <a:p>
          <a:endParaRPr lang="el-GR"/>
        </a:p>
      </dgm:t>
    </dgm:pt>
    <dgm:pt modelId="{11498522-B535-42C0-BFBB-BE3BB88C9D23}" type="pres">
      <dgm:prSet presAssocID="{49145BA1-DC35-4184-80E4-DD6BBC7E1CE4}" presName="linear" presStyleCnt="0">
        <dgm:presLayoutVars>
          <dgm:animLvl val="lvl"/>
          <dgm:resizeHandles val="exact"/>
        </dgm:presLayoutVars>
      </dgm:prSet>
      <dgm:spPr/>
    </dgm:pt>
    <dgm:pt modelId="{3F95F25D-E17E-4D79-9490-C59CDB5C53E4}" type="pres">
      <dgm:prSet presAssocID="{2D39AEBF-B2BD-46F5-B526-0A5B3B0FCA59}" presName="parentText" presStyleLbl="node1" presStyleIdx="0" presStyleCnt="2" custScaleX="79806" custScaleY="43166" custLinFactY="39184" custLinFactNeighborX="9988" custLinFactNeighborY="100000">
        <dgm:presLayoutVars>
          <dgm:chMax val="0"/>
          <dgm:bulletEnabled val="1"/>
        </dgm:presLayoutVars>
      </dgm:prSet>
      <dgm:spPr/>
    </dgm:pt>
    <dgm:pt modelId="{47D96F1E-5C7A-4752-8471-0CB74C5FB04C}" type="pres">
      <dgm:prSet presAssocID="{73802777-3997-438C-AEB2-3052324CBD55}" presName="spacer" presStyleCnt="0"/>
      <dgm:spPr/>
    </dgm:pt>
    <dgm:pt modelId="{FAD6CC9E-F9FF-4AA9-975B-5B57F0E283E2}" type="pres">
      <dgm:prSet presAssocID="{C7E5D361-9941-479F-BEDC-9E728CC97250}" presName="parentText" presStyleLbl="node1" presStyleIdx="1" presStyleCnt="2" custScaleX="81189" custScaleY="37473" custLinFactY="-42432" custLinFactNeighborX="-11487" custLinFactNeighborY="-100000">
        <dgm:presLayoutVars>
          <dgm:chMax val="0"/>
          <dgm:bulletEnabled val="1"/>
        </dgm:presLayoutVars>
      </dgm:prSet>
      <dgm:spPr/>
    </dgm:pt>
  </dgm:ptLst>
  <dgm:cxnLst>
    <dgm:cxn modelId="{689B6E60-B94C-4FE0-B5FF-E136F8B9D3D0}" srcId="{49145BA1-DC35-4184-80E4-DD6BBC7E1CE4}" destId="{C7E5D361-9941-479F-BEDC-9E728CC97250}" srcOrd="1" destOrd="0" parTransId="{7029E359-E3F1-470B-8F41-344DDFA19BB3}" sibTransId="{9CB522F8-7217-43A5-8FF3-D90F24CD370F}"/>
    <dgm:cxn modelId="{1CDB9A91-364B-4677-A8A4-BB5BBF20B820}" type="presOf" srcId="{49145BA1-DC35-4184-80E4-DD6BBC7E1CE4}" destId="{11498522-B535-42C0-BFBB-BE3BB88C9D23}" srcOrd="0" destOrd="0" presId="urn:microsoft.com/office/officeart/2005/8/layout/vList2"/>
    <dgm:cxn modelId="{EC58419C-E741-4266-B22B-4CE35C324161}" srcId="{49145BA1-DC35-4184-80E4-DD6BBC7E1CE4}" destId="{2D39AEBF-B2BD-46F5-B526-0A5B3B0FCA59}" srcOrd="0" destOrd="0" parTransId="{64CB1758-C90B-4D32-AA80-747733955B2B}" sibTransId="{73802777-3997-438C-AEB2-3052324CBD55}"/>
    <dgm:cxn modelId="{226EDDCE-42EA-4933-9823-F3C0AE9FF0E6}" type="presOf" srcId="{C7E5D361-9941-479F-BEDC-9E728CC97250}" destId="{FAD6CC9E-F9FF-4AA9-975B-5B57F0E283E2}" srcOrd="0" destOrd="0" presId="urn:microsoft.com/office/officeart/2005/8/layout/vList2"/>
    <dgm:cxn modelId="{FFC38DD2-4AB7-47AB-A8A5-7B82346E9D20}" type="presOf" srcId="{2D39AEBF-B2BD-46F5-B526-0A5B3B0FCA59}" destId="{3F95F25D-E17E-4D79-9490-C59CDB5C53E4}" srcOrd="0" destOrd="0" presId="urn:microsoft.com/office/officeart/2005/8/layout/vList2"/>
    <dgm:cxn modelId="{CA434F7A-D2B7-494C-9128-4BBF40C65ED3}" type="presParOf" srcId="{11498522-B535-42C0-BFBB-BE3BB88C9D23}" destId="{3F95F25D-E17E-4D79-9490-C59CDB5C53E4}" srcOrd="0" destOrd="0" presId="urn:microsoft.com/office/officeart/2005/8/layout/vList2"/>
    <dgm:cxn modelId="{AC8E1329-4D46-47F2-8F8C-9FFED284DFC8}" type="presParOf" srcId="{11498522-B535-42C0-BFBB-BE3BB88C9D23}" destId="{47D96F1E-5C7A-4752-8471-0CB74C5FB04C}" srcOrd="1" destOrd="0" presId="urn:microsoft.com/office/officeart/2005/8/layout/vList2"/>
    <dgm:cxn modelId="{2A77B45C-90BF-4A40-95C4-0E3C555DE80F}" type="presParOf" srcId="{11498522-B535-42C0-BFBB-BE3BB88C9D23}" destId="{FAD6CC9E-F9FF-4AA9-975B-5B57F0E283E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9145BA1-DC35-4184-80E4-DD6BBC7E1C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l-GR"/>
        </a:p>
      </dgm:t>
    </dgm:pt>
    <dgm:pt modelId="{2D39AEBF-B2BD-46F5-B526-0A5B3B0FCA59}">
      <dgm:prSet phldrT="[Κείμενο]"/>
      <dgm:spPr/>
      <dgm:t>
        <a:bodyPr/>
        <a:lstStyle/>
        <a:p>
          <a:r>
            <a:rPr lang="el-GR" spc="-1" dirty="0">
              <a:solidFill>
                <a:srgbClr val="000000"/>
              </a:solidFill>
              <a:latin typeface="Arial"/>
              <a:ea typeface="Microsoft YaHei"/>
            </a:rPr>
            <a:t>…εννοούμε την δημιουργία κατάλληλων συνθηκών ώστε οι άνθρωποι να σκέφτονται και να ενεργούν δημιουργικά προκειμένου να επιλυθούν των αστικών προβλημάτων τους (Landry,2005), και για να επιτευχθεί αυτό απαιτούνται συνεκτικές και ολοκληρωμένες στρατηγικές βιώσιμης ανάπτυξης ώστε να προστατευθεί η δημοκρατία, τα ανθρώπινα δικαιώματα, η ασφάλεια, η ευημερία κ.α.. </a:t>
          </a:r>
          <a:endParaRPr lang="el-GR" dirty="0"/>
        </a:p>
      </dgm:t>
    </dgm:pt>
    <dgm:pt modelId="{64CB1758-C90B-4D32-AA80-747733955B2B}" type="parTrans" cxnId="{EC58419C-E741-4266-B22B-4CE35C324161}">
      <dgm:prSet/>
      <dgm:spPr/>
      <dgm:t>
        <a:bodyPr/>
        <a:lstStyle/>
        <a:p>
          <a:endParaRPr lang="el-GR"/>
        </a:p>
      </dgm:t>
    </dgm:pt>
    <dgm:pt modelId="{73802777-3997-438C-AEB2-3052324CBD55}" type="sibTrans" cxnId="{EC58419C-E741-4266-B22B-4CE35C324161}">
      <dgm:prSet/>
      <dgm:spPr/>
      <dgm:t>
        <a:bodyPr/>
        <a:lstStyle/>
        <a:p>
          <a:endParaRPr lang="el-GR"/>
        </a:p>
      </dgm:t>
    </dgm:pt>
    <dgm:pt modelId="{C7E5D361-9941-479F-BEDC-9E728CC97250}">
      <dgm:prSet phldrT="[Κείμενο]"/>
      <dgm:spPr/>
      <dgm:t>
        <a:bodyPr/>
        <a:lstStyle/>
        <a:p>
          <a:pPr>
            <a:buClr>
              <a:srgbClr val="000000"/>
            </a:buClr>
            <a:buFont typeface="Arial"/>
            <a:buChar char="•"/>
          </a:pPr>
          <a:r>
            <a:rPr lang="el-GR" spc="-1" dirty="0">
              <a:solidFill>
                <a:srgbClr val="000000"/>
              </a:solidFill>
              <a:latin typeface="Arial"/>
            </a:rPr>
            <a:t>…</a:t>
          </a:r>
          <a:r>
            <a:rPr lang="el-GR" spc="-1" dirty="0">
              <a:solidFill>
                <a:srgbClr val="000000"/>
              </a:solidFill>
              <a:latin typeface="Arial"/>
              <a:ea typeface="Microsoft YaHei"/>
            </a:rPr>
            <a:t>Ουσιαστικά εδώ μπαίνει η συζήτηση της πολιτιστικής διάστασης των αστικών περιβαλλόντων, σχεδιάζοντας πολιτικές αναγνωρίζοντας την σημασία του πολιτισμού, της δημιουργικότητας και της καινοτομίας στην αστική διακυβέρνηση και την ανάπτυξη της πόλης (ΟΟΣΑ,2018, UNESCO, 2021), στους στόχους της βιώσιμης ανάπτυξη.</a:t>
          </a:r>
          <a:endParaRPr lang="el-GR" dirty="0"/>
        </a:p>
      </dgm:t>
    </dgm:pt>
    <dgm:pt modelId="{7029E359-E3F1-470B-8F41-344DDFA19BB3}" type="parTrans" cxnId="{689B6E60-B94C-4FE0-B5FF-E136F8B9D3D0}">
      <dgm:prSet/>
      <dgm:spPr/>
      <dgm:t>
        <a:bodyPr/>
        <a:lstStyle/>
        <a:p>
          <a:endParaRPr lang="el-GR"/>
        </a:p>
      </dgm:t>
    </dgm:pt>
    <dgm:pt modelId="{9CB522F8-7217-43A5-8FF3-D90F24CD370F}" type="sibTrans" cxnId="{689B6E60-B94C-4FE0-B5FF-E136F8B9D3D0}">
      <dgm:prSet/>
      <dgm:spPr/>
      <dgm:t>
        <a:bodyPr/>
        <a:lstStyle/>
        <a:p>
          <a:endParaRPr lang="el-GR"/>
        </a:p>
      </dgm:t>
    </dgm:pt>
    <dgm:pt modelId="{491BD84A-A2A0-47C1-B95D-171B3D6E5C6A}">
      <dgm:prSet phldrT="[Κείμενο]"/>
      <dgm:spPr/>
      <dgm:t>
        <a:bodyPr/>
        <a:lstStyle/>
        <a:p>
          <a:pPr>
            <a:buClr>
              <a:srgbClr val="000000"/>
            </a:buClr>
            <a:buFont typeface="Arial"/>
            <a:buChar char="•"/>
          </a:pPr>
          <a:r>
            <a:rPr lang="el-GR" spc="-1" dirty="0">
              <a:solidFill>
                <a:srgbClr val="000000"/>
              </a:solidFill>
              <a:latin typeface="Arial"/>
            </a:rPr>
            <a:t>…</a:t>
          </a:r>
          <a:r>
            <a:rPr lang="el-GR" b="1" spc="-1" dirty="0">
              <a:solidFill>
                <a:srgbClr val="000000"/>
              </a:solidFill>
              <a:latin typeface="Arial"/>
              <a:ea typeface="Microsoft YaHei"/>
            </a:rPr>
            <a:t>Ε</a:t>
          </a:r>
          <a:r>
            <a:rPr lang="el-GR" spc="-1" dirty="0">
              <a:solidFill>
                <a:srgbClr val="000000"/>
              </a:solidFill>
              <a:latin typeface="Arial"/>
              <a:ea typeface="Microsoft YaHei"/>
            </a:rPr>
            <a:t>πομένως θα πρέπει τοπικές, εθνικές, ευρωπαϊκές και διεθνείς πολιτικές και μέτρα, μεταξύ άλλων και πολιτιστικά, να μπορούν να συμβάλουν σε μια δίκαιη μετάβαση προς αυτήν την κατεύθυνση και να ενθαρρύνουν την ενεργό συμμετοχή στα κοινά και την παγκόσμια ευθύνη (Συμβούλιο ΕΕ,2019)· </a:t>
          </a:r>
          <a:endParaRPr lang="el-GR" dirty="0"/>
        </a:p>
      </dgm:t>
    </dgm:pt>
    <dgm:pt modelId="{1F5C44BE-987A-4D7D-ADA1-C38A5BE27140}" type="parTrans" cxnId="{68D8F439-9E5B-45C3-86C2-3A81B8A7E59C}">
      <dgm:prSet/>
      <dgm:spPr/>
      <dgm:t>
        <a:bodyPr/>
        <a:lstStyle/>
        <a:p>
          <a:endParaRPr lang="el-GR"/>
        </a:p>
      </dgm:t>
    </dgm:pt>
    <dgm:pt modelId="{CD69EAD0-0DBC-446D-8135-1431EB130EE4}" type="sibTrans" cxnId="{68D8F439-9E5B-45C3-86C2-3A81B8A7E59C}">
      <dgm:prSet/>
      <dgm:spPr/>
      <dgm:t>
        <a:bodyPr/>
        <a:lstStyle/>
        <a:p>
          <a:endParaRPr lang="el-GR"/>
        </a:p>
      </dgm:t>
    </dgm:pt>
    <dgm:pt modelId="{11498522-B535-42C0-BFBB-BE3BB88C9D23}" type="pres">
      <dgm:prSet presAssocID="{49145BA1-DC35-4184-80E4-DD6BBC7E1CE4}" presName="linear" presStyleCnt="0">
        <dgm:presLayoutVars>
          <dgm:animLvl val="lvl"/>
          <dgm:resizeHandles val="exact"/>
        </dgm:presLayoutVars>
      </dgm:prSet>
      <dgm:spPr/>
    </dgm:pt>
    <dgm:pt modelId="{3F95F25D-E17E-4D79-9490-C59CDB5C53E4}" type="pres">
      <dgm:prSet presAssocID="{2D39AEBF-B2BD-46F5-B526-0A5B3B0FCA59}" presName="parentText" presStyleLbl="node1" presStyleIdx="0" presStyleCnt="3" custScaleX="68157" custScaleY="7854" custLinFactY="1690" custLinFactNeighborX="15712" custLinFactNeighborY="100000">
        <dgm:presLayoutVars>
          <dgm:chMax val="0"/>
          <dgm:bulletEnabled val="1"/>
        </dgm:presLayoutVars>
      </dgm:prSet>
      <dgm:spPr/>
    </dgm:pt>
    <dgm:pt modelId="{47D96F1E-5C7A-4752-8471-0CB74C5FB04C}" type="pres">
      <dgm:prSet presAssocID="{73802777-3997-438C-AEB2-3052324CBD55}" presName="spacer" presStyleCnt="0"/>
      <dgm:spPr/>
    </dgm:pt>
    <dgm:pt modelId="{FAD6CC9E-F9FF-4AA9-975B-5B57F0E283E2}" type="pres">
      <dgm:prSet presAssocID="{C7E5D361-9941-479F-BEDC-9E728CC97250}" presName="parentText" presStyleLbl="node1" presStyleIdx="1" presStyleCnt="3" custScaleX="68208" custScaleY="6762" custLinFactY="1362" custLinFactNeighborX="-16840" custLinFactNeighborY="100000">
        <dgm:presLayoutVars>
          <dgm:chMax val="0"/>
          <dgm:bulletEnabled val="1"/>
        </dgm:presLayoutVars>
      </dgm:prSet>
      <dgm:spPr/>
    </dgm:pt>
    <dgm:pt modelId="{BEA6AB83-8788-4E89-8074-B90C58B38AEC}" type="pres">
      <dgm:prSet presAssocID="{9CB522F8-7217-43A5-8FF3-D90F24CD370F}" presName="spacer" presStyleCnt="0"/>
      <dgm:spPr/>
    </dgm:pt>
    <dgm:pt modelId="{698CB6EB-003B-4F22-98C1-C8EEA622BD79}" type="pres">
      <dgm:prSet presAssocID="{491BD84A-A2A0-47C1-B95D-171B3D6E5C6A}" presName="parentText" presStyleLbl="node1" presStyleIdx="2" presStyleCnt="3" custScaleX="68208" custScaleY="7486" custLinFactY="684" custLinFactNeighborX="22294" custLinFactNeighborY="100000">
        <dgm:presLayoutVars>
          <dgm:chMax val="0"/>
          <dgm:bulletEnabled val="1"/>
        </dgm:presLayoutVars>
      </dgm:prSet>
      <dgm:spPr/>
    </dgm:pt>
  </dgm:ptLst>
  <dgm:cxnLst>
    <dgm:cxn modelId="{68D8F439-9E5B-45C3-86C2-3A81B8A7E59C}" srcId="{49145BA1-DC35-4184-80E4-DD6BBC7E1CE4}" destId="{491BD84A-A2A0-47C1-B95D-171B3D6E5C6A}" srcOrd="2" destOrd="0" parTransId="{1F5C44BE-987A-4D7D-ADA1-C38A5BE27140}" sibTransId="{CD69EAD0-0DBC-446D-8135-1431EB130EE4}"/>
    <dgm:cxn modelId="{689B6E60-B94C-4FE0-B5FF-E136F8B9D3D0}" srcId="{49145BA1-DC35-4184-80E4-DD6BBC7E1CE4}" destId="{C7E5D361-9941-479F-BEDC-9E728CC97250}" srcOrd="1" destOrd="0" parTransId="{7029E359-E3F1-470B-8F41-344DDFA19BB3}" sibTransId="{9CB522F8-7217-43A5-8FF3-D90F24CD370F}"/>
    <dgm:cxn modelId="{EF593364-30A4-41D0-8840-31A23411DFB0}" type="presOf" srcId="{491BD84A-A2A0-47C1-B95D-171B3D6E5C6A}" destId="{698CB6EB-003B-4F22-98C1-C8EEA622BD79}" srcOrd="0" destOrd="0" presId="urn:microsoft.com/office/officeart/2005/8/layout/vList2"/>
    <dgm:cxn modelId="{1CDB9A91-364B-4677-A8A4-BB5BBF20B820}" type="presOf" srcId="{49145BA1-DC35-4184-80E4-DD6BBC7E1CE4}" destId="{11498522-B535-42C0-BFBB-BE3BB88C9D23}" srcOrd="0" destOrd="0" presId="urn:microsoft.com/office/officeart/2005/8/layout/vList2"/>
    <dgm:cxn modelId="{EC58419C-E741-4266-B22B-4CE35C324161}" srcId="{49145BA1-DC35-4184-80E4-DD6BBC7E1CE4}" destId="{2D39AEBF-B2BD-46F5-B526-0A5B3B0FCA59}" srcOrd="0" destOrd="0" parTransId="{64CB1758-C90B-4D32-AA80-747733955B2B}" sibTransId="{73802777-3997-438C-AEB2-3052324CBD55}"/>
    <dgm:cxn modelId="{226EDDCE-42EA-4933-9823-F3C0AE9FF0E6}" type="presOf" srcId="{C7E5D361-9941-479F-BEDC-9E728CC97250}" destId="{FAD6CC9E-F9FF-4AA9-975B-5B57F0E283E2}" srcOrd="0" destOrd="0" presId="urn:microsoft.com/office/officeart/2005/8/layout/vList2"/>
    <dgm:cxn modelId="{FFC38DD2-4AB7-47AB-A8A5-7B82346E9D20}" type="presOf" srcId="{2D39AEBF-B2BD-46F5-B526-0A5B3B0FCA59}" destId="{3F95F25D-E17E-4D79-9490-C59CDB5C53E4}" srcOrd="0" destOrd="0" presId="urn:microsoft.com/office/officeart/2005/8/layout/vList2"/>
    <dgm:cxn modelId="{CA434F7A-D2B7-494C-9128-4BBF40C65ED3}" type="presParOf" srcId="{11498522-B535-42C0-BFBB-BE3BB88C9D23}" destId="{3F95F25D-E17E-4D79-9490-C59CDB5C53E4}" srcOrd="0" destOrd="0" presId="urn:microsoft.com/office/officeart/2005/8/layout/vList2"/>
    <dgm:cxn modelId="{AC8E1329-4D46-47F2-8F8C-9FFED284DFC8}" type="presParOf" srcId="{11498522-B535-42C0-BFBB-BE3BB88C9D23}" destId="{47D96F1E-5C7A-4752-8471-0CB74C5FB04C}" srcOrd="1" destOrd="0" presId="urn:microsoft.com/office/officeart/2005/8/layout/vList2"/>
    <dgm:cxn modelId="{2A77B45C-90BF-4A40-95C4-0E3C555DE80F}" type="presParOf" srcId="{11498522-B535-42C0-BFBB-BE3BB88C9D23}" destId="{FAD6CC9E-F9FF-4AA9-975B-5B57F0E283E2}" srcOrd="2" destOrd="0" presId="urn:microsoft.com/office/officeart/2005/8/layout/vList2"/>
    <dgm:cxn modelId="{E0580EC6-6223-4F61-8468-4CE2BFF868FD}" type="presParOf" srcId="{11498522-B535-42C0-BFBB-BE3BB88C9D23}" destId="{BEA6AB83-8788-4E89-8074-B90C58B38AEC}" srcOrd="3" destOrd="0" presId="urn:microsoft.com/office/officeart/2005/8/layout/vList2"/>
    <dgm:cxn modelId="{68644FE5-5361-4975-8A26-898EEC1EEA4D}" type="presParOf" srcId="{11498522-B535-42C0-BFBB-BE3BB88C9D23}" destId="{698CB6EB-003B-4F22-98C1-C8EEA622BD7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4E83FDE-4CDA-415C-AF23-6AD065C895F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1C75F26-596E-4EB1-838A-D9CA2E90CD91}">
      <dgm:prSet/>
      <dgm:spPr/>
      <dgm:t>
        <a:bodyPr/>
        <a:lstStyle/>
        <a:p>
          <a:r>
            <a:rPr lang="el-GR" dirty="0"/>
            <a:t>65 χρόνια μετά την ένωση, στη Διάσκεψη για το μέλλον της Ευρώπης που πραγματοποιήθηκε σε συνεργασία και με το Ευρωπαϊκό Κοινοβούλιο στην Ελλάδα το 2021 αναρωτιόμαστε ακόμη τι θέλουμε, είμαστε σε ένα σταυροδρόμι με πολλές προκλήσεις των καιρών. </a:t>
          </a:r>
          <a:endParaRPr lang="en-US" dirty="0"/>
        </a:p>
      </dgm:t>
    </dgm:pt>
    <dgm:pt modelId="{C703713D-C279-4BB5-B782-EC65E0F5853D}" type="parTrans" cxnId="{A131875E-329A-42E3-87D4-EF0F296B44B4}">
      <dgm:prSet/>
      <dgm:spPr/>
      <dgm:t>
        <a:bodyPr/>
        <a:lstStyle/>
        <a:p>
          <a:endParaRPr lang="en-US"/>
        </a:p>
      </dgm:t>
    </dgm:pt>
    <dgm:pt modelId="{2638D46E-C128-4AA1-A4A8-BAC622BB2D41}" type="sibTrans" cxnId="{A131875E-329A-42E3-87D4-EF0F296B44B4}">
      <dgm:prSet/>
      <dgm:spPr/>
      <dgm:t>
        <a:bodyPr/>
        <a:lstStyle/>
        <a:p>
          <a:endParaRPr lang="en-US"/>
        </a:p>
      </dgm:t>
    </dgm:pt>
    <dgm:pt modelId="{7725586E-AB57-4456-812E-BC164DF0AAED}">
      <dgm:prSet/>
      <dgm:spPr/>
      <dgm:t>
        <a:bodyPr/>
        <a:lstStyle/>
        <a:p>
          <a:r>
            <a:rPr lang="el-GR" b="1" dirty="0">
              <a:solidFill>
                <a:schemeClr val="tx1"/>
              </a:solidFill>
            </a:rPr>
            <a:t>Τι μπορούν να κάνουν οι πόλεις για να αντιμετωπίσουν τις σύγχρονες προκλήσεις;</a:t>
          </a:r>
          <a:endParaRPr lang="en-US" b="1" dirty="0">
            <a:solidFill>
              <a:schemeClr val="tx1"/>
            </a:solidFill>
          </a:endParaRPr>
        </a:p>
      </dgm:t>
    </dgm:pt>
    <dgm:pt modelId="{F61FD4F8-818A-49C2-B14E-13E920215EFF}" type="parTrans" cxnId="{B0CB60EA-82B4-40E5-9C83-DAB02341911C}">
      <dgm:prSet/>
      <dgm:spPr/>
      <dgm:t>
        <a:bodyPr/>
        <a:lstStyle/>
        <a:p>
          <a:endParaRPr lang="en-US"/>
        </a:p>
      </dgm:t>
    </dgm:pt>
    <dgm:pt modelId="{343B21E9-BED6-46ED-A1B6-286B2C31A899}" type="sibTrans" cxnId="{B0CB60EA-82B4-40E5-9C83-DAB02341911C}">
      <dgm:prSet/>
      <dgm:spPr/>
      <dgm:t>
        <a:bodyPr/>
        <a:lstStyle/>
        <a:p>
          <a:endParaRPr lang="en-US"/>
        </a:p>
      </dgm:t>
    </dgm:pt>
    <dgm:pt modelId="{7565A944-94F2-4ECC-8FA8-75BC12EBAC00}" type="pres">
      <dgm:prSet presAssocID="{14E83FDE-4CDA-415C-AF23-6AD065C895F3}" presName="linear" presStyleCnt="0">
        <dgm:presLayoutVars>
          <dgm:animLvl val="lvl"/>
          <dgm:resizeHandles val="exact"/>
        </dgm:presLayoutVars>
      </dgm:prSet>
      <dgm:spPr/>
    </dgm:pt>
    <dgm:pt modelId="{C3BB2EF5-2F05-48E4-BF7D-054477DB1C12}" type="pres">
      <dgm:prSet presAssocID="{F1C75F26-596E-4EB1-838A-D9CA2E90CD91}" presName="parentText" presStyleLbl="node1" presStyleIdx="0" presStyleCnt="2">
        <dgm:presLayoutVars>
          <dgm:chMax val="0"/>
          <dgm:bulletEnabled val="1"/>
        </dgm:presLayoutVars>
      </dgm:prSet>
      <dgm:spPr/>
    </dgm:pt>
    <dgm:pt modelId="{124C5FF6-B41A-4CCB-B42E-8572FF66BF9B}" type="pres">
      <dgm:prSet presAssocID="{2638D46E-C128-4AA1-A4A8-BAC622BB2D41}" presName="spacer" presStyleCnt="0"/>
      <dgm:spPr/>
    </dgm:pt>
    <dgm:pt modelId="{F317A30D-2188-4E72-A5C6-A78E08BCF735}" type="pres">
      <dgm:prSet presAssocID="{7725586E-AB57-4456-812E-BC164DF0AAED}" presName="parentText" presStyleLbl="node1" presStyleIdx="1" presStyleCnt="2">
        <dgm:presLayoutVars>
          <dgm:chMax val="0"/>
          <dgm:bulletEnabled val="1"/>
        </dgm:presLayoutVars>
      </dgm:prSet>
      <dgm:spPr/>
    </dgm:pt>
  </dgm:ptLst>
  <dgm:cxnLst>
    <dgm:cxn modelId="{2D0C571B-43B8-48B2-B715-B00D24319FBE}" type="presOf" srcId="{F1C75F26-596E-4EB1-838A-D9CA2E90CD91}" destId="{C3BB2EF5-2F05-48E4-BF7D-054477DB1C12}" srcOrd="0" destOrd="0" presId="urn:microsoft.com/office/officeart/2005/8/layout/vList2"/>
    <dgm:cxn modelId="{A131875E-329A-42E3-87D4-EF0F296B44B4}" srcId="{14E83FDE-4CDA-415C-AF23-6AD065C895F3}" destId="{F1C75F26-596E-4EB1-838A-D9CA2E90CD91}" srcOrd="0" destOrd="0" parTransId="{C703713D-C279-4BB5-B782-EC65E0F5853D}" sibTransId="{2638D46E-C128-4AA1-A4A8-BAC622BB2D41}"/>
    <dgm:cxn modelId="{972E87BC-CB15-4764-B8A9-2599CE52CD4B}" type="presOf" srcId="{7725586E-AB57-4456-812E-BC164DF0AAED}" destId="{F317A30D-2188-4E72-A5C6-A78E08BCF735}" srcOrd="0" destOrd="0" presId="urn:microsoft.com/office/officeart/2005/8/layout/vList2"/>
    <dgm:cxn modelId="{E64A77C2-F147-4727-9334-75BE1EC97896}" type="presOf" srcId="{14E83FDE-4CDA-415C-AF23-6AD065C895F3}" destId="{7565A944-94F2-4ECC-8FA8-75BC12EBAC00}" srcOrd="0" destOrd="0" presId="urn:microsoft.com/office/officeart/2005/8/layout/vList2"/>
    <dgm:cxn modelId="{B0CB60EA-82B4-40E5-9C83-DAB02341911C}" srcId="{14E83FDE-4CDA-415C-AF23-6AD065C895F3}" destId="{7725586E-AB57-4456-812E-BC164DF0AAED}" srcOrd="1" destOrd="0" parTransId="{F61FD4F8-818A-49C2-B14E-13E920215EFF}" sibTransId="{343B21E9-BED6-46ED-A1B6-286B2C31A899}"/>
    <dgm:cxn modelId="{A438A6A4-8BCB-4C44-99E5-FFDC4561530B}" type="presParOf" srcId="{7565A944-94F2-4ECC-8FA8-75BC12EBAC00}" destId="{C3BB2EF5-2F05-48E4-BF7D-054477DB1C12}" srcOrd="0" destOrd="0" presId="urn:microsoft.com/office/officeart/2005/8/layout/vList2"/>
    <dgm:cxn modelId="{4E6D3CF0-C611-4931-9A5F-B035574EECC4}" type="presParOf" srcId="{7565A944-94F2-4ECC-8FA8-75BC12EBAC00}" destId="{124C5FF6-B41A-4CCB-B42E-8572FF66BF9B}" srcOrd="1" destOrd="0" presId="urn:microsoft.com/office/officeart/2005/8/layout/vList2"/>
    <dgm:cxn modelId="{562C84C1-F3B7-48B5-B70B-BA7AEEC69E31}" type="presParOf" srcId="{7565A944-94F2-4ECC-8FA8-75BC12EBAC00}" destId="{F317A30D-2188-4E72-A5C6-A78E08BCF73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4D92B-D364-4719-BB5A-6BEBED7860AB}">
      <dsp:nvSpPr>
        <dsp:cNvPr id="0" name=""/>
        <dsp:cNvSpPr/>
      </dsp:nvSpPr>
      <dsp:spPr>
        <a:xfrm>
          <a:off x="2490703" y="307405"/>
          <a:ext cx="6618575" cy="2068304"/>
        </a:xfrm>
        <a:prstGeom prst="rect">
          <a:avLst/>
        </a:prstGeom>
        <a:solidFill>
          <a:schemeClr val="lt1">
            <a:alpha val="40000"/>
            <a:hueOff val="0"/>
            <a:satOff val="0"/>
            <a:lumOff val="0"/>
            <a:alphaOff val="0"/>
          </a:schemeClr>
        </a:solidFill>
        <a:ln w="5715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0932" tIns="114300" rIns="114300" bIns="114300" numCol="1" spcCol="1270" anchor="ctr" anchorCtr="0">
          <a:noAutofit/>
        </a:bodyPr>
        <a:lstStyle/>
        <a:p>
          <a:pPr marL="0" lvl="0" indent="0" algn="l" defTabSz="1333500">
            <a:lnSpc>
              <a:spcPct val="90000"/>
            </a:lnSpc>
            <a:spcBef>
              <a:spcPct val="0"/>
            </a:spcBef>
            <a:spcAft>
              <a:spcPct val="35000"/>
            </a:spcAft>
            <a:buNone/>
          </a:pPr>
          <a:r>
            <a:rPr lang="el-GR" sz="3000" b="0" strike="noStrike" kern="1200" spc="-1" dirty="0">
              <a:solidFill>
                <a:srgbClr val="000000"/>
              </a:solidFill>
              <a:latin typeface="Arial"/>
              <a:ea typeface="DejaVu Sans"/>
            </a:rPr>
            <a:t>Ο Αριστοτέλης μας δίνει τον ορισμό της έννοιας “πόλις” ως μία μορφή ανώτερης κοινωνικής συνύπαρξη</a:t>
          </a:r>
          <a:endParaRPr lang="el-GR" sz="3000" kern="1200" dirty="0"/>
        </a:p>
      </dsp:txBody>
      <dsp:txXfrm>
        <a:off x="2490703" y="307405"/>
        <a:ext cx="6618575" cy="2068304"/>
      </dsp:txXfrm>
    </dsp:sp>
    <dsp:sp modelId="{9507F327-8206-48A0-A9B7-40439723FE0B}">
      <dsp:nvSpPr>
        <dsp:cNvPr id="0" name=""/>
        <dsp:cNvSpPr/>
      </dsp:nvSpPr>
      <dsp:spPr>
        <a:xfrm>
          <a:off x="2173696" y="37255"/>
          <a:ext cx="1447813" cy="2171719"/>
        </a:xfrm>
        <a:prstGeom prst="rect">
          <a:avLst/>
        </a:prstGeom>
        <a:blipFill rotWithShape="1">
          <a:blip xmlns:r="http://schemas.openxmlformats.org/officeDocument/2006/relationships" r:embed="rId1"/>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01407B-B6DD-417B-AAB1-FD72D300D3C8}">
      <dsp:nvSpPr>
        <dsp:cNvPr id="0" name=""/>
        <dsp:cNvSpPr/>
      </dsp:nvSpPr>
      <dsp:spPr>
        <a:xfrm>
          <a:off x="2449469" y="2939776"/>
          <a:ext cx="6618575" cy="2068304"/>
        </a:xfrm>
        <a:prstGeom prst="rect">
          <a:avLst/>
        </a:prstGeom>
        <a:solidFill>
          <a:schemeClr val="lt1">
            <a:alpha val="40000"/>
            <a:hueOff val="0"/>
            <a:satOff val="0"/>
            <a:lumOff val="0"/>
            <a:alphaOff val="0"/>
          </a:schemeClr>
        </a:solidFill>
        <a:ln w="38100" cap="flat" cmpd="sng" algn="ctr">
          <a:solidFill>
            <a:schemeClr val="accent1"/>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0932" tIns="114300" rIns="114300" bIns="114300" numCol="1" spcCol="1270" anchor="ctr" anchorCtr="0">
          <a:noAutofit/>
        </a:bodyPr>
        <a:lstStyle/>
        <a:p>
          <a:pPr marL="0" lvl="0" indent="0" algn="l" defTabSz="1333500">
            <a:lnSpc>
              <a:spcPct val="90000"/>
            </a:lnSpc>
            <a:spcBef>
              <a:spcPct val="0"/>
            </a:spcBef>
            <a:spcAft>
              <a:spcPct val="35000"/>
            </a:spcAft>
            <a:buNone/>
          </a:pPr>
          <a:r>
            <a:rPr lang="el-GR" sz="3000" kern="1200" dirty="0"/>
            <a:t>Η λέξη προέρχεται από το ρήμα “κοινωνώ” που στα αρχαία ελληνικά σημαίνει μοιράζομαι  - κάνω κάτι μαζί με άλλους</a:t>
          </a:r>
        </a:p>
      </dsp:txBody>
      <dsp:txXfrm>
        <a:off x="2449469" y="2939776"/>
        <a:ext cx="6618575" cy="2068304"/>
      </dsp:txXfrm>
    </dsp:sp>
    <dsp:sp modelId="{23B97F6D-F889-4204-AF7D-08EB3456F787}">
      <dsp:nvSpPr>
        <dsp:cNvPr id="0" name=""/>
        <dsp:cNvSpPr/>
      </dsp:nvSpPr>
      <dsp:spPr>
        <a:xfrm>
          <a:off x="2173696" y="2641020"/>
          <a:ext cx="1447813" cy="2171719"/>
        </a:xfrm>
        <a:prstGeom prst="rect">
          <a:avLst/>
        </a:prstGeom>
        <a:blipFill rotWithShape="1">
          <a:blip xmlns:r="http://schemas.openxmlformats.org/officeDocument/2006/relationships" r:embed="rId2"/>
          <a:srcRect/>
          <a:stretch>
            <a:fillRect l="-42000" r="-4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2DF86-770B-4F8D-8B18-0E1604EC94EF}">
      <dsp:nvSpPr>
        <dsp:cNvPr id="0" name=""/>
        <dsp:cNvSpPr/>
      </dsp:nvSpPr>
      <dsp:spPr>
        <a:xfrm>
          <a:off x="2607149" y="187450"/>
          <a:ext cx="1423964" cy="1423964"/>
        </a:xfrm>
        <a:prstGeom prst="pieWedg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l-GR" sz="800" kern="1200" spc="-1" dirty="0">
              <a:latin typeface="Arial"/>
            </a:rPr>
            <a:t>Μοχλός οικονομικής ανάπτυξης</a:t>
          </a:r>
          <a:endParaRPr lang="el-GR" sz="800" kern="1200" dirty="0"/>
        </a:p>
      </dsp:txBody>
      <dsp:txXfrm>
        <a:off x="3024218" y="604519"/>
        <a:ext cx="1006895" cy="1006895"/>
      </dsp:txXfrm>
    </dsp:sp>
    <dsp:sp modelId="{FF5A322D-FCE1-4796-8E81-7DF6F006B17A}">
      <dsp:nvSpPr>
        <dsp:cNvPr id="0" name=""/>
        <dsp:cNvSpPr/>
      </dsp:nvSpPr>
      <dsp:spPr>
        <a:xfrm rot="5400000">
          <a:off x="4096886" y="187450"/>
          <a:ext cx="1423964" cy="1423964"/>
        </a:xfrm>
        <a:prstGeom prst="pieWedg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l-GR" sz="800" kern="1200" spc="-1" dirty="0" err="1">
              <a:latin typeface="Arial"/>
            </a:rPr>
            <a:t>Ευρωπαικής</a:t>
          </a:r>
          <a:r>
            <a:rPr lang="el-GR" sz="800" kern="1200" spc="-1" dirty="0">
              <a:latin typeface="Arial"/>
            </a:rPr>
            <a:t> Ταυτότητας</a:t>
          </a:r>
          <a:endParaRPr lang="el-GR" sz="800" kern="1200" dirty="0"/>
        </a:p>
      </dsp:txBody>
      <dsp:txXfrm rot="-5400000">
        <a:off x="4096886" y="604519"/>
        <a:ext cx="1006895" cy="1006895"/>
      </dsp:txXfrm>
    </dsp:sp>
    <dsp:sp modelId="{63EA6046-D531-4DE0-99BF-E7DCBE2FFACA}">
      <dsp:nvSpPr>
        <dsp:cNvPr id="0" name=""/>
        <dsp:cNvSpPr/>
      </dsp:nvSpPr>
      <dsp:spPr>
        <a:xfrm rot="10800000">
          <a:off x="4096886" y="1677186"/>
          <a:ext cx="1423964" cy="1423964"/>
        </a:xfrm>
        <a:prstGeom prst="pieWedg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l-GR" sz="800" kern="1200" spc="-1">
              <a:latin typeface="Arial"/>
            </a:rPr>
            <a:t>Μέσο αναδιαμόρφωσης πόλεων</a:t>
          </a:r>
          <a:endParaRPr lang="el-GR" sz="800" kern="1200" dirty="0"/>
        </a:p>
      </dsp:txBody>
      <dsp:txXfrm rot="10800000">
        <a:off x="4096886" y="1677186"/>
        <a:ext cx="1006895" cy="1006895"/>
      </dsp:txXfrm>
    </dsp:sp>
    <dsp:sp modelId="{C07B0958-F5A8-47A7-8CBF-C34FCF7793DE}">
      <dsp:nvSpPr>
        <dsp:cNvPr id="0" name=""/>
        <dsp:cNvSpPr/>
      </dsp:nvSpPr>
      <dsp:spPr>
        <a:xfrm rot="16200000">
          <a:off x="2607149" y="1677186"/>
          <a:ext cx="1423964" cy="1423964"/>
        </a:xfrm>
        <a:prstGeom prst="pieWedg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6896" tIns="56896" rIns="56896" bIns="5689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800" kern="1200" spc="-1" dirty="0">
              <a:latin typeface="Arial"/>
            </a:rPr>
            <a:t>Ενσωμάτωσης και ένταξης χωρίς αποκλεισμούς</a:t>
          </a:r>
          <a:endParaRPr lang="el-GR" sz="800" kern="1200" dirty="0"/>
        </a:p>
        <a:p>
          <a:pPr marL="0" lvl="0" algn="ctr" defTabSz="355600">
            <a:lnSpc>
              <a:spcPct val="90000"/>
            </a:lnSpc>
            <a:spcBef>
              <a:spcPct val="0"/>
            </a:spcBef>
            <a:spcAft>
              <a:spcPct val="35000"/>
            </a:spcAft>
            <a:buNone/>
          </a:pPr>
          <a:endParaRPr lang="el-GR" sz="800" kern="1200" dirty="0"/>
        </a:p>
      </dsp:txBody>
      <dsp:txXfrm rot="5400000">
        <a:off x="3024218" y="1677186"/>
        <a:ext cx="1006895" cy="1006895"/>
      </dsp:txXfrm>
    </dsp:sp>
    <dsp:sp modelId="{615DC9A6-92A9-4FCC-9AE4-008A3AAD16AD}">
      <dsp:nvSpPr>
        <dsp:cNvPr id="0" name=""/>
        <dsp:cNvSpPr/>
      </dsp:nvSpPr>
      <dsp:spPr>
        <a:xfrm>
          <a:off x="3818177" y="1348326"/>
          <a:ext cx="491645" cy="427518"/>
        </a:xfrm>
        <a:prstGeom prst="circularArrow">
          <a:avLst/>
        </a:prstGeom>
        <a:solidFill>
          <a:schemeClr val="accent2">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728842E-4D39-4946-A932-507E88EB98F9}">
      <dsp:nvSpPr>
        <dsp:cNvPr id="0" name=""/>
        <dsp:cNvSpPr/>
      </dsp:nvSpPr>
      <dsp:spPr>
        <a:xfrm rot="10800000">
          <a:off x="3818177" y="1512756"/>
          <a:ext cx="491645" cy="427518"/>
        </a:xfrm>
        <a:prstGeom prst="circularArrow">
          <a:avLst/>
        </a:prstGeom>
        <a:solidFill>
          <a:schemeClr val="accent2">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3B5BB-8841-42B0-81E6-AF529B78AED3}">
      <dsp:nvSpPr>
        <dsp:cNvPr id="0" name=""/>
        <dsp:cNvSpPr/>
      </dsp:nvSpPr>
      <dsp:spPr>
        <a:xfrm>
          <a:off x="2053" y="803788"/>
          <a:ext cx="4379788" cy="2627873"/>
        </a:xfrm>
        <a:prstGeom prst="roundRect">
          <a:avLst>
            <a:gd name="adj" fmla="val 10000"/>
          </a:avLst>
        </a:prstGeom>
        <a:solidFill>
          <a:schemeClr val="accent1"/>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t>Μια βιώσιμη πόλη αξιολογεί, σχεδιάζει και ενεργεί για να προετοιμαστεί και να ανταποκριθεί σε όλους τους κινδύνους  </a:t>
          </a:r>
          <a:endParaRPr lang="en-US" sz="2300" kern="1200" dirty="0"/>
        </a:p>
      </dsp:txBody>
      <dsp:txXfrm>
        <a:off x="79021" y="880756"/>
        <a:ext cx="4225852" cy="2473937"/>
      </dsp:txXfrm>
    </dsp:sp>
    <dsp:sp modelId="{709440BA-5D5E-4062-AB60-D30612A33A2C}">
      <dsp:nvSpPr>
        <dsp:cNvPr id="0" name=""/>
        <dsp:cNvSpPr/>
      </dsp:nvSpPr>
      <dsp:spPr>
        <a:xfrm>
          <a:off x="4767263" y="1574631"/>
          <a:ext cx="928515" cy="1086187"/>
        </a:xfrm>
        <a:prstGeom prst="rightArrow">
          <a:avLst>
            <a:gd name="adj1" fmla="val 60000"/>
            <a:gd name="adj2" fmla="val 50000"/>
          </a:avLst>
        </a:prstGeom>
        <a:solidFill>
          <a:schemeClr val="accent1"/>
        </a:solidFill>
        <a:ln>
          <a:noFill/>
        </a:ln>
        <a:effectLst/>
        <a:sp3d z="-600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767263" y="1791868"/>
        <a:ext cx="649961" cy="651713"/>
      </dsp:txXfrm>
    </dsp:sp>
    <dsp:sp modelId="{A79CA083-BC78-4AC7-A0FE-CF2971A1C775}">
      <dsp:nvSpPr>
        <dsp:cNvPr id="0" name=""/>
        <dsp:cNvSpPr/>
      </dsp:nvSpPr>
      <dsp:spPr>
        <a:xfrm>
          <a:off x="6133757" y="803788"/>
          <a:ext cx="4379788" cy="2627873"/>
        </a:xfrm>
        <a:prstGeom prst="roundRect">
          <a:avLst>
            <a:gd name="adj" fmla="val 10000"/>
          </a:avLst>
        </a:prstGeom>
        <a:solidFill>
          <a:schemeClr val="accent2">
            <a:lumMod val="40000"/>
            <a:lumOff val="60000"/>
          </a:schemeClr>
        </a:solidFill>
        <a:ln>
          <a:noFill/>
        </a:ln>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l-GR" sz="2300" kern="1200" dirty="0"/>
            <a:t>Η κατανόηση των κοινωνικών και οικονομικών τρωτών σημείων είναι απαραίτητη για τη διαμόρφωση δράσεων για ανθεκτικότητα προσαρμοσμένες στις τοπικές ανάγκες.</a:t>
          </a:r>
          <a:endParaRPr lang="en-US" sz="2300" kern="1200" dirty="0"/>
        </a:p>
      </dsp:txBody>
      <dsp:txXfrm>
        <a:off x="6210725" y="880756"/>
        <a:ext cx="4225852" cy="247393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74ED4-DEF4-4601-8593-71F9F4957C56}">
      <dsp:nvSpPr>
        <dsp:cNvPr id="0" name=""/>
        <dsp:cNvSpPr/>
      </dsp:nvSpPr>
      <dsp:spPr>
        <a:xfrm>
          <a:off x="563" y="383665"/>
          <a:ext cx="4618497" cy="14086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kern="1200" dirty="0"/>
            <a:t>Η βιώσιμη αστική ανάπτυξη θα πετύχει μόνο μέσω δημιουργικών παρορμήσεων, πειραμάτων, δοκιμής καινοτόμων ιδεών και καθιστώντας τις εναλλακτικές ορατές, ιδίως μέσω τοπικών αστικών πρωτοβουλιών, καλλιτεχνικών δράσεων και κοινωνικών κινημάτων (</a:t>
          </a:r>
          <a:r>
            <a:rPr lang="en-US" sz="1400" kern="1200" dirty="0"/>
            <a:t>Kagan,2023)</a:t>
          </a:r>
          <a:r>
            <a:rPr lang="el-GR" sz="1400" kern="1200" dirty="0"/>
            <a:t>. </a:t>
          </a:r>
          <a:endParaRPr lang="en-US" sz="1400" kern="1200" dirty="0"/>
        </a:p>
      </dsp:txBody>
      <dsp:txXfrm>
        <a:off x="563" y="383665"/>
        <a:ext cx="4618497" cy="1408641"/>
      </dsp:txXfrm>
    </dsp:sp>
    <dsp:sp modelId="{04EA7439-DA59-4214-8ED9-58EDC7AF9273}">
      <dsp:nvSpPr>
        <dsp:cNvPr id="0" name=""/>
        <dsp:cNvSpPr/>
      </dsp:nvSpPr>
      <dsp:spPr>
        <a:xfrm>
          <a:off x="563" y="2369619"/>
          <a:ext cx="4618497" cy="14086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i="1" kern="1200"/>
            <a:t>H</a:t>
          </a:r>
          <a:r>
            <a:rPr lang="el-GR" sz="1400" i="1" kern="1200"/>
            <a:t> δημιουργική πόλη – η πόλη του μέλλοντος – η βιώσιμη πόλη είναι η πόλη όπου κατανοεί και σέβεται τις κοινωνικο-οικοσυστικές διαδικασίες, τη φύση και τα όρια της βιόσφαιρας, που εφαρμόζει την κοινωνική και οικονομική δικαιοσύνη και την ισότητα και που συμβάλλει σε μία κουλτούρα πολιτισμού τόσο για το παρόν όσο και τις μελλοντικές γενιές.</a:t>
          </a:r>
          <a:r>
            <a:rPr lang="el-GR" sz="1400" b="0" i="0" kern="1200"/>
            <a:t> </a:t>
          </a:r>
          <a:endParaRPr lang="en-US" sz="1400" kern="1200"/>
        </a:p>
      </dsp:txBody>
      <dsp:txXfrm>
        <a:off x="563" y="2369619"/>
        <a:ext cx="4618497" cy="1408641"/>
      </dsp:txXfrm>
    </dsp:sp>
    <dsp:sp modelId="{CAA79616-A01C-41AE-8183-A9EA469E2993}">
      <dsp:nvSpPr>
        <dsp:cNvPr id="0" name=""/>
        <dsp:cNvSpPr/>
      </dsp:nvSpPr>
      <dsp:spPr>
        <a:xfrm>
          <a:off x="563" y="4355573"/>
          <a:ext cx="4618497" cy="14086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l-GR" sz="1400" b="0" i="0" kern="1200"/>
            <a:t>Ο πολιτισμός δεν πρέπει να θεωρείται ως ένας τομέας πολιτικής μεμονωμένα, αλλά μάλλον ως μια οριζόντια διάσταση που μπορεί να προωθήσει μια στροφή παραδείγματος προς την ανανέωση της χάραξης πολιτικής προς μια προσέγγιση χωρίς αποκλεισμούς, ανθρωποκεντρική</a:t>
          </a:r>
          <a:r>
            <a:rPr lang="en-US" sz="1400" b="0" i="0" kern="1200"/>
            <a:t>.</a:t>
          </a:r>
          <a:r>
            <a:rPr lang="el-GR" sz="1400" b="0" i="0" kern="1200"/>
            <a:t> </a:t>
          </a:r>
          <a:endParaRPr lang="en-US" sz="1400" kern="1200"/>
        </a:p>
      </dsp:txBody>
      <dsp:txXfrm>
        <a:off x="563" y="4355573"/>
        <a:ext cx="4618497" cy="14086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8412A-04B7-4134-9733-18128D7B8AEF}">
      <dsp:nvSpPr>
        <dsp:cNvPr id="0" name=""/>
        <dsp:cNvSpPr/>
      </dsp:nvSpPr>
      <dsp:spPr>
        <a:xfrm rot="5400000">
          <a:off x="345210" y="1109010"/>
          <a:ext cx="2396179" cy="34704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A4BC0F-C4EE-43DB-BD14-06ABF8F2E016}">
      <dsp:nvSpPr>
        <dsp:cNvPr id="0" name=""/>
        <dsp:cNvSpPr/>
      </dsp:nvSpPr>
      <dsp:spPr>
        <a:xfrm>
          <a:off x="765487" y="318"/>
          <a:ext cx="3856062" cy="13427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l-GR" sz="2000" kern="1200" dirty="0"/>
            <a:t>Παράγοντες μετασχηματισμού των πόλεων</a:t>
          </a:r>
          <a:endParaRPr lang="en-US" sz="2000" kern="1200" dirty="0"/>
        </a:p>
      </dsp:txBody>
      <dsp:txXfrm>
        <a:off x="804815" y="39646"/>
        <a:ext cx="3777406" cy="1264109"/>
      </dsp:txXfrm>
    </dsp:sp>
    <dsp:sp modelId="{2C3474C0-7D85-4A46-850A-A18B97D638EF}">
      <dsp:nvSpPr>
        <dsp:cNvPr id="0" name=""/>
        <dsp:cNvSpPr/>
      </dsp:nvSpPr>
      <dsp:spPr>
        <a:xfrm>
          <a:off x="1549901" y="2313700"/>
          <a:ext cx="5115361" cy="34704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48B967-A2E7-4568-93B5-A7A60159E188}">
      <dsp:nvSpPr>
        <dsp:cNvPr id="0" name=""/>
        <dsp:cNvSpPr/>
      </dsp:nvSpPr>
      <dsp:spPr>
        <a:xfrm>
          <a:off x="765487" y="1921493"/>
          <a:ext cx="3856062" cy="23136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711200">
            <a:lnSpc>
              <a:spcPct val="90000"/>
            </a:lnSpc>
            <a:spcBef>
              <a:spcPct val="0"/>
            </a:spcBef>
            <a:spcAft>
              <a:spcPct val="35000"/>
            </a:spcAft>
            <a:buNone/>
          </a:pPr>
          <a:r>
            <a:rPr lang="el-GR" sz="1600" b="0" kern="1200" dirty="0"/>
            <a:t>Ο μετασχηματισμός της κοινωνίας επήλθε από μία σειρά κοινωνικών και πνευματικών εξελίξεων:</a:t>
          </a:r>
          <a:endParaRPr lang="en-US" sz="1600" kern="1200" dirty="0"/>
        </a:p>
        <a:p>
          <a:pPr marL="114300" lvl="1" indent="-114300" algn="l" defTabSz="622300">
            <a:lnSpc>
              <a:spcPct val="90000"/>
            </a:lnSpc>
            <a:spcBef>
              <a:spcPct val="0"/>
            </a:spcBef>
            <a:spcAft>
              <a:spcPct val="15000"/>
            </a:spcAft>
            <a:buChar char="•"/>
          </a:pPr>
          <a:r>
            <a:rPr lang="el-GR" sz="1400" b="0" kern="1200" dirty="0"/>
            <a:t>πολιτικές επαναστάσεις,</a:t>
          </a:r>
          <a:endParaRPr lang="en-US" sz="1400" kern="1200" dirty="0"/>
        </a:p>
        <a:p>
          <a:pPr marL="114300" lvl="1" indent="-114300" algn="l" defTabSz="622300">
            <a:lnSpc>
              <a:spcPct val="90000"/>
            </a:lnSpc>
            <a:spcBef>
              <a:spcPct val="0"/>
            </a:spcBef>
            <a:spcAft>
              <a:spcPct val="15000"/>
            </a:spcAft>
            <a:buChar char="•"/>
          </a:pPr>
          <a:r>
            <a:rPr lang="el-GR" sz="1400" b="0" kern="1200" dirty="0"/>
            <a:t>βιομηχανική επανάσταση, </a:t>
          </a:r>
          <a:endParaRPr lang="en-US" sz="1400" kern="1200" dirty="0"/>
        </a:p>
        <a:p>
          <a:pPr marL="114300" lvl="1" indent="-114300" algn="l" defTabSz="622300">
            <a:lnSpc>
              <a:spcPct val="90000"/>
            </a:lnSpc>
            <a:spcBef>
              <a:spcPct val="0"/>
            </a:spcBef>
            <a:spcAft>
              <a:spcPct val="15000"/>
            </a:spcAft>
            <a:buChar char="•"/>
          </a:pPr>
          <a:r>
            <a:rPr lang="el-GR" sz="1400" b="0" kern="1200" dirty="0"/>
            <a:t>θρησκευτικές αλλαγές, </a:t>
          </a:r>
          <a:endParaRPr lang="en-US" sz="1400" kern="1200" dirty="0"/>
        </a:p>
        <a:p>
          <a:pPr marL="114300" lvl="1" indent="-114300" algn="l" defTabSz="622300">
            <a:lnSpc>
              <a:spcPct val="90000"/>
            </a:lnSpc>
            <a:spcBef>
              <a:spcPct val="0"/>
            </a:spcBef>
            <a:spcAft>
              <a:spcPct val="15000"/>
            </a:spcAft>
            <a:buChar char="•"/>
          </a:pPr>
          <a:r>
            <a:rPr lang="el-GR" sz="1400" b="0" kern="1200"/>
            <a:t>αστικοποίηση, </a:t>
          </a:r>
          <a:endParaRPr lang="en-US" sz="1400" kern="1200"/>
        </a:p>
        <a:p>
          <a:pPr marL="114300" lvl="1" indent="-114300" algn="l" defTabSz="622300">
            <a:lnSpc>
              <a:spcPct val="90000"/>
            </a:lnSpc>
            <a:spcBef>
              <a:spcPct val="0"/>
            </a:spcBef>
            <a:spcAft>
              <a:spcPct val="15000"/>
            </a:spcAft>
            <a:buChar char="•"/>
          </a:pPr>
          <a:r>
            <a:rPr lang="el-GR" sz="1400" b="0" kern="1200" dirty="0"/>
            <a:t>ελεύθερη αγορά, </a:t>
          </a:r>
          <a:endParaRPr lang="en-US" sz="1400" kern="1200" dirty="0"/>
        </a:p>
        <a:p>
          <a:pPr marL="114300" lvl="1" indent="-114300" algn="l" defTabSz="622300">
            <a:lnSpc>
              <a:spcPct val="90000"/>
            </a:lnSpc>
            <a:spcBef>
              <a:spcPct val="0"/>
            </a:spcBef>
            <a:spcAft>
              <a:spcPct val="15000"/>
            </a:spcAft>
            <a:buChar char="•"/>
          </a:pPr>
          <a:r>
            <a:rPr lang="el-GR" sz="1400" b="0" kern="1200" dirty="0"/>
            <a:t>τεχνολογική επανάσταση κ.α. </a:t>
          </a:r>
          <a:endParaRPr lang="en-US" sz="1400" kern="1200" dirty="0"/>
        </a:p>
      </dsp:txBody>
      <dsp:txXfrm>
        <a:off x="833251" y="1989257"/>
        <a:ext cx="3720534" cy="2178109"/>
      </dsp:txXfrm>
    </dsp:sp>
    <dsp:sp modelId="{DF1FBC2E-6D87-4CFA-9BEA-EDF3BB9EDE31}">
      <dsp:nvSpPr>
        <dsp:cNvPr id="0" name=""/>
        <dsp:cNvSpPr/>
      </dsp:nvSpPr>
      <dsp:spPr>
        <a:xfrm>
          <a:off x="5894050" y="1921493"/>
          <a:ext cx="3856062" cy="23136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l-GR" sz="2700" b="0" kern="1200"/>
            <a:t>όλες αυτές οι εξελίξεις συντέλεσαν στην αλλαγή της κοινωνίας στον τόπο και στον χρόνο.</a:t>
          </a:r>
          <a:endParaRPr lang="en-US" sz="2700" kern="1200"/>
        </a:p>
      </dsp:txBody>
      <dsp:txXfrm>
        <a:off x="5961814" y="1989257"/>
        <a:ext cx="3720534" cy="21781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4EEAA-4226-48A7-87C3-AEEA25B4BE61}">
      <dsp:nvSpPr>
        <dsp:cNvPr id="0" name=""/>
        <dsp:cNvSpPr/>
      </dsp:nvSpPr>
      <dsp:spPr>
        <a:xfrm>
          <a:off x="4542554" y="2472"/>
          <a:ext cx="1489658" cy="9682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dirty="0"/>
            <a:t>Αστικοποίηση</a:t>
          </a:r>
        </a:p>
      </dsp:txBody>
      <dsp:txXfrm>
        <a:off x="4589821" y="49739"/>
        <a:ext cx="1395124" cy="873743"/>
      </dsp:txXfrm>
    </dsp:sp>
    <dsp:sp modelId="{07121EB1-5C2D-4872-90B0-1CC65D374544}">
      <dsp:nvSpPr>
        <dsp:cNvPr id="0" name=""/>
        <dsp:cNvSpPr/>
      </dsp:nvSpPr>
      <dsp:spPr>
        <a:xfrm>
          <a:off x="3007229" y="486611"/>
          <a:ext cx="4560308" cy="4560308"/>
        </a:xfrm>
        <a:custGeom>
          <a:avLst/>
          <a:gdLst/>
          <a:ahLst/>
          <a:cxnLst/>
          <a:rect l="0" t="0" r="0" b="0"/>
          <a:pathLst>
            <a:path>
              <a:moveTo>
                <a:pt x="3034491" y="128392"/>
              </a:moveTo>
              <a:arcTo wR="2280154" hR="2280154" stAng="17359141" swAng="150020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8CA7B14-CEEA-44B0-8216-1D2943718D1B}">
      <dsp:nvSpPr>
        <dsp:cNvPr id="0" name=""/>
        <dsp:cNvSpPr/>
      </dsp:nvSpPr>
      <dsp:spPr>
        <a:xfrm>
          <a:off x="6517225" y="1142549"/>
          <a:ext cx="1489658" cy="9682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dirty="0"/>
            <a:t>Ανοιχτά Σύνορα</a:t>
          </a:r>
        </a:p>
      </dsp:txBody>
      <dsp:txXfrm>
        <a:off x="6564492" y="1189816"/>
        <a:ext cx="1395124" cy="873743"/>
      </dsp:txXfrm>
    </dsp:sp>
    <dsp:sp modelId="{A9A82477-A93A-4470-A743-8F3059B0F7DA}">
      <dsp:nvSpPr>
        <dsp:cNvPr id="0" name=""/>
        <dsp:cNvSpPr/>
      </dsp:nvSpPr>
      <dsp:spPr>
        <a:xfrm>
          <a:off x="3007229" y="486611"/>
          <a:ext cx="4560308" cy="4560308"/>
        </a:xfrm>
        <a:custGeom>
          <a:avLst/>
          <a:gdLst/>
          <a:ahLst/>
          <a:cxnLst/>
          <a:rect l="0" t="0" r="0" b="0"/>
          <a:pathLst>
            <a:path>
              <a:moveTo>
                <a:pt x="4467661" y="1636791"/>
              </a:moveTo>
              <a:arcTo wR="2280154" hR="2280154" stAng="20616658" swAng="196668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17155B4-DA7D-4442-9F60-643FFF4DFB43}">
      <dsp:nvSpPr>
        <dsp:cNvPr id="0" name=""/>
        <dsp:cNvSpPr/>
      </dsp:nvSpPr>
      <dsp:spPr>
        <a:xfrm>
          <a:off x="6517225" y="3422703"/>
          <a:ext cx="1489658" cy="9682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dirty="0"/>
            <a:t>Ενοποιημένη Ευρώπη</a:t>
          </a:r>
        </a:p>
      </dsp:txBody>
      <dsp:txXfrm>
        <a:off x="6564492" y="3469970"/>
        <a:ext cx="1395124" cy="873743"/>
      </dsp:txXfrm>
    </dsp:sp>
    <dsp:sp modelId="{6E600159-A8F9-40E7-ABBB-5C1D9E25B9C1}">
      <dsp:nvSpPr>
        <dsp:cNvPr id="0" name=""/>
        <dsp:cNvSpPr/>
      </dsp:nvSpPr>
      <dsp:spPr>
        <a:xfrm>
          <a:off x="3007229" y="486611"/>
          <a:ext cx="4560308" cy="4560308"/>
        </a:xfrm>
        <a:custGeom>
          <a:avLst/>
          <a:gdLst/>
          <a:ahLst/>
          <a:cxnLst/>
          <a:rect l="0" t="0" r="0" b="0"/>
          <a:pathLst>
            <a:path>
              <a:moveTo>
                <a:pt x="3873287" y="3911420"/>
              </a:moveTo>
              <a:arcTo wR="2280154" hR="2280154" stAng="2740655" swAng="150020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1C2221D-F763-4FBC-AEEF-49C272DF6E01}">
      <dsp:nvSpPr>
        <dsp:cNvPr id="0" name=""/>
        <dsp:cNvSpPr/>
      </dsp:nvSpPr>
      <dsp:spPr>
        <a:xfrm>
          <a:off x="4542554" y="4562780"/>
          <a:ext cx="1489658" cy="9682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dirty="0"/>
            <a:t>Ελεύθερο Εμπόριο</a:t>
          </a:r>
        </a:p>
      </dsp:txBody>
      <dsp:txXfrm>
        <a:off x="4589821" y="4610047"/>
        <a:ext cx="1395124" cy="873743"/>
      </dsp:txXfrm>
    </dsp:sp>
    <dsp:sp modelId="{0F6C6D1B-3872-498F-9EBB-632B18C8D7E7}">
      <dsp:nvSpPr>
        <dsp:cNvPr id="0" name=""/>
        <dsp:cNvSpPr/>
      </dsp:nvSpPr>
      <dsp:spPr>
        <a:xfrm>
          <a:off x="3007229" y="486611"/>
          <a:ext cx="4560308" cy="4560308"/>
        </a:xfrm>
        <a:custGeom>
          <a:avLst/>
          <a:gdLst/>
          <a:ahLst/>
          <a:cxnLst/>
          <a:rect l="0" t="0" r="0" b="0"/>
          <a:pathLst>
            <a:path>
              <a:moveTo>
                <a:pt x="1525816" y="4431915"/>
              </a:moveTo>
              <a:arcTo wR="2280154" hR="2280154" stAng="6559141" swAng="150020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7F69569-1B81-4AF7-8ED7-78620069508A}">
      <dsp:nvSpPr>
        <dsp:cNvPr id="0" name=""/>
        <dsp:cNvSpPr/>
      </dsp:nvSpPr>
      <dsp:spPr>
        <a:xfrm>
          <a:off x="2567882" y="3422703"/>
          <a:ext cx="1489658" cy="9682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dirty="0" err="1"/>
            <a:t>Ψηφιοποίηση</a:t>
          </a:r>
          <a:endParaRPr lang="el-GR" sz="1700" kern="1200" dirty="0"/>
        </a:p>
      </dsp:txBody>
      <dsp:txXfrm>
        <a:off x="2615149" y="3469970"/>
        <a:ext cx="1395124" cy="873743"/>
      </dsp:txXfrm>
    </dsp:sp>
    <dsp:sp modelId="{186ABAF4-84CE-4DED-8B66-0569FD7843AE}">
      <dsp:nvSpPr>
        <dsp:cNvPr id="0" name=""/>
        <dsp:cNvSpPr/>
      </dsp:nvSpPr>
      <dsp:spPr>
        <a:xfrm>
          <a:off x="2948327" y="315482"/>
          <a:ext cx="4560308" cy="4560308"/>
        </a:xfrm>
        <a:custGeom>
          <a:avLst/>
          <a:gdLst/>
          <a:ahLst/>
          <a:cxnLst/>
          <a:rect l="0" t="0" r="0" b="0"/>
          <a:pathLst>
            <a:path>
              <a:moveTo>
                <a:pt x="150932" y="3095946"/>
              </a:moveTo>
              <a:arcTo wR="2280154" hR="2280154" stAng="9542166" swAng="180773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D38DBE6-38D4-4089-A76D-BDED1BA51489}">
      <dsp:nvSpPr>
        <dsp:cNvPr id="0" name=""/>
        <dsp:cNvSpPr/>
      </dsp:nvSpPr>
      <dsp:spPr>
        <a:xfrm>
          <a:off x="2406314" y="1252254"/>
          <a:ext cx="1489658" cy="9682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l-GR" sz="1700" kern="1200" dirty="0"/>
            <a:t>Διακρατικά Δίκτυα</a:t>
          </a:r>
        </a:p>
      </dsp:txBody>
      <dsp:txXfrm>
        <a:off x="2453581" y="1299521"/>
        <a:ext cx="1395124" cy="873743"/>
      </dsp:txXfrm>
    </dsp:sp>
    <dsp:sp modelId="{C2DDAED6-6FEA-47A0-9709-4F4355440E24}">
      <dsp:nvSpPr>
        <dsp:cNvPr id="0" name=""/>
        <dsp:cNvSpPr/>
      </dsp:nvSpPr>
      <dsp:spPr>
        <a:xfrm>
          <a:off x="2840092" y="537299"/>
          <a:ext cx="4560308" cy="4560308"/>
        </a:xfrm>
        <a:custGeom>
          <a:avLst/>
          <a:gdLst/>
          <a:ahLst/>
          <a:cxnLst/>
          <a:rect l="0" t="0" r="0" b="0"/>
          <a:pathLst>
            <a:path>
              <a:moveTo>
                <a:pt x="630713" y="705845"/>
              </a:moveTo>
              <a:arcTo wR="2280154" hR="2280154" stAng="13419896" swAng="188059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5F25D-E17E-4D79-9490-C59CDB5C53E4}">
      <dsp:nvSpPr>
        <dsp:cNvPr id="0" name=""/>
        <dsp:cNvSpPr/>
      </dsp:nvSpPr>
      <dsp:spPr>
        <a:xfrm>
          <a:off x="0" y="960235"/>
          <a:ext cx="8088018" cy="21510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l-GR" sz="2400" kern="1200" dirty="0"/>
            <a:t>Δημιουργικότητα σύμφωνα με το λεξικό της Οξφόρδης, ορίζεται η ικανότητα να παράγουμε νέες και αυθεντικές ιδέες και πράγματα .</a:t>
          </a:r>
        </a:p>
        <a:p>
          <a:pPr marL="0" lvl="0" indent="0" algn="l" defTabSz="1066800">
            <a:lnSpc>
              <a:spcPct val="90000"/>
            </a:lnSpc>
            <a:spcBef>
              <a:spcPct val="0"/>
            </a:spcBef>
            <a:spcAft>
              <a:spcPct val="35000"/>
            </a:spcAft>
            <a:buNone/>
          </a:pPr>
          <a:endParaRPr lang="el-GR" sz="2400" kern="1200" dirty="0"/>
        </a:p>
      </dsp:txBody>
      <dsp:txXfrm>
        <a:off x="105003" y="1065238"/>
        <a:ext cx="7878012" cy="1941000"/>
      </dsp:txXfrm>
    </dsp:sp>
    <dsp:sp modelId="{FAD6CC9E-F9FF-4AA9-975B-5B57F0E283E2}">
      <dsp:nvSpPr>
        <dsp:cNvPr id="0" name=""/>
        <dsp:cNvSpPr/>
      </dsp:nvSpPr>
      <dsp:spPr>
        <a:xfrm>
          <a:off x="1906419" y="2331634"/>
          <a:ext cx="8228180" cy="30870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Clr>
              <a:srgbClr val="000000"/>
            </a:buClr>
            <a:buFont typeface="Arial"/>
            <a:buNone/>
          </a:pPr>
          <a:r>
            <a:rPr lang="el-GR" sz="2400" kern="1200" spc="-1" dirty="0">
              <a:solidFill>
                <a:srgbClr val="000000"/>
              </a:solidFill>
              <a:latin typeface="Arial"/>
              <a:ea typeface="DejaVu Sans"/>
            </a:rPr>
            <a:t>Η δημιουργική πόλη είναι μια έννοια που υποστηρίζει ότι η δημιουργικότητα πρέπει να θεωρείται στρατηγικός παράγοντας στην αστική ανάπτυξη. Και όταν αναφερόμαστε στην έννοια της ανάπτυξης δεν νοούμε μόνο την υλική πρόοδο αλλά την εν γένει ανθρώπινη ανάπτυξη, υπό το πρίσμα της ελευθερίας του ατόμου, των ίσων ευκαιριών της έκφρασης και της δημιουργικότητας του.</a:t>
          </a:r>
          <a:endParaRPr lang="el-GR" sz="2400" kern="1200" dirty="0"/>
        </a:p>
      </dsp:txBody>
      <dsp:txXfrm>
        <a:off x="2057115" y="2482330"/>
        <a:ext cx="7926788" cy="27856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5F25D-E17E-4D79-9490-C59CDB5C53E4}">
      <dsp:nvSpPr>
        <dsp:cNvPr id="0" name=""/>
        <dsp:cNvSpPr/>
      </dsp:nvSpPr>
      <dsp:spPr>
        <a:xfrm>
          <a:off x="3227160" y="1205916"/>
          <a:ext cx="6907439" cy="13072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l-GR" sz="1900" kern="1200" spc="-1" dirty="0">
              <a:solidFill>
                <a:srgbClr val="000000"/>
              </a:solidFill>
              <a:latin typeface="Arial"/>
              <a:ea typeface="Microsoft YaHei"/>
            </a:rPr>
            <a:t>…οι αλλαγές σε οικονομικό και κοινωνικό επίπεδο δεν θα μπορούσαν να αφήσουν ανεπηρέαστες και τις πόλεις και τη δομή τους</a:t>
          </a:r>
          <a:endParaRPr lang="el-GR" sz="1900" kern="1200" dirty="0"/>
        </a:p>
      </dsp:txBody>
      <dsp:txXfrm>
        <a:off x="3290977" y="1269733"/>
        <a:ext cx="6779805" cy="1179662"/>
      </dsp:txXfrm>
    </dsp:sp>
    <dsp:sp modelId="{FAD6CC9E-F9FF-4AA9-975B-5B57F0E283E2}">
      <dsp:nvSpPr>
        <dsp:cNvPr id="0" name=""/>
        <dsp:cNvSpPr/>
      </dsp:nvSpPr>
      <dsp:spPr>
        <a:xfrm>
          <a:off x="0" y="2601298"/>
          <a:ext cx="6912607" cy="13215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Clr>
              <a:srgbClr val="000000"/>
            </a:buClr>
            <a:buFont typeface="Arial"/>
            <a:buNone/>
          </a:pPr>
          <a:r>
            <a:rPr lang="el-GR" sz="1900" kern="1200" spc="-1" dirty="0">
              <a:solidFill>
                <a:srgbClr val="000000"/>
              </a:solidFill>
              <a:latin typeface="Arial"/>
            </a:rPr>
            <a:t>…γιατί κάποιες πόλεις είναι πιο επιτυχημένες από κάποιες άλλες</a:t>
          </a:r>
          <a:r>
            <a:rPr lang="en-US" sz="1900" kern="1200" spc="-1" dirty="0">
              <a:solidFill>
                <a:srgbClr val="000000"/>
              </a:solidFill>
              <a:latin typeface="Arial"/>
            </a:rPr>
            <a:t>;</a:t>
          </a:r>
          <a:endParaRPr lang="el-GR" sz="1900" kern="1200" dirty="0"/>
        </a:p>
      </dsp:txBody>
      <dsp:txXfrm>
        <a:off x="64511" y="2665809"/>
        <a:ext cx="6783585" cy="1192490"/>
      </dsp:txXfrm>
    </dsp:sp>
    <dsp:sp modelId="{698CB6EB-003B-4F22-98C1-C8EEA622BD79}">
      <dsp:nvSpPr>
        <dsp:cNvPr id="0" name=""/>
        <dsp:cNvSpPr/>
      </dsp:nvSpPr>
      <dsp:spPr>
        <a:xfrm>
          <a:off x="3221992" y="4064484"/>
          <a:ext cx="6912607" cy="7418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Clr>
              <a:srgbClr val="000000"/>
            </a:buClr>
            <a:buFont typeface="Arial"/>
            <a:buNone/>
          </a:pPr>
          <a:r>
            <a:rPr lang="el-GR" sz="1900" kern="1200" spc="-1" dirty="0">
              <a:solidFill>
                <a:srgbClr val="000000"/>
              </a:solidFill>
              <a:latin typeface="Arial"/>
            </a:rPr>
            <a:t>…να τις χρησιμοποιήσουμε ως πρότυπο για την ανάπτυξη και των υπολοίπων </a:t>
          </a:r>
          <a:endParaRPr lang="el-GR" sz="1900" kern="1200" dirty="0"/>
        </a:p>
      </dsp:txBody>
      <dsp:txXfrm>
        <a:off x="3258205" y="4100697"/>
        <a:ext cx="6840181" cy="6694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BA08D-B3C3-4CF8-B591-C6F50886D613}">
      <dsp:nvSpPr>
        <dsp:cNvPr id="0" name=""/>
        <dsp:cNvSpPr/>
      </dsp:nvSpPr>
      <dsp:spPr>
        <a:xfrm>
          <a:off x="8872" y="-67716"/>
          <a:ext cx="2680570" cy="34449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DFA31A-B4BA-48B6-9417-ABB3A7DCFB19}">
      <dsp:nvSpPr>
        <dsp:cNvPr id="0" name=""/>
        <dsp:cNvSpPr/>
      </dsp:nvSpPr>
      <dsp:spPr>
        <a:xfrm>
          <a:off x="306713" y="215232"/>
          <a:ext cx="2680570" cy="34449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a:t>ως εργαλείο αστικής ανάπτυξης (κύριος εκφραστής  Landry - Κατά τον Landry</a:t>
          </a:r>
          <a:r>
            <a:rPr lang="el-GR" sz="1400" kern="1200"/>
            <a:t> η δημιουργική πόλη μπορεί να ειδωθεί ως ένα εργαλείο αστικής ανάπτυξης δημιουργία περιβάλλοντος αποτελούμενο τόσο από υλική όσο και άυλη υποδομή με συνθήκες κατάλληλες για την καλλιέργεια και την έκφραση δημιουργικότητας και ταλέντου που θα οδηγήσει τις πόλεις σε οικονομική ανάπτυξη).</a:t>
          </a:r>
          <a:endParaRPr lang="en-US" sz="1400" kern="1200"/>
        </a:p>
      </dsp:txBody>
      <dsp:txXfrm>
        <a:off x="385224" y="293743"/>
        <a:ext cx="2523548" cy="3287933"/>
      </dsp:txXfrm>
    </dsp:sp>
    <dsp:sp modelId="{76B92D42-F4AD-47A3-A8E2-8598E8F270E7}">
      <dsp:nvSpPr>
        <dsp:cNvPr id="0" name=""/>
        <dsp:cNvSpPr/>
      </dsp:nvSpPr>
      <dsp:spPr>
        <a:xfrm>
          <a:off x="3169727" y="-59086"/>
          <a:ext cx="2680570" cy="34276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BD552B-8F91-444A-BC6E-A454A62C245C}">
      <dsp:nvSpPr>
        <dsp:cNvPr id="0" name=""/>
        <dsp:cNvSpPr/>
      </dsp:nvSpPr>
      <dsp:spPr>
        <a:xfrm>
          <a:off x="3467568" y="223862"/>
          <a:ext cx="2680570" cy="342769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t>ως την ικανότητα να ελκύει δημιουργικό ανθρώπινο κεφάλαιο (κύριος εκφραστής </a:t>
          </a:r>
          <a:r>
            <a:rPr lang="el-GR" sz="1400" b="1" kern="1200" dirty="0" err="1"/>
            <a:t>Florida</a:t>
          </a:r>
          <a:r>
            <a:rPr lang="el-GR" sz="1400" b="1" kern="1200" dirty="0"/>
            <a:t> -  κατά </a:t>
          </a:r>
          <a:r>
            <a:rPr lang="el-GR" sz="1400" b="1" kern="1200" dirty="0" err="1"/>
            <a:t>Florida</a:t>
          </a:r>
          <a:r>
            <a:rPr lang="el-GR" sz="1400" b="1" kern="1200" dirty="0"/>
            <a:t> </a:t>
          </a:r>
          <a:r>
            <a:rPr lang="el-GR" sz="1400" kern="1200" dirty="0"/>
            <a:t>ως ικανότητα να ελκύει δημιουργικό ανθρώπινο κεφάλαιο και τη “δημιουργική τάξη” μία τάξη ανθρώπου που ωθούν την οικονομική ανάπτυξη της πόλης. </a:t>
          </a:r>
          <a:endParaRPr lang="en-US" sz="1400" kern="1200" dirty="0"/>
        </a:p>
      </dsp:txBody>
      <dsp:txXfrm>
        <a:off x="3546079" y="302373"/>
        <a:ext cx="2523548" cy="3270673"/>
      </dsp:txXfrm>
    </dsp:sp>
    <dsp:sp modelId="{5E265E94-A63E-4BC0-A673-4ED67F245DD1}">
      <dsp:nvSpPr>
        <dsp:cNvPr id="0" name=""/>
        <dsp:cNvSpPr/>
      </dsp:nvSpPr>
      <dsp:spPr>
        <a:xfrm>
          <a:off x="6499243" y="-139138"/>
          <a:ext cx="2680570" cy="35601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4BE9C8-F224-4214-92FA-89B807E2F0E5}">
      <dsp:nvSpPr>
        <dsp:cNvPr id="0" name=""/>
        <dsp:cNvSpPr/>
      </dsp:nvSpPr>
      <dsp:spPr>
        <a:xfrm>
          <a:off x="6797084" y="143810"/>
          <a:ext cx="2680570" cy="35601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b="1" kern="1200" dirty="0"/>
            <a:t>στην ύπαρξη δραστηριοτήτων που ανήκουν στους δημιουργικούς κλάδους (κύριος εκφραστής </a:t>
          </a:r>
          <a:r>
            <a:rPr lang="el-GR" sz="1400" b="1" kern="1200" dirty="0" err="1"/>
            <a:t>Caves</a:t>
          </a:r>
          <a:r>
            <a:rPr lang="el-GR" sz="1400" b="1" kern="1200" dirty="0"/>
            <a:t> -  κατά </a:t>
          </a:r>
          <a:r>
            <a:rPr lang="el-GR" sz="1400" b="1" kern="1200" dirty="0" err="1"/>
            <a:t>Caves</a:t>
          </a:r>
          <a:r>
            <a:rPr lang="el-GR" sz="1400" b="1" kern="1200" dirty="0"/>
            <a:t> </a:t>
          </a:r>
          <a:r>
            <a:rPr lang="el-GR" sz="1400" kern="1200" dirty="0"/>
            <a:t>στηρίζοντας την ύπαρξη δραστηριοτήτων που ανήκουν στους δημιουργικούς κλάδους ) </a:t>
          </a:r>
          <a:r>
            <a:rPr lang="el-GR" sz="1400" b="1" kern="1200" dirty="0"/>
            <a:t>(</a:t>
          </a:r>
          <a:r>
            <a:rPr lang="el-GR" sz="1400" b="1" kern="1200" dirty="0" err="1"/>
            <a:t>Costa</a:t>
          </a:r>
          <a:r>
            <a:rPr lang="el-GR" sz="1400" b="1" kern="1200" dirty="0"/>
            <a:t> </a:t>
          </a:r>
          <a:r>
            <a:rPr lang="el-GR" sz="1400" b="1" kern="1200" dirty="0" err="1"/>
            <a:t>et.all</a:t>
          </a:r>
          <a:r>
            <a:rPr lang="el-GR" sz="1400" b="1" kern="1200" dirty="0"/>
            <a:t> (2007)</a:t>
          </a:r>
          <a:endParaRPr lang="en-US" sz="1400" kern="1200" dirty="0"/>
        </a:p>
      </dsp:txBody>
      <dsp:txXfrm>
        <a:off x="6875595" y="222321"/>
        <a:ext cx="2523548" cy="34031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5F25D-E17E-4D79-9490-C59CDB5C53E4}">
      <dsp:nvSpPr>
        <dsp:cNvPr id="0" name=""/>
        <dsp:cNvSpPr/>
      </dsp:nvSpPr>
      <dsp:spPr>
        <a:xfrm>
          <a:off x="1962569" y="2320854"/>
          <a:ext cx="7798100" cy="22545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l-GR" sz="1600" kern="1200" dirty="0"/>
            <a:t>Είκοσι χρόνια μετά όμως βλέπουμε ότι και ο ίδιος ο συγγραφέας έρχεται να αναγνωρίσει ότι τα πράγματα δεν εξελίσσονται όπως τα σχεδιάζουμε και υποστηρίζει ότι οι ίδιες δυνάμεις που τροφοδοτούνε την ανάπτυξη των πόλεων δημιουργούν και τις προκλήσεις όπως διαχωρισμός ανισότητα, αδυναμία </a:t>
          </a:r>
          <a:r>
            <a:rPr lang="el-GR" sz="1600" kern="1200" dirty="0" err="1"/>
            <a:t>προσιτότητας</a:t>
          </a:r>
          <a:r>
            <a:rPr lang="el-GR" sz="1600" kern="1200" dirty="0"/>
            <a:t>, συνειδητοποιώντας έτσι ότι πρέπει να αναπτύξουμε ως κοινωνίες μία νέα αφήγηση που δεν αφορά μόνο την δημιουργική και καινοτόμο ανάπτυξη αλλά η ένταξη να είναι μέρος της ευημερίας. </a:t>
          </a:r>
        </a:p>
      </dsp:txBody>
      <dsp:txXfrm>
        <a:off x="2072625" y="2430910"/>
        <a:ext cx="7577988" cy="2034396"/>
      </dsp:txXfrm>
    </dsp:sp>
    <dsp:sp modelId="{FAD6CC9E-F9FF-4AA9-975B-5B57F0E283E2}">
      <dsp:nvSpPr>
        <dsp:cNvPr id="0" name=""/>
        <dsp:cNvSpPr/>
      </dsp:nvSpPr>
      <dsp:spPr>
        <a:xfrm>
          <a:off x="0" y="223376"/>
          <a:ext cx="7933237" cy="195716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Clr>
              <a:srgbClr val="000000"/>
            </a:buClr>
            <a:buFont typeface="Arial"/>
            <a:buNone/>
          </a:pPr>
          <a:r>
            <a:rPr lang="el-GR" sz="1600" kern="1200" spc="-1" dirty="0">
              <a:solidFill>
                <a:srgbClr val="000000"/>
              </a:solidFill>
              <a:latin typeface="Arial"/>
            </a:rPr>
            <a:t>Ο </a:t>
          </a:r>
          <a:r>
            <a:rPr lang="el-GR" sz="1600" kern="1200" spc="-1" dirty="0" err="1">
              <a:solidFill>
                <a:srgbClr val="000000"/>
              </a:solidFill>
              <a:latin typeface="Arial"/>
            </a:rPr>
            <a:t>Florida</a:t>
          </a:r>
          <a:r>
            <a:rPr lang="el-GR" sz="1600" kern="1200" spc="-1" dirty="0">
              <a:solidFill>
                <a:srgbClr val="000000"/>
              </a:solidFill>
              <a:latin typeface="Arial"/>
            </a:rPr>
            <a:t> θεωρήθηκε ο ροκ σταρ της αναγέννησης όταν το 2002 με το βιβλίο του “The </a:t>
          </a:r>
          <a:r>
            <a:rPr lang="el-GR" sz="1600" kern="1200" spc="-1" dirty="0" err="1">
              <a:solidFill>
                <a:srgbClr val="000000"/>
              </a:solidFill>
              <a:latin typeface="Arial"/>
            </a:rPr>
            <a:t>Rise</a:t>
          </a:r>
          <a:r>
            <a:rPr lang="el-GR" sz="1600" kern="1200" spc="-1" dirty="0">
              <a:solidFill>
                <a:srgbClr val="000000"/>
              </a:solidFill>
              <a:latin typeface="Arial"/>
            </a:rPr>
            <a:t> of the </a:t>
          </a:r>
          <a:r>
            <a:rPr lang="el-GR" sz="1600" kern="1200" spc="-1" dirty="0" err="1">
              <a:solidFill>
                <a:srgbClr val="000000"/>
              </a:solidFill>
              <a:latin typeface="Arial"/>
            </a:rPr>
            <a:t>Creative</a:t>
          </a:r>
          <a:r>
            <a:rPr lang="el-GR" sz="1600" kern="1200" spc="-1" dirty="0">
              <a:solidFill>
                <a:srgbClr val="000000"/>
              </a:solidFill>
              <a:latin typeface="Arial"/>
            </a:rPr>
            <a:t> </a:t>
          </a:r>
          <a:r>
            <a:rPr lang="el-GR" sz="1600" kern="1200" spc="-1" dirty="0" err="1">
              <a:solidFill>
                <a:srgbClr val="000000"/>
              </a:solidFill>
              <a:latin typeface="Arial"/>
            </a:rPr>
            <a:t>Class</a:t>
          </a:r>
          <a:r>
            <a:rPr lang="el-GR" sz="1600" kern="1200" spc="-1" dirty="0">
              <a:solidFill>
                <a:srgbClr val="000000"/>
              </a:solidFill>
              <a:latin typeface="Arial"/>
            </a:rPr>
            <a:t>” υποστήριξε ότι οι μητροπολιτικές περιοχές με υψηλές συγκεντρώσεις εργαζομένων στον τομέα της τεχνολογίας, καλλιτεχνών, μουσικών, λεσβιών και ομοφυλόφιλων ανδρών, και μια ομάδα που περιγράφει ως «υψηλά μποέμ», παρουσιάζουν υψηλότερο επίπεδο οικονομικής ανάπτυξης (</a:t>
          </a:r>
          <a:r>
            <a:rPr lang="el-GR" sz="1600" kern="1200" spc="-1" dirty="0" err="1">
              <a:solidFill>
                <a:srgbClr val="000000"/>
              </a:solidFill>
              <a:latin typeface="Arial"/>
            </a:rPr>
            <a:t>Hosper</a:t>
          </a:r>
          <a:r>
            <a:rPr lang="el-GR" sz="1600" kern="1200" spc="-1" dirty="0">
              <a:solidFill>
                <a:srgbClr val="000000"/>
              </a:solidFill>
              <a:latin typeface="Arial"/>
            </a:rPr>
            <a:t> &amp; </a:t>
          </a:r>
          <a:r>
            <a:rPr lang="el-GR" sz="1600" kern="1200" spc="-1" dirty="0" err="1">
              <a:solidFill>
                <a:srgbClr val="000000"/>
              </a:solidFill>
              <a:latin typeface="Arial"/>
            </a:rPr>
            <a:t>Van</a:t>
          </a:r>
          <a:r>
            <a:rPr lang="el-GR" sz="1600" kern="1200" spc="-1" dirty="0">
              <a:solidFill>
                <a:srgbClr val="000000"/>
              </a:solidFill>
              <a:latin typeface="Arial"/>
            </a:rPr>
            <a:t> Dalm,2005). </a:t>
          </a:r>
        </a:p>
        <a:p>
          <a:pPr marL="0" lvl="0" indent="0" algn="l" defTabSz="711200">
            <a:lnSpc>
              <a:spcPct val="90000"/>
            </a:lnSpc>
            <a:spcBef>
              <a:spcPct val="0"/>
            </a:spcBef>
            <a:spcAft>
              <a:spcPct val="35000"/>
            </a:spcAft>
            <a:buClr>
              <a:srgbClr val="000000"/>
            </a:buClr>
            <a:buFont typeface="Arial"/>
            <a:buNone/>
          </a:pPr>
          <a:r>
            <a:rPr lang="el-GR" sz="1600" kern="1200" spc="-1" dirty="0">
              <a:solidFill>
                <a:srgbClr val="000000"/>
              </a:solidFill>
              <a:latin typeface="Arial"/>
              <a:ea typeface="DejaVu Sans"/>
            </a:rPr>
            <a:t>.</a:t>
          </a:r>
          <a:endParaRPr lang="el-GR" sz="1600" kern="1200" dirty="0"/>
        </a:p>
      </dsp:txBody>
      <dsp:txXfrm>
        <a:off x="95541" y="318917"/>
        <a:ext cx="7742155" cy="176608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5F25D-E17E-4D79-9490-C59CDB5C53E4}">
      <dsp:nvSpPr>
        <dsp:cNvPr id="0" name=""/>
        <dsp:cNvSpPr/>
      </dsp:nvSpPr>
      <dsp:spPr>
        <a:xfrm>
          <a:off x="3205928" y="970973"/>
          <a:ext cx="6907439" cy="14585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l-GR" sz="1500" kern="1200" spc="-1" dirty="0">
              <a:solidFill>
                <a:srgbClr val="000000"/>
              </a:solidFill>
              <a:latin typeface="Arial"/>
              <a:ea typeface="Microsoft YaHei"/>
            </a:rPr>
            <a:t>…εννοούμε την δημιουργία κατάλληλων συνθηκών ώστε οι άνθρωποι να σκέφτονται και να ενεργούν δημιουργικά προκειμένου να επιλυθούν των αστικών προβλημάτων τους (Landry,2005), και για να επιτευχθεί αυτό απαιτούνται συνεκτικές και ολοκληρωμένες στρατηγικές βιώσιμης ανάπτυξης ώστε να προστατευθεί η δημοκρατία, τα ανθρώπινα δικαιώματα, η ασφάλεια, η ευημερία κ.α.. </a:t>
          </a:r>
          <a:endParaRPr lang="el-GR" sz="1500" kern="1200" dirty="0"/>
        </a:p>
      </dsp:txBody>
      <dsp:txXfrm>
        <a:off x="3277126" y="1042171"/>
        <a:ext cx="6765043" cy="1316110"/>
      </dsp:txXfrm>
    </dsp:sp>
    <dsp:sp modelId="{FAD6CC9E-F9FF-4AA9-975B-5B57F0E283E2}">
      <dsp:nvSpPr>
        <dsp:cNvPr id="0" name=""/>
        <dsp:cNvSpPr/>
      </dsp:nvSpPr>
      <dsp:spPr>
        <a:xfrm>
          <a:off x="0" y="2552889"/>
          <a:ext cx="6912607" cy="12557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Clr>
              <a:srgbClr val="000000"/>
            </a:buClr>
            <a:buFont typeface="Arial"/>
            <a:buNone/>
          </a:pPr>
          <a:r>
            <a:rPr lang="el-GR" sz="1500" kern="1200" spc="-1" dirty="0">
              <a:solidFill>
                <a:srgbClr val="000000"/>
              </a:solidFill>
              <a:latin typeface="Arial"/>
            </a:rPr>
            <a:t>…</a:t>
          </a:r>
          <a:r>
            <a:rPr lang="el-GR" sz="1500" kern="1200" spc="-1" dirty="0">
              <a:solidFill>
                <a:srgbClr val="000000"/>
              </a:solidFill>
              <a:latin typeface="Arial"/>
              <a:ea typeface="Microsoft YaHei"/>
            </a:rPr>
            <a:t>Ουσιαστικά εδώ μπαίνει η συζήτηση της πολιτιστικής διάστασης των αστικών περιβαλλόντων, σχεδιάζοντας πολιτικές αναγνωρίζοντας την σημασία του πολιτισμού, της δημιουργικότητας και της καινοτομίας στην αστική διακυβέρνηση και την ανάπτυξη της πόλης (ΟΟΣΑ,2018, UNESCO, 2021), στους στόχους της βιώσιμης ανάπτυξη.</a:t>
          </a:r>
          <a:endParaRPr lang="el-GR" sz="1500" kern="1200" dirty="0"/>
        </a:p>
      </dsp:txBody>
      <dsp:txXfrm>
        <a:off x="61299" y="2614188"/>
        <a:ext cx="6790009" cy="1133121"/>
      </dsp:txXfrm>
    </dsp:sp>
    <dsp:sp modelId="{698CB6EB-003B-4F22-98C1-C8EEA622BD79}">
      <dsp:nvSpPr>
        <dsp:cNvPr id="0" name=""/>
        <dsp:cNvSpPr/>
      </dsp:nvSpPr>
      <dsp:spPr>
        <a:xfrm>
          <a:off x="3221992" y="3867022"/>
          <a:ext cx="6912607" cy="13901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Clr>
              <a:srgbClr val="000000"/>
            </a:buClr>
            <a:buFont typeface="Arial"/>
            <a:buNone/>
          </a:pPr>
          <a:r>
            <a:rPr lang="el-GR" sz="1500" kern="1200" spc="-1" dirty="0">
              <a:solidFill>
                <a:srgbClr val="000000"/>
              </a:solidFill>
              <a:latin typeface="Arial"/>
            </a:rPr>
            <a:t>…</a:t>
          </a:r>
          <a:r>
            <a:rPr lang="el-GR" sz="1500" b="1" kern="1200" spc="-1" dirty="0">
              <a:solidFill>
                <a:srgbClr val="000000"/>
              </a:solidFill>
              <a:latin typeface="Arial"/>
              <a:ea typeface="Microsoft YaHei"/>
            </a:rPr>
            <a:t>Ε</a:t>
          </a:r>
          <a:r>
            <a:rPr lang="el-GR" sz="1500" kern="1200" spc="-1" dirty="0">
              <a:solidFill>
                <a:srgbClr val="000000"/>
              </a:solidFill>
              <a:latin typeface="Arial"/>
              <a:ea typeface="Microsoft YaHei"/>
            </a:rPr>
            <a:t>πομένως θα πρέπει τοπικές, εθνικές, ευρωπαϊκές και διεθνείς πολιτικές και μέτρα, μεταξύ άλλων και πολιτιστικά, να μπορούν να συμβάλουν σε μια δίκαιη μετάβαση προς αυτήν την κατεύθυνση και να ενθαρρύνουν την ενεργό συμμετοχή στα κοινά και την παγκόσμια ευθύνη (Συμβούλιο ΕΕ,2019)· </a:t>
          </a:r>
          <a:endParaRPr lang="el-GR" sz="1500" kern="1200" dirty="0"/>
        </a:p>
      </dsp:txBody>
      <dsp:txXfrm>
        <a:off x="3289854" y="3934884"/>
        <a:ext cx="6776883" cy="12544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B2EF5-2F05-48E4-BF7D-054477DB1C12}">
      <dsp:nvSpPr>
        <dsp:cNvPr id="0" name=""/>
        <dsp:cNvSpPr/>
      </dsp:nvSpPr>
      <dsp:spPr>
        <a:xfrm>
          <a:off x="0" y="152173"/>
          <a:ext cx="10515600" cy="19269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l-GR" sz="2700" kern="1200" dirty="0"/>
            <a:t>65 χρόνια μετά την ένωση, στη Διάσκεψη για το μέλλον της Ευρώπης που πραγματοποιήθηκε σε συνεργασία και με το Ευρωπαϊκό Κοινοβούλιο στην Ελλάδα το 2021 αναρωτιόμαστε ακόμη τι θέλουμε, είμαστε σε ένα σταυροδρόμι με πολλές προκλήσεις των καιρών. </a:t>
          </a:r>
          <a:endParaRPr lang="en-US" sz="2700" kern="1200" dirty="0"/>
        </a:p>
      </dsp:txBody>
      <dsp:txXfrm>
        <a:off x="94068" y="246241"/>
        <a:ext cx="10327464" cy="1738854"/>
      </dsp:txXfrm>
    </dsp:sp>
    <dsp:sp modelId="{F317A30D-2188-4E72-A5C6-A78E08BCF735}">
      <dsp:nvSpPr>
        <dsp:cNvPr id="0" name=""/>
        <dsp:cNvSpPr/>
      </dsp:nvSpPr>
      <dsp:spPr>
        <a:xfrm>
          <a:off x="0" y="2156923"/>
          <a:ext cx="10515600" cy="192699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l-GR" sz="2700" b="1" kern="1200" dirty="0">
              <a:solidFill>
                <a:schemeClr val="tx1"/>
              </a:solidFill>
            </a:rPr>
            <a:t>Τι μπορούν να κάνουν οι πόλεις για να αντιμετωπίσουν τις σύγχρονες προκλήσεις;</a:t>
          </a:r>
          <a:endParaRPr lang="en-US" sz="2700" b="1" kern="1200" dirty="0">
            <a:solidFill>
              <a:schemeClr val="tx1"/>
            </a:solidFill>
          </a:endParaRPr>
        </a:p>
      </dsp:txBody>
      <dsp:txXfrm>
        <a:off x="94068" y="2250991"/>
        <a:ext cx="10327464" cy="1738854"/>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0T21:02:38.0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E8A1-6DA8-4496-BCE8-03ED561CC4E5}"/>
              </a:ext>
            </a:extLst>
          </p:cNvPr>
          <p:cNvSpPr>
            <a:spLocks noGrp="1"/>
          </p:cNvSpPr>
          <p:nvPr>
            <p:ph type="ctrTitle"/>
          </p:nvPr>
        </p:nvSpPr>
        <p:spPr>
          <a:xfrm>
            <a:off x="838200" y="365760"/>
            <a:ext cx="10515600" cy="2890202"/>
          </a:xfrm>
        </p:spPr>
        <p:txBody>
          <a:bodyPr anchor="b">
            <a:normAutofit/>
          </a:bodyPr>
          <a:lstStyle>
            <a:lvl1pPr algn="l">
              <a:defRPr sz="6600"/>
            </a:lvl1pPr>
          </a:lstStyle>
          <a:p>
            <a:r>
              <a:rPr lang="en-US" dirty="0"/>
              <a:t>Click to edit Master title style</a:t>
            </a:r>
          </a:p>
        </p:txBody>
      </p:sp>
      <p:sp>
        <p:nvSpPr>
          <p:cNvPr id="3" name="Subtitle 2">
            <a:extLst>
              <a:ext uri="{FF2B5EF4-FFF2-40B4-BE49-F238E27FC236}">
                <a16:creationId xmlns:a16="http://schemas.microsoft.com/office/drawing/2014/main" id="{3EB24CCC-3D44-4BB5-AA35-A21607EF69A4}"/>
              </a:ext>
            </a:extLst>
          </p:cNvPr>
          <p:cNvSpPr>
            <a:spLocks noGrp="1"/>
          </p:cNvSpPr>
          <p:nvPr>
            <p:ph type="subTitle" idx="1"/>
          </p:nvPr>
        </p:nvSpPr>
        <p:spPr>
          <a:xfrm>
            <a:off x="838200" y="3506150"/>
            <a:ext cx="10515600" cy="248348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01F80F6-1855-44E9-BA95-5E00A06E786D}"/>
              </a:ext>
            </a:extLst>
          </p:cNvPr>
          <p:cNvSpPr>
            <a:spLocks noGrp="1"/>
          </p:cNvSpPr>
          <p:nvPr>
            <p:ph type="dt" sz="half" idx="10"/>
          </p:nvPr>
        </p:nvSpPr>
        <p:spPr/>
        <p:txBody>
          <a:bodyPr/>
          <a:lstStyle/>
          <a:p>
            <a:fld id="{FD2766A6-3C10-4AB8-86A1-BB1F0CDA7EFE}" type="datetimeFigureOut">
              <a:rPr lang="en-US" smtClean="0"/>
              <a:t>11/21/2023</a:t>
            </a:fld>
            <a:endParaRPr lang="en-US"/>
          </a:p>
        </p:txBody>
      </p:sp>
      <p:sp>
        <p:nvSpPr>
          <p:cNvPr id="5" name="Footer Placeholder 4">
            <a:extLst>
              <a:ext uri="{FF2B5EF4-FFF2-40B4-BE49-F238E27FC236}">
                <a16:creationId xmlns:a16="http://schemas.microsoft.com/office/drawing/2014/main" id="{873D7FFD-570A-4968-B943-AF87BB679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CE6A8-0665-4714-B241-6AFBA8C6F80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885480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26EC-DC54-4882-9D58-F201EA25C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804E7C-4CBA-49AF-B24C-1A1FF51C21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3C727-C0C7-4BBA-9CF5-6C1FAC76B10C}"/>
              </a:ext>
            </a:extLst>
          </p:cNvPr>
          <p:cNvSpPr>
            <a:spLocks noGrp="1"/>
          </p:cNvSpPr>
          <p:nvPr>
            <p:ph type="dt" sz="half" idx="10"/>
          </p:nvPr>
        </p:nvSpPr>
        <p:spPr/>
        <p:txBody>
          <a:bodyPr/>
          <a:lstStyle/>
          <a:p>
            <a:fld id="{FD2766A6-3C10-4AB8-86A1-BB1F0CDA7EFE}" type="datetimeFigureOut">
              <a:rPr lang="en-US" smtClean="0"/>
              <a:t>11/21/2023</a:t>
            </a:fld>
            <a:endParaRPr lang="en-US"/>
          </a:p>
        </p:txBody>
      </p:sp>
      <p:sp>
        <p:nvSpPr>
          <p:cNvPr id="5" name="Footer Placeholder 4">
            <a:extLst>
              <a:ext uri="{FF2B5EF4-FFF2-40B4-BE49-F238E27FC236}">
                <a16:creationId xmlns:a16="http://schemas.microsoft.com/office/drawing/2014/main" id="{34603986-C5B4-4956-AC6F-4F36186B8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5F941-E847-4C51-97D6-21066B26EB26}"/>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520308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0338D2-D9EE-4B67-97C1-08ABD574530B}"/>
              </a:ext>
            </a:extLst>
          </p:cNvPr>
          <p:cNvSpPr>
            <a:spLocks noGrp="1"/>
          </p:cNvSpPr>
          <p:nvPr>
            <p:ph type="title" orient="vert"/>
          </p:nvPr>
        </p:nvSpPr>
        <p:spPr>
          <a:xfrm>
            <a:off x="7353848" y="365125"/>
            <a:ext cx="3999952"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274B1422-6C1E-4422-80E8-34B0092FBF05}"/>
              </a:ext>
            </a:extLst>
          </p:cNvPr>
          <p:cNvSpPr>
            <a:spLocks noGrp="1"/>
          </p:cNvSpPr>
          <p:nvPr>
            <p:ph type="body" orient="vert" idx="1"/>
          </p:nvPr>
        </p:nvSpPr>
        <p:spPr>
          <a:xfrm>
            <a:off x="838200" y="365125"/>
            <a:ext cx="626546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C8B53C-3084-4BC0-A80E-DB41C04C6258}"/>
              </a:ext>
            </a:extLst>
          </p:cNvPr>
          <p:cNvSpPr>
            <a:spLocks noGrp="1"/>
          </p:cNvSpPr>
          <p:nvPr>
            <p:ph type="dt" sz="half" idx="10"/>
          </p:nvPr>
        </p:nvSpPr>
        <p:spPr/>
        <p:txBody>
          <a:bodyPr/>
          <a:lstStyle/>
          <a:p>
            <a:fld id="{FD2766A6-3C10-4AB8-86A1-BB1F0CDA7EFE}" type="datetimeFigureOut">
              <a:rPr lang="en-US" smtClean="0"/>
              <a:t>11/21/2023</a:t>
            </a:fld>
            <a:endParaRPr lang="en-US"/>
          </a:p>
        </p:txBody>
      </p:sp>
      <p:sp>
        <p:nvSpPr>
          <p:cNvPr id="5" name="Footer Placeholder 4">
            <a:extLst>
              <a:ext uri="{FF2B5EF4-FFF2-40B4-BE49-F238E27FC236}">
                <a16:creationId xmlns:a16="http://schemas.microsoft.com/office/drawing/2014/main" id="{8276BFDE-DC70-4A6E-90B8-337FC4725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3578F-39AE-4F6F-9614-32EF672E616D}"/>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375555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609562" y="273422"/>
            <a:ext cx="10972120" cy="1144631"/>
          </a:xfrm>
          <a:prstGeom prst="rect">
            <a:avLst/>
          </a:prstGeom>
          <a:noFill/>
          <a:ln w="0">
            <a:noFill/>
          </a:ln>
        </p:spPr>
        <p:txBody>
          <a:bodyPr lIns="0" tIns="0" rIns="0" bIns="0" anchor="ctr">
            <a:noAutofit/>
          </a:bodyPr>
          <a:lstStyle>
            <a:lvl1pPr indent="0">
              <a:buNone/>
              <a:defRPr/>
            </a:lvl1pPr>
          </a:lstStyle>
          <a:p>
            <a:pPr indent="0">
              <a:buNone/>
            </a:pPr>
            <a:endParaRPr lang="el-GR" sz="2177" b="0" strike="noStrike" spc="-1">
              <a:solidFill>
                <a:srgbClr val="000000"/>
              </a:solidFill>
              <a:latin typeface="Arial"/>
            </a:endParaRPr>
          </a:p>
        </p:txBody>
      </p:sp>
      <p:sp>
        <p:nvSpPr>
          <p:cNvPr id="146" name="PlaceHolder 2"/>
          <p:cNvSpPr>
            <a:spLocks noGrp="1"/>
          </p:cNvSpPr>
          <p:nvPr>
            <p:ph/>
          </p:nvPr>
        </p:nvSpPr>
        <p:spPr>
          <a:xfrm>
            <a:off x="609562" y="1604399"/>
            <a:ext cx="5354133" cy="3977254"/>
          </a:xfrm>
          <a:prstGeom prst="rect">
            <a:avLst/>
          </a:prstGeom>
          <a:noFill/>
          <a:ln w="0">
            <a:noFill/>
          </a:ln>
        </p:spPr>
        <p:txBody>
          <a:bodyPr lIns="0" tIns="0" rIns="0" bIns="0" anchor="t">
            <a:normAutofit/>
          </a:bodyPr>
          <a:lstStyle>
            <a:lvl1pPr indent="0">
              <a:lnSpc>
                <a:spcPct val="90000"/>
              </a:lnSpc>
              <a:spcBef>
                <a:spcPts val="1714"/>
              </a:spcBef>
              <a:buNone/>
              <a:defRPr/>
            </a:lvl1pPr>
          </a:lstStyle>
          <a:p>
            <a:pPr indent="0">
              <a:lnSpc>
                <a:spcPct val="90000"/>
              </a:lnSpc>
              <a:spcBef>
                <a:spcPts val="1417"/>
              </a:spcBef>
              <a:buNone/>
            </a:pPr>
            <a:endParaRPr lang="el-GR" sz="3386" b="0" strike="noStrike" spc="-1">
              <a:solidFill>
                <a:srgbClr val="000000"/>
              </a:solidFill>
              <a:latin typeface="Arial"/>
            </a:endParaRPr>
          </a:p>
        </p:txBody>
      </p:sp>
      <p:sp>
        <p:nvSpPr>
          <p:cNvPr id="147" name="PlaceHolder 3"/>
          <p:cNvSpPr>
            <a:spLocks noGrp="1"/>
          </p:cNvSpPr>
          <p:nvPr>
            <p:ph/>
          </p:nvPr>
        </p:nvSpPr>
        <p:spPr>
          <a:xfrm>
            <a:off x="6231903" y="1604399"/>
            <a:ext cx="5354133" cy="3977254"/>
          </a:xfrm>
          <a:prstGeom prst="rect">
            <a:avLst/>
          </a:prstGeom>
          <a:noFill/>
          <a:ln w="0">
            <a:noFill/>
          </a:ln>
        </p:spPr>
        <p:txBody>
          <a:bodyPr lIns="0" tIns="0" rIns="0" bIns="0" anchor="t">
            <a:normAutofit/>
          </a:bodyPr>
          <a:lstStyle>
            <a:lvl1pPr indent="0">
              <a:lnSpc>
                <a:spcPct val="90000"/>
              </a:lnSpc>
              <a:spcBef>
                <a:spcPts val="1714"/>
              </a:spcBef>
              <a:buNone/>
              <a:defRPr/>
            </a:lvl1pPr>
          </a:lstStyle>
          <a:p>
            <a:pPr indent="0">
              <a:lnSpc>
                <a:spcPct val="90000"/>
              </a:lnSpc>
              <a:spcBef>
                <a:spcPts val="1417"/>
              </a:spcBef>
              <a:buNone/>
            </a:pPr>
            <a:endParaRPr lang="el-GR" sz="3386" b="0" strike="noStrike" spc="-1">
              <a:solidFill>
                <a:srgbClr val="000000"/>
              </a:solidFill>
              <a:latin typeface="Arial"/>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EF6950B7-6AE3-4C0E-A754-2C26ACC5D9EC}" type="slidenum">
              <a:t>‹#›</a:t>
            </a:fld>
            <a:endParaRPr/>
          </a:p>
        </p:txBody>
      </p:sp>
      <p:sp>
        <p:nvSpPr>
          <p:cNvPr id="7" name="PlaceHolder 6"/>
          <p:cNvSpPr>
            <a:spLocks noGrp="1"/>
          </p:cNvSpPr>
          <p:nvPr>
            <p:ph type="dt" idx="10"/>
          </p:nvPr>
        </p:nvSpPr>
        <p:spPr/>
        <p:txBody>
          <a:bodyPr/>
          <a:lstStyle/>
          <a:p>
            <a:endParaRPr/>
          </a:p>
        </p:txBody>
      </p:sp>
    </p:spTree>
    <p:extLst>
      <p:ext uri="{BB962C8B-B14F-4D97-AF65-F5344CB8AC3E}">
        <p14:creationId xmlns:p14="http://schemas.microsoft.com/office/powerpoint/2010/main" val="3009202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A8A8-ECDA-4018-ABB4-CC22892BE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0AE7C-51AF-4F0E-B5A3-8C7E1026C27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5F28C09-A717-49AB-B60E-433BC469258F}"/>
              </a:ext>
            </a:extLst>
          </p:cNvPr>
          <p:cNvSpPr>
            <a:spLocks noGrp="1"/>
          </p:cNvSpPr>
          <p:nvPr>
            <p:ph type="dt" sz="half" idx="10"/>
          </p:nvPr>
        </p:nvSpPr>
        <p:spPr/>
        <p:txBody>
          <a:bodyPr/>
          <a:lstStyle/>
          <a:p>
            <a:fld id="{FD2766A6-3C10-4AB8-86A1-BB1F0CDA7EFE}" type="datetimeFigureOut">
              <a:rPr lang="en-US" smtClean="0"/>
              <a:t>11/21/2023</a:t>
            </a:fld>
            <a:endParaRPr lang="en-US"/>
          </a:p>
        </p:txBody>
      </p:sp>
      <p:sp>
        <p:nvSpPr>
          <p:cNvPr id="5" name="Footer Placeholder 4">
            <a:extLst>
              <a:ext uri="{FF2B5EF4-FFF2-40B4-BE49-F238E27FC236}">
                <a16:creationId xmlns:a16="http://schemas.microsoft.com/office/drawing/2014/main" id="{1D11A47A-6E5A-4754-8B43-9CE556160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A1EB-7AC7-4F86-90C0-AA980D88722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4135561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5957-C46F-4F17-BC8C-6507E676E916}"/>
              </a:ext>
            </a:extLst>
          </p:cNvPr>
          <p:cNvSpPr>
            <a:spLocks noGrp="1"/>
          </p:cNvSpPr>
          <p:nvPr>
            <p:ph type="title"/>
          </p:nvPr>
        </p:nvSpPr>
        <p:spPr>
          <a:xfrm>
            <a:off x="831850" y="365760"/>
            <a:ext cx="10515600" cy="3827868"/>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8D9661B-6633-4C8B-8B9C-E514DF851D3E}"/>
              </a:ext>
            </a:extLst>
          </p:cNvPr>
          <p:cNvSpPr>
            <a:spLocks noGrp="1"/>
          </p:cNvSpPr>
          <p:nvPr>
            <p:ph type="body" idx="1"/>
          </p:nvPr>
        </p:nvSpPr>
        <p:spPr>
          <a:xfrm>
            <a:off x="831850" y="4443817"/>
            <a:ext cx="10515600" cy="1645834"/>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B6274BF-C1CD-4709-B0A0-E9407DBEA73C}"/>
              </a:ext>
            </a:extLst>
          </p:cNvPr>
          <p:cNvSpPr>
            <a:spLocks noGrp="1"/>
          </p:cNvSpPr>
          <p:nvPr>
            <p:ph type="dt" sz="half" idx="10"/>
          </p:nvPr>
        </p:nvSpPr>
        <p:spPr/>
        <p:txBody>
          <a:bodyPr/>
          <a:lstStyle/>
          <a:p>
            <a:fld id="{FD2766A6-3C10-4AB8-86A1-BB1F0CDA7EFE}" type="datetimeFigureOut">
              <a:rPr lang="en-US" smtClean="0"/>
              <a:t>11/21/2023</a:t>
            </a:fld>
            <a:endParaRPr lang="en-US"/>
          </a:p>
        </p:txBody>
      </p:sp>
      <p:sp>
        <p:nvSpPr>
          <p:cNvPr id="5" name="Footer Placeholder 4">
            <a:extLst>
              <a:ext uri="{FF2B5EF4-FFF2-40B4-BE49-F238E27FC236}">
                <a16:creationId xmlns:a16="http://schemas.microsoft.com/office/drawing/2014/main" id="{CC9ADB94-0A5B-4B56-B0B1-1FF5580A4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A668A-35AE-4CDF-AC4C-2BEEA9EE80F8}"/>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4137601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7F1FD-0E96-4963-9F09-92861572B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79E5F0-B650-4AFF-B90E-23B378684D66}"/>
              </a:ext>
            </a:extLst>
          </p:cNvPr>
          <p:cNvSpPr>
            <a:spLocks noGrp="1"/>
          </p:cNvSpPr>
          <p:nvPr>
            <p:ph sz="half" idx="1"/>
          </p:nvPr>
        </p:nvSpPr>
        <p:spPr>
          <a:xfrm>
            <a:off x="838200" y="1940876"/>
            <a:ext cx="5181600" cy="42360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2D1747B-302D-476E-8F4F-E4B114C6624E}"/>
              </a:ext>
            </a:extLst>
          </p:cNvPr>
          <p:cNvSpPr>
            <a:spLocks noGrp="1"/>
          </p:cNvSpPr>
          <p:nvPr>
            <p:ph sz="half" idx="2"/>
          </p:nvPr>
        </p:nvSpPr>
        <p:spPr>
          <a:xfrm>
            <a:off x="6172200" y="1940876"/>
            <a:ext cx="5181600" cy="4236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0577D-22F7-4958-BB3D-6C9265EA1964}"/>
              </a:ext>
            </a:extLst>
          </p:cNvPr>
          <p:cNvSpPr>
            <a:spLocks noGrp="1"/>
          </p:cNvSpPr>
          <p:nvPr>
            <p:ph type="dt" sz="half" idx="10"/>
          </p:nvPr>
        </p:nvSpPr>
        <p:spPr/>
        <p:txBody>
          <a:bodyPr/>
          <a:lstStyle/>
          <a:p>
            <a:fld id="{FD2766A6-3C10-4AB8-86A1-BB1F0CDA7EFE}" type="datetimeFigureOut">
              <a:rPr lang="en-US" smtClean="0"/>
              <a:t>11/21/2023</a:t>
            </a:fld>
            <a:endParaRPr lang="en-US"/>
          </a:p>
        </p:txBody>
      </p:sp>
      <p:sp>
        <p:nvSpPr>
          <p:cNvPr id="6" name="Footer Placeholder 5">
            <a:extLst>
              <a:ext uri="{FF2B5EF4-FFF2-40B4-BE49-F238E27FC236}">
                <a16:creationId xmlns:a16="http://schemas.microsoft.com/office/drawing/2014/main" id="{71EC5B46-A8FB-4683-9618-3F6E07383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887BD-93E9-4181-9D7F-940C3E1730FF}"/>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581966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3D79-FA27-4567-9032-AF722733E1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77C1BF-703F-4992-BB0C-EB1E579C7410}"/>
              </a:ext>
            </a:extLst>
          </p:cNvPr>
          <p:cNvSpPr>
            <a:spLocks noGrp="1"/>
          </p:cNvSpPr>
          <p:nvPr>
            <p:ph type="body" idx="1"/>
          </p:nvPr>
        </p:nvSpPr>
        <p:spPr>
          <a:xfrm>
            <a:off x="839788" y="1951823"/>
            <a:ext cx="5157787"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2B2FCE1-6DC0-43B5-8016-89FD4AF5ABD2}"/>
              </a:ext>
            </a:extLst>
          </p:cNvPr>
          <p:cNvSpPr>
            <a:spLocks noGrp="1"/>
          </p:cNvSpPr>
          <p:nvPr>
            <p:ph sz="half" idx="2"/>
          </p:nvPr>
        </p:nvSpPr>
        <p:spPr>
          <a:xfrm>
            <a:off x="839788" y="2954741"/>
            <a:ext cx="5157787" cy="32349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62FED7A-67D0-43CC-889A-25F8849647F1}"/>
              </a:ext>
            </a:extLst>
          </p:cNvPr>
          <p:cNvSpPr>
            <a:spLocks noGrp="1"/>
          </p:cNvSpPr>
          <p:nvPr>
            <p:ph type="body" sz="quarter" idx="3"/>
          </p:nvPr>
        </p:nvSpPr>
        <p:spPr>
          <a:xfrm>
            <a:off x="6172200" y="1951823"/>
            <a:ext cx="5183188"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731C176-48F2-44EC-B3A2-A144403D57FB}"/>
              </a:ext>
            </a:extLst>
          </p:cNvPr>
          <p:cNvSpPr>
            <a:spLocks noGrp="1"/>
          </p:cNvSpPr>
          <p:nvPr>
            <p:ph sz="quarter" idx="4"/>
          </p:nvPr>
        </p:nvSpPr>
        <p:spPr>
          <a:xfrm>
            <a:off x="6172200" y="2954741"/>
            <a:ext cx="5183188" cy="3234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9187B8-AC48-4FE7-8658-8A31E37311F6}"/>
              </a:ext>
            </a:extLst>
          </p:cNvPr>
          <p:cNvSpPr>
            <a:spLocks noGrp="1"/>
          </p:cNvSpPr>
          <p:nvPr>
            <p:ph type="dt" sz="half" idx="10"/>
          </p:nvPr>
        </p:nvSpPr>
        <p:spPr/>
        <p:txBody>
          <a:bodyPr/>
          <a:lstStyle/>
          <a:p>
            <a:fld id="{FD2766A6-3C10-4AB8-86A1-BB1F0CDA7EFE}" type="datetimeFigureOut">
              <a:rPr lang="en-US" smtClean="0"/>
              <a:t>11/21/2023</a:t>
            </a:fld>
            <a:endParaRPr lang="en-US"/>
          </a:p>
        </p:txBody>
      </p:sp>
      <p:sp>
        <p:nvSpPr>
          <p:cNvPr id="8" name="Footer Placeholder 7">
            <a:extLst>
              <a:ext uri="{FF2B5EF4-FFF2-40B4-BE49-F238E27FC236}">
                <a16:creationId xmlns:a16="http://schemas.microsoft.com/office/drawing/2014/main" id="{7CCAB465-E22E-45DC-89C9-406121BCED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F9D1CF-F964-4405-8677-5F9E2A02878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4240083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A3453-DD0F-41C0-8F4A-5DC343F5EB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4E6313-506F-4456-B3D9-D9655538F9FB}"/>
              </a:ext>
            </a:extLst>
          </p:cNvPr>
          <p:cNvSpPr>
            <a:spLocks noGrp="1"/>
          </p:cNvSpPr>
          <p:nvPr>
            <p:ph type="dt" sz="half" idx="10"/>
          </p:nvPr>
        </p:nvSpPr>
        <p:spPr/>
        <p:txBody>
          <a:bodyPr/>
          <a:lstStyle/>
          <a:p>
            <a:fld id="{FD2766A6-3C10-4AB8-86A1-BB1F0CDA7EFE}" type="datetimeFigureOut">
              <a:rPr lang="en-US" smtClean="0"/>
              <a:t>11/21/2023</a:t>
            </a:fld>
            <a:endParaRPr lang="en-US"/>
          </a:p>
        </p:txBody>
      </p:sp>
      <p:sp>
        <p:nvSpPr>
          <p:cNvPr id="4" name="Footer Placeholder 3">
            <a:extLst>
              <a:ext uri="{FF2B5EF4-FFF2-40B4-BE49-F238E27FC236}">
                <a16:creationId xmlns:a16="http://schemas.microsoft.com/office/drawing/2014/main" id="{E8F26068-7707-41EC-93EF-A24CAF8FFD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9C8A3C-8C01-4039-B47B-57D8497587A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232872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892633-8C77-419D-B24D-2B3D44DBA556}"/>
              </a:ext>
            </a:extLst>
          </p:cNvPr>
          <p:cNvSpPr>
            <a:spLocks noGrp="1"/>
          </p:cNvSpPr>
          <p:nvPr>
            <p:ph type="dt" sz="half" idx="10"/>
          </p:nvPr>
        </p:nvSpPr>
        <p:spPr/>
        <p:txBody>
          <a:bodyPr/>
          <a:lstStyle/>
          <a:p>
            <a:fld id="{FD2766A6-3C10-4AB8-86A1-BB1F0CDA7EFE}" type="datetimeFigureOut">
              <a:rPr lang="en-US" smtClean="0"/>
              <a:t>11/21/2023</a:t>
            </a:fld>
            <a:endParaRPr lang="en-US"/>
          </a:p>
        </p:txBody>
      </p:sp>
      <p:sp>
        <p:nvSpPr>
          <p:cNvPr id="3" name="Footer Placeholder 2">
            <a:extLst>
              <a:ext uri="{FF2B5EF4-FFF2-40B4-BE49-F238E27FC236}">
                <a16:creationId xmlns:a16="http://schemas.microsoft.com/office/drawing/2014/main" id="{FD149D59-0A88-4A14-A740-4CCD9B5264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DEF9-802F-444E-92D2-397862EEAB0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111837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23C20-3881-4F15-94F7-9D7B9F9E357A}"/>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t>Click to edit Master title style</a:t>
            </a:r>
          </a:p>
        </p:txBody>
      </p:sp>
      <p:sp>
        <p:nvSpPr>
          <p:cNvPr id="3" name="Content Placeholder 2">
            <a:extLst>
              <a:ext uri="{FF2B5EF4-FFF2-40B4-BE49-F238E27FC236}">
                <a16:creationId xmlns:a16="http://schemas.microsoft.com/office/drawing/2014/main" id="{B268F40F-6C2A-48EC-8F16-DA179A1DA375}"/>
              </a:ext>
            </a:extLst>
          </p:cNvPr>
          <p:cNvSpPr>
            <a:spLocks noGrp="1"/>
          </p:cNvSpPr>
          <p:nvPr>
            <p:ph idx="1"/>
          </p:nvPr>
        </p:nvSpPr>
        <p:spPr>
          <a:xfrm>
            <a:off x="5554638" y="457201"/>
            <a:ext cx="5800749" cy="540385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6736B7E-D33D-48C7-97AC-5C0D9874FE53}"/>
              </a:ext>
            </a:extLst>
          </p:cNvPr>
          <p:cNvSpPr>
            <a:spLocks noGrp="1"/>
          </p:cNvSpPr>
          <p:nvPr>
            <p:ph type="body" sz="half" idx="2"/>
          </p:nvPr>
        </p:nvSpPr>
        <p:spPr>
          <a:xfrm>
            <a:off x="839788" y="3657600"/>
            <a:ext cx="4343400" cy="2211387"/>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edit Master text styles</a:t>
            </a:r>
          </a:p>
        </p:txBody>
      </p:sp>
      <p:sp>
        <p:nvSpPr>
          <p:cNvPr id="5" name="Date Placeholder 4">
            <a:extLst>
              <a:ext uri="{FF2B5EF4-FFF2-40B4-BE49-F238E27FC236}">
                <a16:creationId xmlns:a16="http://schemas.microsoft.com/office/drawing/2014/main" id="{E9149BC5-FF58-463A-B4FA-F0F912F1234F}"/>
              </a:ext>
            </a:extLst>
          </p:cNvPr>
          <p:cNvSpPr>
            <a:spLocks noGrp="1"/>
          </p:cNvSpPr>
          <p:nvPr>
            <p:ph type="dt" sz="half" idx="10"/>
          </p:nvPr>
        </p:nvSpPr>
        <p:spPr/>
        <p:txBody>
          <a:bodyPr/>
          <a:lstStyle/>
          <a:p>
            <a:fld id="{FD2766A6-3C10-4AB8-86A1-BB1F0CDA7EFE}" type="datetimeFigureOut">
              <a:rPr lang="en-US" smtClean="0"/>
              <a:t>11/21/2023</a:t>
            </a:fld>
            <a:endParaRPr lang="en-US"/>
          </a:p>
        </p:txBody>
      </p:sp>
      <p:sp>
        <p:nvSpPr>
          <p:cNvPr id="6" name="Footer Placeholder 5">
            <a:extLst>
              <a:ext uri="{FF2B5EF4-FFF2-40B4-BE49-F238E27FC236}">
                <a16:creationId xmlns:a16="http://schemas.microsoft.com/office/drawing/2014/main" id="{947072D7-4A2A-407F-A084-6AE8DD001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4C41C-C368-475C-BDC1-DC5B29C7800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0124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67B0-865B-44ED-9DFE-36C73B0C8B43}"/>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t>Click to edit Master title style</a:t>
            </a:r>
          </a:p>
        </p:txBody>
      </p:sp>
      <p:sp>
        <p:nvSpPr>
          <p:cNvPr id="3" name="Picture Placeholder 2">
            <a:extLst>
              <a:ext uri="{FF2B5EF4-FFF2-40B4-BE49-F238E27FC236}">
                <a16:creationId xmlns:a16="http://schemas.microsoft.com/office/drawing/2014/main" id="{B73C5CF7-138A-437C-9E0A-FF4179970319}"/>
              </a:ext>
            </a:extLst>
          </p:cNvPr>
          <p:cNvSpPr>
            <a:spLocks noGrp="1"/>
          </p:cNvSpPr>
          <p:nvPr>
            <p:ph type="pic" idx="1"/>
          </p:nvPr>
        </p:nvSpPr>
        <p:spPr>
          <a:xfrm>
            <a:off x="5561462" y="457201"/>
            <a:ext cx="5793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117822-7770-4117-96A2-8D2FF0A01044}"/>
              </a:ext>
            </a:extLst>
          </p:cNvPr>
          <p:cNvSpPr>
            <a:spLocks noGrp="1"/>
          </p:cNvSpPr>
          <p:nvPr>
            <p:ph type="body" sz="half" idx="2"/>
          </p:nvPr>
        </p:nvSpPr>
        <p:spPr>
          <a:xfrm>
            <a:off x="839788" y="3664424"/>
            <a:ext cx="4343400" cy="2204564"/>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edit Master text styles</a:t>
            </a:r>
          </a:p>
        </p:txBody>
      </p:sp>
      <p:sp>
        <p:nvSpPr>
          <p:cNvPr id="5" name="Date Placeholder 4">
            <a:extLst>
              <a:ext uri="{FF2B5EF4-FFF2-40B4-BE49-F238E27FC236}">
                <a16:creationId xmlns:a16="http://schemas.microsoft.com/office/drawing/2014/main" id="{11295030-39C7-4814-A766-1A3E094EBA15}"/>
              </a:ext>
            </a:extLst>
          </p:cNvPr>
          <p:cNvSpPr>
            <a:spLocks noGrp="1"/>
          </p:cNvSpPr>
          <p:nvPr>
            <p:ph type="dt" sz="half" idx="10"/>
          </p:nvPr>
        </p:nvSpPr>
        <p:spPr/>
        <p:txBody>
          <a:bodyPr/>
          <a:lstStyle/>
          <a:p>
            <a:fld id="{FD2766A6-3C10-4AB8-86A1-BB1F0CDA7EFE}" type="datetimeFigureOut">
              <a:rPr lang="en-US" smtClean="0"/>
              <a:t>11/21/2023</a:t>
            </a:fld>
            <a:endParaRPr lang="en-US"/>
          </a:p>
        </p:txBody>
      </p:sp>
      <p:sp>
        <p:nvSpPr>
          <p:cNvPr id="6" name="Footer Placeholder 5">
            <a:extLst>
              <a:ext uri="{FF2B5EF4-FFF2-40B4-BE49-F238E27FC236}">
                <a16:creationId xmlns:a16="http://schemas.microsoft.com/office/drawing/2014/main" id="{B91F02CD-DC87-47B6-96C4-F6470B1D8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CFF531-02C2-4C1D-A692-7040378066C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670136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818BD-D734-48A1-8CC0-609D11E5560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F9D215A-D2A1-4903-A905-F8B06EF41B4F}"/>
              </a:ext>
            </a:extLst>
          </p:cNvPr>
          <p:cNvSpPr>
            <a:spLocks noGrp="1"/>
          </p:cNvSpPr>
          <p:nvPr>
            <p:ph type="body" idx="1"/>
          </p:nvPr>
        </p:nvSpPr>
        <p:spPr>
          <a:xfrm>
            <a:off x="838200" y="1940875"/>
            <a:ext cx="10515600" cy="42360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42B88A-7A1D-4AA1-8536-28DC13DBA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D2766A6-3C10-4AB8-86A1-BB1F0CDA7EFE}" type="datetimeFigureOut">
              <a:rPr lang="en-US" smtClean="0"/>
              <a:pPr/>
              <a:t>11/21/2023</a:t>
            </a:fld>
            <a:endParaRPr lang="en-US" dirty="0"/>
          </a:p>
        </p:txBody>
      </p:sp>
      <p:sp>
        <p:nvSpPr>
          <p:cNvPr id="5" name="Footer Placeholder 4">
            <a:extLst>
              <a:ext uri="{FF2B5EF4-FFF2-40B4-BE49-F238E27FC236}">
                <a16:creationId xmlns:a16="http://schemas.microsoft.com/office/drawing/2014/main" id="{B37FE925-0C4B-4BAE-9799-3A9D46D920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ADAD54-E5C5-4D48-8592-BB22F0A851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060201-1C40-4B39-813D-5CD9493BAEED}" type="slidenum">
              <a:rPr lang="en-US" smtClean="0"/>
              <a:pPr/>
              <a:t>‹#›</a:t>
            </a:fld>
            <a:endParaRPr lang="en-US"/>
          </a:p>
        </p:txBody>
      </p:sp>
    </p:spTree>
    <p:extLst>
      <p:ext uri="{BB962C8B-B14F-4D97-AF65-F5344CB8AC3E}">
        <p14:creationId xmlns:p14="http://schemas.microsoft.com/office/powerpoint/2010/main" val="112346128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 id="2147483674" r:id="rId12"/>
  </p:sldLayoutIdLst>
  <p:txStyles>
    <p:title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p:titleStyle>
    <p:bodyStyle>
      <a:lvl1pPr marL="228600" indent="-228600" algn="l" defTabSz="914400" rtl="0" eaLnBrk="1" latinLnBrk="0" hangingPunct="1">
        <a:lnSpc>
          <a:spcPct val="110000"/>
        </a:lnSpc>
        <a:spcBef>
          <a:spcPts val="1000"/>
        </a:spcBef>
        <a:buClr>
          <a:schemeClr val="tx2"/>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hyperlink" Target="https://sdgs.un.org/goal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unesco.org/en/education-sustainable-development#:~:text=There%20are%20four%20dimensions%20to,an%20improved%20quality%20of%20lif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hyperlink" Target="https://www.unesco.org/en/articles/mondiacult-2022-states-adopt-historic-declaration-culture?hub=701"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s://digital-strategy.ec.europa.eu/en"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reform-support.ec.europa.eu/what-we-do-green-transition_el"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s://www.facebook.com/communeixelles/"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29.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9B06D8-F0B8-433D-814C-0A14E9E87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75212A0B-3D51-EC1B-16E0-280DB6117470}"/>
              </a:ext>
            </a:extLst>
          </p:cNvPr>
          <p:cNvSpPr>
            <a:spLocks noGrp="1"/>
          </p:cNvSpPr>
          <p:nvPr>
            <p:ph type="ctrTitle"/>
          </p:nvPr>
        </p:nvSpPr>
        <p:spPr>
          <a:xfrm>
            <a:off x="1367566" y="2739944"/>
            <a:ext cx="9456867" cy="2504408"/>
          </a:xfrm>
        </p:spPr>
        <p:txBody>
          <a:bodyPr anchor="ctr">
            <a:normAutofit fontScale="90000"/>
          </a:bodyPr>
          <a:lstStyle/>
          <a:p>
            <a:pPr algn="r">
              <a:lnSpc>
                <a:spcPct val="90000"/>
              </a:lnSpc>
            </a:pPr>
            <a:r>
              <a:rPr lang="el-GR" sz="2000" b="1" strike="noStrike" spc="-1" dirty="0">
                <a:solidFill>
                  <a:schemeClr val="accent1"/>
                </a:solidFill>
                <a:highlight>
                  <a:srgbClr val="FFFFFF"/>
                </a:highlight>
                <a:latin typeface="+mj-lt"/>
                <a:ea typeface="DejaVu Sans"/>
              </a:rPr>
              <a:t>ΜΕΤΑΠΤΥΧΙΑΚΟ ΠΡΟΓΡΑΜΜΑ ΔΗΜΟΣΙΑ ΔΙΟΙΚΗΣΗ ΚΑΙ </a:t>
            </a:r>
            <a:br>
              <a:rPr lang="el-GR" sz="2000" b="1" dirty="0">
                <a:solidFill>
                  <a:schemeClr val="accent1"/>
                </a:solidFill>
                <a:latin typeface="+mj-lt"/>
              </a:rPr>
            </a:br>
            <a:r>
              <a:rPr lang="el-GR" sz="2000" b="1" strike="noStrike" spc="-1" dirty="0">
                <a:solidFill>
                  <a:schemeClr val="accent1"/>
                </a:solidFill>
                <a:highlight>
                  <a:srgbClr val="FFFFFF"/>
                </a:highlight>
                <a:latin typeface="+mj-lt"/>
                <a:ea typeface="DejaVu Sans"/>
              </a:rPr>
              <a:t>ΤΟΠΙΚΗ ΑΥΤΟΔΙΟΙΚΗΣΗ</a:t>
            </a:r>
            <a:br>
              <a:rPr lang="el-GR" sz="2000" dirty="0"/>
            </a:br>
            <a:r>
              <a:rPr lang="el-GR" sz="2000" b="1" strike="noStrike" spc="-1" dirty="0" err="1">
                <a:solidFill>
                  <a:schemeClr val="accent1"/>
                </a:solidFill>
                <a:highlight>
                  <a:srgbClr val="FFFFFF"/>
                </a:highlight>
                <a:latin typeface="Arial"/>
                <a:ea typeface="DejaVu Sans"/>
              </a:rPr>
              <a:t>Βιοπολιτισμική</a:t>
            </a:r>
            <a:r>
              <a:rPr lang="el-GR" sz="2000" b="1" strike="noStrike" spc="-1" dirty="0">
                <a:solidFill>
                  <a:schemeClr val="accent1"/>
                </a:solidFill>
                <a:highlight>
                  <a:srgbClr val="FFFFFF"/>
                </a:highlight>
                <a:latin typeface="Arial"/>
                <a:ea typeface="DejaVu Sans"/>
              </a:rPr>
              <a:t> Ανάπτυξη και τοπική κοινωνία</a:t>
            </a:r>
            <a:br>
              <a:rPr lang="el-GR" sz="2200" dirty="0">
                <a:solidFill>
                  <a:schemeClr val="accent1"/>
                </a:solidFill>
              </a:rPr>
            </a:br>
            <a:br>
              <a:rPr lang="el-GR" sz="6000" dirty="0">
                <a:solidFill>
                  <a:schemeClr val="accent1"/>
                </a:solidFill>
              </a:rPr>
            </a:br>
            <a:r>
              <a:rPr lang="el-GR" sz="6000" b="1" strike="noStrike" spc="-1" dirty="0">
                <a:solidFill>
                  <a:schemeClr val="accent1"/>
                </a:solidFill>
                <a:latin typeface="Arial"/>
                <a:ea typeface="DejaVu Sans"/>
              </a:rPr>
              <a:t>Εξέλιξη Πόλης Δημιουργικότητα Καινοτομία</a:t>
            </a:r>
            <a:r>
              <a:rPr lang="el-GR" sz="6000" b="1" strike="noStrike" spc="-1" dirty="0">
                <a:solidFill>
                  <a:schemeClr val="accent1"/>
                </a:solidFill>
                <a:highlight>
                  <a:srgbClr val="FFFFFF"/>
                </a:highlight>
                <a:latin typeface="Arial"/>
                <a:ea typeface="DejaVu Sans"/>
              </a:rPr>
              <a:t> </a:t>
            </a:r>
            <a:br>
              <a:rPr lang="el-GR" sz="2000" dirty="0">
                <a:solidFill>
                  <a:schemeClr val="accent1"/>
                </a:solidFill>
              </a:rPr>
            </a:br>
            <a:br>
              <a:rPr lang="el-GR" sz="2000" dirty="0">
                <a:solidFill>
                  <a:schemeClr val="accent1"/>
                </a:solidFill>
              </a:rPr>
            </a:br>
            <a:r>
              <a:rPr lang="el-GR" sz="2000" b="1" strike="noStrike" spc="-1" dirty="0">
                <a:solidFill>
                  <a:schemeClr val="accent1"/>
                </a:solidFill>
                <a:highlight>
                  <a:srgbClr val="FFFFFF"/>
                </a:highlight>
                <a:latin typeface="+mj-lt"/>
                <a:ea typeface="DejaVu Sans"/>
              </a:rPr>
              <a:t>Ισιδώρα </a:t>
            </a:r>
            <a:r>
              <a:rPr lang="el-GR" sz="2000" b="1" strike="noStrike" spc="-1" dirty="0" err="1">
                <a:solidFill>
                  <a:schemeClr val="accent1"/>
                </a:solidFill>
                <a:highlight>
                  <a:srgbClr val="FFFFFF"/>
                </a:highlight>
                <a:latin typeface="+mj-lt"/>
                <a:ea typeface="DejaVu Sans"/>
              </a:rPr>
              <a:t>Θύμη</a:t>
            </a:r>
            <a:r>
              <a:rPr lang="el-GR" sz="2000" b="1" strike="noStrike" spc="-1" dirty="0">
                <a:solidFill>
                  <a:schemeClr val="accent1"/>
                </a:solidFill>
                <a:highlight>
                  <a:srgbClr val="FFFFFF"/>
                </a:highlight>
                <a:latin typeface="+mj-lt"/>
                <a:ea typeface="DejaVu Sans"/>
              </a:rPr>
              <a:t>, ΕΔΙΠ ΔΕΟ</a:t>
            </a:r>
            <a:br>
              <a:rPr lang="el-GR" sz="2000" dirty="0">
                <a:solidFill>
                  <a:schemeClr val="accent1"/>
                </a:solidFill>
                <a:latin typeface="+mj-lt"/>
              </a:rPr>
            </a:br>
            <a:br>
              <a:rPr lang="el-GR" sz="1700" dirty="0">
                <a:solidFill>
                  <a:schemeClr val="accent1"/>
                </a:solidFill>
              </a:rPr>
            </a:br>
            <a:br>
              <a:rPr lang="el-GR" sz="1700" dirty="0"/>
            </a:br>
            <a:endParaRPr lang="el-GR" sz="1700" dirty="0"/>
          </a:p>
        </p:txBody>
      </p:sp>
      <p:sp>
        <p:nvSpPr>
          <p:cNvPr id="3" name="Υπότιτλος 2">
            <a:extLst>
              <a:ext uri="{FF2B5EF4-FFF2-40B4-BE49-F238E27FC236}">
                <a16:creationId xmlns:a16="http://schemas.microsoft.com/office/drawing/2014/main" id="{74738E98-174B-E659-2632-C145C12C5A37}"/>
              </a:ext>
            </a:extLst>
          </p:cNvPr>
          <p:cNvSpPr>
            <a:spLocks noGrp="1"/>
          </p:cNvSpPr>
          <p:nvPr>
            <p:ph type="subTitle" idx="1"/>
          </p:nvPr>
        </p:nvSpPr>
        <p:spPr>
          <a:xfrm>
            <a:off x="8042284" y="5862918"/>
            <a:ext cx="3739624" cy="527124"/>
          </a:xfrm>
        </p:spPr>
        <p:txBody>
          <a:bodyPr>
            <a:normAutofit/>
          </a:bodyPr>
          <a:lstStyle/>
          <a:p>
            <a:r>
              <a:rPr lang="el-GR" dirty="0">
                <a:solidFill>
                  <a:schemeClr val="accent1"/>
                </a:solidFill>
              </a:rPr>
              <a:t> 2023-2024</a:t>
            </a:r>
          </a:p>
        </p:txBody>
      </p:sp>
      <p:pic>
        <p:nvPicPr>
          <p:cNvPr id="5" name="Picture 4">
            <a:extLst>
              <a:ext uri="{FF2B5EF4-FFF2-40B4-BE49-F238E27FC236}">
                <a16:creationId xmlns:a16="http://schemas.microsoft.com/office/drawing/2014/main" id="{9813B086-ABD9-CCB0-9EB0-61B6918E0DB5}"/>
              </a:ext>
            </a:extLst>
          </p:cNvPr>
          <p:cNvPicPr>
            <a:picLocks noChangeAspect="1"/>
          </p:cNvPicPr>
          <p:nvPr/>
        </p:nvPicPr>
        <p:blipFill>
          <a:blip r:embed="rId2"/>
          <a:stretch>
            <a:fillRect/>
          </a:stretch>
        </p:blipFill>
        <p:spPr>
          <a:xfrm>
            <a:off x="1070831" y="596182"/>
            <a:ext cx="3353344" cy="5665635"/>
          </a:xfrm>
          <a:prstGeom prst="rect">
            <a:avLst/>
          </a:prstGeom>
        </p:spPr>
      </p:pic>
    </p:spTree>
    <p:extLst>
      <p:ext uri="{BB962C8B-B14F-4D97-AF65-F5344CB8AC3E}">
        <p14:creationId xmlns:p14="http://schemas.microsoft.com/office/powerpoint/2010/main" val="3155769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D07BD3-A48A-0628-EC23-ED1FB520DCCD}"/>
              </a:ext>
            </a:extLst>
          </p:cNvPr>
          <p:cNvSpPr>
            <a:spLocks noGrp="1"/>
          </p:cNvSpPr>
          <p:nvPr>
            <p:ph type="title"/>
          </p:nvPr>
        </p:nvSpPr>
        <p:spPr/>
        <p:txBody>
          <a:bodyPr>
            <a:normAutofit fontScale="90000"/>
          </a:bodyPr>
          <a:lstStyle/>
          <a:p>
            <a:br>
              <a:rPr lang="el-GR" sz="1600" dirty="0"/>
            </a:br>
            <a:br>
              <a:rPr lang="el-GR" sz="1600" dirty="0"/>
            </a:br>
            <a:br>
              <a:rPr lang="el-GR" sz="1600" dirty="0"/>
            </a:br>
            <a:r>
              <a:rPr lang="el-GR" sz="2400" b="1" spc="-1" dirty="0">
                <a:solidFill>
                  <a:srgbClr val="000000"/>
                </a:solidFill>
                <a:latin typeface="Arial"/>
                <a:ea typeface="DejaVu Sans"/>
              </a:rPr>
              <a:t>Η ιδέα της Δημιουργικής πόλης βρίσκεται γύρω από τρεις άξονες</a:t>
            </a:r>
            <a:br>
              <a:rPr lang="el-GR" sz="1600" dirty="0"/>
            </a:br>
            <a:endParaRPr lang="el-GR" dirty="0"/>
          </a:p>
        </p:txBody>
      </p:sp>
      <p:graphicFrame>
        <p:nvGraphicFramePr>
          <p:cNvPr id="5" name="Θέση περιεχομένου 2">
            <a:extLst>
              <a:ext uri="{FF2B5EF4-FFF2-40B4-BE49-F238E27FC236}">
                <a16:creationId xmlns:a16="http://schemas.microsoft.com/office/drawing/2014/main" id="{FC9DB68E-E956-4AD3-0D8C-3297C7600488}"/>
              </a:ext>
            </a:extLst>
          </p:cNvPr>
          <p:cNvGraphicFramePr>
            <a:graphicFrameLocks noGrp="1"/>
          </p:cNvGraphicFramePr>
          <p:nvPr>
            <p:ph idx="1"/>
            <p:extLst>
              <p:ext uri="{D42A27DB-BD31-4B8C-83A1-F6EECF244321}">
                <p14:modId xmlns:p14="http://schemas.microsoft.com/office/powerpoint/2010/main" val="4114162363"/>
              </p:ext>
            </p:extLst>
          </p:nvPr>
        </p:nvGraphicFramePr>
        <p:xfrm>
          <a:off x="838200" y="1219201"/>
          <a:ext cx="9530918" cy="3938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0651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ED000764-71D1-E174-5E17-A7CB440FABC1}"/>
              </a:ext>
            </a:extLst>
          </p:cNvPr>
          <p:cNvSpPr>
            <a:spLocks noGrp="1"/>
          </p:cNvSpPr>
          <p:nvPr>
            <p:ph type="title"/>
          </p:nvPr>
        </p:nvSpPr>
        <p:spPr/>
        <p:txBody>
          <a:bodyPr/>
          <a:lstStyle/>
          <a:p>
            <a:r>
              <a:rPr lang="en-US" dirty="0"/>
              <a:t>H</a:t>
            </a:r>
            <a:r>
              <a:rPr lang="el-GR" dirty="0"/>
              <a:t> Δημιουργική Τάξη - </a:t>
            </a:r>
            <a:r>
              <a:rPr lang="en-US" dirty="0"/>
              <a:t>Florida</a:t>
            </a:r>
            <a:endParaRPr lang="el-GR" dirty="0"/>
          </a:p>
        </p:txBody>
      </p:sp>
      <p:graphicFrame>
        <p:nvGraphicFramePr>
          <p:cNvPr id="7" name="Διάγραμμα 6">
            <a:extLst>
              <a:ext uri="{FF2B5EF4-FFF2-40B4-BE49-F238E27FC236}">
                <a16:creationId xmlns:a16="http://schemas.microsoft.com/office/drawing/2014/main" id="{5ED72974-8B64-6D25-282E-6BA1469F21E3}"/>
              </a:ext>
            </a:extLst>
          </p:cNvPr>
          <p:cNvGraphicFramePr/>
          <p:nvPr>
            <p:extLst>
              <p:ext uri="{D42A27DB-BD31-4B8C-83A1-F6EECF244321}">
                <p14:modId xmlns:p14="http://schemas.microsoft.com/office/powerpoint/2010/main" val="3204426758"/>
              </p:ext>
            </p:extLst>
          </p:nvPr>
        </p:nvGraphicFramePr>
        <p:xfrm>
          <a:off x="1201478" y="1467293"/>
          <a:ext cx="9771321" cy="4671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1740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ED000764-71D1-E174-5E17-A7CB440FABC1}"/>
              </a:ext>
            </a:extLst>
          </p:cNvPr>
          <p:cNvSpPr>
            <a:spLocks noGrp="1"/>
          </p:cNvSpPr>
          <p:nvPr>
            <p:ph type="title"/>
          </p:nvPr>
        </p:nvSpPr>
        <p:spPr/>
        <p:txBody>
          <a:bodyPr/>
          <a:lstStyle/>
          <a:p>
            <a:r>
              <a:rPr lang="en-US" dirty="0"/>
              <a:t>H</a:t>
            </a:r>
            <a:r>
              <a:rPr lang="el-GR" dirty="0"/>
              <a:t> Δημιουργική Πόλη</a:t>
            </a:r>
          </a:p>
        </p:txBody>
      </p:sp>
      <p:graphicFrame>
        <p:nvGraphicFramePr>
          <p:cNvPr id="7" name="Διάγραμμα 6">
            <a:extLst>
              <a:ext uri="{FF2B5EF4-FFF2-40B4-BE49-F238E27FC236}">
                <a16:creationId xmlns:a16="http://schemas.microsoft.com/office/drawing/2014/main" id="{5ED72974-8B64-6D25-282E-6BA1469F21E3}"/>
              </a:ext>
            </a:extLst>
          </p:cNvPr>
          <p:cNvGraphicFramePr/>
          <p:nvPr>
            <p:extLst>
              <p:ext uri="{D42A27DB-BD31-4B8C-83A1-F6EECF244321}">
                <p14:modId xmlns:p14="http://schemas.microsoft.com/office/powerpoint/2010/main" val="2436944762"/>
              </p:ext>
            </p:extLst>
          </p:nvPr>
        </p:nvGraphicFramePr>
        <p:xfrm>
          <a:off x="838200" y="719666"/>
          <a:ext cx="101346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4542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8A8D11-DB51-43C0-8618-65C820DB4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74C7435-BBF6-2B37-6EBC-A7D880C03BF0}"/>
              </a:ext>
            </a:extLst>
          </p:cNvPr>
          <p:cNvSpPr>
            <a:spLocks noGrp="1"/>
          </p:cNvSpPr>
          <p:nvPr>
            <p:ph type="title"/>
          </p:nvPr>
        </p:nvSpPr>
        <p:spPr>
          <a:xfrm>
            <a:off x="785038" y="1088707"/>
            <a:ext cx="5492766" cy="1785961"/>
          </a:xfrm>
        </p:spPr>
        <p:txBody>
          <a:bodyPr vert="horz" lIns="91440" tIns="45720" rIns="91440" bIns="45720" rtlCol="0" anchor="t">
            <a:normAutofit fontScale="90000"/>
          </a:bodyPr>
          <a:lstStyle/>
          <a:p>
            <a:pPr>
              <a:lnSpc>
                <a:spcPct val="90000"/>
              </a:lnSpc>
            </a:pPr>
            <a:r>
              <a:rPr lang="en-US" sz="3600" b="0" strike="noStrike" spc="-1" dirty="0">
                <a:highlight>
                  <a:srgbClr val="FFFFFF"/>
                </a:highlight>
              </a:rPr>
              <a:t>Η </a:t>
            </a:r>
            <a:r>
              <a:rPr lang="en-US" sz="3600" b="0" strike="noStrike" spc="-1" dirty="0" err="1">
                <a:highlight>
                  <a:srgbClr val="FFFFFF"/>
                </a:highlight>
              </a:rPr>
              <a:t>κοινωνί</a:t>
            </a:r>
            <a:r>
              <a:rPr lang="en-US" sz="3600" b="0" strike="noStrike" spc="-1" dirty="0">
                <a:highlight>
                  <a:srgbClr val="FFFFFF"/>
                </a:highlight>
              </a:rPr>
              <a:t>α της συνεχούς αλλαγής και η ανάγκη χάραξης νέων πολιτικών</a:t>
            </a:r>
            <a:br>
              <a:rPr lang="el-GR" sz="3600" b="0" strike="noStrike" spc="-1" dirty="0">
                <a:highlight>
                  <a:srgbClr val="FFFFFF"/>
                </a:highlight>
              </a:rPr>
            </a:br>
            <a:br>
              <a:rPr lang="el-GR" sz="3600" b="0" strike="noStrike" spc="-1" dirty="0">
                <a:highlight>
                  <a:srgbClr val="FFFFFF"/>
                </a:highlight>
              </a:rPr>
            </a:br>
            <a:br>
              <a:rPr lang="en-US" sz="3600" b="0" strike="noStrike" spc="-1" dirty="0"/>
            </a:br>
            <a:endParaRPr lang="en-US" sz="3600" dirty="0"/>
          </a:p>
        </p:txBody>
      </p:sp>
      <p:pic>
        <p:nvPicPr>
          <p:cNvPr id="7" name="Graphic 6" descr="Μολύβι">
            <a:extLst>
              <a:ext uri="{FF2B5EF4-FFF2-40B4-BE49-F238E27FC236}">
                <a16:creationId xmlns:a16="http://schemas.microsoft.com/office/drawing/2014/main" id="{37ED627E-94D9-162F-D1B9-30578E1116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61441" y="276527"/>
            <a:ext cx="5492766" cy="5492766"/>
          </a:xfrm>
          <a:prstGeom prst="rect">
            <a:avLst/>
          </a:prstGeom>
        </p:spPr>
      </p:pic>
      <p:sp>
        <p:nvSpPr>
          <p:cNvPr id="3" name="Τίτλος 1">
            <a:extLst>
              <a:ext uri="{FF2B5EF4-FFF2-40B4-BE49-F238E27FC236}">
                <a16:creationId xmlns:a16="http://schemas.microsoft.com/office/drawing/2014/main" id="{B8B85767-9D37-DA67-93E9-DC749C8D2C6B}"/>
              </a:ext>
            </a:extLst>
          </p:cNvPr>
          <p:cNvSpPr txBox="1">
            <a:spLocks/>
          </p:cNvSpPr>
          <p:nvPr/>
        </p:nvSpPr>
        <p:spPr>
          <a:xfrm>
            <a:off x="1815344" y="5012329"/>
            <a:ext cx="9497697" cy="1588356"/>
          </a:xfrm>
          <a:prstGeom prst="rect">
            <a:avLst/>
          </a:prstGeom>
        </p:spPr>
        <p:txBody>
          <a:bodyPr vert="horz" lIns="91440" tIns="45720" rIns="91440" bIns="45720" rtlCol="0" anchor="t">
            <a:normAutofit fontScale="97500"/>
          </a:bodyPr>
          <a:lstStyle>
            <a:lvl1pPr algn="l" defTabSz="914400" rtl="0" eaLnBrk="1" latinLnBrk="0" hangingPunct="1">
              <a:lnSpc>
                <a:spcPct val="100000"/>
              </a:lnSpc>
              <a:spcBef>
                <a:spcPct val="0"/>
              </a:spcBef>
              <a:buNone/>
              <a:defRPr lang="en-US" sz="5400"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pPr>
              <a:lnSpc>
                <a:spcPct val="90000"/>
              </a:lnSpc>
            </a:pPr>
            <a:r>
              <a:rPr lang="el-GR" sz="3600" dirty="0">
                <a:solidFill>
                  <a:schemeClr val="accent1"/>
                </a:solidFill>
              </a:rPr>
              <a:t>Ο Πολιτισμός </a:t>
            </a:r>
          </a:p>
          <a:p>
            <a:pPr>
              <a:lnSpc>
                <a:spcPct val="90000"/>
              </a:lnSpc>
            </a:pPr>
            <a:r>
              <a:rPr lang="el-GR" sz="3600" dirty="0">
                <a:solidFill>
                  <a:schemeClr val="accent1"/>
                </a:solidFill>
              </a:rPr>
              <a:t>στο επίκεντρο της βιώσιμης ανάπτυξης</a:t>
            </a:r>
            <a:endParaRPr lang="el-GR" sz="3600" dirty="0"/>
          </a:p>
        </p:txBody>
      </p:sp>
    </p:spTree>
    <p:extLst>
      <p:ext uri="{BB962C8B-B14F-4D97-AF65-F5344CB8AC3E}">
        <p14:creationId xmlns:p14="http://schemas.microsoft.com/office/powerpoint/2010/main" val="1759265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9F404F9-70F2-F2D3-1359-66798423D45E}"/>
              </a:ext>
            </a:extLst>
          </p:cNvPr>
          <p:cNvSpPr>
            <a:spLocks noGrp="1"/>
          </p:cNvSpPr>
          <p:nvPr>
            <p:ph type="title"/>
          </p:nvPr>
        </p:nvSpPr>
        <p:spPr/>
        <p:txBody>
          <a:bodyPr>
            <a:normAutofit fontScale="90000"/>
          </a:bodyPr>
          <a:lstStyle/>
          <a:p>
            <a:r>
              <a:rPr lang="el-GR" sz="2700" b="1" spc="-1" dirty="0">
                <a:solidFill>
                  <a:srgbClr val="000000"/>
                </a:solidFill>
                <a:latin typeface="Arial"/>
                <a:ea typeface="DejaVu Sans"/>
              </a:rPr>
              <a:t>Η πολιτισμική ανάπτυξη των πόλεων</a:t>
            </a:r>
            <a:br>
              <a:rPr lang="el-GR" sz="5400" spc="-1" dirty="0">
                <a:latin typeface="Arial"/>
              </a:rPr>
            </a:br>
            <a:endParaRPr lang="el-GR" dirty="0"/>
          </a:p>
        </p:txBody>
      </p:sp>
      <p:graphicFrame>
        <p:nvGraphicFramePr>
          <p:cNvPr id="7" name="Θέση περιεχομένου 2">
            <a:extLst>
              <a:ext uri="{FF2B5EF4-FFF2-40B4-BE49-F238E27FC236}">
                <a16:creationId xmlns:a16="http://schemas.microsoft.com/office/drawing/2014/main" id="{C20E2371-515E-B1E6-5B55-FBA4018A44EA}"/>
              </a:ext>
            </a:extLst>
          </p:cNvPr>
          <p:cNvGraphicFramePr>
            <a:graphicFrameLocks noGrp="1"/>
          </p:cNvGraphicFramePr>
          <p:nvPr>
            <p:ph idx="1"/>
            <p:extLst>
              <p:ext uri="{D42A27DB-BD31-4B8C-83A1-F6EECF244321}">
                <p14:modId xmlns:p14="http://schemas.microsoft.com/office/powerpoint/2010/main" val="3851636152"/>
              </p:ext>
            </p:extLst>
          </p:nvPr>
        </p:nvGraphicFramePr>
        <p:xfrm>
          <a:off x="838200" y="1940875"/>
          <a:ext cx="10515600" cy="4236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0742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F63AA5A-E6E1-46DA-AB40-C5823339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D7E57232-DF0A-9BE6-22BA-2889AE4B3BB0}"/>
              </a:ext>
            </a:extLst>
          </p:cNvPr>
          <p:cNvSpPr>
            <a:spLocks noGrp="1"/>
          </p:cNvSpPr>
          <p:nvPr>
            <p:ph idx="1"/>
          </p:nvPr>
        </p:nvSpPr>
        <p:spPr>
          <a:xfrm>
            <a:off x="838200" y="762000"/>
            <a:ext cx="6539144" cy="5392405"/>
          </a:xfrm>
        </p:spPr>
        <p:txBody>
          <a:bodyPr anchor="ctr">
            <a:normAutofit/>
          </a:bodyPr>
          <a:lstStyle/>
          <a:p>
            <a:pPr algn="just">
              <a:lnSpc>
                <a:spcPct val="100000"/>
              </a:lnSpc>
            </a:pPr>
            <a:r>
              <a:rPr lang="el-GR" sz="1400" b="0" strike="noStrike" spc="-1" dirty="0">
                <a:highlight>
                  <a:srgbClr val="FFFFFF"/>
                </a:highlight>
                <a:latin typeface="Arial"/>
                <a:ea typeface="DejaVu Sans"/>
              </a:rPr>
              <a:t>Η παγκοσμιοποίηση επιβαρύνει το αστικό τοπίο και οι πόλεις υφίστανται το βάρος των συγκρούσεων και των κρίσεων </a:t>
            </a:r>
            <a:r>
              <a:rPr lang="el-GR" sz="1400" b="1" strike="noStrike" spc="-1" dirty="0">
                <a:highlight>
                  <a:srgbClr val="FFFFFF"/>
                </a:highlight>
                <a:latin typeface="Arial"/>
                <a:ea typeface="DejaVu Sans"/>
              </a:rPr>
              <a:t>υπονομεύοντας τις κοινωνικές αξίες, την ποιότητα ζωής σε όλα τα επίπεδα και εν τέλει και την τοπική κοινότητα. </a:t>
            </a:r>
          </a:p>
          <a:p>
            <a:pPr algn="just">
              <a:lnSpc>
                <a:spcPct val="100000"/>
              </a:lnSpc>
            </a:pPr>
            <a:r>
              <a:rPr lang="el-GR" sz="1400" b="0" strike="noStrike" spc="-1" dirty="0">
                <a:highlight>
                  <a:srgbClr val="FFFFFF"/>
                </a:highlight>
                <a:latin typeface="Arial"/>
                <a:ea typeface="DejaVu Sans"/>
              </a:rPr>
              <a:t>Η προσπάθεια σύγκλισης αυτών των δύο </a:t>
            </a:r>
            <a:r>
              <a:rPr lang="el-GR" sz="1400" b="1" strike="noStrike" spc="-1" dirty="0">
                <a:highlight>
                  <a:srgbClr val="FFFFFF"/>
                </a:highlight>
                <a:latin typeface="Arial"/>
                <a:ea typeface="DejaVu Sans"/>
              </a:rPr>
              <a:t>της αυξανόμενης αστικοποίησης </a:t>
            </a:r>
            <a:r>
              <a:rPr lang="el-GR" sz="1400" b="0" strike="noStrike" spc="-1" dirty="0">
                <a:highlight>
                  <a:srgbClr val="FFFFFF"/>
                </a:highlight>
                <a:latin typeface="Arial"/>
                <a:ea typeface="DejaVu Sans"/>
              </a:rPr>
              <a:t>και των </a:t>
            </a:r>
            <a:r>
              <a:rPr lang="el-GR" sz="1400" b="1" strike="noStrike" spc="-1" dirty="0">
                <a:highlight>
                  <a:srgbClr val="FFFFFF"/>
                </a:highlight>
                <a:latin typeface="Arial"/>
                <a:ea typeface="DejaVu Sans"/>
              </a:rPr>
              <a:t>συγκρούσεων</a:t>
            </a:r>
            <a:r>
              <a:rPr lang="el-GR" sz="1400" b="0" strike="noStrike" spc="-1" dirty="0">
                <a:highlight>
                  <a:srgbClr val="FFFFFF"/>
                </a:highlight>
                <a:latin typeface="Arial"/>
                <a:ea typeface="DejaVu Sans"/>
              </a:rPr>
              <a:t> απαιτεί μια βελτιωμένη προσέγγιση για την ανασυγκρότηση και την ανάκαμψη των πόλεων </a:t>
            </a:r>
            <a:r>
              <a:rPr lang="el-GR" sz="1400" b="1" strike="noStrike" spc="-1" dirty="0">
                <a:highlight>
                  <a:srgbClr val="FFFFFF"/>
                </a:highlight>
                <a:latin typeface="Arial"/>
                <a:ea typeface="DejaVu Sans"/>
              </a:rPr>
              <a:t>μια προσέγγιση που θέτει τον πολιτισμό </a:t>
            </a:r>
            <a:r>
              <a:rPr lang="el-GR" sz="1400" b="0" strike="noStrike" spc="-1" dirty="0">
                <a:highlight>
                  <a:srgbClr val="FFFFFF"/>
                </a:highlight>
                <a:latin typeface="Arial"/>
                <a:ea typeface="DejaVu Sans"/>
              </a:rPr>
              <a:t>στο επίκεντρό της – μία πολιτιστική βιωσιμότητα. Η ικανότητα διατήρησης ή βελτίωσης αξιών και στάσεων απέναντι σε εξωτερικούς παράγοντες πίεσης.</a:t>
            </a:r>
          </a:p>
          <a:p>
            <a:pPr algn="just">
              <a:lnSpc>
                <a:spcPct val="100000"/>
              </a:lnSpc>
            </a:pPr>
            <a:r>
              <a:rPr lang="el-GR" sz="1400" b="1" i="0" dirty="0">
                <a:effectLst/>
                <a:latin typeface="Fira Sans" panose="020B0503050000020004" pitchFamily="34" charset="0"/>
              </a:rPr>
              <a:t>Η πολιτιστική βιωσιμότητα </a:t>
            </a:r>
            <a:r>
              <a:rPr lang="el-GR" sz="1400" b="0" i="0" dirty="0">
                <a:effectLst/>
                <a:latin typeface="Fira Sans" panose="020B0503050000020004" pitchFamily="34" charset="0"/>
              </a:rPr>
              <a:t>σχετίζεται με τη βιώσιμη ανάπτυξη και υπογραμμίζει τον σημαντικό ρόλο που διαδραματίζει ο πολιτισμός στην επίτευξη των </a:t>
            </a:r>
            <a:r>
              <a:rPr lang="el-GR" sz="1400" b="0" i="0" u="none" strike="noStrike" dirty="0">
                <a:effectLst/>
                <a:latin typeface="Fira Sans" panose="020B0503050000020004" pitchFamily="34" charset="0"/>
                <a:hlinkClick r:id="rId2">
                  <a:extLst>
                    <a:ext uri="{A12FA001-AC4F-418D-AE19-62706E023703}">
                      <ahyp:hlinkClr xmlns:ahyp="http://schemas.microsoft.com/office/drawing/2018/hyperlinkcolor" val="tx"/>
                    </a:ext>
                  </a:extLst>
                </a:hlinkClick>
              </a:rPr>
              <a:t>Στόχων Βιώσιμης Ανάπτυξης </a:t>
            </a:r>
            <a:r>
              <a:rPr lang="el-GR" sz="1400" b="0" i="0" dirty="0">
                <a:effectLst/>
                <a:latin typeface="Fira Sans" panose="020B0503050000020004" pitchFamily="34" charset="0"/>
              </a:rPr>
              <a:t>(ΣΒΑ). Η ατζέντα 2030 εγκρίθηκε το 2015 και στοχεύει σε 17 στόχους βιώσιμης ανάπτυξης και 169 επιμέρους στόχους.</a:t>
            </a:r>
            <a:r>
              <a:rPr lang="el-GR" sz="1400" b="0" i="0" dirty="0">
                <a:solidFill>
                  <a:srgbClr val="3C4043"/>
                </a:solidFill>
                <a:effectLst/>
                <a:latin typeface="Roboto" panose="02000000000000000000" pitchFamily="2" charset="0"/>
              </a:rPr>
              <a:t> </a:t>
            </a:r>
            <a:r>
              <a:rPr lang="en-US" sz="1400" b="0" i="0" dirty="0">
                <a:solidFill>
                  <a:srgbClr val="3C4043"/>
                </a:solidFill>
                <a:effectLst/>
                <a:latin typeface="Roboto" panose="02000000000000000000" pitchFamily="2" charset="0"/>
              </a:rPr>
              <a:t> </a:t>
            </a:r>
            <a:r>
              <a:rPr lang="el-GR" sz="1400" b="0" i="0" dirty="0">
                <a:solidFill>
                  <a:srgbClr val="3C4043"/>
                </a:solidFill>
                <a:effectLst/>
                <a:latin typeface="Roboto" panose="02000000000000000000" pitchFamily="2" charset="0"/>
              </a:rPr>
              <a:t>Μεταξύ των 17 Στόχων Βιώσιμης Ανάπτυξης της Ατζέντας 2030, ο SDG 11 για τις βιώσιμες πόλεις καθιστά σαφές ότι ο πολιτισμός μπορεί να διαδραματίσει ουσιαστικό ρόλο στην υλοποίηση της βιώσιμης αστικής ανάπτυξης, ιδίως μέσω ενισχυμένων προσπαθειών για την προστασία και τη διαφύλαξη της παγκόσμιας πολιτιστικής και φυσικής κληρονομιάς.</a:t>
            </a:r>
            <a:endParaRPr lang="el-GR" sz="1400" b="0" strike="noStrike" spc="-1" dirty="0">
              <a:solidFill>
                <a:srgbClr val="000000"/>
              </a:solidFill>
              <a:highlight>
                <a:srgbClr val="FFFFFF"/>
              </a:highlight>
              <a:latin typeface="Arial"/>
              <a:ea typeface="DejaVu Sans"/>
            </a:endParaRPr>
          </a:p>
          <a:p>
            <a:pPr algn="just">
              <a:lnSpc>
                <a:spcPct val="100000"/>
              </a:lnSpc>
            </a:pPr>
            <a:endParaRPr lang="el-GR" sz="1400" b="0" i="0" dirty="0">
              <a:effectLst/>
              <a:latin typeface="Fira Sans" panose="020B0503050000020004" pitchFamily="34" charset="0"/>
            </a:endParaRPr>
          </a:p>
          <a:p>
            <a:pPr>
              <a:lnSpc>
                <a:spcPct val="100000"/>
              </a:lnSpc>
            </a:pPr>
            <a:endParaRPr lang="el-GR" sz="1100" dirty="0"/>
          </a:p>
        </p:txBody>
      </p:sp>
      <p:pic>
        <p:nvPicPr>
          <p:cNvPr id="1026" name="Picture 2" descr="Ατζέντα 2030» του ΟΗΕ, οι 17 Στόχοι Βιώσιμης Ανάπτυξης (Sustainable  Development Goals) και ο Δήμος – CostasEvangelinos's Blog">
            <a:extLst>
              <a:ext uri="{FF2B5EF4-FFF2-40B4-BE49-F238E27FC236}">
                <a16:creationId xmlns:a16="http://schemas.microsoft.com/office/drawing/2014/main" id="{97BCC7F5-73D1-F5BF-CD20-CCC6A0F23F5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14694" y="1076326"/>
            <a:ext cx="3693645" cy="4366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827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2414D3B-0870-F7DF-A489-7CE4E48833E6}"/>
              </a:ext>
            </a:extLst>
          </p:cNvPr>
          <p:cNvSpPr>
            <a:spLocks noGrp="1"/>
          </p:cNvSpPr>
          <p:nvPr>
            <p:ph idx="1"/>
          </p:nvPr>
        </p:nvSpPr>
        <p:spPr>
          <a:xfrm>
            <a:off x="838200" y="825623"/>
            <a:ext cx="10515600" cy="5351339"/>
          </a:xfrm>
        </p:spPr>
        <p:txBody>
          <a:bodyPr>
            <a:normAutofit fontScale="77500" lnSpcReduction="20000"/>
          </a:bodyPr>
          <a:lstStyle/>
          <a:p>
            <a:pPr marL="0" indent="0" algn="just">
              <a:buNone/>
            </a:pPr>
            <a:r>
              <a:rPr lang="el-GR" sz="2100" b="1" dirty="0">
                <a:latin typeface="Fira Sans" panose="020B0503050000020004" pitchFamily="34" charset="0"/>
              </a:rPr>
              <a:t>Αειφόρος ανάπτυξη ή Βιώσιμη ανάπτυξη=</a:t>
            </a:r>
            <a:r>
              <a:rPr lang="el-GR" b="0" i="0" dirty="0">
                <a:effectLst/>
                <a:latin typeface="Fira Sans" panose="020B0503050000020004" pitchFamily="34" charset="0"/>
              </a:rPr>
              <a:t>Η αειφόρος </a:t>
            </a:r>
            <a:r>
              <a:rPr lang="el-GR" dirty="0">
                <a:latin typeface="Fira Sans" panose="020B0503050000020004" pitchFamily="34" charset="0"/>
              </a:rPr>
              <a:t>ανάπτυξη </a:t>
            </a:r>
            <a:r>
              <a:rPr lang="el-GR" dirty="0" err="1">
                <a:latin typeface="Fira Sans" panose="020B0503050000020004" pitchFamily="34" charset="0"/>
              </a:rPr>
              <a:t>περιγράφηκε</a:t>
            </a:r>
            <a:r>
              <a:rPr lang="el-GR" dirty="0">
                <a:latin typeface="Fira Sans" panose="020B0503050000020004" pitchFamily="34" charset="0"/>
              </a:rPr>
              <a:t> για πρώτη φορά </a:t>
            </a:r>
            <a:r>
              <a:rPr lang="el-GR" b="0" i="0" dirty="0">
                <a:solidFill>
                  <a:srgbClr val="202124"/>
                </a:solidFill>
                <a:effectLst/>
                <a:latin typeface="Fira Sans" panose="020B0503050000020004" pitchFamily="34" charset="0"/>
              </a:rPr>
              <a:t>στην έκθεση </a:t>
            </a:r>
            <a:r>
              <a:rPr lang="el-GR" b="0" i="0" dirty="0" err="1">
                <a:solidFill>
                  <a:srgbClr val="202124"/>
                </a:solidFill>
                <a:effectLst/>
                <a:latin typeface="Fira Sans" panose="020B0503050000020004" pitchFamily="34" charset="0"/>
              </a:rPr>
              <a:t>Brundtland</a:t>
            </a:r>
            <a:r>
              <a:rPr lang="el-GR" b="0" i="0" dirty="0">
                <a:solidFill>
                  <a:srgbClr val="202124"/>
                </a:solidFill>
                <a:effectLst/>
                <a:latin typeface="Fira Sans" panose="020B0503050000020004" pitchFamily="34" charset="0"/>
              </a:rPr>
              <a:t> της Διεθνούς Επιτροπής για το Περιβάλλον και την </a:t>
            </a:r>
            <a:r>
              <a:rPr lang="el-GR" b="0" i="0" dirty="0">
                <a:solidFill>
                  <a:srgbClr val="040C28"/>
                </a:solidFill>
                <a:effectLst/>
                <a:latin typeface="Fira Sans" panose="020B0503050000020004" pitchFamily="34" charset="0"/>
              </a:rPr>
              <a:t>Ανάπτυξη</a:t>
            </a:r>
            <a:r>
              <a:rPr lang="el-GR" b="0" i="0" dirty="0">
                <a:solidFill>
                  <a:srgbClr val="202124"/>
                </a:solidFill>
                <a:effectLst/>
                <a:latin typeface="Fira Sans" panose="020B0503050000020004" pitchFamily="34" charset="0"/>
              </a:rPr>
              <a:t> του </a:t>
            </a:r>
            <a:r>
              <a:rPr lang="el-GR" b="0" i="0" dirty="0">
                <a:solidFill>
                  <a:srgbClr val="040C28"/>
                </a:solidFill>
                <a:effectLst/>
                <a:latin typeface="Fira Sans" panose="020B0503050000020004" pitchFamily="34" charset="0"/>
              </a:rPr>
              <a:t>1987</a:t>
            </a:r>
            <a:r>
              <a:rPr lang="el-GR" b="0" i="0" dirty="0">
                <a:solidFill>
                  <a:srgbClr val="202124"/>
                </a:solidFill>
                <a:effectLst/>
                <a:latin typeface="Fira Sans" panose="020B0503050000020004" pitchFamily="34" charset="0"/>
              </a:rPr>
              <a:t> </a:t>
            </a:r>
            <a:r>
              <a:rPr lang="el-GR" b="0" i="0" dirty="0">
                <a:effectLst/>
                <a:latin typeface="Fira Sans" panose="020B0503050000020004" pitchFamily="34" charset="0"/>
              </a:rPr>
              <a:t> ως «η ανάπτυξη που ικανοποιεί τις ανάγκες του παρόντος χωρίς να διακυβεύεται η ικανότητα των μελλοντικών γενεών να καλύψουν τις δικές τους ανάγκες». Με βάση αυτό, η αειφόρος ανάπτυξη επιδιώκει να εξισορροπήσει τις ανάγκες μας με τους </a:t>
            </a:r>
            <a:r>
              <a:rPr lang="el-GR" b="1" i="0" dirty="0">
                <a:effectLst/>
                <a:latin typeface="Fira Sans" panose="020B0503050000020004" pitchFamily="34" charset="0"/>
              </a:rPr>
              <a:t>περιβαλλοντικούς, κοινωνικούς και οικονομικούς περιορισμούς </a:t>
            </a:r>
            <a:r>
              <a:rPr lang="el-GR" b="0" i="0" dirty="0">
                <a:effectLst/>
                <a:latin typeface="Fira Sans" panose="020B0503050000020004" pitchFamily="34" charset="0"/>
              </a:rPr>
              <a:t>που υπάρχουν στην κοινωνίας μας.</a:t>
            </a:r>
          </a:p>
          <a:p>
            <a:pPr marL="0" indent="0" algn="just">
              <a:buNone/>
            </a:pPr>
            <a:r>
              <a:rPr lang="el-GR" b="0" i="0" dirty="0">
                <a:effectLst/>
                <a:latin typeface="Fira Sans" panose="020B0503050000020004" pitchFamily="34" charset="0"/>
              </a:rPr>
              <a:t>Σύμφωνα με την UNESCO, υπάρχουν τέσσερις </a:t>
            </a:r>
            <a:r>
              <a:rPr lang="el-GR" b="0" i="0" u="none" strike="noStrike" dirty="0">
                <a:effectLst/>
                <a:latin typeface="Fira Sans" panose="020B0503050000020004" pitchFamily="34" charset="0"/>
              </a:rPr>
              <a:t>διαστάσεις αειφ</a:t>
            </a:r>
            <a:r>
              <a:rPr lang="el-GR" dirty="0">
                <a:latin typeface="Fira Sans" panose="020B0503050000020004" pitchFamily="34" charset="0"/>
              </a:rPr>
              <a:t>όρου ανάπτυξης.</a:t>
            </a:r>
            <a:endParaRPr lang="el-GR" b="0" i="0" dirty="0">
              <a:effectLst/>
              <a:latin typeface="Fira Sans" panose="020B0503050000020004" pitchFamily="34" charset="0"/>
            </a:endParaRPr>
          </a:p>
          <a:p>
            <a:pPr algn="just">
              <a:buFont typeface="Arial" panose="020B0604020202020204" pitchFamily="34" charset="0"/>
              <a:buChar char="•"/>
            </a:pPr>
            <a:r>
              <a:rPr lang="el-GR" b="0" i="0" dirty="0">
                <a:effectLst/>
                <a:latin typeface="Fira Sans" panose="020B0503050000020004" pitchFamily="34" charset="0"/>
              </a:rPr>
              <a:t>Κοινωνία</a:t>
            </a:r>
          </a:p>
          <a:p>
            <a:pPr algn="just">
              <a:buFont typeface="Arial" panose="020B0604020202020204" pitchFamily="34" charset="0"/>
              <a:buChar char="•"/>
            </a:pPr>
            <a:r>
              <a:rPr lang="el-GR" b="0" i="0" dirty="0">
                <a:effectLst/>
                <a:latin typeface="Fira Sans" panose="020B0503050000020004" pitchFamily="34" charset="0"/>
              </a:rPr>
              <a:t>περιβάλλον</a:t>
            </a:r>
          </a:p>
          <a:p>
            <a:pPr algn="just">
              <a:buFont typeface="Arial" panose="020B0604020202020204" pitchFamily="34" charset="0"/>
              <a:buChar char="•"/>
            </a:pPr>
            <a:r>
              <a:rPr lang="el-GR" b="0" i="0" dirty="0">
                <a:effectLst/>
                <a:latin typeface="Fira Sans" panose="020B0503050000020004" pitchFamily="34" charset="0"/>
              </a:rPr>
              <a:t>Πολιτισμός</a:t>
            </a:r>
          </a:p>
          <a:p>
            <a:pPr algn="just">
              <a:buFont typeface="Arial" panose="020B0604020202020204" pitchFamily="34" charset="0"/>
              <a:buChar char="•"/>
            </a:pPr>
            <a:r>
              <a:rPr lang="el-GR" b="0" i="0" dirty="0">
                <a:effectLst/>
                <a:latin typeface="Fira Sans" panose="020B0503050000020004" pitchFamily="34" charset="0"/>
              </a:rPr>
              <a:t>Οικονομία</a:t>
            </a:r>
          </a:p>
          <a:p>
            <a:pPr marL="0" indent="0" algn="just">
              <a:buNone/>
            </a:pPr>
            <a:endParaRPr lang="el-GR" b="0" i="0" dirty="0">
              <a:effectLst/>
              <a:latin typeface="Fira Sans" panose="020B0503050000020004" pitchFamily="34" charset="0"/>
            </a:endParaRPr>
          </a:p>
          <a:p>
            <a:pPr marL="0" indent="0" algn="just">
              <a:buNone/>
            </a:pPr>
            <a:r>
              <a:rPr lang="el-GR" sz="1800" b="1" dirty="0" err="1">
                <a:effectLst/>
                <a:latin typeface="Fira Sans" panose="020B0503050000020004" pitchFamily="34" charset="0"/>
                <a:ea typeface="Calibri" panose="020F0502020204030204" pitchFamily="34" charset="0"/>
                <a:cs typeface="Times New Roman" panose="02020603050405020304" pitchFamily="18" charset="0"/>
              </a:rPr>
              <a:t>Ηέννοια</a:t>
            </a:r>
            <a:r>
              <a:rPr lang="el-GR" sz="1800" b="1" dirty="0">
                <a:effectLst/>
                <a:latin typeface="Fira Sans" panose="020B0503050000020004" pitchFamily="34" charset="0"/>
                <a:ea typeface="Calibri" panose="020F0502020204030204" pitchFamily="34" charset="0"/>
                <a:cs typeface="Times New Roman" panose="02020603050405020304" pitchFamily="18" charset="0"/>
              </a:rPr>
              <a:t> της «βιώσιμης ανάπτυξης» μιας ευρείας έννοιας με πο</a:t>
            </a:r>
            <a:r>
              <a:rPr lang="el-GR" sz="1800" b="1" dirty="0">
                <a:latin typeface="Fira Sans" panose="020B0503050000020004" pitchFamily="34" charset="0"/>
                <a:ea typeface="Calibri" panose="020F0502020204030204" pitchFamily="34" charset="0"/>
                <a:cs typeface="Times New Roman" panose="02020603050405020304" pitchFamily="18" charset="0"/>
              </a:rPr>
              <a:t>λ</a:t>
            </a:r>
            <a:r>
              <a:rPr lang="el-GR" sz="1800" b="1" dirty="0">
                <a:effectLst/>
                <a:latin typeface="Fira Sans" panose="020B0503050000020004" pitchFamily="34" charset="0"/>
                <a:ea typeface="Calibri" panose="020F0502020204030204" pitchFamily="34" charset="0"/>
                <a:cs typeface="Times New Roman" panose="02020603050405020304" pitchFamily="18" charset="0"/>
              </a:rPr>
              <a:t>υδιάστατο χαρακτήρα </a:t>
            </a:r>
            <a:r>
              <a:rPr lang="el-GR" sz="1800" dirty="0">
                <a:effectLst/>
                <a:latin typeface="Fira Sans" panose="020B0503050000020004" pitchFamily="34" charset="0"/>
                <a:ea typeface="Calibri" panose="020F0502020204030204" pitchFamily="34" charset="0"/>
                <a:cs typeface="Times New Roman" panose="02020603050405020304" pitchFamily="18" charset="0"/>
              </a:rPr>
              <a:t> ουσιαστικά συνέδεσε το περιβάλλον με τα διάφορα κοινωνικά και οικονομικά ζητήματα. </a:t>
            </a:r>
            <a:r>
              <a:rPr lang="el-GR" b="1" i="0" dirty="0">
                <a:effectLst/>
                <a:latin typeface="Fira Sans" panose="020B0503050000020004" pitchFamily="34" charset="0"/>
              </a:rPr>
              <a:t>Ο πολιτισμός είναι αναπόσπαστος πυλώνας της βιώσιμης ανάπτυξης </a:t>
            </a:r>
            <a:r>
              <a:rPr lang="el-GR" b="0" i="0" dirty="0">
                <a:effectLst/>
                <a:latin typeface="Fira Sans" panose="020B0503050000020004" pitchFamily="34" charset="0"/>
              </a:rPr>
              <a:t>και, ως εκ τούτου, οι πολιτιστικές πτυχές δεν μπορούν να λείπουν από καμία εθνική στρατηγική βιώσιμης ανάπτυξης</a:t>
            </a:r>
            <a:r>
              <a:rPr lang="el-GR" b="0" i="0" dirty="0">
                <a:solidFill>
                  <a:srgbClr val="90A0AF"/>
                </a:solidFill>
                <a:effectLst/>
                <a:latin typeface="Fira Sans" panose="020B0503050000020004" pitchFamily="34" charset="0"/>
              </a:rPr>
              <a:t>.</a:t>
            </a:r>
          </a:p>
          <a:p>
            <a:pPr marL="0" indent="0" algn="just">
              <a:buNone/>
            </a:pPr>
            <a:r>
              <a:rPr lang="en-US" b="0" i="0" dirty="0">
                <a:solidFill>
                  <a:srgbClr val="90A0AF"/>
                </a:solidFill>
                <a:effectLst/>
                <a:latin typeface="Fira Sans" panose="020B0503050000020004" pitchFamily="34" charset="0"/>
                <a:hlinkClick r:id="rId2"/>
              </a:rPr>
              <a:t>https://www.unesco.org/en/education-sustainable-development#:~:text=There%20are%20four%20dimensions%20to,an%20improved%20quality%20of%20life</a:t>
            </a:r>
            <a:r>
              <a:rPr lang="en-US" b="0" i="0" dirty="0">
                <a:solidFill>
                  <a:srgbClr val="90A0AF"/>
                </a:solidFill>
                <a:effectLst/>
                <a:latin typeface="Fira Sans" panose="020B0503050000020004" pitchFamily="34" charset="0"/>
              </a:rPr>
              <a:t>.</a:t>
            </a:r>
            <a:r>
              <a:rPr lang="el-GR" b="0" i="0" dirty="0">
                <a:solidFill>
                  <a:srgbClr val="90A0AF"/>
                </a:solidFill>
                <a:effectLst/>
                <a:latin typeface="Fira Sans" panose="020B0503050000020004" pitchFamily="34" charset="0"/>
              </a:rPr>
              <a:t> </a:t>
            </a:r>
          </a:p>
          <a:p>
            <a:endParaRPr lang="el-GR" dirty="0"/>
          </a:p>
        </p:txBody>
      </p:sp>
    </p:spTree>
    <p:extLst>
      <p:ext uri="{BB962C8B-B14F-4D97-AF65-F5344CB8AC3E}">
        <p14:creationId xmlns:p14="http://schemas.microsoft.com/office/powerpoint/2010/main" val="252674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4A557D3-0A5F-7570-B224-80469B6649D6}"/>
              </a:ext>
            </a:extLst>
          </p:cNvPr>
          <p:cNvSpPr>
            <a:spLocks noGrp="1"/>
          </p:cNvSpPr>
          <p:nvPr>
            <p:ph idx="1"/>
          </p:nvPr>
        </p:nvSpPr>
        <p:spPr>
          <a:xfrm>
            <a:off x="838200" y="1242875"/>
            <a:ext cx="10515600" cy="4934088"/>
          </a:xfrm>
        </p:spPr>
        <p:txBody>
          <a:bodyPr/>
          <a:lstStyle/>
          <a:p>
            <a:r>
              <a:rPr lang="el-GR" sz="2000" b="0" strike="noStrike" spc="-1" dirty="0">
                <a:solidFill>
                  <a:srgbClr val="000000"/>
                </a:solidFill>
                <a:highlight>
                  <a:srgbClr val="FFFFFF"/>
                </a:highlight>
                <a:latin typeface="Arial"/>
                <a:ea typeface="DejaVu Sans"/>
              </a:rPr>
              <a:t>Οι τρεις διαστάσεις της βιωσιμότητας (οικονομική, κοινωνική και περιβαλλοντική) είναι ενιαίες και αδιαίρετες και ο πολιτισμός αποτελεί αναπόσπαστο μέρος και των τριών (Συμβούλιο ΕΕ,2019)</a:t>
            </a:r>
            <a:r>
              <a:rPr lang="en-US" sz="2000" b="0" strike="noStrike" spc="-1" dirty="0">
                <a:solidFill>
                  <a:srgbClr val="000000"/>
                </a:solidFill>
                <a:highlight>
                  <a:srgbClr val="FFFFFF"/>
                </a:highlight>
                <a:latin typeface="Arial"/>
                <a:ea typeface="DejaVu Sans"/>
              </a:rPr>
              <a:t>.</a:t>
            </a:r>
            <a:endParaRPr lang="el-GR" sz="2000" b="0" strike="noStrike" spc="-1" dirty="0">
              <a:solidFill>
                <a:srgbClr val="000000"/>
              </a:solidFill>
              <a:highlight>
                <a:srgbClr val="FFFFFF"/>
              </a:highlight>
              <a:latin typeface="Arial"/>
              <a:ea typeface="DejaVu Sans"/>
            </a:endParaRPr>
          </a:p>
          <a:p>
            <a:pPr marL="0" indent="0" algn="ctr">
              <a:buNone/>
            </a:pPr>
            <a:r>
              <a:rPr lang="el-GR" spc="-1" dirty="0">
                <a:solidFill>
                  <a:srgbClr val="000000"/>
                </a:solidFill>
                <a:highlight>
                  <a:srgbClr val="FFFFFF"/>
                </a:highlight>
                <a:latin typeface="Arial"/>
              </a:rPr>
              <a:t>Πυλώνες Πολιτισμού</a:t>
            </a:r>
          </a:p>
          <a:p>
            <a:pPr marL="0" indent="0">
              <a:buNone/>
            </a:pPr>
            <a:endParaRPr lang="el-GR" sz="2000" b="0" strike="noStrike" spc="-1" dirty="0">
              <a:latin typeface="Arial"/>
            </a:endParaRPr>
          </a:p>
          <a:p>
            <a:endParaRPr lang="el-GR" dirty="0"/>
          </a:p>
        </p:txBody>
      </p:sp>
      <p:graphicFrame>
        <p:nvGraphicFramePr>
          <p:cNvPr id="4" name="Διάγραμμα 3">
            <a:extLst>
              <a:ext uri="{FF2B5EF4-FFF2-40B4-BE49-F238E27FC236}">
                <a16:creationId xmlns:a16="http://schemas.microsoft.com/office/drawing/2014/main" id="{5B7555F0-A13E-998A-65CA-FE6879222D94}"/>
              </a:ext>
            </a:extLst>
          </p:cNvPr>
          <p:cNvGraphicFramePr/>
          <p:nvPr>
            <p:extLst>
              <p:ext uri="{D42A27DB-BD31-4B8C-83A1-F6EECF244321}">
                <p14:modId xmlns:p14="http://schemas.microsoft.com/office/powerpoint/2010/main" val="3208689405"/>
              </p:ext>
            </p:extLst>
          </p:nvPr>
        </p:nvGraphicFramePr>
        <p:xfrm>
          <a:off x="2032000" y="2849731"/>
          <a:ext cx="8128000" cy="3288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7737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761EB98-E0C4-4B95-984A-E7D9DFAD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Θέση περιεχομένου 2">
            <a:extLst>
              <a:ext uri="{FF2B5EF4-FFF2-40B4-BE49-F238E27FC236}">
                <a16:creationId xmlns:a16="http://schemas.microsoft.com/office/drawing/2014/main" id="{12BADDD9-5A21-C748-1F5E-6ECDBF86CBBA}"/>
              </a:ext>
            </a:extLst>
          </p:cNvPr>
          <p:cNvSpPr>
            <a:spLocks noGrp="1"/>
          </p:cNvSpPr>
          <p:nvPr>
            <p:ph idx="1"/>
          </p:nvPr>
        </p:nvSpPr>
        <p:spPr>
          <a:xfrm>
            <a:off x="1499681" y="223736"/>
            <a:ext cx="10047051" cy="3968885"/>
          </a:xfrm>
        </p:spPr>
        <p:txBody>
          <a:bodyPr>
            <a:normAutofit/>
          </a:bodyPr>
          <a:lstStyle/>
          <a:p>
            <a:pPr marL="0" indent="0" algn="just">
              <a:lnSpc>
                <a:spcPct val="100000"/>
              </a:lnSpc>
              <a:spcBef>
                <a:spcPts val="1211"/>
              </a:spcBef>
              <a:buClr>
                <a:srgbClr val="000000"/>
              </a:buClr>
              <a:buNone/>
              <a:tabLst>
                <a:tab pos="0" algn="l"/>
              </a:tabLst>
            </a:pPr>
            <a:r>
              <a:rPr lang="el-GR" sz="2400" spc="-1" dirty="0">
                <a:latin typeface="Arial"/>
                <a:ea typeface="DejaVu Sans"/>
              </a:rPr>
              <a:t>Εξετάζοντας  στην παγκόσμια βιβλιογραφία </a:t>
            </a:r>
            <a:r>
              <a:rPr lang="el-GR" sz="2400" b="1" spc="-1" dirty="0">
                <a:latin typeface="Arial"/>
                <a:ea typeface="DejaVu Sans"/>
              </a:rPr>
              <a:t>την τελευταία 5ετία την εξέλιξη των πόλεων </a:t>
            </a:r>
            <a:r>
              <a:rPr lang="el-GR" sz="2400" spc="-1" dirty="0">
                <a:latin typeface="Arial"/>
                <a:ea typeface="DejaVu Sans"/>
              </a:rPr>
              <a:t>διαπιστώνουμε την </a:t>
            </a:r>
            <a:r>
              <a:rPr lang="el-GR" sz="2400" b="1" spc="-1" dirty="0">
                <a:latin typeface="Arial"/>
                <a:ea typeface="DejaVu Sans"/>
              </a:rPr>
              <a:t>αναγνώριση των πολιτιστικών στρατηγικών </a:t>
            </a:r>
            <a:r>
              <a:rPr lang="el-GR" sz="2400" spc="-1" dirty="0">
                <a:latin typeface="Arial"/>
                <a:ea typeface="DejaVu Sans"/>
              </a:rPr>
              <a:t>στον σχεδιασμό της ανάπτυξης, συσχετίζοντας με αυτό τον τρόπο τον πολιτισμό με την ανάπτυξη, επιτυγχάνοντας οικονομική βιωσιμότητα και πολιτιστική υπεροχή στην αναζωογόνηση των πόλεων</a:t>
            </a:r>
            <a:r>
              <a:rPr lang="el-GR" sz="1400" spc="-1" dirty="0">
                <a:latin typeface="Arial"/>
                <a:ea typeface="DejaVu Sans"/>
              </a:rPr>
              <a:t>.</a:t>
            </a:r>
            <a:endParaRPr lang="el-GR" sz="1400" spc="-1" dirty="0">
              <a:latin typeface="Arial"/>
            </a:endParaRPr>
          </a:p>
          <a:p>
            <a:pPr>
              <a:lnSpc>
                <a:spcPct val="100000"/>
              </a:lnSpc>
            </a:pPr>
            <a:endParaRPr lang="el-GR" sz="1400" dirty="0"/>
          </a:p>
        </p:txBody>
      </p:sp>
      <p:sp>
        <p:nvSpPr>
          <p:cNvPr id="9" name="Ορθογώνιο 8">
            <a:extLst>
              <a:ext uri="{FF2B5EF4-FFF2-40B4-BE49-F238E27FC236}">
                <a16:creationId xmlns:a16="http://schemas.microsoft.com/office/drawing/2014/main" id="{7BC99301-CBAB-63BE-9B08-3A5E261D7368}"/>
              </a:ext>
            </a:extLst>
          </p:cNvPr>
          <p:cNvSpPr/>
          <p:nvPr/>
        </p:nvSpPr>
        <p:spPr>
          <a:xfrm>
            <a:off x="902189" y="3180945"/>
            <a:ext cx="5968083" cy="31776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rtlCol="0" anchor="ctr" anchorCtr="0">
            <a:noAutofit/>
          </a:bodyPr>
          <a:lstStyle/>
          <a:p>
            <a:r>
              <a:rPr lang="el-GR" sz="1400" b="1" dirty="0">
                <a:solidFill>
                  <a:schemeClr val="tx1"/>
                </a:solidFill>
                <a:latin typeface="Roboto" panose="02000000000000000000" pitchFamily="2" charset="0"/>
              </a:rPr>
              <a:t>MONDIACULT 2022</a:t>
            </a:r>
            <a:endParaRPr lang="el-GR" sz="1400" b="1" spc="-1" dirty="0">
              <a:solidFill>
                <a:schemeClr val="tx1"/>
              </a:solidFill>
              <a:latin typeface="Arial"/>
            </a:endParaRPr>
          </a:p>
          <a:p>
            <a:r>
              <a:rPr lang="el-GR" sz="1400" dirty="0">
                <a:latin typeface="Roboto" panose="02000000000000000000" pitchFamily="2" charset="0"/>
              </a:rPr>
              <a:t>Το MONDIACULT 2022, το μεγαλύτερο παγκόσμιο συνέδριο αφιερωμένο στον πολιτισμό τα τελευταία 40 χρόνια, συγκέντρωσε σχεδόν 2.600 συμμετέχοντες για τρεις ημέρες στην Πόλη του Μεξικού: </a:t>
            </a:r>
            <a:endParaRPr lang="en-US" sz="1400" dirty="0">
              <a:latin typeface="Roboto" panose="02000000000000000000" pitchFamily="2" charset="0"/>
            </a:endParaRPr>
          </a:p>
          <a:p>
            <a:endParaRPr lang="en-US" sz="1400" dirty="0">
              <a:latin typeface="Roboto" panose="02000000000000000000" pitchFamily="2" charset="0"/>
            </a:endParaRPr>
          </a:p>
          <a:p>
            <a:r>
              <a:rPr lang="el-GR" sz="1400" dirty="0">
                <a:latin typeface="Roboto" panose="02000000000000000000" pitchFamily="2" charset="0"/>
              </a:rPr>
              <a:t>Τα κράτη υιοθετούν την ιστορική Διακήρυξη για τον Πολιτισμό</a:t>
            </a:r>
            <a:r>
              <a:rPr lang="en-US" sz="1400" dirty="0">
                <a:latin typeface="Roboto" panose="02000000000000000000" pitchFamily="2" charset="0"/>
              </a:rPr>
              <a:t>.</a:t>
            </a:r>
            <a:r>
              <a:rPr lang="el-GR" sz="1400" dirty="0">
                <a:latin typeface="Roboto" panose="02000000000000000000" pitchFamily="2" charset="0"/>
              </a:rPr>
              <a:t> </a:t>
            </a:r>
            <a:r>
              <a:rPr lang="el-GR" sz="1400" dirty="0" err="1">
                <a:latin typeface="Roboto" panose="02000000000000000000" pitchFamily="2" charset="0"/>
              </a:rPr>
              <a:t>Εκατόν</a:t>
            </a:r>
            <a:r>
              <a:rPr lang="el-GR" sz="1400" dirty="0">
                <a:latin typeface="Roboto" panose="02000000000000000000" pitchFamily="2" charset="0"/>
              </a:rPr>
              <a:t> πενήντα κράτη ενέκριναν ομόφωνα μια φιλόδοξη Διακήρυξη για τον Πολιτισμό την Παρασκευή στο τέλος μιας τριήμερης διάσκεψης που συγκάλεσε η UNESCO. Το κείμενο επιβεβαιώνει τον πολιτισμό ως «παγκόσμιο δημόσιο αγαθό». Αντικατοπτρίζει τη συμφωνία των χωρών για έναν κοινό οδικό χάρτη για την ενίσχυση των δημόσιων πολιτικών σε αυτόν τον τομέα.</a:t>
            </a:r>
            <a:endParaRPr lang="en-US" sz="1400" dirty="0">
              <a:latin typeface="Roboto" panose="02000000000000000000" pitchFamily="2" charset="0"/>
            </a:endParaRPr>
          </a:p>
          <a:p>
            <a:endParaRPr lang="en-US" sz="1400" dirty="0">
              <a:latin typeface="Roboto" panose="02000000000000000000" pitchFamily="2" charset="0"/>
            </a:endParaRPr>
          </a:p>
          <a:p>
            <a:r>
              <a:rPr lang="en-US" sz="1200" dirty="0">
                <a:solidFill>
                  <a:schemeClr val="bg1"/>
                </a:solidFill>
                <a:hlinkClick r:id="rId2">
                  <a:extLst>
                    <a:ext uri="{A12FA001-AC4F-418D-AE19-62706E023703}">
                      <ahyp:hlinkClr xmlns:ahyp="http://schemas.microsoft.com/office/drawing/2018/hyperlinkcolor" val="tx"/>
                    </a:ext>
                  </a:extLst>
                </a:hlinkClick>
              </a:rPr>
              <a:t>MONDIACULT 2022 : States adopt historic Declaration for Culture | UNESCO</a:t>
            </a:r>
            <a:endParaRPr lang="el-GR" sz="1200" dirty="0">
              <a:solidFill>
                <a:schemeClr val="bg1"/>
              </a:solidFill>
            </a:endParaRPr>
          </a:p>
          <a:p>
            <a:pPr algn="ctr"/>
            <a:endParaRPr lang="el-GR" dirty="0"/>
          </a:p>
        </p:txBody>
      </p:sp>
      <mc:AlternateContent xmlns:mc="http://schemas.openxmlformats.org/markup-compatibility/2006" xmlns:p14="http://schemas.microsoft.com/office/powerpoint/2010/main">
        <mc:Choice Requires="p14">
          <p:contentPart p14:bwMode="auto" r:id="rId3">
            <p14:nvContentPartPr>
              <p14:cNvPr id="18" name="Γραφή 17">
                <a:extLst>
                  <a:ext uri="{FF2B5EF4-FFF2-40B4-BE49-F238E27FC236}">
                    <a16:creationId xmlns:a16="http://schemas.microsoft.com/office/drawing/2014/main" id="{4CBAEA20-EE0E-6481-E7D2-73C8BDEF25AF}"/>
                  </a:ext>
                </a:extLst>
              </p14:cNvPr>
              <p14:cNvContentPartPr/>
              <p14:nvPr/>
            </p14:nvContentPartPr>
            <p14:xfrm>
              <a:off x="2334454" y="7256451"/>
              <a:ext cx="360" cy="360"/>
            </p14:xfrm>
          </p:contentPart>
        </mc:Choice>
        <mc:Fallback xmlns="">
          <p:pic>
            <p:nvPicPr>
              <p:cNvPr id="18" name="Γραφή 17">
                <a:extLst>
                  <a:ext uri="{FF2B5EF4-FFF2-40B4-BE49-F238E27FC236}">
                    <a16:creationId xmlns:a16="http://schemas.microsoft.com/office/drawing/2014/main" id="{4CBAEA20-EE0E-6481-E7D2-73C8BDEF25AF}"/>
                  </a:ext>
                </a:extLst>
              </p:cNvPr>
              <p:cNvPicPr/>
              <p:nvPr/>
            </p:nvPicPr>
            <p:blipFill>
              <a:blip r:embed="rId4"/>
              <a:stretch>
                <a:fillRect/>
              </a:stretch>
            </p:blipFill>
            <p:spPr>
              <a:xfrm>
                <a:off x="2280454" y="7148811"/>
                <a:ext cx="108000" cy="216000"/>
              </a:xfrm>
              <a:prstGeom prst="rect">
                <a:avLst/>
              </a:prstGeom>
            </p:spPr>
          </p:pic>
        </mc:Fallback>
      </mc:AlternateContent>
      <p:sp>
        <p:nvSpPr>
          <p:cNvPr id="19" name="Ορθογώνιο 18">
            <a:extLst>
              <a:ext uri="{FF2B5EF4-FFF2-40B4-BE49-F238E27FC236}">
                <a16:creationId xmlns:a16="http://schemas.microsoft.com/office/drawing/2014/main" id="{9E4039B4-3E80-9857-EBA8-1233F177B894}"/>
              </a:ext>
            </a:extLst>
          </p:cNvPr>
          <p:cNvSpPr/>
          <p:nvPr/>
        </p:nvSpPr>
        <p:spPr>
          <a:xfrm>
            <a:off x="7439689" y="4805464"/>
            <a:ext cx="4182894" cy="1392874"/>
          </a:xfrm>
          <a:prstGeom prst="rect">
            <a:avLst/>
          </a:prstGeom>
          <a:solidFill>
            <a:schemeClr val="bg1"/>
          </a:solidFill>
          <a:ln>
            <a:solidFill>
              <a:schemeClr val="accent1">
                <a:alpha val="99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l-GR" sz="1000" b="1" dirty="0">
                <a:solidFill>
                  <a:srgbClr val="3C4043"/>
                </a:solidFill>
                <a:latin typeface="Roboto" panose="02000000000000000000" pitchFamily="2" charset="0"/>
              </a:rPr>
              <a:t>Σημείο αναφοράς του συνεδρίου</a:t>
            </a:r>
            <a:r>
              <a:rPr lang="el-GR" sz="1000" dirty="0">
                <a:solidFill>
                  <a:srgbClr val="3C4043"/>
                </a:solidFill>
                <a:latin typeface="Roboto" panose="02000000000000000000" pitchFamily="2" charset="0"/>
              </a:rPr>
              <a:t>:</a:t>
            </a:r>
            <a:r>
              <a:rPr lang="el-GR" sz="1000" b="0" i="0" dirty="0">
                <a:solidFill>
                  <a:srgbClr val="3C4043"/>
                </a:solidFill>
                <a:effectLst/>
                <a:latin typeface="Roboto" panose="02000000000000000000" pitchFamily="2" charset="0"/>
              </a:rPr>
              <a:t> τα κράτη ζητούν να συμπεριληφθεί ο πολιτισμός </a:t>
            </a:r>
            <a:r>
              <a:rPr lang="el-GR" sz="1000" b="1" i="0" dirty="0">
                <a:solidFill>
                  <a:srgbClr val="3C4043"/>
                </a:solidFill>
                <a:effectLst/>
                <a:latin typeface="Roboto" panose="02000000000000000000" pitchFamily="2" charset="0"/>
              </a:rPr>
              <a:t>«ως συγκεκριμένος στόχος από μόνος του» στους επόμενους Στόχους Βιώσιμης Ανάπτυξης των Ηνωμένων Εθνών.</a:t>
            </a:r>
            <a:endParaRPr lang="el-GR" sz="1000" b="1" dirty="0"/>
          </a:p>
        </p:txBody>
      </p:sp>
    </p:spTree>
    <p:extLst>
      <p:ext uri="{BB962C8B-B14F-4D97-AF65-F5344CB8AC3E}">
        <p14:creationId xmlns:p14="http://schemas.microsoft.com/office/powerpoint/2010/main" val="3440480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7F78D9-62A5-5B15-058D-9ACEFBF5D189}"/>
              </a:ext>
            </a:extLst>
          </p:cNvPr>
          <p:cNvSpPr>
            <a:spLocks noGrp="1"/>
          </p:cNvSpPr>
          <p:nvPr>
            <p:ph type="title"/>
          </p:nvPr>
        </p:nvSpPr>
        <p:spPr/>
        <p:txBody>
          <a:bodyPr>
            <a:normAutofit fontScale="90000"/>
          </a:bodyPr>
          <a:lstStyle/>
          <a:p>
            <a:r>
              <a:rPr lang="el-GR" sz="5400" b="1" spc="-1" dirty="0">
                <a:solidFill>
                  <a:srgbClr val="000000"/>
                </a:solidFill>
                <a:latin typeface="Arial"/>
                <a:ea typeface="DejaVu Sans"/>
              </a:rPr>
              <a:t>Πιο συγκεκριμένα:</a:t>
            </a:r>
            <a:br>
              <a:rPr lang="el-GR" sz="5400" b="1" spc="-1" dirty="0">
                <a:latin typeface="Arial"/>
              </a:rPr>
            </a:br>
            <a:endParaRPr lang="el-GR" dirty="0"/>
          </a:p>
        </p:txBody>
      </p:sp>
      <p:sp>
        <p:nvSpPr>
          <p:cNvPr id="3" name="Θέση περιεχομένου 2">
            <a:extLst>
              <a:ext uri="{FF2B5EF4-FFF2-40B4-BE49-F238E27FC236}">
                <a16:creationId xmlns:a16="http://schemas.microsoft.com/office/drawing/2014/main" id="{12BADDD9-5A21-C748-1F5E-6ECDBF86CBBA}"/>
              </a:ext>
            </a:extLst>
          </p:cNvPr>
          <p:cNvSpPr>
            <a:spLocks noGrp="1"/>
          </p:cNvSpPr>
          <p:nvPr>
            <p:ph idx="1"/>
          </p:nvPr>
        </p:nvSpPr>
        <p:spPr>
          <a:xfrm>
            <a:off x="838200" y="1358283"/>
            <a:ext cx="10515600" cy="4818679"/>
          </a:xfrm>
        </p:spPr>
        <p:txBody>
          <a:bodyPr>
            <a:normAutofit/>
          </a:bodyPr>
          <a:lstStyle/>
          <a:p>
            <a:pPr marL="0" indent="0">
              <a:buNone/>
            </a:pPr>
            <a:r>
              <a:rPr lang="el-GR" sz="2000" spc="-1" dirty="0">
                <a:solidFill>
                  <a:srgbClr val="000000"/>
                </a:solidFill>
                <a:latin typeface="Arial"/>
                <a:ea typeface="DejaVu Sans"/>
              </a:rPr>
              <a:t>Από τις έρευνας που έχουν δημοσιευθεί την τελευταία 5ετία εντοπίζονται συγκεκριμένες πολιτικές για την ενοποίηση και τη λειτουργικότητα του πολιτισμού στη βιώσιμη ανάπτυξη των πόλεων, στοχεύοντας στον εντοπισμό πρακτικών για ολοκληρωμένες διαδικασίες σχεδιασμού και εφαρμογής βιωσιμότητας σε πολιτιστικό πλαίσιο</a:t>
            </a:r>
            <a:r>
              <a:rPr lang="el-GR" sz="3200" spc="-1" dirty="0">
                <a:solidFill>
                  <a:srgbClr val="000000"/>
                </a:solidFill>
                <a:latin typeface="Arial"/>
                <a:ea typeface="DejaVu Sans"/>
              </a:rPr>
              <a:t>.</a:t>
            </a:r>
          </a:p>
        </p:txBody>
      </p:sp>
    </p:spTree>
    <p:extLst>
      <p:ext uri="{BB962C8B-B14F-4D97-AF65-F5344CB8AC3E}">
        <p14:creationId xmlns:p14="http://schemas.microsoft.com/office/powerpoint/2010/main" val="3023204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787883-8FFC-AA82-3AE4-42862788F7A2}"/>
              </a:ext>
            </a:extLst>
          </p:cNvPr>
          <p:cNvSpPr>
            <a:spLocks noGrp="1"/>
          </p:cNvSpPr>
          <p:nvPr>
            <p:ph type="title"/>
          </p:nvPr>
        </p:nvSpPr>
        <p:spPr>
          <a:xfrm>
            <a:off x="838200" y="365125"/>
            <a:ext cx="10005508" cy="828974"/>
          </a:xfrm>
        </p:spPr>
        <p:txBody>
          <a:bodyPr>
            <a:normAutofit fontScale="90000"/>
          </a:bodyPr>
          <a:lstStyle/>
          <a:p>
            <a:r>
              <a:rPr lang="el-GR" dirty="0">
                <a:solidFill>
                  <a:schemeClr val="accent1"/>
                </a:solidFill>
              </a:rPr>
              <a:t>Εννοιολογικές αποσαφηνίσεις</a:t>
            </a:r>
          </a:p>
        </p:txBody>
      </p:sp>
      <p:graphicFrame>
        <p:nvGraphicFramePr>
          <p:cNvPr id="4" name="Διάγραμμα 3">
            <a:extLst>
              <a:ext uri="{FF2B5EF4-FFF2-40B4-BE49-F238E27FC236}">
                <a16:creationId xmlns:a16="http://schemas.microsoft.com/office/drawing/2014/main" id="{CAFA08F2-B1B4-50A1-1E35-0A97830BE1AF}"/>
              </a:ext>
            </a:extLst>
          </p:cNvPr>
          <p:cNvGraphicFramePr/>
          <p:nvPr>
            <p:extLst>
              <p:ext uri="{D42A27DB-BD31-4B8C-83A1-F6EECF244321}">
                <p14:modId xmlns:p14="http://schemas.microsoft.com/office/powerpoint/2010/main" val="1489822096"/>
              </p:ext>
            </p:extLst>
          </p:nvPr>
        </p:nvGraphicFramePr>
        <p:xfrm>
          <a:off x="441064" y="1194099"/>
          <a:ext cx="11241741" cy="5045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6257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PlaceHolder 1"/>
          <p:cNvSpPr>
            <a:spLocks noGrp="1"/>
          </p:cNvSpPr>
          <p:nvPr>
            <p:ph type="subTitle"/>
          </p:nvPr>
        </p:nvSpPr>
        <p:spPr>
          <a:xfrm>
            <a:off x="609755" y="390525"/>
            <a:ext cx="10971300" cy="5190257"/>
          </a:xfrm>
          <a:prstGeom prst="rect">
            <a:avLst/>
          </a:prstGeom>
          <a:noFill/>
          <a:ln w="0">
            <a:noFill/>
          </a:ln>
        </p:spPr>
        <p:txBody>
          <a:bodyPr lIns="0" tIns="0" rIns="0" bIns="0" anchor="ctr">
            <a:noAutofit/>
          </a:bodyPr>
          <a:lstStyle/>
          <a:p>
            <a:pPr algn="ctr"/>
            <a:endParaRPr lang="el-GR" sz="3870" spc="-1">
              <a:latin typeface="Arial"/>
            </a:endParaRPr>
          </a:p>
        </p:txBody>
      </p:sp>
      <p:graphicFrame>
        <p:nvGraphicFramePr>
          <p:cNvPr id="505" name="Γράφημα 3"/>
          <p:cNvGraphicFramePr/>
          <p:nvPr>
            <p:extLst>
              <p:ext uri="{D42A27DB-BD31-4B8C-83A1-F6EECF244321}">
                <p14:modId xmlns:p14="http://schemas.microsoft.com/office/powerpoint/2010/main" val="53597648"/>
              </p:ext>
            </p:extLst>
          </p:nvPr>
        </p:nvGraphicFramePr>
        <p:xfrm>
          <a:off x="497151" y="485776"/>
          <a:ext cx="11083904" cy="564228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PlaceHolder 1"/>
          <p:cNvSpPr>
            <a:spLocks noGrp="1"/>
          </p:cNvSpPr>
          <p:nvPr>
            <p:ph type="subTitle"/>
          </p:nvPr>
        </p:nvSpPr>
        <p:spPr>
          <a:xfrm>
            <a:off x="609755" y="1465510"/>
            <a:ext cx="10966076" cy="4110047"/>
          </a:xfrm>
          <a:prstGeom prst="rect">
            <a:avLst/>
          </a:prstGeom>
          <a:noFill/>
          <a:ln w="0">
            <a:noFill/>
          </a:ln>
        </p:spPr>
        <p:txBody>
          <a:bodyPr lIns="0" tIns="0" rIns="0" bIns="0" anchor="ctr">
            <a:noAutofit/>
          </a:bodyPr>
          <a:lstStyle/>
          <a:p>
            <a:pPr marL="0" indent="0" algn="just">
              <a:lnSpc>
                <a:spcPct val="100000"/>
              </a:lnSpc>
              <a:spcBef>
                <a:spcPts val="1211"/>
              </a:spcBef>
              <a:buClr>
                <a:srgbClr val="000000"/>
              </a:buClr>
              <a:buNone/>
              <a:tabLst>
                <a:tab pos="0" algn="l"/>
              </a:tabLst>
            </a:pPr>
            <a:r>
              <a:rPr lang="el-GR" sz="1935" spc="-1" dirty="0">
                <a:solidFill>
                  <a:srgbClr val="000000"/>
                </a:solidFill>
                <a:latin typeface="Arial"/>
                <a:ea typeface="DejaVu Sans"/>
              </a:rPr>
              <a:t>Ενδεικτικά σημεία αναφοράς από την διεθνή βιβλιογραφία  :</a:t>
            </a:r>
            <a:endParaRPr lang="el-GR" sz="1935" spc="-1" dirty="0">
              <a:latin typeface="Arial"/>
            </a:endParaRPr>
          </a:p>
          <a:p>
            <a:pPr marL="276469" indent="-276469" algn="just">
              <a:lnSpc>
                <a:spcPct val="100000"/>
              </a:lnSpc>
              <a:spcBef>
                <a:spcPts val="1211"/>
              </a:spcBef>
              <a:buClr>
                <a:srgbClr val="000000"/>
              </a:buClr>
              <a:buFont typeface="Arial"/>
              <a:buChar char="•"/>
              <a:tabLst>
                <a:tab pos="0" algn="l"/>
              </a:tabLst>
            </a:pPr>
            <a:r>
              <a:rPr lang="el-GR" sz="1935" b="1" spc="-1" dirty="0">
                <a:solidFill>
                  <a:srgbClr val="000000"/>
                </a:solidFill>
                <a:latin typeface="Arial"/>
                <a:ea typeface="DejaVu Sans"/>
              </a:rPr>
              <a:t>Πολιτιστική κληρονομιά </a:t>
            </a:r>
            <a:r>
              <a:rPr lang="el-GR" sz="1935" spc="-1" dirty="0">
                <a:solidFill>
                  <a:srgbClr val="000000"/>
                </a:solidFill>
                <a:latin typeface="Arial"/>
                <a:ea typeface="DejaVu Sans"/>
              </a:rPr>
              <a:t>(πρακτικές προσαρμοστικής </a:t>
            </a:r>
            <a:r>
              <a:rPr lang="el-GR" sz="1935" spc="-1" dirty="0" err="1">
                <a:solidFill>
                  <a:srgbClr val="000000"/>
                </a:solidFill>
                <a:latin typeface="Arial"/>
                <a:ea typeface="DejaVu Sans"/>
              </a:rPr>
              <a:t>επαναχρησιμοποίσης</a:t>
            </a:r>
            <a:r>
              <a:rPr lang="el-GR" sz="1935" spc="-1" dirty="0">
                <a:solidFill>
                  <a:srgbClr val="000000"/>
                </a:solidFill>
                <a:latin typeface="Arial"/>
                <a:ea typeface="DejaVu Sans"/>
              </a:rPr>
              <a:t> της υπό την καθοδήγηση όλων των φορέων της κοινότητας, των κοινωνικών δικτύων πολιτών συμβάλλοντας στην κοινωνική καινοτομία π.χ. το μεγάλο στοίχημα για τις πόλεις και το μέλλον τους είναι η διάσωση και αποκατάσταση της αρχιτεκτονικής κληρονομιάς ως στοιχείο τοπικής βιώσιμης ανάπτυξης ενισχύοντας ταυτότητα πόλης). Διατηρώντας την πολιτιστική μας κληρονομιά την προστατεύουμε για τις επόμενες γενιές αλλά και την αξιοποιούμε με συγκεκριμένες πολιτικές για μεγαλύτερη ανάπτυξη.</a:t>
            </a:r>
            <a:endParaRPr lang="el-GR" sz="1935" spc="-1" dirty="0">
              <a:latin typeface="Arial"/>
            </a:endParaRPr>
          </a:p>
          <a:p>
            <a:pPr marL="276469" indent="-276469" algn="just">
              <a:lnSpc>
                <a:spcPct val="100000"/>
              </a:lnSpc>
              <a:spcBef>
                <a:spcPts val="1211"/>
              </a:spcBef>
              <a:buClr>
                <a:srgbClr val="000000"/>
              </a:buClr>
              <a:buFont typeface="Arial"/>
              <a:buChar char="•"/>
              <a:tabLst>
                <a:tab pos="0" algn="l"/>
              </a:tabLst>
            </a:pPr>
            <a:r>
              <a:rPr lang="el-GR" sz="1935" b="1" spc="-1" dirty="0">
                <a:solidFill>
                  <a:srgbClr val="000000"/>
                </a:solidFill>
                <a:latin typeface="Arial"/>
                <a:ea typeface="DejaVu Sans"/>
              </a:rPr>
              <a:t>Αστικός χώρο</a:t>
            </a:r>
            <a:r>
              <a:rPr lang="el-GR" sz="1935" spc="-1" dirty="0">
                <a:solidFill>
                  <a:srgbClr val="000000"/>
                </a:solidFill>
                <a:latin typeface="Arial"/>
                <a:ea typeface="DejaVu Sans"/>
              </a:rPr>
              <a:t>ς (το ιδανικό μοντέλο της μελλοντικής πόλης, ως ένας αστικός χώρος πετυχημένου πολυπολιτισμικού περιβάλλοντος όπου καλλιεργούνται ατομικές και κοινωνικές προτιμήσεις μέσω της κοινωνικής αλληλεπίδρασης δίνοντας παράλληλα τον διακριτό χώρο για μεμονωμένους πολιτισμούς π.χ. ανάδειξη των ιστορικών κέντρων των πόλεων ως πυρήνες αναγέννησης- τόπος συνάντησης ντόπιων, πόλος έλξης τουριστών)</a:t>
            </a:r>
            <a:endParaRPr lang="el-GR" sz="1935" spc="-1" dirty="0">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PlaceHolder 1"/>
          <p:cNvSpPr>
            <a:spLocks noGrp="1"/>
          </p:cNvSpPr>
          <p:nvPr>
            <p:ph type="subTitle"/>
          </p:nvPr>
        </p:nvSpPr>
        <p:spPr>
          <a:xfrm>
            <a:off x="628041" y="854228"/>
            <a:ext cx="10966076" cy="5301699"/>
          </a:xfrm>
          <a:prstGeom prst="rect">
            <a:avLst/>
          </a:prstGeom>
          <a:noFill/>
          <a:ln w="0">
            <a:noFill/>
          </a:ln>
        </p:spPr>
        <p:txBody>
          <a:bodyPr lIns="0" tIns="0" rIns="0" bIns="0" anchor="ctr">
            <a:noAutofit/>
          </a:bodyPr>
          <a:lstStyle/>
          <a:p>
            <a:pPr marL="276469" indent="-276469" algn="just">
              <a:lnSpc>
                <a:spcPct val="100000"/>
              </a:lnSpc>
              <a:spcBef>
                <a:spcPts val="1211"/>
              </a:spcBef>
              <a:buClr>
                <a:srgbClr val="000000"/>
              </a:buClr>
              <a:buFont typeface="Arial"/>
              <a:buChar char="•"/>
              <a:tabLst>
                <a:tab pos="0" algn="l"/>
              </a:tabLst>
            </a:pPr>
            <a:r>
              <a:rPr lang="el-GR" sz="1935" b="1" spc="-1" dirty="0">
                <a:solidFill>
                  <a:srgbClr val="000000"/>
                </a:solidFill>
                <a:latin typeface="Arial"/>
                <a:ea typeface="DejaVu Sans"/>
              </a:rPr>
              <a:t>Πολιτιστικές Δημιουργικές βιομηχανίες. </a:t>
            </a:r>
            <a:r>
              <a:rPr lang="el-GR" sz="1935" spc="-1" dirty="0">
                <a:solidFill>
                  <a:srgbClr val="000000"/>
                </a:solidFill>
                <a:latin typeface="Arial"/>
                <a:ea typeface="DejaVu Sans"/>
              </a:rPr>
              <a:t>Τα τελευταία χρόνια, ο σχεδιασμός βιώσιμης ανάπτυξης έχει αναγνωρίσει τους πολιτιστικούς και δημιουργικούς τομείς ως μοχλούς προώθησης κυρίως πολιτιστικών, κοινωνικών και οικονομικών αποτελεσμάτων</a:t>
            </a:r>
            <a:r>
              <a:rPr lang="en-US" sz="1935" b="1" spc="-1" dirty="0">
                <a:solidFill>
                  <a:srgbClr val="000000"/>
                </a:solidFill>
                <a:latin typeface="Arial"/>
                <a:ea typeface="DejaVu Sans"/>
              </a:rPr>
              <a:t>.</a:t>
            </a:r>
            <a:r>
              <a:rPr lang="el-GR" sz="1935" spc="-1" dirty="0">
                <a:solidFill>
                  <a:srgbClr val="000000"/>
                </a:solidFill>
                <a:latin typeface="Arial"/>
                <a:ea typeface="DejaVu Sans"/>
              </a:rPr>
              <a:t>Η συνύπαρξη των δύο αυτών κλάδων θα συμβάλλει τα μέγιστα τόσο σε εθνικό όσο και σε περιφερειακό και τοπικό επίπεδο μέσω συνεργασιών προσδίδοντας ανταγωνιστικό πλεονέκτημα. Η Ευρωπαϊκή Επιτροπή έχει αναγνωρίσει ότι η πολιτιστική και δημιουργική βιομηχανία βρίσκεται στο επίκεντρο της δημιουργικής οικονομίας, δημιουργώντας τεράστιο οικονομικό πλούτο αλλά διατηρώντας, την ταυτότητα, τον πολιτισμό και τις αξίες του τόπου.</a:t>
            </a:r>
            <a:r>
              <a:rPr lang="el-GR" sz="1600" b="0" i="0" dirty="0">
                <a:solidFill>
                  <a:srgbClr val="3C4043"/>
                </a:solidFill>
                <a:effectLst/>
                <a:latin typeface="Roboto" panose="02000000000000000000" pitchFamily="2" charset="0"/>
              </a:rPr>
              <a:t> </a:t>
            </a:r>
          </a:p>
          <a:p>
            <a:pPr marL="276469" indent="-276469" algn="just">
              <a:lnSpc>
                <a:spcPct val="100000"/>
              </a:lnSpc>
              <a:spcBef>
                <a:spcPts val="1211"/>
              </a:spcBef>
              <a:buClr>
                <a:srgbClr val="000000"/>
              </a:buClr>
              <a:buFont typeface="Arial"/>
              <a:buChar char="•"/>
              <a:tabLst>
                <a:tab pos="0" algn="l"/>
              </a:tabLst>
            </a:pPr>
            <a:endParaRPr lang="el-GR" sz="1600" dirty="0">
              <a:solidFill>
                <a:srgbClr val="3C4043"/>
              </a:solidFill>
              <a:latin typeface="Roboto" panose="02000000000000000000" pitchFamily="2" charset="0"/>
            </a:endParaRPr>
          </a:p>
          <a:p>
            <a:pPr marL="0" indent="0" algn="just">
              <a:lnSpc>
                <a:spcPct val="100000"/>
              </a:lnSpc>
              <a:spcBef>
                <a:spcPts val="1211"/>
              </a:spcBef>
              <a:buClr>
                <a:srgbClr val="000000"/>
              </a:buClr>
              <a:buNone/>
              <a:tabLst>
                <a:tab pos="0" algn="l"/>
              </a:tabLst>
            </a:pPr>
            <a:r>
              <a:rPr lang="en-US" sz="1600" b="1" dirty="0">
                <a:solidFill>
                  <a:srgbClr val="3C4043"/>
                </a:solidFill>
                <a:latin typeface="Roboto" panose="02000000000000000000" pitchFamily="2" charset="0"/>
              </a:rPr>
              <a:t>NOTE: </a:t>
            </a:r>
            <a:r>
              <a:rPr lang="el-GR" sz="1600" b="0" i="0" dirty="0">
                <a:solidFill>
                  <a:srgbClr val="3C4043"/>
                </a:solidFill>
                <a:effectLst/>
                <a:latin typeface="Roboto" panose="02000000000000000000" pitchFamily="2" charset="0"/>
              </a:rPr>
              <a:t>Σύμφωνα με στοιχεία της UNESCO, ο πολιτιστικός και δημιουργικός τομέας είναι ένας από τους ισχυρότερους μοχλούς ανάπτυξης παγκοσμίως. Αντιπροσωπεύει περισσότερες από 48 εκατομμύρια θέσεις εργασίας παγκοσμίως –σχεδόν οι μισές από τις οποίες κατέχονται από γυναίκες– που αντιπροσωπεύουν το 6,2% του συνόλου της υπάρχουσας απασχόλησης και το 3,1% του παγκόσμιου ΑΕΠ. Είναι επίσης ο κλάδος που απασχολεί και παρέχει ευκαιρίες για τον μεγαλύτερο αριθμό νέων κάτω των 30 ετών</a:t>
            </a:r>
            <a:r>
              <a:rPr lang="en-US" sz="1600" b="0" i="0" dirty="0">
                <a:solidFill>
                  <a:srgbClr val="3C4043"/>
                </a:solidFill>
                <a:effectLst/>
                <a:latin typeface="Roboto" panose="02000000000000000000" pitchFamily="2" charset="0"/>
              </a:rPr>
              <a:t> (UNESCO)</a:t>
            </a:r>
            <a:r>
              <a:rPr lang="el-GR" sz="1600" b="0" i="0" dirty="0">
                <a:solidFill>
                  <a:srgbClr val="3C4043"/>
                </a:solidFill>
                <a:effectLst/>
                <a:latin typeface="Roboto" panose="02000000000000000000" pitchFamily="2" charset="0"/>
              </a:rPr>
              <a:t>.</a:t>
            </a:r>
            <a:endParaRPr lang="el-GR" sz="1935" spc="-1" dirty="0">
              <a:latin typeface="Arial"/>
            </a:endParaRPr>
          </a:p>
          <a:p>
            <a:pPr algn="just">
              <a:lnSpc>
                <a:spcPct val="100000"/>
              </a:lnSpc>
              <a:spcBef>
                <a:spcPts val="1211"/>
              </a:spcBef>
              <a:tabLst>
                <a:tab pos="0" algn="l"/>
              </a:tabLst>
            </a:pPr>
            <a:endParaRPr lang="el-GR" sz="1935" spc="-1" dirty="0">
              <a:latin typeface="Arial"/>
            </a:endParaRPr>
          </a:p>
        </p:txBody>
      </p:sp>
    </p:spTree>
    <p:extLst>
      <p:ext uri="{BB962C8B-B14F-4D97-AF65-F5344CB8AC3E}">
        <p14:creationId xmlns:p14="http://schemas.microsoft.com/office/powerpoint/2010/main" val="528930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PlaceHolder 1"/>
          <p:cNvSpPr>
            <a:spLocks noGrp="1"/>
          </p:cNvSpPr>
          <p:nvPr>
            <p:ph type="subTitle"/>
          </p:nvPr>
        </p:nvSpPr>
        <p:spPr>
          <a:xfrm>
            <a:off x="609755" y="273423"/>
            <a:ext cx="10966076" cy="5301699"/>
          </a:xfrm>
          <a:prstGeom prst="rect">
            <a:avLst/>
          </a:prstGeom>
          <a:noFill/>
          <a:ln w="0">
            <a:noFill/>
          </a:ln>
        </p:spPr>
        <p:txBody>
          <a:bodyPr lIns="0" tIns="0" rIns="0" bIns="0" anchor="ctr">
            <a:noAutofit/>
          </a:bodyPr>
          <a:lstStyle/>
          <a:p>
            <a:pPr marL="276469" indent="-276469" algn="just">
              <a:lnSpc>
                <a:spcPct val="100000"/>
              </a:lnSpc>
              <a:spcBef>
                <a:spcPts val="1211"/>
              </a:spcBef>
              <a:buClr>
                <a:srgbClr val="000000"/>
              </a:buClr>
              <a:buFont typeface="Arial"/>
              <a:buChar char="•"/>
              <a:tabLst>
                <a:tab pos="0" algn="l"/>
              </a:tabLst>
            </a:pPr>
            <a:r>
              <a:rPr lang="el-GR" sz="1935" b="1" spc="-1" dirty="0">
                <a:solidFill>
                  <a:srgbClr val="000000"/>
                </a:solidFill>
                <a:latin typeface="Arial"/>
                <a:ea typeface="DejaVu Sans"/>
              </a:rPr>
              <a:t>Πολιτιστικό κεφάλαιο – τουριστική ανάπτυξη</a:t>
            </a:r>
            <a:r>
              <a:rPr lang="el-GR" sz="1935" spc="-1" dirty="0">
                <a:solidFill>
                  <a:srgbClr val="000000"/>
                </a:solidFill>
                <a:latin typeface="Arial"/>
                <a:ea typeface="DejaVu Sans"/>
              </a:rPr>
              <a:t>. Με επίκεντρο το πολιτιστικό κεφάλαιο ο τόπος μπορεί να </a:t>
            </a:r>
            <a:r>
              <a:rPr lang="el-GR" sz="1935" spc="-1" dirty="0" err="1">
                <a:solidFill>
                  <a:srgbClr val="000000"/>
                </a:solidFill>
                <a:latin typeface="Arial"/>
                <a:ea typeface="DejaVu Sans"/>
              </a:rPr>
              <a:t>αναμορφωθεί.Τα</a:t>
            </a:r>
            <a:r>
              <a:rPr lang="el-GR" sz="1935" spc="-1" dirty="0">
                <a:solidFill>
                  <a:srgbClr val="000000"/>
                </a:solidFill>
                <a:latin typeface="Arial"/>
                <a:ea typeface="DejaVu Sans"/>
              </a:rPr>
              <a:t> πολιτιστικά αγαθά του ευρύτερου αστικού χώρου δύναται να δημιουργήσουν νέες προοπτικές ανασχεδιασμού και ανάπτυξης προσελκύοντας επισκέπτες και τουρίστες. Πάντα με προσοχή μην φτάσουμε στο σημείο </a:t>
            </a:r>
            <a:r>
              <a:rPr lang="el-GR" sz="1935" spc="-1" dirty="0" err="1">
                <a:solidFill>
                  <a:srgbClr val="000000"/>
                </a:solidFill>
                <a:latin typeface="Arial"/>
                <a:ea typeface="DejaVu Sans"/>
              </a:rPr>
              <a:t>υπερτουρισμού</a:t>
            </a:r>
            <a:r>
              <a:rPr lang="el-GR" sz="1935" spc="-1" dirty="0">
                <a:solidFill>
                  <a:srgbClr val="000000"/>
                </a:solidFill>
                <a:latin typeface="Arial"/>
                <a:ea typeface="DejaVu Sans"/>
              </a:rPr>
              <a:t> με αλόγιστη χρήση του χώρου που φέρνει και πολλά προβλήματα στην προάσπιση της ποιότητας ζωής των κατοίκων π.χ. πόλεις όπως Παρίσι, Βερολίνο που κατακλύζονται κάθε χρόνο από πληθώρα τουριστών. Ο </a:t>
            </a:r>
            <a:r>
              <a:rPr lang="el-GR" sz="1935" spc="-1" dirty="0" err="1">
                <a:solidFill>
                  <a:srgbClr val="000000"/>
                </a:solidFill>
                <a:latin typeface="Arial"/>
                <a:ea typeface="DejaVu Sans"/>
              </a:rPr>
              <a:t>οικοτουρισμός</a:t>
            </a:r>
            <a:r>
              <a:rPr lang="el-GR" sz="1935" spc="-1" dirty="0">
                <a:solidFill>
                  <a:srgbClr val="000000"/>
                </a:solidFill>
                <a:latin typeface="Arial"/>
                <a:ea typeface="DejaVu Sans"/>
              </a:rPr>
              <a:t> αποτελεί επιπλέον μία </a:t>
            </a:r>
            <a:r>
              <a:rPr lang="el-GR" sz="1935" spc="-1" dirty="0" err="1">
                <a:solidFill>
                  <a:srgbClr val="000000"/>
                </a:solidFill>
                <a:latin typeface="Arial"/>
                <a:ea typeface="DejaVu Sans"/>
              </a:rPr>
              <a:t>προτιμωμενη</a:t>
            </a:r>
            <a:r>
              <a:rPr lang="el-GR" sz="1935" spc="-1" dirty="0">
                <a:solidFill>
                  <a:srgbClr val="000000"/>
                </a:solidFill>
                <a:latin typeface="Arial"/>
                <a:ea typeface="DejaVu Sans"/>
              </a:rPr>
              <a:t> εναλλακτική μορφή τουρισμού μετριάζοντας την εποχικότητα και τρέχοντας πολιτιστικά μοντέλα που θα βελτιώσουν την ευημερία των τοπικών κοινοτήτων, ο φεστιβαλικός κ.α..</a:t>
            </a:r>
            <a:endParaRPr lang="el-GR" sz="1935" spc="-1" dirty="0">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PlaceHolder 1"/>
          <p:cNvSpPr>
            <a:spLocks noGrp="1"/>
          </p:cNvSpPr>
          <p:nvPr>
            <p:ph type="subTitle"/>
          </p:nvPr>
        </p:nvSpPr>
        <p:spPr>
          <a:xfrm>
            <a:off x="609755" y="479395"/>
            <a:ext cx="10966076" cy="5095728"/>
          </a:xfrm>
          <a:prstGeom prst="rect">
            <a:avLst/>
          </a:prstGeom>
          <a:noFill/>
          <a:ln w="0">
            <a:noFill/>
          </a:ln>
        </p:spPr>
        <p:txBody>
          <a:bodyPr lIns="0" tIns="0" rIns="0" bIns="0" anchor="ctr">
            <a:noAutofit/>
          </a:bodyPr>
          <a:lstStyle/>
          <a:p>
            <a:pPr marL="276469" indent="-276469" algn="just">
              <a:lnSpc>
                <a:spcPct val="100000"/>
              </a:lnSpc>
              <a:spcBef>
                <a:spcPts val="1211"/>
              </a:spcBef>
              <a:buClr>
                <a:srgbClr val="000000"/>
              </a:buClr>
              <a:buFont typeface="Arial"/>
              <a:buChar char="•"/>
              <a:tabLst>
                <a:tab pos="0" algn="l"/>
              </a:tabLst>
            </a:pPr>
            <a:r>
              <a:rPr lang="el-GR" sz="1935" b="1" spc="-1" dirty="0">
                <a:solidFill>
                  <a:srgbClr val="000000"/>
                </a:solidFill>
                <a:latin typeface="Arial"/>
                <a:ea typeface="DejaVu Sans"/>
              </a:rPr>
              <a:t>Νέες Τεχνολογίες.</a:t>
            </a:r>
            <a:r>
              <a:rPr lang="el-GR" sz="1935" spc="-1" dirty="0">
                <a:solidFill>
                  <a:srgbClr val="000000"/>
                </a:solidFill>
                <a:latin typeface="Arial"/>
                <a:ea typeface="DejaVu Sans"/>
              </a:rPr>
              <a:t>  Τα ευρήματα από την διεθνή βιβλιογραφία υπερθεματίζουν τον ρόλο που διαδραματίζει η τεχνολογία στην προώθηση βιώσιμων αποτελεσμάτων. Η τεχνολογική καινοτομία έχει αλλάξει άρδην την αποτελεσματικότητα επηρεάζοντας τα επιχειρηματικά μοντέλα. Η εισαγωγή των νέων τεχνολογιών στην διαχείριση των πολιτιστικών αγαθών δεν αποτελεί μόνο ένα εργαλείο σημαντικό για την διευκόλυνση παραδοσιακών μορφών διαχείρισης των πολιτιστικών οργανισμών αλλά και να μετασχηματιστεί η ίδια η έννοια της πολιτιστικής κληρονομιάς (π.χ. βελτίωση προσβασιμότητας σε ιστορικά μνημεία, ψυχαγωγία από τα μέσα κοινωνικής δικτύωσης -ψηφιακές μεταδόσεις). Στις 9/3/2021 η Ευρωπαϊκή Επιτροπή παρουσίασε το όραμά της και τις προοπτικές για τον ψηφιακό μετασχηματισμό της Ευρώπης ως το 2030. </a:t>
            </a:r>
            <a:endParaRPr lang="en-US" sz="1935" spc="-1" dirty="0">
              <a:solidFill>
                <a:srgbClr val="000000"/>
              </a:solidFill>
              <a:latin typeface="Arial"/>
              <a:ea typeface="DejaVu Sans"/>
            </a:endParaRPr>
          </a:p>
          <a:p>
            <a:pPr marL="0" indent="0" algn="just">
              <a:lnSpc>
                <a:spcPct val="100000"/>
              </a:lnSpc>
              <a:spcBef>
                <a:spcPts val="1211"/>
              </a:spcBef>
              <a:buClr>
                <a:srgbClr val="000000"/>
              </a:buClr>
              <a:buNone/>
              <a:tabLst>
                <a:tab pos="0" algn="l"/>
              </a:tabLst>
            </a:pPr>
            <a:endParaRPr lang="en-US" sz="1935" spc="-1" dirty="0">
              <a:solidFill>
                <a:srgbClr val="000000"/>
              </a:solidFill>
              <a:latin typeface="Arial"/>
            </a:endParaRPr>
          </a:p>
          <a:p>
            <a:pPr marL="0" indent="0" algn="just">
              <a:lnSpc>
                <a:spcPct val="100000"/>
              </a:lnSpc>
              <a:spcBef>
                <a:spcPts val="1211"/>
              </a:spcBef>
              <a:buClr>
                <a:srgbClr val="000000"/>
              </a:buClr>
              <a:buNone/>
              <a:tabLst>
                <a:tab pos="0" algn="l"/>
              </a:tabLst>
            </a:pPr>
            <a:r>
              <a:rPr lang="el-GR" sz="1400" i="1" spc="-1" dirty="0">
                <a:solidFill>
                  <a:srgbClr val="000000"/>
                </a:solidFill>
                <a:latin typeface="Arial"/>
              </a:rPr>
              <a:t>Η πρώτη </a:t>
            </a:r>
            <a:r>
              <a:rPr lang="el-GR" sz="1400" b="0" i="1" dirty="0">
                <a:solidFill>
                  <a:srgbClr val="3C4043"/>
                </a:solidFill>
                <a:effectLst/>
                <a:latin typeface="Roboto" panose="02000000000000000000" pitchFamily="2" charset="0"/>
              </a:rPr>
              <a:t> έκθεση  </a:t>
            </a:r>
            <a:r>
              <a:rPr lang="el-GR" sz="1400" b="1" i="1" dirty="0">
                <a:solidFill>
                  <a:srgbClr val="3C4043"/>
                </a:solidFill>
                <a:effectLst/>
                <a:latin typeface="Roboto" panose="02000000000000000000" pitchFamily="2" charset="0"/>
              </a:rPr>
              <a:t>2023 </a:t>
            </a:r>
            <a:r>
              <a:rPr lang="en-US" sz="1400" b="1" i="1" dirty="0">
                <a:solidFill>
                  <a:srgbClr val="3C4043"/>
                </a:solidFill>
                <a:latin typeface="Roboto" panose="02000000000000000000" pitchFamily="2" charset="0"/>
              </a:rPr>
              <a:t>Report on the state of the Digital Decade </a:t>
            </a:r>
            <a:r>
              <a:rPr lang="el-GR" sz="1400" b="0" i="1" dirty="0">
                <a:solidFill>
                  <a:srgbClr val="3C4043"/>
                </a:solidFill>
                <a:effectLst/>
                <a:latin typeface="Roboto" panose="02000000000000000000" pitchFamily="2" charset="0"/>
              </a:rPr>
              <a:t>για την Κατάσταση της Ψηφιακής Δεκαετίας παρέχει μια ολοκληρωμένη ματιά στην πρόοδο προς την επίτευξη του ψηφιακού μετασχηματισμού για την ενδυνάμωση μιας πιο ψηφιακά κυρίαρχης, ανθεκτικής και ανταγωνιστικής ΕΕ, υπογραμμίζοντας  την ανάγκη να επιταχυνθούν και να εμβαθύνουν οι συλλογικές προσπάθειες, μεταξύ άλλων μέσω μέτρων πολιτικής και επενδύσεων σε ψηφιακές τεχνολογίες, δεξιότητες και υποδομές</a:t>
            </a:r>
            <a:r>
              <a:rPr lang="en-US" sz="1400" i="1" dirty="0">
                <a:hlinkClick r:id="rId2"/>
              </a:rPr>
              <a:t> Shaping Europe’s digital future | Shaping Europe’s digital future (europa.eu)</a:t>
            </a:r>
            <a:endParaRPr lang="el-GR" sz="1400" i="1" spc="-1" dirty="0">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Ορθογώνιο 4"/>
          <p:cNvSpPr/>
          <p:nvPr/>
        </p:nvSpPr>
        <p:spPr>
          <a:xfrm>
            <a:off x="2615144" y="448448"/>
            <a:ext cx="6092796" cy="779964"/>
          </a:xfrm>
          <a:prstGeom prst="rect">
            <a:avLst/>
          </a:prstGeom>
          <a:noFill/>
          <a:ln w="0">
            <a:noFill/>
          </a:ln>
        </p:spPr>
        <p:style>
          <a:lnRef idx="0">
            <a:scrgbClr r="0" g="0" b="0"/>
          </a:lnRef>
          <a:fillRef idx="0">
            <a:scrgbClr r="0" g="0" b="0"/>
          </a:fillRef>
          <a:effectRef idx="0">
            <a:scrgbClr r="0" g="0" b="0"/>
          </a:effectRef>
          <a:fontRef idx="minor"/>
        </p:style>
        <p:txBody>
          <a:bodyPr lIns="108847" tIns="54423" rIns="108847" bIns="54423" anchor="t">
            <a:spAutoFit/>
          </a:bodyPr>
          <a:lstStyle/>
          <a:p>
            <a:pPr>
              <a:lnSpc>
                <a:spcPct val="100000"/>
              </a:lnSpc>
            </a:pPr>
            <a:r>
              <a:rPr lang="el-GR" sz="2177" spc="-1" dirty="0">
                <a:solidFill>
                  <a:srgbClr val="000000"/>
                </a:solidFill>
                <a:latin typeface="Arial"/>
                <a:ea typeface="DejaVu Sans"/>
              </a:rPr>
              <a:t>Το όραμα διαμορφώνεται γύρω από τέσσερα κομβικά σημεία :</a:t>
            </a:r>
            <a:endParaRPr lang="el-GR" sz="2177" spc="-1" dirty="0">
              <a:latin typeface="Arial"/>
            </a:endParaRPr>
          </a:p>
        </p:txBody>
      </p:sp>
      <p:sp>
        <p:nvSpPr>
          <p:cNvPr id="511" name="Ορθογώνιο 5"/>
          <p:cNvSpPr/>
          <p:nvPr/>
        </p:nvSpPr>
        <p:spPr>
          <a:xfrm>
            <a:off x="2470161" y="6125451"/>
            <a:ext cx="7804735" cy="556441"/>
          </a:xfrm>
          <a:prstGeom prst="rect">
            <a:avLst/>
          </a:prstGeom>
          <a:noFill/>
          <a:ln w="0">
            <a:noFill/>
          </a:ln>
        </p:spPr>
        <p:style>
          <a:lnRef idx="0">
            <a:scrgbClr r="0" g="0" b="0"/>
          </a:lnRef>
          <a:fillRef idx="0">
            <a:scrgbClr r="0" g="0" b="0"/>
          </a:fillRef>
          <a:effectRef idx="0">
            <a:scrgbClr r="0" g="0" b="0"/>
          </a:effectRef>
          <a:fontRef idx="minor"/>
        </p:style>
        <p:txBody>
          <a:bodyPr lIns="108847" tIns="54423" rIns="108847" bIns="54423" anchor="t">
            <a:spAutoFit/>
          </a:bodyPr>
          <a:lstStyle/>
          <a:p>
            <a:pPr>
              <a:lnSpc>
                <a:spcPct val="100000"/>
              </a:lnSpc>
            </a:pPr>
            <a:r>
              <a:rPr lang="en-US" sz="1451" spc="-1" dirty="0" err="1">
                <a:solidFill>
                  <a:srgbClr val="000000"/>
                </a:solidFill>
                <a:latin typeface="Arial"/>
                <a:ea typeface="DejaVu Sans"/>
              </a:rPr>
              <a:t>DigitalEU</a:t>
            </a:r>
            <a:r>
              <a:rPr lang="en-US" sz="1451" spc="-1" dirty="0">
                <a:solidFill>
                  <a:srgbClr val="000000"/>
                </a:solidFill>
                <a:latin typeface="Arial"/>
                <a:ea typeface="DejaVu Sans"/>
              </a:rPr>
              <a:t> – </a:t>
            </a:r>
            <a:r>
              <a:rPr lang="el-GR" sz="1451" spc="-1" dirty="0">
                <a:solidFill>
                  <a:srgbClr val="000000"/>
                </a:solidFill>
                <a:latin typeface="Arial"/>
                <a:ea typeface="DejaVu Sans"/>
              </a:rPr>
              <a:t>ενίσχυση της θέσης των ατόμων μέσω τεχνολογιών νέας γενιάς</a:t>
            </a:r>
            <a:r>
              <a:rPr lang="en-US" sz="1451" spc="-1" dirty="0">
                <a:solidFill>
                  <a:srgbClr val="000000"/>
                </a:solidFill>
                <a:latin typeface="Arial"/>
                <a:ea typeface="DejaVu Sans"/>
              </a:rPr>
              <a:t> https://www.bundesregierung.de/breg-en/news/eu-digital-compass-1881888</a:t>
            </a:r>
            <a:endParaRPr lang="el-GR" sz="1451" spc="-1" dirty="0">
              <a:latin typeface="Arial"/>
            </a:endParaRPr>
          </a:p>
        </p:txBody>
      </p:sp>
      <p:pic>
        <p:nvPicPr>
          <p:cNvPr id="2050" name="Picture 2" descr="FAQ's on the EU's digital policy">
            <a:extLst>
              <a:ext uri="{FF2B5EF4-FFF2-40B4-BE49-F238E27FC236}">
                <a16:creationId xmlns:a16="http://schemas.microsoft.com/office/drawing/2014/main" id="{F54D5E50-5365-C2B7-DD81-158FDBEE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8859" y="1343647"/>
            <a:ext cx="8302433" cy="46665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F12286-377A-9935-6012-12AB445470F9}"/>
              </a:ext>
            </a:extLst>
          </p:cNvPr>
          <p:cNvSpPr txBox="1"/>
          <p:nvPr/>
        </p:nvSpPr>
        <p:spPr>
          <a:xfrm>
            <a:off x="350195" y="1214523"/>
            <a:ext cx="11254903" cy="4308872"/>
          </a:xfrm>
          <a:prstGeom prst="rect">
            <a:avLst/>
          </a:prstGeom>
          <a:noFill/>
        </p:spPr>
        <p:txBody>
          <a:bodyPr wrap="square">
            <a:spAutoFit/>
          </a:bodyPr>
          <a:lstStyle/>
          <a:p>
            <a:pPr marL="276469" indent="-276469" algn="just">
              <a:spcBef>
                <a:spcPts val="1211"/>
              </a:spcBef>
              <a:buClr>
                <a:srgbClr val="000000"/>
              </a:buClr>
              <a:buFont typeface="Arial"/>
              <a:buChar char="•"/>
              <a:tabLst>
                <a:tab pos="0" algn="l"/>
              </a:tabLst>
            </a:pPr>
            <a:r>
              <a:rPr lang="el-GR" b="1" spc="-1" dirty="0">
                <a:solidFill>
                  <a:srgbClr val="000000"/>
                </a:solidFill>
                <a:latin typeface="Arial"/>
                <a:ea typeface="DejaVu Sans"/>
              </a:rPr>
              <a:t>Βιομηχανικές πόλεις – βιομηχανική κληρονομιά</a:t>
            </a:r>
            <a:r>
              <a:rPr lang="el-GR" spc="-1" dirty="0">
                <a:solidFill>
                  <a:srgbClr val="000000"/>
                </a:solidFill>
                <a:latin typeface="Arial"/>
                <a:ea typeface="DejaVu Sans"/>
              </a:rPr>
              <a:t>. </a:t>
            </a:r>
            <a:r>
              <a:rPr lang="el-GR" spc="-1" dirty="0" err="1">
                <a:solidFill>
                  <a:srgbClr val="000000"/>
                </a:solidFill>
                <a:latin typeface="Arial"/>
                <a:ea typeface="DejaVu Sans"/>
              </a:rPr>
              <a:t>Επανάχρηση</a:t>
            </a:r>
            <a:r>
              <a:rPr lang="el-GR" spc="-1" dirty="0">
                <a:solidFill>
                  <a:srgbClr val="000000"/>
                </a:solidFill>
                <a:latin typeface="Arial"/>
                <a:ea typeface="DejaVu Sans"/>
              </a:rPr>
              <a:t> των βιομηχανικών κτιρίων την ένταξή τους δηλαδή με μία νέα διαφορετική χρήση από αυτήν που είχε αρχικά προβλεφθεί. Είναι σημαντικό να κατανοήσουμε ότι η βιομηχανική κληρονομιά δεν αφορά μόνο την ταυτότητα, τη μνήμη, τις παραδόσεις, τα εργατικά κινήματα, ανήκει σε πόλεις, τοποθεσίες και αποτυπώνει την μεταμόρφωσή τους.</a:t>
            </a:r>
            <a:endParaRPr lang="el-GR" spc="-1" dirty="0">
              <a:latin typeface="Arial"/>
            </a:endParaRPr>
          </a:p>
          <a:p>
            <a:pPr marL="276469" indent="-276469" algn="just">
              <a:spcBef>
                <a:spcPts val="1211"/>
              </a:spcBef>
              <a:buClr>
                <a:srgbClr val="000000"/>
              </a:buClr>
              <a:buFont typeface="Arial"/>
              <a:buChar char="•"/>
              <a:tabLst>
                <a:tab pos="0" algn="l"/>
              </a:tabLst>
            </a:pPr>
            <a:r>
              <a:rPr lang="el-GR" sz="1800" b="1" spc="-1" dirty="0">
                <a:solidFill>
                  <a:srgbClr val="000000"/>
                </a:solidFill>
                <a:latin typeface="Arial"/>
                <a:ea typeface="DejaVu Sans"/>
              </a:rPr>
              <a:t>Πολιτικές και Συνεργατικά Δίκτυα</a:t>
            </a:r>
            <a:r>
              <a:rPr lang="el-GR" sz="1800" spc="-1" dirty="0">
                <a:solidFill>
                  <a:srgbClr val="000000"/>
                </a:solidFill>
                <a:latin typeface="Arial"/>
                <a:ea typeface="DejaVu Sans"/>
              </a:rPr>
              <a:t>. Προσεγγίζοντας την τοπική κοινωνία με μοντέλα πολιτιστικής καινοτομία και επιχειρηματικότητας δημιουργούμε μία θερμοκοιτίδα πολιτισμού μέσω υλοποίησης πετυχημένων πολιτιστικών πολιτικών, ανάπτυξης πολιτιστικών και δημιουργικών βιομηχανιών, δημιουργίας δικτύων κοινωνικής καινοτομίας ανταποκρινομένων στις πολιτιστικές ανάγκες ιδιαίτερα των αδύναμων ομάδων.</a:t>
            </a:r>
            <a:r>
              <a:rPr lang="el-GR" b="1" spc="-1" dirty="0">
                <a:solidFill>
                  <a:srgbClr val="000000"/>
                </a:solidFill>
                <a:latin typeface="Arial"/>
                <a:ea typeface="Microsoft YaHei"/>
              </a:rPr>
              <a:t> </a:t>
            </a:r>
          </a:p>
          <a:p>
            <a:pPr marL="276469" indent="-276469" algn="just">
              <a:spcBef>
                <a:spcPts val="1211"/>
              </a:spcBef>
              <a:buClr>
                <a:srgbClr val="000000"/>
              </a:buClr>
              <a:buFont typeface="Arial"/>
              <a:buChar char="•"/>
              <a:tabLst>
                <a:tab pos="0" algn="l"/>
              </a:tabLst>
            </a:pPr>
            <a:r>
              <a:rPr lang="el-GR" b="1" spc="-1" dirty="0">
                <a:solidFill>
                  <a:srgbClr val="000000"/>
                </a:solidFill>
                <a:latin typeface="Arial"/>
                <a:ea typeface="Microsoft YaHei"/>
              </a:rPr>
              <a:t>Νεοφυείς επιχειρήσεις: </a:t>
            </a:r>
            <a:r>
              <a:rPr lang="el-GR" spc="-1" dirty="0">
                <a:solidFill>
                  <a:srgbClr val="000000"/>
                </a:solidFill>
                <a:latin typeface="Arial"/>
                <a:ea typeface="Microsoft YaHei"/>
              </a:rPr>
              <a:t>πχ. Επιχειρηματικά πανεπιστήμια προωθώντας την ιδέα της πολιτιστικής επιχειρηματικότητας – μεταφορά γνώσης για επίτευξη θετικών αποτελεσμάτων.</a:t>
            </a:r>
            <a:r>
              <a:rPr lang="el-GR" b="1" spc="-1" dirty="0">
                <a:solidFill>
                  <a:srgbClr val="000000"/>
                </a:solidFill>
                <a:latin typeface="Arial"/>
                <a:ea typeface="DejaVu Sans"/>
              </a:rPr>
              <a:t> </a:t>
            </a:r>
          </a:p>
          <a:p>
            <a:pPr marL="276469" indent="-276469" algn="just">
              <a:spcBef>
                <a:spcPts val="1211"/>
              </a:spcBef>
              <a:buClr>
                <a:srgbClr val="000000"/>
              </a:buClr>
              <a:buFont typeface="Arial"/>
              <a:buChar char="•"/>
              <a:tabLst>
                <a:tab pos="0" algn="l"/>
              </a:tabLst>
            </a:pPr>
            <a:endParaRPr lang="el-GR" spc="-1" dirty="0">
              <a:solidFill>
                <a:prstClr val="black"/>
              </a:solidFill>
              <a:latin typeface="Arial"/>
            </a:endParaRPr>
          </a:p>
          <a:p>
            <a:pPr marL="276469" indent="-276469" algn="just">
              <a:lnSpc>
                <a:spcPct val="100000"/>
              </a:lnSpc>
              <a:spcBef>
                <a:spcPts val="1211"/>
              </a:spcBef>
              <a:buClr>
                <a:srgbClr val="000000"/>
              </a:buClr>
              <a:buFont typeface="Arial"/>
              <a:buChar char="•"/>
              <a:tabLst>
                <a:tab pos="0" algn="l"/>
              </a:tabLst>
            </a:pPr>
            <a:endParaRPr lang="el-GR" sz="1800" spc="-1" dirty="0">
              <a:latin typeface="Arial"/>
            </a:endParaRPr>
          </a:p>
        </p:txBody>
      </p:sp>
    </p:spTree>
    <p:extLst>
      <p:ext uri="{BB962C8B-B14F-4D97-AF65-F5344CB8AC3E}">
        <p14:creationId xmlns:p14="http://schemas.microsoft.com/office/powerpoint/2010/main" val="554493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PlaceHolder 1"/>
          <p:cNvSpPr>
            <a:spLocks noGrp="1"/>
          </p:cNvSpPr>
          <p:nvPr>
            <p:ph type="subTitle"/>
          </p:nvPr>
        </p:nvSpPr>
        <p:spPr>
          <a:xfrm>
            <a:off x="527031" y="1102835"/>
            <a:ext cx="10966076" cy="4218196"/>
          </a:xfrm>
          <a:prstGeom prst="rect">
            <a:avLst/>
          </a:prstGeom>
          <a:noFill/>
          <a:ln w="0">
            <a:noFill/>
          </a:ln>
        </p:spPr>
        <p:txBody>
          <a:bodyPr lIns="0" tIns="0" rIns="0" bIns="0" anchor="ctr">
            <a:noAutofit/>
          </a:bodyPr>
          <a:lstStyle/>
          <a:p>
            <a:pPr marL="276469" indent="-276469" algn="just">
              <a:lnSpc>
                <a:spcPct val="100000"/>
              </a:lnSpc>
              <a:spcBef>
                <a:spcPts val="1211"/>
              </a:spcBef>
              <a:buClr>
                <a:srgbClr val="000000"/>
              </a:buClr>
              <a:buFont typeface="Arial"/>
              <a:buChar char="•"/>
              <a:tabLst>
                <a:tab pos="0" algn="l"/>
              </a:tabLst>
            </a:pPr>
            <a:r>
              <a:rPr lang="el-GR" sz="1935" b="1" spc="-1" dirty="0">
                <a:solidFill>
                  <a:srgbClr val="000000"/>
                </a:solidFill>
                <a:latin typeface="Arial"/>
                <a:ea typeface="DejaVu Sans"/>
              </a:rPr>
              <a:t>Κοινωνική Ένταξη – Κοινωνικός Αποκλεισμός – Ανισότητα</a:t>
            </a:r>
            <a:r>
              <a:rPr lang="el-GR" sz="1935" spc="-1" dirty="0">
                <a:solidFill>
                  <a:srgbClr val="000000"/>
                </a:solidFill>
                <a:latin typeface="Arial"/>
                <a:ea typeface="DejaVu Sans"/>
              </a:rPr>
              <a:t>. Ζητήματα όπως π.χ. οι συγκρούσεις ταυτοτήτων που βιώνουν οι πρόσφυγες – οι μετανάστες προσπαθώντας να κατανοήσουν το νέο περιβάλλον που ευρίσκονται και τους πολιτιστικούς και εδαφικούς προσδιορισμούς που θα πρέπει να βιώσουν, πώς μπορεί να γίνει η κοινωνική ένταξη νεαρών προσφύγων  κ.α. αντιμετωπίζουν οι τοπικές κυβερνήσεις και αναλαμβάνουν ενεργό ρόλο στην προσπάθεια μιας ολιστικής προσέγγισης διαπολιτισμικής κοινοτικής διαβίωσης, δημιουργώντας ευκαιρίες και υιοθετώντας </a:t>
            </a:r>
            <a:r>
              <a:rPr lang="el-GR" sz="1935" spc="-1" dirty="0" err="1">
                <a:solidFill>
                  <a:srgbClr val="000000"/>
                </a:solidFill>
                <a:latin typeface="Arial"/>
                <a:ea typeface="DejaVu Sans"/>
              </a:rPr>
              <a:t>πολυεπίπεδες</a:t>
            </a:r>
            <a:r>
              <a:rPr lang="el-GR" sz="1935" spc="-1" dirty="0">
                <a:solidFill>
                  <a:srgbClr val="000000"/>
                </a:solidFill>
                <a:latin typeface="Arial"/>
                <a:ea typeface="DejaVu Sans"/>
              </a:rPr>
              <a:t> διαδικασίες πολιτισμικής κατανόησης του περιβάλλοντος και της αίσθησης του </a:t>
            </a:r>
            <a:r>
              <a:rPr lang="el-GR" sz="1935" spc="-1" dirty="0" err="1">
                <a:solidFill>
                  <a:srgbClr val="000000"/>
                </a:solidFill>
                <a:latin typeface="Arial"/>
                <a:ea typeface="DejaVu Sans"/>
              </a:rPr>
              <a:t>ανήκειν</a:t>
            </a:r>
            <a:r>
              <a:rPr lang="el-GR" sz="1935" spc="-1" dirty="0">
                <a:solidFill>
                  <a:srgbClr val="000000"/>
                </a:solidFill>
                <a:latin typeface="Arial"/>
                <a:ea typeface="DejaVu Sans"/>
              </a:rPr>
              <a:t> ( παράδειγμα μίμησης να αξιοποιήσουμε τις διαφορετικές εμπειρίες μεταναστών ώστε να μας οδηγήσουν στην καινοτομία και στην εισαγωγή νέων προϊόντων στις τοπικές αγορές προσθέτοντας γνώση και νέες ευκαιρίες).</a:t>
            </a:r>
            <a:endParaRPr lang="el-GR" sz="1935" spc="-1" dirty="0">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PlaceHolder 1"/>
          <p:cNvSpPr>
            <a:spLocks noGrp="1"/>
          </p:cNvSpPr>
          <p:nvPr>
            <p:ph type="subTitle"/>
          </p:nvPr>
        </p:nvSpPr>
        <p:spPr>
          <a:xfrm>
            <a:off x="609755" y="559293"/>
            <a:ext cx="10966076" cy="5326602"/>
          </a:xfrm>
          <a:prstGeom prst="rect">
            <a:avLst/>
          </a:prstGeom>
          <a:noFill/>
          <a:ln w="0">
            <a:noFill/>
          </a:ln>
        </p:spPr>
        <p:txBody>
          <a:bodyPr lIns="0" tIns="0" rIns="0" bIns="0" anchor="ctr">
            <a:noAutofit/>
          </a:bodyPr>
          <a:lstStyle/>
          <a:p>
            <a:pPr marL="276469" indent="-276469" algn="just">
              <a:lnSpc>
                <a:spcPct val="100000"/>
              </a:lnSpc>
              <a:spcBef>
                <a:spcPts val="1211"/>
              </a:spcBef>
              <a:buClr>
                <a:srgbClr val="000000"/>
              </a:buClr>
              <a:buFont typeface="Arial"/>
              <a:buChar char="•"/>
              <a:tabLst>
                <a:tab pos="0" algn="l"/>
              </a:tabLst>
            </a:pPr>
            <a:endParaRPr lang="en-US" sz="1935" b="1" spc="-1" dirty="0">
              <a:solidFill>
                <a:srgbClr val="000000"/>
              </a:solidFill>
              <a:latin typeface="Arial"/>
              <a:ea typeface="DejaVu Sans"/>
            </a:endParaRPr>
          </a:p>
          <a:p>
            <a:pPr marL="276469" indent="-276469" algn="just">
              <a:lnSpc>
                <a:spcPct val="100000"/>
              </a:lnSpc>
              <a:spcBef>
                <a:spcPts val="1211"/>
              </a:spcBef>
              <a:buClr>
                <a:srgbClr val="000000"/>
              </a:buClr>
              <a:buFont typeface="Arial"/>
              <a:buChar char="•"/>
              <a:tabLst>
                <a:tab pos="0" algn="l"/>
              </a:tabLst>
            </a:pPr>
            <a:endParaRPr lang="en-US" sz="1935" b="1" spc="-1" dirty="0">
              <a:solidFill>
                <a:srgbClr val="000000"/>
              </a:solidFill>
              <a:latin typeface="Arial"/>
              <a:ea typeface="DejaVu Sans"/>
            </a:endParaRPr>
          </a:p>
          <a:p>
            <a:pPr marL="276469" indent="-276469" algn="just">
              <a:lnSpc>
                <a:spcPct val="100000"/>
              </a:lnSpc>
              <a:spcBef>
                <a:spcPts val="1211"/>
              </a:spcBef>
              <a:buClr>
                <a:srgbClr val="000000"/>
              </a:buClr>
              <a:buFont typeface="Arial"/>
              <a:buChar char="•"/>
              <a:tabLst>
                <a:tab pos="0" algn="l"/>
              </a:tabLst>
            </a:pPr>
            <a:r>
              <a:rPr lang="el-GR" sz="1935" b="1" spc="-1" dirty="0">
                <a:solidFill>
                  <a:srgbClr val="000000"/>
                </a:solidFill>
                <a:latin typeface="Arial"/>
                <a:ea typeface="DejaVu Sans"/>
              </a:rPr>
              <a:t>Πράσινη ανάπτυξη -κλιματική αλλαγή</a:t>
            </a:r>
            <a:r>
              <a:rPr lang="el-GR" sz="1935" spc="-1" dirty="0">
                <a:solidFill>
                  <a:srgbClr val="000000"/>
                </a:solidFill>
                <a:latin typeface="Arial"/>
                <a:ea typeface="DejaVu Sans"/>
              </a:rPr>
              <a:t>. Η κλιματική αλλαγή ένα κοινωνικό και πολιτικό ζήτημα που έχει τις ρίζες του στο παγκόσμιο οικονομικό σύστημα και στα συστήματα αξιών που έχει δημιουργήσει άρα τι σημαίνει ότι η κλιματική αλλαγή είναι επίσης και πολιτιστική πρόκληση. Ο πολιτισμός συμβάλει και στην επίτευξη πράσινης ανάκαμψης διότι εάν δοθούν οι πληροφορίες για το κλίμα κατάλληλα και χρησιμοποιηθούν αποτελεσματικά κατανοούμε καλύτερα την </a:t>
            </a:r>
            <a:r>
              <a:rPr lang="el-GR" sz="1935" spc="-1" dirty="0" err="1">
                <a:solidFill>
                  <a:srgbClr val="000000"/>
                </a:solidFill>
                <a:latin typeface="Arial"/>
                <a:ea typeface="DejaVu Sans"/>
              </a:rPr>
              <a:t>κοινωνικο</a:t>
            </a:r>
            <a:r>
              <a:rPr lang="el-GR" sz="1935" spc="-1" dirty="0">
                <a:solidFill>
                  <a:srgbClr val="000000"/>
                </a:solidFill>
                <a:latin typeface="Arial"/>
                <a:ea typeface="DejaVu Sans"/>
              </a:rPr>
              <a:t> – πολιτισμική κατασκευή της πραγματικότητας αναγνωρίζοντας τον κίνδυνο, εξαιτίας του ρόλου των πολιτιστικών αξιών στην ανάπτυξη κλιματικών υπηρεσιών. </a:t>
            </a:r>
            <a:endParaRPr lang="el-GR" sz="1935" spc="-1" dirty="0">
              <a:latin typeface="Arial"/>
            </a:endParaRPr>
          </a:p>
          <a:p>
            <a:pPr marL="276469" indent="-276469" algn="just">
              <a:lnSpc>
                <a:spcPct val="100000"/>
              </a:lnSpc>
              <a:spcBef>
                <a:spcPts val="1211"/>
              </a:spcBef>
              <a:buClr>
                <a:srgbClr val="000000"/>
              </a:buClr>
              <a:buFont typeface="Arial"/>
              <a:buChar char="•"/>
              <a:tabLst>
                <a:tab pos="0" algn="l"/>
              </a:tabLst>
            </a:pPr>
            <a:r>
              <a:rPr lang="el-GR" sz="1935" spc="-1" dirty="0">
                <a:solidFill>
                  <a:srgbClr val="000000"/>
                </a:solidFill>
                <a:latin typeface="Arial"/>
                <a:ea typeface="DejaVu Sans"/>
              </a:rPr>
              <a:t>Η Ευρώπη έχει βάλει στόχο να καταστεί η Πρώτη κλιματικά ουδέτερη ήπειρος έως το 2050 με το σχέδιο ανάκαμψης </a:t>
            </a:r>
            <a:r>
              <a:rPr lang="en-US" sz="1935" spc="-1" dirty="0" err="1">
                <a:solidFill>
                  <a:srgbClr val="000000"/>
                </a:solidFill>
                <a:latin typeface="Arial"/>
                <a:ea typeface="DejaVu Sans"/>
              </a:rPr>
              <a:t>NextGeneration</a:t>
            </a:r>
            <a:r>
              <a:rPr lang="en-US" sz="1935" spc="-1" dirty="0">
                <a:solidFill>
                  <a:srgbClr val="000000"/>
                </a:solidFill>
                <a:latin typeface="Arial"/>
                <a:ea typeface="DejaVu Sans"/>
              </a:rPr>
              <a:t> EU</a:t>
            </a:r>
            <a:r>
              <a:rPr lang="el-GR" sz="1935" spc="-1" dirty="0">
                <a:solidFill>
                  <a:srgbClr val="000000"/>
                </a:solidFill>
                <a:latin typeface="Arial"/>
                <a:ea typeface="DejaVu Sans"/>
              </a:rPr>
              <a:t> με μότο «Κάνε το μέλλον σου Πράσινο» προσπαθεί να εκπαιδεύσει τις κοινωνίες να επενδύσουν σε φιλικές προς το περιβάλλον τεχνολογίες, να αυξήσουν την ενεργειακή απόδοση των κτιρίων και των δημόσιων χώρων, να προστατεύσουν το φυσικό περιβάλλον</a:t>
            </a:r>
            <a:r>
              <a:rPr lang="en-US" sz="1935" spc="-1" dirty="0">
                <a:solidFill>
                  <a:srgbClr val="000000"/>
                </a:solidFill>
                <a:latin typeface="Arial"/>
                <a:ea typeface="DejaVu Sans"/>
              </a:rPr>
              <a:t> </a:t>
            </a:r>
            <a:r>
              <a:rPr lang="el-GR" sz="1935" spc="-1" dirty="0">
                <a:solidFill>
                  <a:srgbClr val="000000"/>
                </a:solidFill>
                <a:latin typeface="Arial"/>
                <a:ea typeface="DejaVu Sans"/>
              </a:rPr>
              <a:t>κ.α. Η </a:t>
            </a:r>
            <a:r>
              <a:rPr lang="el-GR" sz="1935" spc="-1" dirty="0" err="1">
                <a:solidFill>
                  <a:srgbClr val="000000"/>
                </a:solidFill>
                <a:latin typeface="Arial"/>
                <a:ea typeface="DejaVu Sans"/>
              </a:rPr>
              <a:t>Ευρωπαική</a:t>
            </a:r>
            <a:r>
              <a:rPr lang="el-GR" sz="1935" spc="-1" dirty="0">
                <a:solidFill>
                  <a:srgbClr val="000000"/>
                </a:solidFill>
                <a:latin typeface="Arial"/>
                <a:ea typeface="DejaVu Sans"/>
              </a:rPr>
              <a:t> Πράσινη Συμφωνία είναι η νέα αναπτυξιακή στρατηγική της Ευρώπης, η οποία θα μετασχηματίσει την Ένωση σε μία σύγχρονη αποδοτική ως προς τη χρήση των πόρων και ανταγωνιστική οικονομία και κλιματικά ουδέτερη έως το 2050 (βλ. περισσότερα στο </a:t>
            </a:r>
            <a:r>
              <a:rPr lang="en-US" sz="1935" spc="-1" dirty="0">
                <a:solidFill>
                  <a:srgbClr val="000000"/>
                </a:solidFill>
                <a:latin typeface="Arial"/>
                <a:ea typeface="DejaVu Sans"/>
                <a:hlinkClick r:id="rId2"/>
              </a:rPr>
              <a:t>https://reform-support.ec.Europa.eu/what-we-do-green-transition_el</a:t>
            </a:r>
            <a:r>
              <a:rPr lang="en-US" sz="1935" spc="-1" dirty="0">
                <a:solidFill>
                  <a:srgbClr val="000000"/>
                </a:solidFill>
                <a:latin typeface="Arial"/>
                <a:ea typeface="DejaVu Sans"/>
              </a:rPr>
              <a:t>) </a:t>
            </a:r>
          </a:p>
          <a:p>
            <a:pPr marL="0" indent="0" algn="just">
              <a:lnSpc>
                <a:spcPct val="100000"/>
              </a:lnSpc>
              <a:spcBef>
                <a:spcPts val="1211"/>
              </a:spcBef>
              <a:buClr>
                <a:srgbClr val="000000"/>
              </a:buClr>
              <a:buNone/>
              <a:tabLst>
                <a:tab pos="0" algn="l"/>
              </a:tabLst>
            </a:pPr>
            <a:r>
              <a:rPr lang="en-US" sz="1935" spc="-1" dirty="0">
                <a:solidFill>
                  <a:srgbClr val="000000"/>
                </a:solidFill>
                <a:latin typeface="Arial"/>
                <a:ea typeface="DejaVu Sans"/>
              </a:rPr>
              <a:t>     </a:t>
            </a:r>
            <a:r>
              <a:rPr lang="el-GR" sz="1400" i="1" spc="-1" dirty="0">
                <a:solidFill>
                  <a:srgbClr val="000000"/>
                </a:solidFill>
                <a:latin typeface="Arial"/>
                <a:ea typeface="DejaVu Sans"/>
              </a:rPr>
              <a:t>7-8/11/2022 Πραγματοποιήθηκε η διάσκεψη των ΗΕ για την κλιματική αλλαγή στην Αίγυπτο.</a:t>
            </a:r>
            <a:endParaRPr lang="el-GR" sz="1400" i="1" spc="-1" dirty="0">
              <a:latin typeface="Arial"/>
            </a:endParaRPr>
          </a:p>
          <a:p>
            <a:pPr marL="276469" indent="-276469" algn="just">
              <a:lnSpc>
                <a:spcPct val="100000"/>
              </a:lnSpc>
              <a:spcBef>
                <a:spcPts val="1211"/>
              </a:spcBef>
              <a:buClr>
                <a:srgbClr val="000000"/>
              </a:buClr>
              <a:buFont typeface="Arial"/>
              <a:buChar char="•"/>
              <a:tabLst>
                <a:tab pos="0" algn="l"/>
              </a:tabLst>
            </a:pPr>
            <a:endParaRPr lang="el-GR" sz="2419" spc="-1" dirty="0">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PlaceHolder 1"/>
          <p:cNvSpPr>
            <a:spLocks noGrp="1"/>
          </p:cNvSpPr>
          <p:nvPr>
            <p:ph type="subTitle"/>
          </p:nvPr>
        </p:nvSpPr>
        <p:spPr>
          <a:xfrm>
            <a:off x="609755" y="273423"/>
            <a:ext cx="10966076" cy="5301699"/>
          </a:xfrm>
          <a:prstGeom prst="rect">
            <a:avLst/>
          </a:prstGeom>
          <a:noFill/>
          <a:ln w="0">
            <a:noFill/>
          </a:ln>
        </p:spPr>
        <p:txBody>
          <a:bodyPr lIns="0" tIns="0" rIns="0" bIns="0" anchor="ctr">
            <a:noAutofit/>
          </a:bodyPr>
          <a:lstStyle/>
          <a:p>
            <a:pPr algn="just">
              <a:lnSpc>
                <a:spcPct val="100000"/>
              </a:lnSpc>
              <a:spcBef>
                <a:spcPts val="1211"/>
              </a:spcBef>
              <a:tabLst>
                <a:tab pos="0" algn="l"/>
              </a:tabLst>
            </a:pPr>
            <a:endParaRPr lang="el-GR" sz="2419" spc="-1" dirty="0">
              <a:latin typeface="Arial"/>
            </a:endParaRPr>
          </a:p>
          <a:p>
            <a:pPr marL="276469" indent="-276469" algn="just">
              <a:lnSpc>
                <a:spcPct val="100000"/>
              </a:lnSpc>
              <a:spcBef>
                <a:spcPts val="1211"/>
              </a:spcBef>
              <a:buClr>
                <a:srgbClr val="000000"/>
              </a:buClr>
              <a:buFont typeface="Arial"/>
              <a:buChar char="•"/>
              <a:tabLst>
                <a:tab pos="0" algn="l"/>
              </a:tabLst>
            </a:pPr>
            <a:r>
              <a:rPr lang="el-GR" sz="2177" b="1" spc="-1" dirty="0">
                <a:solidFill>
                  <a:srgbClr val="000000"/>
                </a:solidFill>
                <a:latin typeface="Arial"/>
                <a:ea typeface="DejaVu Sans"/>
              </a:rPr>
              <a:t>Βιώσιμη ανάπτυξη:</a:t>
            </a:r>
            <a:r>
              <a:rPr lang="el-GR" sz="2177" spc="-1" dirty="0">
                <a:solidFill>
                  <a:srgbClr val="000000"/>
                </a:solidFill>
                <a:latin typeface="Arial"/>
                <a:ea typeface="DejaVu Sans"/>
              </a:rPr>
              <a:t> Ουσιαστικά για μία επιτυχημένη πολιτιστική πολιτική είναι απαραίτητο να προσεγγίσουμε τις προκλήσεις της πολιτιστικής πολιτικής στην υπηρεσία της βιώσιμης ανάπτυξης. Εδώ επισημαίνεται η σημασία του πολιτισμού σε μία γενική κοινωνική εξέλιξη, το πώς δημιουργούμε συνθήκες βιώσιμης ανάπτυξης μέσα από μία πολυδιάστατη πολιτιστική πολιτική με επίκεντρο την συνεργασία την κληρονομιά και τις δημιουργικές δυνατότητα του τόπου.</a:t>
            </a:r>
            <a:endParaRPr lang="el-GR" sz="2177" spc="-1" dirty="0">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3E2EEE-5E2B-473D-B932-CC1CB6659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8E0579B-3299-F41F-C4BC-EDAC1EE715C3}"/>
              </a:ext>
            </a:extLst>
          </p:cNvPr>
          <p:cNvSpPr>
            <a:spLocks noGrp="1"/>
          </p:cNvSpPr>
          <p:nvPr>
            <p:ph type="title"/>
          </p:nvPr>
        </p:nvSpPr>
        <p:spPr>
          <a:xfrm>
            <a:off x="838200" y="365126"/>
            <a:ext cx="10668000" cy="1038508"/>
          </a:xfrm>
        </p:spPr>
        <p:txBody>
          <a:bodyPr>
            <a:normAutofit/>
          </a:bodyPr>
          <a:lstStyle/>
          <a:p>
            <a:pPr>
              <a:lnSpc>
                <a:spcPct val="90000"/>
              </a:lnSpc>
            </a:pPr>
            <a:r>
              <a:rPr lang="el-GR" sz="3400"/>
              <a:t>Εξέλιξη πόλεων</a:t>
            </a:r>
            <a:br>
              <a:rPr lang="el-GR" sz="3400"/>
            </a:br>
            <a:r>
              <a:rPr lang="el-GR" sz="3400"/>
              <a:t>από την συλλεκτική κοινωνία στο παγκόσμιο χωριό</a:t>
            </a:r>
          </a:p>
        </p:txBody>
      </p:sp>
      <p:graphicFrame>
        <p:nvGraphicFramePr>
          <p:cNvPr id="5" name="Θέση περιεχομένου 2">
            <a:extLst>
              <a:ext uri="{FF2B5EF4-FFF2-40B4-BE49-F238E27FC236}">
                <a16:creationId xmlns:a16="http://schemas.microsoft.com/office/drawing/2014/main" id="{C1F8D43B-DB46-7DA5-F933-7A602BDAA45D}"/>
              </a:ext>
            </a:extLst>
          </p:cNvPr>
          <p:cNvGraphicFramePr>
            <a:graphicFrameLocks noGrp="1"/>
          </p:cNvGraphicFramePr>
          <p:nvPr>
            <p:ph idx="1"/>
            <p:extLst>
              <p:ext uri="{D42A27DB-BD31-4B8C-83A1-F6EECF244321}">
                <p14:modId xmlns:p14="http://schemas.microsoft.com/office/powerpoint/2010/main" val="588829114"/>
              </p:ext>
            </p:extLst>
          </p:nvPr>
        </p:nvGraphicFramePr>
        <p:xfrm>
          <a:off x="838200" y="1941513"/>
          <a:ext cx="10515600" cy="4235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8433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D3E2EEE-5E2B-473D-B932-CC1CB6659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Θέση περιεχομένου 2">
            <a:extLst>
              <a:ext uri="{FF2B5EF4-FFF2-40B4-BE49-F238E27FC236}">
                <a16:creationId xmlns:a16="http://schemas.microsoft.com/office/drawing/2014/main" id="{BA215444-0F4D-386D-4F04-AAECA13425E2}"/>
              </a:ext>
            </a:extLst>
          </p:cNvPr>
          <p:cNvGraphicFramePr>
            <a:graphicFrameLocks noGrp="1"/>
          </p:cNvGraphicFramePr>
          <p:nvPr>
            <p:ph idx="1"/>
            <p:extLst>
              <p:ext uri="{D42A27DB-BD31-4B8C-83A1-F6EECF244321}">
                <p14:modId xmlns:p14="http://schemas.microsoft.com/office/powerpoint/2010/main" val="557773014"/>
              </p:ext>
            </p:extLst>
          </p:nvPr>
        </p:nvGraphicFramePr>
        <p:xfrm>
          <a:off x="953610" y="970757"/>
          <a:ext cx="10515600" cy="4235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Ορθογώνιο 3">
            <a:extLst>
              <a:ext uri="{FF2B5EF4-FFF2-40B4-BE49-F238E27FC236}">
                <a16:creationId xmlns:a16="http://schemas.microsoft.com/office/drawing/2014/main" id="{9FF18AC9-712D-A9C0-3249-4051480EB036}"/>
              </a:ext>
            </a:extLst>
          </p:cNvPr>
          <p:cNvSpPr/>
          <p:nvPr/>
        </p:nvSpPr>
        <p:spPr>
          <a:xfrm>
            <a:off x="2902998" y="6176963"/>
            <a:ext cx="6400800" cy="2948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t>https://urban.jrc.ec.europa.eu/</a:t>
            </a:r>
            <a:endParaRPr lang="el-GR" dirty="0"/>
          </a:p>
        </p:txBody>
      </p:sp>
    </p:spTree>
    <p:extLst>
      <p:ext uri="{BB962C8B-B14F-4D97-AF65-F5344CB8AC3E}">
        <p14:creationId xmlns:p14="http://schemas.microsoft.com/office/powerpoint/2010/main" val="2517993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F63AA5A-E6E1-46DA-AB40-C5823339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0C03154B-7A2A-B1C3-D824-D951646377A7}"/>
              </a:ext>
            </a:extLst>
          </p:cNvPr>
          <p:cNvSpPr>
            <a:spLocks noGrp="1"/>
          </p:cNvSpPr>
          <p:nvPr>
            <p:ph type="title"/>
          </p:nvPr>
        </p:nvSpPr>
        <p:spPr>
          <a:xfrm>
            <a:off x="838201" y="596644"/>
            <a:ext cx="10515600" cy="1462975"/>
          </a:xfrm>
        </p:spPr>
        <p:txBody>
          <a:bodyPr anchor="b">
            <a:normAutofit fontScale="90000"/>
          </a:bodyPr>
          <a:lstStyle/>
          <a:p>
            <a:pPr algn="ctr">
              <a:lnSpc>
                <a:spcPct val="90000"/>
              </a:lnSpc>
            </a:pPr>
            <a:br>
              <a:rPr lang="el-GR" sz="2600" b="1" spc="-1" dirty="0">
                <a:latin typeface="Arial"/>
                <a:ea typeface="DejaVu Sans"/>
              </a:rPr>
            </a:br>
            <a:br>
              <a:rPr lang="el-GR" sz="2600" b="1" spc="-1" dirty="0">
                <a:latin typeface="Arial"/>
                <a:ea typeface="DejaVu Sans"/>
              </a:rPr>
            </a:br>
            <a:r>
              <a:rPr lang="el-GR" sz="3100" b="1" spc="-1" dirty="0">
                <a:solidFill>
                  <a:schemeClr val="accent1"/>
                </a:solidFill>
                <a:latin typeface="Arial"/>
                <a:ea typeface="DejaVu Sans"/>
              </a:rPr>
              <a:t>IXELLES</a:t>
            </a:r>
            <a:br>
              <a:rPr lang="el-GR" sz="2000" spc="-1" dirty="0">
                <a:solidFill>
                  <a:schemeClr val="accent1"/>
                </a:solidFill>
                <a:latin typeface="Arial"/>
              </a:rPr>
            </a:br>
            <a:r>
              <a:rPr lang="el-GR" sz="2000" b="1" spc="-1" dirty="0">
                <a:solidFill>
                  <a:schemeClr val="accent1"/>
                </a:solidFill>
                <a:latin typeface="Arial"/>
                <a:ea typeface="DejaVu Sans"/>
              </a:rPr>
              <a:t>Χαρακτηριστικό παράδειγμα πόλης  </a:t>
            </a:r>
            <a:br>
              <a:rPr lang="el-GR" sz="2600" spc="-1" dirty="0">
                <a:latin typeface="Arial"/>
              </a:rPr>
            </a:br>
            <a:endParaRPr lang="el-GR" sz="2600" dirty="0"/>
          </a:p>
        </p:txBody>
      </p:sp>
      <p:sp>
        <p:nvSpPr>
          <p:cNvPr id="3" name="Θέση περιεχομένου 2">
            <a:extLst>
              <a:ext uri="{FF2B5EF4-FFF2-40B4-BE49-F238E27FC236}">
                <a16:creationId xmlns:a16="http://schemas.microsoft.com/office/drawing/2014/main" id="{8D279579-E026-E226-536F-F83DC769D2C6}"/>
              </a:ext>
            </a:extLst>
          </p:cNvPr>
          <p:cNvSpPr>
            <a:spLocks noGrp="1"/>
          </p:cNvSpPr>
          <p:nvPr>
            <p:ph idx="1"/>
          </p:nvPr>
        </p:nvSpPr>
        <p:spPr>
          <a:xfrm>
            <a:off x="6412448" y="2059619"/>
            <a:ext cx="5167447" cy="3813977"/>
          </a:xfrm>
        </p:spPr>
        <p:txBody>
          <a:bodyPr anchor="ctr">
            <a:normAutofit/>
          </a:bodyPr>
          <a:lstStyle/>
          <a:p>
            <a:pPr algn="just">
              <a:spcBef>
                <a:spcPts val="1211"/>
              </a:spcBef>
              <a:buClr>
                <a:srgbClr val="000000"/>
              </a:buClr>
              <a:tabLst>
                <a:tab pos="0" algn="l"/>
              </a:tabLst>
            </a:pPr>
            <a:r>
              <a:rPr lang="el-GR" spc="-1">
                <a:latin typeface="Arial"/>
                <a:ea typeface="DejaVu Sans"/>
              </a:rPr>
              <a:t>Ένας από τους 19 δήμους της Περιφέρειας της Πρωτεύουσας των Βρυξελλών, στο Βέλγιο.</a:t>
            </a:r>
            <a:endParaRPr lang="el-GR" spc="-1">
              <a:latin typeface="Arial"/>
            </a:endParaRPr>
          </a:p>
          <a:p>
            <a:pPr algn="just">
              <a:spcBef>
                <a:spcPts val="1211"/>
              </a:spcBef>
              <a:buClr>
                <a:srgbClr val="000000"/>
              </a:buClr>
              <a:tabLst>
                <a:tab pos="0" algn="l"/>
              </a:tabLst>
            </a:pPr>
            <a:r>
              <a:rPr lang="el-GR" spc="-1">
                <a:latin typeface="Arial"/>
                <a:ea typeface="DejaVu Sans"/>
              </a:rPr>
              <a:t>Πληθυσμός  απογραφής 2020 : 87,632 κατοίκους δίγλωσση (γαλλικά – ολλανδικά) ιδιαίτερα γνωστή για τις κοινότητες Ευρωπαίων και Κονγκολέζων μεταναστών.</a:t>
            </a:r>
            <a:endParaRPr lang="el-GR" spc="-1" dirty="0">
              <a:latin typeface="Arial"/>
            </a:endParaRPr>
          </a:p>
        </p:txBody>
      </p:sp>
      <p:pic>
        <p:nvPicPr>
          <p:cNvPr id="3076" name="Picture 4">
            <a:extLst>
              <a:ext uri="{FF2B5EF4-FFF2-40B4-BE49-F238E27FC236}">
                <a16:creationId xmlns:a16="http://schemas.microsoft.com/office/drawing/2014/main" id="{EA368530-7A06-9355-E183-B686FE5AF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399" y="2314575"/>
            <a:ext cx="3324225" cy="3409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542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B869131-809F-4714-9B05-385CAF009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Εικόνα 380">
            <a:extLst>
              <a:ext uri="{FF2B5EF4-FFF2-40B4-BE49-F238E27FC236}">
                <a16:creationId xmlns:a16="http://schemas.microsoft.com/office/drawing/2014/main" id="{8443ADA8-0504-D098-330B-35386F3E3118}"/>
              </a:ext>
            </a:extLst>
          </p:cNvPr>
          <p:cNvPicPr>
            <a:picLocks/>
          </p:cNvPicPr>
          <p:nvPr/>
        </p:nvPicPr>
        <p:blipFill rotWithShape="1">
          <a:blip r:embed="rId2"/>
          <a:srcRect l="2972" r="8338" b="-2"/>
          <a:stretch/>
        </p:blipFill>
        <p:spPr>
          <a:xfrm>
            <a:off x="594360" y="596644"/>
            <a:ext cx="6698586" cy="5664712"/>
          </a:xfrm>
          <a:prstGeom prst="rect">
            <a:avLst/>
          </a:prstGeom>
        </p:spPr>
      </p:pic>
      <p:sp>
        <p:nvSpPr>
          <p:cNvPr id="8" name="Content Placeholder 7">
            <a:extLst>
              <a:ext uri="{FF2B5EF4-FFF2-40B4-BE49-F238E27FC236}">
                <a16:creationId xmlns:a16="http://schemas.microsoft.com/office/drawing/2014/main" id="{12A9112A-87D4-D944-0402-9AD450596695}"/>
              </a:ext>
            </a:extLst>
          </p:cNvPr>
          <p:cNvSpPr>
            <a:spLocks noGrp="1"/>
          </p:cNvSpPr>
          <p:nvPr>
            <p:ph idx="1"/>
          </p:nvPr>
        </p:nvSpPr>
        <p:spPr>
          <a:xfrm>
            <a:off x="7757839" y="870013"/>
            <a:ext cx="3748361" cy="5391344"/>
          </a:xfrm>
        </p:spPr>
        <p:txBody>
          <a:bodyPr>
            <a:normAutofit fontScale="85000" lnSpcReduction="10000"/>
          </a:bodyPr>
          <a:lstStyle/>
          <a:p>
            <a:pPr marL="0" indent="0" algn="just">
              <a:buNone/>
            </a:pPr>
            <a:r>
              <a:rPr lang="el-GR" sz="2000" spc="-1" dirty="0">
                <a:solidFill>
                  <a:srgbClr val="000000"/>
                </a:solidFill>
                <a:latin typeface="Arial"/>
                <a:ea typeface="Microsoft YaHei"/>
              </a:rPr>
              <a:t>H </a:t>
            </a:r>
            <a:r>
              <a:rPr lang="el-GR" sz="2000" spc="-1" dirty="0" err="1">
                <a:solidFill>
                  <a:srgbClr val="000000"/>
                </a:solidFill>
                <a:latin typeface="Arial"/>
                <a:ea typeface="Microsoft YaHei"/>
              </a:rPr>
              <a:t>Ixelles</a:t>
            </a:r>
            <a:r>
              <a:rPr lang="el-GR" sz="2000" spc="-1" dirty="0">
                <a:solidFill>
                  <a:srgbClr val="000000"/>
                </a:solidFill>
                <a:latin typeface="Arial"/>
                <a:ea typeface="Microsoft YaHei"/>
              </a:rPr>
              <a:t>, όπως και κάθε πόλη παγκοσμίως, διακρίνεται από την ετερογένεια από άποψη πολιτισμού και εθνότητας. Υπάρχει γαλλόφωνη και φλαμανδική κοινότητα.</a:t>
            </a:r>
          </a:p>
          <a:p>
            <a:pPr marL="0" indent="0" algn="just">
              <a:buNone/>
            </a:pPr>
            <a:r>
              <a:rPr lang="el-GR" sz="2000" spc="-1" dirty="0">
                <a:solidFill>
                  <a:srgbClr val="000000"/>
                </a:solidFill>
                <a:latin typeface="Arial"/>
                <a:ea typeface="Microsoft YaHei"/>
              </a:rPr>
              <a:t>Είναι από τις πιο συναρπαστικές πόλεις των προαστίων των Βρυξελών. </a:t>
            </a:r>
          </a:p>
          <a:p>
            <a:pPr marL="0" indent="0" algn="just">
              <a:buNone/>
            </a:pPr>
            <a:r>
              <a:rPr lang="el-GR" sz="2000" spc="-1" dirty="0">
                <a:solidFill>
                  <a:srgbClr val="000000"/>
                </a:solidFill>
                <a:latin typeface="Arial"/>
                <a:ea typeface="Microsoft YaHei"/>
              </a:rPr>
              <a:t>Η ποικιλομορφία της έχει ως αποτέλεσμα καθεμία από τις κοινότητες να παρουσιάζει διαφορετικά ανθρώπινα τοπία. Η ανάμιξη εθνικοτήτων, η </a:t>
            </a:r>
            <a:r>
              <a:rPr lang="el-GR" sz="2000" spc="-1" dirty="0" err="1">
                <a:solidFill>
                  <a:srgbClr val="000000"/>
                </a:solidFill>
                <a:latin typeface="Arial"/>
                <a:ea typeface="Microsoft YaHei"/>
              </a:rPr>
              <a:t>πολυπολισμικότητα</a:t>
            </a:r>
            <a:r>
              <a:rPr lang="el-GR" sz="2000" spc="-1" dirty="0">
                <a:solidFill>
                  <a:srgbClr val="000000"/>
                </a:solidFill>
                <a:latin typeface="Arial"/>
                <a:ea typeface="Microsoft YaHei"/>
              </a:rPr>
              <a:t> της πόλης αποτυπώνεται σε ανθρώπινες διαφορές όπως γλώσσα, φύλο, καταγωγή, κοινωνική τάξη, εκπαίδευσης, επίπεδο ευημερίας, διαφορετικά συστήματα αξιών κα. </a:t>
            </a:r>
            <a:endParaRPr lang="el-GR" sz="2000" spc="-1" dirty="0">
              <a:latin typeface="Arial"/>
            </a:endParaRPr>
          </a:p>
          <a:p>
            <a:endParaRPr lang="en-US" dirty="0"/>
          </a:p>
        </p:txBody>
      </p:sp>
    </p:spTree>
    <p:extLst>
      <p:ext uri="{BB962C8B-B14F-4D97-AF65-F5344CB8AC3E}">
        <p14:creationId xmlns:p14="http://schemas.microsoft.com/office/powerpoint/2010/main" val="2487295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PlaceHolder 1"/>
          <p:cNvSpPr>
            <a:spLocks noGrp="1"/>
          </p:cNvSpPr>
          <p:nvPr>
            <p:ph type="subTitle"/>
          </p:nvPr>
        </p:nvSpPr>
        <p:spPr>
          <a:xfrm>
            <a:off x="609755" y="273423"/>
            <a:ext cx="10966076" cy="5301699"/>
          </a:xfrm>
          <a:prstGeom prst="rect">
            <a:avLst/>
          </a:prstGeom>
          <a:noFill/>
          <a:ln w="0">
            <a:noFill/>
          </a:ln>
        </p:spPr>
        <p:txBody>
          <a:bodyPr lIns="0" tIns="0" rIns="0" bIns="0" anchor="ctr">
            <a:noAutofit/>
          </a:bodyPr>
          <a:lstStyle/>
          <a:p>
            <a:pPr algn="just">
              <a:lnSpc>
                <a:spcPct val="100000"/>
              </a:lnSpc>
              <a:spcBef>
                <a:spcPts val="1211"/>
              </a:spcBef>
              <a:tabLst>
                <a:tab pos="0" algn="l"/>
              </a:tabLst>
            </a:pPr>
            <a:endParaRPr lang="el-GR" sz="2177" spc="-1">
              <a:latin typeface="Arial"/>
            </a:endParaRPr>
          </a:p>
          <a:p>
            <a:pPr algn="just">
              <a:lnSpc>
                <a:spcPct val="100000"/>
              </a:lnSpc>
              <a:spcBef>
                <a:spcPts val="1211"/>
              </a:spcBef>
              <a:tabLst>
                <a:tab pos="0" algn="l"/>
              </a:tabLst>
            </a:pPr>
            <a:endParaRPr lang="el-GR" sz="2177" spc="-1">
              <a:latin typeface="Arial"/>
            </a:endParaRPr>
          </a:p>
          <a:p>
            <a:pPr algn="just">
              <a:lnSpc>
                <a:spcPct val="100000"/>
              </a:lnSpc>
              <a:spcBef>
                <a:spcPts val="1211"/>
              </a:spcBef>
              <a:tabLst>
                <a:tab pos="0" algn="l"/>
              </a:tabLst>
            </a:pPr>
            <a:endParaRPr lang="el-GR" sz="2177" spc="-1">
              <a:latin typeface="Arial"/>
            </a:endParaRPr>
          </a:p>
          <a:p>
            <a:pPr algn="just">
              <a:lnSpc>
                <a:spcPct val="100000"/>
              </a:lnSpc>
              <a:spcBef>
                <a:spcPts val="1211"/>
              </a:spcBef>
              <a:tabLst>
                <a:tab pos="0" algn="l"/>
              </a:tabLst>
            </a:pPr>
            <a:endParaRPr lang="el-GR" sz="2177" spc="-1">
              <a:latin typeface="Arial"/>
            </a:endParaRPr>
          </a:p>
          <a:p>
            <a:pPr marL="276469" indent="-276469" algn="just">
              <a:lnSpc>
                <a:spcPct val="100000"/>
              </a:lnSpc>
              <a:spcBef>
                <a:spcPts val="1211"/>
              </a:spcBef>
              <a:buClr>
                <a:srgbClr val="000000"/>
              </a:buClr>
              <a:buFont typeface="Arial"/>
              <a:buChar char="•"/>
              <a:tabLst>
                <a:tab pos="0" algn="l"/>
              </a:tabLst>
            </a:pPr>
            <a:r>
              <a:rPr lang="el-GR" sz="2177" spc="-1">
                <a:solidFill>
                  <a:srgbClr val="000000"/>
                </a:solidFill>
                <a:latin typeface="Arial"/>
                <a:ea typeface="DejaVu Sans"/>
              </a:rPr>
              <a:t>Τι σημαίνει αυτό για την πόλη – πώς αντιμετωπίζεται ο αστικός διαχωρισμός και η αυξανόμενη ανισότητα μεταξύ των συνοικιών; Τι πολιτικές ακολουθεί ώστε να είναι βιώσιμη;</a:t>
            </a:r>
            <a:endParaRPr lang="el-GR" sz="2177" spc="-1">
              <a:latin typeface="Arial"/>
            </a:endParaRPr>
          </a:p>
          <a:p>
            <a:pPr marL="276469" indent="-276469" algn="just">
              <a:lnSpc>
                <a:spcPct val="100000"/>
              </a:lnSpc>
              <a:spcBef>
                <a:spcPts val="1211"/>
              </a:spcBef>
              <a:buClr>
                <a:srgbClr val="000000"/>
              </a:buClr>
              <a:buFont typeface="Arial"/>
              <a:buChar char="•"/>
              <a:tabLst>
                <a:tab pos="0" algn="l"/>
              </a:tabLst>
            </a:pPr>
            <a:r>
              <a:rPr lang="el-GR" sz="2177" spc="-1">
                <a:solidFill>
                  <a:srgbClr val="000000"/>
                </a:solidFill>
                <a:latin typeface="Arial"/>
                <a:ea typeface="DejaVu Sans"/>
              </a:rPr>
              <a:t>Η πόλη </a:t>
            </a:r>
            <a:r>
              <a:rPr lang="en-US" sz="2177" spc="-1">
                <a:solidFill>
                  <a:srgbClr val="000000"/>
                </a:solidFill>
                <a:latin typeface="Arial"/>
                <a:ea typeface="DejaVu Sans"/>
              </a:rPr>
              <a:t>Ixelles</a:t>
            </a:r>
            <a:r>
              <a:rPr lang="el-GR" sz="2177" spc="-1">
                <a:solidFill>
                  <a:srgbClr val="000000"/>
                </a:solidFill>
                <a:latin typeface="Arial"/>
                <a:ea typeface="DejaVu Sans"/>
              </a:rPr>
              <a:t> ανήκει στα φωτεινά παραδείγματα μίας πολιτισμικής προσέγγισης, η οποία περιλαμβάνει μία πολυσυλλεκτική και πολυεπίπεδη διακυβέρνηση με στρατηγικό όραμα. </a:t>
            </a:r>
            <a:endParaRPr lang="el-GR" sz="2177" spc="-1">
              <a:latin typeface="Arial"/>
            </a:endParaRPr>
          </a:p>
          <a:p>
            <a:pPr algn="just">
              <a:lnSpc>
                <a:spcPct val="100000"/>
              </a:lnSpc>
              <a:spcBef>
                <a:spcPts val="1211"/>
              </a:spcBef>
              <a:tabLst>
                <a:tab pos="0" algn="l"/>
              </a:tabLst>
            </a:pPr>
            <a:endParaRPr lang="el-GR" sz="2177" spc="-1">
              <a:latin typeface="Arial"/>
            </a:endParaRPr>
          </a:p>
          <a:p>
            <a:pPr algn="ctr">
              <a:lnSpc>
                <a:spcPct val="100000"/>
              </a:lnSpc>
              <a:spcBef>
                <a:spcPts val="1211"/>
              </a:spcBef>
              <a:tabLst>
                <a:tab pos="0" algn="l"/>
              </a:tabLst>
            </a:pPr>
            <a:endParaRPr lang="el-GR" sz="3870" spc="-1">
              <a:latin typeface="Arial"/>
            </a:endParaRPr>
          </a:p>
          <a:p>
            <a:pPr algn="ctr">
              <a:lnSpc>
                <a:spcPct val="100000"/>
              </a:lnSpc>
              <a:spcBef>
                <a:spcPts val="1211"/>
              </a:spcBef>
              <a:tabLst>
                <a:tab pos="0" algn="l"/>
              </a:tabLst>
            </a:pPr>
            <a:endParaRPr lang="el-GR" sz="3870" spc="-1">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4" name="Rectangle 4113">
            <a:extLst>
              <a:ext uri="{FF2B5EF4-FFF2-40B4-BE49-F238E27FC236}">
                <a16:creationId xmlns:a16="http://schemas.microsoft.com/office/drawing/2014/main" id="{93366BB0-BF67-4519-BA41-2F0021F5E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6" name="Content Placeholder 4105">
            <a:extLst>
              <a:ext uri="{FF2B5EF4-FFF2-40B4-BE49-F238E27FC236}">
                <a16:creationId xmlns:a16="http://schemas.microsoft.com/office/drawing/2014/main" id="{C70C6B2F-AD6D-95DF-A97F-748C4BF05EE3}"/>
              </a:ext>
            </a:extLst>
          </p:cNvPr>
          <p:cNvSpPr>
            <a:spLocks noGrp="1"/>
          </p:cNvSpPr>
          <p:nvPr>
            <p:ph idx="1"/>
          </p:nvPr>
        </p:nvSpPr>
        <p:spPr>
          <a:xfrm>
            <a:off x="6178722" y="1428750"/>
            <a:ext cx="5257800" cy="3774994"/>
          </a:xfrm>
        </p:spPr>
        <p:txBody>
          <a:bodyPr>
            <a:normAutofit/>
          </a:bodyPr>
          <a:lstStyle/>
          <a:p>
            <a:pPr marL="0" indent="0" algn="just">
              <a:lnSpc>
                <a:spcPct val="100000"/>
              </a:lnSpc>
              <a:buNone/>
            </a:pPr>
            <a:r>
              <a:rPr lang="el-GR" i="1" spc="-1" dirty="0">
                <a:latin typeface="Arial"/>
                <a:ea typeface="DejaVu Sans"/>
              </a:rPr>
              <a:t>Πάρκα</a:t>
            </a:r>
            <a:r>
              <a:rPr lang="en-US" i="1" spc="-1" dirty="0">
                <a:latin typeface="Arial"/>
                <a:ea typeface="DejaVu Sans"/>
              </a:rPr>
              <a:t> -</a:t>
            </a:r>
            <a:r>
              <a:rPr lang="el-GR" i="1" spc="-1" dirty="0">
                <a:latin typeface="Arial"/>
                <a:ea typeface="DejaVu Sans"/>
              </a:rPr>
              <a:t> μικρές οάσεις </a:t>
            </a:r>
            <a:r>
              <a:rPr lang="en-US" i="1" spc="-1" dirty="0">
                <a:latin typeface="Arial"/>
                <a:ea typeface="DejaVu Sans"/>
              </a:rPr>
              <a:t>- </a:t>
            </a:r>
            <a:r>
              <a:rPr lang="el-GR" i="1" spc="-1" dirty="0">
                <a:latin typeface="Arial"/>
                <a:ea typeface="DejaVu Sans"/>
              </a:rPr>
              <a:t>διάσπαρτα στον αστικό ιστό, τοπικές αγορές – χώροι συνάντησης, επαναχρησιμοποίηση πολιτιστικής κληρονομιάς, κοινωνικές πολιτικές, περιβαλλοντική συνείδηση, επικοινωνία και ενδυνάμωση διαπολιτισμικού διαλόγου,  μερικοί από τους άξονες που επενδύει.</a:t>
            </a:r>
            <a:endParaRPr lang="el-GR" i="1" spc="-1" dirty="0">
              <a:latin typeface="Arial"/>
            </a:endParaRPr>
          </a:p>
          <a:p>
            <a:pPr>
              <a:lnSpc>
                <a:spcPct val="100000"/>
              </a:lnSpc>
            </a:pPr>
            <a:endParaRPr lang="en-US" dirty="0"/>
          </a:p>
        </p:txBody>
      </p:sp>
      <p:pic>
        <p:nvPicPr>
          <p:cNvPr id="4102" name="Picture 6" descr="Flagey, brick houses along Ixelles ponds in Brussels, Belgium Stock Photo |  Adobe Stock">
            <a:extLst>
              <a:ext uri="{FF2B5EF4-FFF2-40B4-BE49-F238E27FC236}">
                <a16:creationId xmlns:a16="http://schemas.microsoft.com/office/drawing/2014/main" id="{0F489E6F-3784-E0F3-BCF1-94C27D7F45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 b="6131"/>
          <a:stretch/>
        </p:blipFill>
        <p:spPr bwMode="auto">
          <a:xfrm>
            <a:off x="594068" y="596642"/>
            <a:ext cx="4990587" cy="31268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ivre à Ixelles: la commune étudiante par excellence | IKOAB">
            <a:extLst>
              <a:ext uri="{FF2B5EF4-FFF2-40B4-BE49-F238E27FC236}">
                <a16:creationId xmlns:a16="http://schemas.microsoft.com/office/drawing/2014/main" id="{BC18B6B4-82FE-BB36-5BB1-CF39D3BD82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3" r="29916" b="-1"/>
          <a:stretch/>
        </p:blipFill>
        <p:spPr bwMode="auto">
          <a:xfrm>
            <a:off x="594068" y="3797651"/>
            <a:ext cx="2458224" cy="2463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LAGEY MARKET - S Marks The Spots">
            <a:extLst>
              <a:ext uri="{FF2B5EF4-FFF2-40B4-BE49-F238E27FC236}">
                <a16:creationId xmlns:a16="http://schemas.microsoft.com/office/drawing/2014/main" id="{AC1A3B3F-2187-2825-E6EA-859D81E7E7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51" r="8203" b="-3"/>
          <a:stretch/>
        </p:blipFill>
        <p:spPr bwMode="auto">
          <a:xfrm>
            <a:off x="3126430" y="3797654"/>
            <a:ext cx="2458226" cy="2463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174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A79EC991-5336-CC52-71D9-0C7BAD9F4632}"/>
              </a:ext>
            </a:extLst>
          </p:cNvPr>
          <p:cNvSpPr>
            <a:spLocks noGrp="1"/>
          </p:cNvSpPr>
          <p:nvPr>
            <p:ph type="title"/>
          </p:nvPr>
        </p:nvSpPr>
        <p:spPr>
          <a:xfrm>
            <a:off x="5871430" y="887766"/>
            <a:ext cx="5500125" cy="3748165"/>
          </a:xfrm>
        </p:spPr>
        <p:txBody>
          <a:bodyPr vert="horz" lIns="91440" tIns="45720" rIns="91440" bIns="45720" rtlCol="0" anchor="b">
            <a:normAutofit fontScale="90000"/>
          </a:bodyPr>
          <a:lstStyle/>
          <a:p>
            <a:pPr algn="r">
              <a:lnSpc>
                <a:spcPct val="90000"/>
              </a:lnSpc>
            </a:pPr>
            <a:r>
              <a:rPr lang="en-US" sz="2600" b="1" spc="-1" dirty="0"/>
              <a:t>«paquebot jaune» </a:t>
            </a:r>
            <a:r>
              <a:rPr lang="en-US" sz="2600" spc="-1" dirty="0"/>
              <a:t>- </a:t>
            </a:r>
            <a:r>
              <a:rPr lang="en-US" sz="1800" spc="-1" dirty="0" err="1">
                <a:solidFill>
                  <a:schemeClr val="accent1"/>
                </a:solidFill>
              </a:rPr>
              <a:t>κλ</a:t>
            </a:r>
            <a:r>
              <a:rPr lang="en-US" sz="1800" spc="-1" dirty="0">
                <a:solidFill>
                  <a:schemeClr val="accent1"/>
                </a:solidFill>
              </a:rPr>
              <a:t>ασικό κτίριο βελγικής κουλτούρας</a:t>
            </a:r>
            <a:br>
              <a:rPr lang="en-US" sz="1800" spc="-1" dirty="0">
                <a:solidFill>
                  <a:schemeClr val="accent1"/>
                </a:solidFill>
              </a:rPr>
            </a:br>
            <a:r>
              <a:rPr lang="en-US" sz="1800" spc="-1" dirty="0">
                <a:solidFill>
                  <a:schemeClr val="accent1"/>
                </a:solidFill>
              </a:rPr>
              <a:t>Κατασκευάστηκε αρχικά τη δεκαετία του 1930 ως συγκρότημα στούντιο ραδιοφωνικών εκπομπών και ηχογραφήσεων, που σήμαινε να συνδυάσει την αισθητική με τη λειτουργικότητα</a:t>
            </a:r>
            <a:br>
              <a:rPr lang="en-US" sz="1800" spc="-1" dirty="0">
                <a:solidFill>
                  <a:schemeClr val="accent1"/>
                </a:solidFill>
              </a:rPr>
            </a:br>
            <a:br>
              <a:rPr lang="en-US" sz="1800" spc="-1" dirty="0">
                <a:solidFill>
                  <a:schemeClr val="accent1"/>
                </a:solidFill>
              </a:rPr>
            </a:br>
            <a:r>
              <a:rPr lang="el-GR" sz="1800" b="0" i="1" dirty="0">
                <a:solidFill>
                  <a:schemeClr val="accent1"/>
                </a:solidFill>
                <a:effectLst/>
                <a:latin typeface="+mj-lt"/>
              </a:rPr>
              <a:t>Το κτήριο που άνοιξε ξανά το 20</a:t>
            </a:r>
            <a:r>
              <a:rPr lang="en-US" sz="1800" b="0" i="1" dirty="0">
                <a:solidFill>
                  <a:schemeClr val="accent1"/>
                </a:solidFill>
                <a:effectLst/>
                <a:latin typeface="+mj-lt"/>
              </a:rPr>
              <a:t>02</a:t>
            </a:r>
            <a:r>
              <a:rPr lang="el-GR" sz="1800" b="0" i="1" dirty="0">
                <a:solidFill>
                  <a:schemeClr val="accent1"/>
                </a:solidFill>
                <a:effectLst/>
                <a:latin typeface="+mj-lt"/>
              </a:rPr>
              <a:t>, ανέκτησε σήμερα την αρχική του λειτουργία με τη δημιουργία ενός μουσικού χώρου με στούντιο ηχογράφησης, αίθουσες συναυλιών και κινηματογράφου. Έχει γίνει ένα μέρος με εκλεκτικό προγραμματισμό. Υπάρχουν σαββατοκύριακα ανακαλύψεων, προβολές εικόνας και ήχου, συναυλίες, συνεδρίες σινεμά-</a:t>
            </a:r>
            <a:r>
              <a:rPr lang="el-GR" sz="1800" b="0" i="1" dirty="0" err="1">
                <a:solidFill>
                  <a:schemeClr val="accent1"/>
                </a:solidFill>
                <a:effectLst/>
                <a:latin typeface="+mj-lt"/>
              </a:rPr>
              <a:t>brunch</a:t>
            </a:r>
            <a:r>
              <a:rPr lang="el-GR" sz="1800" b="0" i="1" dirty="0">
                <a:solidFill>
                  <a:schemeClr val="accent1"/>
                </a:solidFill>
                <a:effectLst/>
                <a:latin typeface="+mj-lt"/>
              </a:rPr>
              <a:t> μια Κυριακή το μήνα... και πολλά άλλα</a:t>
            </a:r>
            <a:r>
              <a:rPr lang="el-GR" sz="1000" b="0" i="0" dirty="0">
                <a:solidFill>
                  <a:srgbClr val="3C4043"/>
                </a:solidFill>
                <a:effectLst/>
                <a:latin typeface="+mj-lt"/>
              </a:rPr>
              <a:t>.</a:t>
            </a:r>
            <a:br>
              <a:rPr lang="en-US" sz="1000" b="0" i="0" dirty="0">
                <a:solidFill>
                  <a:srgbClr val="3C4043"/>
                </a:solidFill>
                <a:effectLst/>
                <a:latin typeface="+mj-lt"/>
              </a:rPr>
            </a:br>
            <a:r>
              <a:rPr lang="en-US" sz="1000" b="0" i="0" dirty="0">
                <a:solidFill>
                  <a:srgbClr val="3C4043"/>
                </a:solidFill>
                <a:effectLst/>
                <a:latin typeface="+mj-lt"/>
              </a:rPr>
              <a:t>www.ixelles.be</a:t>
            </a:r>
            <a:br>
              <a:rPr lang="en-US" sz="2600" spc="-1" dirty="0">
                <a:latin typeface="+mj-lt"/>
              </a:rPr>
            </a:br>
            <a:endParaRPr lang="en-US" sz="2600" dirty="0">
              <a:latin typeface="+mj-lt"/>
            </a:endParaRPr>
          </a:p>
        </p:txBody>
      </p:sp>
      <p:pic>
        <p:nvPicPr>
          <p:cNvPr id="4" name="Εικόνα 385">
            <a:extLst>
              <a:ext uri="{FF2B5EF4-FFF2-40B4-BE49-F238E27FC236}">
                <a16:creationId xmlns:a16="http://schemas.microsoft.com/office/drawing/2014/main" id="{07DD3A3E-AA04-0B96-2E37-9CEBDB79D474}"/>
              </a:ext>
            </a:extLst>
          </p:cNvPr>
          <p:cNvPicPr>
            <a:picLocks noGrp="1"/>
          </p:cNvPicPr>
          <p:nvPr>
            <p:ph idx="1"/>
          </p:nvPr>
        </p:nvPicPr>
        <p:blipFill>
          <a:blip r:embed="rId2"/>
          <a:stretch/>
        </p:blipFill>
        <p:spPr>
          <a:xfrm>
            <a:off x="1102944" y="596644"/>
            <a:ext cx="3777307" cy="5658888"/>
          </a:xfrm>
          <a:prstGeom prst="rect">
            <a:avLst/>
          </a:prstGeom>
        </p:spPr>
      </p:pic>
    </p:spTree>
    <p:extLst>
      <p:ext uri="{BB962C8B-B14F-4D97-AF65-F5344CB8AC3E}">
        <p14:creationId xmlns:p14="http://schemas.microsoft.com/office/powerpoint/2010/main" val="3037308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Ορθογώνιο 387"/>
          <p:cNvSpPr/>
          <p:nvPr/>
        </p:nvSpPr>
        <p:spPr>
          <a:xfrm>
            <a:off x="806550" y="1567826"/>
            <a:ext cx="10444047" cy="4901144"/>
          </a:xfrm>
          <a:prstGeom prst="rect">
            <a:avLst/>
          </a:prstGeom>
          <a:noFill/>
          <a:ln w="0">
            <a:noFill/>
          </a:ln>
        </p:spPr>
        <p:style>
          <a:lnRef idx="0">
            <a:scrgbClr r="0" g="0" b="0"/>
          </a:lnRef>
          <a:fillRef idx="0">
            <a:scrgbClr r="0" g="0" b="0"/>
          </a:fillRef>
          <a:effectRef idx="0">
            <a:scrgbClr r="0" g="0" b="0"/>
          </a:effectRef>
          <a:fontRef idx="minor"/>
        </p:style>
        <p:txBody>
          <a:bodyPr lIns="108847" tIns="54423" rIns="108847" bIns="54423" anchor="t">
            <a:noAutofit/>
          </a:bodyPr>
          <a:lstStyle/>
          <a:p>
            <a:pPr algn="just">
              <a:lnSpc>
                <a:spcPct val="100000"/>
              </a:lnSpc>
            </a:pPr>
            <a:r>
              <a:rPr lang="el-GR" sz="1935" spc="-1">
                <a:solidFill>
                  <a:srgbClr val="000000"/>
                </a:solidFill>
                <a:latin typeface="Arial"/>
                <a:ea typeface="DejaVu Sans"/>
              </a:rPr>
              <a:t>Η προσπάθεια της πόλης να δώσει έμφαση σε παράγοντες που συμβάλλουν μεταξύ των άλλων στις κοινωνικές διαστάσεις της βιωσιμότητας καταφαίνεται σε όλες τις πρωτοβουλίες της. </a:t>
            </a:r>
            <a:endParaRPr lang="el-GR" sz="1935" spc="-1">
              <a:latin typeface="Arial"/>
            </a:endParaRPr>
          </a:p>
          <a:p>
            <a:pPr algn="just">
              <a:lnSpc>
                <a:spcPct val="100000"/>
              </a:lnSpc>
            </a:pPr>
            <a:endParaRPr lang="el-GR" sz="1935" spc="-1">
              <a:latin typeface="Arial"/>
            </a:endParaRPr>
          </a:p>
          <a:p>
            <a:pPr algn="just">
              <a:lnSpc>
                <a:spcPct val="100000"/>
              </a:lnSpc>
            </a:pPr>
            <a:r>
              <a:rPr lang="el-GR" sz="1935" spc="-1">
                <a:solidFill>
                  <a:srgbClr val="000000"/>
                </a:solidFill>
                <a:latin typeface="Arial"/>
                <a:ea typeface="DejaVu Sans"/>
              </a:rPr>
              <a:t>Πρωτοβουλίες όπως κοινωνικές παροχές σε ύδατα και ενέργεια σε μονογονικές οικογένειες, άτομα με αναπηρία, ηλικιωμένους, κοινοτικά εστιατόρια, γεύματα στο σπίτι για ηλικιωμένους, δράσεις και πρωτοβουλίες ώστε να ενθαρρύνουν συνέργειες μεταξύ των κατοίκων μέσα από δημιουργία συλλόγων καλλιτεχνών,  επιτροπών γειτονιάς.</a:t>
            </a:r>
            <a:endParaRPr lang="el-GR" sz="1935" spc="-1">
              <a:latin typeface="Arial"/>
            </a:endParaRPr>
          </a:p>
          <a:p>
            <a:pPr algn="just">
              <a:lnSpc>
                <a:spcPct val="100000"/>
              </a:lnSpc>
            </a:pPr>
            <a:endParaRPr lang="el-GR" sz="1935" spc="-1">
              <a:latin typeface="Arial"/>
            </a:endParaRPr>
          </a:p>
          <a:p>
            <a:pPr algn="just">
              <a:lnSpc>
                <a:spcPct val="100000"/>
              </a:lnSpc>
            </a:pPr>
            <a:r>
              <a:rPr lang="el-GR" sz="1935" spc="-1">
                <a:solidFill>
                  <a:srgbClr val="000000"/>
                </a:solidFill>
                <a:latin typeface="Arial"/>
                <a:ea typeface="DejaVu Sans"/>
              </a:rPr>
              <a:t>Δημιουργία τμήματος ισότητας και ανθρωπίνων δικαιωμάτων με δράσεις για την προώθηση της ισότητας μεταξύ γυναικών και ανδρών, καταπολέμηση διακρίσεων λόγω φύλου, καταπολέμηση της ομοφοβίας, της βίας μεταξύ συντρόφων και μέσα στο σπίτι.</a:t>
            </a:r>
            <a:endParaRPr lang="el-GR" sz="1935" spc="-1">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PlaceHolder 1"/>
          <p:cNvSpPr>
            <a:spLocks noGrp="1"/>
          </p:cNvSpPr>
          <p:nvPr>
            <p:ph type="subTitle"/>
          </p:nvPr>
        </p:nvSpPr>
        <p:spPr>
          <a:xfrm>
            <a:off x="609755" y="273423"/>
            <a:ext cx="10966511" cy="5302135"/>
          </a:xfrm>
          <a:prstGeom prst="rect">
            <a:avLst/>
          </a:prstGeom>
          <a:noFill/>
          <a:ln w="0">
            <a:noFill/>
          </a:ln>
        </p:spPr>
        <p:txBody>
          <a:bodyPr lIns="0" tIns="0" rIns="0" bIns="0" anchor="ctr">
            <a:noAutofit/>
          </a:bodyPr>
          <a:lstStyle/>
          <a:p>
            <a:pPr marL="276469" indent="-276469" algn="just">
              <a:lnSpc>
                <a:spcPct val="100000"/>
              </a:lnSpc>
              <a:spcBef>
                <a:spcPts val="1211"/>
              </a:spcBef>
              <a:buClr>
                <a:srgbClr val="000000"/>
              </a:buClr>
              <a:buFont typeface="Arial"/>
              <a:buChar char="•"/>
              <a:tabLst>
                <a:tab pos="0" algn="l"/>
              </a:tabLst>
            </a:pPr>
            <a:r>
              <a:rPr lang="el-GR" sz="1935" spc="-1" dirty="0">
                <a:solidFill>
                  <a:srgbClr val="000000"/>
                </a:solidFill>
                <a:latin typeface="Arial"/>
                <a:ea typeface="DejaVu Sans"/>
              </a:rPr>
              <a:t>Σύσταση επιτροπών δικτύων όπως το Ευρωπαϊκό Δίκτυο πόλεων κατά του Ρατσισμού, επιτροπή ειρηνευτών – όπου γενικός στόχος είναι η πρόληψη ο εντοπισμός και ο περιορισμός της εγκληματικότητας και η αύξηση του αισθήματος ασφάλειας των κατοίκων, υπηρεσία απασχόλησης και κοινωνικής ένταξης που καθοδηγεί και ενημερώνει άτομα που αναζητούν εργασία και εργοδότες. Προγράμματα που συμβάλλουν στην καταπολέμηση της κλιματικής αλλαγής.</a:t>
            </a:r>
            <a:endParaRPr lang="en-US" sz="1935" spc="-1" dirty="0">
              <a:solidFill>
                <a:srgbClr val="000000"/>
              </a:solidFill>
              <a:latin typeface="Arial"/>
              <a:ea typeface="DejaVu Sans"/>
            </a:endParaRPr>
          </a:p>
          <a:p>
            <a:pPr marL="276469" indent="-276469" algn="just">
              <a:lnSpc>
                <a:spcPct val="100000"/>
              </a:lnSpc>
              <a:spcBef>
                <a:spcPts val="1211"/>
              </a:spcBef>
              <a:buClr>
                <a:srgbClr val="000000"/>
              </a:buClr>
              <a:buFont typeface="Arial"/>
              <a:buChar char="•"/>
              <a:tabLst>
                <a:tab pos="0" algn="l"/>
              </a:tabLst>
            </a:pPr>
            <a:r>
              <a:rPr lang="el-GR" sz="1935" spc="-1" dirty="0">
                <a:solidFill>
                  <a:srgbClr val="000000"/>
                </a:solidFill>
                <a:latin typeface="Arial"/>
                <a:ea typeface="DejaVu Sans"/>
              </a:rPr>
              <a:t>Πολύ σημαντική επίσης είναι και η υπηρεσία Κοινωνικής διαμεσολάβησης που απευθύνεται σε άτομα κοινωνικά </a:t>
            </a:r>
            <a:r>
              <a:rPr lang="el-GR" sz="1935" spc="-1" dirty="0" err="1">
                <a:solidFill>
                  <a:srgbClr val="000000"/>
                </a:solidFill>
                <a:latin typeface="Arial"/>
                <a:ea typeface="DejaVu Sans"/>
              </a:rPr>
              <a:t>μειονεκτούντων</a:t>
            </a:r>
            <a:r>
              <a:rPr lang="el-GR" sz="1935" spc="-1" dirty="0">
                <a:solidFill>
                  <a:srgbClr val="000000"/>
                </a:solidFill>
                <a:latin typeface="Arial"/>
                <a:ea typeface="DejaVu Sans"/>
              </a:rPr>
              <a:t> πληθυσμών που έχουν δυσκολίες επικοινωνίας και η ομαλή ένταξή τους και η αρμονική συμβίωση τους στην κοινότητα.</a:t>
            </a:r>
            <a:r>
              <a:rPr lang="el-GR" sz="1693" spc="-1" dirty="0">
                <a:solidFill>
                  <a:srgbClr val="000000"/>
                </a:solidFill>
                <a:latin typeface="Arial"/>
                <a:ea typeface="DejaVu Sans"/>
              </a:rPr>
              <a:t> Σ</a:t>
            </a:r>
            <a:r>
              <a:rPr lang="el-GR" sz="1935" spc="-1" dirty="0">
                <a:solidFill>
                  <a:srgbClr val="000000"/>
                </a:solidFill>
                <a:latin typeface="Arial"/>
                <a:ea typeface="DejaVu Sans"/>
              </a:rPr>
              <a:t>τόχος να </a:t>
            </a:r>
            <a:r>
              <a:rPr lang="el-GR" sz="1935" spc="-1" dirty="0" err="1">
                <a:solidFill>
                  <a:srgbClr val="000000"/>
                </a:solidFill>
                <a:latin typeface="Arial"/>
                <a:ea typeface="DejaVu Sans"/>
              </a:rPr>
              <a:t>δούν</a:t>
            </a:r>
            <a:r>
              <a:rPr lang="el-GR" sz="1935" spc="-1" dirty="0">
                <a:solidFill>
                  <a:srgbClr val="000000"/>
                </a:solidFill>
                <a:latin typeface="Arial"/>
                <a:ea typeface="DejaVu Sans"/>
              </a:rPr>
              <a:t> όλοι τη διαφορετικότητα από μία άλλη οπτική ως πηγή και να κατανοήσουν ότι όλες οι κουλτούρες συναντούν η μία την άλλη στον δημόσιο χώρο σε ένα κοινό όραμα και κοινές αξίες.</a:t>
            </a:r>
            <a:r>
              <a:rPr lang="el-GR" sz="1693" spc="-1" dirty="0">
                <a:solidFill>
                  <a:srgbClr val="000000"/>
                </a:solidFill>
                <a:latin typeface="Arial"/>
                <a:ea typeface="DejaVu Sans"/>
              </a:rPr>
              <a:t> </a:t>
            </a:r>
            <a:endParaRPr lang="el-GR" sz="1693" spc="-1" dirty="0">
              <a:latin typeface="Arial"/>
            </a:endParaRPr>
          </a:p>
          <a:p>
            <a:pPr marL="276469" indent="-276469" algn="just">
              <a:lnSpc>
                <a:spcPct val="100000"/>
              </a:lnSpc>
              <a:spcBef>
                <a:spcPts val="1211"/>
              </a:spcBef>
              <a:buClr>
                <a:srgbClr val="000000"/>
              </a:buClr>
              <a:buFont typeface="Arial"/>
              <a:buChar char="•"/>
              <a:tabLst>
                <a:tab pos="0" algn="l"/>
              </a:tabLst>
            </a:pPr>
            <a:endParaRPr lang="el-GR" sz="1935" spc="-1" dirty="0">
              <a:latin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p:cNvSpPr>
          <p:nvPr>
            <p:ph type="subTitle"/>
          </p:nvPr>
        </p:nvSpPr>
        <p:spPr>
          <a:xfrm>
            <a:off x="665049" y="1093690"/>
            <a:ext cx="10966511" cy="5302135"/>
          </a:xfrm>
          <a:prstGeom prst="rect">
            <a:avLst/>
          </a:prstGeom>
          <a:noFill/>
          <a:ln w="0">
            <a:noFill/>
          </a:ln>
        </p:spPr>
        <p:txBody>
          <a:bodyPr lIns="0" tIns="0" rIns="0" bIns="0" anchor="ctr">
            <a:noAutofit/>
          </a:bodyPr>
          <a:lstStyle/>
          <a:p>
            <a:pPr marL="276469" indent="-276469" algn="just">
              <a:lnSpc>
                <a:spcPct val="100000"/>
              </a:lnSpc>
              <a:spcBef>
                <a:spcPts val="1211"/>
              </a:spcBef>
              <a:buClr>
                <a:srgbClr val="000000"/>
              </a:buClr>
              <a:buFont typeface="Arial"/>
              <a:buChar char="•"/>
              <a:tabLst>
                <a:tab pos="0" algn="l"/>
              </a:tabLst>
            </a:pPr>
            <a:r>
              <a:rPr lang="el-GR" sz="1935" spc="-1" dirty="0">
                <a:solidFill>
                  <a:srgbClr val="000000"/>
                </a:solidFill>
                <a:latin typeface="Arial"/>
                <a:ea typeface="DejaVu Sans"/>
              </a:rPr>
              <a:t>Η Υπηρεσία αλληλεγγύης μία τοπική υπηρεσία που στοχεύει στην κοινωνική και πολιτιστική πολυμορφία στην ανάπτυξη της γειτονιάς  σε μία κοινωνικό-πολιτιστική και διαπολιτισμική προοπτική, στην προώθηση των συναντήσεων μεταξύ των γενεών, στην δικτύωση των κατοίκων της γειτονιάς και πολλά άλλα. </a:t>
            </a:r>
            <a:endParaRPr lang="el-GR" sz="1935" spc="-1" dirty="0">
              <a:latin typeface="Arial"/>
            </a:endParaRPr>
          </a:p>
          <a:p>
            <a:pPr marL="276469" indent="-276469" algn="just">
              <a:lnSpc>
                <a:spcPct val="100000"/>
              </a:lnSpc>
              <a:spcBef>
                <a:spcPts val="1211"/>
              </a:spcBef>
              <a:buClr>
                <a:srgbClr val="000000"/>
              </a:buClr>
              <a:buFont typeface="Arial"/>
              <a:buChar char="•"/>
              <a:tabLst>
                <a:tab pos="0" algn="l"/>
              </a:tabLst>
            </a:pPr>
            <a:r>
              <a:rPr lang="el-GR" sz="1935" spc="-1" dirty="0">
                <a:solidFill>
                  <a:srgbClr val="000000"/>
                </a:solidFill>
                <a:latin typeface="Arial"/>
                <a:ea typeface="Microsoft YaHei"/>
              </a:rPr>
              <a:t>Η αξιοποίηση της τεχνολογίας ως μέσου επικοινωνίας καταδεικνύεται από τις καθημερινές αναρτήσεις στα </a:t>
            </a:r>
            <a:r>
              <a:rPr lang="el-GR" sz="1935" spc="-1" dirty="0" err="1">
                <a:solidFill>
                  <a:srgbClr val="000000"/>
                </a:solidFill>
                <a:latin typeface="Arial"/>
                <a:ea typeface="Microsoft YaHei"/>
              </a:rPr>
              <a:t>social</a:t>
            </a:r>
            <a:r>
              <a:rPr lang="el-GR" sz="1935" spc="-1" dirty="0">
                <a:solidFill>
                  <a:srgbClr val="000000"/>
                </a:solidFill>
                <a:latin typeface="Arial"/>
                <a:ea typeface="Microsoft YaHei"/>
              </a:rPr>
              <a:t> </a:t>
            </a:r>
            <a:r>
              <a:rPr lang="el-GR" sz="1935" spc="-1" dirty="0" err="1">
                <a:solidFill>
                  <a:srgbClr val="000000"/>
                </a:solidFill>
                <a:latin typeface="Arial"/>
                <a:ea typeface="Microsoft YaHei"/>
              </a:rPr>
              <a:t>media</a:t>
            </a:r>
            <a:r>
              <a:rPr lang="el-GR" sz="1935" spc="-1" dirty="0">
                <a:solidFill>
                  <a:srgbClr val="000000"/>
                </a:solidFill>
                <a:latin typeface="Arial"/>
                <a:ea typeface="Microsoft YaHei"/>
              </a:rPr>
              <a:t> ενημέρωσης των κατοίκων για δράσεις πάνω σε θέματα που τους απασχολούν όπως η ασφάλεια, η συμβίωση, η οικολογία κ.α.  Επίσης σειρά δράσεων που αποσκοπούν στη μείωση των αρνητικών επιπτώσεων της κλιματικής αλλαγής, υιοθέτηση βιώσιμων πρακτικών προσφέροντας λύσεις βιώσιμης κινητικότητας.(ακολουθεί φωτογραφικό υλικό από σελίδα FB </a:t>
            </a:r>
            <a:r>
              <a:rPr lang="el-GR" sz="1935" u="sng" spc="-1" dirty="0">
                <a:solidFill>
                  <a:srgbClr val="0000FF"/>
                </a:solidFill>
                <a:latin typeface="Arial"/>
                <a:ea typeface="Microsoft YaHei"/>
                <a:hlinkClick r:id="rId2"/>
              </a:rPr>
              <a:t>https://www.facebook.com/communeixelles/</a:t>
            </a:r>
            <a:r>
              <a:rPr lang="el-GR" sz="1935" spc="-1" dirty="0">
                <a:solidFill>
                  <a:srgbClr val="000000"/>
                </a:solidFill>
                <a:latin typeface="Arial"/>
                <a:ea typeface="Microsoft YaHei"/>
              </a:rPr>
              <a:t> ). </a:t>
            </a:r>
            <a:endParaRPr lang="el-GR" sz="1935" spc="-1" dirty="0">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PlaceHolder 1"/>
          <p:cNvSpPr>
            <a:spLocks noGrp="1"/>
          </p:cNvSpPr>
          <p:nvPr>
            <p:ph type="subTitle"/>
          </p:nvPr>
        </p:nvSpPr>
        <p:spPr>
          <a:xfrm>
            <a:off x="609755" y="273423"/>
            <a:ext cx="10966511" cy="5302135"/>
          </a:xfrm>
          <a:prstGeom prst="rect">
            <a:avLst/>
          </a:prstGeom>
          <a:noFill/>
          <a:ln w="0">
            <a:noFill/>
          </a:ln>
        </p:spPr>
        <p:txBody>
          <a:bodyPr lIns="0" tIns="0" rIns="0" bIns="0" anchor="ctr">
            <a:noAutofit/>
          </a:bodyPr>
          <a:lstStyle/>
          <a:p>
            <a:pPr algn="ctr"/>
            <a:endParaRPr lang="el-GR" sz="3870" spc="-1">
              <a:latin typeface="Arial"/>
            </a:endParaRPr>
          </a:p>
        </p:txBody>
      </p:sp>
      <p:pic>
        <p:nvPicPr>
          <p:cNvPr id="529" name="Εικόνα 391"/>
          <p:cNvPicPr/>
          <p:nvPr/>
        </p:nvPicPr>
        <p:blipFill>
          <a:blip r:embed="rId2"/>
          <a:stretch/>
        </p:blipFill>
        <p:spPr>
          <a:xfrm>
            <a:off x="8486" y="7837"/>
            <a:ext cx="12186028" cy="6852110"/>
          </a:xfrm>
          <a:prstGeom prst="rect">
            <a:avLst/>
          </a:prstGeom>
          <a:ln w="0">
            <a:noFill/>
          </a:ln>
        </p:spPr>
      </p:pic>
      <p:sp>
        <p:nvSpPr>
          <p:cNvPr id="3" name="PlaceHolder 2"/>
          <p:cNvSpPr>
            <a:spLocks noGrp="1"/>
          </p:cNvSpPr>
          <p:nvPr>
            <p:ph type="sldNum" idx="23"/>
          </p:nvPr>
        </p:nvSpPr>
        <p:spPr>
          <a:xfrm>
            <a:off x="7200000" y="5400000"/>
            <a:ext cx="2334600" cy="264600"/>
          </a:xfrm>
          <a:prstGeom prst="rect">
            <a:avLst/>
          </a:prstGeom>
          <a:noFill/>
          <a:ln w="0">
            <a:noFill/>
          </a:ln>
        </p:spPr>
        <p:txBody>
          <a:bodyPr lIns="0" tIns="0" rIns="0" bIns="0" anchor="t">
            <a:noAutofit/>
          </a:bodyPr>
          <a:lstStyle>
            <a:defPPr>
              <a:defRPr lang="el-GR"/>
            </a:defPPr>
            <a:lvl1pPr marL="0" indent="0" algn="r" defTabSz="914400" rtl="0" eaLnBrk="1" latinLnBrk="0" hangingPunct="1">
              <a:lnSpc>
                <a:spcPct val="100000"/>
              </a:lnSpc>
              <a:buNone/>
              <a:tabLst>
                <a:tab pos="0" algn="l"/>
              </a:tabLst>
              <a:defRPr lang="el-GR" sz="1400" b="0" strike="noStrike" kern="1200" spc="-1">
                <a:solidFill>
                  <a:srgbClr val="000000"/>
                </a:solidFill>
                <a:latin typeface="Arial"/>
                <a:ea typeface="DejaVu Sans"/>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F85E56-C5C6-4678-A51D-EC26C3A8689F}" type="slidenum">
              <a:rPr lang="el-GR" smtClean="0"/>
              <a:pPr/>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B6363-B86F-40A3-8902-DFA61F46B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6167777-52AA-4C48-AE29-26A89BD12DA9}"/>
              </a:ext>
            </a:extLst>
          </p:cNvPr>
          <p:cNvSpPr>
            <a:spLocks noGrp="1"/>
          </p:cNvSpPr>
          <p:nvPr>
            <p:ph type="title"/>
          </p:nvPr>
        </p:nvSpPr>
        <p:spPr>
          <a:xfrm>
            <a:off x="204395" y="496129"/>
            <a:ext cx="4538427" cy="810157"/>
          </a:xfrm>
        </p:spPr>
        <p:txBody>
          <a:bodyPr wrap="none" anchor="t">
            <a:normAutofit fontScale="90000"/>
            <a:scene3d>
              <a:camera prst="orthographicFront">
                <a:rot lat="0" lon="0" rev="0"/>
              </a:camera>
              <a:lightRig rig="threePt" dir="t"/>
            </a:scene3d>
          </a:bodyPr>
          <a:lstStyle/>
          <a:p>
            <a:pPr algn="ctr"/>
            <a:r>
              <a:rPr lang="el-GR" dirty="0"/>
              <a:t>Εικόνα</a:t>
            </a:r>
            <a:br>
              <a:rPr lang="el-GR" dirty="0"/>
            </a:br>
            <a:r>
              <a:rPr lang="el-GR" dirty="0"/>
              <a:t> σήμερα</a:t>
            </a:r>
            <a:br>
              <a:rPr lang="el-GR" dirty="0"/>
            </a:br>
            <a:br>
              <a:rPr lang="el-GR" dirty="0"/>
            </a:br>
            <a:br>
              <a:rPr lang="el-GR" sz="2000" dirty="0"/>
            </a:br>
            <a:br>
              <a:rPr lang="el-GR" dirty="0"/>
            </a:br>
            <a:endParaRPr lang="el-GR" dirty="0"/>
          </a:p>
        </p:txBody>
      </p:sp>
      <p:graphicFrame>
        <p:nvGraphicFramePr>
          <p:cNvPr id="6" name="Διάγραμμα 5">
            <a:extLst>
              <a:ext uri="{FF2B5EF4-FFF2-40B4-BE49-F238E27FC236}">
                <a16:creationId xmlns:a16="http://schemas.microsoft.com/office/drawing/2014/main" id="{5A829ABD-1A29-82CA-B2C9-43B22EDEC1A8}"/>
              </a:ext>
            </a:extLst>
          </p:cNvPr>
          <p:cNvGraphicFramePr/>
          <p:nvPr>
            <p:extLst>
              <p:ext uri="{D42A27DB-BD31-4B8C-83A1-F6EECF244321}">
                <p14:modId xmlns:p14="http://schemas.microsoft.com/office/powerpoint/2010/main" val="3383862042"/>
              </p:ext>
            </p:extLst>
          </p:nvPr>
        </p:nvGraphicFramePr>
        <p:xfrm>
          <a:off x="925158" y="828339"/>
          <a:ext cx="10574767" cy="5533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Οβάλ 9">
            <a:extLst>
              <a:ext uri="{FF2B5EF4-FFF2-40B4-BE49-F238E27FC236}">
                <a16:creationId xmlns:a16="http://schemas.microsoft.com/office/drawing/2014/main" id="{52EBE96B-177D-8B44-E0EA-BFD54DCEB98A}"/>
              </a:ext>
            </a:extLst>
          </p:cNvPr>
          <p:cNvSpPr/>
          <p:nvPr/>
        </p:nvSpPr>
        <p:spPr>
          <a:xfrm>
            <a:off x="4405256" y="2954531"/>
            <a:ext cx="3614569" cy="117527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600" dirty="0"/>
              <a:t>Μεγαλουπόλεις –</a:t>
            </a:r>
          </a:p>
          <a:p>
            <a:pPr algn="ctr"/>
            <a:r>
              <a:rPr lang="el-GR" sz="1600" dirty="0" err="1"/>
              <a:t>Παγκοσμιοποιημένες</a:t>
            </a:r>
            <a:r>
              <a:rPr lang="el-GR" sz="1600" dirty="0"/>
              <a:t> πόλεις</a:t>
            </a:r>
          </a:p>
        </p:txBody>
      </p:sp>
    </p:spTree>
    <p:extLst>
      <p:ext uri="{BB962C8B-B14F-4D97-AF65-F5344CB8AC3E}">
        <p14:creationId xmlns:p14="http://schemas.microsoft.com/office/powerpoint/2010/main" val="3992172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PlaceHolder 1"/>
          <p:cNvSpPr>
            <a:spLocks noGrp="1"/>
          </p:cNvSpPr>
          <p:nvPr>
            <p:ph type="subTitle"/>
          </p:nvPr>
        </p:nvSpPr>
        <p:spPr>
          <a:xfrm>
            <a:off x="609755" y="273423"/>
            <a:ext cx="10966511" cy="5302135"/>
          </a:xfrm>
          <a:prstGeom prst="rect">
            <a:avLst/>
          </a:prstGeom>
          <a:noFill/>
          <a:ln w="0">
            <a:noFill/>
          </a:ln>
        </p:spPr>
        <p:txBody>
          <a:bodyPr lIns="0" tIns="0" rIns="0" bIns="0" anchor="ctr">
            <a:noAutofit/>
          </a:bodyPr>
          <a:lstStyle/>
          <a:p>
            <a:pPr algn="ctr"/>
            <a:endParaRPr lang="el-GR" sz="3870" spc="-1">
              <a:latin typeface="Arial"/>
            </a:endParaRPr>
          </a:p>
        </p:txBody>
      </p:sp>
      <p:pic>
        <p:nvPicPr>
          <p:cNvPr id="531" name="Εικόνα 393"/>
          <p:cNvPicPr/>
          <p:nvPr/>
        </p:nvPicPr>
        <p:blipFill>
          <a:blip r:embed="rId2"/>
          <a:stretch/>
        </p:blipFill>
        <p:spPr>
          <a:xfrm>
            <a:off x="8486" y="7837"/>
            <a:ext cx="12186028" cy="6852110"/>
          </a:xfrm>
          <a:prstGeom prst="rect">
            <a:avLst/>
          </a:prstGeom>
          <a:ln w="0">
            <a:noFill/>
          </a:ln>
        </p:spPr>
      </p:pic>
      <p:sp>
        <p:nvSpPr>
          <p:cNvPr id="3" name="PlaceHolder 2"/>
          <p:cNvSpPr>
            <a:spLocks noGrp="1"/>
          </p:cNvSpPr>
          <p:nvPr>
            <p:ph type="sldNum" idx="23"/>
          </p:nvPr>
        </p:nvSpPr>
        <p:spPr>
          <a:xfrm>
            <a:off x="7200000" y="5400000"/>
            <a:ext cx="2334600" cy="264600"/>
          </a:xfrm>
          <a:prstGeom prst="rect">
            <a:avLst/>
          </a:prstGeom>
          <a:noFill/>
          <a:ln w="0">
            <a:noFill/>
          </a:ln>
        </p:spPr>
        <p:txBody>
          <a:bodyPr lIns="0" tIns="0" rIns="0" bIns="0" anchor="t">
            <a:noAutofit/>
          </a:bodyPr>
          <a:lstStyle>
            <a:defPPr>
              <a:defRPr lang="el-GR"/>
            </a:defPPr>
            <a:lvl1pPr marL="0" indent="0" algn="r" defTabSz="914400" rtl="0" eaLnBrk="1" latinLnBrk="0" hangingPunct="1">
              <a:lnSpc>
                <a:spcPct val="100000"/>
              </a:lnSpc>
              <a:buNone/>
              <a:tabLst>
                <a:tab pos="0" algn="l"/>
              </a:tabLst>
              <a:defRPr lang="el-GR" sz="1400" b="0" strike="noStrike" kern="1200" spc="-1">
                <a:solidFill>
                  <a:srgbClr val="000000"/>
                </a:solidFill>
                <a:latin typeface="Arial"/>
                <a:ea typeface="DejaVu Sans"/>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F85E56-C5C6-4678-A51D-EC26C3A8689F}" type="slidenum">
              <a:rPr lang="el-GR" smtClean="0"/>
              <a:pPr/>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PlaceHolder 1"/>
          <p:cNvSpPr>
            <a:spLocks noGrp="1"/>
          </p:cNvSpPr>
          <p:nvPr>
            <p:ph type="subTitle"/>
          </p:nvPr>
        </p:nvSpPr>
        <p:spPr>
          <a:xfrm>
            <a:off x="609755" y="273423"/>
            <a:ext cx="10966511" cy="5302135"/>
          </a:xfrm>
          <a:prstGeom prst="rect">
            <a:avLst/>
          </a:prstGeom>
          <a:noFill/>
          <a:ln w="0">
            <a:noFill/>
          </a:ln>
        </p:spPr>
        <p:txBody>
          <a:bodyPr lIns="0" tIns="0" rIns="0" bIns="0" anchor="ctr">
            <a:noAutofit/>
          </a:bodyPr>
          <a:lstStyle/>
          <a:p>
            <a:pPr algn="ctr"/>
            <a:endParaRPr lang="el-GR" sz="3870" spc="-1">
              <a:latin typeface="Arial"/>
            </a:endParaRPr>
          </a:p>
        </p:txBody>
      </p:sp>
      <p:pic>
        <p:nvPicPr>
          <p:cNvPr id="533" name="Εικόνα 395"/>
          <p:cNvPicPr/>
          <p:nvPr/>
        </p:nvPicPr>
        <p:blipFill>
          <a:blip r:embed="rId2"/>
          <a:stretch/>
        </p:blipFill>
        <p:spPr>
          <a:xfrm>
            <a:off x="8486" y="7837"/>
            <a:ext cx="12186028" cy="6852110"/>
          </a:xfrm>
          <a:prstGeom prst="rect">
            <a:avLst/>
          </a:prstGeom>
          <a:ln w="0">
            <a:noFill/>
          </a:ln>
        </p:spPr>
      </p:pic>
      <p:sp>
        <p:nvSpPr>
          <p:cNvPr id="3" name="PlaceHolder 2"/>
          <p:cNvSpPr>
            <a:spLocks noGrp="1"/>
          </p:cNvSpPr>
          <p:nvPr>
            <p:ph type="sldNum" idx="23"/>
          </p:nvPr>
        </p:nvSpPr>
        <p:spPr>
          <a:xfrm>
            <a:off x="7200000" y="5400000"/>
            <a:ext cx="2334600" cy="264600"/>
          </a:xfrm>
          <a:prstGeom prst="rect">
            <a:avLst/>
          </a:prstGeom>
          <a:noFill/>
          <a:ln w="0">
            <a:noFill/>
          </a:ln>
        </p:spPr>
        <p:txBody>
          <a:bodyPr lIns="0" tIns="0" rIns="0" bIns="0" anchor="t">
            <a:noAutofit/>
          </a:bodyPr>
          <a:lstStyle>
            <a:defPPr>
              <a:defRPr lang="el-GR"/>
            </a:defPPr>
            <a:lvl1pPr marL="0" indent="0" algn="r" defTabSz="914400" rtl="0" eaLnBrk="1" latinLnBrk="0" hangingPunct="1">
              <a:lnSpc>
                <a:spcPct val="100000"/>
              </a:lnSpc>
              <a:buNone/>
              <a:tabLst>
                <a:tab pos="0" algn="l"/>
              </a:tabLst>
              <a:defRPr lang="el-GR" sz="1400" b="0" strike="noStrike" kern="1200" spc="-1">
                <a:solidFill>
                  <a:srgbClr val="000000"/>
                </a:solidFill>
                <a:latin typeface="Arial"/>
                <a:ea typeface="DejaVu Sans"/>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F85E56-C5C6-4678-A51D-EC26C3A8689F}" type="slidenum">
              <a:rPr lang="el-GR" smtClean="0"/>
              <a:pPr/>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PlaceHolder 1"/>
          <p:cNvSpPr>
            <a:spLocks noGrp="1"/>
          </p:cNvSpPr>
          <p:nvPr>
            <p:ph type="subTitle"/>
          </p:nvPr>
        </p:nvSpPr>
        <p:spPr>
          <a:xfrm>
            <a:off x="609755" y="273423"/>
            <a:ext cx="10966511" cy="5302135"/>
          </a:xfrm>
          <a:prstGeom prst="rect">
            <a:avLst/>
          </a:prstGeom>
          <a:noFill/>
          <a:ln w="0">
            <a:noFill/>
          </a:ln>
        </p:spPr>
        <p:txBody>
          <a:bodyPr lIns="0" tIns="0" rIns="0" bIns="0" anchor="ctr">
            <a:noAutofit/>
          </a:bodyPr>
          <a:lstStyle/>
          <a:p>
            <a:pPr algn="ctr"/>
            <a:endParaRPr lang="el-GR" sz="3870" spc="-1">
              <a:latin typeface="Arial"/>
            </a:endParaRPr>
          </a:p>
        </p:txBody>
      </p:sp>
      <p:pic>
        <p:nvPicPr>
          <p:cNvPr id="535" name="Εικόνα 397"/>
          <p:cNvPicPr/>
          <p:nvPr/>
        </p:nvPicPr>
        <p:blipFill>
          <a:blip r:embed="rId2"/>
          <a:stretch/>
        </p:blipFill>
        <p:spPr>
          <a:xfrm>
            <a:off x="8486" y="7837"/>
            <a:ext cx="12186028" cy="6852110"/>
          </a:xfrm>
          <a:prstGeom prst="rect">
            <a:avLst/>
          </a:prstGeom>
          <a:ln w="0">
            <a:noFill/>
          </a:ln>
        </p:spPr>
      </p:pic>
      <p:sp>
        <p:nvSpPr>
          <p:cNvPr id="3" name="PlaceHolder 2"/>
          <p:cNvSpPr>
            <a:spLocks noGrp="1"/>
          </p:cNvSpPr>
          <p:nvPr>
            <p:ph type="sldNum" idx="23"/>
          </p:nvPr>
        </p:nvSpPr>
        <p:spPr>
          <a:xfrm>
            <a:off x="7200000" y="5400000"/>
            <a:ext cx="2334600" cy="264600"/>
          </a:xfrm>
          <a:prstGeom prst="rect">
            <a:avLst/>
          </a:prstGeom>
          <a:noFill/>
          <a:ln w="0">
            <a:noFill/>
          </a:ln>
        </p:spPr>
        <p:txBody>
          <a:bodyPr lIns="0" tIns="0" rIns="0" bIns="0" anchor="t">
            <a:noAutofit/>
          </a:bodyPr>
          <a:lstStyle>
            <a:defPPr>
              <a:defRPr lang="el-GR"/>
            </a:defPPr>
            <a:lvl1pPr marL="0" indent="0" algn="r" defTabSz="914400" rtl="0" eaLnBrk="1" latinLnBrk="0" hangingPunct="1">
              <a:lnSpc>
                <a:spcPct val="100000"/>
              </a:lnSpc>
              <a:buNone/>
              <a:tabLst>
                <a:tab pos="0" algn="l"/>
              </a:tabLst>
              <a:defRPr lang="el-GR" sz="1400" b="0" strike="noStrike" kern="1200" spc="-1">
                <a:solidFill>
                  <a:srgbClr val="000000"/>
                </a:solidFill>
                <a:latin typeface="Arial"/>
                <a:ea typeface="DejaVu Sans"/>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F85E56-C5C6-4678-A51D-EC26C3A8689F}" type="slidenum">
              <a:rPr lang="el-GR" smtClean="0"/>
              <a:pPr/>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PlaceHolder 1"/>
          <p:cNvSpPr>
            <a:spLocks noGrp="1"/>
          </p:cNvSpPr>
          <p:nvPr>
            <p:ph type="subTitle"/>
          </p:nvPr>
        </p:nvSpPr>
        <p:spPr>
          <a:xfrm>
            <a:off x="609755" y="273423"/>
            <a:ext cx="10966511" cy="5302135"/>
          </a:xfrm>
          <a:prstGeom prst="rect">
            <a:avLst/>
          </a:prstGeom>
          <a:noFill/>
          <a:ln w="0">
            <a:noFill/>
          </a:ln>
        </p:spPr>
        <p:txBody>
          <a:bodyPr lIns="0" tIns="0" rIns="0" bIns="0" anchor="ctr">
            <a:noAutofit/>
          </a:bodyPr>
          <a:lstStyle/>
          <a:p>
            <a:pPr algn="ctr"/>
            <a:endParaRPr lang="el-GR" sz="3870" spc="-1">
              <a:latin typeface="Arial"/>
            </a:endParaRPr>
          </a:p>
        </p:txBody>
      </p:sp>
      <p:pic>
        <p:nvPicPr>
          <p:cNvPr id="537" name="Εικόνα 399"/>
          <p:cNvPicPr/>
          <p:nvPr/>
        </p:nvPicPr>
        <p:blipFill>
          <a:blip r:embed="rId2"/>
          <a:stretch/>
        </p:blipFill>
        <p:spPr>
          <a:xfrm>
            <a:off x="8486" y="7837"/>
            <a:ext cx="12186028" cy="6852110"/>
          </a:xfrm>
          <a:prstGeom prst="rect">
            <a:avLst/>
          </a:prstGeom>
          <a:ln w="0">
            <a:noFill/>
          </a:ln>
        </p:spPr>
      </p:pic>
      <p:sp>
        <p:nvSpPr>
          <p:cNvPr id="3" name="PlaceHolder 2"/>
          <p:cNvSpPr>
            <a:spLocks noGrp="1"/>
          </p:cNvSpPr>
          <p:nvPr>
            <p:ph type="sldNum" idx="23"/>
          </p:nvPr>
        </p:nvSpPr>
        <p:spPr>
          <a:xfrm>
            <a:off x="7200000" y="5400000"/>
            <a:ext cx="2334600" cy="264600"/>
          </a:xfrm>
          <a:prstGeom prst="rect">
            <a:avLst/>
          </a:prstGeom>
          <a:noFill/>
          <a:ln w="0">
            <a:noFill/>
          </a:ln>
        </p:spPr>
        <p:txBody>
          <a:bodyPr lIns="0" tIns="0" rIns="0" bIns="0" anchor="t">
            <a:noAutofit/>
          </a:bodyPr>
          <a:lstStyle>
            <a:defPPr>
              <a:defRPr lang="el-GR"/>
            </a:defPPr>
            <a:lvl1pPr marL="0" indent="0" algn="r" defTabSz="914400" rtl="0" eaLnBrk="1" latinLnBrk="0" hangingPunct="1">
              <a:lnSpc>
                <a:spcPct val="100000"/>
              </a:lnSpc>
              <a:buNone/>
              <a:tabLst>
                <a:tab pos="0" algn="l"/>
              </a:tabLst>
              <a:defRPr lang="el-GR" sz="1400" b="0" strike="noStrike" kern="1200" spc="-1">
                <a:solidFill>
                  <a:srgbClr val="000000"/>
                </a:solidFill>
                <a:latin typeface="Arial"/>
                <a:ea typeface="DejaVu Sans"/>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F85E56-C5C6-4678-A51D-EC26C3A8689F}" type="slidenum">
              <a:rPr lang="el-GR" smtClean="0"/>
              <a:pPr/>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 name="Εικόνα 717"/>
          <p:cNvPicPr/>
          <p:nvPr/>
        </p:nvPicPr>
        <p:blipFill>
          <a:blip r:embed="rId2"/>
          <a:stretch/>
        </p:blipFill>
        <p:spPr>
          <a:xfrm>
            <a:off x="25466" y="15239"/>
            <a:ext cx="12190382" cy="6856464"/>
          </a:xfrm>
          <a:prstGeom prst="rect">
            <a:avLst/>
          </a:prstGeom>
          <a:ln w="0">
            <a:noFill/>
          </a:ln>
        </p:spPr>
      </p:pic>
      <p:sp>
        <p:nvSpPr>
          <p:cNvPr id="2" name="PlaceHolder 1"/>
          <p:cNvSpPr>
            <a:spLocks noGrp="1"/>
          </p:cNvSpPr>
          <p:nvPr>
            <p:ph type="sldNum" idx="23"/>
          </p:nvPr>
        </p:nvSpPr>
        <p:spPr>
          <a:xfrm>
            <a:off x="7200000" y="5400000"/>
            <a:ext cx="2334600" cy="264600"/>
          </a:xfrm>
          <a:prstGeom prst="rect">
            <a:avLst/>
          </a:prstGeom>
          <a:noFill/>
          <a:ln w="0">
            <a:noFill/>
          </a:ln>
        </p:spPr>
        <p:txBody>
          <a:bodyPr lIns="0" tIns="0" rIns="0" bIns="0" anchor="t">
            <a:noAutofit/>
          </a:bodyPr>
          <a:lstStyle>
            <a:defPPr>
              <a:defRPr lang="el-GR"/>
            </a:defPPr>
            <a:lvl1pPr marL="0" indent="0" algn="r" defTabSz="914400" rtl="0" eaLnBrk="1" latinLnBrk="0" hangingPunct="1">
              <a:lnSpc>
                <a:spcPct val="100000"/>
              </a:lnSpc>
              <a:buNone/>
              <a:tabLst>
                <a:tab pos="0" algn="l"/>
              </a:tabLst>
              <a:defRPr lang="el-GR" sz="1400" b="0" strike="noStrike" kern="1200" spc="-1">
                <a:solidFill>
                  <a:srgbClr val="000000"/>
                </a:solidFill>
                <a:latin typeface="Arial"/>
                <a:ea typeface="DejaVu Sans"/>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F85E56-C5C6-4678-A51D-EC26C3A8689F}" type="slidenum">
              <a:rPr lang="el-GR" smtClean="0"/>
              <a:pPr/>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 name="Εικόνα 718"/>
          <p:cNvPicPr/>
          <p:nvPr/>
        </p:nvPicPr>
        <p:blipFill>
          <a:blip r:embed="rId2"/>
          <a:stretch/>
        </p:blipFill>
        <p:spPr>
          <a:xfrm>
            <a:off x="25466" y="15239"/>
            <a:ext cx="12190382" cy="6856464"/>
          </a:xfrm>
          <a:prstGeom prst="rect">
            <a:avLst/>
          </a:prstGeom>
          <a:ln w="0">
            <a:noFill/>
          </a:ln>
        </p:spPr>
      </p:pic>
      <p:sp>
        <p:nvSpPr>
          <p:cNvPr id="2" name="PlaceHolder 1"/>
          <p:cNvSpPr>
            <a:spLocks noGrp="1"/>
          </p:cNvSpPr>
          <p:nvPr>
            <p:ph type="sldNum" idx="23"/>
          </p:nvPr>
        </p:nvSpPr>
        <p:spPr>
          <a:xfrm>
            <a:off x="7200000" y="5400000"/>
            <a:ext cx="2334600" cy="264600"/>
          </a:xfrm>
          <a:prstGeom prst="rect">
            <a:avLst/>
          </a:prstGeom>
          <a:noFill/>
          <a:ln w="0">
            <a:noFill/>
          </a:ln>
        </p:spPr>
        <p:txBody>
          <a:bodyPr lIns="0" tIns="0" rIns="0" bIns="0" anchor="t">
            <a:noAutofit/>
          </a:bodyPr>
          <a:lstStyle>
            <a:defPPr>
              <a:defRPr lang="el-GR"/>
            </a:defPPr>
            <a:lvl1pPr marL="0" indent="0" algn="r" defTabSz="914400" rtl="0" eaLnBrk="1" latinLnBrk="0" hangingPunct="1">
              <a:lnSpc>
                <a:spcPct val="100000"/>
              </a:lnSpc>
              <a:buNone/>
              <a:tabLst>
                <a:tab pos="0" algn="l"/>
              </a:tabLst>
              <a:defRPr lang="el-GR" sz="1400" b="0" strike="noStrike" kern="1200" spc="-1">
                <a:solidFill>
                  <a:srgbClr val="000000"/>
                </a:solidFill>
                <a:latin typeface="Arial"/>
                <a:ea typeface="DejaVu Sans"/>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F85E56-C5C6-4678-A51D-EC26C3A8689F}" type="slidenum">
              <a:rPr lang="el-GR" smtClean="0"/>
              <a:pPr/>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 name="Εικόνα 719"/>
          <p:cNvPicPr/>
          <p:nvPr/>
        </p:nvPicPr>
        <p:blipFill>
          <a:blip r:embed="rId2"/>
          <a:stretch/>
        </p:blipFill>
        <p:spPr>
          <a:xfrm>
            <a:off x="25466" y="15239"/>
            <a:ext cx="12190382" cy="6856464"/>
          </a:xfrm>
          <a:prstGeom prst="rect">
            <a:avLst/>
          </a:prstGeom>
          <a:ln w="0">
            <a:noFill/>
          </a:ln>
        </p:spPr>
      </p:pic>
      <p:sp>
        <p:nvSpPr>
          <p:cNvPr id="2" name="PlaceHolder 1"/>
          <p:cNvSpPr>
            <a:spLocks noGrp="1"/>
          </p:cNvSpPr>
          <p:nvPr>
            <p:ph type="sldNum" idx="23"/>
          </p:nvPr>
        </p:nvSpPr>
        <p:spPr>
          <a:xfrm>
            <a:off x="7200000" y="5400000"/>
            <a:ext cx="2334600" cy="264600"/>
          </a:xfrm>
          <a:prstGeom prst="rect">
            <a:avLst/>
          </a:prstGeom>
          <a:noFill/>
          <a:ln w="0">
            <a:noFill/>
          </a:ln>
        </p:spPr>
        <p:txBody>
          <a:bodyPr lIns="0" tIns="0" rIns="0" bIns="0" anchor="t">
            <a:noAutofit/>
          </a:bodyPr>
          <a:lstStyle>
            <a:defPPr>
              <a:defRPr lang="el-GR"/>
            </a:defPPr>
            <a:lvl1pPr marL="0" indent="0" algn="r" defTabSz="914400" rtl="0" eaLnBrk="1" latinLnBrk="0" hangingPunct="1">
              <a:lnSpc>
                <a:spcPct val="100000"/>
              </a:lnSpc>
              <a:buNone/>
              <a:tabLst>
                <a:tab pos="0" algn="l"/>
              </a:tabLst>
              <a:defRPr lang="el-GR" sz="1400" b="0" strike="noStrike" kern="1200" spc="-1">
                <a:solidFill>
                  <a:srgbClr val="000000"/>
                </a:solidFill>
                <a:latin typeface="Arial"/>
                <a:ea typeface="DejaVu Sans"/>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F85E56-C5C6-4678-A51D-EC26C3A8689F}" type="slidenum">
              <a:rPr lang="el-GR" smtClean="0"/>
              <a:pPr/>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F63AA5A-E6E1-46DA-AB40-C58233393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Θέση περιεχομένου 8">
            <a:extLst>
              <a:ext uri="{FF2B5EF4-FFF2-40B4-BE49-F238E27FC236}">
                <a16:creationId xmlns:a16="http://schemas.microsoft.com/office/drawing/2014/main" id="{B57A4BC3-FDB0-7AB5-3965-E0927A773B68}"/>
              </a:ext>
            </a:extLst>
          </p:cNvPr>
          <p:cNvSpPr>
            <a:spLocks noGrp="1"/>
          </p:cNvSpPr>
          <p:nvPr>
            <p:ph idx="1"/>
          </p:nvPr>
        </p:nvSpPr>
        <p:spPr>
          <a:xfrm>
            <a:off x="838200" y="1361872"/>
            <a:ext cx="4645696" cy="4792533"/>
          </a:xfrm>
        </p:spPr>
        <p:txBody>
          <a:bodyPr anchor="ctr">
            <a:normAutofit lnSpcReduction="10000"/>
          </a:bodyPr>
          <a:lstStyle/>
          <a:p>
            <a:pPr marL="0" indent="0">
              <a:buNone/>
            </a:pPr>
            <a:r>
              <a:rPr lang="el-GR" dirty="0">
                <a:latin typeface="Segoe UI Historic" panose="020B0502040204020203" pitchFamily="34" charset="0"/>
              </a:rPr>
              <a:t>Π</a:t>
            </a:r>
            <a:r>
              <a:rPr lang="el-GR" b="0" i="0" dirty="0">
                <a:effectLst/>
                <a:latin typeface="Segoe UI Historic" panose="020B0502040204020203" pitchFamily="34" charset="0"/>
              </a:rPr>
              <a:t>ροσήλωσή στην πανεπιστημιακή κοινότητα και στα δύο εμβληματικά πανεπιστήμια που κάνουν τον πλούτο των </a:t>
            </a:r>
            <a:r>
              <a:rPr lang="el-GR" b="0" i="0" dirty="0" err="1">
                <a:effectLst/>
                <a:latin typeface="Segoe UI Historic" panose="020B0502040204020203" pitchFamily="34" charset="0"/>
              </a:rPr>
              <a:t>Ιξελλών</a:t>
            </a:r>
            <a:r>
              <a:rPr lang="el-GR" b="0" i="0" dirty="0">
                <a:effectLst/>
                <a:latin typeface="Segoe UI Historic" panose="020B0502040204020203" pitchFamily="34" charset="0"/>
              </a:rPr>
              <a:t>. Ο Δήμαρχος αναφέρει χαρακτηριστικά «</a:t>
            </a:r>
            <a:r>
              <a:rPr lang="el-GR" b="0" i="0" dirty="0" err="1">
                <a:effectLst/>
                <a:latin typeface="Segoe UI Historic" panose="020B0502040204020203" pitchFamily="34" charset="0"/>
              </a:rPr>
              <a:t>Ixelles</a:t>
            </a:r>
            <a:r>
              <a:rPr lang="el-GR" b="0" i="0" dirty="0">
                <a:effectLst/>
                <a:latin typeface="Segoe UI Historic" panose="020B0502040204020203" pitchFamily="34" charset="0"/>
              </a:rPr>
              <a:t>, χωρίς τους μαθητές του, δεν είναι </a:t>
            </a:r>
            <a:r>
              <a:rPr lang="el-GR" b="0" i="0" dirty="0" err="1">
                <a:effectLst/>
                <a:latin typeface="Segoe UI Historic" panose="020B0502040204020203" pitchFamily="34" charset="0"/>
              </a:rPr>
              <a:t>Ixelles</a:t>
            </a:r>
            <a:r>
              <a:rPr lang="el-GR" b="0" i="0" dirty="0">
                <a:effectLst/>
                <a:latin typeface="Segoe UI Historic" panose="020B0502040204020203" pitchFamily="34" charset="0"/>
              </a:rPr>
              <a:t>. " </a:t>
            </a:r>
          </a:p>
          <a:p>
            <a:pPr marL="0" indent="0">
              <a:buNone/>
            </a:pPr>
            <a:r>
              <a:rPr lang="el-GR" dirty="0">
                <a:latin typeface="Segoe UI Historic" panose="020B0502040204020203" pitchFamily="34" charset="0"/>
              </a:rPr>
              <a:t>Από την εορταστική εκδήλωση όπου </a:t>
            </a:r>
            <a:r>
              <a:rPr lang="el-GR" b="0" i="0" dirty="0">
                <a:solidFill>
                  <a:srgbClr val="050505"/>
                </a:solidFill>
                <a:effectLst/>
                <a:latin typeface="Segoe UI Historic" panose="020B0502040204020203" pitchFamily="34" charset="0"/>
              </a:rPr>
              <a:t>αντιπροσωπείες του </a:t>
            </a:r>
            <a:r>
              <a:rPr lang="en-US" b="0" i="0" dirty="0">
                <a:solidFill>
                  <a:srgbClr val="050505"/>
                </a:solidFill>
                <a:effectLst/>
                <a:latin typeface="Segoe UI Historic" panose="020B0502040204020203" pitchFamily="34" charset="0"/>
              </a:rPr>
              <a:t>ULB - Universiteit Brussel </a:t>
            </a:r>
            <a:r>
              <a:rPr lang="el-GR" b="0" i="0" dirty="0">
                <a:solidFill>
                  <a:srgbClr val="050505"/>
                </a:solidFill>
                <a:effectLst/>
                <a:latin typeface="Segoe UI Historic" panose="020B0502040204020203" pitchFamily="34" charset="0"/>
              </a:rPr>
              <a:t>και </a:t>
            </a:r>
            <a:r>
              <a:rPr lang="en-US" b="0" i="0" dirty="0">
                <a:solidFill>
                  <a:srgbClr val="050505"/>
                </a:solidFill>
                <a:effectLst/>
                <a:latin typeface="Segoe UI Historic" panose="020B0502040204020203" pitchFamily="34" charset="0"/>
              </a:rPr>
              <a:t>VUB - Vrije Universiteit Brussels </a:t>
            </a:r>
            <a:r>
              <a:rPr lang="el-GR" b="0" i="0" dirty="0">
                <a:solidFill>
                  <a:srgbClr val="050505"/>
                </a:solidFill>
                <a:effectLst/>
                <a:latin typeface="Segoe UI Historic" panose="020B0502040204020203" pitchFamily="34" charset="0"/>
              </a:rPr>
              <a:t>με αφορμή τον Άγιο </a:t>
            </a:r>
            <a:r>
              <a:rPr lang="el-GR" b="0" i="0" dirty="0" err="1">
                <a:solidFill>
                  <a:srgbClr val="050505"/>
                </a:solidFill>
                <a:effectLst/>
                <a:latin typeface="Segoe UI Historic" panose="020B0502040204020203" pitchFamily="34" charset="0"/>
              </a:rPr>
              <a:t>Βερχάγεν</a:t>
            </a:r>
            <a:r>
              <a:rPr lang="el-GR" b="0" i="0" dirty="0">
                <a:solidFill>
                  <a:srgbClr val="050505"/>
                </a:solidFill>
                <a:effectLst/>
                <a:latin typeface="Segoe UI Historic" panose="020B0502040204020203" pitchFamily="34" charset="0"/>
              </a:rPr>
              <a:t>, μια συμβολική και εορταστική ημέρα που γιορτάζει τη δημιουργία του </a:t>
            </a:r>
            <a:r>
              <a:rPr lang="en-US" b="0" i="0" dirty="0" err="1">
                <a:solidFill>
                  <a:srgbClr val="050505"/>
                </a:solidFill>
                <a:effectLst/>
                <a:latin typeface="Segoe UI Historic" panose="020B0502040204020203" pitchFamily="34" charset="0"/>
              </a:rPr>
              <a:t>Universite</a:t>
            </a:r>
            <a:r>
              <a:rPr lang="en-US" b="0" i="0" dirty="0">
                <a:solidFill>
                  <a:srgbClr val="050505"/>
                </a:solidFill>
                <a:effectLst/>
                <a:latin typeface="Segoe UI Historic" panose="020B0502040204020203" pitchFamily="34" charset="0"/>
              </a:rPr>
              <a:t> de Brussels,</a:t>
            </a:r>
            <a:r>
              <a:rPr lang="el-GR" b="0" i="0" dirty="0">
                <a:solidFill>
                  <a:srgbClr val="050505"/>
                </a:solidFill>
                <a:effectLst/>
                <a:latin typeface="Segoe UI Historic" panose="020B0502040204020203" pitchFamily="34" charset="0"/>
              </a:rPr>
              <a:t> φιλοξενήθηκαν στον χώρο του Δημαρχείου.</a:t>
            </a:r>
            <a:endParaRPr lang="el-GR" dirty="0"/>
          </a:p>
        </p:txBody>
      </p:sp>
      <p:pic>
        <p:nvPicPr>
          <p:cNvPr id="7" name="Εικόνα 6">
            <a:extLst>
              <a:ext uri="{FF2B5EF4-FFF2-40B4-BE49-F238E27FC236}">
                <a16:creationId xmlns:a16="http://schemas.microsoft.com/office/drawing/2014/main" id="{C42FB669-9F5B-DFBD-2A1C-A99428EC4921}"/>
              </a:ext>
            </a:extLst>
          </p:cNvPr>
          <p:cNvPicPr>
            <a:picLocks noChangeAspect="1"/>
          </p:cNvPicPr>
          <p:nvPr/>
        </p:nvPicPr>
        <p:blipFill>
          <a:blip r:embed="rId2"/>
          <a:stretch>
            <a:fillRect/>
          </a:stretch>
        </p:blipFill>
        <p:spPr>
          <a:xfrm>
            <a:off x="6096000" y="243192"/>
            <a:ext cx="5483896" cy="5951844"/>
          </a:xfrm>
          <a:prstGeom prst="rect">
            <a:avLst/>
          </a:prstGeom>
        </p:spPr>
      </p:pic>
    </p:spTree>
    <p:extLst>
      <p:ext uri="{BB962C8B-B14F-4D97-AF65-F5344CB8AC3E}">
        <p14:creationId xmlns:p14="http://schemas.microsoft.com/office/powerpoint/2010/main" val="9128620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68F9D89-54B8-41F8-8839-49992D6458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a:extLst>
              <a:ext uri="{FF2B5EF4-FFF2-40B4-BE49-F238E27FC236}">
                <a16:creationId xmlns:a16="http://schemas.microsoft.com/office/drawing/2014/main" id="{2BDE90BF-B0CD-0083-5149-7A78CED5BE3E}"/>
              </a:ext>
            </a:extLst>
          </p:cNvPr>
          <p:cNvSpPr>
            <a:spLocks noGrp="1"/>
          </p:cNvSpPr>
          <p:nvPr>
            <p:ph idx="1"/>
          </p:nvPr>
        </p:nvSpPr>
        <p:spPr>
          <a:xfrm>
            <a:off x="838199" y="3319796"/>
            <a:ext cx="5257799" cy="2852404"/>
          </a:xfrm>
        </p:spPr>
        <p:txBody>
          <a:bodyPr>
            <a:normAutofit/>
          </a:bodyPr>
          <a:lstStyle/>
          <a:p>
            <a:endParaRPr lang="el-GR"/>
          </a:p>
        </p:txBody>
      </p:sp>
      <p:pic>
        <p:nvPicPr>
          <p:cNvPr id="5" name="Εικόνα 4">
            <a:extLst>
              <a:ext uri="{FF2B5EF4-FFF2-40B4-BE49-F238E27FC236}">
                <a16:creationId xmlns:a16="http://schemas.microsoft.com/office/drawing/2014/main" id="{7CF916DF-EB6C-680E-E009-68527B056F19}"/>
              </a:ext>
            </a:extLst>
          </p:cNvPr>
          <p:cNvPicPr>
            <a:picLocks noChangeAspect="1"/>
          </p:cNvPicPr>
          <p:nvPr/>
        </p:nvPicPr>
        <p:blipFill rotWithShape="1">
          <a:blip r:embed="rId2"/>
          <a:srcRect r="2171" b="-2"/>
          <a:stretch/>
        </p:blipFill>
        <p:spPr>
          <a:xfrm>
            <a:off x="400927" y="252919"/>
            <a:ext cx="11427907" cy="6072898"/>
          </a:xfrm>
          <a:prstGeom prst="rect">
            <a:avLst/>
          </a:prstGeom>
        </p:spPr>
      </p:pic>
    </p:spTree>
    <p:extLst>
      <p:ext uri="{BB962C8B-B14F-4D97-AF65-F5344CB8AC3E}">
        <p14:creationId xmlns:p14="http://schemas.microsoft.com/office/powerpoint/2010/main" val="2664686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65A91D55-AC0F-BD95-B9F6-0CB7E5656EFA}"/>
              </a:ext>
            </a:extLst>
          </p:cNvPr>
          <p:cNvPicPr>
            <a:picLocks noGrp="1" noChangeAspect="1"/>
          </p:cNvPicPr>
          <p:nvPr>
            <p:ph idx="1"/>
          </p:nvPr>
        </p:nvPicPr>
        <p:blipFill>
          <a:blip r:embed="rId2"/>
          <a:stretch>
            <a:fillRect/>
          </a:stretch>
        </p:blipFill>
        <p:spPr>
          <a:xfrm>
            <a:off x="603115" y="661481"/>
            <a:ext cx="11400817" cy="5515482"/>
          </a:xfrm>
        </p:spPr>
      </p:pic>
    </p:spTree>
    <p:extLst>
      <p:ext uri="{BB962C8B-B14F-4D97-AF65-F5344CB8AC3E}">
        <p14:creationId xmlns:p14="http://schemas.microsoft.com/office/powerpoint/2010/main" val="1214733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CE610F7D-51DA-33D2-22AB-FA912D5EBB6B}"/>
              </a:ext>
            </a:extLst>
          </p:cNvPr>
          <p:cNvPicPr>
            <a:picLocks noChangeAspect="1"/>
          </p:cNvPicPr>
          <p:nvPr/>
        </p:nvPicPr>
        <p:blipFill>
          <a:blip r:embed="rId2"/>
          <a:stretch>
            <a:fillRect/>
          </a:stretch>
        </p:blipFill>
        <p:spPr>
          <a:xfrm>
            <a:off x="211702" y="351693"/>
            <a:ext cx="11697904" cy="6229978"/>
          </a:xfrm>
          <a:prstGeom prst="rect">
            <a:avLst/>
          </a:prstGeom>
        </p:spPr>
      </p:pic>
    </p:spTree>
    <p:extLst>
      <p:ext uri="{BB962C8B-B14F-4D97-AF65-F5344CB8AC3E}">
        <p14:creationId xmlns:p14="http://schemas.microsoft.com/office/powerpoint/2010/main" val="3730704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PlaceHolder 1"/>
          <p:cNvSpPr>
            <a:spLocks noGrp="1"/>
          </p:cNvSpPr>
          <p:nvPr>
            <p:ph type="subTitle"/>
          </p:nvPr>
        </p:nvSpPr>
        <p:spPr>
          <a:xfrm>
            <a:off x="609755" y="273423"/>
            <a:ext cx="10966511" cy="5302135"/>
          </a:xfrm>
          <a:prstGeom prst="rect">
            <a:avLst/>
          </a:prstGeom>
          <a:noFill/>
          <a:ln w="0">
            <a:noFill/>
          </a:ln>
        </p:spPr>
        <p:txBody>
          <a:bodyPr lIns="0" tIns="0" rIns="0" bIns="0" anchor="ctr">
            <a:noAutofit/>
          </a:bodyPr>
          <a:lstStyle/>
          <a:p>
            <a:pPr algn="just">
              <a:lnSpc>
                <a:spcPct val="100000"/>
              </a:lnSpc>
              <a:spcBef>
                <a:spcPts val="1211"/>
              </a:spcBef>
              <a:tabLst>
                <a:tab pos="0" algn="l"/>
              </a:tabLst>
            </a:pPr>
            <a:endParaRPr lang="el-GR" sz="3144" spc="-1" dirty="0">
              <a:latin typeface="Arial"/>
            </a:endParaRPr>
          </a:p>
          <a:p>
            <a:pPr marL="0" indent="0" algn="just">
              <a:lnSpc>
                <a:spcPct val="100000"/>
              </a:lnSpc>
              <a:spcBef>
                <a:spcPts val="1211"/>
              </a:spcBef>
              <a:buClr>
                <a:srgbClr val="000000"/>
              </a:buClr>
              <a:buNone/>
              <a:tabLst>
                <a:tab pos="0" algn="l"/>
              </a:tabLst>
            </a:pPr>
            <a:r>
              <a:rPr lang="el-GR" sz="1935" spc="-1" dirty="0">
                <a:solidFill>
                  <a:srgbClr val="000000"/>
                </a:solidFill>
                <a:latin typeface="Arial"/>
                <a:ea typeface="DejaVu Sans"/>
              </a:rPr>
              <a:t>Όλα τα ανωτέρω καταδεικνύουν τα </a:t>
            </a:r>
            <a:r>
              <a:rPr lang="el-GR" dirty="0">
                <a:solidFill>
                  <a:srgbClr val="3C4043"/>
                </a:solidFill>
                <a:latin typeface="Roboto" panose="02000000000000000000" pitchFamily="2" charset="0"/>
              </a:rPr>
              <a:t>εμπνευσμένα παραδείγματα πολιτισμού στην καθημερινή ζωή - στην πόλη – ενεργά βιώσιμες πολιτικές και πρωτοβουλίες για την αντιμετώπιση των περιβαλλοντικών προκλήσεων και την προώθηση της αειφόρου ανάπτυξης δείχνουν </a:t>
            </a:r>
            <a:r>
              <a:rPr lang="el-GR" sz="1935" spc="-1" dirty="0">
                <a:solidFill>
                  <a:srgbClr val="000000"/>
                </a:solidFill>
                <a:latin typeface="Arial"/>
                <a:ea typeface="DejaVu Sans"/>
              </a:rPr>
              <a:t>με τον καλύτερο τρόπο ότι οι αρμόδιοι θεσμοί επενδύουν στην πόλη σε όλα τα επίπεδα, οικονομικό, κοινωνικό, περιβαλλοντικό σχεδιάζουν με βάση τις αρχές της βιώσιμης αστικής ανάπτυξης και οικολογίας με τον πολίτη να βρίσκεται στον πυρήνα των αποφάσεων νιώθοντας το αίσθημα του </a:t>
            </a:r>
            <a:r>
              <a:rPr lang="el-GR" sz="1935" spc="-1" dirty="0" err="1">
                <a:solidFill>
                  <a:srgbClr val="000000"/>
                </a:solidFill>
                <a:latin typeface="Arial"/>
                <a:ea typeface="DejaVu Sans"/>
              </a:rPr>
              <a:t>ανήκειν</a:t>
            </a:r>
            <a:r>
              <a:rPr lang="el-GR" sz="1935" spc="-1" dirty="0">
                <a:solidFill>
                  <a:srgbClr val="000000"/>
                </a:solidFill>
                <a:latin typeface="Arial"/>
                <a:ea typeface="DejaVu Sans"/>
              </a:rPr>
              <a:t> και λαμβάνοντας μέρος σε όλα τα επίπεδα χάραξης πολιτικής.</a:t>
            </a:r>
            <a:r>
              <a:rPr lang="el-GR" sz="1600" b="0" i="0" dirty="0">
                <a:solidFill>
                  <a:srgbClr val="3C4043"/>
                </a:solidFill>
                <a:effectLst/>
                <a:latin typeface="Roboto" panose="02000000000000000000" pitchFamily="2" charset="0"/>
              </a:rPr>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8" name="Rectangle 6165">
            <a:extLst>
              <a:ext uri="{FF2B5EF4-FFF2-40B4-BE49-F238E27FC236}">
                <a16:creationId xmlns:a16="http://schemas.microsoft.com/office/drawing/2014/main" id="{FB869131-809F-4714-9B05-385CAF009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170" name="Θέση περιεχομένου 2">
            <a:extLst>
              <a:ext uri="{FF2B5EF4-FFF2-40B4-BE49-F238E27FC236}">
                <a16:creationId xmlns:a16="http://schemas.microsoft.com/office/drawing/2014/main" id="{03B8EB7B-6C08-BF83-5A1B-7501E59E01ED}"/>
              </a:ext>
            </a:extLst>
          </p:cNvPr>
          <p:cNvGraphicFramePr>
            <a:graphicFrameLocks noGrp="1"/>
          </p:cNvGraphicFramePr>
          <p:nvPr>
            <p:ph idx="1"/>
            <p:extLst>
              <p:ext uri="{D42A27DB-BD31-4B8C-83A1-F6EECF244321}">
                <p14:modId xmlns:p14="http://schemas.microsoft.com/office/powerpoint/2010/main" val="2424603148"/>
              </p:ext>
            </p:extLst>
          </p:nvPr>
        </p:nvGraphicFramePr>
        <p:xfrm>
          <a:off x="6886575" y="476655"/>
          <a:ext cx="4619625" cy="6147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8" name="Picture 4" descr="Προσκληση συμμετοχης στο εργο ECO Sense απο την ΒΙΩΣΙΜΗ ΠΟΛΗ στα μελη της |  eco-sense">
            <a:extLst>
              <a:ext uri="{FF2B5EF4-FFF2-40B4-BE49-F238E27FC236}">
                <a16:creationId xmlns:a16="http://schemas.microsoft.com/office/drawing/2014/main" id="{E79311FD-C1A4-3B0A-AC14-AA0C9C5C070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18" r="-2" b="-2"/>
          <a:stretch/>
        </p:blipFill>
        <p:spPr bwMode="auto">
          <a:xfrm>
            <a:off x="594359" y="596643"/>
            <a:ext cx="5555999" cy="5658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1144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PlaceHolder 1"/>
          <p:cNvSpPr>
            <a:spLocks noGrp="1"/>
          </p:cNvSpPr>
          <p:nvPr>
            <p:ph type="subTitle"/>
          </p:nvPr>
        </p:nvSpPr>
        <p:spPr>
          <a:xfrm>
            <a:off x="609755" y="273423"/>
            <a:ext cx="10966511" cy="5302135"/>
          </a:xfrm>
          <a:prstGeom prst="rect">
            <a:avLst/>
          </a:prstGeom>
          <a:noFill/>
          <a:ln w="0">
            <a:noFill/>
          </a:ln>
        </p:spPr>
        <p:txBody>
          <a:bodyPr lIns="0" tIns="0" rIns="0" bIns="0" anchor="ctr">
            <a:noAutofit/>
          </a:bodyPr>
          <a:lstStyle/>
          <a:p>
            <a:pPr marL="0" indent="0" algn="ctr">
              <a:lnSpc>
                <a:spcPct val="100000"/>
              </a:lnSpc>
              <a:spcBef>
                <a:spcPts val="1211"/>
              </a:spcBef>
              <a:buClr>
                <a:srgbClr val="000000"/>
              </a:buClr>
              <a:buNone/>
            </a:pPr>
            <a:r>
              <a:rPr lang="el-GR" sz="3870" spc="-1" dirty="0">
                <a:solidFill>
                  <a:srgbClr val="000000"/>
                </a:solidFill>
                <a:latin typeface="Arial"/>
                <a:ea typeface="DejaVu Sans"/>
              </a:rPr>
              <a:t>Ευχαριστώ για τον χρόνο σας</a:t>
            </a:r>
            <a:endParaRPr lang="el-GR" sz="3870" spc="-1" dirty="0">
              <a:latin typeface="Arial"/>
            </a:endParaRPr>
          </a:p>
        </p:txBody>
      </p:sp>
      <p:sp>
        <p:nvSpPr>
          <p:cNvPr id="3" name="PlaceHolder 2"/>
          <p:cNvSpPr>
            <a:spLocks noGrp="1"/>
          </p:cNvSpPr>
          <p:nvPr>
            <p:ph type="sldNum" idx="26"/>
          </p:nvPr>
        </p:nvSpPr>
        <p:spPr>
          <a:xfrm>
            <a:off x="7227720" y="5165640"/>
            <a:ext cx="2347560" cy="389880"/>
          </a:xfrm>
          <a:prstGeom prst="rect">
            <a:avLst/>
          </a:prstGeom>
          <a:noFill/>
          <a:ln w="0">
            <a:noFill/>
          </a:ln>
        </p:spPr>
        <p:txBody>
          <a:bodyPr lIns="0" tIns="0" rIns="0" bIns="0" anchor="t">
            <a:noAutofit/>
          </a:bodyPr>
          <a:lstStyle>
            <a:defPPr>
              <a:defRPr lang="el-GR"/>
            </a:defPPr>
            <a:lvl1pPr marL="0" indent="0" algn="r" defTabSz="914400" rtl="0" eaLnBrk="1" latinLnBrk="0" hangingPunct="1">
              <a:lnSpc>
                <a:spcPct val="100000"/>
              </a:lnSpc>
              <a:buNone/>
              <a:tabLst>
                <a:tab pos="0" algn="l"/>
              </a:tabLst>
              <a:defRPr lang="el-GR" sz="1400" b="0" strike="noStrike" kern="1200" spc="-1">
                <a:solidFill>
                  <a:srgbClr val="000000"/>
                </a:solidFill>
                <a:latin typeface="Times New Roman"/>
                <a:ea typeface="DejaVu Sans"/>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F5C943-F8A7-4BA1-BE9C-70D0864F7644}" type="slidenum">
              <a:rPr lang="el-GR" smtClean="0"/>
              <a:pPr/>
              <a:t>52</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PlaceHolder 2"/>
          <p:cNvSpPr>
            <a:spLocks noGrp="1"/>
          </p:cNvSpPr>
          <p:nvPr>
            <p:ph/>
          </p:nvPr>
        </p:nvSpPr>
        <p:spPr>
          <a:xfrm>
            <a:off x="3027286" y="1506071"/>
            <a:ext cx="3484281" cy="2000162"/>
          </a:xfrm>
          <a:prstGeom prst="rect">
            <a:avLst/>
          </a:prstGeom>
          <a:solidFill>
            <a:schemeClr val="lt1"/>
          </a:solidFill>
          <a:ln w="38100">
            <a:solidFill>
              <a:schemeClr val="accent1"/>
            </a:solidFill>
            <a:miter/>
          </a:ln>
        </p:spPr>
        <p:txBody>
          <a:bodyPr vert="horz" lIns="0" tIns="0" rIns="0" bIns="0" rtlCol="0" anchor="t">
            <a:normAutofit fontScale="92500" lnSpcReduction="10000"/>
          </a:bodyPr>
          <a:lstStyle/>
          <a:p>
            <a:pPr marL="522461">
              <a:lnSpc>
                <a:spcPct val="90000"/>
              </a:lnSpc>
              <a:spcBef>
                <a:spcPts val="1714"/>
              </a:spcBef>
              <a:tabLst>
                <a:tab pos="0" algn="l"/>
              </a:tabLst>
            </a:pPr>
            <a:endParaRPr lang="el-GR" sz="2419" spc="-1" dirty="0">
              <a:solidFill>
                <a:schemeClr val="dk1"/>
              </a:solidFill>
              <a:latin typeface="Arial"/>
              <a:ea typeface="DejaVu Sans"/>
            </a:endParaRPr>
          </a:p>
          <a:p>
            <a:pPr marL="522461">
              <a:lnSpc>
                <a:spcPct val="90000"/>
              </a:lnSpc>
              <a:spcBef>
                <a:spcPts val="1714"/>
              </a:spcBef>
              <a:tabLst>
                <a:tab pos="0" algn="l"/>
              </a:tabLst>
            </a:pPr>
            <a:r>
              <a:rPr lang="el-GR" sz="2419" spc="-1" dirty="0">
                <a:solidFill>
                  <a:schemeClr val="dk1"/>
                </a:solidFill>
                <a:latin typeface="Arial"/>
                <a:ea typeface="DejaVu Sans"/>
              </a:rPr>
              <a:t>&gt;7 δις άνθρωποι ζουν στην γη, περίπου το 55% ζει σε περιοχές που ταξινομούνται ως αστικές </a:t>
            </a:r>
            <a:endParaRPr lang="el-GR" sz="2419" spc="-1" dirty="0">
              <a:solidFill>
                <a:srgbClr val="000000"/>
              </a:solidFill>
              <a:latin typeface="Arial"/>
            </a:endParaRPr>
          </a:p>
        </p:txBody>
      </p:sp>
      <p:sp>
        <p:nvSpPr>
          <p:cNvPr id="483" name="PlaceHolder 1"/>
          <p:cNvSpPr>
            <a:spLocks noGrp="1"/>
          </p:cNvSpPr>
          <p:nvPr>
            <p:ph type="title"/>
          </p:nvPr>
        </p:nvSpPr>
        <p:spPr>
          <a:xfrm>
            <a:off x="609755" y="5620159"/>
            <a:ext cx="10969123" cy="816151"/>
          </a:xfrm>
          <a:prstGeom prst="rect">
            <a:avLst/>
          </a:prstGeom>
          <a:solidFill>
            <a:schemeClr val="lt1"/>
          </a:solidFill>
          <a:ln w="25560">
            <a:solidFill>
              <a:schemeClr val="accent1"/>
            </a:solidFill>
            <a:miter/>
          </a:ln>
        </p:spPr>
        <p:txBody>
          <a:bodyPr vert="horz" lIns="0" tIns="0" rIns="0" bIns="0" rtlCol="0" anchor="ctr">
            <a:noAutofit/>
          </a:bodyPr>
          <a:lstStyle/>
          <a:p>
            <a:pPr algn="ctr">
              <a:lnSpc>
                <a:spcPct val="90000"/>
              </a:lnSpc>
              <a:tabLst>
                <a:tab pos="0" algn="l"/>
              </a:tabLst>
            </a:pPr>
            <a:r>
              <a:rPr lang="el-GR" sz="1400" spc="-1" dirty="0">
                <a:solidFill>
                  <a:schemeClr val="dk1"/>
                </a:solidFill>
                <a:latin typeface="Arial"/>
                <a:ea typeface="DejaVu Sans"/>
              </a:rPr>
              <a:t>Έρευνα του ΟΗΕ από το Τμήμα Πληθυσμού του τμήματος Οικονομικών και Κοινωνικών Υποθέσεων των Ηνωμένων Εθνών  (UN DESA,2018)</a:t>
            </a:r>
            <a:endParaRPr lang="el-GR" sz="1400" spc="-1" dirty="0">
              <a:solidFill>
                <a:srgbClr val="000000"/>
              </a:solidFill>
              <a:latin typeface="Arial"/>
            </a:endParaRPr>
          </a:p>
        </p:txBody>
      </p:sp>
      <p:sp>
        <p:nvSpPr>
          <p:cNvPr id="485" name="PlaceHolder 3"/>
          <p:cNvSpPr>
            <a:spLocks noGrp="1"/>
          </p:cNvSpPr>
          <p:nvPr>
            <p:ph/>
          </p:nvPr>
        </p:nvSpPr>
        <p:spPr>
          <a:xfrm>
            <a:off x="7626980" y="1494348"/>
            <a:ext cx="3830855" cy="2000162"/>
          </a:xfrm>
          <a:prstGeom prst="rect">
            <a:avLst/>
          </a:prstGeom>
          <a:solidFill>
            <a:schemeClr val="lt1"/>
          </a:solidFill>
          <a:ln w="38100">
            <a:solidFill>
              <a:schemeClr val="accent1"/>
            </a:solidFill>
            <a:miter/>
          </a:ln>
        </p:spPr>
        <p:txBody>
          <a:bodyPr vert="horz" lIns="0" tIns="0" rIns="0" bIns="0" rtlCol="0" anchor="t">
            <a:normAutofit/>
          </a:bodyPr>
          <a:lstStyle/>
          <a:p>
            <a:pPr marL="522461">
              <a:lnSpc>
                <a:spcPct val="90000"/>
              </a:lnSpc>
              <a:spcBef>
                <a:spcPts val="1714"/>
              </a:spcBef>
              <a:tabLst>
                <a:tab pos="0" algn="l"/>
              </a:tabLst>
            </a:pPr>
            <a:endParaRPr lang="el-GR" sz="2200" b="1" spc="-1" dirty="0">
              <a:solidFill>
                <a:schemeClr val="dk1"/>
              </a:solidFill>
              <a:latin typeface="Arial"/>
              <a:ea typeface="DejaVu Sans"/>
            </a:endParaRPr>
          </a:p>
          <a:p>
            <a:pPr marL="522461">
              <a:lnSpc>
                <a:spcPct val="90000"/>
              </a:lnSpc>
              <a:spcBef>
                <a:spcPts val="1714"/>
              </a:spcBef>
              <a:tabLst>
                <a:tab pos="0" algn="l"/>
              </a:tabLst>
            </a:pPr>
            <a:r>
              <a:rPr lang="el-GR" sz="2200" b="1" spc="-1" dirty="0">
                <a:solidFill>
                  <a:schemeClr val="dk1"/>
                </a:solidFill>
                <a:latin typeface="Arial"/>
                <a:ea typeface="DejaVu Sans"/>
              </a:rPr>
              <a:t>2050</a:t>
            </a:r>
            <a:r>
              <a:rPr lang="el-GR" sz="2200" spc="-1" dirty="0">
                <a:solidFill>
                  <a:schemeClr val="dk1"/>
                </a:solidFill>
                <a:latin typeface="Arial"/>
                <a:ea typeface="DejaVu Sans"/>
              </a:rPr>
              <a:t> υπολογίζεται ότι θα φθάσουν &gt;9 δις, περίπου το 68% θα ζει σε αστικές περιοχές</a:t>
            </a:r>
            <a:endParaRPr lang="el-GR" sz="2200" spc="-1" dirty="0">
              <a:solidFill>
                <a:srgbClr val="000000"/>
              </a:solidFill>
              <a:latin typeface="Arial"/>
            </a:endParaRPr>
          </a:p>
          <a:p>
            <a:pPr marL="522461">
              <a:lnSpc>
                <a:spcPct val="90000"/>
              </a:lnSpc>
              <a:spcBef>
                <a:spcPts val="1714"/>
              </a:spcBef>
              <a:tabLst>
                <a:tab pos="0" algn="l"/>
              </a:tabLst>
            </a:pPr>
            <a:endParaRPr lang="el-GR" sz="3870" spc="-1" dirty="0">
              <a:solidFill>
                <a:srgbClr val="000000"/>
              </a:solidFill>
              <a:latin typeface="Arial"/>
            </a:endParaRPr>
          </a:p>
        </p:txBody>
      </p:sp>
      <p:sp>
        <p:nvSpPr>
          <p:cNvPr id="486" name="TextBox 358"/>
          <p:cNvSpPr/>
          <p:nvPr/>
        </p:nvSpPr>
        <p:spPr>
          <a:xfrm>
            <a:off x="3027286" y="3986326"/>
            <a:ext cx="8430549" cy="1142018"/>
          </a:xfrm>
          <a:prstGeom prst="rect">
            <a:avLst/>
          </a:prstGeom>
          <a:solidFill>
            <a:srgbClr val="FFFFFF"/>
          </a:solidFill>
          <a:ln>
            <a:noFill/>
          </a:ln>
        </p:spPr>
        <p:style>
          <a:lnRef idx="2">
            <a:schemeClr val="accent1"/>
          </a:lnRef>
          <a:fillRef idx="1">
            <a:schemeClr val="lt1"/>
          </a:fillRef>
          <a:effectRef idx="0">
            <a:schemeClr val="accent1"/>
          </a:effectRef>
          <a:fontRef idx="minor"/>
        </p:style>
        <p:txBody>
          <a:bodyPr lIns="0" tIns="0" rIns="0" bIns="0" anchor="ctr">
            <a:noAutofit/>
          </a:bodyPr>
          <a:lstStyle/>
          <a:p>
            <a:pPr algn="ctr">
              <a:lnSpc>
                <a:spcPct val="100000"/>
              </a:lnSpc>
            </a:pPr>
            <a:endParaRPr lang="el-GR" sz="2177" spc="-1" dirty="0">
              <a:solidFill>
                <a:schemeClr val="dk1"/>
              </a:solidFill>
              <a:latin typeface="Arial"/>
              <a:ea typeface="DejaVu Sans"/>
            </a:endParaRPr>
          </a:p>
          <a:p>
            <a:pPr algn="ctr">
              <a:lnSpc>
                <a:spcPct val="100000"/>
              </a:lnSpc>
            </a:pPr>
            <a:r>
              <a:rPr lang="el-GR" sz="2177" spc="-1" dirty="0">
                <a:solidFill>
                  <a:schemeClr val="dk1"/>
                </a:solidFill>
                <a:latin typeface="Arial"/>
                <a:ea typeface="DejaVu Sans"/>
              </a:rPr>
              <a:t>Ο ΟΗΕ εκτιμά ότι μέχρι το 2030 θα έχουμε 43 μεγαλουπόλεις</a:t>
            </a:r>
            <a:endParaRPr lang="el-GR" sz="2177" spc="-1" dirty="0">
              <a:latin typeface="Arial"/>
            </a:endParaRPr>
          </a:p>
          <a:p>
            <a:pPr algn="ctr">
              <a:lnSpc>
                <a:spcPct val="100000"/>
              </a:lnSpc>
            </a:pPr>
            <a:r>
              <a:rPr lang="el-GR" sz="1451" i="1" spc="-1" dirty="0">
                <a:solidFill>
                  <a:schemeClr val="dk1"/>
                </a:solidFill>
                <a:latin typeface="Arial"/>
                <a:ea typeface="DejaVu Sans"/>
              </a:rPr>
              <a:t>Τόκιο, Νέο Δελχί, Σανγκάη, Σάο Πάολο</a:t>
            </a:r>
            <a:br>
              <a:rPr sz="1451" dirty="0"/>
            </a:br>
            <a:endParaRPr lang="el-GR" sz="1451" spc="-1" dirty="0">
              <a:latin typeface="Arial"/>
            </a:endParaRPr>
          </a:p>
        </p:txBody>
      </p:sp>
      <p:sp>
        <p:nvSpPr>
          <p:cNvPr id="5" name="PlaceHolder 4"/>
          <p:cNvSpPr>
            <a:spLocks noGrp="1"/>
          </p:cNvSpPr>
          <p:nvPr>
            <p:ph type="sldNum" idx="9"/>
          </p:nvPr>
        </p:nvSpPr>
        <p:spPr/>
        <p:txBody>
          <a:bodyPr/>
          <a:lstStyle/>
          <a:p>
            <a:fld id="{652D88C7-A2D7-45C8-8246-21BFEE8D13D9}" type="slidenum">
              <a:rPr/>
              <a:t>6</a:t>
            </a:fld>
            <a:endParaRPr/>
          </a:p>
        </p:txBody>
      </p:sp>
      <p:sp>
        <p:nvSpPr>
          <p:cNvPr id="6" name="PlaceHolder 3">
            <a:extLst>
              <a:ext uri="{FF2B5EF4-FFF2-40B4-BE49-F238E27FC236}">
                <a16:creationId xmlns:a16="http://schemas.microsoft.com/office/drawing/2014/main" id="{4D82E167-1C1D-1B9E-2544-EC06CEFD21F0}"/>
              </a:ext>
            </a:extLst>
          </p:cNvPr>
          <p:cNvSpPr>
            <a:spLocks noGrp="1"/>
          </p:cNvSpPr>
          <p:nvPr>
            <p:ph/>
          </p:nvPr>
        </p:nvSpPr>
        <p:spPr>
          <a:xfrm rot="19279614">
            <a:off x="495895" y="2153177"/>
            <a:ext cx="1859730" cy="336530"/>
          </a:xfrm>
          <a:prstGeom prst="rect">
            <a:avLst/>
          </a:prstGeom>
          <a:solidFill>
            <a:schemeClr val="lt1"/>
          </a:solidFill>
          <a:ln w="25560">
            <a:noFill/>
            <a:miter/>
          </a:ln>
        </p:spPr>
        <p:txBody>
          <a:bodyPr vert="horz" lIns="0" tIns="0" rIns="0" bIns="0" rtlCol="0" anchor="t">
            <a:normAutofit fontScale="25000" lnSpcReduction="20000"/>
          </a:bodyPr>
          <a:lstStyle/>
          <a:p>
            <a:pPr marL="522461">
              <a:lnSpc>
                <a:spcPct val="90000"/>
              </a:lnSpc>
              <a:spcBef>
                <a:spcPts val="1714"/>
              </a:spcBef>
              <a:tabLst>
                <a:tab pos="0" algn="l"/>
              </a:tabLst>
            </a:pPr>
            <a:endParaRPr lang="el-GR" sz="2419" b="1" spc="-1" dirty="0">
              <a:solidFill>
                <a:schemeClr val="dk1"/>
              </a:solidFill>
              <a:latin typeface="Arial"/>
              <a:ea typeface="DejaVu Sans"/>
            </a:endParaRPr>
          </a:p>
          <a:p>
            <a:pPr marL="522461">
              <a:lnSpc>
                <a:spcPct val="90000"/>
              </a:lnSpc>
              <a:spcBef>
                <a:spcPts val="1714"/>
              </a:spcBef>
              <a:tabLst>
                <a:tab pos="0" algn="l"/>
              </a:tabLst>
            </a:pPr>
            <a:r>
              <a:rPr lang="en-US" sz="8000" b="1" spc="-1" dirty="0">
                <a:solidFill>
                  <a:schemeClr val="dk1"/>
                </a:solidFill>
                <a:latin typeface="Arial"/>
              </a:rPr>
              <a:t>FACTS:</a:t>
            </a:r>
            <a:endParaRPr lang="el-GR" sz="8000" spc="-1" dirty="0">
              <a:solidFill>
                <a:srgbClr val="000000"/>
              </a:solidFill>
              <a:latin typeface="Arial"/>
            </a:endParaRPr>
          </a:p>
          <a:p>
            <a:pPr marL="522461">
              <a:lnSpc>
                <a:spcPct val="90000"/>
              </a:lnSpc>
              <a:spcBef>
                <a:spcPts val="1714"/>
              </a:spcBef>
              <a:tabLst>
                <a:tab pos="0" algn="l"/>
              </a:tabLst>
            </a:pPr>
            <a:endParaRPr lang="el-GR" sz="3870" spc="-1" dirty="0">
              <a:solidFill>
                <a:srgbClr val="000000"/>
              </a:solidFill>
              <a:latin typeface="Arial"/>
            </a:endParaRPr>
          </a:p>
        </p:txBody>
      </p:sp>
      <p:pic>
        <p:nvPicPr>
          <p:cNvPr id="4" name="Εικόνα 3">
            <a:extLst>
              <a:ext uri="{FF2B5EF4-FFF2-40B4-BE49-F238E27FC236}">
                <a16:creationId xmlns:a16="http://schemas.microsoft.com/office/drawing/2014/main" id="{41BA2380-6156-11C6-2776-D1957F537990}"/>
              </a:ext>
            </a:extLst>
          </p:cNvPr>
          <p:cNvPicPr>
            <a:picLocks noChangeAspect="1"/>
          </p:cNvPicPr>
          <p:nvPr/>
        </p:nvPicPr>
        <p:blipFill>
          <a:blip r:embed="rId2">
            <a:duotone>
              <a:schemeClr val="accent1">
                <a:shade val="45000"/>
                <a:satMod val="135000"/>
              </a:schemeClr>
              <a:prstClr val="white"/>
            </a:duotone>
          </a:blip>
          <a:stretch>
            <a:fillRect/>
          </a:stretch>
        </p:blipFill>
        <p:spPr>
          <a:xfrm rot="19279434">
            <a:off x="352419" y="1384334"/>
            <a:ext cx="2556781" cy="202517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 name="Εικόνα 354"/>
          <p:cNvPicPr/>
          <p:nvPr/>
        </p:nvPicPr>
        <p:blipFill>
          <a:blip r:embed="rId2"/>
          <a:stretch/>
        </p:blipFill>
        <p:spPr>
          <a:xfrm>
            <a:off x="-339769" y="-133248"/>
            <a:ext cx="12871537" cy="6854723"/>
          </a:xfrm>
          <a:prstGeom prst="rect">
            <a:avLst/>
          </a:prstGeom>
          <a:ln w="0">
            <a:noFill/>
          </a:ln>
        </p:spPr>
      </p:pic>
      <p:sp>
        <p:nvSpPr>
          <p:cNvPr id="2" name="PlaceHolder 1"/>
          <p:cNvSpPr>
            <a:spLocks noGrp="1"/>
          </p:cNvSpPr>
          <p:nvPr>
            <p:ph type="sldNum" idx="12"/>
          </p:nvPr>
        </p:nvSpPr>
        <p:spPr/>
        <p:txBody>
          <a:bodyPr/>
          <a:lstStyle/>
          <a:p>
            <a:fld id="{EB7818EC-2A33-4B6F-AD04-840B82E5A4AE}" type="slidenum">
              <a:rPr/>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ED000764-71D1-E174-5E17-A7CB440FABC1}"/>
              </a:ext>
            </a:extLst>
          </p:cNvPr>
          <p:cNvSpPr>
            <a:spLocks noGrp="1"/>
          </p:cNvSpPr>
          <p:nvPr>
            <p:ph type="title"/>
          </p:nvPr>
        </p:nvSpPr>
        <p:spPr/>
        <p:txBody>
          <a:bodyPr/>
          <a:lstStyle/>
          <a:p>
            <a:r>
              <a:rPr lang="en-US" dirty="0"/>
              <a:t>H</a:t>
            </a:r>
            <a:r>
              <a:rPr lang="el-GR" dirty="0"/>
              <a:t> Δημιουργική Πόλη</a:t>
            </a:r>
          </a:p>
        </p:txBody>
      </p:sp>
      <p:graphicFrame>
        <p:nvGraphicFramePr>
          <p:cNvPr id="7" name="Διάγραμμα 6">
            <a:extLst>
              <a:ext uri="{FF2B5EF4-FFF2-40B4-BE49-F238E27FC236}">
                <a16:creationId xmlns:a16="http://schemas.microsoft.com/office/drawing/2014/main" id="{5ED72974-8B64-6D25-282E-6BA1469F21E3}"/>
              </a:ext>
            </a:extLst>
          </p:cNvPr>
          <p:cNvGraphicFramePr/>
          <p:nvPr>
            <p:extLst>
              <p:ext uri="{D42A27DB-BD31-4B8C-83A1-F6EECF244321}">
                <p14:modId xmlns:p14="http://schemas.microsoft.com/office/powerpoint/2010/main" val="385144931"/>
              </p:ext>
            </p:extLst>
          </p:nvPr>
        </p:nvGraphicFramePr>
        <p:xfrm>
          <a:off x="838200" y="719666"/>
          <a:ext cx="101346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4564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ED000764-71D1-E174-5E17-A7CB440FABC1}"/>
              </a:ext>
            </a:extLst>
          </p:cNvPr>
          <p:cNvSpPr>
            <a:spLocks noGrp="1"/>
          </p:cNvSpPr>
          <p:nvPr>
            <p:ph type="title"/>
          </p:nvPr>
        </p:nvSpPr>
        <p:spPr/>
        <p:txBody>
          <a:bodyPr/>
          <a:lstStyle/>
          <a:p>
            <a:r>
              <a:rPr lang="en-US" dirty="0"/>
              <a:t>H</a:t>
            </a:r>
            <a:r>
              <a:rPr lang="el-GR" dirty="0"/>
              <a:t> Δημιουργική Πόλη</a:t>
            </a:r>
          </a:p>
        </p:txBody>
      </p:sp>
      <p:graphicFrame>
        <p:nvGraphicFramePr>
          <p:cNvPr id="7" name="Διάγραμμα 6">
            <a:extLst>
              <a:ext uri="{FF2B5EF4-FFF2-40B4-BE49-F238E27FC236}">
                <a16:creationId xmlns:a16="http://schemas.microsoft.com/office/drawing/2014/main" id="{5ED72974-8B64-6D25-282E-6BA1469F21E3}"/>
              </a:ext>
            </a:extLst>
          </p:cNvPr>
          <p:cNvGraphicFramePr/>
          <p:nvPr>
            <p:extLst>
              <p:ext uri="{D42A27DB-BD31-4B8C-83A1-F6EECF244321}">
                <p14:modId xmlns:p14="http://schemas.microsoft.com/office/powerpoint/2010/main" val="2211889552"/>
              </p:ext>
            </p:extLst>
          </p:nvPr>
        </p:nvGraphicFramePr>
        <p:xfrm>
          <a:off x="838200" y="719666"/>
          <a:ext cx="101346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5773276"/>
      </p:ext>
    </p:extLst>
  </p:cSld>
  <p:clrMapOvr>
    <a:masterClrMapping/>
  </p:clrMapOvr>
</p:sld>
</file>

<file path=ppt/theme/theme1.xml><?xml version="1.0" encoding="utf-8"?>
<a:theme xmlns:a="http://schemas.openxmlformats.org/drawingml/2006/main" name="FadeVTI">
  <a:themeElements>
    <a:clrScheme name="gradient">
      <a:dk1>
        <a:sysClr val="windowText" lastClr="000000"/>
      </a:dk1>
      <a:lt1>
        <a:sysClr val="window" lastClr="FFFFFF"/>
      </a:lt1>
      <a:dk2>
        <a:srgbClr val="203040"/>
      </a:dk2>
      <a:lt2>
        <a:srgbClr val="ECF0F0"/>
      </a:lt2>
      <a:accent1>
        <a:srgbClr val="00BAC8"/>
      </a:accent1>
      <a:accent2>
        <a:srgbClr val="794DFF"/>
      </a:accent2>
      <a:accent3>
        <a:srgbClr val="00D17D"/>
      </a:accent3>
      <a:accent4>
        <a:srgbClr val="E69500"/>
      </a:accent4>
      <a:accent5>
        <a:srgbClr val="FE5D21"/>
      </a:accent5>
      <a:accent6>
        <a:srgbClr val="DA2A69"/>
      </a:accent6>
      <a:hlink>
        <a:srgbClr val="3E8FF1"/>
      </a:hlink>
      <a:folHlink>
        <a:srgbClr val="939393"/>
      </a:folHlink>
    </a:clrScheme>
    <a:fontScheme name="Custom 49">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deVTI" id="{1194088A-B135-4437-9FD8-7466BBC13A13}" vid="{B787DE2F-1995-45D8-A8E2-6B5CC521AC55}"/>
    </a:ext>
  </a:extLst>
</a:theme>
</file>

<file path=docProps/app.xml><?xml version="1.0" encoding="utf-8"?>
<Properties xmlns="http://schemas.openxmlformats.org/officeDocument/2006/extended-properties" xmlns:vt="http://schemas.openxmlformats.org/officeDocument/2006/docPropsVTypes">
  <Template>Κάρτα</Template>
  <TotalTime>652</TotalTime>
  <Words>3758</Words>
  <Application>Microsoft Office PowerPoint</Application>
  <PresentationFormat>Ευρεία οθόνη</PresentationFormat>
  <Paragraphs>156</Paragraphs>
  <Slides>52</Slides>
  <Notes>0</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52</vt:i4>
      </vt:variant>
    </vt:vector>
  </HeadingPairs>
  <TitlesOfParts>
    <vt:vector size="60" baseType="lpstr">
      <vt:lpstr>Aharoni</vt:lpstr>
      <vt:lpstr>Arial</vt:lpstr>
      <vt:lpstr>Avenir Next LT Pro</vt:lpstr>
      <vt:lpstr>Fira Sans</vt:lpstr>
      <vt:lpstr>Roboto</vt:lpstr>
      <vt:lpstr>Segoe UI Historic</vt:lpstr>
      <vt:lpstr>Times New Roman</vt:lpstr>
      <vt:lpstr>FadeVTI</vt:lpstr>
      <vt:lpstr>ΜΕΤΑΠΤΥΧΙΑΚΟ ΠΡΟΓΡΑΜΜΑ ΔΗΜΟΣΙΑ ΔΙΟΙΚΗΣΗ ΚΑΙ  ΤΟΠΙΚΗ ΑΥΤΟΔΙΟΙΚΗΣΗ Βιοπολιτισμική Ανάπτυξη και τοπική κοινωνία  Εξέλιξη Πόλης Δημιουργικότητα Καινοτομία   Ισιδώρα Θύμη, ΕΔΙΠ ΔΕΟ   </vt:lpstr>
      <vt:lpstr>Εννοιολογικές αποσαφηνίσεις</vt:lpstr>
      <vt:lpstr>Εξέλιξη πόλεων από την συλλεκτική κοινωνία στο παγκόσμιο χωριό</vt:lpstr>
      <vt:lpstr>Εικόνα  σήμερα    </vt:lpstr>
      <vt:lpstr>Παρουσίαση του PowerPoint</vt:lpstr>
      <vt:lpstr>Έρευνα του ΟΗΕ από το Τμήμα Πληθυσμού του τμήματος Οικονομικών και Κοινωνικών Υποθέσεων των Ηνωμένων Εθνών  (UN DESA,2018)</vt:lpstr>
      <vt:lpstr>Παρουσίαση του PowerPoint</vt:lpstr>
      <vt:lpstr>H Δημιουργική Πόλη</vt:lpstr>
      <vt:lpstr>H Δημιουργική Πόλη</vt:lpstr>
      <vt:lpstr>   Η ιδέα της Δημιουργικής πόλης βρίσκεται γύρω από τρεις άξονες </vt:lpstr>
      <vt:lpstr>H Δημιουργική Τάξη - Florida</vt:lpstr>
      <vt:lpstr>H Δημιουργική Πόλη</vt:lpstr>
      <vt:lpstr>Η κοινωνία της συνεχούς αλλαγής και η ανάγκη χάραξης νέων πολιτικών   </vt:lpstr>
      <vt:lpstr>Η πολιτισμική ανάπτυξη των πόλεων </vt:lpstr>
      <vt:lpstr>Παρουσίαση του PowerPoint</vt:lpstr>
      <vt:lpstr>Παρουσίαση του PowerPoint</vt:lpstr>
      <vt:lpstr>Παρουσίαση του PowerPoint</vt:lpstr>
      <vt:lpstr>Παρουσίαση του PowerPoint</vt:lpstr>
      <vt:lpstr>Πιο συγκεκριμένα: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IXELLES Χαρακτηριστικό παράδειγμα πόλης   </vt:lpstr>
      <vt:lpstr>Παρουσίαση του PowerPoint</vt:lpstr>
      <vt:lpstr>Παρουσίαση του PowerPoint</vt:lpstr>
      <vt:lpstr>Παρουσίαση του PowerPoint</vt:lpstr>
      <vt:lpstr>«paquebot jaune» - κλασικό κτίριο βελγικής κουλτούρας Κατασκευάστηκε αρχικά τη δεκαετία του 1930 ως συγκρότημα στούντιο ραδιοφωνικών εκπομπών και ηχογραφήσεων, που σήμαινε να συνδυάσει την αισθητική με τη λειτουργικότητα  Το κτήριο που άνοιξε ξανά το 2002, ανέκτησε σήμερα την αρχική του λειτουργία με τη δημιουργία ενός μουσικού χώρου με στούντιο ηχογράφησης, αίθουσες συναυλιών και κινηματογράφου. Έχει γίνει ένα μέρος με εκλεκτικό προγραμματισμό. Υπάρχουν σαββατοκύριακα ανακαλύψεων, προβολές εικόνας και ήχου, συναυλίες, συνεδρίες σινεμά-brunch μια Κυριακή το μήνα... και πολλά άλλα. www.ixelles.be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ΜΕΤΑΠΤΥΧΙΑΚΟ ΠΡΟΓΡΑΜΜΑ ΔΗΜΟΣΙΑ ΔΙΟΙΚΗΣΗ ΚΑΙ  ΤΟΠΙΚΗ ΑΥΤΟΔΙΟΙΚΗΣΗ Βιοπολιτισμική Ανάπτυξη και τοπική κοινωνία  Εξέλιξη Πόλης – Δημιουργικότητα - Καινοτομία   Ισιδώρα Θύμη, ΕΔΙΠ ΔΕΟ,  Υποψήφια Διδάκτορας   </dc:title>
  <dc:creator>ISIDORA THYMI</dc:creator>
  <cp:lastModifiedBy>ISIDORA THYMI</cp:lastModifiedBy>
  <cp:revision>13</cp:revision>
  <dcterms:created xsi:type="dcterms:W3CDTF">2023-11-20T06:38:10Z</dcterms:created>
  <dcterms:modified xsi:type="dcterms:W3CDTF">2023-11-21T16:04:31Z</dcterms:modified>
</cp:coreProperties>
</file>