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9" r:id="rId4"/>
    <p:sldId id="260" r:id="rId5"/>
    <p:sldId id="257" r:id="rId6"/>
    <p:sldId id="261" r:id="rId7"/>
    <p:sldId id="262" r:id="rId8"/>
    <p:sldId id="263" r:id="rId9"/>
    <p:sldId id="264" r:id="rId10"/>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85" autoAdjust="0"/>
    <p:restoredTop sz="94660"/>
  </p:normalViewPr>
  <p:slideViewPr>
    <p:cSldViewPr snapToGrid="0">
      <p:cViewPr varScale="1">
        <p:scale>
          <a:sx n="85" d="100"/>
          <a:sy n="85" d="100"/>
        </p:scale>
        <p:origin x="96"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1524000" y="1122363"/>
            <a:ext cx="9144000" cy="2387600"/>
          </a:xfrm>
        </p:spPr>
        <p:txBody>
          <a:bodyPr anchor="b"/>
          <a:lstStyle>
            <a:lvl1pPr algn="ctr">
              <a:defRPr sz="6000"/>
            </a:lvl1pPr>
          </a:lstStyle>
          <a:p>
            <a:r>
              <a:rPr lang="el-GR" smtClean="0"/>
              <a:t>Στυλ κύριου τίτλου</a:t>
            </a:r>
            <a:endParaRPr lang="el-GR"/>
          </a:p>
        </p:txBody>
      </p:sp>
      <p:sp>
        <p:nvSpPr>
          <p:cNvPr id="3" name="Υπότιτλος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smtClean="0"/>
              <a:t>Στυλ κύριου υπότιτλου</a:t>
            </a:r>
            <a:endParaRPr lang="el-GR"/>
          </a:p>
        </p:txBody>
      </p:sp>
      <p:sp>
        <p:nvSpPr>
          <p:cNvPr id="4" name="Θέση ημερομηνίας 3"/>
          <p:cNvSpPr>
            <a:spLocks noGrp="1"/>
          </p:cNvSpPr>
          <p:nvPr>
            <p:ph type="dt" sz="half" idx="10"/>
          </p:nvPr>
        </p:nvSpPr>
        <p:spPr/>
        <p:txBody>
          <a:bodyPr/>
          <a:lstStyle/>
          <a:p>
            <a:fld id="{0808A3E7-2F1F-4940-88C0-66AC23943868}" type="datetimeFigureOut">
              <a:rPr lang="el-GR" smtClean="0"/>
              <a:t>10/3/2017</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528AFD31-DF07-45A7-851B-AEFCA20C802F}" type="slidenum">
              <a:rPr lang="el-GR" smtClean="0"/>
              <a:t>‹#›</a:t>
            </a:fld>
            <a:endParaRPr lang="el-GR"/>
          </a:p>
        </p:txBody>
      </p:sp>
    </p:spTree>
    <p:extLst>
      <p:ext uri="{BB962C8B-B14F-4D97-AF65-F5344CB8AC3E}">
        <p14:creationId xmlns:p14="http://schemas.microsoft.com/office/powerpoint/2010/main" val="18656861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0808A3E7-2F1F-4940-88C0-66AC23943868}" type="datetimeFigureOut">
              <a:rPr lang="el-GR" smtClean="0"/>
              <a:t>10/3/2017</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528AFD31-DF07-45A7-851B-AEFCA20C802F}" type="slidenum">
              <a:rPr lang="el-GR" smtClean="0"/>
              <a:t>‹#›</a:t>
            </a:fld>
            <a:endParaRPr lang="el-GR"/>
          </a:p>
        </p:txBody>
      </p:sp>
    </p:spTree>
    <p:extLst>
      <p:ext uri="{BB962C8B-B14F-4D97-AF65-F5344CB8AC3E}">
        <p14:creationId xmlns:p14="http://schemas.microsoft.com/office/powerpoint/2010/main" val="13528043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8724900" y="365125"/>
            <a:ext cx="2628900" cy="5811838"/>
          </a:xfrm>
        </p:spPr>
        <p:txBody>
          <a:bodyPr vert="eaVert"/>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a:xfrm>
            <a:off x="838200" y="365125"/>
            <a:ext cx="7734300" cy="5811838"/>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0808A3E7-2F1F-4940-88C0-66AC23943868}" type="datetimeFigureOut">
              <a:rPr lang="el-GR" smtClean="0"/>
              <a:t>10/3/2017</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528AFD31-DF07-45A7-851B-AEFCA20C802F}" type="slidenum">
              <a:rPr lang="el-GR" smtClean="0"/>
              <a:t>‹#›</a:t>
            </a:fld>
            <a:endParaRPr lang="el-GR"/>
          </a:p>
        </p:txBody>
      </p:sp>
    </p:spTree>
    <p:extLst>
      <p:ext uri="{BB962C8B-B14F-4D97-AF65-F5344CB8AC3E}">
        <p14:creationId xmlns:p14="http://schemas.microsoft.com/office/powerpoint/2010/main" val="22659417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idx="1"/>
          </p:nvPr>
        </p:nvSpPr>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0808A3E7-2F1F-4940-88C0-66AC23943868}" type="datetimeFigureOut">
              <a:rPr lang="el-GR" smtClean="0"/>
              <a:t>10/3/2017</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528AFD31-DF07-45A7-851B-AEFCA20C802F}" type="slidenum">
              <a:rPr lang="el-GR" smtClean="0"/>
              <a:t>‹#›</a:t>
            </a:fld>
            <a:endParaRPr lang="el-GR"/>
          </a:p>
        </p:txBody>
      </p:sp>
    </p:spTree>
    <p:extLst>
      <p:ext uri="{BB962C8B-B14F-4D97-AF65-F5344CB8AC3E}">
        <p14:creationId xmlns:p14="http://schemas.microsoft.com/office/powerpoint/2010/main" val="35750182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831850" y="1709738"/>
            <a:ext cx="10515600" cy="2852737"/>
          </a:xfrm>
        </p:spPr>
        <p:txBody>
          <a:bodyPr anchor="b"/>
          <a:lstStyle>
            <a:lvl1pPr>
              <a:defRPr sz="6000"/>
            </a:lvl1pPr>
          </a:lstStyle>
          <a:p>
            <a:r>
              <a:rPr lang="el-GR" smtClean="0"/>
              <a:t>Στυλ κύριου τίτλου</a:t>
            </a:r>
            <a:endParaRPr lang="el-GR"/>
          </a:p>
        </p:txBody>
      </p:sp>
      <p:sp>
        <p:nvSpPr>
          <p:cNvPr id="3" name="Θέση κειμένου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smtClean="0"/>
              <a:t>Στυλ υποδείγματος κειμένου</a:t>
            </a:r>
          </a:p>
        </p:txBody>
      </p:sp>
      <p:sp>
        <p:nvSpPr>
          <p:cNvPr id="4" name="Θέση ημερομηνίας 3"/>
          <p:cNvSpPr>
            <a:spLocks noGrp="1"/>
          </p:cNvSpPr>
          <p:nvPr>
            <p:ph type="dt" sz="half" idx="10"/>
          </p:nvPr>
        </p:nvSpPr>
        <p:spPr/>
        <p:txBody>
          <a:bodyPr/>
          <a:lstStyle/>
          <a:p>
            <a:fld id="{0808A3E7-2F1F-4940-88C0-66AC23943868}" type="datetimeFigureOut">
              <a:rPr lang="el-GR" smtClean="0"/>
              <a:t>10/3/2017</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528AFD31-DF07-45A7-851B-AEFCA20C802F}" type="slidenum">
              <a:rPr lang="el-GR" smtClean="0"/>
              <a:t>‹#›</a:t>
            </a:fld>
            <a:endParaRPr lang="el-GR"/>
          </a:p>
        </p:txBody>
      </p:sp>
    </p:spTree>
    <p:extLst>
      <p:ext uri="{BB962C8B-B14F-4D97-AF65-F5344CB8AC3E}">
        <p14:creationId xmlns:p14="http://schemas.microsoft.com/office/powerpoint/2010/main" val="4280643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sz="half" idx="1"/>
          </p:nvPr>
        </p:nvSpPr>
        <p:spPr>
          <a:xfrm>
            <a:off x="838200" y="1825625"/>
            <a:ext cx="5181600" cy="4351338"/>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6172200" y="1825625"/>
            <a:ext cx="5181600" cy="4351338"/>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ημερομηνίας 4"/>
          <p:cNvSpPr>
            <a:spLocks noGrp="1"/>
          </p:cNvSpPr>
          <p:nvPr>
            <p:ph type="dt" sz="half" idx="10"/>
          </p:nvPr>
        </p:nvSpPr>
        <p:spPr/>
        <p:txBody>
          <a:bodyPr/>
          <a:lstStyle/>
          <a:p>
            <a:fld id="{0808A3E7-2F1F-4940-88C0-66AC23943868}" type="datetimeFigureOut">
              <a:rPr lang="el-GR" smtClean="0"/>
              <a:t>10/3/2017</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528AFD31-DF07-45A7-851B-AEFCA20C802F}" type="slidenum">
              <a:rPr lang="el-GR" smtClean="0"/>
              <a:t>‹#›</a:t>
            </a:fld>
            <a:endParaRPr lang="el-GR"/>
          </a:p>
        </p:txBody>
      </p:sp>
    </p:spTree>
    <p:extLst>
      <p:ext uri="{BB962C8B-B14F-4D97-AF65-F5344CB8AC3E}">
        <p14:creationId xmlns:p14="http://schemas.microsoft.com/office/powerpoint/2010/main" val="3637759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a:xfrm>
            <a:off x="839788" y="365125"/>
            <a:ext cx="10515600" cy="1325563"/>
          </a:xfrm>
        </p:spPr>
        <p:txBody>
          <a:bodyPr/>
          <a:lstStyle/>
          <a:p>
            <a:r>
              <a:rPr lang="el-GR" smtClean="0"/>
              <a:t>Στυλ κύριου τίτλου</a:t>
            </a:r>
            <a:endParaRPr lang="el-GR"/>
          </a:p>
        </p:txBody>
      </p:sp>
      <p:sp>
        <p:nvSpPr>
          <p:cNvPr id="3" name="Θέση κειμένου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839788" y="2505075"/>
            <a:ext cx="5157787" cy="3684588"/>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6172200" y="2505075"/>
            <a:ext cx="5183188" cy="3684588"/>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ημερομηνίας 6"/>
          <p:cNvSpPr>
            <a:spLocks noGrp="1"/>
          </p:cNvSpPr>
          <p:nvPr>
            <p:ph type="dt" sz="half" idx="10"/>
          </p:nvPr>
        </p:nvSpPr>
        <p:spPr/>
        <p:txBody>
          <a:bodyPr/>
          <a:lstStyle/>
          <a:p>
            <a:fld id="{0808A3E7-2F1F-4940-88C0-66AC23943868}" type="datetimeFigureOut">
              <a:rPr lang="el-GR" smtClean="0"/>
              <a:t>10/3/2017</a:t>
            </a:fld>
            <a:endParaRPr lang="el-GR"/>
          </a:p>
        </p:txBody>
      </p:sp>
      <p:sp>
        <p:nvSpPr>
          <p:cNvPr id="8" name="Θέση υποσέλιδου 7"/>
          <p:cNvSpPr>
            <a:spLocks noGrp="1"/>
          </p:cNvSpPr>
          <p:nvPr>
            <p:ph type="ftr" sz="quarter" idx="11"/>
          </p:nvPr>
        </p:nvSpPr>
        <p:spPr/>
        <p:txBody>
          <a:bodyPr/>
          <a:lstStyle/>
          <a:p>
            <a:endParaRPr lang="el-GR"/>
          </a:p>
        </p:txBody>
      </p:sp>
      <p:sp>
        <p:nvSpPr>
          <p:cNvPr id="9" name="Θέση αριθμού διαφάνειας 8"/>
          <p:cNvSpPr>
            <a:spLocks noGrp="1"/>
          </p:cNvSpPr>
          <p:nvPr>
            <p:ph type="sldNum" sz="quarter" idx="12"/>
          </p:nvPr>
        </p:nvSpPr>
        <p:spPr/>
        <p:txBody>
          <a:bodyPr/>
          <a:lstStyle/>
          <a:p>
            <a:fld id="{528AFD31-DF07-45A7-851B-AEFCA20C802F}" type="slidenum">
              <a:rPr lang="el-GR" smtClean="0"/>
              <a:t>‹#›</a:t>
            </a:fld>
            <a:endParaRPr lang="el-GR"/>
          </a:p>
        </p:txBody>
      </p:sp>
    </p:spTree>
    <p:extLst>
      <p:ext uri="{BB962C8B-B14F-4D97-AF65-F5344CB8AC3E}">
        <p14:creationId xmlns:p14="http://schemas.microsoft.com/office/powerpoint/2010/main" val="10351529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ημερομηνίας 2"/>
          <p:cNvSpPr>
            <a:spLocks noGrp="1"/>
          </p:cNvSpPr>
          <p:nvPr>
            <p:ph type="dt" sz="half" idx="10"/>
          </p:nvPr>
        </p:nvSpPr>
        <p:spPr/>
        <p:txBody>
          <a:bodyPr/>
          <a:lstStyle/>
          <a:p>
            <a:fld id="{0808A3E7-2F1F-4940-88C0-66AC23943868}" type="datetimeFigureOut">
              <a:rPr lang="el-GR" smtClean="0"/>
              <a:t>10/3/2017</a:t>
            </a:fld>
            <a:endParaRPr lang="el-GR"/>
          </a:p>
        </p:txBody>
      </p:sp>
      <p:sp>
        <p:nvSpPr>
          <p:cNvPr id="4" name="Θέση υποσέλιδου 3"/>
          <p:cNvSpPr>
            <a:spLocks noGrp="1"/>
          </p:cNvSpPr>
          <p:nvPr>
            <p:ph type="ftr" sz="quarter" idx="11"/>
          </p:nvPr>
        </p:nvSpPr>
        <p:spPr/>
        <p:txBody>
          <a:bodyPr/>
          <a:lstStyle/>
          <a:p>
            <a:endParaRPr lang="el-GR"/>
          </a:p>
        </p:txBody>
      </p:sp>
      <p:sp>
        <p:nvSpPr>
          <p:cNvPr id="5" name="Θέση αριθμού διαφάνειας 4"/>
          <p:cNvSpPr>
            <a:spLocks noGrp="1"/>
          </p:cNvSpPr>
          <p:nvPr>
            <p:ph type="sldNum" sz="quarter" idx="12"/>
          </p:nvPr>
        </p:nvSpPr>
        <p:spPr/>
        <p:txBody>
          <a:bodyPr/>
          <a:lstStyle/>
          <a:p>
            <a:fld id="{528AFD31-DF07-45A7-851B-AEFCA20C802F}" type="slidenum">
              <a:rPr lang="el-GR" smtClean="0"/>
              <a:t>‹#›</a:t>
            </a:fld>
            <a:endParaRPr lang="el-GR"/>
          </a:p>
        </p:txBody>
      </p:sp>
    </p:spTree>
    <p:extLst>
      <p:ext uri="{BB962C8B-B14F-4D97-AF65-F5344CB8AC3E}">
        <p14:creationId xmlns:p14="http://schemas.microsoft.com/office/powerpoint/2010/main" val="20078385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fld id="{0808A3E7-2F1F-4940-88C0-66AC23943868}" type="datetimeFigureOut">
              <a:rPr lang="el-GR" smtClean="0"/>
              <a:t>10/3/2017</a:t>
            </a:fld>
            <a:endParaRPr lang="el-GR"/>
          </a:p>
        </p:txBody>
      </p:sp>
      <p:sp>
        <p:nvSpPr>
          <p:cNvPr id="3" name="Θέση υποσέλιδου 2"/>
          <p:cNvSpPr>
            <a:spLocks noGrp="1"/>
          </p:cNvSpPr>
          <p:nvPr>
            <p:ph type="ftr" sz="quarter" idx="11"/>
          </p:nvPr>
        </p:nvSpPr>
        <p:spPr/>
        <p:txBody>
          <a:bodyPr/>
          <a:lstStyle/>
          <a:p>
            <a:endParaRPr lang="el-GR"/>
          </a:p>
        </p:txBody>
      </p:sp>
      <p:sp>
        <p:nvSpPr>
          <p:cNvPr id="4" name="Θέση αριθμού διαφάνειας 3"/>
          <p:cNvSpPr>
            <a:spLocks noGrp="1"/>
          </p:cNvSpPr>
          <p:nvPr>
            <p:ph type="sldNum" sz="quarter" idx="12"/>
          </p:nvPr>
        </p:nvSpPr>
        <p:spPr/>
        <p:txBody>
          <a:bodyPr/>
          <a:lstStyle/>
          <a:p>
            <a:fld id="{528AFD31-DF07-45A7-851B-AEFCA20C802F}" type="slidenum">
              <a:rPr lang="el-GR" smtClean="0"/>
              <a:t>‹#›</a:t>
            </a:fld>
            <a:endParaRPr lang="el-GR"/>
          </a:p>
        </p:txBody>
      </p:sp>
    </p:spTree>
    <p:extLst>
      <p:ext uri="{BB962C8B-B14F-4D97-AF65-F5344CB8AC3E}">
        <p14:creationId xmlns:p14="http://schemas.microsoft.com/office/powerpoint/2010/main" val="31261723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839788" y="457200"/>
            <a:ext cx="3932237" cy="1600200"/>
          </a:xfrm>
        </p:spPr>
        <p:txBody>
          <a:bodyPr anchor="b"/>
          <a:lstStyle>
            <a:lvl1pPr>
              <a:defRPr sz="3200"/>
            </a:lvl1pPr>
          </a:lstStyle>
          <a:p>
            <a:r>
              <a:rPr lang="el-GR" smtClean="0"/>
              <a:t>Στυλ κύριου τίτλου</a:t>
            </a:r>
            <a:endParaRPr lang="el-GR"/>
          </a:p>
        </p:txBody>
      </p:sp>
      <p:sp>
        <p:nvSpPr>
          <p:cNvPr id="3" name="Θέση περιεχομένου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0808A3E7-2F1F-4940-88C0-66AC23943868}" type="datetimeFigureOut">
              <a:rPr lang="el-GR" smtClean="0"/>
              <a:t>10/3/2017</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528AFD31-DF07-45A7-851B-AEFCA20C802F}" type="slidenum">
              <a:rPr lang="el-GR" smtClean="0"/>
              <a:t>‹#›</a:t>
            </a:fld>
            <a:endParaRPr lang="el-GR"/>
          </a:p>
        </p:txBody>
      </p:sp>
    </p:spTree>
    <p:extLst>
      <p:ext uri="{BB962C8B-B14F-4D97-AF65-F5344CB8AC3E}">
        <p14:creationId xmlns:p14="http://schemas.microsoft.com/office/powerpoint/2010/main" val="7058070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839788" y="457200"/>
            <a:ext cx="3932237" cy="1600200"/>
          </a:xfrm>
        </p:spPr>
        <p:txBody>
          <a:bodyPr anchor="b"/>
          <a:lstStyle>
            <a:lvl1pPr>
              <a:defRPr sz="3200"/>
            </a:lvl1pPr>
          </a:lstStyle>
          <a:p>
            <a:r>
              <a:rPr lang="el-GR" smtClean="0"/>
              <a:t>Στυλ κύριου τίτλου</a:t>
            </a:r>
            <a:endParaRPr lang="el-GR"/>
          </a:p>
        </p:txBody>
      </p:sp>
      <p:sp>
        <p:nvSpPr>
          <p:cNvPr id="3" name="Θέση εικόνας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0808A3E7-2F1F-4940-88C0-66AC23943868}" type="datetimeFigureOut">
              <a:rPr lang="el-GR" smtClean="0"/>
              <a:t>10/3/2017</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528AFD31-DF07-45A7-851B-AEFCA20C802F}" type="slidenum">
              <a:rPr lang="el-GR" smtClean="0"/>
              <a:t>‹#›</a:t>
            </a:fld>
            <a:endParaRPr lang="el-GR"/>
          </a:p>
        </p:txBody>
      </p:sp>
    </p:spTree>
    <p:extLst>
      <p:ext uri="{BB962C8B-B14F-4D97-AF65-F5344CB8AC3E}">
        <p14:creationId xmlns:p14="http://schemas.microsoft.com/office/powerpoint/2010/main" val="17497823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smtClean="0"/>
              <a:t>Στυλ κύριου τίτλου</a:t>
            </a:r>
            <a:endParaRPr lang="el-GR"/>
          </a:p>
        </p:txBody>
      </p:sp>
      <p:sp>
        <p:nvSpPr>
          <p:cNvPr id="3" name="Θέση κειμένου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808A3E7-2F1F-4940-88C0-66AC23943868}" type="datetimeFigureOut">
              <a:rPr lang="el-GR" smtClean="0"/>
              <a:t>10/3/2017</a:t>
            </a:fld>
            <a:endParaRPr lang="el-GR"/>
          </a:p>
        </p:txBody>
      </p:sp>
      <p:sp>
        <p:nvSpPr>
          <p:cNvPr id="5" name="Θέση υποσέλιδου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Θέση αριθμού διαφάνειας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28AFD31-DF07-45A7-851B-AEFCA20C802F}" type="slidenum">
              <a:rPr lang="el-GR" smtClean="0"/>
              <a:t>‹#›</a:t>
            </a:fld>
            <a:endParaRPr lang="el-GR"/>
          </a:p>
        </p:txBody>
      </p:sp>
    </p:spTree>
    <p:extLst>
      <p:ext uri="{BB962C8B-B14F-4D97-AF65-F5344CB8AC3E}">
        <p14:creationId xmlns:p14="http://schemas.microsoft.com/office/powerpoint/2010/main" val="238698611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1524000" y="-180622"/>
            <a:ext cx="9144000" cy="3690585"/>
          </a:xfrm>
        </p:spPr>
        <p:txBody>
          <a:bodyPr>
            <a:normAutofit fontScale="90000"/>
          </a:bodyPr>
          <a:lstStyle/>
          <a:p>
            <a:pPr>
              <a:lnSpc>
                <a:spcPct val="115000"/>
              </a:lnSpc>
              <a:spcAft>
                <a:spcPts val="1000"/>
              </a:spcAft>
            </a:pPr>
            <a:r>
              <a:rPr lang="el-GR" b="1" dirty="0" smtClean="0">
                <a:effectLst/>
                <a:latin typeface="Calibri" panose="020F0502020204030204" pitchFamily="34" charset="0"/>
                <a:ea typeface="Calibri" panose="020F0502020204030204" pitchFamily="34" charset="0"/>
                <a:cs typeface="Times New Roman" panose="02020603050405020304" pitchFamily="18" charset="0"/>
              </a:rPr>
              <a:t> ΜΕΘΟΔΟΛΟΓΙΑ ΕΡΕΥΝΑΣ </a:t>
            </a:r>
            <a:r>
              <a:rPr lang="el-GR" dirty="0" smtClean="0">
                <a:effectLst/>
                <a:latin typeface="Calibri" panose="020F0502020204030204" pitchFamily="34" charset="0"/>
                <a:ea typeface="Calibri" panose="020F0502020204030204" pitchFamily="34" charset="0"/>
                <a:cs typeface="Times New Roman" panose="02020603050405020304" pitchFamily="18" charset="0"/>
              </a:rPr>
              <a:t/>
            </a:r>
            <a:br>
              <a:rPr lang="el-GR" dirty="0" smtClean="0">
                <a:effectLst/>
                <a:latin typeface="Calibri" panose="020F0502020204030204" pitchFamily="34" charset="0"/>
                <a:ea typeface="Calibri" panose="020F0502020204030204" pitchFamily="34" charset="0"/>
                <a:cs typeface="Times New Roman" panose="02020603050405020304" pitchFamily="18" charset="0"/>
              </a:rPr>
            </a:br>
            <a:r>
              <a:rPr lang="el-GR" b="1" dirty="0" smtClean="0">
                <a:effectLst/>
                <a:latin typeface="Calibri" panose="020F0502020204030204" pitchFamily="34" charset="0"/>
                <a:ea typeface="Calibri" panose="020F0502020204030204" pitchFamily="34" charset="0"/>
                <a:cs typeface="Times New Roman" panose="02020603050405020304" pitchFamily="18" charset="0"/>
              </a:rPr>
              <a:t> </a:t>
            </a:r>
            <a:r>
              <a:rPr lang="el-GR" dirty="0" smtClean="0">
                <a:effectLst/>
                <a:latin typeface="Calibri" panose="020F0502020204030204" pitchFamily="34" charset="0"/>
                <a:ea typeface="Calibri" panose="020F0502020204030204" pitchFamily="34" charset="0"/>
                <a:cs typeface="Times New Roman" panose="02020603050405020304" pitchFamily="18" charset="0"/>
              </a:rPr>
              <a:t/>
            </a:r>
            <a:br>
              <a:rPr lang="el-GR" dirty="0" smtClean="0">
                <a:effectLst/>
                <a:latin typeface="Calibri" panose="020F0502020204030204" pitchFamily="34" charset="0"/>
                <a:ea typeface="Calibri" panose="020F0502020204030204" pitchFamily="34" charset="0"/>
                <a:cs typeface="Times New Roman" panose="02020603050405020304" pitchFamily="18" charset="0"/>
              </a:rPr>
            </a:br>
            <a:r>
              <a:rPr lang="el-GR" b="1" dirty="0">
                <a:solidFill>
                  <a:prstClr val="black"/>
                </a:solidFill>
                <a:latin typeface="Calibri" panose="020F0502020204030204" pitchFamily="34" charset="0"/>
                <a:ea typeface="Calibri" panose="020F0502020204030204" pitchFamily="34" charset="0"/>
                <a:cs typeface="Times New Roman" panose="02020603050405020304" pitchFamily="18" charset="0"/>
              </a:rPr>
              <a:t>1. Τύπος έρευνας</a:t>
            </a:r>
            <a:r>
              <a:rPr lang="el-GR" dirty="0">
                <a:solidFill>
                  <a:prstClr val="black"/>
                </a:solidFill>
                <a:latin typeface="Calibri" panose="020F0502020204030204" pitchFamily="34" charset="0"/>
                <a:ea typeface="Calibri" panose="020F0502020204030204" pitchFamily="34" charset="0"/>
                <a:cs typeface="Times New Roman" panose="02020603050405020304" pitchFamily="18" charset="0"/>
              </a:rPr>
              <a:t/>
            </a:r>
            <a:br>
              <a:rPr lang="el-GR" dirty="0">
                <a:solidFill>
                  <a:prstClr val="black"/>
                </a:solidFill>
                <a:latin typeface="Calibri" panose="020F0502020204030204" pitchFamily="34" charset="0"/>
                <a:ea typeface="Calibri" panose="020F0502020204030204" pitchFamily="34" charset="0"/>
                <a:cs typeface="Times New Roman" panose="02020603050405020304" pitchFamily="18" charset="0"/>
              </a:rPr>
            </a:br>
            <a:r>
              <a:rPr lang="en-US" dirty="0" smtClean="0">
                <a:effectLst/>
                <a:latin typeface="Calibri" panose="020F0502020204030204" pitchFamily="34" charset="0"/>
                <a:ea typeface="Calibri" panose="020F0502020204030204" pitchFamily="34" charset="0"/>
                <a:cs typeface="Times New Roman" panose="02020603050405020304" pitchFamily="18" charset="0"/>
              </a:rPr>
              <a:t/>
            </a:r>
            <a:br>
              <a:rPr lang="en-US" dirty="0" smtClean="0">
                <a:effectLst/>
                <a:latin typeface="Calibri" panose="020F0502020204030204" pitchFamily="34" charset="0"/>
                <a:ea typeface="Calibri" panose="020F0502020204030204" pitchFamily="34" charset="0"/>
                <a:cs typeface="Times New Roman" panose="02020603050405020304" pitchFamily="18" charset="0"/>
              </a:rPr>
            </a:br>
            <a:r>
              <a:rPr lang="en-US" dirty="0">
                <a:latin typeface="Calibri" panose="020F0502020204030204" pitchFamily="34" charset="0"/>
                <a:ea typeface="Calibri" panose="020F0502020204030204" pitchFamily="34" charset="0"/>
                <a:cs typeface="Times New Roman" panose="02020603050405020304" pitchFamily="18" charset="0"/>
              </a:rPr>
              <a:t/>
            </a:r>
            <a:br>
              <a:rPr lang="en-US" dirty="0">
                <a:latin typeface="Calibri" panose="020F0502020204030204" pitchFamily="34" charset="0"/>
                <a:ea typeface="Calibri" panose="020F0502020204030204" pitchFamily="34" charset="0"/>
                <a:cs typeface="Times New Roman" panose="02020603050405020304" pitchFamily="18" charset="0"/>
              </a:rPr>
            </a:br>
            <a:r>
              <a:rPr lang="en-US" dirty="0" smtClean="0">
                <a:latin typeface="Calibri" panose="020F0502020204030204" pitchFamily="34" charset="0"/>
                <a:ea typeface="Calibri" panose="020F0502020204030204" pitchFamily="34" charset="0"/>
                <a:cs typeface="Times New Roman" panose="02020603050405020304" pitchFamily="18" charset="0"/>
              </a:rPr>
              <a:t/>
            </a:r>
            <a:br>
              <a:rPr lang="en-US" dirty="0" smtClean="0">
                <a:latin typeface="Calibri" panose="020F0502020204030204" pitchFamily="34" charset="0"/>
                <a:ea typeface="Calibri" panose="020F0502020204030204" pitchFamily="34" charset="0"/>
                <a:cs typeface="Times New Roman" panose="02020603050405020304" pitchFamily="18" charset="0"/>
              </a:rPr>
            </a:br>
            <a:r>
              <a:rPr lang="el-GR" dirty="0" smtClean="0">
                <a:effectLst/>
                <a:latin typeface="Calibri" panose="020F0502020204030204" pitchFamily="34" charset="0"/>
                <a:ea typeface="Calibri" panose="020F0502020204030204" pitchFamily="34" charset="0"/>
                <a:cs typeface="Times New Roman" panose="02020603050405020304" pitchFamily="18" charset="0"/>
              </a:rPr>
              <a:t> </a:t>
            </a:r>
            <a:br>
              <a:rPr lang="el-GR" dirty="0" smtClean="0">
                <a:effectLst/>
                <a:latin typeface="Calibri" panose="020F0502020204030204" pitchFamily="34" charset="0"/>
                <a:ea typeface="Calibri" panose="020F0502020204030204" pitchFamily="34" charset="0"/>
                <a:cs typeface="Times New Roman" panose="02020603050405020304" pitchFamily="18" charset="0"/>
              </a:rPr>
            </a:br>
            <a:r>
              <a:rPr lang="en-US" dirty="0" smtClean="0">
                <a:effectLst/>
                <a:latin typeface="Calibri" panose="020F0502020204030204" pitchFamily="34" charset="0"/>
                <a:ea typeface="Calibri" panose="020F0502020204030204" pitchFamily="34" charset="0"/>
                <a:cs typeface="Times New Roman" panose="02020603050405020304" pitchFamily="18" charset="0"/>
              </a:rPr>
              <a:t/>
            </a:r>
            <a:br>
              <a:rPr lang="en-US" dirty="0" smtClean="0">
                <a:effectLst/>
                <a:latin typeface="Calibri" panose="020F0502020204030204" pitchFamily="34" charset="0"/>
                <a:ea typeface="Calibri" panose="020F0502020204030204" pitchFamily="34" charset="0"/>
                <a:cs typeface="Times New Roman" panose="02020603050405020304" pitchFamily="18" charset="0"/>
              </a:rPr>
            </a:br>
            <a:r>
              <a:rPr lang="en-US" dirty="0">
                <a:latin typeface="Calibri" panose="020F0502020204030204" pitchFamily="34" charset="0"/>
                <a:ea typeface="Calibri" panose="020F0502020204030204" pitchFamily="34" charset="0"/>
                <a:cs typeface="Times New Roman" panose="02020603050405020304" pitchFamily="18" charset="0"/>
              </a:rPr>
              <a:t/>
            </a:r>
            <a:br>
              <a:rPr lang="en-US" dirty="0">
                <a:latin typeface="Calibri" panose="020F0502020204030204" pitchFamily="34" charset="0"/>
                <a:ea typeface="Calibri" panose="020F0502020204030204" pitchFamily="34" charset="0"/>
                <a:cs typeface="Times New Roman" panose="02020603050405020304" pitchFamily="18" charset="0"/>
              </a:rPr>
            </a:br>
            <a:r>
              <a:rPr lang="en-US" dirty="0" smtClean="0">
                <a:latin typeface="Calibri" panose="020F0502020204030204" pitchFamily="34" charset="0"/>
                <a:ea typeface="Calibri" panose="020F0502020204030204" pitchFamily="34" charset="0"/>
                <a:cs typeface="Times New Roman" panose="02020603050405020304" pitchFamily="18" charset="0"/>
              </a:rPr>
              <a:t/>
            </a:r>
            <a:br>
              <a:rPr lang="en-US" dirty="0" smtClean="0">
                <a:latin typeface="Calibri" panose="020F0502020204030204" pitchFamily="34" charset="0"/>
                <a:ea typeface="Calibri" panose="020F0502020204030204" pitchFamily="34" charset="0"/>
                <a:cs typeface="Times New Roman" panose="02020603050405020304" pitchFamily="18" charset="0"/>
              </a:rPr>
            </a:br>
            <a:r>
              <a:rPr lang="en-US" dirty="0">
                <a:latin typeface="Calibri" panose="020F0502020204030204" pitchFamily="34" charset="0"/>
                <a:ea typeface="Calibri" panose="020F0502020204030204" pitchFamily="34" charset="0"/>
                <a:cs typeface="Times New Roman" panose="02020603050405020304" pitchFamily="18" charset="0"/>
              </a:rPr>
              <a:t/>
            </a:r>
            <a:br>
              <a:rPr lang="en-US" dirty="0">
                <a:latin typeface="Calibri" panose="020F0502020204030204" pitchFamily="34" charset="0"/>
                <a:ea typeface="Calibri" panose="020F0502020204030204" pitchFamily="34" charset="0"/>
                <a:cs typeface="Times New Roman" panose="02020603050405020304" pitchFamily="18" charset="0"/>
              </a:rPr>
            </a:br>
            <a:r>
              <a:rPr lang="en-US" dirty="0" smtClean="0">
                <a:latin typeface="Calibri" panose="020F0502020204030204" pitchFamily="34" charset="0"/>
                <a:ea typeface="Calibri" panose="020F0502020204030204" pitchFamily="34" charset="0"/>
                <a:cs typeface="Times New Roman" panose="02020603050405020304" pitchFamily="18" charset="0"/>
              </a:rPr>
              <a:t/>
            </a:r>
            <a:br>
              <a:rPr lang="en-US" dirty="0" smtClean="0">
                <a:latin typeface="Calibri" panose="020F0502020204030204" pitchFamily="34" charset="0"/>
                <a:ea typeface="Calibri" panose="020F0502020204030204" pitchFamily="34" charset="0"/>
                <a:cs typeface="Times New Roman" panose="02020603050405020304" pitchFamily="18" charset="0"/>
              </a:rPr>
            </a:br>
            <a:r>
              <a:rPr lang="el-GR" b="1" dirty="0" smtClean="0">
                <a:effectLst/>
                <a:latin typeface="Calibri" panose="020F0502020204030204" pitchFamily="34" charset="0"/>
                <a:ea typeface="Calibri" panose="020F0502020204030204" pitchFamily="34" charset="0"/>
                <a:cs typeface="Times New Roman" panose="02020603050405020304" pitchFamily="18" charset="0"/>
              </a:rPr>
              <a:t> </a:t>
            </a:r>
            <a:r>
              <a:rPr lang="en-US" b="1" dirty="0" smtClean="0">
                <a:effectLst/>
                <a:latin typeface="Calibri" panose="020F0502020204030204" pitchFamily="34" charset="0"/>
                <a:ea typeface="Calibri" panose="020F0502020204030204" pitchFamily="34" charset="0"/>
                <a:cs typeface="Times New Roman" panose="02020603050405020304" pitchFamily="18" charset="0"/>
              </a:rPr>
              <a:t/>
            </a:r>
            <a:br>
              <a:rPr lang="en-US" b="1" dirty="0" smtClean="0">
                <a:effectLst/>
                <a:latin typeface="Calibri" panose="020F0502020204030204" pitchFamily="34" charset="0"/>
                <a:ea typeface="Calibri" panose="020F0502020204030204" pitchFamily="34" charset="0"/>
                <a:cs typeface="Times New Roman" panose="02020603050405020304" pitchFamily="18" charset="0"/>
              </a:rPr>
            </a:br>
            <a:r>
              <a:rPr lang="en-US" b="1" dirty="0">
                <a:latin typeface="Calibri" panose="020F0502020204030204" pitchFamily="34" charset="0"/>
                <a:ea typeface="Calibri" panose="020F0502020204030204" pitchFamily="34" charset="0"/>
                <a:cs typeface="Times New Roman" panose="02020603050405020304" pitchFamily="18" charset="0"/>
              </a:rPr>
              <a:t/>
            </a:r>
            <a:br>
              <a:rPr lang="en-US" b="1" dirty="0">
                <a:latin typeface="Calibri" panose="020F0502020204030204" pitchFamily="34" charset="0"/>
                <a:ea typeface="Calibri" panose="020F0502020204030204" pitchFamily="34" charset="0"/>
                <a:cs typeface="Times New Roman" panose="02020603050405020304" pitchFamily="18" charset="0"/>
              </a:rPr>
            </a:br>
            <a:r>
              <a:rPr lang="en-US" b="1" dirty="0" smtClean="0">
                <a:latin typeface="Calibri" panose="020F0502020204030204" pitchFamily="34" charset="0"/>
                <a:ea typeface="Calibri" panose="020F0502020204030204" pitchFamily="34" charset="0"/>
                <a:cs typeface="Times New Roman" panose="02020603050405020304" pitchFamily="18" charset="0"/>
              </a:rPr>
              <a:t/>
            </a:r>
            <a:br>
              <a:rPr lang="en-US" b="1" dirty="0" smtClean="0">
                <a:latin typeface="Calibri" panose="020F0502020204030204" pitchFamily="34" charset="0"/>
                <a:ea typeface="Calibri" panose="020F0502020204030204" pitchFamily="34" charset="0"/>
                <a:cs typeface="Times New Roman" panose="02020603050405020304" pitchFamily="18" charset="0"/>
              </a:rPr>
            </a:br>
            <a:r>
              <a:rPr lang="en-US" b="1" dirty="0" smtClean="0">
                <a:latin typeface="Calibri" panose="020F0502020204030204" pitchFamily="34" charset="0"/>
                <a:ea typeface="Calibri" panose="020F0502020204030204" pitchFamily="34" charset="0"/>
                <a:cs typeface="Times New Roman" panose="02020603050405020304" pitchFamily="18" charset="0"/>
              </a:rPr>
              <a:t/>
            </a:r>
            <a:br>
              <a:rPr lang="en-US" b="1" dirty="0" smtClean="0">
                <a:latin typeface="Calibri" panose="020F0502020204030204" pitchFamily="34" charset="0"/>
                <a:ea typeface="Calibri" panose="020F0502020204030204" pitchFamily="34" charset="0"/>
                <a:cs typeface="Times New Roman" panose="02020603050405020304" pitchFamily="18" charset="0"/>
              </a:rPr>
            </a:br>
            <a:r>
              <a:rPr lang="en-US" b="1" dirty="0">
                <a:latin typeface="Calibri" panose="020F0502020204030204" pitchFamily="34" charset="0"/>
                <a:ea typeface="Calibri" panose="020F0502020204030204" pitchFamily="34" charset="0"/>
                <a:cs typeface="Times New Roman" panose="02020603050405020304" pitchFamily="18" charset="0"/>
              </a:rPr>
              <a:t/>
            </a:r>
            <a:br>
              <a:rPr lang="en-US" b="1" dirty="0">
                <a:latin typeface="Calibri" panose="020F0502020204030204" pitchFamily="34" charset="0"/>
                <a:ea typeface="Calibri" panose="020F0502020204030204" pitchFamily="34" charset="0"/>
                <a:cs typeface="Times New Roman" panose="02020603050405020304" pitchFamily="18" charset="0"/>
              </a:rPr>
            </a:br>
            <a:r>
              <a:rPr lang="en-US" b="1" dirty="0" smtClean="0">
                <a:latin typeface="Calibri" panose="020F0502020204030204" pitchFamily="34" charset="0"/>
                <a:ea typeface="Calibri" panose="020F0502020204030204" pitchFamily="34" charset="0"/>
                <a:cs typeface="Times New Roman" panose="02020603050405020304" pitchFamily="18" charset="0"/>
              </a:rPr>
              <a:t/>
            </a:r>
            <a:br>
              <a:rPr lang="en-US" b="1" dirty="0" smtClean="0">
                <a:latin typeface="Calibri" panose="020F0502020204030204" pitchFamily="34" charset="0"/>
                <a:ea typeface="Calibri" panose="020F0502020204030204" pitchFamily="34" charset="0"/>
                <a:cs typeface="Times New Roman" panose="02020603050405020304" pitchFamily="18" charset="0"/>
              </a:rPr>
            </a:br>
            <a:r>
              <a:rPr lang="en-US" b="1" dirty="0">
                <a:latin typeface="Calibri" panose="020F0502020204030204" pitchFamily="34" charset="0"/>
                <a:ea typeface="Calibri" panose="020F0502020204030204" pitchFamily="34" charset="0"/>
                <a:cs typeface="Times New Roman" panose="02020603050405020304" pitchFamily="18" charset="0"/>
              </a:rPr>
              <a:t/>
            </a:r>
            <a:br>
              <a:rPr lang="en-US" b="1" dirty="0">
                <a:latin typeface="Calibri" panose="020F0502020204030204" pitchFamily="34" charset="0"/>
                <a:ea typeface="Calibri" panose="020F0502020204030204" pitchFamily="34" charset="0"/>
                <a:cs typeface="Times New Roman" panose="02020603050405020304" pitchFamily="18" charset="0"/>
              </a:rPr>
            </a:br>
            <a:r>
              <a:rPr lang="en-US" b="1" dirty="0" smtClean="0">
                <a:latin typeface="Calibri" panose="020F0502020204030204" pitchFamily="34" charset="0"/>
                <a:ea typeface="Calibri" panose="020F0502020204030204" pitchFamily="34" charset="0"/>
                <a:cs typeface="Times New Roman" panose="02020603050405020304" pitchFamily="18" charset="0"/>
              </a:rPr>
              <a:t/>
            </a:r>
            <a:br>
              <a:rPr lang="en-US" b="1" dirty="0" smtClean="0">
                <a:latin typeface="Calibri" panose="020F0502020204030204" pitchFamily="34" charset="0"/>
                <a:ea typeface="Calibri" panose="020F0502020204030204" pitchFamily="34" charset="0"/>
                <a:cs typeface="Times New Roman" panose="02020603050405020304" pitchFamily="18" charset="0"/>
              </a:rPr>
            </a:br>
            <a:r>
              <a:rPr lang="en-US" b="1" dirty="0">
                <a:latin typeface="Calibri" panose="020F0502020204030204" pitchFamily="34" charset="0"/>
                <a:ea typeface="Calibri" panose="020F0502020204030204" pitchFamily="34" charset="0"/>
                <a:cs typeface="Times New Roman" panose="02020603050405020304" pitchFamily="18" charset="0"/>
              </a:rPr>
              <a:t/>
            </a:r>
            <a:br>
              <a:rPr lang="en-US" b="1" dirty="0">
                <a:latin typeface="Calibri" panose="020F0502020204030204" pitchFamily="34" charset="0"/>
                <a:ea typeface="Calibri" panose="020F0502020204030204" pitchFamily="34" charset="0"/>
                <a:cs typeface="Times New Roman" panose="02020603050405020304" pitchFamily="18" charset="0"/>
              </a:rPr>
            </a:br>
            <a:r>
              <a:rPr lang="en-US" b="1" dirty="0" smtClean="0">
                <a:latin typeface="Calibri" panose="020F0502020204030204" pitchFamily="34" charset="0"/>
                <a:ea typeface="Calibri" panose="020F0502020204030204" pitchFamily="34" charset="0"/>
                <a:cs typeface="Times New Roman" panose="02020603050405020304" pitchFamily="18" charset="0"/>
              </a:rPr>
              <a:t/>
            </a:r>
            <a:br>
              <a:rPr lang="en-US" b="1" dirty="0" smtClean="0">
                <a:latin typeface="Calibri" panose="020F0502020204030204" pitchFamily="34" charset="0"/>
                <a:ea typeface="Calibri" panose="020F0502020204030204" pitchFamily="34" charset="0"/>
                <a:cs typeface="Times New Roman" panose="02020603050405020304" pitchFamily="18" charset="0"/>
              </a:rPr>
            </a:br>
            <a:r>
              <a:rPr lang="en-US" b="1" dirty="0">
                <a:latin typeface="Calibri" panose="020F0502020204030204" pitchFamily="34" charset="0"/>
                <a:ea typeface="Calibri" panose="020F0502020204030204" pitchFamily="34" charset="0"/>
                <a:cs typeface="Times New Roman" panose="02020603050405020304" pitchFamily="18" charset="0"/>
              </a:rPr>
              <a:t/>
            </a:r>
            <a:br>
              <a:rPr lang="en-US" b="1" dirty="0">
                <a:latin typeface="Calibri" panose="020F0502020204030204" pitchFamily="34" charset="0"/>
                <a:ea typeface="Calibri" panose="020F0502020204030204" pitchFamily="34" charset="0"/>
                <a:cs typeface="Times New Roman" panose="02020603050405020304" pitchFamily="18" charset="0"/>
              </a:rPr>
            </a:br>
            <a:r>
              <a:rPr lang="el-GR" sz="4400" b="1" dirty="0" smtClean="0">
                <a:effectLst/>
                <a:latin typeface="Calibri" panose="020F0502020204030204" pitchFamily="34" charset="0"/>
                <a:ea typeface="Calibri" panose="020F0502020204030204" pitchFamily="34" charset="0"/>
                <a:cs typeface="Times New Roman" panose="02020603050405020304" pitchFamily="18" charset="0"/>
              </a:rPr>
              <a:t>ΜΕΘΟΔΟΛΟΓΙΑ ΕΡΕΥΝΑΣ </a:t>
            </a:r>
            <a:r>
              <a:rPr lang="el-GR" dirty="0" smtClean="0">
                <a:effectLst/>
                <a:latin typeface="Calibri" panose="020F0502020204030204" pitchFamily="34" charset="0"/>
                <a:ea typeface="Calibri" panose="020F0502020204030204" pitchFamily="34" charset="0"/>
                <a:cs typeface="Times New Roman" panose="02020603050405020304" pitchFamily="18" charset="0"/>
              </a:rPr>
              <a:t/>
            </a:r>
            <a:br>
              <a:rPr lang="el-GR" dirty="0" smtClean="0">
                <a:effectLst/>
                <a:latin typeface="Calibri" panose="020F0502020204030204" pitchFamily="34" charset="0"/>
                <a:ea typeface="Calibri" panose="020F0502020204030204" pitchFamily="34" charset="0"/>
                <a:cs typeface="Times New Roman" panose="02020603050405020304" pitchFamily="18" charset="0"/>
              </a:rPr>
            </a:br>
            <a:r>
              <a:rPr lang="en-US" dirty="0">
                <a:latin typeface="Calibri" panose="020F0502020204030204" pitchFamily="34" charset="0"/>
                <a:ea typeface="Calibri" panose="020F0502020204030204" pitchFamily="34" charset="0"/>
                <a:cs typeface="Times New Roman" panose="02020603050405020304" pitchFamily="18" charset="0"/>
              </a:rPr>
              <a:t/>
            </a:r>
            <a:br>
              <a:rPr lang="en-US" dirty="0">
                <a:latin typeface="Calibri" panose="020F0502020204030204" pitchFamily="34" charset="0"/>
                <a:ea typeface="Calibri" panose="020F0502020204030204" pitchFamily="34" charset="0"/>
                <a:cs typeface="Times New Roman" panose="02020603050405020304" pitchFamily="18" charset="0"/>
              </a:rPr>
            </a:br>
            <a:r>
              <a:rPr lang="el-GR" sz="4000" b="1" dirty="0" smtClean="0">
                <a:solidFill>
                  <a:prstClr val="black"/>
                </a:solidFill>
                <a:latin typeface="Calibri" panose="020F0502020204030204" pitchFamily="34" charset="0"/>
                <a:ea typeface="Calibri" panose="020F0502020204030204" pitchFamily="34" charset="0"/>
                <a:cs typeface="Times New Roman" panose="02020603050405020304" pitchFamily="18" charset="0"/>
              </a:rPr>
              <a:t>1</a:t>
            </a:r>
            <a:r>
              <a:rPr lang="el-GR" sz="4000" b="1" dirty="0">
                <a:solidFill>
                  <a:prstClr val="black"/>
                </a:solidFill>
                <a:latin typeface="Calibri" panose="020F0502020204030204" pitchFamily="34" charset="0"/>
                <a:ea typeface="Calibri" panose="020F0502020204030204" pitchFamily="34" charset="0"/>
                <a:cs typeface="Times New Roman" panose="02020603050405020304" pitchFamily="18" charset="0"/>
              </a:rPr>
              <a:t>. Τύπος </a:t>
            </a:r>
            <a:r>
              <a:rPr lang="el-GR" sz="4000" b="1" dirty="0" smtClean="0">
                <a:solidFill>
                  <a:prstClr val="black"/>
                </a:solidFill>
                <a:latin typeface="Calibri" panose="020F0502020204030204" pitchFamily="34" charset="0"/>
                <a:ea typeface="Calibri" panose="020F0502020204030204" pitchFamily="34" charset="0"/>
                <a:cs typeface="Times New Roman" panose="02020603050405020304" pitchFamily="18" charset="0"/>
              </a:rPr>
              <a:t>έρευνας</a:t>
            </a:r>
            <a:r>
              <a:rPr lang="el-GR" dirty="0" smtClean="0">
                <a:effectLst/>
                <a:latin typeface="Calibri" panose="020F0502020204030204" pitchFamily="34" charset="0"/>
                <a:ea typeface="Calibri" panose="020F0502020204030204" pitchFamily="34" charset="0"/>
                <a:cs typeface="Times New Roman" panose="02020603050405020304" pitchFamily="18" charset="0"/>
              </a:rPr>
              <a:t/>
            </a:r>
            <a:br>
              <a:rPr lang="el-GR" dirty="0" smtClean="0">
                <a:effectLst/>
                <a:latin typeface="Calibri" panose="020F0502020204030204" pitchFamily="34" charset="0"/>
                <a:ea typeface="Calibri" panose="020F0502020204030204" pitchFamily="34" charset="0"/>
                <a:cs typeface="Times New Roman" panose="02020603050405020304" pitchFamily="18" charset="0"/>
              </a:rPr>
            </a:br>
            <a:endParaRPr lang="el-GR" dirty="0"/>
          </a:p>
        </p:txBody>
      </p:sp>
      <p:sp>
        <p:nvSpPr>
          <p:cNvPr id="3" name="Υπότιτλος 2"/>
          <p:cNvSpPr>
            <a:spLocks noGrp="1"/>
          </p:cNvSpPr>
          <p:nvPr>
            <p:ph type="subTitle" idx="1"/>
          </p:nvPr>
        </p:nvSpPr>
        <p:spPr/>
        <p:txBody>
          <a:bodyPr>
            <a:normAutofit/>
          </a:bodyPr>
          <a:lstStyle/>
          <a:p>
            <a:r>
              <a:rPr lang="el-GR" sz="3600" dirty="0" smtClean="0">
                <a:effectLst/>
                <a:latin typeface="Calibri" panose="020F0502020204030204" pitchFamily="34" charset="0"/>
                <a:ea typeface="Calibri" panose="020F0502020204030204" pitchFamily="34" charset="0"/>
                <a:cs typeface="Times New Roman" panose="02020603050405020304" pitchFamily="18" charset="0"/>
              </a:rPr>
              <a:t>Δύο βασικοί τύποι έρευνας περιγράφονται στην ακαδημαϊκή βιβλιογραφία, η ποσοτική και η ποιοτική</a:t>
            </a:r>
            <a:endParaRPr lang="el-GR" sz="3600" dirty="0"/>
          </a:p>
        </p:txBody>
      </p:sp>
    </p:spTree>
    <p:extLst>
      <p:ext uri="{BB962C8B-B14F-4D97-AF65-F5344CB8AC3E}">
        <p14:creationId xmlns:p14="http://schemas.microsoft.com/office/powerpoint/2010/main" val="27079080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nSpc>
                <a:spcPct val="115000"/>
              </a:lnSpc>
              <a:spcAft>
                <a:spcPts val="1000"/>
              </a:spcAft>
            </a:pPr>
            <a:r>
              <a:rPr lang="el-GR" b="1" dirty="0" smtClean="0">
                <a:effectLst/>
                <a:latin typeface="Calibri" panose="020F0502020204030204" pitchFamily="34" charset="0"/>
                <a:ea typeface="Calibri" panose="020F0502020204030204" pitchFamily="34" charset="0"/>
                <a:cs typeface="Times New Roman" panose="02020603050405020304" pitchFamily="18" charset="0"/>
              </a:rPr>
              <a:t>1.1. Ποσοτική έρευνα</a:t>
            </a:r>
            <a:endParaRPr lang="el-GR"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Θέση περιεχομένου 2"/>
          <p:cNvSpPr>
            <a:spLocks noGrp="1"/>
          </p:cNvSpPr>
          <p:nvPr>
            <p:ph idx="1"/>
          </p:nvPr>
        </p:nvSpPr>
        <p:spPr/>
        <p:txBody>
          <a:bodyPr>
            <a:normAutofit fontScale="92500" lnSpcReduction="20000"/>
          </a:bodyPr>
          <a:lstStyle/>
          <a:p>
            <a:pPr>
              <a:lnSpc>
                <a:spcPct val="115000"/>
              </a:lnSpc>
              <a:spcAft>
                <a:spcPts val="1000"/>
              </a:spcAft>
            </a:pPr>
            <a:r>
              <a:rPr lang="el-GR" dirty="0" smtClean="0">
                <a:effectLst/>
                <a:latin typeface="Calibri" panose="020F0502020204030204" pitchFamily="34" charset="0"/>
                <a:ea typeface="Calibri" panose="020F0502020204030204" pitchFamily="34" charset="0"/>
                <a:cs typeface="Times New Roman" panose="02020603050405020304" pitchFamily="18" charset="0"/>
              </a:rPr>
              <a:t>Στόχος της ποσοτικής έρευνας είναι να αναπτύξει μαθηματικά μοντέλα, ώστε να αναλύσει τη συσχέτιση δύο ή περισσότερων μεταβλητών. Είναι αυτός ο τύπος της έρευνας κατά την οποία τα αποτελέσματα της έρευνας και οι σχέσεις των μεταβλητών </a:t>
            </a:r>
            <a:r>
              <a:rPr lang="el-GR" dirty="0" err="1" smtClean="0">
                <a:effectLst/>
                <a:latin typeface="Calibri" panose="020F0502020204030204" pitchFamily="34" charset="0"/>
                <a:ea typeface="Calibri" panose="020F0502020204030204" pitchFamily="34" charset="0"/>
                <a:cs typeface="Times New Roman" panose="02020603050405020304" pitchFamily="18" charset="0"/>
              </a:rPr>
              <a:t>ποσοτικοποιούνται</a:t>
            </a:r>
            <a:r>
              <a:rPr lang="el-GR" dirty="0" smtClean="0">
                <a:effectLst/>
                <a:latin typeface="Calibri" panose="020F0502020204030204" pitchFamily="34" charset="0"/>
                <a:ea typeface="Calibri" panose="020F0502020204030204" pitchFamily="34" charset="0"/>
                <a:cs typeface="Times New Roman" panose="02020603050405020304" pitchFamily="18" charset="0"/>
              </a:rPr>
              <a:t>. Με βάση τον ορισμό αυτόν, γίνεται σαφές πως η μέτρηση παίζει έναν πολύ σημαντικό ρόλο στην ποσοτική έρευνα (</a:t>
            </a:r>
            <a:r>
              <a:rPr lang="el-GR" dirty="0" err="1" smtClean="0">
                <a:effectLst/>
                <a:latin typeface="Calibri" panose="020F0502020204030204" pitchFamily="34" charset="0"/>
                <a:ea typeface="Calibri" panose="020F0502020204030204" pitchFamily="34" charset="0"/>
                <a:cs typeface="Times New Roman" panose="02020603050405020304" pitchFamily="18" charset="0"/>
              </a:rPr>
              <a:t>Mahoney</a:t>
            </a:r>
            <a:r>
              <a:rPr lang="el-GR" dirty="0" smtClean="0">
                <a:effectLst/>
                <a:latin typeface="Calibri" panose="020F0502020204030204" pitchFamily="34" charset="0"/>
                <a:ea typeface="Calibri" panose="020F0502020204030204" pitchFamily="34" charset="0"/>
                <a:cs typeface="Times New Roman" panose="02020603050405020304" pitchFamily="18" charset="0"/>
              </a:rPr>
              <a:t> &amp; </a:t>
            </a:r>
            <a:r>
              <a:rPr lang="el-GR" dirty="0" err="1" smtClean="0">
                <a:effectLst/>
                <a:latin typeface="Calibri" panose="020F0502020204030204" pitchFamily="34" charset="0"/>
                <a:ea typeface="Calibri" panose="020F0502020204030204" pitchFamily="34" charset="0"/>
                <a:cs typeface="Times New Roman" panose="02020603050405020304" pitchFamily="18" charset="0"/>
              </a:rPr>
              <a:t>Goertz</a:t>
            </a:r>
            <a:r>
              <a:rPr lang="el-GR" dirty="0" smtClean="0">
                <a:effectLst/>
                <a:latin typeface="Calibri" panose="020F0502020204030204" pitchFamily="34" charset="0"/>
                <a:ea typeface="Calibri" panose="020F0502020204030204" pitchFamily="34" charset="0"/>
                <a:cs typeface="Times New Roman" panose="02020603050405020304" pitchFamily="18" charset="0"/>
              </a:rPr>
              <a:t>, 2006). Ένα βασικό χαρακτηριστικό αυτού του τύπου έρευνας, το οποίο ενίοτε θεωρείται και ως μειονέκτημα, είναι ότι έχει τη δυνατότητα να εξάγει συγκεκριμένα μετρήσιμα αποτελέσματα αναφορικά με ένα συγκεκριμένο πρόβλημα ή υπόθεση (</a:t>
            </a:r>
            <a:r>
              <a:rPr lang="el-GR" dirty="0" err="1" smtClean="0">
                <a:effectLst/>
                <a:latin typeface="Calibri" panose="020F0502020204030204" pitchFamily="34" charset="0"/>
                <a:ea typeface="Calibri" panose="020F0502020204030204" pitchFamily="34" charset="0"/>
                <a:cs typeface="Times New Roman" panose="02020603050405020304" pitchFamily="18" charset="0"/>
              </a:rPr>
              <a:t>Bell</a:t>
            </a:r>
            <a:r>
              <a:rPr lang="el-GR" dirty="0" smtClean="0">
                <a:effectLst/>
                <a:latin typeface="Calibri" panose="020F0502020204030204" pitchFamily="34" charset="0"/>
                <a:ea typeface="Calibri" panose="020F0502020204030204" pitchFamily="34" charset="0"/>
                <a:cs typeface="Times New Roman" panose="02020603050405020304" pitchFamily="18" charset="0"/>
              </a:rPr>
              <a:t>, 2005).</a:t>
            </a:r>
          </a:p>
          <a:p>
            <a:endParaRPr lang="el-GR" dirty="0"/>
          </a:p>
        </p:txBody>
      </p:sp>
    </p:spTree>
    <p:extLst>
      <p:ext uri="{BB962C8B-B14F-4D97-AF65-F5344CB8AC3E}">
        <p14:creationId xmlns:p14="http://schemas.microsoft.com/office/powerpoint/2010/main" val="18951254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pPr>
              <a:lnSpc>
                <a:spcPct val="115000"/>
              </a:lnSpc>
              <a:spcAft>
                <a:spcPts val="1000"/>
              </a:spcAft>
            </a:pPr>
            <a:r>
              <a:rPr lang="el-GR" b="1" dirty="0" smtClean="0">
                <a:effectLst/>
                <a:latin typeface="Calibri" panose="020F0502020204030204" pitchFamily="34" charset="0"/>
                <a:ea typeface="Calibri" panose="020F0502020204030204" pitchFamily="34" charset="0"/>
                <a:cs typeface="Times New Roman" panose="02020603050405020304" pitchFamily="18" charset="0"/>
              </a:rPr>
              <a:t>1.2. Ποιοτική έρευνα</a:t>
            </a:r>
            <a:endParaRPr lang="el-GR"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Θέση περιεχομένου 4"/>
          <p:cNvSpPr>
            <a:spLocks noGrp="1"/>
          </p:cNvSpPr>
          <p:nvPr>
            <p:ph idx="1"/>
          </p:nvPr>
        </p:nvSpPr>
        <p:spPr/>
        <p:txBody>
          <a:bodyPr/>
          <a:lstStyle/>
          <a:p>
            <a:r>
              <a:rPr lang="el-GR" dirty="0" smtClean="0">
                <a:effectLst/>
                <a:latin typeface="Calibri" panose="020F0502020204030204" pitchFamily="34" charset="0"/>
                <a:ea typeface="Calibri" panose="020F0502020204030204" pitchFamily="34" charset="0"/>
                <a:cs typeface="Times New Roman" panose="02020603050405020304" pitchFamily="18" charset="0"/>
              </a:rPr>
              <a:t>Η ποιοτική έρευνα ασχολείται με το να γίνει κατανοητό ένα πρόβλημα, μια περίπτωση, ένα φαινόμενο ή μια συμπεριφορά και να εξηγηθούν τα αίτιά τους. Η βασική διαφορά του τύπου αυτού έρευνας από την ποσοτική είναι πως χρησιμοποιείται προκειμένου να εξετάσει τις απόψεις ενός σχετικά μικρού δείγματος, ενώ τα αποτελέσματα δεν είναι μετρήσιμα και δεν </a:t>
            </a:r>
            <a:r>
              <a:rPr lang="el-GR" dirty="0" err="1" smtClean="0">
                <a:effectLst/>
                <a:latin typeface="Calibri" panose="020F0502020204030204" pitchFamily="34" charset="0"/>
                <a:ea typeface="Calibri" panose="020F0502020204030204" pitchFamily="34" charset="0"/>
                <a:cs typeface="Times New Roman" panose="02020603050405020304" pitchFamily="18" charset="0"/>
              </a:rPr>
              <a:t>ποσοτικοποιούνται</a:t>
            </a:r>
            <a:r>
              <a:rPr lang="el-GR" dirty="0" smtClean="0">
                <a:effectLst/>
                <a:latin typeface="Calibri" panose="020F0502020204030204" pitchFamily="34" charset="0"/>
                <a:ea typeface="Calibri" panose="020F0502020204030204" pitchFamily="34" charset="0"/>
                <a:cs typeface="Times New Roman" panose="02020603050405020304" pitchFamily="18" charset="0"/>
              </a:rPr>
              <a:t> (</a:t>
            </a:r>
            <a:r>
              <a:rPr lang="el-GR" dirty="0" err="1" smtClean="0">
                <a:effectLst/>
                <a:latin typeface="Calibri" panose="020F0502020204030204" pitchFamily="34" charset="0"/>
                <a:ea typeface="Calibri" panose="020F0502020204030204" pitchFamily="34" charset="0"/>
                <a:cs typeface="Times New Roman" panose="02020603050405020304" pitchFamily="18" charset="0"/>
              </a:rPr>
              <a:t>Denzin</a:t>
            </a:r>
            <a:r>
              <a:rPr lang="el-GR" dirty="0" smtClean="0">
                <a:effectLst/>
                <a:latin typeface="Calibri" panose="020F0502020204030204" pitchFamily="34" charset="0"/>
                <a:ea typeface="Calibri" panose="020F0502020204030204" pitchFamily="34" charset="0"/>
                <a:cs typeface="Times New Roman" panose="02020603050405020304" pitchFamily="18" charset="0"/>
              </a:rPr>
              <a:t> &amp; </a:t>
            </a:r>
            <a:r>
              <a:rPr lang="el-GR" dirty="0" err="1" smtClean="0">
                <a:effectLst/>
                <a:latin typeface="Calibri" panose="020F0502020204030204" pitchFamily="34" charset="0"/>
                <a:ea typeface="Calibri" panose="020F0502020204030204" pitchFamily="34" charset="0"/>
                <a:cs typeface="Times New Roman" panose="02020603050405020304" pitchFamily="18" charset="0"/>
              </a:rPr>
              <a:t>Lincoln</a:t>
            </a:r>
            <a:r>
              <a:rPr lang="el-GR" dirty="0" smtClean="0">
                <a:effectLst/>
                <a:latin typeface="Calibri" panose="020F0502020204030204" pitchFamily="34" charset="0"/>
                <a:ea typeface="Calibri" panose="020F0502020204030204" pitchFamily="34" charset="0"/>
                <a:cs typeface="Times New Roman" panose="02020603050405020304" pitchFamily="18" charset="0"/>
              </a:rPr>
              <a:t>, 2005). </a:t>
            </a:r>
            <a:endParaRPr lang="el-GR" dirty="0"/>
          </a:p>
        </p:txBody>
      </p:sp>
    </p:spTree>
    <p:extLst>
      <p:ext uri="{BB962C8B-B14F-4D97-AF65-F5344CB8AC3E}">
        <p14:creationId xmlns:p14="http://schemas.microsoft.com/office/powerpoint/2010/main" val="14177149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Τίτλος 2"/>
          <p:cNvSpPr>
            <a:spLocks noGrp="1"/>
          </p:cNvSpPr>
          <p:nvPr>
            <p:ph type="title"/>
          </p:nvPr>
        </p:nvSpPr>
        <p:spPr/>
        <p:txBody>
          <a:bodyPr/>
          <a:lstStyle/>
          <a:p>
            <a:endParaRPr lang="el-GR"/>
          </a:p>
        </p:txBody>
      </p:sp>
      <p:sp>
        <p:nvSpPr>
          <p:cNvPr id="4" name="Θέση περιεχομένου 3"/>
          <p:cNvSpPr>
            <a:spLocks noGrp="1"/>
          </p:cNvSpPr>
          <p:nvPr>
            <p:ph idx="1"/>
          </p:nvPr>
        </p:nvSpPr>
        <p:spPr>
          <a:xfrm>
            <a:off x="838200" y="1825625"/>
            <a:ext cx="10515600" cy="4351338"/>
          </a:xfrm>
        </p:spPr>
        <p:txBody>
          <a:bodyPr>
            <a:normAutofit lnSpcReduction="10000"/>
          </a:bodyPr>
          <a:lstStyle/>
          <a:p>
            <a:pPr>
              <a:lnSpc>
                <a:spcPct val="115000"/>
              </a:lnSpc>
              <a:spcAft>
                <a:spcPts val="1000"/>
              </a:spcAft>
            </a:pPr>
            <a:r>
              <a:rPr lang="el-GR" dirty="0" smtClean="0">
                <a:effectLst/>
                <a:latin typeface="Calibri" panose="020F0502020204030204" pitchFamily="34" charset="0"/>
                <a:ea typeface="Calibri" panose="020F0502020204030204" pitchFamily="34" charset="0"/>
                <a:cs typeface="Times New Roman" panose="02020603050405020304" pitchFamily="18" charset="0"/>
              </a:rPr>
              <a:t>Εκτός αυτού, μια ποιοτική έρευνα προσπαθεί να εξηγήσει το γιατί έχει προκύψει ένα συγκεκριμένο πρόβλημα, φαινόμενο, ή περίπτωση και πως. Το βασικό χαρακτηριστικό της ποιοτικής έρευνας είναι ότι παράγει μια γενική εικόνα γύρω από το θέμα υπό εξέταση, χωρίς να απομονώνει συγκεκριμένες πτυχές του, όπως συμβαίνει στα πλαίσια μιας ποσοτικής έρευνας (</a:t>
            </a:r>
            <a:r>
              <a:rPr lang="el-GR" dirty="0" err="1" smtClean="0">
                <a:effectLst/>
                <a:latin typeface="Calibri" panose="020F0502020204030204" pitchFamily="34" charset="0"/>
                <a:ea typeface="Calibri" panose="020F0502020204030204" pitchFamily="34" charset="0"/>
                <a:cs typeface="Times New Roman" panose="02020603050405020304" pitchFamily="18" charset="0"/>
              </a:rPr>
              <a:t>Holliday</a:t>
            </a:r>
            <a:r>
              <a:rPr lang="el-GR" dirty="0" smtClean="0">
                <a:effectLst/>
                <a:latin typeface="Calibri" panose="020F0502020204030204" pitchFamily="34" charset="0"/>
                <a:ea typeface="Calibri" panose="020F0502020204030204" pitchFamily="34" charset="0"/>
                <a:cs typeface="Times New Roman" panose="02020603050405020304" pitchFamily="18" charset="0"/>
              </a:rPr>
              <a:t>, 2007). </a:t>
            </a:r>
            <a:endParaRPr lang="en-US" dirty="0" smtClean="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1000"/>
              </a:spcAft>
            </a:pPr>
            <a:r>
              <a:rPr lang="el-GR" dirty="0" smtClean="0">
                <a:effectLst/>
                <a:latin typeface="Calibri" panose="020F0502020204030204" pitchFamily="34" charset="0"/>
                <a:ea typeface="Calibri" panose="020F0502020204030204" pitchFamily="34" charset="0"/>
                <a:cs typeface="Times New Roman" panose="02020603050405020304" pitchFamily="18" charset="0"/>
              </a:rPr>
              <a:t>Ο παρακάτω πίνακας συνοψίζει τα βασικά χαρακτηριστικά και τις διαφορές μεταξύ ποσοτικής και ποιοτικής έρευνας.</a:t>
            </a:r>
          </a:p>
          <a:p>
            <a:pPr>
              <a:lnSpc>
                <a:spcPct val="115000"/>
              </a:lnSpc>
              <a:spcAft>
                <a:spcPts val="1000"/>
              </a:spcAft>
            </a:pPr>
            <a:endParaRPr lang="el-GR" dirty="0" smtClean="0">
              <a:effectLst/>
              <a:latin typeface="Calibri" panose="020F0502020204030204" pitchFamily="34" charset="0"/>
              <a:ea typeface="Calibri" panose="020F0502020204030204" pitchFamily="34" charset="0"/>
              <a:cs typeface="Times New Roman" panose="02020603050405020304" pitchFamily="18" charset="0"/>
            </a:endParaRPr>
          </a:p>
          <a:p>
            <a:endParaRPr lang="el-GR" dirty="0"/>
          </a:p>
        </p:txBody>
      </p:sp>
    </p:spTree>
    <p:extLst>
      <p:ext uri="{BB962C8B-B14F-4D97-AF65-F5344CB8AC3E}">
        <p14:creationId xmlns:p14="http://schemas.microsoft.com/office/powerpoint/2010/main" val="1314898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marL="228600" lvl="0" indent="-228600">
              <a:lnSpc>
                <a:spcPct val="115000"/>
              </a:lnSpc>
              <a:spcBef>
                <a:spcPts val="1000"/>
              </a:spcBef>
              <a:spcAft>
                <a:spcPts val="1000"/>
              </a:spcAft>
            </a:pPr>
            <a:r>
              <a:rPr lang="el-GR" sz="2800" b="1" dirty="0">
                <a:solidFill>
                  <a:prstClr val="black"/>
                </a:solidFill>
                <a:latin typeface="Calibri" panose="020F0502020204030204" pitchFamily="34" charset="0"/>
                <a:ea typeface="Calibri" panose="020F0502020204030204" pitchFamily="34" charset="0"/>
                <a:cs typeface="Times New Roman" panose="02020603050405020304" pitchFamily="18" charset="0"/>
              </a:rPr>
              <a:t>2. Μέθοδοι συλλογής πληροφοριών</a:t>
            </a:r>
            <a:br>
              <a:rPr lang="el-GR" sz="2800" b="1" dirty="0">
                <a:solidFill>
                  <a:prstClr val="black"/>
                </a:solidFill>
                <a:latin typeface="Calibri" panose="020F0502020204030204" pitchFamily="34" charset="0"/>
                <a:ea typeface="Calibri" panose="020F0502020204030204" pitchFamily="34" charset="0"/>
                <a:cs typeface="Times New Roman" panose="02020603050405020304" pitchFamily="18" charset="0"/>
              </a:rPr>
            </a:br>
            <a:endParaRPr lang="el-GR" b="1" dirty="0"/>
          </a:p>
        </p:txBody>
      </p:sp>
      <p:sp>
        <p:nvSpPr>
          <p:cNvPr id="3" name="Θέση περιεχομένου 2"/>
          <p:cNvSpPr>
            <a:spLocks noGrp="1"/>
          </p:cNvSpPr>
          <p:nvPr>
            <p:ph idx="1"/>
          </p:nvPr>
        </p:nvSpPr>
        <p:spPr/>
        <p:txBody>
          <a:bodyPr>
            <a:normAutofit/>
          </a:bodyPr>
          <a:lstStyle/>
          <a:p>
            <a:pPr marL="0" indent="0">
              <a:lnSpc>
                <a:spcPct val="115000"/>
              </a:lnSpc>
              <a:spcAft>
                <a:spcPts val="1000"/>
              </a:spcAft>
              <a:buNone/>
            </a:pPr>
            <a:r>
              <a:rPr lang="el-GR" dirty="0" smtClean="0">
                <a:effectLst/>
                <a:latin typeface="Calibri" panose="020F0502020204030204" pitchFamily="34" charset="0"/>
                <a:ea typeface="Calibri" panose="020F0502020204030204" pitchFamily="34" charset="0"/>
                <a:cs typeface="Times New Roman" panose="02020603050405020304" pitchFamily="18" charset="0"/>
              </a:rPr>
              <a:t>	Οι κυριότερες μέθοδοι συλλογής πληροφοριών για τις ανάγκες μιας έρευνας είναι οι προσωπικές συνεντεύξεις, οι τηλεφωνικές συνεντεύξεις, οι δημοσκοπήσεις μέσω αλληλογραφίας και οι παρατηρήσεις.</a:t>
            </a:r>
          </a:p>
          <a:p>
            <a:pPr>
              <a:lnSpc>
                <a:spcPct val="115000"/>
              </a:lnSpc>
              <a:spcAft>
                <a:spcPts val="1000"/>
              </a:spcAft>
            </a:pPr>
            <a:r>
              <a:rPr lang="el-GR" dirty="0" smtClean="0">
                <a:effectLst/>
                <a:latin typeface="Calibri" panose="020F0502020204030204" pitchFamily="34" charset="0"/>
                <a:ea typeface="Calibri" panose="020F0502020204030204" pitchFamily="34" charset="0"/>
                <a:cs typeface="Times New Roman" panose="02020603050405020304" pitchFamily="18" charset="0"/>
              </a:rPr>
              <a:t> </a:t>
            </a:r>
          </a:p>
          <a:p>
            <a:endParaRPr lang="el-GR" dirty="0"/>
          </a:p>
        </p:txBody>
      </p:sp>
    </p:spTree>
    <p:extLst>
      <p:ext uri="{BB962C8B-B14F-4D97-AF65-F5344CB8AC3E}">
        <p14:creationId xmlns:p14="http://schemas.microsoft.com/office/powerpoint/2010/main" val="21418902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smtClean="0"/>
              <a:t>2.1. Προσωπικές συνεντεύξεις</a:t>
            </a:r>
            <a:br>
              <a:rPr lang="el-GR" b="1" dirty="0" smtClean="0"/>
            </a:br>
            <a:endParaRPr lang="el-GR" b="1" dirty="0"/>
          </a:p>
        </p:txBody>
      </p:sp>
      <p:sp>
        <p:nvSpPr>
          <p:cNvPr id="3" name="Θέση περιεχομένου 2"/>
          <p:cNvSpPr>
            <a:spLocks noGrp="1"/>
          </p:cNvSpPr>
          <p:nvPr>
            <p:ph idx="1"/>
          </p:nvPr>
        </p:nvSpPr>
        <p:spPr/>
        <p:txBody>
          <a:bodyPr>
            <a:normAutofit fontScale="77500" lnSpcReduction="20000"/>
          </a:bodyPr>
          <a:lstStyle/>
          <a:p>
            <a:pPr>
              <a:lnSpc>
                <a:spcPct val="115000"/>
              </a:lnSpc>
              <a:spcAft>
                <a:spcPts val="1000"/>
              </a:spcAft>
            </a:pPr>
            <a:r>
              <a:rPr lang="el-GR" dirty="0" smtClean="0">
                <a:effectLst/>
                <a:latin typeface="Calibri" panose="020F0502020204030204" pitchFamily="34" charset="0"/>
                <a:ea typeface="Calibri" panose="020F0502020204030204" pitchFamily="34" charset="0"/>
                <a:cs typeface="Times New Roman" panose="02020603050405020304" pitchFamily="18" charset="0"/>
              </a:rPr>
              <a:t> Οι προσωπικές συνεντεύξεις αναφέρονται στην έρευνα που πραγματοποιείται μέσα από την άμεση επαφή του ερευνητή και των συμμετεχόντων σε μια συνέντευξη. Μέσα από τη μέθοδο αυτή συλλογής πληροφοριών, οι ερευνητές έχουν τη δυνατότητα να αντλήσουν χρήσιμα συμπεράσματα για το θέμα της έρευνας όχι μόνο μέσα από τις απαντήσεις των ερωτηθέντων, αλλά και μέσα από τις εκφράσεις, τις κινήσεις και τον τόνο της φωνής τους (</a:t>
            </a:r>
            <a:r>
              <a:rPr lang="el-GR" dirty="0" err="1" smtClean="0">
                <a:effectLst/>
                <a:latin typeface="Calibri" panose="020F0502020204030204" pitchFamily="34" charset="0"/>
                <a:ea typeface="Calibri" panose="020F0502020204030204" pitchFamily="34" charset="0"/>
                <a:cs typeface="Times New Roman" panose="02020603050405020304" pitchFamily="18" charset="0"/>
              </a:rPr>
              <a:t>Fischer</a:t>
            </a:r>
            <a:r>
              <a:rPr lang="el-GR" dirty="0" smtClean="0">
                <a:effectLst/>
                <a:latin typeface="Calibri" panose="020F0502020204030204" pitchFamily="34" charset="0"/>
                <a:ea typeface="Calibri" panose="020F0502020204030204" pitchFamily="34" charset="0"/>
                <a:cs typeface="Times New Roman" panose="02020603050405020304" pitchFamily="18" charset="0"/>
              </a:rPr>
              <a:t>, 2005). Οι προσωπικές συνεντεύξεις μπορεί να είναι δομημένες ή μερικώς δομημένες. Οι δομημένες συνεντεύξεις συνοδεύονται από συγκεκριμένες και αυστηρά δομημένες ερωτήσεις, ενώ </a:t>
            </a:r>
            <a:r>
              <a:rPr lang="el-GR" dirty="0" err="1" smtClean="0">
                <a:effectLst/>
                <a:latin typeface="Calibri" panose="020F0502020204030204" pitchFamily="34" charset="0"/>
                <a:ea typeface="Calibri" panose="020F0502020204030204" pitchFamily="34" charset="0"/>
                <a:cs typeface="Times New Roman" panose="02020603050405020304" pitchFamily="18" charset="0"/>
              </a:rPr>
              <a:t>ντίθετα</a:t>
            </a:r>
            <a:r>
              <a:rPr lang="el-GR" dirty="0" smtClean="0">
                <a:effectLst/>
                <a:latin typeface="Calibri" panose="020F0502020204030204" pitchFamily="34" charset="0"/>
                <a:ea typeface="Calibri" panose="020F0502020204030204" pitchFamily="34" charset="0"/>
                <a:cs typeface="Times New Roman" panose="02020603050405020304" pitchFamily="18" charset="0"/>
              </a:rPr>
              <a:t>, κατά τις μερικώς δομημένες συνεντεύξεις, οι ερευνητές ακολουθούν έναν οδηγό συνέντευξης, ενώ έχουν επιλέξει κάποια συγκεκριμένα θέματα από πριν και αφήνουν τους ερευνητές ελεύθερους να εκφράζουν τις απόψεις τους (</a:t>
            </a:r>
            <a:r>
              <a:rPr lang="el-GR" dirty="0" err="1" smtClean="0">
                <a:effectLst/>
                <a:latin typeface="Calibri" panose="020F0502020204030204" pitchFamily="34" charset="0"/>
                <a:ea typeface="Calibri" panose="020F0502020204030204" pitchFamily="34" charset="0"/>
                <a:cs typeface="Times New Roman" panose="02020603050405020304" pitchFamily="18" charset="0"/>
              </a:rPr>
              <a:t>Collis</a:t>
            </a:r>
            <a:r>
              <a:rPr lang="el-GR" dirty="0" smtClean="0">
                <a:effectLst/>
                <a:latin typeface="Calibri" panose="020F0502020204030204" pitchFamily="34" charset="0"/>
                <a:ea typeface="Calibri" panose="020F0502020204030204" pitchFamily="34" charset="0"/>
                <a:cs typeface="Times New Roman" panose="02020603050405020304" pitchFamily="18" charset="0"/>
              </a:rPr>
              <a:t> &amp; </a:t>
            </a:r>
            <a:r>
              <a:rPr lang="el-GR" dirty="0" err="1" smtClean="0">
                <a:effectLst/>
                <a:latin typeface="Calibri" panose="020F0502020204030204" pitchFamily="34" charset="0"/>
                <a:ea typeface="Calibri" panose="020F0502020204030204" pitchFamily="34" charset="0"/>
                <a:cs typeface="Times New Roman" panose="02020603050405020304" pitchFamily="18" charset="0"/>
              </a:rPr>
              <a:t>Hussey</a:t>
            </a:r>
            <a:r>
              <a:rPr lang="el-GR" dirty="0" smtClean="0">
                <a:effectLst/>
                <a:latin typeface="Calibri" panose="020F0502020204030204" pitchFamily="34" charset="0"/>
                <a:ea typeface="Calibri" panose="020F0502020204030204" pitchFamily="34" charset="0"/>
                <a:cs typeface="Times New Roman" panose="02020603050405020304" pitchFamily="18" charset="0"/>
              </a:rPr>
              <a:t>, 2003). </a:t>
            </a:r>
          </a:p>
          <a:p>
            <a:pPr marL="0" indent="0">
              <a:lnSpc>
                <a:spcPct val="115000"/>
              </a:lnSpc>
              <a:spcAft>
                <a:spcPts val="1000"/>
              </a:spcAft>
              <a:buNone/>
            </a:pPr>
            <a:r>
              <a:rPr lang="el-GR" dirty="0" smtClean="0">
                <a:effectLst/>
                <a:latin typeface="Calibri" panose="020F0502020204030204" pitchFamily="34" charset="0"/>
                <a:ea typeface="Calibri" panose="020F0502020204030204" pitchFamily="34" charset="0"/>
                <a:cs typeface="Times New Roman" panose="02020603050405020304" pitchFamily="18" charset="0"/>
              </a:rPr>
              <a:t> </a:t>
            </a:r>
            <a:endParaRPr lang="el-GR"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91427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smtClean="0"/>
              <a:t>2.2. Τηλεφωνικές συνεντεύξεις</a:t>
            </a:r>
            <a:endParaRPr lang="el-GR" b="1" dirty="0"/>
          </a:p>
        </p:txBody>
      </p:sp>
      <p:sp>
        <p:nvSpPr>
          <p:cNvPr id="3" name="Θέση περιεχομένου 2"/>
          <p:cNvSpPr>
            <a:spLocks noGrp="1"/>
          </p:cNvSpPr>
          <p:nvPr>
            <p:ph idx="1"/>
          </p:nvPr>
        </p:nvSpPr>
        <p:spPr/>
        <p:txBody>
          <a:bodyPr>
            <a:normAutofit/>
          </a:bodyPr>
          <a:lstStyle/>
          <a:p>
            <a:pPr marL="0" indent="0">
              <a:lnSpc>
                <a:spcPct val="115000"/>
              </a:lnSpc>
              <a:spcAft>
                <a:spcPts val="1000"/>
              </a:spcAft>
              <a:buNone/>
            </a:pPr>
            <a:r>
              <a:rPr lang="el-GR" dirty="0" smtClean="0">
                <a:effectLst/>
                <a:latin typeface="Calibri" panose="020F0502020204030204" pitchFamily="34" charset="0"/>
                <a:ea typeface="Calibri" panose="020F0502020204030204" pitchFamily="34" charset="0"/>
                <a:cs typeface="Times New Roman" panose="02020603050405020304" pitchFamily="18" charset="0"/>
              </a:rPr>
              <a:t>	Εξ ορισμού, οι τηλεφωνικές συνεντεύξεις αναφέρονται σε συνεντεύξεις και δημοσκοπήσεις κατά τις οποίες οι συμμετέχοντες προσεγγίζονται μέσω τηλεφώνου και μέσω αυτού καλούνται να απαντήσουν στα ερευνητικά ερωτήματα. Η μέθοδος αυτή μπορεί να είναι πιο οικονομική και λιγότερο χρονοβόρα από τις προσωπικές συνεντεύξεις (</a:t>
            </a:r>
            <a:r>
              <a:rPr lang="el-GR" dirty="0" err="1" smtClean="0">
                <a:effectLst/>
                <a:latin typeface="Calibri" panose="020F0502020204030204" pitchFamily="34" charset="0"/>
                <a:ea typeface="Calibri" panose="020F0502020204030204" pitchFamily="34" charset="0"/>
                <a:cs typeface="Times New Roman" panose="02020603050405020304" pitchFamily="18" charset="0"/>
              </a:rPr>
              <a:t>Bell</a:t>
            </a:r>
            <a:r>
              <a:rPr lang="el-GR" dirty="0" smtClean="0">
                <a:effectLst/>
                <a:latin typeface="Calibri" panose="020F0502020204030204" pitchFamily="34" charset="0"/>
                <a:ea typeface="Calibri" panose="020F0502020204030204" pitchFamily="34" charset="0"/>
                <a:cs typeface="Times New Roman" panose="02020603050405020304" pitchFamily="18" charset="0"/>
              </a:rPr>
              <a:t>, 2005).</a:t>
            </a:r>
          </a:p>
          <a:p>
            <a:endParaRPr lang="el-GR" dirty="0"/>
          </a:p>
        </p:txBody>
      </p:sp>
    </p:spTree>
    <p:extLst>
      <p:ext uri="{BB962C8B-B14F-4D97-AF65-F5344CB8AC3E}">
        <p14:creationId xmlns:p14="http://schemas.microsoft.com/office/powerpoint/2010/main" val="400579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smtClean="0"/>
              <a:t>2.3. Δημοσκοπήσεις μέσω αλληλογραφίας</a:t>
            </a:r>
            <a:endParaRPr lang="el-GR" b="1" dirty="0"/>
          </a:p>
        </p:txBody>
      </p:sp>
      <p:sp>
        <p:nvSpPr>
          <p:cNvPr id="3" name="Θέση περιεχομένου 2"/>
          <p:cNvSpPr>
            <a:spLocks noGrp="1"/>
          </p:cNvSpPr>
          <p:nvPr>
            <p:ph idx="1"/>
          </p:nvPr>
        </p:nvSpPr>
        <p:spPr/>
        <p:txBody>
          <a:bodyPr>
            <a:normAutofit fontScale="92500" lnSpcReduction="20000"/>
          </a:bodyPr>
          <a:lstStyle/>
          <a:p>
            <a:pPr marL="0" indent="0">
              <a:lnSpc>
                <a:spcPct val="115000"/>
              </a:lnSpc>
              <a:spcAft>
                <a:spcPts val="1000"/>
              </a:spcAft>
              <a:buNone/>
            </a:pPr>
            <a:r>
              <a:rPr lang="el-GR" dirty="0" smtClean="0">
                <a:effectLst/>
                <a:latin typeface="Calibri" panose="020F0502020204030204" pitchFamily="34" charset="0"/>
                <a:ea typeface="Calibri" panose="020F0502020204030204" pitchFamily="34" charset="0"/>
                <a:cs typeface="Times New Roman" panose="02020603050405020304" pitchFamily="18" charset="0"/>
              </a:rPr>
              <a:t>	Οι δημοσκοπήσεις μέσω αλληλογραφίας περιλαμβάνουν τη χρήση ερωτηματολογίων, τα οποία στέλνονται σε υποψήφιους συμμετέχοντες μέσω αλληλογραφίας (κανονικής ή ηλεκτρονικής). Αυτή η μέθοδος συλλογής πληροφοριών είναι η πιο παραδοσιακή, αλλά στην περίπτωση που η διανομή των ερωτηματολογίων δεν γίνεται μέσω e-</a:t>
            </a:r>
            <a:r>
              <a:rPr lang="el-GR" dirty="0" err="1" smtClean="0">
                <a:effectLst/>
                <a:latin typeface="Calibri" panose="020F0502020204030204" pitchFamily="34" charset="0"/>
                <a:ea typeface="Calibri" panose="020F0502020204030204" pitchFamily="34" charset="0"/>
                <a:cs typeface="Times New Roman" panose="02020603050405020304" pitchFamily="18" charset="0"/>
              </a:rPr>
              <a:t>mails</a:t>
            </a:r>
            <a:r>
              <a:rPr lang="el-GR" dirty="0" smtClean="0">
                <a:effectLst/>
                <a:latin typeface="Calibri" panose="020F0502020204030204" pitchFamily="34" charset="0"/>
                <a:ea typeface="Calibri" panose="020F0502020204030204" pitchFamily="34" charset="0"/>
                <a:cs typeface="Times New Roman" panose="02020603050405020304" pitchFamily="18" charset="0"/>
              </a:rPr>
              <a:t>, τότε είναι ιδιαίτερα δαπανηρή (</a:t>
            </a:r>
            <a:r>
              <a:rPr lang="el-GR" dirty="0" err="1" smtClean="0">
                <a:effectLst/>
                <a:latin typeface="Calibri" panose="020F0502020204030204" pitchFamily="34" charset="0"/>
                <a:ea typeface="Calibri" panose="020F0502020204030204" pitchFamily="34" charset="0"/>
                <a:cs typeface="Times New Roman" panose="02020603050405020304" pitchFamily="18" charset="0"/>
              </a:rPr>
              <a:t>Kelly</a:t>
            </a:r>
            <a:r>
              <a:rPr lang="el-GR" dirty="0" smtClean="0">
                <a:effectLst/>
                <a:latin typeface="Calibri" panose="020F0502020204030204" pitchFamily="34" charset="0"/>
                <a:ea typeface="Calibri" panose="020F0502020204030204" pitchFamily="34" charset="0"/>
                <a:cs typeface="Times New Roman" panose="02020603050405020304" pitchFamily="18" charset="0"/>
              </a:rPr>
              <a:t>, 2005). Οι δημοσκοπήσεις μέσω αλληλογραφίας αντιμετωπίζουν και αυτές τον κίνδυνο μειωμένης ανταπόκρισης, περίπτωση στην οποία τα αποτελέσματα της έρευνας μπορεί να μην είναι έγκυρα, ενώ οι ερευνητές δεν μπορούν να διασφαλίσουν ότι τα ερωτηματολόγια θα συμπληρωθούν από τους ανθρώπους που έχουν επιλέξει (</a:t>
            </a:r>
            <a:r>
              <a:rPr lang="el-GR" dirty="0" err="1" smtClean="0">
                <a:effectLst/>
                <a:latin typeface="Calibri" panose="020F0502020204030204" pitchFamily="34" charset="0"/>
                <a:ea typeface="Calibri" panose="020F0502020204030204" pitchFamily="34" charset="0"/>
                <a:cs typeface="Times New Roman" panose="02020603050405020304" pitchFamily="18" charset="0"/>
              </a:rPr>
              <a:t>Gill</a:t>
            </a:r>
            <a:r>
              <a:rPr lang="el-GR" dirty="0" smtClean="0">
                <a:effectLst/>
                <a:latin typeface="Calibri" panose="020F0502020204030204" pitchFamily="34" charset="0"/>
                <a:ea typeface="Calibri" panose="020F0502020204030204" pitchFamily="34" charset="0"/>
                <a:cs typeface="Times New Roman" panose="02020603050405020304" pitchFamily="18" charset="0"/>
              </a:rPr>
              <a:t> &amp; Johnson, 2002).</a:t>
            </a:r>
            <a:endParaRPr lang="el-GR"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7590007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smtClean="0"/>
              <a:t>2.4. Παρατηρήσεις</a:t>
            </a:r>
            <a:r>
              <a:rPr lang="el-GR" dirty="0" smtClean="0"/>
              <a:t/>
            </a:r>
            <a:br>
              <a:rPr lang="el-GR" dirty="0" smtClean="0"/>
            </a:br>
            <a:endParaRPr lang="el-GR" dirty="0"/>
          </a:p>
        </p:txBody>
      </p:sp>
      <p:sp>
        <p:nvSpPr>
          <p:cNvPr id="3" name="Θέση περιεχομένου 2"/>
          <p:cNvSpPr>
            <a:spLocks noGrp="1"/>
          </p:cNvSpPr>
          <p:nvPr>
            <p:ph idx="1"/>
          </p:nvPr>
        </p:nvSpPr>
        <p:spPr/>
        <p:txBody>
          <a:bodyPr>
            <a:normAutofit/>
          </a:bodyPr>
          <a:lstStyle/>
          <a:p>
            <a:pPr marL="0" indent="0">
              <a:buNone/>
            </a:pPr>
            <a:r>
              <a:rPr lang="el-GR" dirty="0" smtClean="0"/>
              <a:t>Σε γενικές γραμμές, οι παρατηρήσεις θεωρούνται ως λιγότερο αξιόπιστες όσον αφορά τη συλλογή πρωτογενών πληροφοριών, αλλά τα αποτελέσματά τους μπορεί να είναι πιο έγκυρα (</a:t>
            </a:r>
            <a:r>
              <a:rPr lang="el-GR" dirty="0" err="1" smtClean="0"/>
              <a:t>Hakim</a:t>
            </a:r>
            <a:r>
              <a:rPr lang="el-GR" dirty="0" smtClean="0"/>
              <a:t>, 2000). Το κύριο πλεονέκτημα αυτής της μεθόδου είναι η ευελιξία που προσφέρει, καθώς οι ερευνητές μπορούν να προσαρμόζουν διαρκώς την έρευνα στις μεταβαλλόμενες συνθήκες καθ’ όλη τη διάρκειά της (</a:t>
            </a:r>
            <a:r>
              <a:rPr lang="el-GR" dirty="0" err="1" smtClean="0"/>
              <a:t>Malhorta</a:t>
            </a:r>
            <a:r>
              <a:rPr lang="el-GR" dirty="0" smtClean="0"/>
              <a:t> &amp; </a:t>
            </a:r>
            <a:r>
              <a:rPr lang="el-GR" dirty="0" err="1" smtClean="0"/>
              <a:t>Birks</a:t>
            </a:r>
            <a:r>
              <a:rPr lang="el-GR" dirty="0" smtClean="0"/>
              <a:t>, 2004). Κατά τη διάρκεια μιας παρατήρησης, τα αντικείμενα παρατήρησης μπορεί να γνωρίζουν ή να μη γνωρίζουν την ύπαρξη του ερευνητή, ενώ σε μια τρίτη περίπτωση μπορεί να συμμετέχει και ο ίδιος ο ερευνητής-παρατηρητής στη διαδικασία (</a:t>
            </a:r>
            <a:r>
              <a:rPr lang="el-GR" dirty="0" err="1" smtClean="0"/>
              <a:t>Kotler</a:t>
            </a:r>
            <a:r>
              <a:rPr lang="el-GR" dirty="0" smtClean="0"/>
              <a:t> </a:t>
            </a:r>
            <a:r>
              <a:rPr lang="el-GR" dirty="0" err="1" smtClean="0"/>
              <a:t>et</a:t>
            </a:r>
            <a:r>
              <a:rPr lang="el-GR" dirty="0" smtClean="0"/>
              <a:t> </a:t>
            </a:r>
            <a:r>
              <a:rPr lang="el-GR" dirty="0" err="1" smtClean="0"/>
              <a:t>al</a:t>
            </a:r>
            <a:r>
              <a:rPr lang="el-GR" dirty="0" smtClean="0"/>
              <a:t>., 2001). </a:t>
            </a:r>
          </a:p>
          <a:p>
            <a:endParaRPr lang="el-GR" dirty="0"/>
          </a:p>
        </p:txBody>
      </p:sp>
    </p:spTree>
    <p:extLst>
      <p:ext uri="{BB962C8B-B14F-4D97-AF65-F5344CB8AC3E}">
        <p14:creationId xmlns:p14="http://schemas.microsoft.com/office/powerpoint/2010/main" val="3720930494"/>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15</TotalTime>
  <Words>405</Words>
  <Application>Microsoft Office PowerPoint</Application>
  <PresentationFormat>Ευρεία οθόνη</PresentationFormat>
  <Paragraphs>20</Paragraphs>
  <Slides>9</Slides>
  <Notes>0</Notes>
  <HiddenSlides>0</HiddenSlides>
  <MMClips>0</MMClips>
  <ScaleCrop>false</ScaleCrop>
  <HeadingPairs>
    <vt:vector size="6" baseType="variant">
      <vt:variant>
        <vt:lpstr>Γραμματοσειρές που χρησιμοποιούνται</vt:lpstr>
      </vt:variant>
      <vt:variant>
        <vt:i4>4</vt:i4>
      </vt:variant>
      <vt:variant>
        <vt:lpstr>Θέμα</vt:lpstr>
      </vt:variant>
      <vt:variant>
        <vt:i4>1</vt:i4>
      </vt:variant>
      <vt:variant>
        <vt:lpstr>Τίτλοι διαφανειών</vt:lpstr>
      </vt:variant>
      <vt:variant>
        <vt:i4>9</vt:i4>
      </vt:variant>
    </vt:vector>
  </HeadingPairs>
  <TitlesOfParts>
    <vt:vector size="14" baseType="lpstr">
      <vt:lpstr>Arial</vt:lpstr>
      <vt:lpstr>Calibri</vt:lpstr>
      <vt:lpstr>Calibri Light</vt:lpstr>
      <vt:lpstr>Times New Roman</vt:lpstr>
      <vt:lpstr>Θέμα του Office</vt:lpstr>
      <vt:lpstr> ΜΕΘΟΔΟΛΟΓΙΑ ΕΡΕΥΝΑΣ    1. Τύπος έρευνας                       ΜΕΘΟΔΟΛΟΓΙΑ ΕΡΕΥΝΑΣ   1. Τύπος έρευνας </vt:lpstr>
      <vt:lpstr>1.1. Ποσοτική έρευνα</vt:lpstr>
      <vt:lpstr>1.2. Ποιοτική έρευνα</vt:lpstr>
      <vt:lpstr>Παρουσίαση του PowerPoint</vt:lpstr>
      <vt:lpstr>2. Μέθοδοι συλλογής πληροφοριών </vt:lpstr>
      <vt:lpstr>2.1. Προσωπικές συνεντεύξεις </vt:lpstr>
      <vt:lpstr>2.2. Τηλεφωνικές συνεντεύξεις</vt:lpstr>
      <vt:lpstr>2.3. Δημοσκοπήσεις μέσω αλληλογραφίας</vt:lpstr>
      <vt:lpstr>2.4. Παρατηρήσεις </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ΜΕΘΟΔΟΛΟΓΙΑ ΕΡΕΥΝΑΣ    1. Τύπος έρευνας                       ΜΕΘΟΔΟΛΟΓΙΑ ΕΡΕΥΝΑΣ   1. Τύπος έρευνας</dc:title>
  <dc:creator>Eugenia</dc:creator>
  <cp:lastModifiedBy>Eugenia</cp:lastModifiedBy>
  <cp:revision>3</cp:revision>
  <dcterms:created xsi:type="dcterms:W3CDTF">2017-03-10T14:13:32Z</dcterms:created>
  <dcterms:modified xsi:type="dcterms:W3CDTF">2017-03-10T14:29:05Z</dcterms:modified>
</cp:coreProperties>
</file>