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02D95B4-5E0F-404E-9ED6-3480290564BF}"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50983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02D95B4-5E0F-404E-9ED6-3480290564BF}"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22591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02D95B4-5E0F-404E-9ED6-3480290564BF}"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E8DE9E-9EDA-4BF4-B314-8A625382D576}"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027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702D95B4-5E0F-404E-9ED6-3480290564BF}"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64759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702D95B4-5E0F-404E-9ED6-3480290564BF}"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8DE9E-9EDA-4BF4-B314-8A625382D576}"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703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702D95B4-5E0F-404E-9ED6-3480290564BF}"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4095524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02D95B4-5E0F-404E-9ED6-3480290564BF}"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2062709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02D95B4-5E0F-404E-9ED6-3480290564BF}"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195278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02D95B4-5E0F-404E-9ED6-3480290564BF}"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206256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02D95B4-5E0F-404E-9ED6-3480290564BF}"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21075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02D95B4-5E0F-404E-9ED6-3480290564BF}"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21281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02D95B4-5E0F-404E-9ED6-3480290564BF}" type="datetimeFigureOut">
              <a:rPr lang="el-GR" smtClean="0"/>
              <a:t>7/4/2020</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150182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02D95B4-5E0F-404E-9ED6-3480290564BF}" type="datetimeFigureOut">
              <a:rPr lang="el-GR" smtClean="0"/>
              <a:t>7/4/2020</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46538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D95B4-5E0F-404E-9ED6-3480290564BF}" type="datetimeFigureOut">
              <a:rPr lang="el-GR" smtClean="0"/>
              <a:t>7/4/2020</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261119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02D95B4-5E0F-404E-9ED6-3480290564BF}"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423087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02D95B4-5E0F-404E-9ED6-3480290564BF}"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E8DE9E-9EDA-4BF4-B314-8A625382D576}" type="slidenum">
              <a:rPr lang="el-GR" smtClean="0"/>
              <a:t>‹#›</a:t>
            </a:fld>
            <a:endParaRPr lang="el-GR"/>
          </a:p>
        </p:txBody>
      </p:sp>
    </p:spTree>
    <p:extLst>
      <p:ext uri="{BB962C8B-B14F-4D97-AF65-F5344CB8AC3E}">
        <p14:creationId xmlns:p14="http://schemas.microsoft.com/office/powerpoint/2010/main" val="417396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2D95B4-5E0F-404E-9ED6-3480290564BF}" type="datetimeFigureOut">
              <a:rPr lang="el-GR" smtClean="0"/>
              <a:t>7/4/2020</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E8DE9E-9EDA-4BF4-B314-8A625382D576}" type="slidenum">
              <a:rPr lang="el-GR" smtClean="0"/>
              <a:t>‹#›</a:t>
            </a:fld>
            <a:endParaRPr lang="el-GR"/>
          </a:p>
        </p:txBody>
      </p:sp>
    </p:spTree>
    <p:extLst>
      <p:ext uri="{BB962C8B-B14F-4D97-AF65-F5344CB8AC3E}">
        <p14:creationId xmlns:p14="http://schemas.microsoft.com/office/powerpoint/2010/main" val="192050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2400" cap="all" spc="100" dirty="0">
                <a:solidFill>
                  <a:prstClr val="black">
                    <a:lumMod val="95000"/>
                    <a:lumOff val="5000"/>
                  </a:prstClr>
                </a:solidFill>
                <a:latin typeface="Calibri" panose="020F0502020204030204" pitchFamily="34" charset="0"/>
                <a:cs typeface="Courier New" panose="02070309020205020404" pitchFamily="49" charset="0"/>
              </a:rPr>
              <a:t>Η αγορά έργων τέχνης και οι στρατηγικές για την ανάπτυξη επενδυτικής και πολιτιστικής επιχειρηματικότητας ,στους κόλπους της πολιτιστικής οικονομίας στη σύγχρονη εποχή» </a:t>
            </a:r>
            <a:r>
              <a:rPr lang="en-US" sz="2400" cap="all" spc="100" dirty="0">
                <a:solidFill>
                  <a:srgbClr val="CE1E82"/>
                </a:solidFill>
                <a:latin typeface="Tw Cen MT Condensed" panose="020B0606020104020203"/>
                <a:cs typeface="Courier New" panose="02070309020205020404" pitchFamily="49" charset="0"/>
              </a:rPr>
              <a:t/>
            </a:r>
            <a:br>
              <a:rPr lang="en-US" sz="2400" cap="all" spc="100" dirty="0">
                <a:solidFill>
                  <a:srgbClr val="CE1E82"/>
                </a:solidFill>
                <a:latin typeface="Tw Cen MT Condensed" panose="020B0606020104020203"/>
                <a:cs typeface="Courier New" panose="02070309020205020404" pitchFamily="49" charset="0"/>
              </a:rPr>
            </a:br>
            <a:r>
              <a:rPr lang="el-GR" sz="2400" b="1" cap="all" spc="100" dirty="0">
                <a:solidFill>
                  <a:srgbClr val="CE1E82"/>
                </a:solidFill>
                <a:latin typeface="Calibri" panose="020F0502020204030204" pitchFamily="34" charset="0"/>
                <a:cs typeface="Courier New" panose="02070309020205020404" pitchFamily="49" charset="0"/>
              </a:rPr>
              <a:t>Μελέτη Περίπτωσης Οίκος </a:t>
            </a:r>
            <a:r>
              <a:rPr lang="en-US" sz="2400" b="1" cap="all" spc="100" dirty="0">
                <a:solidFill>
                  <a:srgbClr val="CE1E82"/>
                </a:solidFill>
                <a:latin typeface="Tw Cen MT Condensed" panose="020B0606020104020203"/>
                <a:cs typeface="Courier New" panose="02070309020205020404" pitchFamily="49" charset="0"/>
              </a:rPr>
              <a:t>Sotheby’s</a:t>
            </a:r>
            <a:endParaRPr lang="el-GR" dirty="0"/>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108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cap="all" spc="100" dirty="0">
                <a:solidFill>
                  <a:prstClr val="black">
                    <a:lumMod val="95000"/>
                    <a:lumOff val="5000"/>
                  </a:prstClr>
                </a:solidFill>
                <a:latin typeface="Calibri" panose="020F0502020204030204" pitchFamily="34" charset="0"/>
                <a:cs typeface="Courier New" panose="02070309020205020404" pitchFamily="49" charset="0"/>
              </a:rPr>
              <a:t>Η ΑΓΟΡΑ ΤΕΧΝΗΣ ΜΕΣΑ ΑΠΟ ΤΗΝ ΙΣΤΟΡΙΑ ΤΗΣ ΤΕΧΝΗΣ</a:t>
            </a:r>
            <a:endParaRPr lang="el-GR" dirty="0"/>
          </a:p>
        </p:txBody>
      </p:sp>
      <p:sp>
        <p:nvSpPr>
          <p:cNvPr id="3" name="Θέση περιεχομένου 2"/>
          <p:cNvSpPr>
            <a:spLocks noGrp="1"/>
          </p:cNvSpPr>
          <p:nvPr>
            <p:ph idx="1"/>
          </p:nvPr>
        </p:nvSpPr>
        <p:spPr/>
        <p:txBody>
          <a:bodyPr>
            <a:normAutofit fontScale="92500" lnSpcReduction="20000"/>
          </a:bodyPr>
          <a:lstStyle/>
          <a:p>
            <a:pPr marL="91440" lvl="0" indent="-91440">
              <a:spcBef>
                <a:spcPts val="1200"/>
              </a:spcBef>
              <a:spcAft>
                <a:spcPts val="200"/>
              </a:spcAft>
              <a:buClr>
                <a:srgbClr val="1CADE4"/>
              </a:buClr>
              <a:buSzPct val="100000"/>
              <a:buFont typeface="Tw Cen MT" panose="020B0602020104020603" pitchFamily="34" charset="0"/>
              <a:buChar char=" "/>
            </a:pPr>
            <a:r>
              <a:rPr lang="el-GR" sz="2400" b="1" dirty="0">
                <a:solidFill>
                  <a:prstClr val="black"/>
                </a:solidFill>
                <a:latin typeface="Courier New" panose="02070309020205020404" pitchFamily="49" charset="0"/>
                <a:cs typeface="Courier New" panose="02070309020205020404" pitchFamily="49" charset="0"/>
              </a:rPr>
              <a:t>H τέχνη ως ανθρώπινη επινόηση, ο διαχρονικά εξελισσόμενος ρόλος του καλλιτέχνη και η κυκλικότητα ρόλων στον κόσμο της τέχνης</a:t>
            </a:r>
            <a:r>
              <a:rPr lang="en-US" sz="2400" b="1" dirty="0">
                <a:solidFill>
                  <a:prstClr val="black"/>
                </a:solidFill>
                <a:latin typeface="Courier New" panose="02070309020205020404" pitchFamily="49" charset="0"/>
                <a:cs typeface="Courier New" panose="02070309020205020404" pitchFamily="49" charset="0"/>
              </a:rPr>
              <a:t>.</a:t>
            </a:r>
            <a:r>
              <a:rPr lang="el-GR" sz="2400" b="1" dirty="0">
                <a:solidFill>
                  <a:prstClr val="black"/>
                </a:solidFill>
                <a:latin typeface="Courier New" panose="02070309020205020404" pitchFamily="49" charset="0"/>
                <a:cs typeface="Courier New" panose="02070309020205020404" pitchFamily="49" charset="0"/>
              </a:rPr>
              <a:t> </a:t>
            </a:r>
          </a:p>
          <a:p>
            <a:pPr marL="91440" lvl="0" indent="-91440">
              <a:spcBef>
                <a:spcPts val="1200"/>
              </a:spcBef>
              <a:spcAft>
                <a:spcPts val="200"/>
              </a:spcAft>
              <a:buClr>
                <a:srgbClr val="1CADE4"/>
              </a:buClr>
              <a:buSzPct val="100000"/>
              <a:buFont typeface="Tw Cen MT" panose="020B0602020104020603" pitchFamily="34" charset="0"/>
              <a:buChar char=" "/>
            </a:pPr>
            <a:r>
              <a:rPr lang="el-GR" sz="2400" b="1" dirty="0">
                <a:solidFill>
                  <a:srgbClr val="CE1E82"/>
                </a:solidFill>
                <a:latin typeface="Courier New" panose="02070309020205020404" pitchFamily="49" charset="0"/>
                <a:cs typeface="Courier New" panose="02070309020205020404" pitchFamily="49" charset="0"/>
              </a:rPr>
              <a:t>Η αγορά τέχνης ως μέρος της Ιστορίας τέχνης και η εξελικτική πορείας της στον χρόνο.   </a:t>
            </a:r>
            <a:endParaRPr lang="el-GR" sz="1400" dirty="0">
              <a:solidFill>
                <a:srgbClr val="CE1E82"/>
              </a:solidFill>
              <a:latin typeface="Courier New" panose="02070309020205020404" pitchFamily="49" charset="0"/>
              <a:cs typeface="Courier New" panose="02070309020205020404" pitchFamily="49" charset="0"/>
            </a:endParaRPr>
          </a:p>
          <a:p>
            <a:pPr marL="0" lvl="0" indent="0">
              <a:spcBef>
                <a:spcPts val="1200"/>
              </a:spcBef>
              <a:spcAft>
                <a:spcPts val="200"/>
              </a:spcAft>
              <a:buClr>
                <a:srgbClr val="1CADE4"/>
              </a:buClr>
              <a:buSzPct val="100000"/>
              <a:buNone/>
            </a:pPr>
            <a:endParaRPr lang="en-US" sz="1400" dirty="0">
              <a:solidFill>
                <a:prstClr val="black"/>
              </a:solidFill>
              <a:latin typeface="Courier New" panose="02070309020205020404" pitchFamily="49" charset="0"/>
              <a:cs typeface="Courier New" panose="02070309020205020404" pitchFamily="49" charset="0"/>
            </a:endParaRPr>
          </a:p>
          <a:p>
            <a:pPr marL="91440" lvl="0" indent="-91440">
              <a:spcBef>
                <a:spcPts val="1200"/>
              </a:spcBef>
              <a:spcAft>
                <a:spcPts val="200"/>
              </a:spcAft>
              <a:buClr>
                <a:srgbClr val="1CADE4"/>
              </a:buClr>
              <a:buSzPct val="100000"/>
              <a:buFont typeface="Tw Cen MT" panose="020B0602020104020603" pitchFamily="34" charset="0"/>
              <a:buChar char=" "/>
            </a:pPr>
            <a:r>
              <a:rPr lang="el-GR" sz="2400" b="1" dirty="0">
                <a:solidFill>
                  <a:prstClr val="black"/>
                </a:solidFill>
                <a:latin typeface="Courier New" panose="02070309020205020404" pitchFamily="49" charset="0"/>
                <a:cs typeface="Courier New" panose="02070309020205020404" pitchFamily="49" charset="0"/>
              </a:rPr>
              <a:t>Μαικήνες και Συλλέκτες, Η πατρωνία ως κινητήριος μοχλός της καλλιτεχνικής δραστηριότητας</a:t>
            </a:r>
            <a:r>
              <a:rPr lang="en-US" sz="2400" b="1" dirty="0">
                <a:solidFill>
                  <a:prstClr val="black"/>
                </a:solidFill>
                <a:latin typeface="Courier New" panose="02070309020205020404" pitchFamily="49" charset="0"/>
                <a:cs typeface="Courier New" panose="02070309020205020404" pitchFamily="49" charset="0"/>
              </a:rPr>
              <a:t>.</a:t>
            </a:r>
            <a:r>
              <a:rPr lang="el-GR" sz="2400" b="1" dirty="0">
                <a:solidFill>
                  <a:prstClr val="black"/>
                </a:solidFill>
                <a:latin typeface="Courier New" panose="02070309020205020404" pitchFamily="49" charset="0"/>
                <a:cs typeface="Courier New" panose="02070309020205020404" pitchFamily="49" charset="0"/>
              </a:rPr>
              <a:t> </a:t>
            </a:r>
            <a:r>
              <a:rPr lang="el-GR" sz="2400" b="1" dirty="0">
                <a:solidFill>
                  <a:srgbClr val="CE1E82"/>
                </a:solidFill>
                <a:latin typeface="Courier New" panose="02070309020205020404" pitchFamily="49" charset="0"/>
                <a:cs typeface="Courier New" panose="02070309020205020404" pitchFamily="49" charset="0"/>
              </a:rPr>
              <a:t>Η αγορά τέχνης με αρχή την επιχειρηματικότητα του πνεύματος στη συγκρότηση ενός πολιτιστικού επιστεγάσματος που την καθιέρωσε σε αγοραστικό κεφάλαιο και έμβλημα στάτους. </a:t>
            </a:r>
            <a:endParaRPr lang="en-US" sz="2400" b="1" dirty="0">
              <a:solidFill>
                <a:srgbClr val="CE1E8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935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342900" lvl="0" indent="-342900">
              <a:lnSpc>
                <a:spcPct val="100000"/>
              </a:lnSpc>
              <a:spcBef>
                <a:spcPct val="20000"/>
              </a:spcBef>
              <a:defRPr/>
            </a:pPr>
            <a:r>
              <a:rPr lang="el-GR" sz="2400" b="1" dirty="0" smtClean="0">
                <a:solidFill>
                  <a:prstClr val="black"/>
                </a:solidFill>
                <a:latin typeface="Calibri" panose="020F0502020204030204" pitchFamily="34" charset="0"/>
                <a:ea typeface="+mn-ea"/>
                <a:cs typeface="Courier New" panose="02070309020205020404" pitchFamily="49" charset="0"/>
              </a:rPr>
              <a:t>Η</a:t>
            </a:r>
            <a:r>
              <a:rPr lang="el-GR" sz="2400" b="1" dirty="0" smtClean="0">
                <a:solidFill>
                  <a:sysClr val="window" lastClr="FFFFFF"/>
                </a:solidFill>
                <a:latin typeface="Calibri" panose="020F0502020204030204" pitchFamily="34" charset="0"/>
                <a:ea typeface="+mn-ea"/>
                <a:cs typeface="Courier New" panose="02070309020205020404" pitchFamily="49" charset="0"/>
              </a:rPr>
              <a:t> </a:t>
            </a:r>
            <a:r>
              <a:rPr lang="el-GR" sz="2400" b="1" dirty="0">
                <a:solidFill>
                  <a:prstClr val="black"/>
                </a:solidFill>
                <a:latin typeface="Calibri" panose="020F0502020204030204" pitchFamily="34" charset="0"/>
                <a:ea typeface="+mn-ea"/>
                <a:cs typeface="Courier New" panose="02070309020205020404" pitchFamily="49" charset="0"/>
              </a:rPr>
              <a:t>ΣΗΜΕΡΙΝΗ ΠΡΑΓΜΑΤΙΚΟΤΗΤΑ ΣΤΗΝ ΑΓΟΡΑ ΤΕΧΝΗΣ</a:t>
            </a:r>
            <a:r>
              <a:rPr lang="en-US" sz="2400" b="1" dirty="0">
                <a:solidFill>
                  <a:prstClr val="black"/>
                </a:solidFill>
                <a:latin typeface="Tw Cen MT" panose="020B0602020104020603"/>
                <a:ea typeface="+mn-ea"/>
                <a:cs typeface="Courier New" panose="02070309020205020404" pitchFamily="49" charset="0"/>
              </a:rPr>
              <a:t>.</a:t>
            </a:r>
            <a:r>
              <a:rPr lang="en-US" sz="2400" dirty="0">
                <a:solidFill>
                  <a:prstClr val="black"/>
                </a:solidFill>
                <a:latin typeface="Tw Cen MT" panose="020B0602020104020603"/>
                <a:ea typeface="+mn-ea"/>
                <a:cs typeface="Courier New" panose="02070309020205020404" pitchFamily="49" charset="0"/>
              </a:rPr>
              <a:t/>
            </a:r>
            <a:br>
              <a:rPr lang="en-US" sz="2400" dirty="0">
                <a:solidFill>
                  <a:prstClr val="black"/>
                </a:solidFill>
                <a:latin typeface="Tw Cen MT" panose="020B0602020104020603"/>
                <a:ea typeface="+mn-ea"/>
                <a:cs typeface="Courier New" panose="02070309020205020404" pitchFamily="49" charset="0"/>
              </a:rPr>
            </a:br>
            <a:endParaRPr lang="el-GR" sz="2400" dirty="0">
              <a:solidFill>
                <a:prstClr val="black"/>
              </a:solidFill>
              <a:latin typeface="Calibri" panose="020F0502020204030204" pitchFamily="34" charset="0"/>
              <a:ea typeface="+mn-ea"/>
              <a:cs typeface="+mn-cs"/>
            </a:endParaRPr>
          </a:p>
        </p:txBody>
      </p:sp>
      <p:sp>
        <p:nvSpPr>
          <p:cNvPr id="3" name="Θέση περιεχομένου 2"/>
          <p:cNvSpPr>
            <a:spLocks noGrp="1"/>
          </p:cNvSpPr>
          <p:nvPr>
            <p:ph idx="1"/>
          </p:nvPr>
        </p:nvSpPr>
        <p:spPr/>
        <p:txBody>
          <a:bodyPr>
            <a:normAutofit/>
          </a:bodyPr>
          <a:lstStyle/>
          <a:p>
            <a:pPr marL="342900" lvl="0" indent="-342900">
              <a:lnSpc>
                <a:spcPct val="100000"/>
              </a:lnSpc>
              <a:spcBef>
                <a:spcPct val="20000"/>
              </a:spcBef>
              <a:defRPr/>
            </a:pPr>
            <a:r>
              <a:rPr lang="el-GR" sz="2400" b="1" dirty="0">
                <a:solidFill>
                  <a:sysClr val="windowText" lastClr="000000"/>
                </a:solidFill>
                <a:latin typeface="Courier New" panose="02070309020205020404" pitchFamily="49" charset="0"/>
                <a:cs typeface="Courier New" panose="02070309020205020404" pitchFamily="49" charset="0"/>
              </a:rPr>
              <a:t>Το Χρηματιστήριο της Τέχνης και ο Ρόλος των Οίκων Δημοπρασιών στη διαμόρφωση της οικονομικής και καλλιτεχνικής αξίας των έργων τέχνης</a:t>
            </a:r>
            <a:r>
              <a:rPr lang="en-US" sz="2400" b="1" dirty="0">
                <a:solidFill>
                  <a:sysClr val="windowText" lastClr="000000"/>
                </a:solidFill>
                <a:latin typeface="Courier New" panose="02070309020205020404" pitchFamily="49" charset="0"/>
                <a:cs typeface="Courier New" panose="02070309020205020404" pitchFamily="49" charset="0"/>
              </a:rPr>
              <a:t>.</a:t>
            </a:r>
          </a:p>
          <a:p>
            <a:pPr marL="742950" lvl="1" indent="-285750">
              <a:lnSpc>
                <a:spcPct val="100000"/>
              </a:lnSpc>
              <a:spcBef>
                <a:spcPct val="20000"/>
              </a:spcBef>
              <a:buFont typeface="Arial" pitchFamily="34" charset="0"/>
              <a:buChar char="–"/>
              <a:defRPr/>
            </a:pPr>
            <a:r>
              <a:rPr lang="el-GR" b="1" dirty="0">
                <a:solidFill>
                  <a:sysClr val="windowText" lastClr="000000"/>
                </a:solidFill>
                <a:latin typeface="Courier New" panose="02070309020205020404" pitchFamily="49" charset="0"/>
                <a:cs typeface="Courier New" panose="02070309020205020404" pitchFamily="49" charset="0"/>
              </a:rPr>
              <a:t>Το εξωτερικό περιβάλλον μετασχηματισμού της αγοράς τέχνης στη σύγχρονη εποχή.</a:t>
            </a:r>
          </a:p>
          <a:p>
            <a:pPr marL="457200" lvl="1" indent="0">
              <a:lnSpc>
                <a:spcPct val="100000"/>
              </a:lnSpc>
              <a:spcBef>
                <a:spcPct val="20000"/>
              </a:spcBef>
              <a:buNone/>
              <a:defRPr/>
            </a:pPr>
            <a:endParaRPr lang="en-US" b="1" dirty="0">
              <a:solidFill>
                <a:sysClr val="window" lastClr="FFFFFF"/>
              </a:solidFill>
              <a:latin typeface="Courier New" panose="02070309020205020404" pitchFamily="49" charset="0"/>
              <a:cs typeface="Courier New" panose="02070309020205020404" pitchFamily="49" charset="0"/>
            </a:endParaRPr>
          </a:p>
          <a:p>
            <a:pPr marL="742950" lvl="1" indent="-285750">
              <a:lnSpc>
                <a:spcPct val="100000"/>
              </a:lnSpc>
              <a:spcBef>
                <a:spcPct val="20000"/>
              </a:spcBef>
              <a:buFont typeface="Arial" pitchFamily="34" charset="0"/>
              <a:buChar char="–"/>
              <a:defRPr/>
            </a:pPr>
            <a:r>
              <a:rPr lang="el-GR" b="1" dirty="0">
                <a:solidFill>
                  <a:sysClr val="windowText" lastClr="000000"/>
                </a:solidFill>
                <a:latin typeface="Courier New" panose="02070309020205020404" pitchFamily="49" charset="0"/>
                <a:cs typeface="Courier New" panose="02070309020205020404" pitchFamily="49" charset="0"/>
              </a:rPr>
              <a:t>Η οικονομική Κρίση ως μοχλός μετασχηματισμού και παράγοντας αναζήτησης εναλλακτικών επενδύσεων. Η Αγορά τέχνης ως το τρίτο σκαλί της παγκόσμιας Οικονομίας</a:t>
            </a:r>
            <a:r>
              <a:rPr lang="en-US" b="1" dirty="0">
                <a:solidFill>
                  <a:sysClr val="window" lastClr="FFFFFF"/>
                </a:solidFill>
                <a:latin typeface="Courier New" panose="02070309020205020404" pitchFamily="49" charset="0"/>
                <a:cs typeface="Courier New" panose="02070309020205020404" pitchFamily="49" charset="0"/>
              </a:rPr>
              <a:t>.</a:t>
            </a:r>
            <a:endParaRPr lang="el-GR" b="1" dirty="0">
              <a:solidFill>
                <a:sysClr val="window" lastClr="FFFFFF"/>
              </a:solidFill>
              <a:latin typeface="Courier New" panose="02070309020205020404" pitchFamily="49" charset="0"/>
              <a:cs typeface="Courier New" panose="02070309020205020404" pitchFamily="49" charset="0"/>
            </a:endParaRPr>
          </a:p>
          <a:p>
            <a:pPr marL="457200" lvl="1" indent="0">
              <a:lnSpc>
                <a:spcPct val="100000"/>
              </a:lnSpc>
              <a:spcBef>
                <a:spcPct val="20000"/>
              </a:spcBef>
              <a:buNone/>
              <a:defRPr/>
            </a:pPr>
            <a:endParaRPr lang="en-US" b="1" dirty="0">
              <a:solidFill>
                <a:sysClr val="window" lastClr="FFFFFF"/>
              </a:solidFill>
              <a:latin typeface="Courier New" panose="02070309020205020404" pitchFamily="49" charset="0"/>
              <a:cs typeface="Courier New" panose="02070309020205020404" pitchFamily="49" charset="0"/>
            </a:endParaRPr>
          </a:p>
          <a:p>
            <a:pPr marL="742950" lvl="1" indent="-285750">
              <a:lnSpc>
                <a:spcPct val="100000"/>
              </a:lnSpc>
              <a:spcBef>
                <a:spcPct val="20000"/>
              </a:spcBef>
              <a:buFont typeface="Arial" pitchFamily="34" charset="0"/>
              <a:buChar char="–"/>
              <a:defRPr/>
            </a:pPr>
            <a:r>
              <a:rPr lang="el-GR" b="1" dirty="0">
                <a:solidFill>
                  <a:sysClr val="windowText" lastClr="000000"/>
                </a:solidFill>
                <a:latin typeface="Courier New" panose="02070309020205020404" pitchFamily="49" charset="0"/>
                <a:cs typeface="Courier New" panose="02070309020205020404" pitchFamily="49" charset="0"/>
              </a:rPr>
              <a:t>Η αγορά τέχνης μέσα από τους Οίκους Δημοπρασιών.</a:t>
            </a:r>
            <a:endParaRPr lang="en-US" b="1" dirty="0">
              <a:solidFill>
                <a:sysClr val="windowText" lastClr="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0290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smtClean="0">
                <a:solidFill>
                  <a:prstClr val="black"/>
                </a:solidFill>
                <a:latin typeface="Calibri"/>
                <a:ea typeface="+mn-ea"/>
                <a:cs typeface="Courier New" panose="02070309020205020404" pitchFamily="49" charset="0"/>
              </a:rPr>
              <a:t>Η </a:t>
            </a:r>
            <a:r>
              <a:rPr lang="el-GR" sz="2400" b="1" dirty="0">
                <a:solidFill>
                  <a:prstClr val="black"/>
                </a:solidFill>
                <a:latin typeface="Calibri"/>
                <a:ea typeface="+mn-ea"/>
                <a:cs typeface="Courier New" panose="02070309020205020404" pitchFamily="49" charset="0"/>
              </a:rPr>
              <a:t>ΦΥΣΙΟΓΝΩΜΙΑ ΤΟΥ ΟΙΚΟΥ </a:t>
            </a:r>
            <a:r>
              <a:rPr lang="en-US" sz="2400" b="1" dirty="0">
                <a:solidFill>
                  <a:prstClr val="black"/>
                </a:solidFill>
                <a:latin typeface="Calibri"/>
                <a:ea typeface="+mn-ea"/>
                <a:cs typeface="Courier New" panose="02070309020205020404" pitchFamily="49" charset="0"/>
              </a:rPr>
              <a:t>SOTHEBY</a:t>
            </a:r>
            <a:r>
              <a:rPr lang="el-GR" sz="2400" b="1" dirty="0">
                <a:solidFill>
                  <a:prstClr val="black"/>
                </a:solidFill>
                <a:latin typeface="Calibri"/>
                <a:ea typeface="+mn-ea"/>
                <a:cs typeface="Courier New" panose="02070309020205020404" pitchFamily="49" charset="0"/>
              </a:rPr>
              <a:t>’</a:t>
            </a:r>
            <a:r>
              <a:rPr lang="en-US" sz="2400" b="1" dirty="0">
                <a:solidFill>
                  <a:prstClr val="black"/>
                </a:solidFill>
                <a:latin typeface="Calibri"/>
                <a:ea typeface="+mn-ea"/>
                <a:cs typeface="Courier New" panose="02070309020205020404" pitchFamily="49" charset="0"/>
              </a:rPr>
              <a:t>S</a:t>
            </a:r>
            <a:endParaRPr lang="el-GR" dirty="0"/>
          </a:p>
        </p:txBody>
      </p:sp>
      <p:sp>
        <p:nvSpPr>
          <p:cNvPr id="3" name="Θέση περιεχομένου 2"/>
          <p:cNvSpPr>
            <a:spLocks noGrp="1"/>
          </p:cNvSpPr>
          <p:nvPr>
            <p:ph idx="1"/>
          </p:nvPr>
        </p:nvSpPr>
        <p:spPr/>
        <p:txBody>
          <a:bodyPr>
            <a:normAutofit fontScale="85000" lnSpcReduction="20000"/>
          </a:bodyPr>
          <a:lstStyle/>
          <a:p>
            <a:pPr marL="342900" lvl="0" indent="-342900" algn="just">
              <a:lnSpc>
                <a:spcPct val="100000"/>
              </a:lnSpc>
              <a:spcBef>
                <a:spcPct val="20000"/>
              </a:spcBef>
              <a:defRPr/>
            </a:pPr>
            <a:r>
              <a:rPr lang="el-GR" sz="2200" b="1" dirty="0">
                <a:solidFill>
                  <a:sysClr val="windowText" lastClr="000000"/>
                </a:solidFill>
                <a:latin typeface="Courier New" panose="02070309020205020404" pitchFamily="49" charset="0"/>
                <a:cs typeface="Courier New" panose="02070309020205020404" pitchFamily="49" charset="0"/>
              </a:rPr>
              <a:t>Η φυσιογνωμία και το προφίλ του Οίκου </a:t>
            </a:r>
            <a:r>
              <a:rPr lang="el-GR" sz="2200" b="1" dirty="0" err="1">
                <a:solidFill>
                  <a:sysClr val="windowText" lastClr="000000"/>
                </a:solidFill>
                <a:latin typeface="Courier New" panose="02070309020205020404" pitchFamily="49" charset="0"/>
                <a:cs typeface="Courier New" panose="02070309020205020404" pitchFamily="49" charset="0"/>
              </a:rPr>
              <a:t>Sotheby’s</a:t>
            </a:r>
            <a:r>
              <a:rPr lang="el-GR" sz="2200" b="1" dirty="0">
                <a:solidFill>
                  <a:sysClr val="windowText" lastClr="000000"/>
                </a:solidFill>
                <a:latin typeface="Courier New" panose="02070309020205020404" pitchFamily="49" charset="0"/>
                <a:cs typeface="Courier New" panose="02070309020205020404" pitchFamily="49" charset="0"/>
              </a:rPr>
              <a:t>  στο μεταίχμιο αγοράς και τέχνης την περίοδο της οικονομικής κρίσης</a:t>
            </a:r>
            <a:r>
              <a:rPr lang="en-US" sz="2200" b="1" dirty="0">
                <a:solidFill>
                  <a:sysClr val="windowText" lastClr="000000"/>
                </a:solidFill>
                <a:latin typeface="Courier New" panose="02070309020205020404" pitchFamily="49" charset="0"/>
                <a:cs typeface="Courier New" panose="02070309020205020404" pitchFamily="49" charset="0"/>
              </a:rPr>
              <a:t>.</a:t>
            </a:r>
            <a:endParaRPr lang="el-GR" sz="2200" b="1" dirty="0">
              <a:solidFill>
                <a:sysClr val="windowText" lastClr="000000"/>
              </a:solidFill>
              <a:latin typeface="Courier New" panose="02070309020205020404" pitchFamily="49" charset="0"/>
              <a:cs typeface="Courier New" panose="02070309020205020404" pitchFamily="49" charset="0"/>
            </a:endParaRPr>
          </a:p>
          <a:p>
            <a:pPr marL="342900" lvl="0" indent="-342900" algn="just">
              <a:lnSpc>
                <a:spcPct val="100000"/>
              </a:lnSpc>
              <a:spcBef>
                <a:spcPct val="20000"/>
              </a:spcBef>
              <a:defRPr/>
            </a:pPr>
            <a:endParaRPr lang="el-GR" sz="2200" b="1" dirty="0">
              <a:solidFill>
                <a:sysClr val="windowText" lastClr="000000"/>
              </a:solidFill>
              <a:latin typeface="Courier New" panose="02070309020205020404" pitchFamily="49" charset="0"/>
              <a:cs typeface="Courier New" panose="02070309020205020404" pitchFamily="49" charset="0"/>
            </a:endParaRPr>
          </a:p>
          <a:p>
            <a:pPr marL="342900" lvl="0" indent="-342900" algn="just">
              <a:lnSpc>
                <a:spcPct val="100000"/>
              </a:lnSpc>
              <a:spcBef>
                <a:spcPct val="20000"/>
              </a:spcBef>
              <a:defRPr/>
            </a:pPr>
            <a:r>
              <a:rPr lang="el-GR" sz="2200" b="1" dirty="0">
                <a:solidFill>
                  <a:sysClr val="windowText" lastClr="000000"/>
                </a:solidFill>
                <a:latin typeface="Courier New" panose="02070309020205020404" pitchFamily="49" charset="0"/>
                <a:cs typeface="Courier New" panose="02070309020205020404" pitchFamily="49" charset="0"/>
              </a:rPr>
              <a:t>Η ανάδειξη της των έργων τέχνης ως </a:t>
            </a:r>
            <a:r>
              <a:rPr lang="el-GR" sz="2200" b="1" dirty="0" err="1">
                <a:solidFill>
                  <a:sysClr val="windowText" lastClr="000000"/>
                </a:solidFill>
                <a:latin typeface="Courier New" panose="02070309020205020404" pitchFamily="49" charset="0"/>
                <a:cs typeface="Courier New" panose="02070309020205020404" pitchFamily="49" charset="0"/>
              </a:rPr>
              <a:t>Asset</a:t>
            </a:r>
            <a:r>
              <a:rPr lang="el-GR" sz="2200" b="1" dirty="0">
                <a:solidFill>
                  <a:sysClr val="windowText" lastClr="000000"/>
                </a:solidFill>
                <a:latin typeface="Courier New" panose="02070309020205020404" pitchFamily="49" charset="0"/>
                <a:cs typeface="Courier New" panose="02070309020205020404" pitchFamily="49" charset="0"/>
              </a:rPr>
              <a:t> </a:t>
            </a:r>
            <a:r>
              <a:rPr lang="el-GR" sz="2200" b="1" dirty="0" err="1">
                <a:solidFill>
                  <a:sysClr val="windowText" lastClr="000000"/>
                </a:solidFill>
                <a:latin typeface="Courier New" panose="02070309020205020404" pitchFamily="49" charset="0"/>
                <a:cs typeface="Courier New" panose="02070309020205020404" pitchFamily="49" charset="0"/>
              </a:rPr>
              <a:t>Class</a:t>
            </a:r>
            <a:r>
              <a:rPr lang="el-GR" sz="2200" b="1" dirty="0">
                <a:solidFill>
                  <a:sysClr val="windowText" lastClr="000000"/>
                </a:solidFill>
                <a:latin typeface="Courier New" panose="02070309020205020404" pitchFamily="49" charset="0"/>
                <a:cs typeface="Courier New" panose="02070309020205020404" pitchFamily="49" charset="0"/>
              </a:rPr>
              <a:t> επενδύσεων, η βασική αρχή παρακίνησης του Οίκου </a:t>
            </a:r>
            <a:r>
              <a:rPr lang="el-GR" sz="2200" b="1" dirty="0" err="1">
                <a:solidFill>
                  <a:sysClr val="windowText" lastClr="000000"/>
                </a:solidFill>
                <a:latin typeface="Courier New" panose="02070309020205020404" pitchFamily="49" charset="0"/>
                <a:cs typeface="Courier New" panose="02070309020205020404" pitchFamily="49" charset="0"/>
              </a:rPr>
              <a:t>Sotheby’s</a:t>
            </a:r>
            <a:r>
              <a:rPr lang="en-US" sz="2200" b="1" dirty="0">
                <a:solidFill>
                  <a:sysClr val="windowText" lastClr="000000"/>
                </a:solidFill>
                <a:latin typeface="Courier New" panose="02070309020205020404" pitchFamily="49" charset="0"/>
                <a:cs typeface="Courier New" panose="02070309020205020404" pitchFamily="49" charset="0"/>
              </a:rPr>
              <a:t>.</a:t>
            </a:r>
            <a:endParaRPr lang="el-GR" sz="2200" b="1" dirty="0">
              <a:solidFill>
                <a:sysClr val="windowText" lastClr="000000"/>
              </a:solidFill>
              <a:latin typeface="Courier New" panose="02070309020205020404" pitchFamily="49" charset="0"/>
              <a:cs typeface="Courier New" panose="02070309020205020404" pitchFamily="49" charset="0"/>
            </a:endParaRPr>
          </a:p>
          <a:p>
            <a:pPr marL="342900" lvl="0" indent="-342900" algn="just">
              <a:lnSpc>
                <a:spcPct val="100000"/>
              </a:lnSpc>
              <a:spcBef>
                <a:spcPct val="20000"/>
              </a:spcBef>
              <a:defRPr/>
            </a:pPr>
            <a:endParaRPr lang="en-US" sz="2200" b="1" dirty="0">
              <a:solidFill>
                <a:sysClr val="windowText" lastClr="000000"/>
              </a:solidFill>
              <a:latin typeface="Courier New" panose="02070309020205020404" pitchFamily="49" charset="0"/>
              <a:cs typeface="Courier New" panose="02070309020205020404" pitchFamily="49" charset="0"/>
            </a:endParaRPr>
          </a:p>
          <a:p>
            <a:pPr marL="342900" lvl="0" indent="-342900" algn="just">
              <a:lnSpc>
                <a:spcPct val="100000"/>
              </a:lnSpc>
              <a:spcBef>
                <a:spcPct val="20000"/>
              </a:spcBef>
              <a:defRPr/>
            </a:pPr>
            <a:r>
              <a:rPr lang="el-GR" sz="2200" b="1" dirty="0">
                <a:solidFill>
                  <a:sysClr val="windowText" lastClr="000000"/>
                </a:solidFill>
                <a:latin typeface="Courier New" panose="02070309020205020404" pitchFamily="49" charset="0"/>
                <a:cs typeface="Courier New" panose="02070309020205020404" pitchFamily="49" charset="0"/>
              </a:rPr>
              <a:t>Η Ανατομία της Στρατηγικής του Οίκου </a:t>
            </a:r>
            <a:r>
              <a:rPr lang="el-GR" sz="2200" b="1" dirty="0" err="1">
                <a:solidFill>
                  <a:sysClr val="windowText" lastClr="000000"/>
                </a:solidFill>
                <a:latin typeface="Courier New" panose="02070309020205020404" pitchFamily="49" charset="0"/>
                <a:cs typeface="Courier New" panose="02070309020205020404" pitchFamily="49" charset="0"/>
              </a:rPr>
              <a:t>Sotheby’s</a:t>
            </a:r>
            <a:r>
              <a:rPr lang="el-GR" sz="2200" b="1" dirty="0">
                <a:solidFill>
                  <a:sysClr val="windowText" lastClr="000000"/>
                </a:solidFill>
                <a:latin typeface="Courier New" panose="02070309020205020404" pitchFamily="49" charset="0"/>
                <a:cs typeface="Courier New" panose="02070309020205020404" pitchFamily="49" charset="0"/>
              </a:rPr>
              <a:t> ,το παρασκήνιο των Οίκων πίσω από το χτύπημα του σφυριού Δημοπρασιών</a:t>
            </a:r>
            <a:r>
              <a:rPr lang="en-US" sz="2200" b="1" dirty="0">
                <a:solidFill>
                  <a:sysClr val="windowText" lastClr="000000"/>
                </a:solidFill>
                <a:latin typeface="Courier New" panose="02070309020205020404" pitchFamily="49" charset="0"/>
                <a:cs typeface="Courier New" panose="02070309020205020404" pitchFamily="49" charset="0"/>
              </a:rPr>
              <a:t>.</a:t>
            </a:r>
            <a:endParaRPr lang="el-GR" sz="2200" b="1" dirty="0">
              <a:solidFill>
                <a:sysClr val="windowText" lastClr="000000"/>
              </a:solidFill>
              <a:latin typeface="Courier New" panose="02070309020205020404" pitchFamily="49" charset="0"/>
              <a:cs typeface="Courier New" panose="02070309020205020404" pitchFamily="49" charset="0"/>
            </a:endParaRPr>
          </a:p>
          <a:p>
            <a:pPr marL="342900" lvl="0" indent="-342900" algn="just">
              <a:lnSpc>
                <a:spcPct val="100000"/>
              </a:lnSpc>
              <a:spcBef>
                <a:spcPct val="20000"/>
              </a:spcBef>
              <a:defRPr/>
            </a:pPr>
            <a:endParaRPr lang="en-US" sz="2200" b="1" dirty="0">
              <a:solidFill>
                <a:sysClr val="windowText" lastClr="000000"/>
              </a:solidFill>
              <a:latin typeface="Courier New" panose="02070309020205020404" pitchFamily="49" charset="0"/>
              <a:cs typeface="Courier New" panose="02070309020205020404" pitchFamily="49" charset="0"/>
            </a:endParaRPr>
          </a:p>
          <a:p>
            <a:pPr marL="342900" lvl="0" indent="-342900" algn="just">
              <a:lnSpc>
                <a:spcPct val="100000"/>
              </a:lnSpc>
              <a:spcBef>
                <a:spcPct val="20000"/>
              </a:spcBef>
              <a:defRPr/>
            </a:pPr>
            <a:r>
              <a:rPr lang="el-GR" sz="2200" b="1" dirty="0">
                <a:solidFill>
                  <a:sysClr val="windowText" lastClr="000000"/>
                </a:solidFill>
                <a:latin typeface="Courier New" panose="02070309020205020404" pitchFamily="49" charset="0"/>
                <a:cs typeface="Courier New" panose="02070309020205020404" pitchFamily="49" charset="0"/>
              </a:rPr>
              <a:t>Η αγορά τέχνης στο μεταίχμιο ηδονιστικού αισθητηρίου και οικονομικής σκοπιμότητας</a:t>
            </a:r>
          </a:p>
          <a:p>
            <a:endParaRPr lang="el-GR" dirty="0"/>
          </a:p>
        </p:txBody>
      </p:sp>
    </p:spTree>
    <p:extLst>
      <p:ext uri="{BB962C8B-B14F-4D97-AF65-F5344CB8AC3E}">
        <p14:creationId xmlns:p14="http://schemas.microsoft.com/office/powerpoint/2010/main" val="368737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solidFill>
                  <a:prstClr val="black"/>
                </a:solidFill>
                <a:latin typeface="Calibri"/>
                <a:ea typeface="+mn-ea"/>
                <a:cs typeface="Courier New" panose="02070309020205020404" pitchFamily="49" charset="0"/>
              </a:rPr>
              <a:t>Η ΑΝΑΛΥΣΗ ΤΗΣ ΣΤΡΑΤΗΓΙΚΗΣ  ΕΠΕΝΔΥΣΕΩΝ ΤΟΥ ΟΙΚΟΥ SOTHEBY’S</a:t>
            </a:r>
            <a:br>
              <a:rPr lang="el-GR" sz="2400" b="1" dirty="0">
                <a:solidFill>
                  <a:prstClr val="black"/>
                </a:solidFill>
                <a:latin typeface="Calibri"/>
                <a:ea typeface="+mn-ea"/>
                <a:cs typeface="Courier New" panose="02070309020205020404" pitchFamily="49" charset="0"/>
              </a:rPr>
            </a:br>
            <a:endParaRPr lang="el-GR" dirty="0"/>
          </a:p>
        </p:txBody>
      </p:sp>
      <p:sp>
        <p:nvSpPr>
          <p:cNvPr id="3" name="Θέση περιεχομένου 2"/>
          <p:cNvSpPr>
            <a:spLocks noGrp="1"/>
          </p:cNvSpPr>
          <p:nvPr>
            <p:ph idx="1"/>
          </p:nvPr>
        </p:nvSpPr>
        <p:spPr/>
        <p:txBody>
          <a:bodyPr>
            <a:normAutofit fontScale="92500" lnSpcReduction="10000"/>
          </a:bodyPr>
          <a:lstStyle/>
          <a:p>
            <a:pPr marL="342900" lvl="0" indent="-342900">
              <a:lnSpc>
                <a:spcPct val="100000"/>
              </a:lnSpc>
              <a:spcBef>
                <a:spcPct val="20000"/>
              </a:spcBef>
              <a:defRPr/>
            </a:pPr>
            <a:r>
              <a:rPr lang="el-GR" sz="2400" b="1" dirty="0">
                <a:solidFill>
                  <a:sysClr val="windowText" lastClr="000000"/>
                </a:solidFill>
                <a:latin typeface="Courier New" panose="02070309020205020404" pitchFamily="49" charset="0"/>
                <a:cs typeface="Courier New" panose="02070309020205020404" pitchFamily="49" charset="0"/>
              </a:rPr>
              <a:t>Ο Οίκος </a:t>
            </a:r>
            <a:r>
              <a:rPr lang="el-GR" sz="2400" b="1" dirty="0" err="1">
                <a:solidFill>
                  <a:sysClr val="windowText" lastClr="000000"/>
                </a:solidFill>
                <a:latin typeface="Courier New" panose="02070309020205020404" pitchFamily="49" charset="0"/>
                <a:cs typeface="Courier New" panose="02070309020205020404" pitchFamily="49" charset="0"/>
              </a:rPr>
              <a:t>Sotheby’s</a:t>
            </a:r>
            <a:r>
              <a:rPr lang="el-GR" sz="2400" b="1" dirty="0">
                <a:solidFill>
                  <a:sysClr val="windowText" lastClr="000000"/>
                </a:solidFill>
                <a:latin typeface="Courier New" panose="02070309020205020404" pitchFamily="49" charset="0"/>
                <a:cs typeface="Courier New" panose="02070309020205020404" pitchFamily="49" charset="0"/>
              </a:rPr>
              <a:t> ως ο καινοτόμος οίκος που  επιβλήθηκε στο κλασικό περιβάλλον  με στρατηγική την επένδυση. </a:t>
            </a:r>
          </a:p>
          <a:p>
            <a:pPr marL="0" lvl="0" indent="0">
              <a:lnSpc>
                <a:spcPct val="100000"/>
              </a:lnSpc>
              <a:spcBef>
                <a:spcPct val="20000"/>
              </a:spcBef>
              <a:buNone/>
              <a:defRPr/>
            </a:pPr>
            <a:endParaRPr lang="en-US" sz="2400" b="1" dirty="0">
              <a:solidFill>
                <a:sysClr val="windowText" lastClr="000000"/>
              </a:solidFill>
              <a:latin typeface="Courier New" panose="02070309020205020404" pitchFamily="49" charset="0"/>
              <a:cs typeface="Courier New" panose="02070309020205020404" pitchFamily="49" charset="0"/>
            </a:endParaRPr>
          </a:p>
          <a:p>
            <a:pPr marL="342900" lvl="0" indent="-342900">
              <a:lnSpc>
                <a:spcPct val="100000"/>
              </a:lnSpc>
              <a:spcBef>
                <a:spcPct val="20000"/>
              </a:spcBef>
              <a:defRPr/>
            </a:pPr>
            <a:r>
              <a:rPr lang="el-GR" sz="2400" b="1" dirty="0">
                <a:solidFill>
                  <a:sysClr val="windowText" lastClr="000000"/>
                </a:solidFill>
                <a:latin typeface="Courier New" panose="02070309020205020404" pitchFamily="49" charset="0"/>
                <a:cs typeface="Courier New" panose="02070309020205020404" pitchFamily="49" charset="0"/>
              </a:rPr>
              <a:t>Η επιρροή του Οίκου </a:t>
            </a:r>
            <a:r>
              <a:rPr lang="el-GR" sz="2400" b="1" dirty="0" err="1">
                <a:solidFill>
                  <a:sysClr val="windowText" lastClr="000000"/>
                </a:solidFill>
                <a:latin typeface="Courier New" panose="02070309020205020404" pitchFamily="49" charset="0"/>
                <a:cs typeface="Courier New" panose="02070309020205020404" pitchFamily="49" charset="0"/>
              </a:rPr>
              <a:t>Sotheby’s</a:t>
            </a:r>
            <a:r>
              <a:rPr lang="el-GR" sz="2400" b="1" dirty="0">
                <a:solidFill>
                  <a:sysClr val="windowText" lastClr="000000"/>
                </a:solidFill>
                <a:latin typeface="Courier New" panose="02070309020205020404" pitchFamily="49" charset="0"/>
                <a:cs typeface="Courier New" panose="02070309020205020404" pitchFamily="49" charset="0"/>
              </a:rPr>
              <a:t> στη διαμόρφωση της Σύγχρονη Τέχνης σε οικονομική υπεραξία.</a:t>
            </a:r>
          </a:p>
          <a:p>
            <a:pPr marL="0" lvl="0" indent="0">
              <a:lnSpc>
                <a:spcPct val="100000"/>
              </a:lnSpc>
              <a:spcBef>
                <a:spcPct val="20000"/>
              </a:spcBef>
              <a:buNone/>
              <a:defRPr/>
            </a:pPr>
            <a:endParaRPr lang="el-GR" sz="2400" b="1" dirty="0">
              <a:solidFill>
                <a:sysClr val="windowText" lastClr="000000"/>
              </a:solidFill>
              <a:latin typeface="Courier New" panose="02070309020205020404" pitchFamily="49" charset="0"/>
              <a:cs typeface="Courier New" panose="02070309020205020404" pitchFamily="49" charset="0"/>
            </a:endParaRPr>
          </a:p>
          <a:p>
            <a:pPr marL="0" lvl="0" indent="0">
              <a:lnSpc>
                <a:spcPct val="100000"/>
              </a:lnSpc>
              <a:spcBef>
                <a:spcPct val="20000"/>
              </a:spcBef>
              <a:buNone/>
              <a:defRPr/>
            </a:pPr>
            <a:endParaRPr lang="en-US" sz="2400" b="1" dirty="0">
              <a:solidFill>
                <a:sysClr val="windowText" lastClr="000000"/>
              </a:solidFill>
              <a:latin typeface="Courier New" panose="02070309020205020404" pitchFamily="49" charset="0"/>
              <a:cs typeface="Courier New" panose="02070309020205020404" pitchFamily="49" charset="0"/>
            </a:endParaRPr>
          </a:p>
          <a:p>
            <a:pPr marL="342900" lvl="0" indent="-342900">
              <a:lnSpc>
                <a:spcPct val="100000"/>
              </a:lnSpc>
              <a:spcBef>
                <a:spcPct val="20000"/>
              </a:spcBef>
              <a:defRPr/>
            </a:pPr>
            <a:r>
              <a:rPr lang="el-GR" sz="2400" b="1" dirty="0">
                <a:solidFill>
                  <a:sysClr val="windowText" lastClr="000000"/>
                </a:solidFill>
                <a:latin typeface="Courier New" panose="02070309020205020404" pitchFamily="49" charset="0"/>
                <a:cs typeface="Courier New" panose="02070309020205020404" pitchFamily="49" charset="0"/>
              </a:rPr>
              <a:t>Ο Ρόλος των Εγγυητικών, το κίνητρο της Ανωνυμίας, οι άνοδος των Ιδιωτικών συναλλαγών, και η μέθοδος </a:t>
            </a:r>
            <a:r>
              <a:rPr lang="el-GR" sz="2400" b="1" dirty="0" err="1">
                <a:solidFill>
                  <a:sysClr val="windowText" lastClr="000000"/>
                </a:solidFill>
                <a:latin typeface="Courier New" panose="02070309020205020404" pitchFamily="49" charset="0"/>
                <a:cs typeface="Courier New" panose="02070309020205020404" pitchFamily="49" charset="0"/>
              </a:rPr>
              <a:t>Sotheby’s</a:t>
            </a:r>
            <a:endParaRPr lang="en-US" sz="2400" b="1" dirty="0">
              <a:solidFill>
                <a:sysClr val="windowText" lastClr="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527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45723" y="112685"/>
            <a:ext cx="6096000" cy="3490186"/>
          </a:xfrm>
          <a:prstGeom prst="rect">
            <a:avLst/>
          </a:prstGeom>
        </p:spPr>
        <p:txBody>
          <a:bodyPr>
            <a:spAutoFit/>
          </a:bodyPr>
          <a:lstStyle/>
          <a:p>
            <a:pPr marL="342900" lvl="0" indent="-342900" algn="ctr">
              <a:spcBef>
                <a:spcPct val="20000"/>
              </a:spcBef>
              <a:buSzPct val="100000"/>
              <a:buFont typeface="Arial" pitchFamily="34" charset="0"/>
              <a:buChar char="•"/>
            </a:pPr>
            <a:r>
              <a:rPr lang="el-GR" sz="2400" b="1" dirty="0">
                <a:solidFill>
                  <a:prstClr val="black"/>
                </a:solidFill>
                <a:latin typeface="Courier New" panose="02070309020205020404" pitchFamily="49" charset="0"/>
                <a:cs typeface="Courier New" panose="02070309020205020404" pitchFamily="49" charset="0"/>
              </a:rPr>
              <a:t>Οι Εγγυητικές.</a:t>
            </a:r>
          </a:p>
          <a:p>
            <a:pPr lvl="0" algn="ctr">
              <a:spcBef>
                <a:spcPct val="20000"/>
              </a:spcBef>
              <a:buSzPct val="100000"/>
            </a:pPr>
            <a:endParaRPr lang="en-US" sz="2400" b="1" dirty="0">
              <a:solidFill>
                <a:prstClr val="black"/>
              </a:solidFill>
              <a:latin typeface="Courier New" panose="02070309020205020404" pitchFamily="49" charset="0"/>
              <a:cs typeface="Courier New" panose="02070309020205020404" pitchFamily="49" charset="0"/>
            </a:endParaRPr>
          </a:p>
          <a:p>
            <a:pPr marL="342900" lvl="0" indent="-342900" algn="ctr">
              <a:spcBef>
                <a:spcPct val="20000"/>
              </a:spcBef>
              <a:buSzPct val="100000"/>
              <a:buFont typeface="Arial" pitchFamily="34" charset="0"/>
              <a:buChar char="•"/>
            </a:pPr>
            <a:r>
              <a:rPr lang="el-GR" sz="2400" b="1" dirty="0">
                <a:solidFill>
                  <a:prstClr val="black"/>
                </a:solidFill>
                <a:latin typeface="Courier New" panose="02070309020205020404" pitchFamily="49" charset="0"/>
                <a:cs typeface="Courier New" panose="02070309020205020404" pitchFamily="49" charset="0"/>
              </a:rPr>
              <a:t>Οι Ιδιωτικές Πωλήσεις.</a:t>
            </a:r>
          </a:p>
          <a:p>
            <a:pPr lvl="0" algn="ctr">
              <a:spcBef>
                <a:spcPct val="20000"/>
              </a:spcBef>
              <a:buSzPct val="100000"/>
            </a:pPr>
            <a:endParaRPr lang="en-US" sz="2400" b="1" dirty="0">
              <a:solidFill>
                <a:prstClr val="black"/>
              </a:solidFill>
              <a:latin typeface="Courier New" panose="02070309020205020404" pitchFamily="49" charset="0"/>
              <a:cs typeface="Courier New" panose="02070309020205020404" pitchFamily="49" charset="0"/>
            </a:endParaRPr>
          </a:p>
          <a:p>
            <a:pPr marL="342900" lvl="0" indent="-342900" algn="ctr">
              <a:spcBef>
                <a:spcPct val="20000"/>
              </a:spcBef>
              <a:buSzPct val="100000"/>
              <a:buFont typeface="Arial" pitchFamily="34" charset="0"/>
              <a:buChar char="•"/>
            </a:pPr>
            <a:r>
              <a:rPr lang="el-GR" sz="2400" b="1" dirty="0">
                <a:solidFill>
                  <a:prstClr val="black"/>
                </a:solidFill>
                <a:latin typeface="Courier New" panose="02070309020205020404" pitchFamily="49" charset="0"/>
                <a:cs typeface="Courier New" panose="02070309020205020404" pitchFamily="49" charset="0"/>
              </a:rPr>
              <a:t>Το στοιχείο της Ανωνυμίας στις Δημοπρασίες.</a:t>
            </a:r>
          </a:p>
          <a:p>
            <a:pPr marL="342900" lvl="0" indent="-342900" algn="ctr">
              <a:spcBef>
                <a:spcPct val="20000"/>
              </a:spcBef>
              <a:buSzPct val="100000"/>
              <a:buFont typeface="Arial" pitchFamily="34" charset="0"/>
              <a:buChar char="•"/>
            </a:pPr>
            <a:endParaRPr lang="en-US" sz="2400" b="1" dirty="0">
              <a:solidFill>
                <a:prstClr val="black"/>
              </a:solidFill>
              <a:latin typeface="Courier New" panose="02070309020205020404" pitchFamily="49" charset="0"/>
              <a:cs typeface="Courier New" panose="02070309020205020404" pitchFamily="49" charset="0"/>
            </a:endParaRPr>
          </a:p>
          <a:p>
            <a:pPr marL="342900" lvl="0" indent="-342900" algn="ctr">
              <a:spcBef>
                <a:spcPct val="20000"/>
              </a:spcBef>
              <a:buSzPct val="100000"/>
              <a:buFont typeface="Arial" pitchFamily="34" charset="0"/>
              <a:buChar char="•"/>
            </a:pPr>
            <a:r>
              <a:rPr lang="el-GR" sz="2400" b="1" dirty="0">
                <a:solidFill>
                  <a:prstClr val="black"/>
                </a:solidFill>
                <a:latin typeface="Courier New" panose="02070309020205020404" pitchFamily="49" charset="0"/>
                <a:cs typeface="Courier New" panose="02070309020205020404" pitchFamily="49" charset="0"/>
              </a:rPr>
              <a:t>Η Μέθοδος </a:t>
            </a:r>
            <a:r>
              <a:rPr lang="en-US" sz="2400" b="1" dirty="0">
                <a:solidFill>
                  <a:prstClr val="black"/>
                </a:solidFill>
                <a:latin typeface="Courier New" panose="02070309020205020404" pitchFamily="49" charset="0"/>
                <a:cs typeface="Courier New" panose="02070309020205020404" pitchFamily="49" charset="0"/>
              </a:rPr>
              <a:t>Sotheby</a:t>
            </a:r>
            <a:r>
              <a:rPr lang="el-GR" sz="2400" b="1" dirty="0">
                <a:solidFill>
                  <a:prstClr val="black"/>
                </a:solidFill>
                <a:latin typeface="Courier New" panose="02070309020205020404" pitchFamily="49" charset="0"/>
                <a:cs typeface="Courier New" panose="02070309020205020404" pitchFamily="49" charset="0"/>
              </a:rPr>
              <a:t>’</a:t>
            </a:r>
            <a:r>
              <a:rPr lang="en-US" sz="2400" b="1" dirty="0">
                <a:solidFill>
                  <a:prstClr val="black"/>
                </a:solidFill>
                <a:latin typeface="Courier New" panose="02070309020205020404" pitchFamily="49" charset="0"/>
                <a:cs typeface="Courier New" panose="02070309020205020404" pitchFamily="49" charset="0"/>
              </a:rPr>
              <a:t>s</a:t>
            </a:r>
            <a:r>
              <a:rPr lang="el-GR" sz="2400" b="1" dirty="0">
                <a:solidFill>
                  <a:prstClr val="black"/>
                </a:solidFill>
                <a:latin typeface="Courier New" panose="02070309020205020404" pitchFamily="49" charset="0"/>
                <a:cs typeface="Courier New" panose="02070309020205020404" pitchFamily="49" charset="0"/>
              </a:rPr>
              <a:t>.</a:t>
            </a:r>
            <a:endParaRPr lang="el-GR" sz="24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38609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687133" y="1279584"/>
            <a:ext cx="8306873" cy="4801314"/>
          </a:xfrm>
          <a:prstGeom prst="rect">
            <a:avLst/>
          </a:prstGeom>
        </p:spPr>
        <p:txBody>
          <a:bodyPr wrap="square">
            <a:spAutoFit/>
          </a:bodyPr>
          <a:lstStyle/>
          <a:p>
            <a:r>
              <a:rPr lang="el-GR" b="1" dirty="0" smtClean="0"/>
              <a:t>Οι </a:t>
            </a:r>
            <a:r>
              <a:rPr lang="el-GR" b="1" dirty="0" err="1" smtClean="0"/>
              <a:t>φοροελαφρύνσεις</a:t>
            </a:r>
            <a:r>
              <a:rPr lang="el-GR" b="1" dirty="0" smtClean="0"/>
              <a:t>, φοροαπαλλαγές, η δυνατότητα απόκρυψης πλούτου σε τόπους με εξασφαλισμένη φοροαπαλλαγή, καθώς και η </a:t>
            </a:r>
            <a:r>
              <a:rPr lang="el-GR" b="1" smtClean="0"/>
              <a:t>δυνατότητα νομιμοποίησης </a:t>
            </a:r>
            <a:r>
              <a:rPr lang="el-GR" b="1" dirty="0" smtClean="0"/>
              <a:t>παράνομου πλούτου δημιουργούν την αντίληψη της τέχνης και των οίκων δημοπρασιών ως τα ιδανικά πεδία επένδυσης και κερδοσκοπίας (</a:t>
            </a:r>
            <a:r>
              <a:rPr lang="el-GR" b="1" dirty="0" err="1" smtClean="0"/>
              <a:t>art</a:t>
            </a:r>
            <a:r>
              <a:rPr lang="el-GR" b="1" dirty="0" smtClean="0"/>
              <a:t> </a:t>
            </a:r>
            <a:r>
              <a:rPr lang="el-GR" b="1" dirty="0" err="1" smtClean="0"/>
              <a:t>as</a:t>
            </a:r>
            <a:r>
              <a:rPr lang="el-GR" b="1" dirty="0" smtClean="0"/>
              <a:t> </a:t>
            </a:r>
            <a:r>
              <a:rPr lang="el-GR" b="1" dirty="0" err="1" smtClean="0"/>
              <a:t>store</a:t>
            </a:r>
            <a:r>
              <a:rPr lang="el-GR" b="1" dirty="0" smtClean="0"/>
              <a:t> of </a:t>
            </a:r>
            <a:r>
              <a:rPr lang="el-GR" b="1" dirty="0" err="1" smtClean="0"/>
              <a:t>value</a:t>
            </a:r>
            <a:r>
              <a:rPr lang="el-GR" b="1" dirty="0" smtClean="0"/>
              <a:t> </a:t>
            </a:r>
            <a:r>
              <a:rPr lang="el-GR" b="1" dirty="0" err="1" smtClean="0"/>
              <a:t>stories</a:t>
            </a:r>
            <a:r>
              <a:rPr lang="el-GR" b="1" dirty="0" smtClean="0"/>
              <a:t>). </a:t>
            </a:r>
          </a:p>
          <a:p>
            <a:r>
              <a:rPr lang="el-GR" b="1" dirty="0" smtClean="0"/>
              <a:t>Ο κόσμος της τέχνης ανοίγεται διάπλατα στους ιθύνοντες των </a:t>
            </a:r>
            <a:r>
              <a:rPr lang="el-GR" b="1" dirty="0" err="1" smtClean="0"/>
              <a:t>hedge</a:t>
            </a:r>
            <a:r>
              <a:rPr lang="el-GR" b="1" dirty="0" smtClean="0"/>
              <a:t> </a:t>
            </a:r>
            <a:r>
              <a:rPr lang="el-GR" b="1" dirty="0" err="1" smtClean="0"/>
              <a:t>funds</a:t>
            </a:r>
            <a:r>
              <a:rPr lang="el-GR" b="1" dirty="0" smtClean="0"/>
              <a:t>, των μεγάλων κερδοσκοπικών οίκων οι οποίοι με τη σειρά τους επιχειρούν πολλαπλασιάσουν μέσα από τα έργα τέχνης τα κέρδη τους εφαρμόζοντας πρακτικές που τους έκαναν πλούσιους στο Χρηματιστήριο Αξιών . </a:t>
            </a:r>
          </a:p>
          <a:p>
            <a:r>
              <a:rPr lang="el-GR" b="1" dirty="0" smtClean="0"/>
              <a:t> Η δυναμική αυτή στροφή στην αγορά τέχνης μετά την κρίση του 2008 δε θυμίζει το περιβάλλον οικονομικής εφορίας (των περασμένων δεκαετιών) αλλά αποτελεί προϊόν οικονομικής ανασφάλειας με την αγορά τέχνης να αναδεικνύεται σε περιουσιακό στοιχείο και κεφάλαιο μελλοντικής εκπλήρωσης. </a:t>
            </a:r>
          </a:p>
          <a:p>
            <a:r>
              <a:rPr lang="el-GR" b="1" dirty="0" smtClean="0"/>
              <a:t>Στη συνέχεια υπήρξε ένας από τους παράγοντες της οικονομικής κρίσης στην Ευρώπη </a:t>
            </a:r>
            <a:r>
              <a:rPr lang="en-US" b="1" dirty="0" smtClean="0"/>
              <a:t> </a:t>
            </a:r>
            <a:endParaRPr lang="el-GR" b="1" dirty="0"/>
          </a:p>
        </p:txBody>
      </p:sp>
    </p:spTree>
    <p:extLst>
      <p:ext uri="{BB962C8B-B14F-4D97-AF65-F5344CB8AC3E}">
        <p14:creationId xmlns:p14="http://schemas.microsoft.com/office/powerpoint/2010/main" val="322096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0" y="1825625"/>
            <a:ext cx="10515600" cy="4351338"/>
          </a:xfrm>
        </p:spPr>
        <p:txBody>
          <a:bodyPr/>
          <a:lstStyle/>
          <a:p>
            <a:pPr marL="91440" lvl="0" indent="-91440">
              <a:spcBef>
                <a:spcPts val="1200"/>
              </a:spcBef>
              <a:spcAft>
                <a:spcPts val="200"/>
              </a:spcAft>
              <a:buClr>
                <a:srgbClr val="1CADE4"/>
              </a:buClr>
              <a:buSzPct val="100000"/>
              <a:buFont typeface="Tw Cen MT" panose="020B0602020104020603" pitchFamily="34" charset="0"/>
              <a:buChar char=" "/>
            </a:pPr>
            <a:r>
              <a:rPr lang="el-GR" sz="2400" dirty="0">
                <a:solidFill>
                  <a:prstClr val="black"/>
                </a:solidFill>
                <a:latin typeface="Courier New" panose="02070309020205020404" pitchFamily="49" charset="0"/>
                <a:cs typeface="Courier New" panose="02070309020205020404" pitchFamily="49" charset="0"/>
              </a:rPr>
              <a:t>Η κρίση ευνόησε την Αγορά τέχνης , ποιοι οι λόγοι που οδήγησαν σε αυτή τη διαπίστωση;</a:t>
            </a:r>
          </a:p>
          <a:p>
            <a:pPr marL="91440" lvl="0" indent="-91440">
              <a:spcBef>
                <a:spcPts val="1200"/>
              </a:spcBef>
              <a:spcAft>
                <a:spcPts val="200"/>
              </a:spcAft>
              <a:buClr>
                <a:srgbClr val="1CADE4"/>
              </a:buClr>
              <a:buSzPct val="100000"/>
              <a:buFont typeface="Tw Cen MT" panose="020B0602020104020603" pitchFamily="34" charset="0"/>
              <a:buChar char=" "/>
            </a:pPr>
            <a:endParaRPr lang="el-GR" sz="2400" dirty="0">
              <a:solidFill>
                <a:prstClr val="black"/>
              </a:solidFill>
              <a:latin typeface="Courier New" panose="02070309020205020404" pitchFamily="49" charset="0"/>
              <a:cs typeface="Courier New" panose="02070309020205020404" pitchFamily="49" charset="0"/>
            </a:endParaRPr>
          </a:p>
          <a:p>
            <a:pPr marL="91440" lvl="0" indent="-91440">
              <a:spcBef>
                <a:spcPts val="1200"/>
              </a:spcBef>
              <a:spcAft>
                <a:spcPts val="200"/>
              </a:spcAft>
              <a:buClr>
                <a:srgbClr val="1CADE4"/>
              </a:buClr>
              <a:buSzPct val="100000"/>
              <a:buFont typeface="Tw Cen MT" panose="020B0602020104020603" pitchFamily="34" charset="0"/>
              <a:buChar char=" "/>
            </a:pPr>
            <a:r>
              <a:rPr lang="el-GR" sz="2400" dirty="0">
                <a:solidFill>
                  <a:prstClr val="black"/>
                </a:solidFill>
                <a:latin typeface="Courier New" panose="02070309020205020404" pitchFamily="49" charset="0"/>
                <a:cs typeface="Courier New" panose="02070309020205020404" pitchFamily="49" charset="0"/>
              </a:rPr>
              <a:t>Μπορούμε να ορίσουμε κατά πόσο η Τέχνη ευνοήθηκε από την </a:t>
            </a:r>
            <a:r>
              <a:rPr lang="el-GR" sz="2400" dirty="0" err="1">
                <a:solidFill>
                  <a:prstClr val="black"/>
                </a:solidFill>
                <a:latin typeface="Courier New" panose="02070309020205020404" pitchFamily="49" charset="0"/>
                <a:cs typeface="Courier New" panose="02070309020205020404" pitchFamily="49" charset="0"/>
              </a:rPr>
              <a:t>δημοφιλία</a:t>
            </a:r>
            <a:r>
              <a:rPr lang="el-GR" sz="2400" dirty="0">
                <a:solidFill>
                  <a:prstClr val="black"/>
                </a:solidFill>
                <a:latin typeface="Courier New" panose="02070309020205020404" pitchFamily="49" charset="0"/>
                <a:cs typeface="Courier New" panose="02070309020205020404" pitchFamily="49" charset="0"/>
              </a:rPr>
              <a:t> και ανάπτυξη της αγοράς της ;</a:t>
            </a:r>
          </a:p>
          <a:p>
            <a:pPr marL="91440" lvl="0" indent="-91440">
              <a:spcBef>
                <a:spcPts val="1200"/>
              </a:spcBef>
              <a:spcAft>
                <a:spcPts val="200"/>
              </a:spcAft>
              <a:buClr>
                <a:srgbClr val="1CADE4"/>
              </a:buClr>
              <a:buSzPct val="100000"/>
              <a:buFont typeface="Tw Cen MT" panose="020B0602020104020603" pitchFamily="34" charset="0"/>
              <a:buChar char=" "/>
            </a:pPr>
            <a:endParaRPr lang="el-GR" sz="2400" dirty="0">
              <a:solidFill>
                <a:prstClr val="black"/>
              </a:solidFill>
              <a:latin typeface="Courier New" panose="02070309020205020404" pitchFamily="49" charset="0"/>
              <a:cs typeface="Courier New" panose="02070309020205020404" pitchFamily="49" charset="0"/>
            </a:endParaRPr>
          </a:p>
          <a:p>
            <a:pPr marL="91440" lvl="0" indent="-91440">
              <a:spcBef>
                <a:spcPts val="1200"/>
              </a:spcBef>
              <a:spcAft>
                <a:spcPts val="200"/>
              </a:spcAft>
              <a:buClr>
                <a:srgbClr val="1CADE4"/>
              </a:buClr>
              <a:buSzPct val="100000"/>
              <a:buFont typeface="Tw Cen MT" panose="020B0602020104020603" pitchFamily="34" charset="0"/>
              <a:buChar char=" "/>
            </a:pPr>
            <a:r>
              <a:rPr lang="el-GR" sz="2400" dirty="0">
                <a:solidFill>
                  <a:prstClr val="black"/>
                </a:solidFill>
                <a:latin typeface="Courier New" panose="02070309020205020404" pitchFamily="49" charset="0"/>
                <a:cs typeface="Courier New" panose="02070309020205020404" pitchFamily="49" charset="0"/>
              </a:rPr>
              <a:t>Η αγορά τέχνης αποτελεί περίπτωση μελέτης της Ιστορίας της Τέχνης η παράγοντα των κερδοσκοπικών τάσεων της οικονομίας; </a:t>
            </a:r>
            <a:endParaRPr lang="el-GR" sz="2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26803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494" y="688597"/>
            <a:ext cx="3001366" cy="3984114"/>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867696" y="4908671"/>
            <a:ext cx="6096000" cy="2031325"/>
          </a:xfrm>
          <a:prstGeom prst="rect">
            <a:avLst/>
          </a:prstGeom>
        </p:spPr>
        <p:txBody>
          <a:bodyPr>
            <a:spAutoFit/>
          </a:bodyPr>
          <a:lstStyle/>
          <a:p>
            <a:r>
              <a:rPr lang="el-GR" dirty="0" smtClean="0"/>
              <a:t>Το 2015 ο πίνακας «Πότε θα παντρευτείς;» («</a:t>
            </a:r>
            <a:r>
              <a:rPr lang="el-GR" dirty="0" err="1" smtClean="0"/>
              <a:t>Nafea</a:t>
            </a:r>
            <a:r>
              <a:rPr lang="el-GR" dirty="0" smtClean="0"/>
              <a:t> </a:t>
            </a:r>
            <a:r>
              <a:rPr lang="el-GR" dirty="0" err="1" smtClean="0"/>
              <a:t>Faa</a:t>
            </a:r>
            <a:r>
              <a:rPr lang="el-GR" dirty="0" smtClean="0"/>
              <a:t> </a:t>
            </a:r>
            <a:r>
              <a:rPr lang="el-GR" dirty="0" err="1" smtClean="0"/>
              <a:t>Ipoipo</a:t>
            </a:r>
            <a:r>
              <a:rPr lang="el-GR" dirty="0" smtClean="0"/>
              <a:t>?», 1892) του Πολ </a:t>
            </a:r>
            <a:r>
              <a:rPr lang="el-GR" dirty="0" err="1" smtClean="0"/>
              <a:t>Γκογκέν</a:t>
            </a:r>
            <a:r>
              <a:rPr lang="el-GR" dirty="0" smtClean="0"/>
              <a:t> έγινε ο πιο ακριβός που πωλήθηκε ποτέ. Ο </a:t>
            </a:r>
            <a:r>
              <a:rPr lang="el-GR" dirty="0" err="1" smtClean="0"/>
              <a:t>ελβετός</a:t>
            </a:r>
            <a:r>
              <a:rPr lang="el-GR" dirty="0" smtClean="0"/>
              <a:t> συλλέκτης Ρούντολφ </a:t>
            </a:r>
            <a:r>
              <a:rPr lang="el-GR" dirty="0" err="1" smtClean="0"/>
              <a:t>Στέχελιν</a:t>
            </a:r>
            <a:r>
              <a:rPr lang="el-GR" dirty="0" smtClean="0"/>
              <a:t>, πάλαι ποτέ στέλεχος των </a:t>
            </a:r>
            <a:r>
              <a:rPr lang="el-GR" dirty="0" err="1" smtClean="0"/>
              <a:t>Sotheby’s</a:t>
            </a:r>
            <a:r>
              <a:rPr lang="el-GR" dirty="0" smtClean="0"/>
              <a:t> στον οποίο ανήκε, τον πούλησε έναντι 300 εκατ. δολαρίων σε μουσείο του Κατάρ (Royal </a:t>
            </a:r>
            <a:r>
              <a:rPr lang="el-GR" dirty="0" err="1" smtClean="0"/>
              <a:t>Family</a:t>
            </a:r>
            <a:r>
              <a:rPr lang="el-GR" dirty="0" smtClean="0"/>
              <a:t>).</a:t>
            </a:r>
            <a:br>
              <a:rPr lang="el-GR" dirty="0" smtClean="0"/>
            </a:br>
            <a:endParaRPr lang="el-GR" dirty="0"/>
          </a:p>
        </p:txBody>
      </p:sp>
    </p:spTree>
    <p:extLst>
      <p:ext uri="{BB962C8B-B14F-4D97-AF65-F5344CB8AC3E}">
        <p14:creationId xmlns:p14="http://schemas.microsoft.com/office/powerpoint/2010/main" val="258495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8/82/Paul_C%C3%A9zanne_222.jpg/1024px-Paul_C%C3%A9zanne_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5" y="0"/>
            <a:ext cx="5112568" cy="3614745"/>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661374" y="4267689"/>
            <a:ext cx="7688687" cy="2585323"/>
          </a:xfrm>
          <a:prstGeom prst="rect">
            <a:avLst/>
          </a:prstGeom>
        </p:spPr>
        <p:txBody>
          <a:bodyPr wrap="square">
            <a:spAutoFit/>
          </a:bodyPr>
          <a:lstStyle/>
          <a:p>
            <a:r>
              <a:rPr lang="el-GR" dirty="0" smtClean="0"/>
              <a:t>Οι χαρτοπαίκτες του </a:t>
            </a:r>
            <a:r>
              <a:rPr lang="el-GR" dirty="0" err="1" smtClean="0"/>
              <a:t>Σεζαν</a:t>
            </a:r>
            <a:r>
              <a:rPr lang="el-GR" dirty="0" smtClean="0"/>
              <a:t>, Το έργο είχε πωληθεί το 2011 έναντι 250 εκατ. δολαρίων, μια τιμή-ρεκόρ που διπλασίαζε το ποσό που είχε δοθεί ποτέ έως τότε για ένα έργο τέχνης. Αγοραστής η βασιλική οικογένεια του Κατάρ η οποία απέκτησε το έργο με τους δύο χωρικούς που παίζουν χαρτιά στην Εξ αν </a:t>
            </a:r>
            <a:r>
              <a:rPr lang="el-GR" dirty="0" err="1" smtClean="0"/>
              <a:t>Προβάνς</a:t>
            </a:r>
            <a:r>
              <a:rPr lang="el-GR" dirty="0" smtClean="0"/>
              <a:t> παροπλίζοντας με την προσφορά της όλους τους υποψήφιους μνηστήρες του πίνακα. Ο προηγούμενος ιδιοκτήτης του ήταν ο εφοπλιστής Γιώργος Εμπειρίκος, ο οποίος λίγο προτού πεθάνει, το 2011, άρχισε να συζητάει την πώλησή του.</a:t>
            </a:r>
            <a:br>
              <a:rPr lang="el-GR" dirty="0" smtClean="0"/>
            </a:br>
            <a:endParaRPr lang="el-GR" dirty="0"/>
          </a:p>
        </p:txBody>
      </p:sp>
    </p:spTree>
    <p:extLst>
      <p:ext uri="{BB962C8B-B14F-4D97-AF65-F5344CB8AC3E}">
        <p14:creationId xmlns:p14="http://schemas.microsoft.com/office/powerpoint/2010/main" val="20770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115717" y="0"/>
            <a:ext cx="5960566" cy="6858000"/>
          </a:xfrm>
          <a:prstGeom prst="rect">
            <a:avLst/>
          </a:prstGeom>
        </p:spPr>
      </p:pic>
    </p:spTree>
    <p:extLst>
      <p:ext uri="{BB962C8B-B14F-4D97-AF65-F5344CB8AC3E}">
        <p14:creationId xmlns:p14="http://schemas.microsoft.com/office/powerpoint/2010/main" val="183461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048000" y="1166843"/>
            <a:ext cx="6096000" cy="4524315"/>
          </a:xfrm>
          <a:prstGeom prst="rect">
            <a:avLst/>
          </a:prstGeom>
        </p:spPr>
        <p:txBody>
          <a:bodyPr>
            <a:spAutoFit/>
          </a:bodyPr>
          <a:lstStyle/>
          <a:p>
            <a:r>
              <a:rPr lang="el-GR" dirty="0" smtClean="0"/>
              <a:t>Ο Βίλεμ Ντε </a:t>
            </a:r>
            <a:r>
              <a:rPr lang="el-GR" dirty="0" err="1" smtClean="0"/>
              <a:t>Κούνινγκ</a:t>
            </a:r>
            <a:r>
              <a:rPr lang="el-GR" dirty="0" smtClean="0"/>
              <a:t>, γεννημένος το 1904, ήταν </a:t>
            </a:r>
            <a:r>
              <a:rPr lang="el-GR" dirty="0" err="1" smtClean="0"/>
              <a:t>Ολλανδοαμερικανός</a:t>
            </a:r>
            <a:r>
              <a:rPr lang="el-GR" dirty="0" smtClean="0"/>
              <a:t> ζωγράφος, ηγετική μορφή του αφηρημένου εξπρεσιονισμού.</a:t>
            </a:r>
          </a:p>
          <a:p>
            <a:endParaRPr lang="el-GR" dirty="0" smtClean="0"/>
          </a:p>
          <a:p>
            <a:r>
              <a:rPr lang="el-GR" dirty="0" smtClean="0"/>
              <a:t>Όταν ήταν μόλις πέντε ετών η μητέρα του –μία δυναμική γκαρσόνα- χώρισε τον πατέρα του, γεγονός που υπήρξε η αφορμή για τις διάφορες ψυχαναλυτικές ερμηνείες των περίφημων Γυναικών που ζωγράφισε και που τον έκαναν διάσημο.</a:t>
            </a:r>
          </a:p>
          <a:p>
            <a:endParaRPr lang="el-GR" dirty="0" smtClean="0"/>
          </a:p>
          <a:p>
            <a:r>
              <a:rPr lang="el-GR" dirty="0" smtClean="0"/>
              <a:t>Υπήρξε ένας από τους κυριότερους εκπροσώπους του αφηρημένου εξπρεσιονισμού, χωρίς ποτέ να φτάσει στις αφαιρετικές αιχμές του </a:t>
            </a:r>
            <a:r>
              <a:rPr lang="el-GR" dirty="0" err="1" smtClean="0"/>
              <a:t>Πόλοκ</a:t>
            </a:r>
            <a:r>
              <a:rPr lang="el-GR" dirty="0" smtClean="0"/>
              <a:t>.</a:t>
            </a:r>
          </a:p>
          <a:p>
            <a:endParaRPr lang="el-GR" dirty="0" smtClean="0"/>
          </a:p>
          <a:p>
            <a:r>
              <a:rPr lang="el-GR" dirty="0" smtClean="0"/>
              <a:t>Ο πίνακάς του «</a:t>
            </a:r>
            <a:r>
              <a:rPr lang="el-GR" dirty="0" err="1" smtClean="0"/>
              <a:t>Interchange</a:t>
            </a:r>
            <a:r>
              <a:rPr lang="el-GR" dirty="0" smtClean="0"/>
              <a:t>» πωλήθηκε τον Σεπτέμβριο του 2015, έναντι 300 εκατομμυρίων δολαρίων.</a:t>
            </a:r>
            <a:endParaRPr lang="el-GR" dirty="0"/>
          </a:p>
        </p:txBody>
      </p:sp>
    </p:spTree>
    <p:extLst>
      <p:ext uri="{BB962C8B-B14F-4D97-AF65-F5344CB8AC3E}">
        <p14:creationId xmlns:p14="http://schemas.microsoft.com/office/powerpoint/2010/main" val="197485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785937" y="61912"/>
            <a:ext cx="8620125" cy="6734175"/>
          </a:xfrm>
          <a:prstGeom prst="rect">
            <a:avLst/>
          </a:prstGeom>
        </p:spPr>
      </p:pic>
    </p:spTree>
    <p:extLst>
      <p:ext uri="{BB962C8B-B14F-4D97-AF65-F5344CB8AC3E}">
        <p14:creationId xmlns:p14="http://schemas.microsoft.com/office/powerpoint/2010/main" val="195636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40924" y="2503284"/>
            <a:ext cx="8319752" cy="2308324"/>
          </a:xfrm>
          <a:prstGeom prst="rect">
            <a:avLst/>
          </a:prstGeom>
        </p:spPr>
        <p:txBody>
          <a:bodyPr wrap="square">
            <a:spAutoFit/>
          </a:bodyPr>
          <a:lstStyle/>
          <a:p>
            <a:r>
              <a:rPr lang="el-GR" dirty="0" smtClean="0"/>
              <a:t>Ο Τζάκσον </a:t>
            </a:r>
            <a:r>
              <a:rPr lang="el-GR" dirty="0" err="1" smtClean="0"/>
              <a:t>Πόλοκ</a:t>
            </a:r>
            <a:r>
              <a:rPr lang="el-GR" dirty="0" smtClean="0"/>
              <a:t> κέρδισε τον τίτλο του ιδρυτή του πρώτου αμερικάνικου καλλιτεχνικού κινήματος, του αφηρημένου εξπρεσιονισμού.</a:t>
            </a:r>
          </a:p>
          <a:p>
            <a:endParaRPr lang="el-GR" dirty="0" smtClean="0"/>
          </a:p>
          <a:p>
            <a:r>
              <a:rPr lang="el-GR" dirty="0" smtClean="0"/>
              <a:t>Το κοινό λάτρεψε τον ανατρεπτικό καλλιτέχνη και ενθουσιάστηκε με την ιδέα μιας τέχνης που δεν είχε καμία σχέση με την Ευρώπη.</a:t>
            </a:r>
          </a:p>
          <a:p>
            <a:endParaRPr lang="el-GR" dirty="0" smtClean="0"/>
          </a:p>
          <a:p>
            <a:r>
              <a:rPr lang="el-GR" dirty="0" smtClean="0"/>
              <a:t>Ο πίνακάς του «Number 17A» πωλήθηκε το Σεπτέμβριο του 2015, έναντι 200 εκατομμυρίων δολαρίων, μπαίνοντας σε ιδιωτική συλλογή έργων τέχνης.</a:t>
            </a:r>
            <a:endParaRPr lang="el-GR" dirty="0"/>
          </a:p>
        </p:txBody>
      </p:sp>
    </p:spTree>
    <p:extLst>
      <p:ext uri="{BB962C8B-B14F-4D97-AF65-F5344CB8AC3E}">
        <p14:creationId xmlns:p14="http://schemas.microsoft.com/office/powerpoint/2010/main" val="397159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27278" y="-98249"/>
            <a:ext cx="9478851" cy="1477328"/>
          </a:xfrm>
          <a:prstGeom prst="rect">
            <a:avLst/>
          </a:prstGeom>
        </p:spPr>
        <p:txBody>
          <a:bodyPr wrap="square">
            <a:spAutoFit/>
          </a:bodyPr>
          <a:lstStyle/>
          <a:p>
            <a:r>
              <a:rPr lang="el-GR" dirty="0" smtClean="0"/>
              <a:t> Λεονάρντο ντα Βίντσι «</a:t>
            </a:r>
            <a:r>
              <a:rPr lang="el-GR" dirty="0" err="1" smtClean="0"/>
              <a:t>Salvator</a:t>
            </a:r>
            <a:r>
              <a:rPr lang="el-GR" dirty="0" smtClean="0"/>
              <a:t> </a:t>
            </a:r>
            <a:r>
              <a:rPr lang="el-GR" dirty="0" err="1" smtClean="0"/>
              <a:t>Mundi</a:t>
            </a:r>
            <a:r>
              <a:rPr lang="el-GR" dirty="0" smtClean="0"/>
              <a:t>» — 450.3 εκ. δολάρια</a:t>
            </a:r>
          </a:p>
          <a:p>
            <a:r>
              <a:rPr lang="el-GR" dirty="0" smtClean="0"/>
              <a:t>Έναντι του ασύλληπτου ποσού των 450.3 εκατομμυρίων δολαρίων ο πίνακας του Λεονάρντο ντα Βίντσι, «</a:t>
            </a:r>
            <a:r>
              <a:rPr lang="el-GR" dirty="0" err="1" smtClean="0"/>
              <a:t>Salvator</a:t>
            </a:r>
            <a:r>
              <a:rPr lang="el-GR" dirty="0" smtClean="0"/>
              <a:t> </a:t>
            </a:r>
            <a:r>
              <a:rPr lang="el-GR" dirty="0" err="1" smtClean="0"/>
              <a:t>Mundi</a:t>
            </a:r>
            <a:r>
              <a:rPr lang="el-GR" dirty="0" smtClean="0"/>
              <a:t>» (Σωτήρας του Κόσμου) πωλήθηκε το Νοέμβριο του 2017, μετά από μόλις δεκαεννέα λεπτά κατάθεσης προσφορών σε δημοπρασία του οίκου </a:t>
            </a:r>
            <a:r>
              <a:rPr lang="el-GR" dirty="0" err="1" smtClean="0"/>
              <a:t>Christie’s</a:t>
            </a:r>
            <a:r>
              <a:rPr lang="el-GR" dirty="0" smtClean="0"/>
              <a:t> στη Νέα Υόρκη.</a:t>
            </a:r>
          </a:p>
          <a:p>
            <a:endParaRPr lang="el-GR" dirty="0" smtClean="0"/>
          </a:p>
        </p:txBody>
      </p:sp>
      <p:pic>
        <p:nvPicPr>
          <p:cNvPr id="3" name="Εικόνα 2"/>
          <p:cNvPicPr>
            <a:picLocks noChangeAspect="1"/>
          </p:cNvPicPr>
          <p:nvPr/>
        </p:nvPicPr>
        <p:blipFill>
          <a:blip r:embed="rId2"/>
          <a:stretch>
            <a:fillRect/>
          </a:stretch>
        </p:blipFill>
        <p:spPr>
          <a:xfrm>
            <a:off x="3685608" y="1219133"/>
            <a:ext cx="4640479" cy="5627028"/>
          </a:xfrm>
          <a:prstGeom prst="rect">
            <a:avLst/>
          </a:prstGeom>
        </p:spPr>
      </p:pic>
    </p:spTree>
    <p:extLst>
      <p:ext uri="{BB962C8B-B14F-4D97-AF65-F5344CB8AC3E}">
        <p14:creationId xmlns:p14="http://schemas.microsoft.com/office/powerpoint/2010/main" val="33547600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TotalTime>
  <Words>836</Words>
  <Application>Microsoft Office PowerPoint</Application>
  <PresentationFormat>Ευρεία οθόνη</PresentationFormat>
  <Paragraphs>60</Paragraphs>
  <Slides>15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Arial</vt:lpstr>
      <vt:lpstr>Calibri</vt:lpstr>
      <vt:lpstr>Century Gothic</vt:lpstr>
      <vt:lpstr>Courier New</vt:lpstr>
      <vt:lpstr>Tw Cen MT</vt:lpstr>
      <vt:lpstr>Tw Cen MT Condensed</vt:lpstr>
      <vt:lpstr>Wingdings 3</vt:lpstr>
      <vt:lpstr>Wisp</vt:lpstr>
      <vt:lpstr>Η αγορά έργων τέχνης και οι στρατηγικές για την ανάπτυξη επενδυτικής και πολιτιστικής επιχειρηματικότητας ,στους κόλπους της πολιτιστικής οικονομίας στη σύγχρονη εποχή»  Μελέτη Περίπτωσης Οίκος Sotheby’s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ΑΓΟΡΑ ΤΕΧΝΗΣ ΜΕΣΑ ΑΠΟ ΤΗΝ ΙΣΤΟΡΙΑ ΤΗΣ ΤΕΧΝΗΣ</vt:lpstr>
      <vt:lpstr>Η ΣΗΜΕΡΙΝΗ ΠΡΑΓΜΑΤΙΚΟΤΗΤΑ ΣΤΗΝ ΑΓΟΡΑ ΤΕΧΝΗΣ. </vt:lpstr>
      <vt:lpstr>Η ΦΥΣΙΟΓΝΩΜΙΑ ΤΟΥ ΟΙΚΟΥ SOTHEBY’S</vt:lpstr>
      <vt:lpstr>Η ΑΝΑΛΥΣΗ ΤΗΣ ΣΤΡΑΤΗΓΙΚΗΣ  ΕΠΕΝΔΥΣΕΩΝ ΤΟΥ ΟΙΚΟΥ SOTHEBY’S </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αγορά έργων τέχνης και οι στρατηγικές για την ανάπτυξη επενδυτικής και πολιτιστικής επιχειρηματικότητας ,στους κόλπους της πολιτιστικής οικονομίας στη σύγχρονη εποχή»  Μελέτη Περίπτωσης Οίκος Sotheby’s</dc:title>
  <dc:creator>BITSANI EVGENIA</dc:creator>
  <cp:lastModifiedBy>BITSANI EVGENIA</cp:lastModifiedBy>
  <cp:revision>4</cp:revision>
  <dcterms:created xsi:type="dcterms:W3CDTF">2020-04-07T13:06:47Z</dcterms:created>
  <dcterms:modified xsi:type="dcterms:W3CDTF">2020-04-07T13:30:22Z</dcterms:modified>
</cp:coreProperties>
</file>