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5" r:id="rId17"/>
    <p:sldId id="273" r:id="rId18"/>
    <p:sldId id="274" r:id="rId19"/>
    <p:sldId id="276" r:id="rId2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latin typeface="Calibri" panose="020F0502020204030204" pitchFamily="34" charset="0"/>
            </a:endParaRP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8DC04E-87DB-42E2-AFEE-C4DE12A7EE5E}" type="datetime1">
              <a:rPr lang="el-GR" smtClean="0">
                <a:latin typeface="Calibri" panose="020F0502020204030204" pitchFamily="34" charset="0"/>
              </a:rPr>
              <a:t>9/12/2025</a:t>
            </a:fld>
            <a:endParaRPr lang="el-GR">
              <a:latin typeface="Calibri" panose="020F050202020403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el-GR" smtClean="0">
                <a:latin typeface="Calibri" panose="020F0502020204030204" pitchFamily="34" charset="0"/>
              </a:rPr>
              <a:t>‹#›</a:t>
            </a:fld>
            <a:endParaRPr 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444CA3-E3B0-409B-BC7B-E431D0ADF6E8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75029A-2D1E-47A5-9598-4A9AC47B3AC1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el-GR" noProof="0" smtClean="0"/>
              <a:pPr/>
              <a:t>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06087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el-GR" noProof="0" smtClean="0"/>
              <a:pPr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03504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370492B2-B4A0-4F8D-91E1-9BA188D36471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51E4F81-42B5-4E4C-B587-04D2F7F549FC}" type="datetime1">
              <a:rPr lang="el-GR" smtClean="0"/>
              <a:t>9/12/2025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BFBEE241-EB8B-41BE-BCAD-F993FD2F6F66}" type="datetime1">
              <a:rPr lang="el-GR" smtClean="0"/>
              <a:t>9/12/2025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0946D49-A64C-4E6E-81C3-EF24D43F28AA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latin typeface="Tahoma" panose="020B0604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F0AE7A5-EAC5-4C16-A367-DA41EF834E99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>
                <a:latin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>
                <a:latin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4C8339A-EB04-46FD-8D68-D1DBF29ECA24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A0F6371-8025-4CEE-9DE3-811D4E9F604B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359C808-89D1-44E2-AFC6-05E3E5EFA7D0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2C93B78-C1EB-4DCC-9388-D40BD0D7AF76}" type="datetime1">
              <a:rPr lang="el-GR" smtClean="0"/>
              <a:t>9/12/2025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AD35C06-2A4F-4F83-8F57-6254C1A5B7AA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Tahoma" panose="020B060403050404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CC0F0B3-180F-4343-A265-11EFAC11ADE7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F570A1E7-0E90-4812-AD5E-5D2AF20C6BF7}" type="datetime1">
              <a:rPr lang="el-GR" noProof="0" smtClean="0"/>
              <a:t>9/12/2025</a:t>
            </a:fld>
            <a:endParaRPr lang="el-GR" noProof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l-GR" noProof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062D6987-FB6D-4DB8-81B8-AD0F35E3BB5F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ete.gr/statistika-eiserxomenou-tourismo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74816"/>
            <a:ext cx="9144000" cy="2593570"/>
          </a:xfrm>
        </p:spPr>
        <p:txBody>
          <a:bodyPr rtlCol="0">
            <a:normAutofit/>
          </a:bodyPr>
          <a:lstStyle/>
          <a:p>
            <a:r>
              <a:rPr lang="el-GR" sz="3600" b="1" dirty="0">
                <a:latin typeface="Bookman Old Style" panose="02050604050505020204" pitchFamily="18" charset="0"/>
              </a:rPr>
              <a:t>Η Ολιστική Πολιτισμική Διαχείριση και ο Πολιτιστικός Τουρισμός ως πυλώνες της Βιώσιμης Τοπικής Ανάπτυξης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el-GR" b="1" dirty="0">
                <a:latin typeface="Bookman Old Style" panose="02050604050505020204" pitchFamily="18" charset="0"/>
              </a:rPr>
              <a:t>Ευγενία Π. </a:t>
            </a:r>
            <a:r>
              <a:rPr lang="el-GR" b="1" dirty="0" err="1">
                <a:latin typeface="Bookman Old Style" panose="02050604050505020204" pitchFamily="18" charset="0"/>
              </a:rPr>
              <a:t>Μπιτσάνη</a:t>
            </a:r>
            <a:endParaRPr lang="el-GR" b="1" dirty="0">
              <a:latin typeface="Bookman Old Style" panose="02050604050505020204" pitchFamily="18" charset="0"/>
            </a:endParaRPr>
          </a:p>
          <a:p>
            <a:pPr rtl="0"/>
            <a:r>
              <a:rPr lang="el-GR" b="1" dirty="0">
                <a:latin typeface="Bookman Old Style" panose="02050604050505020204" pitchFamily="18" charset="0"/>
              </a:rPr>
              <a:t>Καθηγήτρια Πολιτισμικών Σπουδών και διαπολιτισμικών Σχέσεων</a:t>
            </a:r>
          </a:p>
          <a:p>
            <a:pPr rtl="0"/>
            <a:r>
              <a:rPr lang="el-GR" b="1" dirty="0" err="1">
                <a:latin typeface="Bookman Old Style" panose="02050604050505020204" pitchFamily="18" charset="0"/>
              </a:rPr>
              <a:t>Δι</a:t>
            </a:r>
            <a:r>
              <a:rPr lang="el-GR" b="1" dirty="0">
                <a:latin typeface="Bookman Old Style" panose="02050604050505020204" pitchFamily="18" charset="0"/>
              </a:rPr>
              <a:t>/</a:t>
            </a:r>
            <a:r>
              <a:rPr lang="el-GR" b="1" dirty="0" err="1">
                <a:latin typeface="Bookman Old Style" panose="02050604050505020204" pitchFamily="18" charset="0"/>
              </a:rPr>
              <a:t>ντρια</a:t>
            </a:r>
            <a:r>
              <a:rPr lang="el-GR" b="1" dirty="0">
                <a:latin typeface="Bookman Old Style" panose="02050604050505020204" pitchFamily="18" charset="0"/>
              </a:rPr>
              <a:t> του ΠΜΣ Δημόσια Διοίκηση και Τοπική Αυτοδιοίκηση</a:t>
            </a:r>
          </a:p>
          <a:p>
            <a:pPr rtl="0"/>
            <a:r>
              <a:rPr lang="el-GR" b="1" dirty="0">
                <a:latin typeface="Bookman Old Style" panose="02050604050505020204" pitchFamily="18" charset="0"/>
              </a:rPr>
              <a:t>Τμήματος Διοίκησης Επιχειρήσεων και Οργανισμών </a:t>
            </a:r>
          </a:p>
          <a:p>
            <a:pPr rtl="0"/>
            <a:r>
              <a:rPr lang="el-GR" b="1" dirty="0">
                <a:latin typeface="Bookman Old Style" panose="02050604050505020204" pitchFamily="18" charset="0"/>
              </a:rPr>
              <a:t>Πανεπιστημίου Πελοποννήσου</a:t>
            </a:r>
          </a:p>
          <a:p>
            <a:pPr rtl="0"/>
            <a:endParaRPr lang="el-G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Ανάλυση</a:t>
            </a:r>
            <a:endParaRPr lang="el-GR" sz="2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Μετασχηματισμός της Πολιτιστικής Κληρονομιάς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ένταξη της κληρονομιάς ως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επένδυσης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(όχι απλά κόστος)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Δημιουργικός Πολιτιστικός Τουρισμός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“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ως μέσα βιώσιμης ανάπτυξης, χρησιμοποιώντας πρότυπα της UNWTO/UNEP, όπως το τετράπλευρο μοντέλο.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Ολιστική Ανάπτυξη Παραδοσιακών Κοινοτήτων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κ.ά. (2024)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επιχειρησιακοποίησαν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τις “τέσσερις στήλες” (οικονομία, κοινωνία, περιβάλλον, πολιτισμός) σε παραδοσιακά χωριά, προτείνοντας τοπικούς δείκτες βιωσιμότητας .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Στρατηγικές και Οδηγίες UNESCO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οδηγός UNESCO (2020) προτείνει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οδηγούς διαχείρισης κληρονομιάς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συμμετοχικό σχεδιασμό και τοπική ηγεσία, στην κατεύθυνση μιας ανθεκτικής τουριστικής ανάπτυξης .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Διεθνής Εφαρμογή για </a:t>
            </a:r>
            <a:r>
              <a:rPr lang="el-GR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Μελέτες των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Frontiers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(2024) δείχνουν ότι ο πολιτιστικός τουρισμός σε αγροτικές ή απομακρυσμένες περιοχές προάγει την οικονομική ανάπτυξη και κοινωνική ένταξη .</a:t>
            </a:r>
            <a:endParaRPr lang="el-GR" sz="24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>
                <a:latin typeface="Bookman Old Style" panose="02050604050505020204" pitchFamily="18" charset="0"/>
              </a:rPr>
              <a:t>Η Σύνδεση των Τριών Πυλώνων</a:t>
            </a:r>
            <a:br>
              <a:rPr lang="el-GR" sz="3200" b="1" dirty="0">
                <a:latin typeface="Bookman Old Style" panose="02050604050505020204" pitchFamily="18" charset="0"/>
              </a:rPr>
            </a:br>
            <a:r>
              <a:rPr lang="el-GR" sz="3200" b="1" dirty="0">
                <a:latin typeface="Bookman Old Style" panose="02050604050505020204" pitchFamily="18" charset="0"/>
              </a:rPr>
              <a:t>Πώς συνεργάζονται ολιστική </a:t>
            </a:r>
            <a:r>
              <a:rPr lang="el-GR" sz="3200" b="1" dirty="0" err="1">
                <a:latin typeface="Bookman Old Style" panose="02050604050505020204" pitchFamily="18" charset="0"/>
              </a:rPr>
              <a:t>πολ</a:t>
            </a:r>
            <a:r>
              <a:rPr lang="el-GR" sz="3200" b="1" dirty="0">
                <a:latin typeface="Bookman Old Style" panose="02050604050505020204" pitchFamily="18" charset="0"/>
              </a:rPr>
              <a:t>/</a:t>
            </a:r>
            <a:r>
              <a:rPr lang="el-GR" sz="3200" b="1" dirty="0" err="1">
                <a:latin typeface="Bookman Old Style" panose="02050604050505020204" pitchFamily="18" charset="0"/>
              </a:rPr>
              <a:t>κη</a:t>
            </a:r>
            <a:r>
              <a:rPr lang="el-GR" sz="3200" b="1" dirty="0">
                <a:latin typeface="Bookman Old Style" panose="02050604050505020204" pitchFamily="18" charset="0"/>
              </a:rPr>
              <a:t> διαχείριση,</a:t>
            </a:r>
            <a:br>
              <a:rPr lang="el-GR" sz="3200" b="1" dirty="0">
                <a:latin typeface="Bookman Old Style" panose="02050604050505020204" pitchFamily="18" charset="0"/>
              </a:rPr>
            </a:br>
            <a:r>
              <a:rPr lang="el-GR" sz="3200" b="1" dirty="0">
                <a:latin typeface="Bookman Old Style" panose="02050604050505020204" pitchFamily="18" charset="0"/>
              </a:rPr>
              <a:t>τουρισμός και βιωσιμότητα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811" y="1936865"/>
            <a:ext cx="7176974" cy="46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5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Σχέση με τις Αρχές της Βιώσιμης Ανάπτυξης</a:t>
            </a:r>
            <a:endParaRPr lang="el-GR" sz="32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695571"/>
              </p:ext>
            </p:extLst>
          </p:nvPr>
        </p:nvGraphicFramePr>
        <p:xfrm>
          <a:off x="656706" y="1690688"/>
          <a:ext cx="11097490" cy="4401552"/>
        </p:xfrm>
        <a:graphic>
          <a:graphicData uri="http://schemas.openxmlformats.org/drawingml/2006/table">
            <a:tbl>
              <a:tblPr firstRow="1" firstCol="1" bandRow="1"/>
              <a:tblGrid>
                <a:gridCol w="392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Πυλώνας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Ολιστική Πολιτισμική Διαχείριση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Πολιτιστικός Τουρισμός</a:t>
                      </a:r>
                      <a:endParaRPr lang="el-GR" sz="20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Περιβαλλοντικός</a:t>
                      </a:r>
                      <a:endParaRPr lang="el-GR" sz="20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Διατήρηση τοπίων/μνημείων, πράσινες πολιτιστικές υποδομές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Μείωση περιβαλλοντικού αποτυπώματος, τοπική κατανάλωση</a:t>
                      </a:r>
                      <a:endParaRPr lang="el-GR" sz="20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Κοινωνικός</a:t>
                      </a:r>
                      <a:endParaRPr lang="el-GR" sz="20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Συμμετοχικός σχεδιασμός, ταυτότητα και συνοχή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Προβολή τοπικής πολιτισμικής έκφρασης, ενδυνάμωση κοινοτήτων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Οικονομικός</a:t>
                      </a:r>
                      <a:endParaRPr lang="el-GR" sz="20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Πολιτιστική επιχειρηματικότητα, καινοτομία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Δημιουργία θέσεων εργασίας, ενίσχυση μικρών επιχειρήσεων</a:t>
                      </a:r>
                      <a:endParaRPr lang="el-GR" sz="20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37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kern="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Κριτική Αποτίμηση και Σημεία Προσοχής</a:t>
            </a:r>
            <a:endParaRPr lang="el-GR" sz="3200" dirty="0">
              <a:latin typeface="Bookman Old Style" panose="020506040505050202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Θετικά: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Προάγουν τη </a:t>
            </a:r>
            <a:r>
              <a:rPr lang="el-GR" b="1" kern="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διαγενεακή</a:t>
            </a:r>
            <a:r>
              <a:rPr lang="el-GR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δικαιοσύνη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μέσω της προστασίας της πολιτιστικής κληρονομιάς.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Επιτρέπουν </a:t>
            </a:r>
            <a:r>
              <a:rPr lang="el-GR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πολυφωνία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αναγνώριση πολιτισμικών μειονοτήτων.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Ενισχύουν την </a:t>
            </a:r>
            <a:r>
              <a:rPr lang="el-GR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ανθεκτικότητα των τοπικών οικονομιών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απέναντι σε εξωτερικές κρίσεις (π.χ. πανδημία).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Αρνητικά ή προκλήσεις: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κίνδυνος της </a:t>
            </a:r>
            <a:r>
              <a:rPr lang="el-GR" b="1" kern="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υπερτουριστικοποίησης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μπορεί να ακυρώσει τη βιώσιμη διάσταση.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η πολιτισμική διαχείριση δεν είναι ουσιαστική αλλά </a:t>
            </a:r>
            <a:r>
              <a:rPr lang="el-GR" kern="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εργαλειακή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οδηγεί σε </a:t>
            </a:r>
            <a:r>
              <a:rPr lang="el-GR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"πολιτιστικό </a:t>
            </a:r>
            <a:r>
              <a:rPr lang="el-GR" b="1" kern="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el-GR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kern="100" dirty="0"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Χρειάζεται </a:t>
            </a:r>
            <a:r>
              <a:rPr lang="el-GR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μακροχρόνια επένδυση</a:t>
            </a:r>
            <a:r>
              <a:rPr lang="el-GR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σε θεσμούς, παιδεία και υποδομές.</a:t>
            </a:r>
            <a:endParaRPr lang="el-GR" sz="2400" kern="100" dirty="0">
              <a:effectLst/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8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kern="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Κριτική Θεώρηση και Περιορισμοί</a:t>
            </a:r>
            <a:endParaRPr lang="el-GR" sz="3200" dirty="0">
              <a:latin typeface="Bookman Old Style" panose="02050604050505020204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24691" y="1825625"/>
            <a:ext cx="11229109" cy="4351338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Bookman Old Style" panose="02050604050505020204" pitchFamily="18" charset="0"/>
              </a:rPr>
              <a:t>Παρότι η ολιστική προσέγγιση προσφέρει πολυδιάστατα πλεονεκτήματα, εγείρει και προκλήσεις:</a:t>
            </a:r>
          </a:p>
          <a:p>
            <a:endParaRPr lang="el-GR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4" name="Πίνακας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83765"/>
              </p:ext>
            </p:extLst>
          </p:nvPr>
        </p:nvGraphicFramePr>
        <p:xfrm>
          <a:off x="838200" y="2768137"/>
          <a:ext cx="10515600" cy="4292231"/>
        </p:xfrm>
        <a:graphic>
          <a:graphicData uri="http://schemas.openxmlformats.org/drawingml/2006/table">
            <a:tbl>
              <a:tblPr firstRow="1" firstCol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b="1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Πλεονεκτήματα</a:t>
                      </a:r>
                      <a:endParaRPr lang="el-GR" sz="28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b="1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Προκλήσεις</a:t>
                      </a:r>
                      <a:endParaRPr lang="el-GR" sz="28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Προώθηση συμμετοχής &amp; ταυτότητας</a:t>
                      </a:r>
                      <a:endParaRPr lang="el-GR" sz="28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Θεσμική δυσκαμψία, έλλειψη συντονισμού</a:t>
                      </a:r>
                      <a:endParaRPr lang="el-GR" sz="28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Οικονομική αξιοποίηση πολιτισμικών πόρων</a:t>
                      </a:r>
                      <a:endParaRPr lang="el-GR" sz="28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Κίνδυνος εμπορευματοποίησης</a:t>
                      </a:r>
                      <a:endParaRPr lang="el-GR" sz="28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ker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Ενίσχυση βιώσιμης ανάπτυξης</a:t>
                      </a:r>
                      <a:endParaRPr lang="el-GR" sz="2800" kern="10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800" kern="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Δυσκολία μέτρησης πολιτισμικού αντίκτυπου</a:t>
                      </a:r>
                      <a:endParaRPr lang="el-GR" sz="2800" kern="100" dirty="0">
                        <a:effectLst/>
                        <a:latin typeface="Bookman Old Style" panose="020506040505050202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74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3385" y="18224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b="1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Συμπεράσματα – Στρατηγική Προοπτική</a:t>
            </a:r>
            <a:endParaRPr lang="el-GR" sz="3200" kern="100" dirty="0">
              <a:effectLst/>
              <a:latin typeface="Bookman Old Style" panose="020506040505050202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13411"/>
            <a:ext cx="10515600" cy="486355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ολιστική πολιτισμική διαχείριση και ο πολιτιστικός τουρισμός, όταν εφαρμόζονται με όρους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σεβασμού, συμμετοχής και σχεδιασμού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μπορούν να αποτελέσουν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πυλώνες μιας πραγματικά βιώσιμης και ανθρωποκεντρικής ανάπτυξης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Ωστόσο, απαιτείται: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Θεσμική ενοποίηση μεταξύ πολιτιστικής και αναπτυξιακής πολιτικής,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Δημιουργία τοπικών "πολιτιστικών οικοσυστημάτων",</a:t>
            </a:r>
            <a:endParaRPr lang="el-GR" sz="24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Μετρήσιμα εργαλεία αξιολόγησης πολιτιστικού αντίκτυπου (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400" i="1" u="sng" kern="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Λέξεις κλειδιά</a:t>
            </a:r>
            <a:r>
              <a:rPr lang="el-GR" sz="2400" i="1" u="sng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 </a:t>
            </a:r>
            <a:r>
              <a:rPr lang="el-GR" sz="24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Αυθεντικότητα,</a:t>
            </a:r>
            <a:r>
              <a:rPr lang="el-GR" sz="2400" i="1" u="sng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l-GR" sz="2400" b="1" kern="0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Ισορροπία και Ανθεκτικότητα</a:t>
            </a:r>
            <a:endParaRPr lang="el-GR" sz="2400" b="1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7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8448" y="1"/>
            <a:ext cx="10515600" cy="681644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Bookman Old Style" panose="02050604050505020204" pitchFamily="18" charset="0"/>
              </a:rPr>
              <a:t>Προτάσεις Πολιτικής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7625" y="598518"/>
            <a:ext cx="10515600" cy="54953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Η ενσωμάτωση της πολιτισμικής διάστασης στον σχεδιασμό της βιώσιμης ανάπτυξης δεν αποτελεί πολυτέλεια αλλά αναγκαιότητα. Η ολιστική πολιτισμική διαχείριση και ο πολιτιστικός τουρισμός, εφόσον εφαρμοστούν υπεύθυνα, μπορούν να λειτουργήσουν ως μοχλοί για: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•	Διατήρηση της πολιτισμικής ποικιλομορφίας.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•	Ενίσχυση της συμμετοχικής δημοκρατίας στον πολιτισμό.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•	Οικοδόμηση ανθεκτικών τοπικών οικονομιών.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Προτείνεται: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•	Ενίσχυση θεσμικής συνεργασίας μεταξύ πολιτιστικών, τουριστικών και περιβαλλοντικών φορέων.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•	Εκπαίδευση των τοπικών κοινωνιών και επαγγελματιών στον βιώσιμο τουρισμό.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•	Υιοθέτηση δεικτών πολιτιστικής βιωσιμότητας σε όλα τα επίπεδα χάραξης πολιτικής.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006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9887" y="29412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latin typeface="Bookman Old Style" panose="02050604050505020204" pitchFamily="18" charset="0"/>
              </a:rPr>
              <a:t>Με τα μάτια στην Ελλάδα</a:t>
            </a:r>
          </a:p>
        </p:txBody>
      </p:sp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06087"/>
            <a:ext cx="5602779" cy="3621679"/>
          </a:xfrm>
          <a:prstGeom prst="rect">
            <a:avLst/>
          </a:prstGeom>
          <a:ln/>
        </p:spPr>
      </p:pic>
      <p:sp>
        <p:nvSpPr>
          <p:cNvPr id="5" name="Ορθογώνιο 4"/>
          <p:cNvSpPr/>
          <p:nvPr/>
        </p:nvSpPr>
        <p:spPr>
          <a:xfrm>
            <a:off x="5602779" y="3867001"/>
            <a:ext cx="58438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1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Ο ρυθμός ανάπτυξης του τουρισμού είναι εντυπωσιακός. Στην μελέτη  για τον εισερχόμενο τουρισμό το 2010 η Ελλάδα υποδέχθηκε 10 εκατομμύρια τουρίστες, ενώ μόλις 13 χρόνια αργότερα ο αριθμός αυτός σχεδόν τριπλασιάστηκε, φτάνοντας τα 33 εκατομμύρια. Από αυτούς, περίπου 7 εκατομμύρια επισκέφθηκαν την Αθήνα, ενώ 5,58 εκατομμύρια εξ αυτών επισκέφθηκαν αρχαιολογικούς χώρους στην Αττική.</a:t>
            </a:r>
            <a:endParaRPr lang="el-GR" sz="1400" dirty="0">
              <a:latin typeface="Bookman Old Style" panose="020506040505050202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000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Στατιστικά στοιχεία εισερχόμενου </a:t>
            </a:r>
            <a:r>
              <a:rPr lang="el-GR" sz="1000" u="sng" dirty="0" err="1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Tουρισμού</a:t>
            </a:r>
            <a:r>
              <a:rPr lang="el-GR" sz="1000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- INSETE</a:t>
            </a:r>
            <a:endParaRPr lang="el-GR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058" y="-108064"/>
            <a:ext cx="10515600" cy="1035914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latin typeface="Bookman Old Style" panose="02050604050505020204" pitchFamily="18" charset="0"/>
              </a:rPr>
              <a:t>Ωστόσο : ΣΟΣ Ο </a:t>
            </a:r>
            <a:r>
              <a:rPr lang="el-GR" sz="3200" b="1" dirty="0" err="1">
                <a:latin typeface="Bookman Old Style" panose="02050604050505020204" pitchFamily="18" charset="0"/>
              </a:rPr>
              <a:t>Υπερτουρισμός</a:t>
            </a:r>
            <a:r>
              <a:rPr lang="el-GR" sz="3200" b="1" dirty="0">
                <a:latin typeface="Bookman Old Style" panose="02050604050505020204" pitchFamily="18" charset="0"/>
              </a:rPr>
              <a:t>: Περιβαλλοντικές Κοινωνικές Οικονομικές Επιπτώσεις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340821" y="927850"/>
            <a:ext cx="11920451" cy="61379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Η ανεξέλεγκτη τουριστική ανάπτυξη έχει επιπτώσεις τόσο κοινωνικές όσο περιβαλλοντικές και οικονομικές Μολονότι  μελέτη του Δήμου Αθηναίων αναφέρει ότι η Αθήνα δεν αντιμετωπίζει πρόβλημα </a:t>
            </a:r>
            <a:r>
              <a:rPr lang="el-GR" sz="16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υπερτουρισμού</a:t>
            </a: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, το τελευταίο διάστημα πληθαίνουν διαμαρτυρίες των κατοίκων της Αθήνας και οι κάτοικοι σε πολλές ευρωπαϊκές πόλεις (Βαρκελώνη, Βενετία, Άμστερνταμ κ.α.)  εκφράζουν ανησυχίες σχετικά με : </a:t>
            </a:r>
            <a:endParaRPr lang="el-GR" sz="1600" dirty="0">
              <a:latin typeface="Bookman Old Style" panose="020506040505050202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●"/>
            </a:pP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την  στεγαστική κρίση, με την αύξηση των ενοικίων  που παρατηρείται λόγω της ανάπτυξης της  βραχυχρόνιας μίσθωσης (π.χ. </a:t>
            </a:r>
            <a:r>
              <a:rPr lang="el-GR" sz="16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Airbnb</a:t>
            </a: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),</a:t>
            </a:r>
            <a:endParaRPr lang="el-GR" sz="1600" dirty="0">
              <a:latin typeface="Bookman Old Style" panose="020506040505050202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τη δημόσια συγκοινωνία, που αδυνατεί να εξυπηρετήσει τον αυξημένο αριθμό τουριστών,</a:t>
            </a:r>
            <a:endParaRPr lang="el-GR" sz="1600" dirty="0">
              <a:latin typeface="Bookman Old Style" panose="020506040505050202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Η πολιτιστικής ταυτότητας  των ιστορικών κέντρων αλλοιώνεται με αποτέλεσμα οι πόλεις να μετατρέπονται σε «τουριστικές βιτρίνες» όπως η </a:t>
            </a:r>
            <a:r>
              <a:rPr lang="el-GR" sz="16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Disneyland</a:t>
            </a: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endParaRPr lang="el-GR" sz="1600" dirty="0">
              <a:latin typeface="Bookman Old Style" panose="020506040505050202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l-GR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την υπερκατανάλωση φυσικών πόρων, όπως το νερό.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l-GR" sz="1600" dirty="0">
                <a:latin typeface="Bookman Old Style" panose="02050604050505020204" pitchFamily="18" charset="0"/>
                <a:ea typeface="Arial" panose="020B0604020202020204" pitchFamily="34" charset="0"/>
              </a:rPr>
              <a:t>Καταστρέφεται το μοντέλο της μεσογειακής </a:t>
            </a:r>
            <a:r>
              <a:rPr lang="el-GR" sz="1600" dirty="0" err="1">
                <a:latin typeface="Bookman Old Style" panose="02050604050505020204" pitchFamily="18" charset="0"/>
                <a:ea typeface="Arial" panose="020B0604020202020204" pitchFamily="34" charset="0"/>
              </a:rPr>
              <a:t>ζωλης</a:t>
            </a:r>
            <a:r>
              <a:rPr lang="el-GR" sz="1600" dirty="0">
                <a:latin typeface="Bookman Old Style" panose="02050604050505020204" pitchFamily="18" charset="0"/>
                <a:ea typeface="Arial" panose="020B0604020202020204" pitchFamily="34" charset="0"/>
              </a:rPr>
              <a:t> των μικρών τόπων και αυτόνομων οικοσυστημάτων βασική συνιστώσα του Μεσογειακού Τοπίου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l-GR" sz="1600" dirty="0">
                <a:latin typeface="Bookman Old Style" panose="02050604050505020204" pitchFamily="18" charset="0"/>
                <a:ea typeface="Arial" panose="020B0604020202020204" pitchFamily="34" charset="0"/>
              </a:rPr>
              <a:t>Κίνδυνοι για τη Δημόσια και περιβαλλοντική Υγεία κίνδυνοι κουλτούρας /αλλοίωση /αλλοτρίωση</a:t>
            </a:r>
          </a:p>
        </p:txBody>
      </p:sp>
    </p:spTree>
    <p:extLst>
      <p:ext uri="{BB962C8B-B14F-4D97-AF65-F5344CB8AC3E}">
        <p14:creationId xmlns:p14="http://schemas.microsoft.com/office/powerpoint/2010/main" val="24673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1020" y="0"/>
            <a:ext cx="3181350" cy="3699510"/>
          </a:xfrm>
          <a:prstGeom prst="rect">
            <a:avLst/>
          </a:prstGeom>
          <a:ln/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605"/>
            <a:ext cx="2377646" cy="28044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928" y="-271226"/>
            <a:ext cx="4041998" cy="3200677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928" y="2965402"/>
            <a:ext cx="5734999" cy="169206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908" y="3339765"/>
            <a:ext cx="4359018" cy="309703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991" y="6436801"/>
            <a:ext cx="5734999" cy="525909"/>
          </a:xfrm>
          <a:prstGeom prst="rect">
            <a:avLst/>
          </a:prstGeom>
        </p:spPr>
      </p:pic>
      <p:pic>
        <p:nvPicPr>
          <p:cNvPr id="17" name="image15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484069" y="79432"/>
            <a:ext cx="4039235" cy="2499360"/>
          </a:xfrm>
          <a:prstGeom prst="rect">
            <a:avLst/>
          </a:prstGeom>
          <a:ln/>
        </p:spPr>
      </p:pic>
      <p:sp>
        <p:nvSpPr>
          <p:cNvPr id="18" name="Ορθογώνιο 17"/>
          <p:cNvSpPr/>
          <p:nvPr/>
        </p:nvSpPr>
        <p:spPr>
          <a:xfrm>
            <a:off x="3991092" y="2726840"/>
            <a:ext cx="30251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Τουρίστες στο Κολοσσαίο Μάρτιος 2025 πηγή </a:t>
            </a:r>
            <a:r>
              <a:rPr lang="el-GR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Spiegel</a:t>
            </a:r>
            <a:endParaRPr lang="el-G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1258845" y="4792917"/>
            <a:ext cx="626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Bookman Old Style" panose="02050604050505020204" pitchFamily="18" charset="0"/>
              </a:rPr>
              <a:t>Ευχαριστώ πολύ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368926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 idx="4294967295"/>
          </p:nvPr>
        </p:nvSpPr>
        <p:spPr>
          <a:xfrm>
            <a:off x="0" y="-107950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1. </a:t>
            </a:r>
            <a:r>
              <a:rPr lang="el-GR" sz="4000" b="1" dirty="0">
                <a:latin typeface="Bookman Old Style" panose="02050604050505020204" pitchFamily="18" charset="0"/>
              </a:rPr>
              <a:t>Ολιστική Πολιτισμική Διαχείριση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4294967295"/>
          </p:nvPr>
        </p:nvSpPr>
        <p:spPr>
          <a:xfrm>
            <a:off x="1676400" y="1066800"/>
            <a:ext cx="10515600" cy="5865813"/>
          </a:xfrm>
        </p:spPr>
        <p:txBody>
          <a:bodyPr rtlCol="0"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             </a:t>
            </a:r>
            <a:r>
              <a:rPr lang="el-GR" b="1" dirty="0"/>
              <a:t>ΑΡΧΕΣ </a:t>
            </a:r>
            <a:r>
              <a:rPr lang="en-US" b="1" dirty="0"/>
              <a:t>UNESCO 2013</a:t>
            </a:r>
            <a:endParaRPr lang="el-GR" b="1" dirty="0"/>
          </a:p>
          <a:p>
            <a:pPr lvl="0"/>
            <a:r>
              <a:rPr lang="el-GR" sz="2400" b="1" dirty="0" err="1">
                <a:latin typeface="Bookman Old Style" panose="02050604050505020204" pitchFamily="18" charset="0"/>
              </a:rPr>
              <a:t>Διατομεακή</a:t>
            </a:r>
            <a:r>
              <a:rPr lang="el-GR" sz="2400" b="1" dirty="0">
                <a:latin typeface="Bookman Old Style" panose="02050604050505020204" pitchFamily="18" charset="0"/>
              </a:rPr>
              <a:t> πολιτική</a:t>
            </a:r>
          </a:p>
          <a:p>
            <a:pPr marL="0" lvl="0" indent="0">
              <a:buNone/>
            </a:pPr>
            <a:r>
              <a:rPr lang="el-GR" sz="2400" dirty="0">
                <a:latin typeface="Bookman Old Style" panose="02050604050505020204" pitchFamily="18" charset="0"/>
              </a:rPr>
              <a:t>Συμμετοχή τοπικών φορέων, πολιτών, πολιτιστικών ομάδων.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el-GR" sz="2400" dirty="0">
              <a:latin typeface="Bookman Old Style" panose="02050604050505020204" pitchFamily="18" charset="0"/>
            </a:endParaRPr>
          </a:p>
          <a:p>
            <a:pPr lvl="0"/>
            <a:r>
              <a:rPr lang="el-GR" sz="2400" b="1" dirty="0">
                <a:latin typeface="Bookman Old Style" panose="02050604050505020204" pitchFamily="18" charset="0"/>
              </a:rPr>
              <a:t>Συμμετοχική διακυβέρνηση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l-GR" sz="2400" dirty="0">
                <a:latin typeface="Bookman Old Style" panose="02050604050505020204" pitchFamily="18" charset="0"/>
              </a:rPr>
              <a:t>Διασύνδεση πολιτισμού με περιβάλλον, παιδεία, τουρισμό, κοινωνική πολιτική.</a:t>
            </a:r>
          </a:p>
          <a:p>
            <a:pPr marL="0" lvl="0" indent="0">
              <a:buNone/>
            </a:pPr>
            <a:endParaRPr lang="el-GR" sz="2400" dirty="0">
              <a:latin typeface="Bookman Old Style" panose="02050604050505020204" pitchFamily="18" charset="0"/>
            </a:endParaRPr>
          </a:p>
          <a:p>
            <a:pPr lvl="0"/>
            <a:r>
              <a:rPr lang="el-GR" sz="2400" b="1" dirty="0" err="1">
                <a:latin typeface="Bookman Old Style" panose="02050604050505020204" pitchFamily="18" charset="0"/>
              </a:rPr>
              <a:t>Αειφορία</a:t>
            </a:r>
            <a:endParaRPr lang="el-GR" sz="2400" b="1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r>
              <a:rPr lang="el-GR" sz="2400" dirty="0">
                <a:latin typeface="Bookman Old Style" panose="02050604050505020204" pitchFamily="18" charset="0"/>
              </a:rPr>
              <a:t>Διατήρηση της πολιτιστικής κληρονομιάς με βιώσιμο τρόπο</a:t>
            </a:r>
          </a:p>
          <a:p>
            <a:pPr marL="0" lvl="0" indent="0">
              <a:buNone/>
            </a:pPr>
            <a:endParaRPr lang="el-GR" sz="2400" dirty="0">
              <a:latin typeface="Bookman Old Style" panose="02050604050505020204" pitchFamily="18" charset="0"/>
            </a:endParaRPr>
          </a:p>
          <a:p>
            <a:r>
              <a:rPr lang="el-GR" sz="2400" b="1" dirty="0">
                <a:latin typeface="Bookman Old Style" panose="02050604050505020204" pitchFamily="18" charset="0"/>
              </a:rPr>
              <a:t>Κοινότητα/Ταυτότητα</a:t>
            </a:r>
          </a:p>
          <a:p>
            <a:pPr marL="0" indent="0">
              <a:buNone/>
            </a:pPr>
            <a:r>
              <a:rPr lang="el-GR" sz="2400" dirty="0">
                <a:latin typeface="Bookman Old Style" panose="02050604050505020204" pitchFamily="18" charset="0"/>
              </a:rPr>
              <a:t>Προώθηση της πολιτιστικής ποικιλομορφίας και της τοπικής ταυτότητας</a:t>
            </a:r>
          </a:p>
          <a:p>
            <a:endParaRPr lang="el-GR" sz="2400" b="1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4443" y="837150"/>
            <a:ext cx="115713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2000" dirty="0">
                <a:latin typeface="Bookman Old Style" panose="02050604050505020204" pitchFamily="18" charset="0"/>
              </a:rPr>
              <a:t>Η πολιτισμική ή πολιτιστική  διαχείριση είναι ένας -σχετικά- νέος, υβριδικός, επιστημονικός κλάδος, που αφορά τις αποφάσεις που λαμβάνουμε για το παρόν και το μέλλον υλικών και άυλων πολιτιστικών αγαθών, είτε αυτά είναι αρχαιότητες, ιστορικά κτίρια, πολιτιστικά τοπία κ.λπ. (</a:t>
            </a:r>
            <a:r>
              <a:rPr lang="el-GR" sz="2000" dirty="0" err="1">
                <a:latin typeface="Bookman Old Style" panose="02050604050505020204" pitchFamily="18" charset="0"/>
              </a:rPr>
              <a:t>cultural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l-GR" sz="2000" dirty="0" err="1">
                <a:latin typeface="Bookman Old Style" panose="02050604050505020204" pitchFamily="18" charset="0"/>
              </a:rPr>
              <a:t>heritage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l-GR" sz="2000" dirty="0" err="1">
                <a:latin typeface="Bookman Old Style" panose="02050604050505020204" pitchFamily="18" charset="0"/>
              </a:rPr>
              <a:t>management</a:t>
            </a:r>
            <a:r>
              <a:rPr lang="el-GR" sz="2000" dirty="0">
                <a:latin typeface="Bookman Old Style" panose="02050604050505020204" pitchFamily="18" charset="0"/>
              </a:rPr>
              <a:t>) είτε στοιχεία νεότερου πολιτισμού (</a:t>
            </a:r>
            <a:r>
              <a:rPr lang="el-GR" sz="2000" dirty="0" err="1">
                <a:latin typeface="Bookman Old Style" panose="02050604050505020204" pitchFamily="18" charset="0"/>
              </a:rPr>
              <a:t>arts</a:t>
            </a:r>
            <a:r>
              <a:rPr lang="el-GR" sz="2000" dirty="0">
                <a:latin typeface="Bookman Old Style" panose="02050604050505020204" pitchFamily="18" charset="0"/>
              </a:rPr>
              <a:t>/</a:t>
            </a:r>
            <a:r>
              <a:rPr lang="el-GR" sz="2000" dirty="0" err="1">
                <a:latin typeface="Bookman Old Style" panose="02050604050505020204" pitchFamily="18" charset="0"/>
              </a:rPr>
              <a:t>cultural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l-GR" sz="2000" dirty="0" err="1">
                <a:latin typeface="Bookman Old Style" panose="02050604050505020204" pitchFamily="18" charset="0"/>
              </a:rPr>
              <a:t>management</a:t>
            </a:r>
            <a:r>
              <a:rPr lang="el-GR" sz="2000" dirty="0">
                <a:latin typeface="Bookman Old Style" panose="02050604050505020204" pitchFamily="18" charset="0"/>
              </a:rPr>
              <a:t>, </a:t>
            </a:r>
            <a:r>
              <a:rPr lang="el-GR" sz="2000" dirty="0" err="1">
                <a:latin typeface="Bookman Old Style" panose="02050604050505020204" pitchFamily="18" charset="0"/>
              </a:rPr>
              <a:t>cultural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l-GR" sz="2000" dirty="0" err="1">
                <a:latin typeface="Bookman Old Style" panose="02050604050505020204" pitchFamily="18" charset="0"/>
              </a:rPr>
              <a:t>organi</a:t>
            </a:r>
            <a:r>
              <a:rPr lang="en-US" sz="2000" dirty="0">
                <a:latin typeface="Bookman Old Style" panose="02050604050505020204" pitchFamily="18" charset="0"/>
              </a:rPr>
              <a:t>s</a:t>
            </a:r>
            <a:r>
              <a:rPr lang="el-GR" sz="2000" dirty="0" err="1">
                <a:latin typeface="Bookman Old Style" panose="02050604050505020204" pitchFamily="18" charset="0"/>
              </a:rPr>
              <a:t>ations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l-GR" sz="2000" dirty="0" err="1">
                <a:latin typeface="Bookman Old Style" panose="02050604050505020204" pitchFamily="18" charset="0"/>
              </a:rPr>
              <a:t>management</a:t>
            </a:r>
            <a:r>
              <a:rPr lang="el-GR" sz="2000" dirty="0">
                <a:latin typeface="Bookman Old Style" panose="02050604050505020204" pitchFamily="18" charset="0"/>
              </a:rPr>
              <a:t> ), όπως λαογραφικές συλλογές, παραδοσιακά τραγούδια, πολιτιστικά φεστιβάλ </a:t>
            </a:r>
          </a:p>
          <a:p>
            <a:r>
              <a:rPr lang="el-GR" sz="2000" dirty="0">
                <a:latin typeface="Bookman Old Style" panose="02050604050505020204" pitchFamily="18" charset="0"/>
              </a:rPr>
              <a:t>Η ολιστική πολιτισμική διαχείριση αναφέρεται σε ένα ενσωματωμένο σύστημα σχεδιασμού και δράσης όπου ο πολιτισμός αντιμετωπίζεται ως ζωντανός, πολύπλευρος και </a:t>
            </a:r>
            <a:r>
              <a:rPr lang="el-GR" sz="2000" dirty="0" err="1">
                <a:latin typeface="Bookman Old Style" panose="02050604050505020204" pitchFamily="18" charset="0"/>
              </a:rPr>
              <a:t>διαδραστικός</a:t>
            </a:r>
            <a:r>
              <a:rPr lang="el-GR" sz="2000" dirty="0">
                <a:latin typeface="Bookman Old Style" panose="02050604050505020204" pitchFamily="18" charset="0"/>
              </a:rPr>
              <a:t> πόρος.</a:t>
            </a:r>
          </a:p>
          <a:p>
            <a:r>
              <a:rPr lang="el-GR" sz="2000" i="1" u="sng" dirty="0">
                <a:latin typeface="Bookman Old Style" panose="02050604050505020204" pitchFamily="18" charset="0"/>
              </a:rPr>
              <a:t>Κύρια θεωρητικά στοιχεία</a:t>
            </a:r>
            <a:r>
              <a:rPr lang="el-GR" sz="2000" dirty="0">
                <a:latin typeface="Bookman Old Style" panose="02050604050505020204" pitchFamily="18" charset="0"/>
              </a:rPr>
              <a:t>:</a:t>
            </a:r>
          </a:p>
          <a:p>
            <a:r>
              <a:rPr lang="el-GR" sz="2000" dirty="0">
                <a:latin typeface="Bookman Old Style" panose="02050604050505020204" pitchFamily="18" charset="0"/>
              </a:rPr>
              <a:t>•	</a:t>
            </a:r>
            <a:r>
              <a:rPr lang="el-GR" sz="2000" b="1" dirty="0">
                <a:latin typeface="Bookman Old Style" panose="02050604050505020204" pitchFamily="18" charset="0"/>
              </a:rPr>
              <a:t>Cultural </a:t>
            </a:r>
            <a:r>
              <a:rPr lang="el-GR" sz="2000" b="1" dirty="0" err="1">
                <a:latin typeface="Bookman Old Style" panose="02050604050505020204" pitchFamily="18" charset="0"/>
              </a:rPr>
              <a:t>Planning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b="1" dirty="0" err="1">
                <a:latin typeface="Bookman Old Style" panose="02050604050505020204" pitchFamily="18" charset="0"/>
              </a:rPr>
              <a:t>Theory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dirty="0">
                <a:latin typeface="Bookman Old Style" panose="02050604050505020204" pitchFamily="18" charset="0"/>
              </a:rPr>
              <a:t>(</a:t>
            </a:r>
            <a:r>
              <a:rPr lang="el-GR" sz="2000" dirty="0" err="1">
                <a:latin typeface="Bookman Old Style" panose="02050604050505020204" pitchFamily="18" charset="0"/>
              </a:rPr>
              <a:t>Evans</a:t>
            </a:r>
            <a:r>
              <a:rPr lang="el-GR" sz="2000" dirty="0">
                <a:latin typeface="Bookman Old Style" panose="02050604050505020204" pitchFamily="18" charset="0"/>
              </a:rPr>
              <a:t>, 2001</a:t>
            </a:r>
            <a:r>
              <a:rPr lang="en-US" sz="2000" dirty="0"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latin typeface="Bookman Old Style" panose="02050604050505020204" pitchFamily="18" charset="0"/>
              </a:rPr>
              <a:t>Bitsani</a:t>
            </a:r>
            <a:r>
              <a:rPr lang="en-US" sz="2000" dirty="0">
                <a:latin typeface="Bookman Old Style" panose="02050604050505020204" pitchFamily="18" charset="0"/>
              </a:rPr>
              <a:t> 2002,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bennet 2003</a:t>
            </a:r>
            <a:r>
              <a:rPr lang="el-GR" sz="2000" dirty="0">
                <a:latin typeface="Bookman Old Style" panose="02050604050505020204" pitchFamily="18" charset="0"/>
              </a:rPr>
              <a:t>): ο πολιτισμός εντάσσεται στον πολεοδομικό σχεδιασμό, δίνοντας έμφαση στην ταυτότητα των τόπων και στη συμμετοχή των πολιτών.</a:t>
            </a:r>
          </a:p>
          <a:p>
            <a:r>
              <a:rPr lang="el-GR" sz="2000" dirty="0">
                <a:latin typeface="Bookman Old Style" panose="02050604050505020204" pitchFamily="18" charset="0"/>
              </a:rPr>
              <a:t>•	</a:t>
            </a:r>
            <a:r>
              <a:rPr lang="el-GR" sz="2000" b="1" dirty="0" err="1">
                <a:latin typeface="Bookman Old Style" panose="02050604050505020204" pitchFamily="18" charset="0"/>
              </a:rPr>
              <a:t>Integrated</a:t>
            </a:r>
            <a:r>
              <a:rPr lang="el-GR" sz="2000" b="1" dirty="0">
                <a:latin typeface="Bookman Old Style" panose="02050604050505020204" pitchFamily="18" charset="0"/>
              </a:rPr>
              <a:t> Cultural </a:t>
            </a:r>
            <a:r>
              <a:rPr lang="el-GR" sz="2000" b="1" dirty="0" err="1">
                <a:latin typeface="Bookman Old Style" panose="02050604050505020204" pitchFamily="18" charset="0"/>
              </a:rPr>
              <a:t>Heritage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b="1" dirty="0" err="1">
                <a:latin typeface="Bookman Old Style" panose="02050604050505020204" pitchFamily="18" charset="0"/>
              </a:rPr>
              <a:t>Management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dirty="0">
                <a:latin typeface="Bookman Old Style" panose="02050604050505020204" pitchFamily="18" charset="0"/>
              </a:rPr>
              <a:t>(ICOMOS, 2005): προώθηση μεθόδων διαχείρισης που συνδυάζουν τη διατήρηση της κληρονομιάς με τη σύγχρονη ζωή.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l-GR" sz="2000" dirty="0">
              <a:latin typeface="Bookman Old Style" panose="02050604050505020204" pitchFamily="18" charset="0"/>
            </a:endParaRPr>
          </a:p>
          <a:p>
            <a:r>
              <a:rPr lang="el-GR" sz="2000" dirty="0">
                <a:latin typeface="Bookman Old Style" panose="02050604050505020204" pitchFamily="18" charset="0"/>
              </a:rPr>
              <a:t>•	</a:t>
            </a:r>
            <a:r>
              <a:rPr lang="el-GR" sz="2000" b="1" dirty="0" err="1">
                <a:latin typeface="Bookman Old Style" panose="02050604050505020204" pitchFamily="18" charset="0"/>
              </a:rPr>
              <a:t>Living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b="1" dirty="0" err="1">
                <a:latin typeface="Bookman Old Style" panose="02050604050505020204" pitchFamily="18" charset="0"/>
              </a:rPr>
              <a:t>Heritage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b="1" dirty="0" err="1">
                <a:latin typeface="Bookman Old Style" panose="02050604050505020204" pitchFamily="18" charset="0"/>
              </a:rPr>
              <a:t>Approach</a:t>
            </a:r>
            <a:r>
              <a:rPr lang="el-GR" sz="2000" dirty="0">
                <a:latin typeface="Bookman Old Style" panose="02050604050505020204" pitchFamily="18" charset="0"/>
              </a:rPr>
              <a:t> (UNESCO): δίνεται έμφαση όχι μόνο στην υλική αλλά και στην άυλη πολιτιστική κληρονομιά (π.χ. τελετουργίες, γλώσσα, δεξιότητες).</a:t>
            </a:r>
          </a:p>
        </p:txBody>
      </p:sp>
    </p:spTree>
    <p:extLst>
      <p:ext uri="{BB962C8B-B14F-4D97-AF65-F5344CB8AC3E}">
        <p14:creationId xmlns:p14="http://schemas.microsoft.com/office/powerpoint/2010/main" val="10997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Τίτλος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Bookman Old Style" panose="02050604050505020204" pitchFamily="18" charset="0"/>
              </a:rPr>
              <a:t>Από την Παραδοσιακή στη Σύγχρονη (Ολιστική) Πολιτισμική Διαχείριση</a:t>
            </a:r>
          </a:p>
        </p:txBody>
      </p:sp>
      <p:sp>
        <p:nvSpPr>
          <p:cNvPr id="28" name="Θέση κειμένου 2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Παραδοσιακή Πολ/</a:t>
            </a:r>
            <a:r>
              <a:rPr lang="el-GR" dirty="0" err="1"/>
              <a:t>κη</a:t>
            </a:r>
            <a:r>
              <a:rPr lang="el-GR" dirty="0"/>
              <a:t> Διαχείριση</a:t>
            </a:r>
          </a:p>
        </p:txBody>
      </p:sp>
      <p:sp>
        <p:nvSpPr>
          <p:cNvPr id="29" name="Θέση περιεχομένου 2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παραδοσιακή πολιτισμική διαχείριση είχε έμφαση:</a:t>
            </a:r>
            <a:endParaRPr lang="el-GR" sz="20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 συντήρηση της πολιτιστικής κληρονομιάς,</a:t>
            </a:r>
            <a:endParaRPr lang="el-GR" sz="20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κρατική πολιτισμική πολιτική,</a:t>
            </a:r>
            <a:endParaRPr lang="el-GR" sz="20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υποστήριξη ελίτ μορφών τέχνης και θεσμών.</a:t>
            </a:r>
            <a:endParaRPr lang="el-GR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0" name="Θέση κειμένου 2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Ολιστική Πολ/</a:t>
            </a:r>
            <a:r>
              <a:rPr lang="el-GR" dirty="0" err="1"/>
              <a:t>κη</a:t>
            </a:r>
            <a:r>
              <a:rPr lang="el-GR" dirty="0"/>
              <a:t> Διαχείριση</a:t>
            </a:r>
          </a:p>
        </p:txBody>
      </p:sp>
      <p:sp>
        <p:nvSpPr>
          <p:cNvPr id="31" name="Θέση περιεχομένου 3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ολιστική πολιτισμική διαχείριση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μια σύγχρονη προσέγγιση που:</a:t>
            </a:r>
            <a:endParaRPr lang="el-GR" sz="20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Ενσωματώνει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πολιτισμική διάσταση σε όλους τους τομείς πολιτικής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(εκπαίδευση, αστικός σχεδιασμός, τουρισμός),</a:t>
            </a:r>
            <a:endParaRPr lang="el-GR" sz="20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Αντιμετωπίζει τον πολιτισμό ως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βιώσιμο και ζωντανό σύστημα</a:t>
            </a:r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l-GR" sz="20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r>
              <a:rPr lang="el-GR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Δίνει έμφαση στη </a:t>
            </a:r>
            <a:r>
              <a:rPr lang="el-GR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συμμετοχή, συμπερίληψη και τοπική δυναμική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30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1474557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latin typeface="Bookman Old Style" panose="02050604050505020204" pitchFamily="18" charset="0"/>
              </a:rPr>
              <a:t>Πολιτιστικός Τουρισμός: Βιώσιμες και μη Βιώσιμες Προσεγγίσεις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Bookman Old Style" panose="02050604050505020204" pitchFamily="18" charset="0"/>
              </a:rPr>
              <a:t>Ο πολιτιστικός τουρισμός αποτελεί μορφή ειδικού τουρισμού, ο οποίος βασίζεται σε εμπειρίες πολιτισμικού χαρακτήρα — από την επίσκεψη μνημείων έως τη συμμετοχή σε πολιτιστικά δρώμενα.</a:t>
            </a:r>
          </a:p>
          <a:p>
            <a:r>
              <a:rPr lang="el-GR" dirty="0">
                <a:latin typeface="Bookman Old Style" panose="02050604050505020204" pitchFamily="18" charset="0"/>
              </a:rPr>
              <a:t>Τυπολογίες :</a:t>
            </a:r>
          </a:p>
          <a:p>
            <a:pPr marL="0" indent="0">
              <a:buNone/>
            </a:pPr>
            <a:r>
              <a:rPr lang="el-GR" dirty="0">
                <a:latin typeface="Bookman Old Style" panose="02050604050505020204" pitchFamily="18" charset="0"/>
              </a:rPr>
              <a:t>•	</a:t>
            </a:r>
            <a:r>
              <a:rPr lang="el-GR" b="1" dirty="0" err="1">
                <a:latin typeface="Bookman Old Style" panose="02050604050505020204" pitchFamily="18" charset="0"/>
              </a:rPr>
              <a:t>Hard</a:t>
            </a:r>
            <a:r>
              <a:rPr lang="el-GR" b="1" dirty="0">
                <a:latin typeface="Bookman Old Style" panose="02050604050505020204" pitchFamily="18" charset="0"/>
              </a:rPr>
              <a:t> Cultural </a:t>
            </a:r>
            <a:r>
              <a:rPr lang="el-GR" b="1" dirty="0" err="1">
                <a:latin typeface="Bookman Old Style" panose="02050604050505020204" pitchFamily="18" charset="0"/>
              </a:rPr>
              <a:t>Tourism</a:t>
            </a:r>
            <a:r>
              <a:rPr lang="el-GR" dirty="0">
                <a:latin typeface="Bookman Old Style" panose="02050604050505020204" pitchFamily="18" charset="0"/>
              </a:rPr>
              <a:t>: επίσκεψη σε μουσεία, μνημεία, αρχαιολογικούς χώρους.</a:t>
            </a:r>
          </a:p>
          <a:p>
            <a:r>
              <a:rPr lang="el-GR" dirty="0">
                <a:latin typeface="Bookman Old Style" panose="02050604050505020204" pitchFamily="18" charset="0"/>
              </a:rPr>
              <a:t>•	</a:t>
            </a:r>
            <a:r>
              <a:rPr lang="el-GR" b="1" dirty="0" err="1">
                <a:latin typeface="Bookman Old Style" panose="02050604050505020204" pitchFamily="18" charset="0"/>
              </a:rPr>
              <a:t>Soft</a:t>
            </a:r>
            <a:r>
              <a:rPr lang="el-GR" b="1" dirty="0">
                <a:latin typeface="Bookman Old Style" panose="02050604050505020204" pitchFamily="18" charset="0"/>
              </a:rPr>
              <a:t> Cultural </a:t>
            </a:r>
            <a:r>
              <a:rPr lang="el-GR" b="1" dirty="0" err="1">
                <a:latin typeface="Bookman Old Style" panose="02050604050505020204" pitchFamily="18" charset="0"/>
              </a:rPr>
              <a:t>Tourism</a:t>
            </a:r>
            <a:r>
              <a:rPr lang="el-GR" dirty="0">
                <a:latin typeface="Bookman Old Style" panose="02050604050505020204" pitchFamily="18" charset="0"/>
              </a:rPr>
              <a:t>: συμμετοχή σε φεστιβάλ, τοπικές παραδόσεις, γαστρονομία.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3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54" y="232756"/>
            <a:ext cx="5702530" cy="470500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37" y="5449793"/>
            <a:ext cx="834901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52" y="1"/>
            <a:ext cx="6990383" cy="466343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442065" y="5084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Conceptual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Sustainable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Cultural &amp;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Tourism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Industries</a:t>
            </a:r>
            <a:b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διάγραμμα (εικόνα </a:t>
            </a:r>
            <a:r>
              <a:rPr lang="en-US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απεικονίζει την αλληλοδιείσδυση πολιτιστικών και τουριστικών βιομηχανιών στο πλαίσιο της βιώσιμης ανάπτυξης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568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" y="401783"/>
            <a:ext cx="5694219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4112029" y="55082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Venn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Diagram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l-GR" sz="12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Περιβαλλον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Οικονομία, Κοινωνική Ισότητα</a:t>
            </a:r>
            <a:b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Συμβολίζει πόσο οι τρεις πυλώνες του βιώσιμου τουρισμού πρέπει να επικαλύπτονται ουσιαστικά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469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7" y="332509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4452851" y="509257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l-GR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Ολοκληρωμένη Οπτική για Βιώσιμο Τουρισμό</a:t>
            </a:r>
            <a:b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Επίπεδα ανάπτυξης του τουρισμού – από απλό τουριστικό προϊόν έως ολιστικά βιώσιμο σύστημα </a:t>
            </a:r>
            <a:endParaRPr lang="en-US" sz="12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kern="0" dirty="0">
              <a:latin typeface="Times New Roman" panose="02020603050405020304" pitchFamily="18" charset="0"/>
            </a:endParaRPr>
          </a:p>
          <a:p>
            <a:r>
              <a:rPr lang="en-US" sz="1200" b="1" kern="0" dirty="0">
                <a:latin typeface="Times New Roman" panose="02020603050405020304" pitchFamily="18" charset="0"/>
              </a:rPr>
              <a:t>Y</a:t>
            </a:r>
            <a:r>
              <a:rPr lang="el-GR" sz="1200" b="1" kern="0" dirty="0">
                <a:latin typeface="Times New Roman" panose="02020603050405020304" pitchFamily="18" charset="0"/>
              </a:rPr>
              <a:t>Γ</a:t>
            </a:r>
          </a:p>
          <a:p>
            <a:r>
              <a:rPr lang="el-GR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οπτικά μοντέλα διευκολύνουν την κατανόηση της σύνθετης αλληλεπίδρασης μεταξύ κοινωνικοοικονομικών και πολιτισμικών ζητημάτων</a:t>
            </a:r>
            <a:endParaRPr lang="el-GR" sz="1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5891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 Melancholy abstr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455_TF03460530" id="{EAC71210-1D9E-40CC-A096-669239A2B46E}" vid="{1D8DF894-3874-4B89-961C-8FB1825167A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σχεδίασης Melancholy abstract</Template>
  <TotalTime>184</TotalTime>
  <Words>1303</Words>
  <Application>Microsoft Office PowerPoint</Application>
  <PresentationFormat>Ευρεία οθόνη</PresentationFormat>
  <Paragraphs>127</Paragraphs>
  <Slides>19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Aptos</vt:lpstr>
      <vt:lpstr>Arial</vt:lpstr>
      <vt:lpstr>Bookman Old Style</vt:lpstr>
      <vt:lpstr>Calibri</vt:lpstr>
      <vt:lpstr>Symbol</vt:lpstr>
      <vt:lpstr>Tahoma</vt:lpstr>
      <vt:lpstr>Times New Roman</vt:lpstr>
      <vt:lpstr>Πρότυπο σχεδίασης Melancholy abstract</vt:lpstr>
      <vt:lpstr>Η Ολιστική Πολιτισμική Διαχείριση και ο Πολιτιστικός Τουρισμός ως πυλώνες της Βιώσιμης Τοπικής Ανάπτυξης</vt:lpstr>
      <vt:lpstr>1. Ολιστική Πολιτισμική Διαχείριση</vt:lpstr>
      <vt:lpstr>Παρουσίαση του PowerPoint</vt:lpstr>
      <vt:lpstr>Από την Παραδοσιακή στη Σύγχρονη (Ολιστική) Πολιτισμική Διαχείριση</vt:lpstr>
      <vt:lpstr>Πολιτιστικός Τουρισμός: Βιώσιμες και μη Βιώσιμες Προσεγγίσεις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Ανάλυση</vt:lpstr>
      <vt:lpstr>Η Σύνδεση των Τριών Πυλώνων Πώς συνεργάζονται ολιστική πολ/κη διαχείριση, τουρισμός και βιωσιμότητα</vt:lpstr>
      <vt:lpstr>Σχέση με τις Αρχές της Βιώσιμης Ανάπτυξης</vt:lpstr>
      <vt:lpstr>Κριτική Αποτίμηση και Σημεία Προσοχής</vt:lpstr>
      <vt:lpstr>Κριτική Θεώρηση και Περιορισμοί</vt:lpstr>
      <vt:lpstr>Συμπεράσματα – Στρατηγική Προοπτική</vt:lpstr>
      <vt:lpstr>Προτάσεις Πολιτικής</vt:lpstr>
      <vt:lpstr>Με τα μάτια στην Ελλάδα</vt:lpstr>
      <vt:lpstr>Ωστόσο : ΣΟΣ Ο Υπερτουρισμός: Περιβαλλοντικές Κοινωνικές Οικονομικές Επιπτώσεις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EVGENIA BITSANI</cp:lastModifiedBy>
  <cp:revision>18</cp:revision>
  <dcterms:created xsi:type="dcterms:W3CDTF">2025-06-25T11:53:19Z</dcterms:created>
  <dcterms:modified xsi:type="dcterms:W3CDTF">2025-12-09T13:12:04Z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