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0035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Παρουσίαση του πρώτου μαθήματος. Βασίζεται στα δύο PowerPoint και στο PDF του μαθήματος (εισαγωγή στην κοινωνιολογία, μορφές κοινωνικής οργάνωσης, μεθοδολογία των κοινωνικών επιστημών).</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Έξι μέρη. Στο τέλος κάθε μέρους υπάρχουν ερωτήματα ή δραστηριότητα.</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Πρώτο μέρος: πώς και γιατί εμφανίζεται η κοινωνιολογία.</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κοινωνιολογία είναι απάντηση στα προβλήματα που δημιουργεί ο μετασχηματισμός της κοινωνίας.</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Διατυπώστε τον ορισμό με δικά σας λόγια. Δείτε τη διαφορά από την ψυχολογία στη διαφάνεια για μικρο- και μακροκοινωνιολογία.</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Ζητήστε από τους φοιτητές να απαριθμήσουν τους ρόλους που ασκούν μέσα σε μία μέρα.</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διατύπωση στην οθόνη είναι ελεύθερη απόδοση της φράσης του Mills στο υλικό του μαθήματος. Το παράδειγμα της ανεργίας είναι δικό μου, ως εικονογράφηση.</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κοινωνιολογία αλλάζει την οπτική σε σχέση με την ψυχολογία: από το άτομο στην ομάδα.</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τέσσερις προϋποθέσεις (μεσότητα, γενικότητα, κοινωνική αναγκαιότητα, ανθρώπινη κοινωνική διάρθρωση) κάνουν ένα φαινόμενο αντικείμενο κοινωνιολογικής έρευνας.</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κοινωνιολογικό πείραμα έγινε δεκτό με σκεπτικισμό λόγω ακραίων εφαρμογών του παρελθόντος.</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θεσμοί: πολιτικοί (κόμματα), οικονομικοί, εκπαιδευτικοί, οικογενειακοί, θρησκευτικοί, κρατικοί (στρατός).</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θεσμοί θα είναι κεντρικοί στο πέμπτο μέρος, με τους Berger και Luckmann.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θετική φιλοσοφία: αστρονομία, φυσική, χημεία, βιολογία, κοινωνική φυσική (κοινωνιολογία).</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σύγχρονη πνευματική αταξία οφείλεται, κατά τον Comte, στην ταυτόχρονη χρήση τριών ασυμβίβαστων φιλοσοφιών.</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Εδώ φαίνεται η κληρονομιά του Comte στη μεθοδολογία της κοινωνιολογίας.</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Διαλεκτικός υλισμός: κάθε οικονομική τάξη πραγμάτων δημιουργεί τις συνθήκες της ανατροπής της.</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Παρουσιάζεται η θεωρία όπως την περιγράφει το υλικό του μαθήματος. Ο διάλογος με τις κριτικές της είναι υλικό συζήτησης.</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Σημειώστε ότι η παρουσίαση ακολουθεί τη διατύπωση του υλικού του μαθήματος.</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Αντίθετα από τον Marx, ο Durkheim ρωτά πώς επιβιώνει η κοινωνική ενότητα, παρά τις αναπόφευκτες συγκρούσεις.</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Τα τρία είδη αυτοκτονίας εμφανίζονται στο υλικό του μαθήματος ως παράδειγμα της κοινωνιολογικής μελέτης. Αρκεί αναφορά στο επίπεδο της θεωρίας.</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αναλογία με το σώμα: το χέρι δεν περπατά, το πόδι δεν γράφει, όλα μαζί συγκροτούν το σώμα.</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ιδεατός τύπος είναι εργαλείο: με αυτόν ανιχνεύουμε αποκλίσεις ανάμεσα στο πραγματικό φαινόμενο και την «καθαρή» μορφή του.</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ερευνητική ερώτηση του Weber: τι νόημα δίνει το ίδιο το υποκείμενο στη δράση του;</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Χρήσιμο για ανακεφαλαίωση. Μπορεί να δοθεί ως δραστηριότητα σε ομάδες.</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Ομάδες των 3 ατόμων. Τα παραδείγματα που αναφέρονται είναι ενδεικτικά. Οι φοιτητές επιλέγουν τα δικά τους.</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Ανακεφαλαίωση του πρώτου μέρους.</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Δεύτερο μέρος: οι τέσσερις μεγάλες σχολές.</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Σύντομη προεπισκόπηση των τεσσάρων σχολών.</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Λειτουργισμός: η σταθερότητα και η συνοχή είναι το βασικό ερώτημα.</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Αντιπαραβάλετε με τον λειτουργισμό: ποιος ωφελείται από τη «σταθερότητα»;</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Στην παρουσίαση Α.1 θα δούμε τον Mead αναλυτικότερα. Εδώ αρκεί η εισαγωγική εικόνα.</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Αυτή η σχολή θα επανέλθει στο μέρος για την κοινωνία ως κοινωνική κατασκευή.</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Τα ερωτήματα είναι δική μου διδακτική σύνοψη των τεσσάρων σχολών. Ζητήστε από τους φοιτητές να τα εφαρμόσουν σε ένα θεσμό.</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Ανακεφαλαίωση του δεύτερου μέρους.</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Τρίτο μέρος: ιστορικές μορφές κοινωνίας και η περίπτωση της Ελλάδας.</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Πρώτη μορφή της σειράς: αγροτικές, βιομηχανικές, μεταβιομηχανικές κοινωνίες.</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Συνδέστε με τη γέννηση της κοινωνιολογίας και την οργανική αλληλεγγύη του Durkheim.</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Ρωτήστε τους φοιτητές πού βλέπουν στον τόπο τους τη μετάβαση προς την κοινωνία της πληροφορίας.</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δύο θεωρίες δίνουν αντίθετες απαντήσεις στο ερώτημα γιατί κάποιες χώρες είναι λιγότερο αναπτυγμένες. Αξίζει να συνδεθεί με την Ενότητα Γ (βιώσιμη ανάπτυξη).</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διατύπωση προέρχεται από το υλικό του μαθήματος. Αποδίδεται ελεύθερα.</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Τα στατιστικά είναι αυτά του υλικού του μαθήματος και χρειάζονται ενημέρωση πριν παρουσιαστούν ως τρέχοντα.</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51% αναφέρεται στο 2001. Ενημερώστε με πρόσφατα στοιχεία της ΕΛΣΤΑΤ πριν χρησιμοποιηθεί.</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Ανακεφαλαίωση του τρίτου μέρους.</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αξίες συνδέονται άμεσα με το περιεχόμενο του μαθήματος για τον πολιτισμό.</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σύνδεση με τον Gramsci είναι δικός μου διδακτικός συσχετισμός με την υπόλοιπη Ενότητα Α.</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Ζητήστε συγκεκριμένα παραδείγματα, π.χ. για τη φιλοξενία, την οικογένεια ή την εργασία.</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Πέμπτο μέρος (από το PDF): η εννοιολόγηση του ατόμου και της κοινωνίας.</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Από αυτή τη διπλή οριοθέτηση προκύπτουν δύο θεμελιώδεις διακρίσεις: άτομο/κοινωνία και φύση/κοινωνία.</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Από τις δύο διακρίσεις προκύπτουν και οι δυισμοί όλον/μέρος, δομή/δράση, μακρο/μίκρο.</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έννοιες άτομο και κοινωνία υπάρχουν και στη βιολογία και στις κοινωνικές επιστήμες, αλλά με διαφορετικό νόημα.</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αλληλεπίδραση οργανισμού και περιβάλλοντος είναι βασική για τη βιοπολιτισμική οπτική του μαθήματος.</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Στο PDF αναφέρονται και τα περιστατικά «παιδιών-λύκων» (Victor, Kaspar Hauser) ως ένδειξη ευαίσθητης περιόδου μάθησης της γλώσσας, έως περίπου 7–8 ετών.</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Elias κριτικάρει την εντύπωση ότι ο άνθρωπος είναι πλασμένος να ζει ως απομονωμένο άτομο.</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ημερομηνίες και τα ονόματα ακολουθούν το PDF και ενδέχεται να διαφέρουν σε άλλες πηγές. Ελέγξτε πριν από δημοσίευση.</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τρεις ορισμοί συγκλίνουν στον ρόλο των θεσμών.</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σχέση ανθρώπου και κοινωνικού κόσμου είναι διαλεκτική.</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πρώτη προσέγγιση προϋποθέτει σχεδιαστή με πλήρη γνώση και έλεγχο. Η δεύτερη το αμφισβητεί.</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Στο PDF γίνεται αναφορά στον Gadamer και τον ιστορικισμό. Αρκεί εδώ η βασική ιδέα: η ιστορική γνώση είναι και η ίδια ιστορική διεργασία.</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αναφορά του PDF στον Hegel (τέλος της Ιστορίας) μπορεί να προστεθεί αν χρειάζεται.</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Ανακεφαλαίωση του πέμπτου μέρους.</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Έκτο μέρος (από το PDF): θεωρίες του αντικειμένου και επίδρασή τους στη μεθοδολογία.</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θεωρία του αντικειμένου επηρεάζει την επιλογή μεθόδων, γιατί δεν είναι όλες κατάλληλες για όλα τα φαινόμενα.</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έλλειψη κυρίαρχου παραδείγματος (Kuhn, Κουζέλης) δεν είναι ανωριμότητα αλλά συνέπεια των διακρίσεων άτομο/κοινωνία και φύση/κοινωνία.</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Συνδέστε με τις τέσσερις σχολές του δεύτερου μέρους.</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Επιτρέπουν τη μελέτη σχέσεων ανάμεσα στο όλο και τα μέρη.</a:t>
            </a:r>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Κριτήριο της ορθολογικής δράσης είναι η θεωρία συμφέροντος ή αναγκών του ατόμου.</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Κατά τον Craib, την πιο ολοκληρωμένη προσπάθεια σύζευξης δράσης και δομής επιχειρεί ο Habermas.</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Για την εργασία του μαθήματος, αυτό σημαίνει ότι η επιλογή θεωρίας προηγείται της επιλογής μεθόδου.</a:t>
            </a:r>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Μπορεί να τεθεί ως ερώτημα: είναι αδυναμία ή πλεονέκτημα η ύπαρξη πολλών θεωριών;</a:t>
            </a:r>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Συνοψίζει το συμπέρασμα ότι χρειαζόμαστε διαφορετικές θεωρίες για διαφορετικά αντικείμενα.</a:t>
            </a:r>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θεωρία είναι και η ίδια κοινωνική κατασκευή: η παραγωγή γνώσης είναι κοινωνικό φαινόμενο.</a:t>
            </a:r>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Ζητήστε από τις ομάδες να αιτιολογήσουν. Δεν υπάρχει μοναδικά σωστή απάντηση.</a:t>
            </a:r>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Ανακεφαλαίωση του τελευταίου μέρους.</a:t>
            </a:r>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Τα ερωτήματα προέρχονται από την τελευταία διαφάνεια του δεύτερου PowerPoint. Συμπληρώστε ανάλογα με τα μέρη 4–6.</a:t>
            </a:r>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Δεν προστέθηκαν εξωτερικές πηγές. Για πλήρεις βιβλιογραφικές παραπομπές χρειάζεται η βιβλιογραφία του μαθήματος.</a:t>
            </a:r>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3E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076920"/>
            <a:ext cx="10566400" cy="446980"/>
          </a:xfrm>
          <a:prstGeom prst="rect">
            <a:avLst/>
          </a:prstGeom>
          <a:noFill/>
          <a:ln/>
        </p:spPr>
        <p:txBody>
          <a:bodyPr wrap="square" lIns="0" tIns="0" rIns="0" bIns="0" rtlCol="0" anchor="t"/>
          <a:lstStyle>
            <a:lvl1pPr marL="0" indent="0" algn="l">
              <a:lnSpc>
                <a:spcPct val="115000"/>
              </a:lnSpc>
              <a:buNone/>
              <a:defRPr lang="en-US" sz="3200" dirty="0">
                <a:solidFill>
                  <a:srgbClr val="1F4E5F"/>
                </a:solidFill>
                <a:latin typeface="Georgia" pitchFamily="34" charset="0"/>
                <a:ea typeface="Georgia" pitchFamily="34" charset="-122"/>
                <a:cs typeface="Georgia"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828701"/>
            <a:ext cx="10566400" cy="4216499"/>
          </a:xfrm>
          <a:prstGeom prst="rect">
            <a:avLst/>
          </a:prstGeom>
          <a:noFill/>
          <a:ln/>
        </p:spPr>
        <p:txBody>
          <a:bodyPr wrap="square" lIns="0" tIns="0" rIns="0" bIns="0" rtlCol="0" anchor="t"/>
          <a:lstStyle>
            <a:lvl1pPr marL="0" indent="0" algn="l">
              <a:lnSpc>
                <a:spcPct val="140000"/>
              </a:lnSpc>
              <a:buNone/>
              <a:defRPr lang="en-US" sz="1600" dirty="0">
                <a:solidFill>
                  <a:srgbClr val="1F4E5F"/>
                </a:solidFill>
                <a:latin typeface="Arial" pitchFamily="34" charset="0"/>
                <a:ea typeface="Arial" pitchFamily="34" charset="-122"/>
                <a:cs typeface="Arial"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3E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076920"/>
            <a:ext cx="10566400" cy="446980"/>
          </a:xfrm>
          <a:prstGeom prst="rect">
            <a:avLst/>
          </a:prstGeom>
          <a:noFill/>
          <a:ln/>
        </p:spPr>
        <p:txBody>
          <a:bodyPr wrap="square" lIns="0" tIns="0" rIns="0" bIns="0" rtlCol="0" anchor="t"/>
          <a:lstStyle>
            <a:lvl1pPr marL="0" indent="0" algn="l">
              <a:lnSpc>
                <a:spcPct val="115000"/>
              </a:lnSpc>
              <a:buNone/>
              <a:defRPr lang="en-US" sz="3200" dirty="0">
                <a:solidFill>
                  <a:srgbClr val="1F4E5F"/>
                </a:solidFill>
                <a:latin typeface="Georgia" pitchFamily="34" charset="0"/>
                <a:ea typeface="Georgia" pitchFamily="34" charset="-122"/>
                <a:cs typeface="Georgia"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828701"/>
            <a:ext cx="10566400" cy="4216499"/>
          </a:xfrm>
          <a:prstGeom prst="rect">
            <a:avLst/>
          </a:prstGeom>
          <a:noFill/>
          <a:ln/>
        </p:spPr>
        <p:txBody>
          <a:bodyPr wrap="square" lIns="0" tIns="0" rIns="0" bIns="0" rtlCol="0" anchor="t"/>
          <a:lstStyle>
            <a:lvl1pPr marL="0" indent="0" algn="l">
              <a:lnSpc>
                <a:spcPct val="140000"/>
              </a:lnSpc>
              <a:buNone/>
              <a:defRPr lang="en-US" sz="1600" dirty="0">
                <a:solidFill>
                  <a:srgbClr val="1F4E5F"/>
                </a:solidFill>
                <a:latin typeface="Arial" pitchFamily="34" charset="0"/>
                <a:ea typeface="Arial" pitchFamily="34" charset="-122"/>
                <a:cs typeface="Arial"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4E5F"/>
        </a:solidFill>
        <a:effectLst/>
      </p:bgPr>
    </p:bg>
    <p:spTree>
      <p:nvGrpSpPr>
        <p:cNvPr id="1" name=""/>
        <p:cNvGrpSpPr/>
        <p:nvPr/>
      </p:nvGrpSpPr>
      <p:grpSpPr>
        <a:xfrm>
          <a:off x="0" y="0"/>
          <a:ext cx="0" cy="0"/>
          <a:chOff x="0" y="0"/>
          <a:chExt cx="0" cy="0"/>
        </a:xfrm>
      </p:grpSpPr>
      <p:sp>
        <p:nvSpPr>
          <p:cNvPr id="2" name="Text 0"/>
          <p:cNvSpPr/>
          <p:nvPr/>
        </p:nvSpPr>
        <p:spPr>
          <a:xfrm>
            <a:off x="812800" y="1717675"/>
            <a:ext cx="10883392" cy="274241"/>
          </a:xfrm>
          <a:prstGeom prst="rect">
            <a:avLst/>
          </a:prstGeom>
          <a:noFill/>
          <a:ln/>
        </p:spPr>
        <p:txBody>
          <a:bodyPr wrap="square" lIns="0" tIns="0" rIns="0" bIns="0" rtlCol="0" anchor="t">
            <a:normAutofit/>
          </a:bodyPr>
          <a:lstStyle/>
          <a:p>
            <a:pPr marL="0" indent="0" algn="l">
              <a:lnSpc>
                <a:spcPts val="1960"/>
              </a:lnSpc>
              <a:buNone/>
            </a:pPr>
            <a:r>
              <a:rPr lang="en-US" sz="1400" kern="0" spc="100" dirty="0">
                <a:solidFill>
                  <a:srgbClr val="E3B25A"/>
                </a:solidFill>
                <a:latin typeface="Arial" pitchFamily="34" charset="0"/>
                <a:ea typeface="Arial" pitchFamily="34" charset="-122"/>
                <a:cs typeface="Arial" pitchFamily="34" charset="-120"/>
              </a:rPr>
              <a:t>ΒΙΟΠΟΛΙΤΙΣΜΙΚΉ ΑΝΆΠΤΥΞΗ ΚΑΙ ΤΟΠΙΚΉ ΚΟΙΝΩΝΊΑ</a:t>
            </a:r>
            <a:endParaRPr lang="en-US" sz="1400" dirty="0"/>
          </a:p>
        </p:txBody>
      </p:sp>
      <p:sp>
        <p:nvSpPr>
          <p:cNvPr id="3" name="Text 1"/>
          <p:cNvSpPr>
            <a:spLocks noGrp="1"/>
          </p:cNvSpPr>
          <p:nvPr>
            <p:ph type="title"/>
          </p:nvPr>
        </p:nvSpPr>
        <p:spPr>
          <a:xfrm>
            <a:off x="812800" y="2220516"/>
            <a:ext cx="10883392" cy="1492250"/>
          </a:xfrm>
          <a:prstGeom prst="rect">
            <a:avLst/>
          </a:prstGeom>
          <a:noFill/>
          <a:ln/>
        </p:spPr>
        <p:txBody>
          <a:bodyPr wrap="square" lIns="0" tIns="0" rIns="0" bIns="0" rtlCol="0" anchor="t">
            <a:normAutofit/>
          </a:bodyPr>
          <a:lstStyle/>
          <a:p>
            <a:pPr marL="0" indent="0" algn="l">
              <a:lnSpc>
                <a:spcPts val="5775"/>
              </a:lnSpc>
              <a:buNone/>
            </a:pPr>
            <a:r>
              <a:rPr lang="en-US" sz="5500" b="1" i="0" dirty="0">
                <a:solidFill>
                  <a:srgbClr val="F6F3EA"/>
                </a:solidFill>
                <a:latin typeface="Georgia" pitchFamily="18" charset="0"/>
                <a:ea typeface="Georgia" pitchFamily="18" charset="-122"/>
                <a:cs typeface="Georgia" pitchFamily="18" charset="-120"/>
              </a:rPr>
              <a:t>Εισαγωγή στην Κοινωνιολογία</a:t>
            </a:r>
            <a:endParaRPr lang="en-US" sz="5500" dirty="0"/>
          </a:p>
        </p:txBody>
      </p:sp>
      <p:sp>
        <p:nvSpPr>
          <p:cNvPr id="4" name="Text 2"/>
          <p:cNvSpPr/>
          <p:nvPr/>
        </p:nvSpPr>
        <p:spPr>
          <a:xfrm>
            <a:off x="812800" y="3941366"/>
            <a:ext cx="10883392" cy="482600"/>
          </a:xfrm>
          <a:prstGeom prst="rect">
            <a:avLst/>
          </a:prstGeom>
          <a:noFill/>
          <a:ln/>
        </p:spPr>
        <p:txBody>
          <a:bodyPr wrap="square" lIns="0" tIns="0" rIns="0" bIns="0" rtlCol="0" anchor="t">
            <a:normAutofit/>
          </a:bodyPr>
          <a:lstStyle/>
          <a:p>
            <a:pPr marL="0" indent="0" algn="l">
              <a:lnSpc>
                <a:spcPts val="3600"/>
              </a:lnSpc>
              <a:buNone/>
            </a:pPr>
            <a:r>
              <a:rPr lang="en-US" sz="3000" dirty="0">
                <a:solidFill>
                  <a:srgbClr val="F6F3EA"/>
                </a:solidFill>
                <a:latin typeface="Georgia" pitchFamily="18" charset="0"/>
                <a:ea typeface="Georgia" pitchFamily="18" charset="-122"/>
                <a:cs typeface="Georgia" pitchFamily="18" charset="-120"/>
              </a:rPr>
              <a:t>Θεμελιωτές, σχολές, κοινωνία και μεθοδολογία</a:t>
            </a:r>
            <a:endParaRPr lang="en-US" sz="3000" dirty="0"/>
          </a:p>
        </p:txBody>
      </p:sp>
      <p:sp>
        <p:nvSpPr>
          <p:cNvPr id="5" name="Text 3"/>
          <p:cNvSpPr/>
          <p:nvPr/>
        </p:nvSpPr>
        <p:spPr>
          <a:xfrm>
            <a:off x="812800" y="4652566"/>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D5E1E4"/>
                </a:solidFill>
                <a:latin typeface="Arial" pitchFamily="34" charset="0"/>
                <a:ea typeface="Arial" pitchFamily="34" charset="-122"/>
                <a:cs typeface="Arial" pitchFamily="34" charset="-120"/>
              </a:rPr>
              <a:t>Πρώτο μάθημα</a:t>
            </a:r>
            <a:endParaRPr lang="en-US" sz="1600" dirty="0"/>
          </a:p>
        </p:txBody>
      </p:sp>
      <p:sp>
        <p:nvSpPr>
          <p:cNvPr id="6" name="Text 4"/>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D5E1E4"/>
                </a:solidFill>
                <a:latin typeface="Arial" pitchFamily="34" charset="0"/>
                <a:ea typeface="Arial" pitchFamily="34" charset="-122"/>
                <a:cs typeface="Arial" pitchFamily="34" charset="-120"/>
              </a:rPr>
              <a:t>Ευγενία Μπιτσάνη · Πανεπιστήμιο Πελοποννήσου · ΠΜΣ Δημόσια Διοίκηση – Τοπική Αυτοδιοίκηση</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Πλάνο του μαθήματος</a:t>
            </a:r>
            <a:endParaRPr lang="en-US" sz="3200" dirty="0"/>
          </a:p>
        </p:txBody>
      </p:sp>
      <p:sp>
        <p:nvSpPr>
          <p:cNvPr id="3" name="Shape 1"/>
          <p:cNvSpPr/>
          <p:nvPr/>
        </p:nvSpPr>
        <p:spPr>
          <a:xfrm>
            <a:off x="812800" y="1437580"/>
            <a:ext cx="3403600" cy="1493341"/>
          </a:xfrm>
          <a:prstGeom prst="roundRect">
            <a:avLst>
              <a:gd name="adj" fmla="val 6804"/>
            </a:avLst>
          </a:prstGeom>
          <a:solidFill>
            <a:srgbClr val="1F4E5F"/>
          </a:solidFill>
          <a:ln/>
        </p:spPr>
        <p:txBody>
          <a:bodyPr/>
          <a:lstStyle/>
          <a:p>
            <a:endParaRPr lang="el-GR"/>
          </a:p>
        </p:txBody>
      </p:sp>
      <p:sp>
        <p:nvSpPr>
          <p:cNvPr id="4" name="Text 2"/>
          <p:cNvSpPr/>
          <p:nvPr/>
        </p:nvSpPr>
        <p:spPr>
          <a:xfrm>
            <a:off x="1016000" y="1640780"/>
            <a:ext cx="3087116"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E3B25A"/>
                </a:solidFill>
                <a:latin typeface="Arial" pitchFamily="34" charset="0"/>
                <a:ea typeface="Arial" pitchFamily="34" charset="-122"/>
                <a:cs typeface="Arial" pitchFamily="34" charset="-120"/>
              </a:rPr>
              <a:t>ΜΕΡΟΣ 1</a:t>
            </a:r>
            <a:endParaRPr lang="en-US" sz="1200" dirty="0"/>
          </a:p>
        </p:txBody>
      </p:sp>
      <p:sp>
        <p:nvSpPr>
          <p:cNvPr id="5" name="Text 3"/>
          <p:cNvSpPr/>
          <p:nvPr/>
        </p:nvSpPr>
        <p:spPr>
          <a:xfrm>
            <a:off x="1016000" y="1930301"/>
            <a:ext cx="3087116"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F6F3EA"/>
                </a:solidFill>
                <a:latin typeface="Arial" pitchFamily="34" charset="0"/>
                <a:ea typeface="Arial" pitchFamily="34" charset="-122"/>
                <a:cs typeface="Arial" pitchFamily="34" charset="-120"/>
              </a:rPr>
              <a:t>Η κοινωνιολογία</a:t>
            </a:r>
            <a:endParaRPr lang="en-US" sz="1700" dirty="0"/>
          </a:p>
        </p:txBody>
      </p:sp>
      <p:sp>
        <p:nvSpPr>
          <p:cNvPr id="6" name="Text 4"/>
          <p:cNvSpPr/>
          <p:nvPr/>
        </p:nvSpPr>
        <p:spPr>
          <a:xfrm>
            <a:off x="1016000" y="2265561"/>
            <a:ext cx="3087116"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D5E1E4"/>
                </a:solidFill>
                <a:latin typeface="Arial" pitchFamily="34" charset="0"/>
                <a:ea typeface="Arial" pitchFamily="34" charset="-122"/>
                <a:cs typeface="Arial" pitchFamily="34" charset="-120"/>
              </a:rPr>
              <a:t>Γέννηση, αντικείμενο, θεμελιωτές</a:t>
            </a:r>
            <a:endParaRPr lang="en-US" sz="1300" dirty="0"/>
          </a:p>
        </p:txBody>
      </p:sp>
      <p:sp>
        <p:nvSpPr>
          <p:cNvPr id="7" name="Shape 5"/>
          <p:cNvSpPr/>
          <p:nvPr/>
        </p:nvSpPr>
        <p:spPr>
          <a:xfrm>
            <a:off x="4394200" y="1437580"/>
            <a:ext cx="3403600" cy="1493341"/>
          </a:xfrm>
          <a:prstGeom prst="roundRect">
            <a:avLst>
              <a:gd name="adj" fmla="val 6804"/>
            </a:avLst>
          </a:prstGeom>
          <a:solidFill>
            <a:srgbClr val="8A5A12"/>
          </a:solidFill>
          <a:ln/>
        </p:spPr>
        <p:txBody>
          <a:bodyPr/>
          <a:lstStyle/>
          <a:p>
            <a:endParaRPr lang="el-GR"/>
          </a:p>
        </p:txBody>
      </p:sp>
      <p:sp>
        <p:nvSpPr>
          <p:cNvPr id="8" name="Text 6"/>
          <p:cNvSpPr/>
          <p:nvPr/>
        </p:nvSpPr>
        <p:spPr>
          <a:xfrm>
            <a:off x="4597400" y="1640780"/>
            <a:ext cx="3087116"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FBE7C3"/>
                </a:solidFill>
                <a:latin typeface="Arial" pitchFamily="34" charset="0"/>
                <a:ea typeface="Arial" pitchFamily="34" charset="-122"/>
                <a:cs typeface="Arial" pitchFamily="34" charset="-120"/>
              </a:rPr>
              <a:t>ΜΕΡΟΣ 2</a:t>
            </a:r>
            <a:endParaRPr lang="en-US" sz="1200" dirty="0"/>
          </a:p>
        </p:txBody>
      </p:sp>
      <p:sp>
        <p:nvSpPr>
          <p:cNvPr id="9" name="Text 7"/>
          <p:cNvSpPr/>
          <p:nvPr/>
        </p:nvSpPr>
        <p:spPr>
          <a:xfrm>
            <a:off x="4597400" y="1930301"/>
            <a:ext cx="3087116"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FFFFFF"/>
                </a:solidFill>
                <a:latin typeface="Arial" pitchFamily="34" charset="0"/>
                <a:ea typeface="Arial" pitchFamily="34" charset="-122"/>
                <a:cs typeface="Arial" pitchFamily="34" charset="-120"/>
              </a:rPr>
              <a:t>Σχολές σκέψης</a:t>
            </a:r>
            <a:endParaRPr lang="en-US" sz="1700" dirty="0"/>
          </a:p>
        </p:txBody>
      </p:sp>
      <p:sp>
        <p:nvSpPr>
          <p:cNvPr id="10" name="Text 8"/>
          <p:cNvSpPr/>
          <p:nvPr/>
        </p:nvSpPr>
        <p:spPr>
          <a:xfrm>
            <a:off x="4597400" y="2265561"/>
            <a:ext cx="3087116"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FBE7C3"/>
                </a:solidFill>
                <a:latin typeface="Arial" pitchFamily="34" charset="0"/>
                <a:ea typeface="Arial" pitchFamily="34" charset="-122"/>
                <a:cs typeface="Arial" pitchFamily="34" charset="-120"/>
              </a:rPr>
              <a:t>Λειτουργισμός, σύγκρουση, συμβολική αλληλεπίδραση, κατασκευή</a:t>
            </a:r>
            <a:endParaRPr lang="en-US" sz="1300" dirty="0"/>
          </a:p>
        </p:txBody>
      </p:sp>
      <p:sp>
        <p:nvSpPr>
          <p:cNvPr id="11" name="Shape 9"/>
          <p:cNvSpPr/>
          <p:nvPr/>
        </p:nvSpPr>
        <p:spPr>
          <a:xfrm>
            <a:off x="7975600" y="1437580"/>
            <a:ext cx="3403600" cy="1493341"/>
          </a:xfrm>
          <a:prstGeom prst="roundRect">
            <a:avLst>
              <a:gd name="adj" fmla="val 6804"/>
            </a:avLst>
          </a:prstGeom>
          <a:solidFill>
            <a:srgbClr val="1F4E5F"/>
          </a:solidFill>
          <a:ln/>
        </p:spPr>
        <p:txBody>
          <a:bodyPr/>
          <a:lstStyle/>
          <a:p>
            <a:endParaRPr lang="el-GR"/>
          </a:p>
        </p:txBody>
      </p:sp>
      <p:sp>
        <p:nvSpPr>
          <p:cNvPr id="12" name="Text 10"/>
          <p:cNvSpPr/>
          <p:nvPr/>
        </p:nvSpPr>
        <p:spPr>
          <a:xfrm>
            <a:off x="8178800" y="1640780"/>
            <a:ext cx="3087116"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E3B25A"/>
                </a:solidFill>
                <a:latin typeface="Arial" pitchFamily="34" charset="0"/>
                <a:ea typeface="Arial" pitchFamily="34" charset="-122"/>
                <a:cs typeface="Arial" pitchFamily="34" charset="-120"/>
              </a:rPr>
              <a:t>ΜΕΡΟΣ 3</a:t>
            </a:r>
            <a:endParaRPr lang="en-US" sz="1200" dirty="0"/>
          </a:p>
        </p:txBody>
      </p:sp>
      <p:sp>
        <p:nvSpPr>
          <p:cNvPr id="13" name="Text 11"/>
          <p:cNvSpPr/>
          <p:nvPr/>
        </p:nvSpPr>
        <p:spPr>
          <a:xfrm>
            <a:off x="8178800" y="1930301"/>
            <a:ext cx="3087116"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F6F3EA"/>
                </a:solidFill>
                <a:latin typeface="Arial" pitchFamily="34" charset="0"/>
                <a:ea typeface="Arial" pitchFamily="34" charset="-122"/>
                <a:cs typeface="Arial" pitchFamily="34" charset="-120"/>
              </a:rPr>
              <a:t>Μορφές κοινωνίας</a:t>
            </a:r>
            <a:endParaRPr lang="en-US" sz="1700" dirty="0"/>
          </a:p>
        </p:txBody>
      </p:sp>
      <p:sp>
        <p:nvSpPr>
          <p:cNvPr id="14" name="Text 12"/>
          <p:cNvSpPr/>
          <p:nvPr/>
        </p:nvSpPr>
        <p:spPr>
          <a:xfrm>
            <a:off x="8178800" y="2265561"/>
            <a:ext cx="3087116"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D5E1E4"/>
                </a:solidFill>
                <a:latin typeface="Arial" pitchFamily="34" charset="0"/>
                <a:ea typeface="Arial" pitchFamily="34" charset="-122"/>
                <a:cs typeface="Arial" pitchFamily="34" charset="-120"/>
              </a:rPr>
              <a:t>Από την αγροτική στην κοινωνία της πληροφορίας, ελληνική κοινωνία</a:t>
            </a:r>
            <a:endParaRPr lang="en-US" sz="1300" dirty="0"/>
          </a:p>
        </p:txBody>
      </p:sp>
      <p:sp>
        <p:nvSpPr>
          <p:cNvPr id="15" name="Shape 13"/>
          <p:cNvSpPr/>
          <p:nvPr/>
        </p:nvSpPr>
        <p:spPr>
          <a:xfrm>
            <a:off x="812800" y="3108722"/>
            <a:ext cx="3403600" cy="1262261"/>
          </a:xfrm>
          <a:prstGeom prst="roundRect">
            <a:avLst>
              <a:gd name="adj" fmla="val 8049"/>
            </a:avLst>
          </a:prstGeom>
          <a:solidFill>
            <a:srgbClr val="8A5A12"/>
          </a:solidFill>
          <a:ln/>
        </p:spPr>
        <p:txBody>
          <a:bodyPr/>
          <a:lstStyle/>
          <a:p>
            <a:endParaRPr lang="el-GR"/>
          </a:p>
        </p:txBody>
      </p:sp>
      <p:sp>
        <p:nvSpPr>
          <p:cNvPr id="16" name="Text 14"/>
          <p:cNvSpPr/>
          <p:nvPr/>
        </p:nvSpPr>
        <p:spPr>
          <a:xfrm>
            <a:off x="1016000" y="3311922"/>
            <a:ext cx="3087116"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FBE7C3"/>
                </a:solidFill>
                <a:latin typeface="Arial" pitchFamily="34" charset="0"/>
                <a:ea typeface="Arial" pitchFamily="34" charset="-122"/>
                <a:cs typeface="Arial" pitchFamily="34" charset="-120"/>
              </a:rPr>
              <a:t>ΜΕΡΟΣ 4</a:t>
            </a:r>
            <a:endParaRPr lang="en-US" sz="1200" dirty="0"/>
          </a:p>
        </p:txBody>
      </p:sp>
      <p:sp>
        <p:nvSpPr>
          <p:cNvPr id="17" name="Text 15"/>
          <p:cNvSpPr/>
          <p:nvPr/>
        </p:nvSpPr>
        <p:spPr>
          <a:xfrm>
            <a:off x="1016000" y="3601442"/>
            <a:ext cx="3087116"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FFFFFF"/>
                </a:solidFill>
                <a:latin typeface="Arial" pitchFamily="34" charset="0"/>
                <a:ea typeface="Arial" pitchFamily="34" charset="-122"/>
                <a:cs typeface="Arial" pitchFamily="34" charset="-120"/>
              </a:rPr>
              <a:t>Κοινωνικές αξίες</a:t>
            </a:r>
            <a:endParaRPr lang="en-US" sz="1700" dirty="0"/>
          </a:p>
        </p:txBody>
      </p:sp>
      <p:sp>
        <p:nvSpPr>
          <p:cNvPr id="18" name="Text 16"/>
          <p:cNvSpPr/>
          <p:nvPr/>
        </p:nvSpPr>
        <p:spPr>
          <a:xfrm>
            <a:off x="1016000" y="3936702"/>
            <a:ext cx="3087116"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FBE7C3"/>
                </a:solidFill>
                <a:latin typeface="Arial" pitchFamily="34" charset="0"/>
                <a:ea typeface="Arial" pitchFamily="34" charset="-122"/>
                <a:cs typeface="Arial" pitchFamily="34" charset="-120"/>
              </a:rPr>
              <a:t>Ορισμός, μεταβολή, δύο θεωρήσεις</a:t>
            </a:r>
            <a:endParaRPr lang="en-US" sz="1300" dirty="0"/>
          </a:p>
        </p:txBody>
      </p:sp>
      <p:sp>
        <p:nvSpPr>
          <p:cNvPr id="19" name="Shape 17"/>
          <p:cNvSpPr/>
          <p:nvPr/>
        </p:nvSpPr>
        <p:spPr>
          <a:xfrm>
            <a:off x="4394200" y="3108722"/>
            <a:ext cx="3403600" cy="1262261"/>
          </a:xfrm>
          <a:prstGeom prst="roundRect">
            <a:avLst>
              <a:gd name="adj" fmla="val 8049"/>
            </a:avLst>
          </a:prstGeom>
          <a:solidFill>
            <a:srgbClr val="1F4E5F"/>
          </a:solidFill>
          <a:ln/>
        </p:spPr>
        <p:txBody>
          <a:bodyPr/>
          <a:lstStyle/>
          <a:p>
            <a:endParaRPr lang="el-GR"/>
          </a:p>
        </p:txBody>
      </p:sp>
      <p:sp>
        <p:nvSpPr>
          <p:cNvPr id="20" name="Text 18"/>
          <p:cNvSpPr/>
          <p:nvPr/>
        </p:nvSpPr>
        <p:spPr>
          <a:xfrm>
            <a:off x="4597400" y="3311922"/>
            <a:ext cx="3087116"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E3B25A"/>
                </a:solidFill>
                <a:latin typeface="Arial" pitchFamily="34" charset="0"/>
                <a:ea typeface="Arial" pitchFamily="34" charset="-122"/>
                <a:cs typeface="Arial" pitchFamily="34" charset="-120"/>
              </a:rPr>
              <a:t>ΜΕΡΟΣ 5</a:t>
            </a:r>
            <a:endParaRPr lang="en-US" sz="1200" dirty="0"/>
          </a:p>
        </p:txBody>
      </p:sp>
      <p:sp>
        <p:nvSpPr>
          <p:cNvPr id="21" name="Text 19"/>
          <p:cNvSpPr/>
          <p:nvPr/>
        </p:nvSpPr>
        <p:spPr>
          <a:xfrm>
            <a:off x="4597400" y="3601442"/>
            <a:ext cx="3087116"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F6F3EA"/>
                </a:solidFill>
                <a:latin typeface="Arial" pitchFamily="34" charset="0"/>
                <a:ea typeface="Arial" pitchFamily="34" charset="-122"/>
                <a:cs typeface="Arial" pitchFamily="34" charset="-120"/>
              </a:rPr>
              <a:t>Άτομο και κοινωνία</a:t>
            </a:r>
            <a:endParaRPr lang="en-US" sz="1700" dirty="0"/>
          </a:p>
        </p:txBody>
      </p:sp>
      <p:sp>
        <p:nvSpPr>
          <p:cNvPr id="22" name="Text 20"/>
          <p:cNvSpPr/>
          <p:nvPr/>
        </p:nvSpPr>
        <p:spPr>
          <a:xfrm>
            <a:off x="4597400" y="3936702"/>
            <a:ext cx="3087116"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D5E1E4"/>
                </a:solidFill>
                <a:latin typeface="Arial" pitchFamily="34" charset="0"/>
                <a:ea typeface="Arial" pitchFamily="34" charset="-122"/>
                <a:cs typeface="Arial" pitchFamily="34" charset="-120"/>
              </a:rPr>
              <a:t>Γλώσσα, θεσμοί, κοινωνική κατασκευή</a:t>
            </a:r>
            <a:endParaRPr lang="en-US" sz="1300" dirty="0"/>
          </a:p>
        </p:txBody>
      </p:sp>
      <p:sp>
        <p:nvSpPr>
          <p:cNvPr id="23" name="Shape 21"/>
          <p:cNvSpPr/>
          <p:nvPr/>
        </p:nvSpPr>
        <p:spPr>
          <a:xfrm>
            <a:off x="7975600" y="3108722"/>
            <a:ext cx="3403600" cy="1262261"/>
          </a:xfrm>
          <a:prstGeom prst="roundRect">
            <a:avLst>
              <a:gd name="adj" fmla="val 8049"/>
            </a:avLst>
          </a:prstGeom>
          <a:solidFill>
            <a:srgbClr val="8A5A12"/>
          </a:solidFill>
          <a:ln/>
        </p:spPr>
        <p:txBody>
          <a:bodyPr/>
          <a:lstStyle/>
          <a:p>
            <a:endParaRPr lang="el-GR"/>
          </a:p>
        </p:txBody>
      </p:sp>
      <p:sp>
        <p:nvSpPr>
          <p:cNvPr id="24" name="Text 22"/>
          <p:cNvSpPr/>
          <p:nvPr/>
        </p:nvSpPr>
        <p:spPr>
          <a:xfrm>
            <a:off x="8178800" y="3311922"/>
            <a:ext cx="3087116"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FBE7C3"/>
                </a:solidFill>
                <a:latin typeface="Arial" pitchFamily="34" charset="0"/>
                <a:ea typeface="Arial" pitchFamily="34" charset="-122"/>
                <a:cs typeface="Arial" pitchFamily="34" charset="-120"/>
              </a:rPr>
              <a:t>ΜΕΡΟΣ 6</a:t>
            </a:r>
            <a:endParaRPr lang="en-US" sz="1200" dirty="0"/>
          </a:p>
        </p:txBody>
      </p:sp>
      <p:sp>
        <p:nvSpPr>
          <p:cNvPr id="25" name="Text 23"/>
          <p:cNvSpPr/>
          <p:nvPr/>
        </p:nvSpPr>
        <p:spPr>
          <a:xfrm>
            <a:off x="8178800" y="3601442"/>
            <a:ext cx="3087116"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FFFFFF"/>
                </a:solidFill>
                <a:latin typeface="Arial" pitchFamily="34" charset="0"/>
                <a:ea typeface="Arial" pitchFamily="34" charset="-122"/>
                <a:cs typeface="Arial" pitchFamily="34" charset="-120"/>
              </a:rPr>
              <a:t>Μεθοδολογία και θεωρίες</a:t>
            </a:r>
            <a:endParaRPr lang="en-US" sz="1700" dirty="0"/>
          </a:p>
        </p:txBody>
      </p:sp>
      <p:sp>
        <p:nvSpPr>
          <p:cNvPr id="26" name="Text 24"/>
          <p:cNvSpPr/>
          <p:nvPr/>
        </p:nvSpPr>
        <p:spPr>
          <a:xfrm>
            <a:off x="8178800" y="3936702"/>
            <a:ext cx="3087116"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FBE7C3"/>
                </a:solidFill>
                <a:latin typeface="Arial" pitchFamily="34" charset="0"/>
                <a:ea typeface="Arial" pitchFamily="34" charset="-122"/>
                <a:cs typeface="Arial" pitchFamily="34" charset="-120"/>
              </a:rPr>
              <a:t>Από το αντικείμενο στη μέθοδο</a:t>
            </a:r>
            <a:endParaRPr lang="en-US" sz="1300" dirty="0"/>
          </a:p>
        </p:txBody>
      </p:sp>
      <p:sp>
        <p:nvSpPr>
          <p:cNvPr id="27" name="Text 25"/>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Πλάνο</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F4E5F"/>
        </a:solidFill>
        <a:effectLst/>
      </p:bgPr>
    </p:bg>
    <p:spTree>
      <p:nvGrpSpPr>
        <p:cNvPr id="1" name=""/>
        <p:cNvGrpSpPr/>
        <p:nvPr/>
      </p:nvGrpSpPr>
      <p:grpSpPr>
        <a:xfrm>
          <a:off x="0" y="0"/>
          <a:ext cx="0" cy="0"/>
          <a:chOff x="0" y="0"/>
          <a:chExt cx="0" cy="0"/>
        </a:xfrm>
      </p:grpSpPr>
      <p:sp>
        <p:nvSpPr>
          <p:cNvPr id="2" name="Text 0"/>
          <p:cNvSpPr/>
          <p:nvPr/>
        </p:nvSpPr>
        <p:spPr>
          <a:xfrm>
            <a:off x="812800" y="2211090"/>
            <a:ext cx="10883392" cy="1041400"/>
          </a:xfrm>
          <a:prstGeom prst="rect">
            <a:avLst/>
          </a:prstGeom>
          <a:noFill/>
          <a:ln/>
        </p:spPr>
        <p:txBody>
          <a:bodyPr wrap="square" lIns="0" tIns="0" rIns="0" bIns="0" rtlCol="0" anchor="t">
            <a:normAutofit/>
          </a:bodyPr>
          <a:lstStyle/>
          <a:p>
            <a:pPr marL="0" indent="0" algn="l">
              <a:lnSpc>
                <a:spcPts val="8000"/>
              </a:lnSpc>
              <a:buNone/>
            </a:pPr>
            <a:r>
              <a:rPr lang="en-US" sz="8000" b="1" dirty="0">
                <a:solidFill>
                  <a:srgbClr val="E3B25A"/>
                </a:solidFill>
                <a:latin typeface="Georgia" pitchFamily="18" charset="0"/>
                <a:ea typeface="Georgia" pitchFamily="18" charset="-122"/>
                <a:cs typeface="Georgia" pitchFamily="18" charset="-120"/>
              </a:rPr>
              <a:t>1</a:t>
            </a:r>
            <a:endParaRPr lang="en-US" sz="8000" dirty="0"/>
          </a:p>
        </p:txBody>
      </p:sp>
      <p:sp>
        <p:nvSpPr>
          <p:cNvPr id="3" name="Text 1"/>
          <p:cNvSpPr>
            <a:spLocks noGrp="1"/>
          </p:cNvSpPr>
          <p:nvPr>
            <p:ph type="title"/>
          </p:nvPr>
        </p:nvSpPr>
        <p:spPr>
          <a:xfrm>
            <a:off x="812800" y="3404890"/>
            <a:ext cx="10883392" cy="584200"/>
          </a:xfrm>
          <a:prstGeom prst="rect">
            <a:avLst/>
          </a:prstGeom>
          <a:noFill/>
          <a:ln/>
        </p:spPr>
        <p:txBody>
          <a:bodyPr wrap="square" lIns="0" tIns="0" rIns="0" bIns="0" rtlCol="0" anchor="t">
            <a:normAutofit/>
          </a:bodyPr>
          <a:lstStyle/>
          <a:p>
            <a:pPr marL="0" indent="0" algn="l">
              <a:lnSpc>
                <a:spcPts val="4400"/>
              </a:lnSpc>
              <a:buNone/>
            </a:pPr>
            <a:r>
              <a:rPr lang="en-US" sz="4000" b="0" i="0" dirty="0">
                <a:solidFill>
                  <a:srgbClr val="FFFFFF"/>
                </a:solidFill>
                <a:latin typeface="Georgia" pitchFamily="18" charset="0"/>
                <a:ea typeface="Georgia" pitchFamily="18" charset="-122"/>
                <a:cs typeface="Georgia" pitchFamily="18" charset="-120"/>
              </a:rPr>
              <a:t>Η κοινωνιολογία</a:t>
            </a:r>
            <a:endParaRPr lang="en-US" sz="4000" dirty="0"/>
          </a:p>
        </p:txBody>
      </p:sp>
      <p:sp>
        <p:nvSpPr>
          <p:cNvPr id="4" name="Text 2"/>
          <p:cNvSpPr/>
          <p:nvPr/>
        </p:nvSpPr>
        <p:spPr>
          <a:xfrm>
            <a:off x="812800" y="4141490"/>
            <a:ext cx="10883392" cy="327620"/>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E3B25A"/>
                </a:solidFill>
                <a:latin typeface="Arial" pitchFamily="34" charset="0"/>
                <a:ea typeface="Arial" pitchFamily="34" charset="-122"/>
                <a:cs typeface="Arial" pitchFamily="34" charset="-120"/>
              </a:rPr>
              <a:t>Γέννηση, αντικείμενο και θεμελιωτές</a:t>
            </a:r>
            <a:endParaRPr lang="en-US" sz="1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1.1 Η ΓΕΝΝΗΣΗ</a:t>
            </a:r>
            <a:endParaRPr lang="en-US" sz="1200" dirty="0"/>
          </a:p>
        </p:txBody>
      </p:sp>
      <p:sp>
        <p:nvSpPr>
          <p:cNvPr id="3" name="Text 1"/>
          <p:cNvSpPr>
            <a:spLocks noGrp="1"/>
          </p:cNvSpPr>
          <p:nvPr>
            <p:ph type="title"/>
          </p:nvPr>
        </p:nvSpPr>
        <p:spPr>
          <a:xfrm>
            <a:off x="812800" y="1076920"/>
            <a:ext cx="10883392" cy="919361"/>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Η κοινωνιολογία γεννιέται πριν από περίπου 150 χρόνια</a:t>
            </a:r>
            <a:endParaRPr lang="en-US" sz="3200" dirty="0"/>
          </a:p>
        </p:txBody>
      </p:sp>
      <p:sp>
        <p:nvSpPr>
          <p:cNvPr id="4" name="Text 2"/>
          <p:cNvSpPr/>
          <p:nvPr/>
        </p:nvSpPr>
        <p:spPr>
          <a:xfrm>
            <a:off x="812800" y="2199481"/>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Στη Δυτική Ευρώπη, σε περίοδο μεγάλων κοινωνικών αλλαγών που σχετίζονται με τη βιομηχανική και τη Γαλλική επανάσταση.</a:t>
            </a:r>
            <a:endParaRPr lang="en-US" sz="1600" dirty="0"/>
          </a:p>
        </p:txBody>
      </p:sp>
      <p:sp>
        <p:nvSpPr>
          <p:cNvPr id="5" name="Shape 3"/>
          <p:cNvSpPr/>
          <p:nvPr/>
        </p:nvSpPr>
        <p:spPr>
          <a:xfrm>
            <a:off x="815975" y="3000177"/>
            <a:ext cx="250190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6" name="Text 4"/>
          <p:cNvSpPr/>
          <p:nvPr/>
        </p:nvSpPr>
        <p:spPr>
          <a:xfrm>
            <a:off x="1047750" y="3231952"/>
            <a:ext cx="209950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Εργατική τάξη</a:t>
            </a:r>
            <a:endParaRPr lang="en-US" sz="1700" dirty="0"/>
          </a:p>
        </p:txBody>
      </p:sp>
      <p:sp>
        <p:nvSpPr>
          <p:cNvPr id="7" name="Text 5"/>
          <p:cNvSpPr/>
          <p:nvPr/>
        </p:nvSpPr>
        <p:spPr>
          <a:xfrm>
            <a:off x="1047750" y="3567212"/>
            <a:ext cx="209950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Εμφάνιση νέας κοινωνικής τάξης</a:t>
            </a:r>
            <a:endParaRPr lang="en-US" sz="1400" dirty="0"/>
          </a:p>
        </p:txBody>
      </p:sp>
      <p:sp>
        <p:nvSpPr>
          <p:cNvPr id="8" name="Shape 6"/>
          <p:cNvSpPr/>
          <p:nvPr/>
        </p:nvSpPr>
        <p:spPr>
          <a:xfrm>
            <a:off x="3502025" y="3000177"/>
            <a:ext cx="250190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9" name="Text 7"/>
          <p:cNvSpPr/>
          <p:nvPr/>
        </p:nvSpPr>
        <p:spPr>
          <a:xfrm>
            <a:off x="3733800" y="3231952"/>
            <a:ext cx="209950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Πόλεις</a:t>
            </a:r>
            <a:endParaRPr lang="en-US" sz="1700" dirty="0"/>
          </a:p>
        </p:txBody>
      </p:sp>
      <p:sp>
        <p:nvSpPr>
          <p:cNvPr id="10" name="Text 8"/>
          <p:cNvSpPr/>
          <p:nvPr/>
        </p:nvSpPr>
        <p:spPr>
          <a:xfrm>
            <a:off x="3733800" y="3567212"/>
            <a:ext cx="209950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Συγκέντρωση μεγάλου αριθμού ανθρώπων</a:t>
            </a:r>
            <a:endParaRPr lang="en-US" sz="1400" dirty="0"/>
          </a:p>
        </p:txBody>
      </p:sp>
      <p:sp>
        <p:nvSpPr>
          <p:cNvPr id="11" name="Shape 9"/>
          <p:cNvSpPr/>
          <p:nvPr/>
        </p:nvSpPr>
        <p:spPr>
          <a:xfrm>
            <a:off x="6188075" y="3000177"/>
            <a:ext cx="250190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12" name="Text 10"/>
          <p:cNvSpPr/>
          <p:nvPr/>
        </p:nvSpPr>
        <p:spPr>
          <a:xfrm>
            <a:off x="6419850" y="3231952"/>
            <a:ext cx="209950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Μηχανές</a:t>
            </a:r>
            <a:endParaRPr lang="en-US" sz="1700" dirty="0"/>
          </a:p>
        </p:txBody>
      </p:sp>
      <p:sp>
        <p:nvSpPr>
          <p:cNvPr id="13" name="Text 11"/>
          <p:cNvSpPr/>
          <p:nvPr/>
        </p:nvSpPr>
        <p:spPr>
          <a:xfrm>
            <a:off x="6419850" y="3567212"/>
            <a:ext cx="209950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Εισαγωγή τους στους χώρους εργασίας</a:t>
            </a:r>
            <a:endParaRPr lang="en-US" sz="1400" dirty="0"/>
          </a:p>
        </p:txBody>
      </p:sp>
      <p:sp>
        <p:nvSpPr>
          <p:cNvPr id="14" name="Shape 12"/>
          <p:cNvSpPr/>
          <p:nvPr/>
        </p:nvSpPr>
        <p:spPr>
          <a:xfrm>
            <a:off x="8874125" y="3000177"/>
            <a:ext cx="250190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15" name="Text 13"/>
          <p:cNvSpPr/>
          <p:nvPr/>
        </p:nvSpPr>
        <p:spPr>
          <a:xfrm>
            <a:off x="9105900" y="3231952"/>
            <a:ext cx="209950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Ύπαιθρος</a:t>
            </a:r>
            <a:endParaRPr lang="en-US" sz="1700" dirty="0"/>
          </a:p>
        </p:txBody>
      </p:sp>
      <p:sp>
        <p:nvSpPr>
          <p:cNvPr id="16" name="Text 14"/>
          <p:cNvSpPr/>
          <p:nvPr/>
        </p:nvSpPr>
        <p:spPr>
          <a:xfrm>
            <a:off x="9105900" y="3567212"/>
            <a:ext cx="2099501"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Έξοδος των αγροτών</a:t>
            </a:r>
            <a:endParaRPr lang="en-US" sz="1400" dirty="0"/>
          </a:p>
        </p:txBody>
      </p:sp>
      <p:sp>
        <p:nvSpPr>
          <p:cNvPr id="17" name="Text 15"/>
          <p:cNvSpPr/>
          <p:nvPr/>
        </p:nvSpPr>
        <p:spPr>
          <a:xfrm>
            <a:off x="812800" y="452844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Νέα κοινωνικά προβλήματα ζητούν λύσεις.</a:t>
            </a:r>
            <a:endParaRPr lang="en-US" sz="1600" dirty="0"/>
          </a:p>
        </p:txBody>
      </p:sp>
      <p:sp>
        <p:nvSpPr>
          <p:cNvPr id="18" name="Text 16"/>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1.1</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1.2 ΑΝΤΙΚΕΙΜΕΝΟ</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Τι μελετά η κοινωνιολογία</a:t>
            </a:r>
            <a:endParaRPr lang="en-US" sz="3200" dirty="0"/>
          </a:p>
        </p:txBody>
      </p:sp>
      <p:sp>
        <p:nvSpPr>
          <p:cNvPr id="4" name="Text 2"/>
          <p:cNvSpPr/>
          <p:nvPr/>
        </p:nvSpPr>
        <p:spPr>
          <a:xfrm>
            <a:off x="812800" y="1752501"/>
            <a:ext cx="2024261"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Κοινωνικά φαινόμενα</a:t>
            </a:r>
            <a:endParaRPr lang="en-US" sz="1400" dirty="0"/>
          </a:p>
        </p:txBody>
      </p:sp>
      <p:sp>
        <p:nvSpPr>
          <p:cNvPr id="5" name="Text 3"/>
          <p:cNvSpPr/>
          <p:nvPr/>
        </p:nvSpPr>
        <p:spPr>
          <a:xfrm>
            <a:off x="2938661" y="1752501"/>
            <a:ext cx="2857103"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Δράση των κοινωνικών ομάδων</a:t>
            </a:r>
            <a:endParaRPr lang="en-US" sz="1400" dirty="0"/>
          </a:p>
        </p:txBody>
      </p:sp>
      <p:sp>
        <p:nvSpPr>
          <p:cNvPr id="6" name="Text 4"/>
          <p:cNvSpPr/>
          <p:nvPr/>
        </p:nvSpPr>
        <p:spPr>
          <a:xfrm>
            <a:off x="5897364" y="1752501"/>
            <a:ext cx="2530872"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Σχέσεις ατόμου και ομάδων</a:t>
            </a:r>
            <a:endParaRPr lang="en-US" sz="1400" dirty="0"/>
          </a:p>
        </p:txBody>
      </p:sp>
      <p:sp>
        <p:nvSpPr>
          <p:cNvPr id="7" name="Text 5"/>
          <p:cNvSpPr/>
          <p:nvPr/>
        </p:nvSpPr>
        <p:spPr>
          <a:xfrm>
            <a:off x="8529836" y="1752501"/>
            <a:ext cx="2210991"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Σχέσεις μεταξύ ομάδων</a:t>
            </a:r>
            <a:endParaRPr lang="en-US" sz="1400" dirty="0"/>
          </a:p>
        </p:txBody>
      </p:sp>
      <p:sp>
        <p:nvSpPr>
          <p:cNvPr id="8" name="Text 6"/>
          <p:cNvSpPr/>
          <p:nvPr/>
        </p:nvSpPr>
        <p:spPr>
          <a:xfrm>
            <a:off x="812800" y="2280741"/>
            <a:ext cx="2153245"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Κοινωνικές διαδικασίες</a:t>
            </a:r>
            <a:endParaRPr lang="en-US" sz="1400" dirty="0"/>
          </a:p>
        </p:txBody>
      </p:sp>
      <p:sp>
        <p:nvSpPr>
          <p:cNvPr id="9" name="Text 7"/>
          <p:cNvSpPr/>
          <p:nvPr/>
        </p:nvSpPr>
        <p:spPr>
          <a:xfrm>
            <a:off x="3067645" y="2280741"/>
            <a:ext cx="2653109"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Κοινωνικός μετασχηματισμός</a:t>
            </a:r>
            <a:endParaRPr lang="en-US" sz="1400" dirty="0"/>
          </a:p>
        </p:txBody>
      </p:sp>
      <p:sp>
        <p:nvSpPr>
          <p:cNvPr id="10" name="Text 8"/>
          <p:cNvSpPr/>
          <p:nvPr/>
        </p:nvSpPr>
        <p:spPr>
          <a:xfrm>
            <a:off x="812800" y="2935982"/>
            <a:ext cx="10883392" cy="87878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Ορισμοί: «η επιστήμη που μελετά, ως κοινωνικά φαινόμενα, την κοινωνική συμπεριφορά και την κοινωνική δράση» (Λεξικό Κοινωνικών Επιστημών UNESCO, 1972)· «η επιστημονική μελέτη των κοινωνικών διαντιδράσεων και της κοινωνικής οργάνωσης» (Hughes &amp; Kroehler, 2007).</a:t>
            </a:r>
            <a:endParaRPr lang="en-US" sz="1600" dirty="0"/>
          </a:p>
        </p:txBody>
      </p:sp>
      <p:sp>
        <p:nvSpPr>
          <p:cNvPr id="11" name="Text 9"/>
          <p:cNvSpPr/>
          <p:nvPr/>
        </p:nvSpPr>
        <p:spPr>
          <a:xfrm>
            <a:off x="812800" y="401796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Μελετά τη συμπεριφορά από τη σκοπιά της κοινωνικής ομάδας και όχι του ατόμου.</a:t>
            </a:r>
            <a:endParaRPr lang="en-US" sz="16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1.2</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1.2 ΣΥΜΠΕΡΙΦΟΡΑ ΚΑΙ ΔΡΑΣΗ</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Δύο όψεις της ανθρώπινης πράξης</a:t>
            </a:r>
            <a:endParaRPr lang="en-US" sz="3200" dirty="0"/>
          </a:p>
        </p:txBody>
      </p:sp>
      <p:sp>
        <p:nvSpPr>
          <p:cNvPr id="4" name="Shape 2"/>
          <p:cNvSpPr/>
          <p:nvPr/>
        </p:nvSpPr>
        <p:spPr>
          <a:xfrm>
            <a:off x="815975" y="1755676"/>
            <a:ext cx="51879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Κοινωνική συμπεριφορά</a:t>
            </a:r>
            <a:endParaRPr lang="en-US" sz="1700" dirty="0"/>
          </a:p>
        </p:txBody>
      </p:sp>
      <p:sp>
        <p:nvSpPr>
          <p:cNvPr id="6" name="Text 4"/>
          <p:cNvSpPr/>
          <p:nvPr/>
        </p:nvSpPr>
        <p:spPr>
          <a:xfrm>
            <a:off x="1047750" y="2322711"/>
            <a:ext cx="486613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Ο τρόπος επικοινωνίας μας με τους άλλους, π.χ. το «χρόνια πολλά» σε μια γιορτή</a:t>
            </a:r>
            <a:endParaRPr lang="en-US" sz="1400" dirty="0"/>
          </a:p>
        </p:txBody>
      </p:sp>
      <p:sp>
        <p:nvSpPr>
          <p:cNvPr id="7" name="Shape 5"/>
          <p:cNvSpPr/>
          <p:nvPr/>
        </p:nvSpPr>
        <p:spPr>
          <a:xfrm>
            <a:off x="6188075" y="1755676"/>
            <a:ext cx="51879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198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Κοινωνική δράση</a:t>
            </a:r>
            <a:endParaRPr lang="en-US" sz="1700" dirty="0"/>
          </a:p>
        </p:txBody>
      </p:sp>
      <p:sp>
        <p:nvSpPr>
          <p:cNvPr id="9" name="Text 7"/>
          <p:cNvSpPr/>
          <p:nvPr/>
        </p:nvSpPr>
        <p:spPr>
          <a:xfrm>
            <a:off x="6419850" y="2322711"/>
            <a:ext cx="486613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Η συνειδητοποίηση, αποδοχή και ενεργοποίηση ενός κοινωνικού ρόλου: φοιτητής, αδελφός, πολίτης, ψηφοφόρος</a:t>
            </a:r>
            <a:endParaRPr lang="en-US" sz="1400" dirty="0"/>
          </a:p>
        </p:txBody>
      </p:sp>
      <p:sp>
        <p:nvSpPr>
          <p:cNvPr id="10" name="Text 8"/>
          <p:cNvSpPr/>
          <p:nvPr/>
        </p:nvSpPr>
        <p:spPr>
          <a:xfrm>
            <a:off x="812800" y="3283942"/>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Η κοινωνιολογία εξετάζει επίσης τις μεταβολές των κοινωνιών των τελευταίων 2–3 αιώνων μετά τη βιομηχανική επανάσταση και τους θεσμούς που δημιουργήθηκαν, όπως το σχολείο και το κράτος.</a:t>
            </a:r>
            <a:endParaRPr lang="en-US" sz="16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1.2</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1.3 ΚΟΙΝΩΝΙΟΛΟΓΙΚΗ ΦΑΝΤΑΣΙΑ</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C. Wright Mills</a:t>
            </a:r>
            <a:endParaRPr lang="en-US" sz="3200" dirty="0"/>
          </a:p>
        </p:txBody>
      </p:sp>
      <p:sp>
        <p:nvSpPr>
          <p:cNvPr id="4" name="Text 2"/>
          <p:cNvSpPr/>
          <p:nvPr/>
        </p:nvSpPr>
        <p:spPr>
          <a:xfrm>
            <a:off x="812800" y="1752501"/>
            <a:ext cx="10566400" cy="1159470"/>
          </a:xfrm>
          <a:prstGeom prst="roundRect">
            <a:avLst>
              <a:gd name="adj" fmla="val 8763"/>
            </a:avLst>
          </a:prstGeom>
          <a:solidFill>
            <a:srgbClr val="1F4E5F"/>
          </a:solidFill>
          <a:ln/>
        </p:spPr>
        <p:txBody>
          <a:bodyPr wrap="square" lIns="275042" tIns="224242" rIns="0" bIns="198842" rtlCol="0" anchor="t">
            <a:normAutofit/>
          </a:bodyPr>
          <a:lstStyle/>
          <a:p>
            <a:pPr marL="0" indent="0" algn="l">
              <a:lnSpc>
                <a:spcPts val="2565"/>
              </a:lnSpc>
              <a:buNone/>
            </a:pPr>
            <a:r>
              <a:rPr lang="en-US" sz="1900" dirty="0">
                <a:solidFill>
                  <a:srgbClr val="F6F3EA"/>
                </a:solidFill>
                <a:latin typeface="Georgia" pitchFamily="18" charset="0"/>
                <a:ea typeface="Georgia" pitchFamily="18" charset="-122"/>
                <a:cs typeface="Georgia" pitchFamily="18" charset="-120"/>
              </a:rPr>
              <a:t>«Η ικανότητα να βλέπουμε την κοινωνία σαν ξένοι, και όχι μόνο μέσα από την ατομική μας οπτική, που διαμορφώνεται από τις πολιτισμικές μας προκαταλήψεις.»</a:t>
            </a:r>
            <a:endParaRPr lang="en-US" sz="1900" dirty="0"/>
          </a:p>
        </p:txBody>
      </p:sp>
      <p:sp>
        <p:nvSpPr>
          <p:cNvPr id="5" name="Text 3"/>
          <p:cNvSpPr/>
          <p:nvPr/>
        </p:nvSpPr>
        <p:spPr>
          <a:xfrm>
            <a:off x="812800" y="3140571"/>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Η ικανότητα των ατόμων να συνδέουν αυτό που συμβαίνει στην προσωπική τους ζωή με ευρύτερα ιστορικά και κοινωνικά γεγονότα.</a:t>
            </a:r>
            <a:endParaRPr lang="en-US" sz="1600" dirty="0"/>
          </a:p>
        </p:txBody>
      </p:sp>
      <p:sp>
        <p:nvSpPr>
          <p:cNvPr id="6" name="Text 4"/>
          <p:cNvSpPr/>
          <p:nvPr/>
        </p:nvSpPr>
        <p:spPr>
          <a:xfrm>
            <a:off x="812800" y="3938091"/>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Παράδειγμα: η ανεργία ενός ανθρώπου ως προσωπικό πρόβλημα και ως κοινωνικό ζήτημα.</a:t>
            </a:r>
            <a:endParaRPr lang="en-US" sz="1600" dirty="0"/>
          </a:p>
        </p:txBody>
      </p:sp>
      <p:sp>
        <p:nvSpPr>
          <p:cNvPr id="7" name="Text 5"/>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1.3</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1.4 ΚΛΙΜΑΚΑ ΑΝΑΛΥΣΗΣ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Μικρο- και μακροκοινωνιολογία</a:t>
            </a:r>
            <a:endParaRPr lang="en-US" sz="3200" dirty="0"/>
          </a:p>
        </p:txBody>
      </p:sp>
      <p:sp>
        <p:nvSpPr>
          <p:cNvPr id="4" name="Shape 2"/>
          <p:cNvSpPr/>
          <p:nvPr/>
        </p:nvSpPr>
        <p:spPr>
          <a:xfrm>
            <a:off x="815975" y="1704876"/>
            <a:ext cx="51879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366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Μικροκοινωνιολογία</a:t>
            </a:r>
            <a:endParaRPr lang="en-US" sz="1700" dirty="0"/>
          </a:p>
        </p:txBody>
      </p:sp>
      <p:sp>
        <p:nvSpPr>
          <p:cNvPr id="6" name="Text 4"/>
          <p:cNvSpPr/>
          <p:nvPr/>
        </p:nvSpPr>
        <p:spPr>
          <a:xfrm>
            <a:off x="1047750" y="2271911"/>
            <a:ext cx="486613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Σχέσεις σε μικρές ομάδες, με στενές διαπροσωπικές επαφές και διαντιδράσεις μικρής κλίμακας</a:t>
            </a:r>
            <a:endParaRPr lang="en-US" sz="1400" dirty="0"/>
          </a:p>
        </p:txBody>
      </p:sp>
      <p:sp>
        <p:nvSpPr>
          <p:cNvPr id="7" name="Shape 5"/>
          <p:cNvSpPr/>
          <p:nvPr/>
        </p:nvSpPr>
        <p:spPr>
          <a:xfrm>
            <a:off x="6188075" y="1704876"/>
            <a:ext cx="51879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19850" y="19366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Μακροκοινωνιολογία</a:t>
            </a:r>
            <a:endParaRPr lang="en-US" sz="1700" dirty="0"/>
          </a:p>
        </p:txBody>
      </p:sp>
      <p:sp>
        <p:nvSpPr>
          <p:cNvPr id="9" name="Text 7"/>
          <p:cNvSpPr/>
          <p:nvPr/>
        </p:nvSpPr>
        <p:spPr>
          <a:xfrm>
            <a:off x="6419850" y="2271911"/>
            <a:ext cx="486613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Μεγάλες ομάδες και θεσμοί: κοινωνικές τάξεις, κράτος, πολιτισμός</a:t>
            </a:r>
            <a:endParaRPr lang="en-US" sz="1400" dirty="0"/>
          </a:p>
        </p:txBody>
      </p:sp>
      <p:sp>
        <p:nvSpPr>
          <p:cNvPr id="10" name="Shape 8"/>
          <p:cNvSpPr/>
          <p:nvPr/>
        </p:nvSpPr>
        <p:spPr>
          <a:xfrm>
            <a:off x="812800" y="3182342"/>
            <a:ext cx="5187950" cy="1302841"/>
          </a:xfrm>
          <a:prstGeom prst="roundRect">
            <a:avLst>
              <a:gd name="adj" fmla="val 7798"/>
            </a:avLst>
          </a:prstGeom>
          <a:solidFill>
            <a:srgbClr val="1F4E5F"/>
          </a:solidFill>
          <a:ln/>
        </p:spPr>
        <p:txBody>
          <a:bodyPr/>
          <a:lstStyle/>
          <a:p>
            <a:endParaRPr lang="el-GR"/>
          </a:p>
        </p:txBody>
      </p:sp>
      <p:sp>
        <p:nvSpPr>
          <p:cNvPr id="11" name="Text 9"/>
          <p:cNvSpPr/>
          <p:nvPr/>
        </p:nvSpPr>
        <p:spPr>
          <a:xfrm>
            <a:off x="1041400" y="3410942"/>
            <a:ext cx="4872673"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F6F3EA"/>
                </a:solidFill>
                <a:latin typeface="Arial" pitchFamily="34" charset="0"/>
                <a:ea typeface="Arial" pitchFamily="34" charset="-122"/>
                <a:cs typeface="Arial" pitchFamily="34" charset="-120"/>
              </a:rPr>
              <a:t>Κοινωνιολογία</a:t>
            </a:r>
            <a:endParaRPr lang="en-US" sz="1700" dirty="0"/>
          </a:p>
        </p:txBody>
      </p:sp>
      <p:sp>
        <p:nvSpPr>
          <p:cNvPr id="12" name="Text 10"/>
          <p:cNvSpPr/>
          <p:nvPr/>
        </p:nvSpPr>
        <p:spPr>
          <a:xfrm>
            <a:off x="1041400" y="3746202"/>
            <a:ext cx="4872673"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D5E1E4"/>
                </a:solidFill>
                <a:latin typeface="Arial" pitchFamily="34" charset="0"/>
                <a:ea typeface="Arial" pitchFamily="34" charset="-122"/>
                <a:cs typeface="Arial" pitchFamily="34" charset="-120"/>
              </a:rPr>
              <a:t>Κατανοεί γεγονότα και διαδικασίες μέσα σε δοσμένη δομή: ρόλοι, σχέσεις, κανονικότητες στην αλληλεπίδραση</a:t>
            </a:r>
            <a:endParaRPr lang="en-US" sz="1400" dirty="0"/>
          </a:p>
        </p:txBody>
      </p:sp>
      <p:sp>
        <p:nvSpPr>
          <p:cNvPr id="13" name="Shape 11"/>
          <p:cNvSpPr/>
          <p:nvPr/>
        </p:nvSpPr>
        <p:spPr>
          <a:xfrm>
            <a:off x="6181725" y="3185517"/>
            <a:ext cx="519430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14" name="Text 12"/>
          <p:cNvSpPr/>
          <p:nvPr/>
        </p:nvSpPr>
        <p:spPr>
          <a:xfrm>
            <a:off x="6413500" y="3417292"/>
            <a:ext cx="4872673"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Ψυχολογία / Κοινωνιοψυχολογία</a:t>
            </a:r>
            <a:endParaRPr lang="en-US" sz="1700" dirty="0"/>
          </a:p>
        </p:txBody>
      </p:sp>
      <p:sp>
        <p:nvSpPr>
          <p:cNvPr id="15" name="Text 13"/>
          <p:cNvSpPr/>
          <p:nvPr/>
        </p:nvSpPr>
        <p:spPr>
          <a:xfrm>
            <a:off x="6413500" y="3752552"/>
            <a:ext cx="4872673"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Κατανοεί τη συμπεριφορά και εξέλιξη των ατόμων, όπως τα επηρεάζουν τα άλλα άτομα</a:t>
            </a:r>
            <a:endParaRPr lang="en-US" sz="1400" dirty="0"/>
          </a:p>
        </p:txBody>
      </p:sp>
      <p:sp>
        <p:nvSpPr>
          <p:cNvPr id="16" name="Text 14"/>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1.4</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1.5 ΚΟΙΝΩΝΙΚΟ ΦΑΙΝΟΜΕΝΟ</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Τι θεωρείται αντικείμενο έρευνας</a:t>
            </a:r>
            <a:endParaRPr lang="en-US" sz="3200" dirty="0"/>
          </a:p>
        </p:txBody>
      </p:sp>
      <p:sp>
        <p:nvSpPr>
          <p:cNvPr id="4" name="Text 2"/>
          <p:cNvSpPr/>
          <p:nvPr/>
        </p:nvSpPr>
        <p:spPr>
          <a:xfrm>
            <a:off x="812800" y="1752501"/>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«Κοινωνικό φαινόμενο είναι το αποτέλεσμα της κοινωνικής πρόκλησης που εξελίσσεται σε συνάντηση, επικοινωνία, αμοιβαιότητα, συμπάθεια ή δυσαρέσκεια.»</a:t>
            </a:r>
            <a:endParaRPr lang="en-US" sz="1600" dirty="0"/>
          </a:p>
        </p:txBody>
      </p:sp>
      <p:sp>
        <p:nvSpPr>
          <p:cNvPr id="5" name="Shape 3"/>
          <p:cNvSpPr/>
          <p:nvPr/>
        </p:nvSpPr>
        <p:spPr>
          <a:xfrm>
            <a:off x="815975" y="2553196"/>
            <a:ext cx="2501900" cy="1520031"/>
          </a:xfrm>
          <a:prstGeom prst="roundRect">
            <a:avLst>
              <a:gd name="adj" fmla="val 6475"/>
            </a:avLst>
          </a:prstGeom>
          <a:solidFill>
            <a:srgbClr val="FFFFFF"/>
          </a:solidFill>
          <a:ln w="6350">
            <a:solidFill>
              <a:srgbClr val="DAD5C4"/>
            </a:solidFill>
            <a:prstDash val="solid"/>
          </a:ln>
        </p:spPr>
        <p:txBody>
          <a:bodyPr/>
          <a:lstStyle/>
          <a:p>
            <a:endParaRPr lang="el-GR"/>
          </a:p>
        </p:txBody>
      </p:sp>
      <p:sp>
        <p:nvSpPr>
          <p:cNvPr id="6" name="Text 4"/>
          <p:cNvSpPr/>
          <p:nvPr/>
        </p:nvSpPr>
        <p:spPr>
          <a:xfrm>
            <a:off x="1047750" y="2784971"/>
            <a:ext cx="209950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Μεσότητα</a:t>
            </a:r>
            <a:endParaRPr lang="en-US" sz="1700" dirty="0"/>
          </a:p>
        </p:txBody>
      </p:sp>
      <p:sp>
        <p:nvSpPr>
          <p:cNvPr id="7" name="Text 5"/>
          <p:cNvSpPr/>
          <p:nvPr/>
        </p:nvSpPr>
        <p:spPr>
          <a:xfrm>
            <a:off x="1047750" y="3120231"/>
            <a:ext cx="209950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Λογικό και αντιπροσωπευτικό</a:t>
            </a:r>
            <a:endParaRPr lang="en-US" sz="1400" dirty="0"/>
          </a:p>
        </p:txBody>
      </p:sp>
      <p:sp>
        <p:nvSpPr>
          <p:cNvPr id="8" name="Shape 6"/>
          <p:cNvSpPr/>
          <p:nvPr/>
        </p:nvSpPr>
        <p:spPr>
          <a:xfrm>
            <a:off x="3502025" y="2553196"/>
            <a:ext cx="2501900" cy="1520031"/>
          </a:xfrm>
          <a:prstGeom prst="roundRect">
            <a:avLst>
              <a:gd name="adj" fmla="val 6475"/>
            </a:avLst>
          </a:prstGeom>
          <a:solidFill>
            <a:srgbClr val="FFFFFF"/>
          </a:solidFill>
          <a:ln w="6350">
            <a:solidFill>
              <a:srgbClr val="DAD5C4"/>
            </a:solidFill>
            <a:prstDash val="solid"/>
          </a:ln>
        </p:spPr>
        <p:txBody>
          <a:bodyPr/>
          <a:lstStyle/>
          <a:p>
            <a:endParaRPr lang="el-GR"/>
          </a:p>
        </p:txBody>
      </p:sp>
      <p:sp>
        <p:nvSpPr>
          <p:cNvPr id="9" name="Text 7"/>
          <p:cNvSpPr/>
          <p:nvPr/>
        </p:nvSpPr>
        <p:spPr>
          <a:xfrm>
            <a:off x="3733800" y="2784971"/>
            <a:ext cx="209950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Γενικότητα</a:t>
            </a:r>
            <a:endParaRPr lang="en-US" sz="1700" dirty="0"/>
          </a:p>
        </p:txBody>
      </p:sp>
      <p:sp>
        <p:nvSpPr>
          <p:cNvPr id="10" name="Text 8"/>
          <p:cNvSpPr/>
          <p:nvPr/>
        </p:nvSpPr>
        <p:spPr>
          <a:xfrm>
            <a:off x="3733800" y="3120231"/>
            <a:ext cx="209950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Τα ίδια φαινόμενα σε ίδιες συνθήκες</a:t>
            </a:r>
            <a:endParaRPr lang="en-US" sz="1400" dirty="0"/>
          </a:p>
        </p:txBody>
      </p:sp>
      <p:sp>
        <p:nvSpPr>
          <p:cNvPr id="11" name="Shape 9"/>
          <p:cNvSpPr/>
          <p:nvPr/>
        </p:nvSpPr>
        <p:spPr>
          <a:xfrm>
            <a:off x="6188075" y="2553196"/>
            <a:ext cx="2501900" cy="1520031"/>
          </a:xfrm>
          <a:prstGeom prst="roundRect">
            <a:avLst>
              <a:gd name="adj" fmla="val 6475"/>
            </a:avLst>
          </a:prstGeom>
          <a:solidFill>
            <a:srgbClr val="FFFFFF"/>
          </a:solidFill>
          <a:ln w="6350">
            <a:solidFill>
              <a:srgbClr val="DAD5C4"/>
            </a:solidFill>
            <a:prstDash val="solid"/>
          </a:ln>
        </p:spPr>
        <p:txBody>
          <a:bodyPr/>
          <a:lstStyle/>
          <a:p>
            <a:endParaRPr lang="el-GR"/>
          </a:p>
        </p:txBody>
      </p:sp>
      <p:sp>
        <p:nvSpPr>
          <p:cNvPr id="12" name="Text 10"/>
          <p:cNvSpPr/>
          <p:nvPr/>
        </p:nvSpPr>
        <p:spPr>
          <a:xfrm>
            <a:off x="6419850" y="2784971"/>
            <a:ext cx="2099501" cy="54352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Κοινωνική αναγκαιότητα</a:t>
            </a:r>
            <a:endParaRPr lang="en-US" sz="1700" dirty="0"/>
          </a:p>
        </p:txBody>
      </p:sp>
      <p:sp>
        <p:nvSpPr>
          <p:cNvPr id="13" name="Text 11"/>
          <p:cNvSpPr/>
          <p:nvPr/>
        </p:nvSpPr>
        <p:spPr>
          <a:xfrm>
            <a:off x="6419850" y="3379291"/>
            <a:ext cx="2099501"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Αντίδραση του κοινωνικού περίγυρου</a:t>
            </a:r>
            <a:endParaRPr lang="en-US" sz="1300" dirty="0"/>
          </a:p>
        </p:txBody>
      </p:sp>
      <p:sp>
        <p:nvSpPr>
          <p:cNvPr id="14" name="Shape 12"/>
          <p:cNvSpPr/>
          <p:nvPr/>
        </p:nvSpPr>
        <p:spPr>
          <a:xfrm>
            <a:off x="8874125" y="2553196"/>
            <a:ext cx="2501900" cy="1520031"/>
          </a:xfrm>
          <a:prstGeom prst="roundRect">
            <a:avLst>
              <a:gd name="adj" fmla="val 6475"/>
            </a:avLst>
          </a:prstGeom>
          <a:solidFill>
            <a:srgbClr val="FFFFFF"/>
          </a:solidFill>
          <a:ln w="6350">
            <a:solidFill>
              <a:srgbClr val="DAD5C4"/>
            </a:solidFill>
            <a:prstDash val="solid"/>
          </a:ln>
        </p:spPr>
        <p:txBody>
          <a:bodyPr/>
          <a:lstStyle/>
          <a:p>
            <a:endParaRPr lang="el-GR"/>
          </a:p>
        </p:txBody>
      </p:sp>
      <p:sp>
        <p:nvSpPr>
          <p:cNvPr id="15" name="Text 13"/>
          <p:cNvSpPr/>
          <p:nvPr/>
        </p:nvSpPr>
        <p:spPr>
          <a:xfrm>
            <a:off x="9105900" y="2784971"/>
            <a:ext cx="2099501" cy="54352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Ανθρώπινη διάρθρωση</a:t>
            </a:r>
            <a:endParaRPr lang="en-US" sz="1700" dirty="0"/>
          </a:p>
        </p:txBody>
      </p:sp>
      <p:sp>
        <p:nvSpPr>
          <p:cNvPr id="16" name="Text 14"/>
          <p:cNvSpPr/>
          <p:nvPr/>
        </p:nvSpPr>
        <p:spPr>
          <a:xfrm>
            <a:off x="9105900" y="3379291"/>
            <a:ext cx="2099501"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Δυναμική και εξελισσόμενη κοινωνικότητα</a:t>
            </a:r>
            <a:endParaRPr lang="en-US" sz="1300" dirty="0"/>
          </a:p>
        </p:txBody>
      </p:sp>
      <p:sp>
        <p:nvSpPr>
          <p:cNvPr id="17" name="Text 15"/>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1.5</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1.6 ΜΕΘΟΔΟΙ</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Φάσεις μελέτης των κοινωνικών φαινομένων</a:t>
            </a:r>
            <a:endParaRPr lang="en-US" sz="3200" dirty="0"/>
          </a:p>
        </p:txBody>
      </p:sp>
      <p:sp>
        <p:nvSpPr>
          <p:cNvPr id="4" name="Text 2"/>
          <p:cNvSpPr/>
          <p:nvPr/>
        </p:nvSpPr>
        <p:spPr>
          <a:xfrm>
            <a:off x="812800" y="1752501"/>
            <a:ext cx="2251075" cy="827881"/>
          </a:xfrm>
          <a:prstGeom prst="roundRect">
            <a:avLst>
              <a:gd name="adj" fmla="val 9204"/>
            </a:avLst>
          </a:prstGeom>
          <a:solidFill>
            <a:srgbClr val="1F4E5F"/>
          </a:solidFill>
          <a:ln/>
        </p:spPr>
        <p:txBody>
          <a:bodyPr wrap="square" lIns="113969" tIns="142782" rIns="113969" bIns="117382" rtlCol="0" anchor="t">
            <a:normAutofit/>
          </a:bodyPr>
          <a:lstStyle/>
          <a:p>
            <a:pPr marL="0" indent="0" algn="ctr">
              <a:lnSpc>
                <a:spcPts val="1960"/>
              </a:lnSpc>
              <a:buNone/>
            </a:pPr>
            <a:r>
              <a:rPr lang="en-US" sz="1400" b="1" dirty="0">
                <a:solidFill>
                  <a:srgbClr val="FFFFFF"/>
                </a:solidFill>
                <a:latin typeface="Arial" pitchFamily="34" charset="0"/>
                <a:ea typeface="Arial" pitchFamily="34" charset="-122"/>
                <a:cs typeface="Arial" pitchFamily="34" charset="-120"/>
              </a:rPr>
              <a:t>Διαπίστωση (εξακρίβωση)</a:t>
            </a:r>
            <a:endParaRPr lang="en-US" sz="1400" dirty="0"/>
          </a:p>
        </p:txBody>
      </p:sp>
      <p:pic>
        <p:nvPicPr>
          <p:cNvPr id="5" name="Image 0" descr="arrow-right"/>
          <p:cNvPicPr>
            <a:picLocks noChangeAspect="1"/>
          </p:cNvPicPr>
          <p:nvPr/>
        </p:nvPicPr>
        <p:blipFill>
          <a:blip r:embed="rId3"/>
          <a:srcRect/>
          <a:stretch/>
        </p:blipFill>
        <p:spPr>
          <a:xfrm>
            <a:off x="3165475" y="2039441"/>
            <a:ext cx="317500" cy="254000"/>
          </a:xfrm>
          <a:prstGeom prst="rect">
            <a:avLst/>
          </a:prstGeom>
        </p:spPr>
      </p:pic>
      <p:sp>
        <p:nvSpPr>
          <p:cNvPr id="6" name="Text 3"/>
          <p:cNvSpPr/>
          <p:nvPr/>
        </p:nvSpPr>
        <p:spPr>
          <a:xfrm>
            <a:off x="3584575" y="1752501"/>
            <a:ext cx="2251075" cy="827881"/>
          </a:xfrm>
          <a:prstGeom prst="roundRect">
            <a:avLst>
              <a:gd name="adj" fmla="val 9204"/>
            </a:avLst>
          </a:prstGeom>
          <a:solidFill>
            <a:srgbClr val="1F4E5F"/>
          </a:solidFill>
          <a:ln/>
        </p:spPr>
        <p:txBody>
          <a:bodyPr wrap="square" lIns="113969" tIns="142782" rIns="113969" bIns="117382" rtlCol="0" anchor="t">
            <a:normAutofit/>
          </a:bodyPr>
          <a:lstStyle/>
          <a:p>
            <a:pPr marL="0" indent="0" algn="ctr">
              <a:lnSpc>
                <a:spcPts val="1960"/>
              </a:lnSpc>
              <a:buNone/>
            </a:pPr>
            <a:r>
              <a:rPr lang="en-US" sz="1400" b="1" dirty="0">
                <a:solidFill>
                  <a:srgbClr val="FFFFFF"/>
                </a:solidFill>
                <a:latin typeface="Arial" pitchFamily="34" charset="0"/>
                <a:ea typeface="Arial" pitchFamily="34" charset="-122"/>
                <a:cs typeface="Arial" pitchFamily="34" charset="-120"/>
              </a:rPr>
              <a:t>Περιγραφή (εξιστόρηση)</a:t>
            </a:r>
            <a:endParaRPr lang="en-US" sz="1400" dirty="0"/>
          </a:p>
        </p:txBody>
      </p:sp>
      <p:pic>
        <p:nvPicPr>
          <p:cNvPr id="7" name="Image 1" descr="arrow-right"/>
          <p:cNvPicPr>
            <a:picLocks noChangeAspect="1"/>
          </p:cNvPicPr>
          <p:nvPr/>
        </p:nvPicPr>
        <p:blipFill>
          <a:blip r:embed="rId3"/>
          <a:srcRect/>
          <a:stretch/>
        </p:blipFill>
        <p:spPr>
          <a:xfrm>
            <a:off x="5937250" y="2039441"/>
            <a:ext cx="317500" cy="254000"/>
          </a:xfrm>
          <a:prstGeom prst="rect">
            <a:avLst/>
          </a:prstGeom>
        </p:spPr>
      </p:pic>
      <p:sp>
        <p:nvSpPr>
          <p:cNvPr id="8" name="Text 4"/>
          <p:cNvSpPr/>
          <p:nvPr/>
        </p:nvSpPr>
        <p:spPr>
          <a:xfrm>
            <a:off x="6356350" y="1752501"/>
            <a:ext cx="2251075" cy="827881"/>
          </a:xfrm>
          <a:prstGeom prst="roundRect">
            <a:avLst>
              <a:gd name="adj" fmla="val 9204"/>
            </a:avLst>
          </a:prstGeom>
          <a:solidFill>
            <a:srgbClr val="1F4E5F"/>
          </a:solidFill>
          <a:ln/>
        </p:spPr>
        <p:txBody>
          <a:bodyPr wrap="square" lIns="113969" tIns="142782" rIns="113969" bIns="117382" rtlCol="0" anchor="t">
            <a:normAutofit/>
          </a:bodyPr>
          <a:lstStyle/>
          <a:p>
            <a:pPr marL="0" indent="0" algn="ctr">
              <a:lnSpc>
                <a:spcPts val="1960"/>
              </a:lnSpc>
              <a:buNone/>
            </a:pPr>
            <a:r>
              <a:rPr lang="en-US" sz="1400" b="1" dirty="0">
                <a:solidFill>
                  <a:srgbClr val="FFFFFF"/>
                </a:solidFill>
                <a:latin typeface="Arial" pitchFamily="34" charset="0"/>
                <a:ea typeface="Arial" pitchFamily="34" charset="-122"/>
                <a:cs typeface="Arial" pitchFamily="34" charset="-120"/>
              </a:rPr>
              <a:t>Διάγνωση (συμπέρασμα)</a:t>
            </a:r>
            <a:endParaRPr lang="en-US" sz="1400" dirty="0"/>
          </a:p>
        </p:txBody>
      </p:sp>
      <p:pic>
        <p:nvPicPr>
          <p:cNvPr id="9" name="Image 2" descr="arrow-right"/>
          <p:cNvPicPr>
            <a:picLocks noChangeAspect="1"/>
          </p:cNvPicPr>
          <p:nvPr/>
        </p:nvPicPr>
        <p:blipFill>
          <a:blip r:embed="rId3"/>
          <a:srcRect/>
          <a:stretch/>
        </p:blipFill>
        <p:spPr>
          <a:xfrm>
            <a:off x="8709025" y="2039441"/>
            <a:ext cx="317500" cy="254000"/>
          </a:xfrm>
          <a:prstGeom prst="rect">
            <a:avLst/>
          </a:prstGeom>
        </p:spPr>
      </p:pic>
      <p:sp>
        <p:nvSpPr>
          <p:cNvPr id="10" name="Text 5"/>
          <p:cNvSpPr/>
          <p:nvPr/>
        </p:nvSpPr>
        <p:spPr>
          <a:xfrm>
            <a:off x="9128125" y="1876921"/>
            <a:ext cx="2251075" cy="579041"/>
          </a:xfrm>
          <a:prstGeom prst="roundRect">
            <a:avLst>
              <a:gd name="adj" fmla="val 13160"/>
            </a:avLst>
          </a:prstGeom>
          <a:solidFill>
            <a:srgbClr val="8A5A12"/>
          </a:solidFill>
          <a:ln/>
        </p:spPr>
        <p:txBody>
          <a:bodyPr wrap="square" lIns="113969" tIns="142782" rIns="113969" bIns="117382" rtlCol="0" anchor="t">
            <a:normAutofit/>
          </a:bodyPr>
          <a:lstStyle/>
          <a:p>
            <a:pPr marL="0" indent="0" algn="ctr">
              <a:lnSpc>
                <a:spcPts val="1960"/>
              </a:lnSpc>
              <a:buNone/>
            </a:pPr>
            <a:r>
              <a:rPr lang="en-US" sz="1400" b="1" dirty="0">
                <a:solidFill>
                  <a:srgbClr val="FFFFFF"/>
                </a:solidFill>
                <a:latin typeface="Arial" pitchFamily="34" charset="0"/>
                <a:ea typeface="Arial" pitchFamily="34" charset="-122"/>
                <a:cs typeface="Arial" pitchFamily="34" charset="-120"/>
              </a:rPr>
              <a:t>Εξήγηση (ερμηνεία)</a:t>
            </a:r>
            <a:endParaRPr lang="en-US" sz="1400" dirty="0"/>
          </a:p>
        </p:txBody>
      </p:sp>
      <p:sp>
        <p:nvSpPr>
          <p:cNvPr id="11" name="Text 6"/>
          <p:cNvSpPr/>
          <p:nvPr/>
        </p:nvSpPr>
        <p:spPr>
          <a:xfrm>
            <a:off x="812800" y="2808982"/>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Συνδέονται με την παρατήρηση και το πείραμα, τα θεμελιώδη στάδια των εμπειρικών επιστημών. Γι' αυτό η κοινωνιολογία είναι εμπειρική επιστήμη.</a:t>
            </a:r>
            <a:endParaRPr lang="en-US" sz="1600" dirty="0"/>
          </a:p>
        </p:txBody>
      </p:sp>
      <p:sp>
        <p:nvSpPr>
          <p:cNvPr id="12" name="Text 7"/>
          <p:cNvSpPr/>
          <p:nvPr/>
        </p:nvSpPr>
        <p:spPr>
          <a:xfrm>
            <a:off x="812800" y="3606502"/>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Το πείραμα χρησιμοποιείται με προσοχή: εθελοντές, πλήρης ενημέρωση για τη διαδικασία, παρακολούθηση από ειδικούς.</a:t>
            </a:r>
            <a:endParaRPr lang="en-US" sz="1600" dirty="0"/>
          </a:p>
        </p:txBody>
      </p:sp>
      <p:sp>
        <p:nvSpPr>
          <p:cNvPr id="13" name="Text 8"/>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1.6</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1.7 ΒΑΣΙΚΕΣ ΕΝΝΟΙΕΣ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Κοινωνικότητα, κοινωνία, κοινότητα</a:t>
            </a:r>
            <a:endParaRPr lang="en-US" sz="3200" dirty="0"/>
          </a:p>
        </p:txBody>
      </p:sp>
      <p:sp>
        <p:nvSpPr>
          <p:cNvPr id="4" name="Shape 2"/>
          <p:cNvSpPr/>
          <p:nvPr/>
        </p:nvSpPr>
        <p:spPr>
          <a:xfrm>
            <a:off x="815975" y="1755676"/>
            <a:ext cx="3397250" cy="1794173"/>
          </a:xfrm>
          <a:prstGeom prst="roundRect">
            <a:avLst>
              <a:gd name="adj" fmla="val 5486"/>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Κοινωνικότητα</a:t>
            </a:r>
            <a:endParaRPr lang="en-US" sz="1700" dirty="0"/>
          </a:p>
        </p:txBody>
      </p:sp>
      <p:sp>
        <p:nvSpPr>
          <p:cNvPr id="6" name="Text 4"/>
          <p:cNvSpPr/>
          <p:nvPr/>
        </p:nvSpPr>
        <p:spPr>
          <a:xfrm>
            <a:off x="1047750" y="2322711"/>
            <a:ext cx="3021711"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Έμφυτη τάση επικοινωνίας και σύνδεσης με τον «άλλον», που ξεπερνά την εγωκεντρική ύπαρξη</a:t>
            </a:r>
            <a:endParaRPr lang="en-US" sz="1400" dirty="0"/>
          </a:p>
        </p:txBody>
      </p:sp>
      <p:sp>
        <p:nvSpPr>
          <p:cNvPr id="7" name="Shape 5"/>
          <p:cNvSpPr/>
          <p:nvPr/>
        </p:nvSpPr>
        <p:spPr>
          <a:xfrm>
            <a:off x="4397375" y="1755676"/>
            <a:ext cx="3397250" cy="1794173"/>
          </a:xfrm>
          <a:prstGeom prst="roundRect">
            <a:avLst>
              <a:gd name="adj" fmla="val 5486"/>
            </a:avLst>
          </a:prstGeom>
          <a:solidFill>
            <a:srgbClr val="FFFFFF"/>
          </a:solidFill>
          <a:ln w="6350">
            <a:solidFill>
              <a:srgbClr val="DAD5C4"/>
            </a:solidFill>
            <a:prstDash val="solid"/>
          </a:ln>
        </p:spPr>
        <p:txBody>
          <a:bodyPr/>
          <a:lstStyle/>
          <a:p>
            <a:endParaRPr lang="el-GR"/>
          </a:p>
        </p:txBody>
      </p:sp>
      <p:sp>
        <p:nvSpPr>
          <p:cNvPr id="8" name="Text 6"/>
          <p:cNvSpPr/>
          <p:nvPr/>
        </p:nvSpPr>
        <p:spPr>
          <a:xfrm>
            <a:off x="46291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Κοινωνία</a:t>
            </a:r>
            <a:endParaRPr lang="en-US" sz="1700" dirty="0"/>
          </a:p>
        </p:txBody>
      </p:sp>
      <p:sp>
        <p:nvSpPr>
          <p:cNvPr id="9" name="Text 7"/>
          <p:cNvSpPr/>
          <p:nvPr/>
        </p:nvSpPr>
        <p:spPr>
          <a:xfrm>
            <a:off x="4629150" y="2322711"/>
            <a:ext cx="3021711" cy="1020763"/>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Το σύνολο των ανθρώπων που συμβιώνουν σε κάποιον τόπο ή περίοδο, με οργανωμένα πρότυπα σχέσεων (κοινωνικοί θεσμοί)</a:t>
            </a:r>
            <a:endParaRPr lang="en-US" sz="1400" dirty="0"/>
          </a:p>
        </p:txBody>
      </p:sp>
      <p:sp>
        <p:nvSpPr>
          <p:cNvPr id="10" name="Shape 8"/>
          <p:cNvSpPr/>
          <p:nvPr/>
        </p:nvSpPr>
        <p:spPr>
          <a:xfrm>
            <a:off x="7978775" y="1755676"/>
            <a:ext cx="3397250" cy="1794173"/>
          </a:xfrm>
          <a:prstGeom prst="roundRect">
            <a:avLst>
              <a:gd name="adj" fmla="val 5486"/>
            </a:avLst>
          </a:prstGeom>
          <a:solidFill>
            <a:srgbClr val="FFFFFF"/>
          </a:solidFill>
          <a:ln w="6350">
            <a:solidFill>
              <a:srgbClr val="DAD5C4"/>
            </a:solidFill>
            <a:prstDash val="solid"/>
          </a:ln>
        </p:spPr>
        <p:txBody>
          <a:bodyPr/>
          <a:lstStyle/>
          <a:p>
            <a:endParaRPr lang="el-GR"/>
          </a:p>
        </p:txBody>
      </p:sp>
      <p:sp>
        <p:nvSpPr>
          <p:cNvPr id="11" name="Text 9"/>
          <p:cNvSpPr/>
          <p:nvPr/>
        </p:nvSpPr>
        <p:spPr>
          <a:xfrm>
            <a:off x="82105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Κοινότητα</a:t>
            </a:r>
            <a:endParaRPr lang="en-US" sz="1700" dirty="0"/>
          </a:p>
        </p:txBody>
      </p:sp>
      <p:sp>
        <p:nvSpPr>
          <p:cNvPr id="12" name="Text 10"/>
          <p:cNvSpPr/>
          <p:nvPr/>
        </p:nvSpPr>
        <p:spPr>
          <a:xfrm>
            <a:off x="8210550" y="2322711"/>
            <a:ext cx="3021711"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Οικογένεια, ομάδα εργασίας, χωριό, πόλη, εθνοφυλετική ή θρησκευτική ομάδα</a:t>
            </a:r>
            <a:endParaRPr lang="en-US" sz="1400" dirty="0"/>
          </a:p>
        </p:txBody>
      </p:sp>
      <p:sp>
        <p:nvSpPr>
          <p:cNvPr id="13" name="Text 11"/>
          <p:cNvSpPr/>
          <p:nvPr/>
        </p:nvSpPr>
        <p:spPr>
          <a:xfrm>
            <a:off x="812800" y="378162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Σήμερα ισχύει εννοιολογικός πλουραλισμός: δεν υπάρχει ένας κοινά αποδεκτός ορισμός.</a:t>
            </a:r>
            <a:endParaRPr lang="en-US" sz="16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1.7</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1.7 ΚΟΙΝΩΝΙΚΟΙ ΘΕΣΜΟΙ</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Η κοινωνία ως διαρκής συνεργατική ομάδα</a:t>
            </a:r>
            <a:endParaRPr lang="en-US" sz="3200" dirty="0"/>
          </a:p>
        </p:txBody>
      </p:sp>
      <p:sp>
        <p:nvSpPr>
          <p:cNvPr id="4" name="Text 2"/>
          <p:cNvSpPr/>
          <p:nvPr/>
        </p:nvSpPr>
        <p:spPr>
          <a:xfrm>
            <a:off x="812800" y="1752501"/>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Η κοινωνία είναι η διαρκής στον χρόνο συνεργατική ομάδα, τα μέλη της οποίας ανέπτυξαν οργανωμένα πρότυπα σχέσεων (κοινωνικοί θεσμοί) μέσω της διαρκούς αλληλεπίδρασής τους.</a:t>
            </a:r>
            <a:endParaRPr lang="en-US" sz="1600" dirty="0"/>
          </a:p>
        </p:txBody>
      </p:sp>
      <p:sp>
        <p:nvSpPr>
          <p:cNvPr id="5" name="Text 3"/>
          <p:cNvSpPr/>
          <p:nvPr/>
        </p:nvSpPr>
        <p:spPr>
          <a:xfrm>
            <a:off x="812800" y="2550021"/>
            <a:ext cx="2383532"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Πολιτικοί θεσμοί: κόμματα</a:t>
            </a:r>
            <a:endParaRPr lang="en-US" sz="1400" dirty="0"/>
          </a:p>
        </p:txBody>
      </p:sp>
      <p:sp>
        <p:nvSpPr>
          <p:cNvPr id="6" name="Text 4"/>
          <p:cNvSpPr/>
          <p:nvPr/>
        </p:nvSpPr>
        <p:spPr>
          <a:xfrm>
            <a:off x="3297932" y="2550021"/>
            <a:ext cx="1852017"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Οικονομικοί θεσμοί</a:t>
            </a:r>
            <a:endParaRPr lang="en-US" sz="1400" dirty="0"/>
          </a:p>
        </p:txBody>
      </p:sp>
      <p:sp>
        <p:nvSpPr>
          <p:cNvPr id="7" name="Text 5"/>
          <p:cNvSpPr/>
          <p:nvPr/>
        </p:nvSpPr>
        <p:spPr>
          <a:xfrm>
            <a:off x="5251549" y="2550021"/>
            <a:ext cx="2014041"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Εκπαιδευτικοί θεσμοί</a:t>
            </a:r>
            <a:endParaRPr lang="en-US" sz="1400" dirty="0"/>
          </a:p>
        </p:txBody>
      </p:sp>
      <p:sp>
        <p:nvSpPr>
          <p:cNvPr id="8" name="Text 6"/>
          <p:cNvSpPr/>
          <p:nvPr/>
        </p:nvSpPr>
        <p:spPr>
          <a:xfrm>
            <a:off x="7367191" y="2550021"/>
            <a:ext cx="2000945"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Οικογενειακοί θεσμοί</a:t>
            </a:r>
            <a:endParaRPr lang="en-US" sz="1400" dirty="0"/>
          </a:p>
        </p:txBody>
      </p:sp>
      <p:sp>
        <p:nvSpPr>
          <p:cNvPr id="9" name="Text 7"/>
          <p:cNvSpPr/>
          <p:nvPr/>
        </p:nvSpPr>
        <p:spPr>
          <a:xfrm>
            <a:off x="812800" y="3078262"/>
            <a:ext cx="2777728"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Θρησκευτικοί θεσμοί: εκκλησία</a:t>
            </a:r>
            <a:endParaRPr lang="en-US" sz="1400" dirty="0"/>
          </a:p>
        </p:txBody>
      </p:sp>
      <p:sp>
        <p:nvSpPr>
          <p:cNvPr id="10" name="Text 8"/>
          <p:cNvSpPr/>
          <p:nvPr/>
        </p:nvSpPr>
        <p:spPr>
          <a:xfrm>
            <a:off x="3692128" y="3078262"/>
            <a:ext cx="2328664"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Κρατικοί θεσμοί: στρατός</a:t>
            </a:r>
            <a:endParaRPr lang="en-US" sz="1400" dirty="0"/>
          </a:p>
        </p:txBody>
      </p:sp>
      <p:sp>
        <p:nvSpPr>
          <p:cNvPr id="11" name="Text 9"/>
          <p:cNvSpPr/>
          <p:nvPr/>
        </p:nvSpPr>
        <p:spPr>
          <a:xfrm>
            <a:off x="812800" y="3733502"/>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Η έννοια «κοινωνία» χρησιμοποιείται σε ευρεία (ανθρωπότητα) ή στενή (ομάδες σε χώρο και χρόνο) εφαρμογή.</a:t>
            </a:r>
            <a:endParaRPr lang="en-US" sz="16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1.7</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1.8 ΘΕΜΕΛΙΩΤΕΣ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Auguste Comte (1798–1857)</a:t>
            </a:r>
            <a:endParaRPr lang="en-US" sz="3200" dirty="0"/>
          </a:p>
        </p:txBody>
      </p:sp>
      <p:sp>
        <p:nvSpPr>
          <p:cNvPr id="4" name="Shape 2"/>
          <p:cNvSpPr/>
          <p:nvPr/>
        </p:nvSpPr>
        <p:spPr>
          <a:xfrm>
            <a:off x="815975" y="1755676"/>
            <a:ext cx="51879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«Πατέρας» της κοινωνιολογίας</a:t>
            </a:r>
            <a:endParaRPr lang="en-US" sz="1700" dirty="0"/>
          </a:p>
        </p:txBody>
      </p:sp>
      <p:sp>
        <p:nvSpPr>
          <p:cNvPr id="6" name="Text 4"/>
          <p:cNvSpPr/>
          <p:nvPr/>
        </p:nvSpPr>
        <p:spPr>
          <a:xfrm>
            <a:off x="1047750" y="2322711"/>
            <a:ext cx="486613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Την ονόμασε αρχικά «κοινωνική φυσική». Θετικιστής: εφαρμογή της μεθοδολογίας των θετικών επιστημών</a:t>
            </a:r>
            <a:endParaRPr lang="en-US" sz="1400" dirty="0"/>
          </a:p>
        </p:txBody>
      </p:sp>
      <p:sp>
        <p:nvSpPr>
          <p:cNvPr id="7" name="Shape 5"/>
          <p:cNvSpPr/>
          <p:nvPr/>
        </p:nvSpPr>
        <p:spPr>
          <a:xfrm>
            <a:off x="6188075" y="1755676"/>
            <a:ext cx="51879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198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Στατική και δυναμική</a:t>
            </a:r>
            <a:endParaRPr lang="en-US" sz="1700" dirty="0"/>
          </a:p>
        </p:txBody>
      </p:sp>
      <p:sp>
        <p:nvSpPr>
          <p:cNvPr id="9" name="Text 7"/>
          <p:cNvSpPr/>
          <p:nvPr/>
        </p:nvSpPr>
        <p:spPr>
          <a:xfrm>
            <a:off x="6419850" y="2322711"/>
            <a:ext cx="486613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Στατική: ομάδες σε σταθερή κατάσταση. Δυναμική: μετασχηματισμοί και αλλαγές</a:t>
            </a:r>
            <a:endParaRPr lang="en-US" sz="1400" dirty="0"/>
          </a:p>
        </p:txBody>
      </p:sp>
      <p:sp>
        <p:nvSpPr>
          <p:cNvPr id="10" name="Text 8"/>
          <p:cNvSpPr/>
          <p:nvPr/>
        </p:nvSpPr>
        <p:spPr>
          <a:xfrm>
            <a:off x="812800" y="3283942"/>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Αν ανακαλυφθούν οι νόμοι της κοινωνίας, θα διαμορφώνουμε την κοινωνία όπως ελέγχουμε τα φυσικά φαινόμενα. Μέθοδοι: παρατήρηση, πείραμα, σύγκριση, ιστορική μέθοδος.</a:t>
            </a:r>
            <a:endParaRPr lang="en-US" sz="16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1.8</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1.8 Ο ΝΟΜΟΣ ΤΩΝ ΤΡΙΩΝ ΣΤΑΔΙΩΝ</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Πώς βλέπει ο άνθρωπος την πραγματικότητα</a:t>
            </a:r>
            <a:endParaRPr lang="en-US" sz="3200" dirty="0"/>
          </a:p>
        </p:txBody>
      </p:sp>
      <p:sp>
        <p:nvSpPr>
          <p:cNvPr id="4" name="Shape 2"/>
          <p:cNvSpPr/>
          <p:nvPr/>
        </p:nvSpPr>
        <p:spPr>
          <a:xfrm>
            <a:off x="815975" y="1755676"/>
            <a:ext cx="33972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Θεολογικό ή φανταστικό</a:t>
            </a:r>
            <a:endParaRPr lang="en-US" sz="1700" dirty="0"/>
          </a:p>
        </p:txBody>
      </p:sp>
      <p:sp>
        <p:nvSpPr>
          <p:cNvPr id="6" name="Text 4"/>
          <p:cNvSpPr/>
          <p:nvPr/>
        </p:nvSpPr>
        <p:spPr>
          <a:xfrm>
            <a:off x="1047750" y="2322711"/>
            <a:ext cx="3021711"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Αυστηροί, απόλυτοι κανόνες που ορίζονται από ένα πρόσωπο (Θεός, μονάρχης)</a:t>
            </a:r>
            <a:endParaRPr lang="en-US" sz="1400" dirty="0"/>
          </a:p>
        </p:txBody>
      </p:sp>
      <p:sp>
        <p:nvSpPr>
          <p:cNvPr id="7" name="Shape 5"/>
          <p:cNvSpPr/>
          <p:nvPr/>
        </p:nvSpPr>
        <p:spPr>
          <a:xfrm>
            <a:off x="4397375" y="1755676"/>
            <a:ext cx="33972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8" name="Text 6"/>
          <p:cNvSpPr/>
          <p:nvPr/>
        </p:nvSpPr>
        <p:spPr>
          <a:xfrm>
            <a:off x="46291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Μεταφυσικό ή αφηρημένο</a:t>
            </a:r>
            <a:endParaRPr lang="en-US" sz="1700" dirty="0"/>
          </a:p>
        </p:txBody>
      </p:sp>
      <p:sp>
        <p:nvSpPr>
          <p:cNvPr id="9" name="Text 7"/>
          <p:cNvSpPr/>
          <p:nvPr/>
        </p:nvSpPr>
        <p:spPr>
          <a:xfrm>
            <a:off x="4629150" y="2322711"/>
            <a:ext cx="3021711"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Κανονισμοί που στηρίζονται σε νόμους και θεσμούς (κράτος, σύνταγμα)</a:t>
            </a:r>
            <a:endParaRPr lang="en-US" sz="1400" dirty="0"/>
          </a:p>
        </p:txBody>
      </p:sp>
      <p:sp>
        <p:nvSpPr>
          <p:cNvPr id="10" name="Shape 8"/>
          <p:cNvSpPr/>
          <p:nvPr/>
        </p:nvSpPr>
        <p:spPr>
          <a:xfrm>
            <a:off x="7978775" y="1755676"/>
            <a:ext cx="33972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11" name="Text 9"/>
          <p:cNvSpPr/>
          <p:nvPr/>
        </p:nvSpPr>
        <p:spPr>
          <a:xfrm>
            <a:off x="82105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Θετικό ή επιστημονικό</a:t>
            </a:r>
            <a:endParaRPr lang="en-US" sz="1700" dirty="0"/>
          </a:p>
        </p:txBody>
      </p:sp>
      <p:sp>
        <p:nvSpPr>
          <p:cNvPr id="12" name="Text 10"/>
          <p:cNvSpPr/>
          <p:nvPr/>
        </p:nvSpPr>
        <p:spPr>
          <a:xfrm>
            <a:off x="8210550" y="2322711"/>
            <a:ext cx="3021711"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Βιομηχανική κοινωνία, πολυσύνθετος κοινωνικός έλεγχος, θετική φιλοσοφία και επιστήμη</a:t>
            </a:r>
            <a:endParaRPr lang="en-US" sz="1400" dirty="0"/>
          </a:p>
        </p:txBody>
      </p:sp>
      <p:sp>
        <p:nvSpPr>
          <p:cNvPr id="13" name="Text 11"/>
          <p:cNvSpPr/>
          <p:nvPr/>
        </p:nvSpPr>
        <p:spPr>
          <a:xfrm>
            <a:off x="812800" y="353278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Κατά τον Comte, μόνο η θετική φιλοσοφία μπορεί να επικρατήσει και να αποκαταστήσει την τάξη.</a:t>
            </a:r>
            <a:endParaRPr lang="en-US" sz="16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1.8</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1.8 COMTE: ΚΡΙΤΙΚΗ ΣΤΗΝ ΠΡΑΞΗ</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Τι άλλαξε μετά τον Comte</a:t>
            </a:r>
            <a:endParaRPr lang="en-US" sz="3200" dirty="0"/>
          </a:p>
        </p:txBody>
      </p:sp>
      <p:sp>
        <p:nvSpPr>
          <p:cNvPr id="4" name="Shape 2"/>
          <p:cNvSpPr/>
          <p:nvPr/>
        </p:nvSpPr>
        <p:spPr>
          <a:xfrm>
            <a:off x="815975" y="1755676"/>
            <a:ext cx="33972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Συστηματικότητα</a:t>
            </a:r>
            <a:endParaRPr lang="en-US" sz="1700" dirty="0"/>
          </a:p>
        </p:txBody>
      </p:sp>
      <p:sp>
        <p:nvSpPr>
          <p:cNvPr id="6" name="Text 4"/>
          <p:cNvSpPr/>
          <p:nvPr/>
        </p:nvSpPr>
        <p:spPr>
          <a:xfrm>
            <a:off x="1047750" y="2322711"/>
            <a:ext cx="302171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Η κοινωνιολογία κέρδισε εμβάθυνση και αποδεικτική ικανότητα</a:t>
            </a:r>
            <a:endParaRPr lang="en-US" sz="1400" dirty="0"/>
          </a:p>
        </p:txBody>
      </p:sp>
      <p:sp>
        <p:nvSpPr>
          <p:cNvPr id="7" name="Shape 5"/>
          <p:cNvSpPr/>
          <p:nvPr/>
        </p:nvSpPr>
        <p:spPr>
          <a:xfrm>
            <a:off x="4397375" y="1755676"/>
            <a:ext cx="33972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8" name="Text 6"/>
          <p:cNvSpPr/>
          <p:nvPr/>
        </p:nvSpPr>
        <p:spPr>
          <a:xfrm>
            <a:off x="46291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Αντικείμενο</a:t>
            </a:r>
            <a:endParaRPr lang="en-US" sz="1700" dirty="0"/>
          </a:p>
        </p:txBody>
      </p:sp>
      <p:sp>
        <p:nvSpPr>
          <p:cNvPr id="9" name="Text 7"/>
          <p:cNvSpPr/>
          <p:nvPr/>
        </p:nvSpPr>
        <p:spPr>
          <a:xfrm>
            <a:off x="4629150" y="2322711"/>
            <a:ext cx="302171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Καθορίστηκε με ακρίβεια το αντικείμενό της</a:t>
            </a:r>
            <a:endParaRPr lang="en-US" sz="1400" dirty="0"/>
          </a:p>
        </p:txBody>
      </p:sp>
      <p:sp>
        <p:nvSpPr>
          <p:cNvPr id="10" name="Shape 8"/>
          <p:cNvSpPr/>
          <p:nvPr/>
        </p:nvSpPr>
        <p:spPr>
          <a:xfrm>
            <a:off x="7978775" y="1755676"/>
            <a:ext cx="33972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11" name="Text 9"/>
          <p:cNvSpPr/>
          <p:nvPr/>
        </p:nvSpPr>
        <p:spPr>
          <a:xfrm>
            <a:off x="82105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Εξειδίκευση</a:t>
            </a:r>
            <a:endParaRPr lang="en-US" sz="1700" dirty="0"/>
          </a:p>
        </p:txBody>
      </p:sp>
      <p:sp>
        <p:nvSpPr>
          <p:cNvPr id="12" name="Text 10"/>
          <p:cNvSpPr/>
          <p:nvPr/>
        </p:nvSpPr>
        <p:spPr>
          <a:xfrm>
            <a:off x="8210550" y="2322711"/>
            <a:ext cx="302171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Αναπτύχθηκαν κλάδοι, π.χ. κοινωνιολογία της εκπαίδευσης</a:t>
            </a:r>
            <a:endParaRPr lang="en-US" sz="1400" dirty="0"/>
          </a:p>
        </p:txBody>
      </p:sp>
      <p:sp>
        <p:nvSpPr>
          <p:cNvPr id="13" name="Text 11"/>
          <p:cNvSpPr/>
          <p:nvPr/>
        </p:nvSpPr>
        <p:spPr>
          <a:xfrm>
            <a:off x="812800" y="3283942"/>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Δύο βασικές αρχές της θεωρίας του: η κοινωνιολογία στην κορυφή των θεωρητικών επιστημών και ο νόμος των τριών σταδίων.</a:t>
            </a:r>
            <a:endParaRPr lang="en-US" sz="1600" dirty="0"/>
          </a:p>
        </p:txBody>
      </p:sp>
      <p:sp>
        <p:nvSpPr>
          <p:cNvPr id="14" name="Text 12"/>
          <p:cNvSpPr/>
          <p:nvPr/>
        </p:nvSpPr>
        <p:spPr>
          <a:xfrm>
            <a:off x="812800" y="408146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Θετική μέθοδος: παρατήρηση, πείραμα, σύγκριση, ιστορική μέθοδος.</a:t>
            </a:r>
            <a:endParaRPr lang="en-US" sz="1600" dirty="0"/>
          </a:p>
        </p:txBody>
      </p:sp>
      <p:sp>
        <p:nvSpPr>
          <p:cNvPr id="15" name="Text 13"/>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1.8</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1.8 ΘΕΜΕΛΙΩΤΕΣ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Karl Marx (1818–1883)</a:t>
            </a:r>
            <a:endParaRPr lang="en-US" sz="3200" dirty="0"/>
          </a:p>
        </p:txBody>
      </p:sp>
      <p:sp>
        <p:nvSpPr>
          <p:cNvPr id="4" name="Shape 2"/>
          <p:cNvSpPr/>
          <p:nvPr/>
        </p:nvSpPr>
        <p:spPr>
          <a:xfrm>
            <a:off x="815975" y="1755676"/>
            <a:ext cx="51879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Ταξική πάλη</a:t>
            </a:r>
            <a:endParaRPr lang="en-US" sz="1700" dirty="0"/>
          </a:p>
        </p:txBody>
      </p:sp>
      <p:sp>
        <p:nvSpPr>
          <p:cNvPr id="6" name="Text 4"/>
          <p:cNvSpPr/>
          <p:nvPr/>
        </p:nvSpPr>
        <p:spPr>
          <a:xfrm>
            <a:off x="1047750" y="2322711"/>
            <a:ext cx="4866132"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Η τάξη ορίζεται από την κατοχή των μέσων παραγωγής: αστική τάξη και εργατική τάξη (προλεταριάτο), που πουλά την εργατική της δύναμη</a:t>
            </a:r>
            <a:endParaRPr lang="en-US" sz="1400" dirty="0"/>
          </a:p>
        </p:txBody>
      </p:sp>
      <p:sp>
        <p:nvSpPr>
          <p:cNvPr id="7" name="Shape 5"/>
          <p:cNvSpPr/>
          <p:nvPr/>
        </p:nvSpPr>
        <p:spPr>
          <a:xfrm>
            <a:off x="6188075" y="1755676"/>
            <a:ext cx="51879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198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Βάση και εποικοδόμημα</a:t>
            </a:r>
            <a:endParaRPr lang="en-US" sz="1700" dirty="0"/>
          </a:p>
        </p:txBody>
      </p:sp>
      <p:sp>
        <p:nvSpPr>
          <p:cNvPr id="9" name="Text 7"/>
          <p:cNvSpPr/>
          <p:nvPr/>
        </p:nvSpPr>
        <p:spPr>
          <a:xfrm>
            <a:off x="6419850" y="2322711"/>
            <a:ext cx="4866132"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Ο τρόπος παραγωγής (βάση) προσδιορίζει κοινωνικές, πολιτικές και πνευματικές διαδικασίες (εποικοδόμημα), με αμφίδρομη σχέση</a:t>
            </a:r>
            <a:endParaRPr lang="en-US" sz="1400" dirty="0"/>
          </a:p>
        </p:txBody>
      </p:sp>
      <p:sp>
        <p:nvSpPr>
          <p:cNvPr id="10" name="Text 8"/>
          <p:cNvSpPr/>
          <p:nvPr/>
        </p:nvSpPr>
        <p:spPr>
          <a:xfrm>
            <a:off x="812800" y="353278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Στόχος της επιστήμης: όχι μόνο η μελέτη του κόσμου αλλά και η αλλαγή του.</a:t>
            </a:r>
            <a:endParaRPr lang="en-US" sz="16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1.8</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1.8 Η ΙΣΤΟΡΙΚΗ ΠΟΡΕΙΑ ΚΑΤΑ ΤΟΝ MARX</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Διαλεκτικός υλισμός</a:t>
            </a:r>
            <a:endParaRPr lang="en-US" sz="3200" dirty="0"/>
          </a:p>
        </p:txBody>
      </p:sp>
      <p:sp>
        <p:nvSpPr>
          <p:cNvPr id="4" name="Text 2"/>
          <p:cNvSpPr/>
          <p:nvPr/>
        </p:nvSpPr>
        <p:spPr>
          <a:xfrm>
            <a:off x="812800" y="2001341"/>
            <a:ext cx="2251075" cy="579041"/>
          </a:xfrm>
          <a:prstGeom prst="roundRect">
            <a:avLst>
              <a:gd name="adj" fmla="val 13160"/>
            </a:avLst>
          </a:prstGeom>
          <a:solidFill>
            <a:srgbClr val="1F4E5F"/>
          </a:solidFill>
          <a:ln/>
        </p:spPr>
        <p:txBody>
          <a:bodyPr wrap="square" lIns="113969" tIns="142782" rIns="113969" bIns="117382" rtlCol="0" anchor="t">
            <a:normAutofit/>
          </a:bodyPr>
          <a:lstStyle/>
          <a:p>
            <a:pPr marL="0" indent="0" algn="ctr">
              <a:lnSpc>
                <a:spcPts val="1960"/>
              </a:lnSpc>
              <a:buNone/>
            </a:pPr>
            <a:r>
              <a:rPr lang="en-US" sz="1400" b="1" dirty="0">
                <a:solidFill>
                  <a:srgbClr val="FFFFFF"/>
                </a:solidFill>
                <a:latin typeface="Arial" pitchFamily="34" charset="0"/>
                <a:ea typeface="Arial" pitchFamily="34" charset="-122"/>
                <a:cs typeface="Arial" pitchFamily="34" charset="-120"/>
              </a:rPr>
              <a:t>Φεουδαρχία</a:t>
            </a:r>
            <a:endParaRPr lang="en-US" sz="1400" dirty="0"/>
          </a:p>
        </p:txBody>
      </p:sp>
      <p:pic>
        <p:nvPicPr>
          <p:cNvPr id="5" name="Image 0" descr="arrow-right"/>
          <p:cNvPicPr>
            <a:picLocks noChangeAspect="1"/>
          </p:cNvPicPr>
          <p:nvPr/>
        </p:nvPicPr>
        <p:blipFill>
          <a:blip r:embed="rId3"/>
          <a:srcRect/>
          <a:stretch/>
        </p:blipFill>
        <p:spPr>
          <a:xfrm>
            <a:off x="3165475" y="2163862"/>
            <a:ext cx="317500" cy="254000"/>
          </a:xfrm>
          <a:prstGeom prst="rect">
            <a:avLst/>
          </a:prstGeom>
        </p:spPr>
      </p:pic>
      <p:sp>
        <p:nvSpPr>
          <p:cNvPr id="6" name="Text 3"/>
          <p:cNvSpPr/>
          <p:nvPr/>
        </p:nvSpPr>
        <p:spPr>
          <a:xfrm>
            <a:off x="3584575" y="2001341"/>
            <a:ext cx="2251075" cy="579041"/>
          </a:xfrm>
          <a:prstGeom prst="roundRect">
            <a:avLst>
              <a:gd name="adj" fmla="val 13160"/>
            </a:avLst>
          </a:prstGeom>
          <a:solidFill>
            <a:srgbClr val="1F4E5F"/>
          </a:solidFill>
          <a:ln/>
        </p:spPr>
        <p:txBody>
          <a:bodyPr wrap="square" lIns="113969" tIns="142782" rIns="113969" bIns="117382" rtlCol="0" anchor="t">
            <a:normAutofit/>
          </a:bodyPr>
          <a:lstStyle/>
          <a:p>
            <a:pPr marL="0" indent="0" algn="ctr">
              <a:lnSpc>
                <a:spcPts val="1960"/>
              </a:lnSpc>
              <a:buNone/>
            </a:pPr>
            <a:r>
              <a:rPr lang="en-US" sz="1400" b="1" dirty="0">
                <a:solidFill>
                  <a:srgbClr val="FFFFFF"/>
                </a:solidFill>
                <a:latin typeface="Arial" pitchFamily="34" charset="0"/>
                <a:ea typeface="Arial" pitchFamily="34" charset="-122"/>
                <a:cs typeface="Arial" pitchFamily="34" charset="-120"/>
              </a:rPr>
              <a:t>Καπιταλισμός</a:t>
            </a:r>
            <a:endParaRPr lang="en-US" sz="1400" dirty="0"/>
          </a:p>
        </p:txBody>
      </p:sp>
      <p:pic>
        <p:nvPicPr>
          <p:cNvPr id="7" name="Image 1" descr="arrow-right"/>
          <p:cNvPicPr>
            <a:picLocks noChangeAspect="1"/>
          </p:cNvPicPr>
          <p:nvPr/>
        </p:nvPicPr>
        <p:blipFill>
          <a:blip r:embed="rId3"/>
          <a:srcRect/>
          <a:stretch/>
        </p:blipFill>
        <p:spPr>
          <a:xfrm>
            <a:off x="5937250" y="2163862"/>
            <a:ext cx="317500" cy="254000"/>
          </a:xfrm>
          <a:prstGeom prst="rect">
            <a:avLst/>
          </a:prstGeom>
        </p:spPr>
      </p:pic>
      <p:sp>
        <p:nvSpPr>
          <p:cNvPr id="8" name="Text 4"/>
          <p:cNvSpPr/>
          <p:nvPr/>
        </p:nvSpPr>
        <p:spPr>
          <a:xfrm>
            <a:off x="6356350" y="1752501"/>
            <a:ext cx="2251075" cy="1076722"/>
          </a:xfrm>
          <a:prstGeom prst="roundRect">
            <a:avLst>
              <a:gd name="adj" fmla="val 7077"/>
            </a:avLst>
          </a:prstGeom>
          <a:solidFill>
            <a:srgbClr val="1F4E5F"/>
          </a:solidFill>
          <a:ln/>
        </p:spPr>
        <p:txBody>
          <a:bodyPr wrap="square" lIns="113969" tIns="142782" rIns="113969" bIns="117382" rtlCol="0" anchor="t">
            <a:normAutofit/>
          </a:bodyPr>
          <a:lstStyle/>
          <a:p>
            <a:pPr marL="0" indent="0" algn="ctr">
              <a:lnSpc>
                <a:spcPts val="1960"/>
              </a:lnSpc>
              <a:buNone/>
            </a:pPr>
            <a:r>
              <a:rPr lang="en-US" sz="1400" b="1" dirty="0">
                <a:solidFill>
                  <a:srgbClr val="FFFFFF"/>
                </a:solidFill>
                <a:latin typeface="Arial" pitchFamily="34" charset="0"/>
                <a:ea typeface="Arial" pitchFamily="34" charset="-122"/>
                <a:cs typeface="Arial" pitchFamily="34" charset="-120"/>
              </a:rPr>
              <a:t>Σοσιαλισμός (δικτατορία του προλεταριάτου)</a:t>
            </a:r>
            <a:endParaRPr lang="en-US" sz="1400" dirty="0"/>
          </a:p>
        </p:txBody>
      </p:sp>
      <p:pic>
        <p:nvPicPr>
          <p:cNvPr id="9" name="Image 2" descr="arrow-right"/>
          <p:cNvPicPr>
            <a:picLocks noChangeAspect="1"/>
          </p:cNvPicPr>
          <p:nvPr/>
        </p:nvPicPr>
        <p:blipFill>
          <a:blip r:embed="rId3"/>
          <a:srcRect/>
          <a:stretch/>
        </p:blipFill>
        <p:spPr>
          <a:xfrm>
            <a:off x="8709025" y="2163862"/>
            <a:ext cx="317500" cy="254000"/>
          </a:xfrm>
          <a:prstGeom prst="rect">
            <a:avLst/>
          </a:prstGeom>
        </p:spPr>
      </p:pic>
      <p:sp>
        <p:nvSpPr>
          <p:cNvPr id="10" name="Text 5"/>
          <p:cNvSpPr/>
          <p:nvPr/>
        </p:nvSpPr>
        <p:spPr>
          <a:xfrm>
            <a:off x="9128125" y="1876921"/>
            <a:ext cx="2251075" cy="827881"/>
          </a:xfrm>
          <a:prstGeom prst="roundRect">
            <a:avLst>
              <a:gd name="adj" fmla="val 9204"/>
            </a:avLst>
          </a:prstGeom>
          <a:solidFill>
            <a:srgbClr val="8A5A12"/>
          </a:solidFill>
          <a:ln/>
        </p:spPr>
        <p:txBody>
          <a:bodyPr wrap="square" lIns="113969" tIns="142782" rIns="113969" bIns="117382" rtlCol="0" anchor="t">
            <a:normAutofit/>
          </a:bodyPr>
          <a:lstStyle/>
          <a:p>
            <a:pPr marL="0" indent="0" algn="ctr">
              <a:lnSpc>
                <a:spcPts val="1960"/>
              </a:lnSpc>
              <a:buNone/>
            </a:pPr>
            <a:r>
              <a:rPr lang="en-US" sz="1400" b="1" dirty="0">
                <a:solidFill>
                  <a:srgbClr val="FFFFFF"/>
                </a:solidFill>
                <a:latin typeface="Arial" pitchFamily="34" charset="0"/>
                <a:ea typeface="Arial" pitchFamily="34" charset="-122"/>
                <a:cs typeface="Arial" pitchFamily="34" charset="-120"/>
              </a:rPr>
              <a:t>Κομμουνισμός (αταξική κοινωνία)</a:t>
            </a:r>
            <a:endParaRPr lang="en-US" sz="1400" dirty="0"/>
          </a:p>
        </p:txBody>
      </p:sp>
      <p:sp>
        <p:nvSpPr>
          <p:cNvPr id="11" name="Text 6"/>
          <p:cNvSpPr/>
          <p:nvPr/>
        </p:nvSpPr>
        <p:spPr>
          <a:xfrm>
            <a:off x="812800" y="3057823"/>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Κάθε οικονομική τάξη πραγμάτων φτάνει στο απόγειό της και δημιουργεί ταυτόχρονα τις εσωτερικές αντιφάσεις και αδυναμίες που οδηγούν στην ανατροπή της.</a:t>
            </a:r>
            <a:endParaRPr lang="en-US" sz="1600" dirty="0"/>
          </a:p>
        </p:txBody>
      </p:sp>
      <p:sp>
        <p:nvSpPr>
          <p:cNvPr id="12" name="Text 7"/>
          <p:cNvSpPr/>
          <p:nvPr/>
        </p:nvSpPr>
        <p:spPr>
          <a:xfrm>
            <a:off x="812800" y="385534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Ο Marx στρέφεται κατά της εκμετάλλευσης των εργατών και αγροτών και της πόλωσης που αυτή δημιουργεί.</a:t>
            </a:r>
            <a:endParaRPr lang="en-US" sz="1600" dirty="0"/>
          </a:p>
        </p:txBody>
      </p:sp>
      <p:sp>
        <p:nvSpPr>
          <p:cNvPr id="13" name="Text 8"/>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1.8</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1.8 MARX: ΤΑΞΕΙΣ ΚΑΙ ΕΚΜΕΤΑΛΛΕΥΣΗ</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Η έννοια της τάξης</a:t>
            </a:r>
            <a:endParaRPr lang="en-US" sz="3200" dirty="0"/>
          </a:p>
        </p:txBody>
      </p:sp>
      <p:sp>
        <p:nvSpPr>
          <p:cNvPr id="4" name="Shape 2"/>
          <p:cNvSpPr/>
          <p:nvPr/>
        </p:nvSpPr>
        <p:spPr>
          <a:xfrm>
            <a:off x="815975" y="1755676"/>
            <a:ext cx="51879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Ανώτερη τάξη</a:t>
            </a:r>
            <a:endParaRPr lang="en-US" sz="1700" dirty="0"/>
          </a:p>
        </p:txBody>
      </p:sp>
      <p:sp>
        <p:nvSpPr>
          <p:cNvPr id="6" name="Text 4"/>
          <p:cNvSpPr/>
          <p:nvPr/>
        </p:nvSpPr>
        <p:spPr>
          <a:xfrm>
            <a:off x="1047750" y="2322711"/>
            <a:ext cx="486613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Αστική τάξη, μπουρζουαζία, κεφαλαιοκρατία: κατέχει μηχανές, εργαλεία, μεγάλες εκτάσεις γης</a:t>
            </a:r>
            <a:endParaRPr lang="en-US" sz="1400" dirty="0"/>
          </a:p>
        </p:txBody>
      </p:sp>
      <p:sp>
        <p:nvSpPr>
          <p:cNvPr id="7" name="Shape 5"/>
          <p:cNvSpPr/>
          <p:nvPr/>
        </p:nvSpPr>
        <p:spPr>
          <a:xfrm>
            <a:off x="6188075" y="1755676"/>
            <a:ext cx="51879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198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Κατώτερη τάξη</a:t>
            </a:r>
            <a:endParaRPr lang="en-US" sz="1700" dirty="0"/>
          </a:p>
        </p:txBody>
      </p:sp>
      <p:sp>
        <p:nvSpPr>
          <p:cNvPr id="9" name="Text 7"/>
          <p:cNvSpPr/>
          <p:nvPr/>
        </p:nvSpPr>
        <p:spPr>
          <a:xfrm>
            <a:off x="6419850" y="2322711"/>
            <a:ext cx="486613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Εργατική τάξη, προλεταριάτο: δεν κατέχει μέσα παραγωγής, πουλά την εργατική της δύναμη</a:t>
            </a:r>
            <a:endParaRPr lang="en-US" sz="1400" dirty="0"/>
          </a:p>
        </p:txBody>
      </p:sp>
      <p:sp>
        <p:nvSpPr>
          <p:cNvPr id="10" name="Text 8"/>
          <p:cNvSpPr/>
          <p:nvPr/>
        </p:nvSpPr>
        <p:spPr>
          <a:xfrm>
            <a:off x="812800" y="3283942"/>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Ο Marx θεωρεί τον καπιταλισμό υπεύθυνο για τις κοινωνικές ανισότητες και τη διαφοροποίηση ανάμεσα σε εξαθλιωμένους αγρότες και εργάτες και σε πλούσιους γαιοκτήμονες και κατόχους μέσων παραγωγής.</a:t>
            </a:r>
            <a:endParaRPr lang="en-US" sz="1600" dirty="0"/>
          </a:p>
        </p:txBody>
      </p:sp>
      <p:sp>
        <p:nvSpPr>
          <p:cNvPr id="11" name="Text 9"/>
          <p:cNvSpPr/>
          <p:nvPr/>
        </p:nvSpPr>
        <p:spPr>
          <a:xfrm>
            <a:off x="812800" y="408146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Η έννοια της τάξης ανάγεται στην κατοχή των μέσων παραγωγής.</a:t>
            </a:r>
            <a:endParaRPr lang="en-US" sz="16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1.8</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1.8 ΘΕΜΕΛΙΩΤΕΣ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Émile Durkheim (1858–1917)</a:t>
            </a:r>
            <a:endParaRPr lang="en-US" sz="3200" dirty="0"/>
          </a:p>
        </p:txBody>
      </p:sp>
      <p:sp>
        <p:nvSpPr>
          <p:cNvPr id="4" name="Shape 2"/>
          <p:cNvSpPr/>
          <p:nvPr/>
        </p:nvSpPr>
        <p:spPr>
          <a:xfrm>
            <a:off x="815975" y="1755676"/>
            <a:ext cx="3397250" cy="1723132"/>
          </a:xfrm>
          <a:prstGeom prst="roundRect">
            <a:avLst>
              <a:gd name="adj" fmla="val 5712"/>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Πρώτη αρχή</a:t>
            </a:r>
            <a:endParaRPr lang="en-US" sz="1700" dirty="0"/>
          </a:p>
        </p:txBody>
      </p:sp>
      <p:sp>
        <p:nvSpPr>
          <p:cNvPr id="6" name="Text 4"/>
          <p:cNvSpPr/>
          <p:nvPr/>
        </p:nvSpPr>
        <p:spPr>
          <a:xfrm>
            <a:off x="1047750" y="2322711"/>
            <a:ext cx="302171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«Μελετήστε τα κοινωνικά γεγονότα ως πράγματα»</a:t>
            </a:r>
            <a:endParaRPr lang="en-US" sz="1400" dirty="0"/>
          </a:p>
        </p:txBody>
      </p:sp>
      <p:sp>
        <p:nvSpPr>
          <p:cNvPr id="7" name="Shape 5"/>
          <p:cNvSpPr/>
          <p:nvPr/>
        </p:nvSpPr>
        <p:spPr>
          <a:xfrm>
            <a:off x="4397375" y="1755676"/>
            <a:ext cx="3397250" cy="1723132"/>
          </a:xfrm>
          <a:prstGeom prst="roundRect">
            <a:avLst>
              <a:gd name="adj" fmla="val 5712"/>
            </a:avLst>
          </a:prstGeom>
          <a:solidFill>
            <a:srgbClr val="FFFFFF"/>
          </a:solidFill>
          <a:ln w="6350">
            <a:solidFill>
              <a:srgbClr val="DAD5C4"/>
            </a:solidFill>
            <a:prstDash val="solid"/>
          </a:ln>
        </p:spPr>
        <p:txBody>
          <a:bodyPr/>
          <a:lstStyle/>
          <a:p>
            <a:endParaRPr lang="el-GR"/>
          </a:p>
        </p:txBody>
      </p:sp>
      <p:sp>
        <p:nvSpPr>
          <p:cNvPr id="8" name="Text 6"/>
          <p:cNvSpPr/>
          <p:nvPr/>
        </p:nvSpPr>
        <p:spPr>
          <a:xfrm>
            <a:off x="46291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Ερώτημα</a:t>
            </a:r>
            <a:endParaRPr lang="en-US" sz="1700" dirty="0"/>
          </a:p>
        </p:txBody>
      </p:sp>
      <p:sp>
        <p:nvSpPr>
          <p:cNvPr id="9" name="Text 7"/>
          <p:cNvSpPr/>
          <p:nvPr/>
        </p:nvSpPr>
        <p:spPr>
          <a:xfrm>
            <a:off x="4629150" y="2322711"/>
            <a:ext cx="3021711"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Πώς διατηρεί ισορροπία ένα κοινωνικό σύστημα, παρά τα αντικρουόμενα συμφέροντα;</a:t>
            </a:r>
            <a:endParaRPr lang="en-US" sz="1400" dirty="0"/>
          </a:p>
        </p:txBody>
      </p:sp>
      <p:sp>
        <p:nvSpPr>
          <p:cNvPr id="10" name="Shape 8"/>
          <p:cNvSpPr/>
          <p:nvPr/>
        </p:nvSpPr>
        <p:spPr>
          <a:xfrm>
            <a:off x="7978775" y="1755676"/>
            <a:ext cx="3397250" cy="1723132"/>
          </a:xfrm>
          <a:prstGeom prst="roundRect">
            <a:avLst>
              <a:gd name="adj" fmla="val 5712"/>
            </a:avLst>
          </a:prstGeom>
          <a:solidFill>
            <a:srgbClr val="FFFFFF"/>
          </a:solidFill>
          <a:ln w="6350">
            <a:solidFill>
              <a:srgbClr val="DAD5C4"/>
            </a:solidFill>
            <a:prstDash val="solid"/>
          </a:ln>
        </p:spPr>
        <p:txBody>
          <a:bodyPr/>
          <a:lstStyle/>
          <a:p>
            <a:endParaRPr lang="el-GR"/>
          </a:p>
        </p:txBody>
      </p:sp>
      <p:sp>
        <p:nvSpPr>
          <p:cNvPr id="11" name="Text 9"/>
          <p:cNvSpPr/>
          <p:nvPr/>
        </p:nvSpPr>
        <p:spPr>
          <a:xfrm>
            <a:off x="82105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Οργανική αναλογία</a:t>
            </a:r>
            <a:endParaRPr lang="en-US" sz="1700" dirty="0"/>
          </a:p>
        </p:txBody>
      </p:sp>
      <p:sp>
        <p:nvSpPr>
          <p:cNvPr id="12" name="Text 10"/>
          <p:cNvSpPr/>
          <p:nvPr/>
        </p:nvSpPr>
        <p:spPr>
          <a:xfrm>
            <a:off x="8210550" y="2322711"/>
            <a:ext cx="3021711" cy="949722"/>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Όπως κάθε όργανο του σώματος επιτελεί δική του λειτουργία, έτσι και κάθε θεσμός: οικογένεια, σχολείο, εκκλησία, στρατός</a:t>
            </a:r>
            <a:endParaRPr lang="en-US" sz="1300" dirty="0"/>
          </a:p>
        </p:txBody>
      </p:sp>
      <p:sp>
        <p:nvSpPr>
          <p:cNvPr id="13" name="Text 11"/>
          <p:cNvSpPr/>
          <p:nvPr/>
        </p:nvSpPr>
        <p:spPr>
          <a:xfrm>
            <a:off x="812800" y="371058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Η κοινωνία είναι μια ηθική ενότητα ανθρώπων με κοινά συναισθήματα, αξίες και κανόνες: η συλλογική συνείδηση.</a:t>
            </a:r>
            <a:endParaRPr lang="en-US" sz="16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1.8</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1.8 ΚΟΙΝΩΝΙΚΗ ΑΛΛΗΛΕΓΓΥΗ</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Μηχανική και οργανική αλληλεγγύη</a:t>
            </a:r>
            <a:endParaRPr lang="en-US" sz="3200" dirty="0"/>
          </a:p>
        </p:txBody>
      </p:sp>
      <p:sp>
        <p:nvSpPr>
          <p:cNvPr id="4" name="Shape 2"/>
          <p:cNvSpPr/>
          <p:nvPr/>
        </p:nvSpPr>
        <p:spPr>
          <a:xfrm>
            <a:off x="815975" y="1755676"/>
            <a:ext cx="5187950" cy="1492052"/>
          </a:xfrm>
          <a:prstGeom prst="roundRect">
            <a:avLst>
              <a:gd name="adj" fmla="val 6597"/>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Μηχανική</a:t>
            </a:r>
            <a:endParaRPr lang="en-US" sz="1700" dirty="0"/>
          </a:p>
        </p:txBody>
      </p:sp>
      <p:sp>
        <p:nvSpPr>
          <p:cNvPr id="6" name="Text 4"/>
          <p:cNvSpPr/>
          <p:nvPr/>
        </p:nvSpPr>
        <p:spPr>
          <a:xfrm>
            <a:off x="1047750" y="2322711"/>
            <a:ext cx="4866132"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Προβιομηχανικές κοινωνίες: σταθερότητα και εγγύτητα, ομοιομορφία, παραδόσεις, συναίνεση γύρω από τις αξίες· μικρές ομάδες όπως η οικογένεια και το χωριό</a:t>
            </a:r>
            <a:endParaRPr lang="en-US" sz="1300" dirty="0"/>
          </a:p>
        </p:txBody>
      </p:sp>
      <p:sp>
        <p:nvSpPr>
          <p:cNvPr id="7" name="Shape 5"/>
          <p:cNvSpPr/>
          <p:nvPr/>
        </p:nvSpPr>
        <p:spPr>
          <a:xfrm>
            <a:off x="6188075" y="1755676"/>
            <a:ext cx="5187950" cy="1492052"/>
          </a:xfrm>
          <a:prstGeom prst="roundRect">
            <a:avLst>
              <a:gd name="adj" fmla="val 6597"/>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198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Οργανική</a:t>
            </a:r>
            <a:endParaRPr lang="en-US" sz="1700" dirty="0"/>
          </a:p>
        </p:txBody>
      </p:sp>
      <p:sp>
        <p:nvSpPr>
          <p:cNvPr id="9" name="Text 7"/>
          <p:cNvSpPr/>
          <p:nvPr/>
        </p:nvSpPr>
        <p:spPr>
          <a:xfrm>
            <a:off x="6419850" y="2322711"/>
            <a:ext cx="4866132"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Βιομηχανικές κοινωνίες: υψηλός καταμερισμός εργασίας και αλληλεξάρτηση μέσω ανταλλαγής αγαθών και υπηρεσιών</a:t>
            </a:r>
            <a:endParaRPr lang="en-US" sz="1300" dirty="0"/>
          </a:p>
        </p:txBody>
      </p:sp>
      <p:sp>
        <p:nvSpPr>
          <p:cNvPr id="10" name="Text 8"/>
          <p:cNvSpPr/>
          <p:nvPr/>
        </p:nvSpPr>
        <p:spPr>
          <a:xfrm>
            <a:off x="812800" y="3479502"/>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Στατιστική μελέτη της αυτοκτονίας: εγωιστική, αλτρουιστική, ανομική. Ανομία: απουσία σαφών κανόνων.</a:t>
            </a:r>
            <a:endParaRPr lang="en-US" sz="16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1.8</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1.8 DURKHEIM: ΜΕΘΟΔΟΣ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Κοινωνικά γεγονότα και λειτουργίες</a:t>
            </a:r>
            <a:endParaRPr lang="en-US" sz="3200" dirty="0"/>
          </a:p>
        </p:txBody>
      </p:sp>
      <p:sp>
        <p:nvSpPr>
          <p:cNvPr id="4" name="Text 2"/>
          <p:cNvSpPr/>
          <p:nvPr/>
        </p:nvSpPr>
        <p:spPr>
          <a:xfrm>
            <a:off x="812800" y="1752501"/>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Αντίθετα από τον Marx, ο Durkheim ρωτά πώς διατηρούν οι κοινωνίες την ενότητά τους και επιβιώνουν, παρά τις αναπόφευκτες συγκρούσεις που φθείρουν τη δομή.</a:t>
            </a:r>
            <a:endParaRPr lang="en-US" sz="1600" dirty="0"/>
          </a:p>
        </p:txBody>
      </p:sp>
      <p:sp>
        <p:nvSpPr>
          <p:cNvPr id="5" name="Shape 3"/>
          <p:cNvSpPr/>
          <p:nvPr/>
        </p:nvSpPr>
        <p:spPr>
          <a:xfrm>
            <a:off x="815975" y="2553196"/>
            <a:ext cx="250190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6" name="Text 4"/>
          <p:cNvSpPr/>
          <p:nvPr/>
        </p:nvSpPr>
        <p:spPr>
          <a:xfrm>
            <a:off x="1047750" y="2784971"/>
            <a:ext cx="209950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Οικογένεια</a:t>
            </a:r>
            <a:endParaRPr lang="en-US" sz="1700" dirty="0"/>
          </a:p>
        </p:txBody>
      </p:sp>
      <p:sp>
        <p:nvSpPr>
          <p:cNvPr id="7" name="Text 5"/>
          <p:cNvSpPr/>
          <p:nvPr/>
        </p:nvSpPr>
        <p:spPr>
          <a:xfrm>
            <a:off x="1047750" y="3120231"/>
            <a:ext cx="209950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Μαθαίνουμε τα πρώτα κοινωνικά στοιχεία</a:t>
            </a:r>
            <a:endParaRPr lang="en-US" sz="1400" dirty="0"/>
          </a:p>
        </p:txBody>
      </p:sp>
      <p:sp>
        <p:nvSpPr>
          <p:cNvPr id="8" name="Shape 6"/>
          <p:cNvSpPr/>
          <p:nvPr/>
        </p:nvSpPr>
        <p:spPr>
          <a:xfrm>
            <a:off x="3502025" y="2553196"/>
            <a:ext cx="250190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9" name="Text 7"/>
          <p:cNvSpPr/>
          <p:nvPr/>
        </p:nvSpPr>
        <p:spPr>
          <a:xfrm>
            <a:off x="3733800" y="2784971"/>
            <a:ext cx="209950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Σχολείο</a:t>
            </a:r>
            <a:endParaRPr lang="en-US" sz="1700" dirty="0"/>
          </a:p>
        </p:txBody>
      </p:sp>
      <p:sp>
        <p:nvSpPr>
          <p:cNvPr id="10" name="Text 8"/>
          <p:cNvSpPr/>
          <p:nvPr/>
        </p:nvSpPr>
        <p:spPr>
          <a:xfrm>
            <a:off x="3733800" y="3120231"/>
            <a:ext cx="2099501"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Μαθαίνουμε γράμματα</a:t>
            </a:r>
            <a:endParaRPr lang="en-US" sz="1400" dirty="0"/>
          </a:p>
        </p:txBody>
      </p:sp>
      <p:sp>
        <p:nvSpPr>
          <p:cNvPr id="11" name="Shape 9"/>
          <p:cNvSpPr/>
          <p:nvPr/>
        </p:nvSpPr>
        <p:spPr>
          <a:xfrm>
            <a:off x="6188075" y="2553196"/>
            <a:ext cx="250190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12" name="Text 10"/>
          <p:cNvSpPr/>
          <p:nvPr/>
        </p:nvSpPr>
        <p:spPr>
          <a:xfrm>
            <a:off x="6419850" y="2784971"/>
            <a:ext cx="209950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Εκκλησία</a:t>
            </a:r>
            <a:endParaRPr lang="en-US" sz="1700" dirty="0"/>
          </a:p>
        </p:txBody>
      </p:sp>
      <p:sp>
        <p:nvSpPr>
          <p:cNvPr id="13" name="Text 11"/>
          <p:cNvSpPr/>
          <p:nvPr/>
        </p:nvSpPr>
        <p:spPr>
          <a:xfrm>
            <a:off x="6419850" y="3120231"/>
            <a:ext cx="2099501"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Ενισχύουμε τα θρησκευτικά συναισθήματα</a:t>
            </a:r>
            <a:endParaRPr lang="en-US" sz="1400" dirty="0"/>
          </a:p>
        </p:txBody>
      </p:sp>
      <p:sp>
        <p:nvSpPr>
          <p:cNvPr id="14" name="Shape 12"/>
          <p:cNvSpPr/>
          <p:nvPr/>
        </p:nvSpPr>
        <p:spPr>
          <a:xfrm>
            <a:off x="8874125" y="2553196"/>
            <a:ext cx="250190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15" name="Text 13"/>
          <p:cNvSpPr/>
          <p:nvPr/>
        </p:nvSpPr>
        <p:spPr>
          <a:xfrm>
            <a:off x="9105900" y="2784971"/>
            <a:ext cx="209950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Στρατός</a:t>
            </a:r>
            <a:endParaRPr lang="en-US" sz="1700" dirty="0"/>
          </a:p>
        </p:txBody>
      </p:sp>
      <p:sp>
        <p:nvSpPr>
          <p:cNvPr id="16" name="Text 14"/>
          <p:cNvSpPr/>
          <p:nvPr/>
        </p:nvSpPr>
        <p:spPr>
          <a:xfrm>
            <a:off x="9105900" y="3120231"/>
            <a:ext cx="209950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Εκπαιδευόμαστε στα οπλικά συστήματα</a:t>
            </a:r>
            <a:endParaRPr lang="en-US" sz="1400" dirty="0"/>
          </a:p>
        </p:txBody>
      </p:sp>
      <p:sp>
        <p:nvSpPr>
          <p:cNvPr id="17" name="Text 15"/>
          <p:cNvSpPr/>
          <p:nvPr/>
        </p:nvSpPr>
        <p:spPr>
          <a:xfrm>
            <a:off x="812800" y="433030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Ο ένας παράγοντας χρειάζεται τον άλλο και όλοι μαζί συγκροτούν την κοινωνία.</a:t>
            </a:r>
            <a:endParaRPr lang="en-US" sz="1600" dirty="0"/>
          </a:p>
        </p:txBody>
      </p:sp>
      <p:sp>
        <p:nvSpPr>
          <p:cNvPr id="18" name="Text 16"/>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1.8</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1.8 ΘΕΜΕΛΙΩΤΕΣ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Max Weber (1864–1920)</a:t>
            </a:r>
            <a:endParaRPr lang="en-US" sz="3200" dirty="0"/>
          </a:p>
        </p:txBody>
      </p:sp>
      <p:sp>
        <p:nvSpPr>
          <p:cNvPr id="4" name="Shape 2"/>
          <p:cNvSpPr/>
          <p:nvPr/>
        </p:nvSpPr>
        <p:spPr>
          <a:xfrm>
            <a:off x="815975" y="1755676"/>
            <a:ext cx="51879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Ιδέες και αξίες</a:t>
            </a:r>
            <a:endParaRPr lang="en-US" sz="1700" dirty="0"/>
          </a:p>
        </p:txBody>
      </p:sp>
      <p:sp>
        <p:nvSpPr>
          <p:cNvPr id="6" name="Text 4"/>
          <p:cNvSpPr/>
          <p:nvPr/>
        </p:nvSpPr>
        <p:spPr>
          <a:xfrm>
            <a:off x="1047750" y="2322711"/>
            <a:ext cx="4866132"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Όπως ο Marx, δίνει βάρος στους οικονομικούς παράγοντες, αλλά θεωρεί ότι οι ιδέες και οι αξίες επηρεάζουν εξίσου την κοινωνική μεταβολή</a:t>
            </a:r>
            <a:endParaRPr lang="en-US" sz="1400" dirty="0"/>
          </a:p>
        </p:txBody>
      </p:sp>
      <p:sp>
        <p:nvSpPr>
          <p:cNvPr id="7" name="Shape 5"/>
          <p:cNvSpPr/>
          <p:nvPr/>
        </p:nvSpPr>
        <p:spPr>
          <a:xfrm>
            <a:off x="6188075" y="1755676"/>
            <a:ext cx="51879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198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Ιδεατός τύπος</a:t>
            </a:r>
            <a:endParaRPr lang="en-US" sz="1700" dirty="0"/>
          </a:p>
        </p:txBody>
      </p:sp>
      <p:sp>
        <p:nvSpPr>
          <p:cNvPr id="9" name="Text 7"/>
          <p:cNvSpPr/>
          <p:nvPr/>
        </p:nvSpPr>
        <p:spPr>
          <a:xfrm>
            <a:off x="6419850" y="2322711"/>
            <a:ext cx="486613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Νοητική κατασκευή του ερευνητή που απλοποιεί τα δεδομένα για να αναδείξει τις μεγάλες ομοιότητες</a:t>
            </a:r>
            <a:endParaRPr lang="en-US" sz="1400" dirty="0"/>
          </a:p>
        </p:txBody>
      </p:sp>
      <p:sp>
        <p:nvSpPr>
          <p:cNvPr id="10" name="Text 8"/>
          <p:cNvSpPr/>
          <p:nvPr/>
        </p:nvSpPr>
        <p:spPr>
          <a:xfrm>
            <a:off x="812800" y="3532783"/>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Παράδειγμα: το νοσοκομείο και το αστυνομικό τμήμα μοιράζονται χαρακτηριστικά που τα εντάσσουν στη «γραφειοκρατία».</a:t>
            </a:r>
            <a:endParaRPr lang="en-US" sz="1600" dirty="0"/>
          </a:p>
        </p:txBody>
      </p:sp>
      <p:sp>
        <p:nvSpPr>
          <p:cNvPr id="11" name="Text 9"/>
          <p:cNvSpPr/>
          <p:nvPr/>
        </p:nvSpPr>
        <p:spPr>
          <a:xfrm>
            <a:off x="812800" y="433030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Εξορθολογισμός των σύγχρονων κοινωνιών.</a:t>
            </a:r>
            <a:endParaRPr lang="en-US" sz="16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1.8</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1.8 ΚΑΤΑΝΟΟΥΣΑ ΚΟΙΝΩΝΙΟΛΟΓΙΑ</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Η ανθρώπινη υποκειμενικότητα</a:t>
            </a:r>
            <a:endParaRPr lang="en-US" sz="3200" dirty="0"/>
          </a:p>
        </p:txBody>
      </p:sp>
      <p:sp>
        <p:nvSpPr>
          <p:cNvPr id="4" name="Text 2"/>
          <p:cNvSpPr/>
          <p:nvPr/>
        </p:nvSpPr>
        <p:spPr>
          <a:xfrm>
            <a:off x="812800" y="1752501"/>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Για να καταλάβω την κοινωνική συμπεριφορά ενός α</a:t>
            </a:r>
            <a:r>
              <a:rPr lang="el-GR" sz="1600" dirty="0" err="1">
                <a:solidFill>
                  <a:srgbClr val="3A4A50"/>
                </a:solidFill>
                <a:latin typeface="Arial" pitchFamily="34" charset="0"/>
                <a:ea typeface="Arial" pitchFamily="34" charset="-122"/>
                <a:cs typeface="Arial" pitchFamily="34" charset="-120"/>
              </a:rPr>
              <a:t>νθρώπου</a:t>
            </a:r>
            <a:r>
              <a:rPr lang="en-US" sz="1600" dirty="0">
                <a:solidFill>
                  <a:srgbClr val="3A4A50"/>
                </a:solidFill>
                <a:latin typeface="Arial" pitchFamily="34" charset="0"/>
                <a:ea typeface="Arial" pitchFamily="34" charset="-122"/>
                <a:cs typeface="Arial" pitchFamily="34" charset="-120"/>
              </a:rPr>
              <a:t>, πρέπει να «μπω στη θέση του» (ενσυναίσθηση).</a:t>
            </a:r>
            <a:endParaRPr lang="en-US" sz="1600" dirty="0"/>
          </a:p>
        </p:txBody>
      </p:sp>
      <p:sp>
        <p:nvSpPr>
          <p:cNvPr id="5" name="Text 3"/>
          <p:cNvSpPr/>
          <p:nvPr/>
        </p:nvSpPr>
        <p:spPr>
          <a:xfrm>
            <a:off x="812800" y="2265561"/>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Η υποκειμενικότητα συγκροτείται από προθέσεις, αξίες, πεποιθήσεις και στάσεις που κρύβονται πίσω από τις πράξεις.</a:t>
            </a:r>
            <a:endParaRPr lang="en-US" sz="1600" dirty="0"/>
          </a:p>
        </p:txBody>
      </p:sp>
      <p:sp>
        <p:nvSpPr>
          <p:cNvPr id="6" name="Text 4"/>
          <p:cNvSpPr/>
          <p:nvPr/>
        </p:nvSpPr>
        <p:spPr>
          <a:xfrm>
            <a:off x="812800" y="3063081"/>
            <a:ext cx="2058591"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Ορθολογική (σκοπός)</a:t>
            </a:r>
            <a:endParaRPr lang="en-US" sz="1400" dirty="0"/>
          </a:p>
        </p:txBody>
      </p:sp>
      <p:sp>
        <p:nvSpPr>
          <p:cNvPr id="7" name="Text 5"/>
          <p:cNvSpPr/>
          <p:nvPr/>
        </p:nvSpPr>
        <p:spPr>
          <a:xfrm>
            <a:off x="2972991" y="3063081"/>
            <a:ext cx="1984474"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Σε σχέση με μια αξία</a:t>
            </a:r>
            <a:endParaRPr lang="en-US" sz="1400" dirty="0"/>
          </a:p>
        </p:txBody>
      </p:sp>
      <p:sp>
        <p:nvSpPr>
          <p:cNvPr id="8" name="Text 6"/>
          <p:cNvSpPr/>
          <p:nvPr/>
        </p:nvSpPr>
        <p:spPr>
          <a:xfrm>
            <a:off x="5059065" y="3063081"/>
            <a:ext cx="1407716"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Συγκινησιακή</a:t>
            </a:r>
            <a:endParaRPr lang="en-US" sz="1400" dirty="0"/>
          </a:p>
        </p:txBody>
      </p:sp>
      <p:sp>
        <p:nvSpPr>
          <p:cNvPr id="9" name="Text 7"/>
          <p:cNvSpPr/>
          <p:nvPr/>
        </p:nvSpPr>
        <p:spPr>
          <a:xfrm>
            <a:off x="6568380" y="3063081"/>
            <a:ext cx="1428452"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Παραδοσιακή</a:t>
            </a:r>
            <a:endParaRPr lang="en-US" sz="1400" dirty="0"/>
          </a:p>
        </p:txBody>
      </p:sp>
      <p:sp>
        <p:nvSpPr>
          <p:cNvPr id="10" name="Text 8"/>
          <p:cNvSpPr/>
          <p:nvPr/>
        </p:nvSpPr>
        <p:spPr>
          <a:xfrm>
            <a:off x="812800" y="3718322"/>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Τέσσερις τύποι κοινωνικής δράσης.</a:t>
            </a:r>
            <a:endParaRPr lang="en-US" sz="16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1.8</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1.9 ΣΥΓΚΡΙΣΗ</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Οι τέσσερις θεμελιωτές με μια ματιά</a:t>
            </a:r>
            <a:endParaRPr lang="en-US" sz="3200" dirty="0"/>
          </a:p>
        </p:txBody>
      </p:sp>
      <p:sp>
        <p:nvSpPr>
          <p:cNvPr id="4" name="Shape 2"/>
          <p:cNvSpPr/>
          <p:nvPr/>
        </p:nvSpPr>
        <p:spPr>
          <a:xfrm>
            <a:off x="815975" y="1755676"/>
            <a:ext cx="2501900" cy="1492052"/>
          </a:xfrm>
          <a:prstGeom prst="roundRect">
            <a:avLst>
              <a:gd name="adj" fmla="val 6597"/>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209950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Comte</a:t>
            </a:r>
            <a:endParaRPr lang="en-US" sz="1700" dirty="0"/>
          </a:p>
        </p:txBody>
      </p:sp>
      <p:sp>
        <p:nvSpPr>
          <p:cNvPr id="6" name="Text 4"/>
          <p:cNvSpPr/>
          <p:nvPr/>
        </p:nvSpPr>
        <p:spPr>
          <a:xfrm>
            <a:off x="1047750" y="2322711"/>
            <a:ext cx="2099501"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Κοινωνική φυσική, νόμος των τριών σταδίων, θετική μέθοδος</a:t>
            </a:r>
            <a:endParaRPr lang="en-US" sz="1300" dirty="0"/>
          </a:p>
        </p:txBody>
      </p:sp>
      <p:sp>
        <p:nvSpPr>
          <p:cNvPr id="7" name="Shape 5"/>
          <p:cNvSpPr/>
          <p:nvPr/>
        </p:nvSpPr>
        <p:spPr>
          <a:xfrm>
            <a:off x="3502025" y="1755676"/>
            <a:ext cx="2501900" cy="1492052"/>
          </a:xfrm>
          <a:prstGeom prst="roundRect">
            <a:avLst>
              <a:gd name="adj" fmla="val 6597"/>
            </a:avLst>
          </a:prstGeom>
          <a:solidFill>
            <a:srgbClr val="FFFFFF"/>
          </a:solidFill>
          <a:ln w="6350">
            <a:solidFill>
              <a:srgbClr val="DAD5C4"/>
            </a:solidFill>
            <a:prstDash val="solid"/>
          </a:ln>
        </p:spPr>
        <p:txBody>
          <a:bodyPr/>
          <a:lstStyle/>
          <a:p>
            <a:endParaRPr lang="el-GR"/>
          </a:p>
        </p:txBody>
      </p:sp>
      <p:sp>
        <p:nvSpPr>
          <p:cNvPr id="8" name="Text 6"/>
          <p:cNvSpPr/>
          <p:nvPr/>
        </p:nvSpPr>
        <p:spPr>
          <a:xfrm>
            <a:off x="3733800" y="1987451"/>
            <a:ext cx="209950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Marx</a:t>
            </a:r>
            <a:endParaRPr lang="en-US" sz="1700" dirty="0"/>
          </a:p>
        </p:txBody>
      </p:sp>
      <p:sp>
        <p:nvSpPr>
          <p:cNvPr id="9" name="Text 7"/>
          <p:cNvSpPr/>
          <p:nvPr/>
        </p:nvSpPr>
        <p:spPr>
          <a:xfrm>
            <a:off x="3733800" y="2322711"/>
            <a:ext cx="2099501"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Ταξική πάλη, βάση και εποικοδόμημα, διαλεκτικός υλισμός</a:t>
            </a:r>
            <a:endParaRPr lang="en-US" sz="1300" dirty="0"/>
          </a:p>
        </p:txBody>
      </p:sp>
      <p:sp>
        <p:nvSpPr>
          <p:cNvPr id="10" name="Shape 8"/>
          <p:cNvSpPr/>
          <p:nvPr/>
        </p:nvSpPr>
        <p:spPr>
          <a:xfrm>
            <a:off x="6188075" y="1755676"/>
            <a:ext cx="2501900" cy="1492052"/>
          </a:xfrm>
          <a:prstGeom prst="roundRect">
            <a:avLst>
              <a:gd name="adj" fmla="val 6597"/>
            </a:avLst>
          </a:prstGeom>
          <a:solidFill>
            <a:srgbClr val="FFFFFF"/>
          </a:solidFill>
          <a:ln w="6350">
            <a:solidFill>
              <a:srgbClr val="DAD5C4"/>
            </a:solidFill>
            <a:prstDash val="solid"/>
          </a:ln>
        </p:spPr>
        <p:txBody>
          <a:bodyPr/>
          <a:lstStyle/>
          <a:p>
            <a:endParaRPr lang="el-GR"/>
          </a:p>
        </p:txBody>
      </p:sp>
      <p:sp>
        <p:nvSpPr>
          <p:cNvPr id="11" name="Text 9"/>
          <p:cNvSpPr/>
          <p:nvPr/>
        </p:nvSpPr>
        <p:spPr>
          <a:xfrm>
            <a:off x="6419850" y="1987451"/>
            <a:ext cx="209950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Durkheim</a:t>
            </a:r>
            <a:endParaRPr lang="en-US" sz="1700" dirty="0"/>
          </a:p>
        </p:txBody>
      </p:sp>
      <p:sp>
        <p:nvSpPr>
          <p:cNvPr id="12" name="Text 10"/>
          <p:cNvSpPr/>
          <p:nvPr/>
        </p:nvSpPr>
        <p:spPr>
          <a:xfrm>
            <a:off x="6419850" y="2322711"/>
            <a:ext cx="2099501"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Κοινωνικά γεγονότα, αλληλεγγύη, συλλογική συνείδηση</a:t>
            </a:r>
            <a:endParaRPr lang="en-US" sz="1300" dirty="0"/>
          </a:p>
        </p:txBody>
      </p:sp>
      <p:sp>
        <p:nvSpPr>
          <p:cNvPr id="13" name="Shape 11"/>
          <p:cNvSpPr/>
          <p:nvPr/>
        </p:nvSpPr>
        <p:spPr>
          <a:xfrm>
            <a:off x="8874125" y="1755676"/>
            <a:ext cx="2501900" cy="1492052"/>
          </a:xfrm>
          <a:prstGeom prst="roundRect">
            <a:avLst>
              <a:gd name="adj" fmla="val 6597"/>
            </a:avLst>
          </a:prstGeom>
          <a:solidFill>
            <a:srgbClr val="FFFFFF"/>
          </a:solidFill>
          <a:ln w="6350">
            <a:solidFill>
              <a:srgbClr val="DAD5C4"/>
            </a:solidFill>
            <a:prstDash val="solid"/>
          </a:ln>
        </p:spPr>
        <p:txBody>
          <a:bodyPr/>
          <a:lstStyle/>
          <a:p>
            <a:endParaRPr lang="el-GR"/>
          </a:p>
        </p:txBody>
      </p:sp>
      <p:sp>
        <p:nvSpPr>
          <p:cNvPr id="14" name="Text 12"/>
          <p:cNvSpPr/>
          <p:nvPr/>
        </p:nvSpPr>
        <p:spPr>
          <a:xfrm>
            <a:off x="9105900" y="1987451"/>
            <a:ext cx="209950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Weber</a:t>
            </a:r>
            <a:endParaRPr lang="en-US" sz="1700" dirty="0"/>
          </a:p>
        </p:txBody>
      </p:sp>
      <p:sp>
        <p:nvSpPr>
          <p:cNvPr id="15" name="Text 13"/>
          <p:cNvSpPr/>
          <p:nvPr/>
        </p:nvSpPr>
        <p:spPr>
          <a:xfrm>
            <a:off x="9105900" y="2322711"/>
            <a:ext cx="2099501"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Ιδεατός τύπος, κατανόηση, κοινωνική δράση</a:t>
            </a:r>
            <a:endParaRPr lang="en-US" sz="1300" dirty="0"/>
          </a:p>
        </p:txBody>
      </p:sp>
      <p:sp>
        <p:nvSpPr>
          <p:cNvPr id="16" name="Text 14"/>
          <p:cNvSpPr/>
          <p:nvPr/>
        </p:nvSpPr>
        <p:spPr>
          <a:xfrm>
            <a:off x="812800" y="3479502"/>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Ερώτημα: ποιος από τους τέσσερις εξηγεί καλύτερα μια πρόσφατη κοινωνική αλλαγή στον τόπο σας;</a:t>
            </a:r>
            <a:endParaRPr lang="en-US" sz="1600" dirty="0"/>
          </a:p>
        </p:txBody>
      </p:sp>
      <p:sp>
        <p:nvSpPr>
          <p:cNvPr id="17" name="Text 15"/>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1.9</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8A5A1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56480"/>
          </a:xfrm>
          <a:prstGeom prst="rect">
            <a:avLst/>
          </a:prstGeom>
          <a:noFill/>
          <a:ln/>
        </p:spPr>
        <p:txBody>
          <a:bodyPr wrap="square" lIns="0" tIns="0" rIns="0" bIns="0" rtlCol="0" anchor="t">
            <a:normAutofit/>
          </a:bodyPr>
          <a:lstStyle/>
          <a:p>
            <a:pPr marL="0" indent="0" algn="l">
              <a:lnSpc>
                <a:spcPts val="1820"/>
              </a:lnSpc>
              <a:buNone/>
            </a:pPr>
            <a:r>
              <a:rPr lang="en-US" sz="1300" b="1" kern="0" spc="100" dirty="0">
                <a:solidFill>
                  <a:srgbClr val="FBE7C3"/>
                </a:solidFill>
                <a:latin typeface="Arial" pitchFamily="34" charset="0"/>
                <a:ea typeface="Arial" pitchFamily="34" charset="-122"/>
                <a:cs typeface="Arial" pitchFamily="34" charset="-120"/>
              </a:rPr>
              <a:t>ΔΡΑΣΤΗΡΙΟΤΗΤΑ 1</a:t>
            </a:r>
            <a:endParaRPr lang="en-US" sz="1300" dirty="0"/>
          </a:p>
        </p:txBody>
      </p:sp>
      <p:sp>
        <p:nvSpPr>
          <p:cNvPr id="3" name="Text 1"/>
          <p:cNvSpPr>
            <a:spLocks noGrp="1"/>
          </p:cNvSpPr>
          <p:nvPr>
            <p:ph type="title"/>
          </p:nvPr>
        </p:nvSpPr>
        <p:spPr>
          <a:xfrm>
            <a:off x="812800" y="127248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FFFFFF"/>
                </a:solidFill>
                <a:latin typeface="Georgia" pitchFamily="18" charset="0"/>
                <a:ea typeface="Georgia" pitchFamily="18" charset="-122"/>
                <a:cs typeface="Georgia" pitchFamily="18" charset="-120"/>
              </a:rPr>
              <a:t>Εφαρμόστε τους θεμελιωτές</a:t>
            </a:r>
            <a:endParaRPr lang="en-US" sz="3200" dirty="0"/>
          </a:p>
        </p:txBody>
      </p:sp>
      <p:sp>
        <p:nvSpPr>
          <p:cNvPr id="4" name="Text 2"/>
          <p:cNvSpPr/>
          <p:nvPr/>
        </p:nvSpPr>
        <p:spPr>
          <a:xfrm>
            <a:off x="812800" y="1948061"/>
            <a:ext cx="10566400" cy="848320"/>
          </a:xfrm>
          <a:prstGeom prst="roundRect">
            <a:avLst>
              <a:gd name="adj" fmla="val 8982"/>
            </a:avLst>
          </a:prstGeom>
          <a:solidFill>
            <a:srgbClr val="7A4E0E"/>
          </a:solidFill>
          <a:ln/>
        </p:spPr>
        <p:txBody>
          <a:bodyPr wrap="square" lIns="168182" tIns="117382" rIns="0" bIns="91982" rtlCol="0" anchor="t">
            <a:normAutofit/>
          </a:bodyPr>
          <a:lstStyle/>
          <a:p>
            <a:pPr marL="0" indent="0" algn="l">
              <a:lnSpc>
                <a:spcPts val="2240"/>
              </a:lnSpc>
              <a:buNone/>
            </a:pPr>
            <a:r>
              <a:rPr lang="en-US" sz="1600" b="1" dirty="0">
                <a:solidFill>
                  <a:srgbClr val="FFFFFF"/>
                </a:solidFill>
                <a:latin typeface="Arial" pitchFamily="34" charset="0"/>
                <a:ea typeface="Arial" pitchFamily="34" charset="-122"/>
                <a:cs typeface="Arial" pitchFamily="34" charset="-120"/>
              </a:rPr>
              <a:t>Α.</a:t>
            </a:r>
            <a:r>
              <a:rPr lang="en-US" sz="1600" dirty="0">
                <a:solidFill>
                  <a:srgbClr val="FFFFFF"/>
                </a:solidFill>
                <a:latin typeface="Arial" pitchFamily="34" charset="0"/>
                <a:ea typeface="Arial" pitchFamily="34" charset="-122"/>
                <a:cs typeface="Arial" pitchFamily="34" charset="-120"/>
              </a:rPr>
              <a:t> Διαλέξτε μία πρόσφατη κοινωνική αλλαγή στον τόπο σας (π.χ. κλείσιμο εργοστασίου, νέο εμπορικό κέντρο, εσωτερική μετανάστευση).</a:t>
            </a:r>
            <a:endParaRPr lang="en-US" sz="1600" dirty="0"/>
          </a:p>
        </p:txBody>
      </p:sp>
      <p:sp>
        <p:nvSpPr>
          <p:cNvPr id="5" name="Text 3"/>
          <p:cNvSpPr/>
          <p:nvPr/>
        </p:nvSpPr>
        <p:spPr>
          <a:xfrm>
            <a:off x="812800" y="2897981"/>
            <a:ext cx="10566400" cy="563860"/>
          </a:xfrm>
          <a:prstGeom prst="roundRect">
            <a:avLst>
              <a:gd name="adj" fmla="val 13514"/>
            </a:avLst>
          </a:prstGeom>
          <a:solidFill>
            <a:srgbClr val="7A4E0E"/>
          </a:solidFill>
          <a:ln/>
        </p:spPr>
        <p:txBody>
          <a:bodyPr wrap="square" lIns="168182" tIns="117382" rIns="0" bIns="91982" rtlCol="0" anchor="t">
            <a:normAutofit/>
          </a:bodyPr>
          <a:lstStyle/>
          <a:p>
            <a:pPr marL="0" indent="0" algn="l">
              <a:lnSpc>
                <a:spcPts val="2240"/>
              </a:lnSpc>
              <a:buNone/>
            </a:pPr>
            <a:r>
              <a:rPr lang="en-US" sz="1600" b="1" dirty="0">
                <a:solidFill>
                  <a:srgbClr val="FFFFFF"/>
                </a:solidFill>
                <a:latin typeface="Arial" pitchFamily="34" charset="0"/>
                <a:ea typeface="Arial" pitchFamily="34" charset="-122"/>
                <a:cs typeface="Arial" pitchFamily="34" charset="-120"/>
              </a:rPr>
              <a:t>Β.</a:t>
            </a:r>
            <a:r>
              <a:rPr lang="en-US" sz="1600" dirty="0">
                <a:solidFill>
                  <a:srgbClr val="FFFFFF"/>
                </a:solidFill>
                <a:latin typeface="Arial" pitchFamily="34" charset="0"/>
                <a:ea typeface="Arial" pitchFamily="34" charset="-122"/>
                <a:cs typeface="Arial" pitchFamily="34" charset="-120"/>
              </a:rPr>
              <a:t> Περιγράψτε την με τους όρους δύο θεμελιωτών: ποιος δίνει καλύτερη εξήγηση και γιατί;</a:t>
            </a:r>
            <a:endParaRPr lang="en-US" sz="1600" dirty="0"/>
          </a:p>
        </p:txBody>
      </p:sp>
      <p:sp>
        <p:nvSpPr>
          <p:cNvPr id="6" name="Text 4"/>
          <p:cNvSpPr/>
          <p:nvPr/>
        </p:nvSpPr>
        <p:spPr>
          <a:xfrm>
            <a:off x="812800" y="3563441"/>
            <a:ext cx="10566400" cy="563860"/>
          </a:xfrm>
          <a:prstGeom prst="roundRect">
            <a:avLst>
              <a:gd name="adj" fmla="val 13514"/>
            </a:avLst>
          </a:prstGeom>
          <a:solidFill>
            <a:srgbClr val="7A4E0E"/>
          </a:solidFill>
          <a:ln/>
        </p:spPr>
        <p:txBody>
          <a:bodyPr wrap="square" lIns="168182" tIns="117382" rIns="0" bIns="91982" rtlCol="0" anchor="t">
            <a:normAutofit/>
          </a:bodyPr>
          <a:lstStyle/>
          <a:p>
            <a:pPr marL="0" indent="0" algn="l">
              <a:lnSpc>
                <a:spcPts val="2240"/>
              </a:lnSpc>
              <a:buNone/>
            </a:pPr>
            <a:r>
              <a:rPr lang="en-US" sz="1600" b="1" dirty="0">
                <a:solidFill>
                  <a:srgbClr val="FFFFFF"/>
                </a:solidFill>
                <a:latin typeface="Arial" pitchFamily="34" charset="0"/>
                <a:ea typeface="Arial" pitchFamily="34" charset="-122"/>
                <a:cs typeface="Arial" pitchFamily="34" charset="-120"/>
              </a:rPr>
              <a:t>Γ.</a:t>
            </a:r>
            <a:r>
              <a:rPr lang="en-US" sz="1600" dirty="0">
                <a:solidFill>
                  <a:srgbClr val="FFFFFF"/>
                </a:solidFill>
                <a:latin typeface="Arial" pitchFamily="34" charset="0"/>
                <a:ea typeface="Arial" pitchFamily="34" charset="-122"/>
                <a:cs typeface="Arial" pitchFamily="34" charset="-120"/>
              </a:rPr>
              <a:t> Διατυπώστε ένα κοινωνιολογικό ερώτημα που θα θέλατε να ερευνήσετε.</a:t>
            </a:r>
            <a:endParaRPr lang="en-US" sz="1600" dirty="0"/>
          </a:p>
        </p:txBody>
      </p:sp>
      <p:sp>
        <p:nvSpPr>
          <p:cNvPr id="7" name="Text 5"/>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FBE7C3"/>
                </a:solidFill>
                <a:latin typeface="Arial" pitchFamily="34" charset="0"/>
                <a:ea typeface="Arial" pitchFamily="34" charset="-122"/>
                <a:cs typeface="Arial" pitchFamily="34" charset="-120"/>
              </a:rPr>
              <a:t>Μάθημα 1 · Δραστηριότητα, περίπου 10 λεπτά</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Σύνοψη του πρώτου μέρους</a:t>
            </a:r>
            <a:endParaRPr lang="en-US" sz="3200" dirty="0"/>
          </a:p>
        </p:txBody>
      </p:sp>
      <p:sp>
        <p:nvSpPr>
          <p:cNvPr id="3" name="Text 1"/>
          <p:cNvSpPr/>
          <p:nvPr/>
        </p:nvSpPr>
        <p:spPr>
          <a:xfrm>
            <a:off x="815975" y="1466155"/>
            <a:ext cx="10560050" cy="544810"/>
          </a:xfrm>
          <a:prstGeom prst="roundRect">
            <a:avLst>
              <a:gd name="adj" fmla="val 13404"/>
            </a:avLst>
          </a:prstGeom>
          <a:solidFill>
            <a:srgbClr val="FFFFFF"/>
          </a:solidFill>
          <a:ln w="6350">
            <a:solidFill>
              <a:srgbClr val="DAD5C4"/>
            </a:solidFill>
            <a:prstDash val="solid"/>
          </a:ln>
        </p:spPr>
        <p:txBody>
          <a:bodyPr wrap="square" lIns="159587" tIns="108787" rIns="0" bIns="83387" rtlCol="0" anchor="t">
            <a:normAutofit/>
          </a:bodyPr>
          <a:lstStyle/>
          <a:p>
            <a:pPr marL="0" indent="0" algn="l">
              <a:lnSpc>
                <a:spcPts val="2240"/>
              </a:lnSpc>
              <a:buNone/>
            </a:pPr>
            <a:r>
              <a:rPr lang="en-US" sz="1600" b="1" dirty="0">
                <a:solidFill>
                  <a:srgbClr val="1D2B30"/>
                </a:solidFill>
                <a:latin typeface="Arial" pitchFamily="34" charset="0"/>
                <a:ea typeface="Arial" pitchFamily="34" charset="-122"/>
                <a:cs typeface="Arial" pitchFamily="34" charset="-120"/>
              </a:rPr>
              <a:t>1.</a:t>
            </a:r>
            <a:r>
              <a:rPr lang="en-US" sz="1600" dirty="0">
                <a:solidFill>
                  <a:srgbClr val="1D2B30"/>
                </a:solidFill>
                <a:latin typeface="Arial" pitchFamily="34" charset="0"/>
                <a:ea typeface="Arial" pitchFamily="34" charset="-122"/>
                <a:cs typeface="Arial" pitchFamily="34" charset="-120"/>
              </a:rPr>
              <a:t> Η κοινωνιολογία γεννιέται από τις αλλαγές της βιομηχανικής εποχής</a:t>
            </a:r>
            <a:endParaRPr lang="en-US" sz="1600" dirty="0"/>
          </a:p>
        </p:txBody>
      </p:sp>
      <p:sp>
        <p:nvSpPr>
          <p:cNvPr id="4" name="Text 2"/>
          <p:cNvSpPr/>
          <p:nvPr/>
        </p:nvSpPr>
        <p:spPr>
          <a:xfrm>
            <a:off x="815975" y="2118916"/>
            <a:ext cx="10560050" cy="544810"/>
          </a:xfrm>
          <a:prstGeom prst="roundRect">
            <a:avLst>
              <a:gd name="adj" fmla="val 13404"/>
            </a:avLst>
          </a:prstGeom>
          <a:solidFill>
            <a:srgbClr val="FFFFFF"/>
          </a:solidFill>
          <a:ln w="6350">
            <a:solidFill>
              <a:srgbClr val="DAD5C4"/>
            </a:solidFill>
            <a:prstDash val="solid"/>
          </a:ln>
        </p:spPr>
        <p:txBody>
          <a:bodyPr wrap="square" lIns="159587" tIns="108787" rIns="0" bIns="83387" rtlCol="0" anchor="t">
            <a:normAutofit/>
          </a:bodyPr>
          <a:lstStyle/>
          <a:p>
            <a:pPr marL="0" indent="0" algn="l">
              <a:lnSpc>
                <a:spcPts val="2240"/>
              </a:lnSpc>
              <a:buNone/>
            </a:pPr>
            <a:r>
              <a:rPr lang="en-US" sz="1600" b="1" dirty="0">
                <a:solidFill>
                  <a:srgbClr val="1D2B30"/>
                </a:solidFill>
                <a:latin typeface="Arial" pitchFamily="34" charset="0"/>
                <a:ea typeface="Arial" pitchFamily="34" charset="-122"/>
                <a:cs typeface="Arial" pitchFamily="34" charset="-120"/>
              </a:rPr>
              <a:t>2.</a:t>
            </a:r>
            <a:r>
              <a:rPr lang="en-US" sz="1600" dirty="0">
                <a:solidFill>
                  <a:srgbClr val="1D2B30"/>
                </a:solidFill>
                <a:latin typeface="Arial" pitchFamily="34" charset="0"/>
                <a:ea typeface="Arial" pitchFamily="34" charset="-122"/>
                <a:cs typeface="Arial" pitchFamily="34" charset="-120"/>
              </a:rPr>
              <a:t> Μελετά τη συμπεριφορά και τη δράση από τη σκοπιά της ομάδας</a:t>
            </a:r>
            <a:endParaRPr lang="en-US" sz="1600" dirty="0"/>
          </a:p>
        </p:txBody>
      </p:sp>
      <p:sp>
        <p:nvSpPr>
          <p:cNvPr id="5" name="Text 3"/>
          <p:cNvSpPr/>
          <p:nvPr/>
        </p:nvSpPr>
        <p:spPr>
          <a:xfrm>
            <a:off x="815975" y="2771676"/>
            <a:ext cx="10560050" cy="544810"/>
          </a:xfrm>
          <a:prstGeom prst="roundRect">
            <a:avLst>
              <a:gd name="adj" fmla="val 13404"/>
            </a:avLst>
          </a:prstGeom>
          <a:solidFill>
            <a:srgbClr val="FFFFFF"/>
          </a:solidFill>
          <a:ln w="6350">
            <a:solidFill>
              <a:srgbClr val="DAD5C4"/>
            </a:solidFill>
            <a:prstDash val="solid"/>
          </a:ln>
        </p:spPr>
        <p:txBody>
          <a:bodyPr wrap="square" lIns="159587" tIns="108787" rIns="0" bIns="83387" rtlCol="0" anchor="t">
            <a:normAutofit/>
          </a:bodyPr>
          <a:lstStyle/>
          <a:p>
            <a:pPr marL="0" indent="0" algn="l">
              <a:lnSpc>
                <a:spcPts val="2240"/>
              </a:lnSpc>
              <a:buNone/>
            </a:pPr>
            <a:r>
              <a:rPr lang="en-US" sz="1600" b="1" dirty="0">
                <a:solidFill>
                  <a:srgbClr val="1D2B30"/>
                </a:solidFill>
                <a:latin typeface="Arial" pitchFamily="34" charset="0"/>
                <a:ea typeface="Arial" pitchFamily="34" charset="-122"/>
                <a:cs typeface="Arial" pitchFamily="34" charset="-120"/>
              </a:rPr>
              <a:t>3.</a:t>
            </a:r>
            <a:r>
              <a:rPr lang="en-US" sz="1600" dirty="0">
                <a:solidFill>
                  <a:srgbClr val="1D2B30"/>
                </a:solidFill>
                <a:latin typeface="Arial" pitchFamily="34" charset="0"/>
                <a:ea typeface="Arial" pitchFamily="34" charset="-122"/>
                <a:cs typeface="Arial" pitchFamily="34" charset="-120"/>
              </a:rPr>
              <a:t> Η κοινωνιολογική φαντασία συνδέει το προσωπικό με το κοινωνικό</a:t>
            </a:r>
            <a:endParaRPr lang="en-US" sz="1600" dirty="0"/>
          </a:p>
        </p:txBody>
      </p:sp>
      <p:sp>
        <p:nvSpPr>
          <p:cNvPr id="6" name="Text 4"/>
          <p:cNvSpPr/>
          <p:nvPr/>
        </p:nvSpPr>
        <p:spPr>
          <a:xfrm>
            <a:off x="815975" y="3424436"/>
            <a:ext cx="10560050" cy="544810"/>
          </a:xfrm>
          <a:prstGeom prst="roundRect">
            <a:avLst>
              <a:gd name="adj" fmla="val 13404"/>
            </a:avLst>
          </a:prstGeom>
          <a:solidFill>
            <a:srgbClr val="FFFFFF"/>
          </a:solidFill>
          <a:ln w="6350">
            <a:solidFill>
              <a:srgbClr val="DAD5C4"/>
            </a:solidFill>
            <a:prstDash val="solid"/>
          </a:ln>
        </p:spPr>
        <p:txBody>
          <a:bodyPr wrap="square" lIns="159587" tIns="108787" rIns="0" bIns="83387" rtlCol="0" anchor="t">
            <a:normAutofit/>
          </a:bodyPr>
          <a:lstStyle/>
          <a:p>
            <a:pPr marL="0" indent="0" algn="l">
              <a:lnSpc>
                <a:spcPts val="2240"/>
              </a:lnSpc>
              <a:buNone/>
            </a:pPr>
            <a:r>
              <a:rPr lang="en-US" sz="1600" b="1" dirty="0">
                <a:solidFill>
                  <a:srgbClr val="1D2B30"/>
                </a:solidFill>
                <a:latin typeface="Arial" pitchFamily="34" charset="0"/>
                <a:ea typeface="Arial" pitchFamily="34" charset="-122"/>
                <a:cs typeface="Arial" pitchFamily="34" charset="-120"/>
              </a:rPr>
              <a:t>4.</a:t>
            </a:r>
            <a:r>
              <a:rPr lang="en-US" sz="1600" dirty="0">
                <a:solidFill>
                  <a:srgbClr val="1D2B30"/>
                </a:solidFill>
                <a:latin typeface="Arial" pitchFamily="34" charset="0"/>
                <a:ea typeface="Arial" pitchFamily="34" charset="-122"/>
                <a:cs typeface="Arial" pitchFamily="34" charset="-120"/>
              </a:rPr>
              <a:t> Comte, Marx, Durkheim, Weber: τέσσερις συμπληρωματικές οπτικές</a:t>
            </a:r>
            <a:endParaRPr lang="en-US" sz="1600" dirty="0"/>
          </a:p>
        </p:txBody>
      </p:sp>
      <p:sp>
        <p:nvSpPr>
          <p:cNvPr id="7" name="Text 5"/>
          <p:cNvSpPr/>
          <p:nvPr/>
        </p:nvSpPr>
        <p:spPr>
          <a:xfrm>
            <a:off x="812800" y="4175621"/>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8A5A12"/>
                </a:solidFill>
                <a:latin typeface="Arial" pitchFamily="34" charset="0"/>
                <a:ea typeface="Arial" pitchFamily="34" charset="-122"/>
                <a:cs typeface="Arial" pitchFamily="34" charset="-120"/>
              </a:rPr>
              <a:t>Επόμενο: οι σχολές σκέψης.</a:t>
            </a:r>
            <a:endParaRPr lang="en-US" sz="1500" dirty="0"/>
          </a:p>
        </p:txBody>
      </p:sp>
      <p:sp>
        <p:nvSpPr>
          <p:cNvPr id="8" name="Text 6"/>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Σύνοψη 1</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8A5A12"/>
        </a:solidFill>
        <a:effectLst/>
      </p:bgPr>
    </p:bg>
    <p:spTree>
      <p:nvGrpSpPr>
        <p:cNvPr id="1" name=""/>
        <p:cNvGrpSpPr/>
        <p:nvPr/>
      </p:nvGrpSpPr>
      <p:grpSpPr>
        <a:xfrm>
          <a:off x="0" y="0"/>
          <a:ext cx="0" cy="0"/>
          <a:chOff x="0" y="0"/>
          <a:chExt cx="0" cy="0"/>
        </a:xfrm>
      </p:grpSpPr>
      <p:sp>
        <p:nvSpPr>
          <p:cNvPr id="2" name="Text 0"/>
          <p:cNvSpPr/>
          <p:nvPr/>
        </p:nvSpPr>
        <p:spPr>
          <a:xfrm>
            <a:off x="812800" y="2211090"/>
            <a:ext cx="10883392" cy="1041400"/>
          </a:xfrm>
          <a:prstGeom prst="rect">
            <a:avLst/>
          </a:prstGeom>
          <a:noFill/>
          <a:ln/>
        </p:spPr>
        <p:txBody>
          <a:bodyPr wrap="square" lIns="0" tIns="0" rIns="0" bIns="0" rtlCol="0" anchor="t">
            <a:normAutofit/>
          </a:bodyPr>
          <a:lstStyle/>
          <a:p>
            <a:pPr marL="0" indent="0" algn="l">
              <a:lnSpc>
                <a:spcPts val="8000"/>
              </a:lnSpc>
              <a:buNone/>
            </a:pPr>
            <a:r>
              <a:rPr lang="en-US" sz="8000" b="1" dirty="0">
                <a:solidFill>
                  <a:srgbClr val="FBE7C3"/>
                </a:solidFill>
                <a:latin typeface="Georgia" pitchFamily="18" charset="0"/>
                <a:ea typeface="Georgia" pitchFamily="18" charset="-122"/>
                <a:cs typeface="Georgia" pitchFamily="18" charset="-120"/>
              </a:rPr>
              <a:t>2</a:t>
            </a:r>
            <a:endParaRPr lang="en-US" sz="8000" dirty="0"/>
          </a:p>
        </p:txBody>
      </p:sp>
      <p:sp>
        <p:nvSpPr>
          <p:cNvPr id="3" name="Text 1"/>
          <p:cNvSpPr>
            <a:spLocks noGrp="1"/>
          </p:cNvSpPr>
          <p:nvPr>
            <p:ph type="title"/>
          </p:nvPr>
        </p:nvSpPr>
        <p:spPr>
          <a:xfrm>
            <a:off x="812800" y="3404890"/>
            <a:ext cx="10883392" cy="584200"/>
          </a:xfrm>
          <a:prstGeom prst="rect">
            <a:avLst/>
          </a:prstGeom>
          <a:noFill/>
          <a:ln/>
        </p:spPr>
        <p:txBody>
          <a:bodyPr wrap="square" lIns="0" tIns="0" rIns="0" bIns="0" rtlCol="0" anchor="t">
            <a:normAutofit/>
          </a:bodyPr>
          <a:lstStyle/>
          <a:p>
            <a:pPr marL="0" indent="0" algn="l">
              <a:lnSpc>
                <a:spcPts val="4400"/>
              </a:lnSpc>
              <a:buNone/>
            </a:pPr>
            <a:r>
              <a:rPr lang="en-US" sz="4000" b="0" i="0" dirty="0">
                <a:solidFill>
                  <a:srgbClr val="FFFFFF"/>
                </a:solidFill>
                <a:latin typeface="Georgia" pitchFamily="18" charset="0"/>
                <a:ea typeface="Georgia" pitchFamily="18" charset="-122"/>
                <a:cs typeface="Georgia" pitchFamily="18" charset="-120"/>
              </a:rPr>
              <a:t>Κοινωνιολογικές σχολές</a:t>
            </a:r>
            <a:endParaRPr lang="en-US" sz="4000" dirty="0"/>
          </a:p>
        </p:txBody>
      </p:sp>
      <p:sp>
        <p:nvSpPr>
          <p:cNvPr id="4" name="Text 2"/>
          <p:cNvSpPr/>
          <p:nvPr/>
        </p:nvSpPr>
        <p:spPr>
          <a:xfrm>
            <a:off x="812800" y="4141490"/>
            <a:ext cx="10883392" cy="327620"/>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FBE7C3"/>
                </a:solidFill>
                <a:latin typeface="Arial" pitchFamily="34" charset="0"/>
                <a:ea typeface="Arial" pitchFamily="34" charset="-122"/>
                <a:cs typeface="Arial" pitchFamily="34" charset="-120"/>
              </a:rPr>
              <a:t>Τέσσερις τρόποι να δούμε την κοινωνία</a:t>
            </a:r>
            <a:endParaRPr lang="en-US" sz="17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2.0 ΣΧΟΛΕΣ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Τέσσερις σχολές σκέψης</a:t>
            </a:r>
            <a:endParaRPr lang="en-US" sz="3200" dirty="0"/>
          </a:p>
        </p:txBody>
      </p:sp>
      <p:sp>
        <p:nvSpPr>
          <p:cNvPr id="4" name="Shape 2"/>
          <p:cNvSpPr/>
          <p:nvPr/>
        </p:nvSpPr>
        <p:spPr>
          <a:xfrm>
            <a:off x="815975" y="1755676"/>
            <a:ext cx="2501900" cy="1555552"/>
          </a:xfrm>
          <a:prstGeom prst="roundRect">
            <a:avLst>
              <a:gd name="adj" fmla="val 6327"/>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209950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Λειτουργισμός</a:t>
            </a:r>
            <a:endParaRPr lang="en-US" sz="1700" dirty="0"/>
          </a:p>
        </p:txBody>
      </p:sp>
      <p:sp>
        <p:nvSpPr>
          <p:cNvPr id="6" name="Text 4"/>
          <p:cNvSpPr/>
          <p:nvPr/>
        </p:nvSpPr>
        <p:spPr>
          <a:xfrm>
            <a:off x="1047750" y="2322711"/>
            <a:ext cx="209950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Η κοινωνία ως οργανισμός</a:t>
            </a:r>
            <a:endParaRPr lang="en-US" sz="1400" dirty="0"/>
          </a:p>
        </p:txBody>
      </p:sp>
      <p:sp>
        <p:nvSpPr>
          <p:cNvPr id="7" name="Shape 5"/>
          <p:cNvSpPr/>
          <p:nvPr/>
        </p:nvSpPr>
        <p:spPr>
          <a:xfrm>
            <a:off x="3502025" y="1755676"/>
            <a:ext cx="2501900" cy="1555552"/>
          </a:xfrm>
          <a:prstGeom prst="roundRect">
            <a:avLst>
              <a:gd name="adj" fmla="val 6327"/>
            </a:avLst>
          </a:prstGeom>
          <a:solidFill>
            <a:srgbClr val="FFFFFF"/>
          </a:solidFill>
          <a:ln w="6350">
            <a:solidFill>
              <a:srgbClr val="DAD5C4"/>
            </a:solidFill>
            <a:prstDash val="solid"/>
          </a:ln>
        </p:spPr>
        <p:txBody>
          <a:bodyPr/>
          <a:lstStyle/>
          <a:p>
            <a:endParaRPr lang="el-GR"/>
          </a:p>
        </p:txBody>
      </p:sp>
      <p:sp>
        <p:nvSpPr>
          <p:cNvPr id="8" name="Text 6"/>
          <p:cNvSpPr/>
          <p:nvPr/>
        </p:nvSpPr>
        <p:spPr>
          <a:xfrm>
            <a:off x="3733800" y="1987451"/>
            <a:ext cx="2099501" cy="54352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Σχολή των συγκρούσεων</a:t>
            </a:r>
            <a:endParaRPr lang="en-US" sz="1700" dirty="0"/>
          </a:p>
        </p:txBody>
      </p:sp>
      <p:sp>
        <p:nvSpPr>
          <p:cNvPr id="9" name="Text 7"/>
          <p:cNvSpPr/>
          <p:nvPr/>
        </p:nvSpPr>
        <p:spPr>
          <a:xfrm>
            <a:off x="3733800" y="2581771"/>
            <a:ext cx="209950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Η κοινωνία ως πεδίο σύγκρουσης</a:t>
            </a:r>
            <a:endParaRPr lang="en-US" sz="1400" dirty="0"/>
          </a:p>
        </p:txBody>
      </p:sp>
      <p:sp>
        <p:nvSpPr>
          <p:cNvPr id="10" name="Shape 8"/>
          <p:cNvSpPr/>
          <p:nvPr/>
        </p:nvSpPr>
        <p:spPr>
          <a:xfrm>
            <a:off x="6188075" y="1755676"/>
            <a:ext cx="2501900" cy="1555552"/>
          </a:xfrm>
          <a:prstGeom prst="roundRect">
            <a:avLst>
              <a:gd name="adj" fmla="val 6327"/>
            </a:avLst>
          </a:prstGeom>
          <a:solidFill>
            <a:srgbClr val="FFFFFF"/>
          </a:solidFill>
          <a:ln w="6350">
            <a:solidFill>
              <a:srgbClr val="DAD5C4"/>
            </a:solidFill>
            <a:prstDash val="solid"/>
          </a:ln>
        </p:spPr>
        <p:txBody>
          <a:bodyPr/>
          <a:lstStyle/>
          <a:p>
            <a:endParaRPr lang="el-GR"/>
          </a:p>
        </p:txBody>
      </p:sp>
      <p:sp>
        <p:nvSpPr>
          <p:cNvPr id="11" name="Text 9"/>
          <p:cNvSpPr/>
          <p:nvPr/>
        </p:nvSpPr>
        <p:spPr>
          <a:xfrm>
            <a:off x="6419850" y="1987451"/>
            <a:ext cx="2099501" cy="54352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Συμβολική αλληλεπίδραση</a:t>
            </a:r>
            <a:endParaRPr lang="en-US" sz="1700" dirty="0"/>
          </a:p>
        </p:txBody>
      </p:sp>
      <p:sp>
        <p:nvSpPr>
          <p:cNvPr id="12" name="Text 10"/>
          <p:cNvSpPr/>
          <p:nvPr/>
        </p:nvSpPr>
        <p:spPr>
          <a:xfrm>
            <a:off x="6419850" y="2581771"/>
            <a:ext cx="209950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Η κοινωνία ως παραγωγή νοημάτων</a:t>
            </a:r>
            <a:endParaRPr lang="en-US" sz="1400" dirty="0"/>
          </a:p>
        </p:txBody>
      </p:sp>
      <p:sp>
        <p:nvSpPr>
          <p:cNvPr id="13" name="Shape 11"/>
          <p:cNvSpPr/>
          <p:nvPr/>
        </p:nvSpPr>
        <p:spPr>
          <a:xfrm>
            <a:off x="8874125" y="1755676"/>
            <a:ext cx="2501900" cy="1555552"/>
          </a:xfrm>
          <a:prstGeom prst="roundRect">
            <a:avLst>
              <a:gd name="adj" fmla="val 6327"/>
            </a:avLst>
          </a:prstGeom>
          <a:solidFill>
            <a:srgbClr val="FFFFFF"/>
          </a:solidFill>
          <a:ln w="6350">
            <a:solidFill>
              <a:srgbClr val="DAD5C4"/>
            </a:solidFill>
            <a:prstDash val="solid"/>
          </a:ln>
        </p:spPr>
        <p:txBody>
          <a:bodyPr/>
          <a:lstStyle/>
          <a:p>
            <a:endParaRPr lang="el-GR"/>
          </a:p>
        </p:txBody>
      </p:sp>
      <p:sp>
        <p:nvSpPr>
          <p:cNvPr id="14" name="Text 12"/>
          <p:cNvSpPr/>
          <p:nvPr/>
        </p:nvSpPr>
        <p:spPr>
          <a:xfrm>
            <a:off x="9105900" y="1987451"/>
            <a:ext cx="2099501" cy="54352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Κοινωνική κατασκευή</a:t>
            </a:r>
            <a:endParaRPr lang="en-US" sz="1700" dirty="0"/>
          </a:p>
        </p:txBody>
      </p:sp>
      <p:sp>
        <p:nvSpPr>
          <p:cNvPr id="15" name="Text 13"/>
          <p:cNvSpPr/>
          <p:nvPr/>
        </p:nvSpPr>
        <p:spPr>
          <a:xfrm>
            <a:off x="9105900" y="2581771"/>
            <a:ext cx="209950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Η κοινωνία ως κατασκευή πραγματικότητας</a:t>
            </a:r>
            <a:endParaRPr lang="en-US" sz="1400" dirty="0"/>
          </a:p>
        </p:txBody>
      </p:sp>
      <p:sp>
        <p:nvSpPr>
          <p:cNvPr id="16" name="Text 14"/>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2.0</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2.1 ΛΕΙΤΟΥΡΓΙΣΜΟΣ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Η κοινωνία ως οργανισμός</a:t>
            </a:r>
            <a:endParaRPr lang="en-US" sz="3200" dirty="0"/>
          </a:p>
        </p:txBody>
      </p:sp>
      <p:sp>
        <p:nvSpPr>
          <p:cNvPr id="4" name="Text 2"/>
          <p:cNvSpPr/>
          <p:nvPr/>
        </p:nvSpPr>
        <p:spPr>
          <a:xfrm>
            <a:off x="812800" y="1752501"/>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Εκπρόσωποι: Comte, Spencer, Durkheim, Parsons, Merton.</a:t>
            </a:r>
            <a:endParaRPr lang="en-US" sz="1600" dirty="0"/>
          </a:p>
        </p:txBody>
      </p:sp>
      <p:sp>
        <p:nvSpPr>
          <p:cNvPr id="5" name="Text 3"/>
          <p:cNvSpPr/>
          <p:nvPr/>
        </p:nvSpPr>
        <p:spPr>
          <a:xfrm>
            <a:off x="812800" y="2265561"/>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Η κοινωνία έχει ανάγκες (π.χ. τροφή) και αποτελείται από αλληλοσχετιζόμενα μέρη (συστήματα, όργανα) που επιτελούν λειτουργίες για να επιβιώσει.</a:t>
            </a:r>
            <a:endParaRPr lang="en-US" sz="1600" dirty="0"/>
          </a:p>
        </p:txBody>
      </p:sp>
      <p:sp>
        <p:nvSpPr>
          <p:cNvPr id="6" name="Text 4"/>
          <p:cNvSpPr/>
          <p:nvPr/>
        </p:nvSpPr>
        <p:spPr>
          <a:xfrm>
            <a:off x="812800" y="3063081"/>
            <a:ext cx="1046857"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Σύστημα</a:t>
            </a:r>
            <a:endParaRPr lang="en-US" sz="1400" dirty="0"/>
          </a:p>
        </p:txBody>
      </p:sp>
      <p:sp>
        <p:nvSpPr>
          <p:cNvPr id="7" name="Text 5"/>
          <p:cNvSpPr/>
          <p:nvPr/>
        </p:nvSpPr>
        <p:spPr>
          <a:xfrm>
            <a:off x="1961257" y="3063081"/>
            <a:ext cx="1189335"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Λειτουργία</a:t>
            </a:r>
            <a:endParaRPr lang="en-US" sz="1400" dirty="0"/>
          </a:p>
        </p:txBody>
      </p:sp>
      <p:sp>
        <p:nvSpPr>
          <p:cNvPr id="8" name="Text 6"/>
          <p:cNvSpPr/>
          <p:nvPr/>
        </p:nvSpPr>
        <p:spPr>
          <a:xfrm>
            <a:off x="3252192" y="3063081"/>
            <a:ext cx="1485205"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Δυσλειτουργία</a:t>
            </a:r>
            <a:endParaRPr lang="en-US" sz="1400" dirty="0"/>
          </a:p>
        </p:txBody>
      </p:sp>
      <p:sp>
        <p:nvSpPr>
          <p:cNvPr id="9" name="Text 7"/>
          <p:cNvSpPr/>
          <p:nvPr/>
        </p:nvSpPr>
        <p:spPr>
          <a:xfrm>
            <a:off x="4838998" y="3063081"/>
            <a:ext cx="1177230"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Ισορροπία</a:t>
            </a:r>
            <a:endParaRPr lang="en-US" sz="1400" dirty="0"/>
          </a:p>
        </p:txBody>
      </p:sp>
      <p:sp>
        <p:nvSpPr>
          <p:cNvPr id="10" name="Text 8"/>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2.1</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2.2 ΣΧΟΛΗ ΤΩΝ ΣΥΓΚΡΟΥΣΕΩΝ</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Η κοινωνία ως πεδίο συγκρούσεων</a:t>
            </a:r>
            <a:endParaRPr lang="en-US" sz="3200" dirty="0"/>
          </a:p>
        </p:txBody>
      </p:sp>
      <p:sp>
        <p:nvSpPr>
          <p:cNvPr id="4" name="Text 2"/>
          <p:cNvSpPr/>
          <p:nvPr/>
        </p:nvSpPr>
        <p:spPr>
          <a:xfrm>
            <a:off x="812800" y="1752501"/>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Εκπρόσωποι: Marx, Dahrendorf.</a:t>
            </a:r>
            <a:endParaRPr lang="en-US" sz="1600" dirty="0"/>
          </a:p>
        </p:txBody>
      </p:sp>
      <p:sp>
        <p:nvSpPr>
          <p:cNvPr id="5" name="Text 3"/>
          <p:cNvSpPr/>
          <p:nvPr/>
        </p:nvSpPr>
        <p:spPr>
          <a:xfrm>
            <a:off x="812800" y="2265561"/>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Οι ανισότητες παράγονται συνεχώς: υπάρχει άνιση κατανομή πλούτου και δύναμης.</a:t>
            </a:r>
            <a:endParaRPr lang="en-US" sz="1600" dirty="0"/>
          </a:p>
        </p:txBody>
      </p:sp>
      <p:sp>
        <p:nvSpPr>
          <p:cNvPr id="6" name="Text 4"/>
          <p:cNvSpPr/>
          <p:nvPr/>
        </p:nvSpPr>
        <p:spPr>
          <a:xfrm>
            <a:off x="812800" y="2778621"/>
            <a:ext cx="1314549"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Ταξική πάλη</a:t>
            </a:r>
            <a:endParaRPr lang="en-US" sz="1400" dirty="0"/>
          </a:p>
        </p:txBody>
      </p:sp>
      <p:sp>
        <p:nvSpPr>
          <p:cNvPr id="7" name="Text 5"/>
          <p:cNvSpPr/>
          <p:nvPr/>
        </p:nvSpPr>
        <p:spPr>
          <a:xfrm>
            <a:off x="2228949" y="2778621"/>
            <a:ext cx="1102023"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Υπεραξία</a:t>
            </a:r>
            <a:endParaRPr lang="en-US" sz="1400" dirty="0"/>
          </a:p>
        </p:txBody>
      </p:sp>
      <p:sp>
        <p:nvSpPr>
          <p:cNvPr id="8" name="Text 6"/>
          <p:cNvSpPr/>
          <p:nvPr/>
        </p:nvSpPr>
        <p:spPr>
          <a:xfrm>
            <a:off x="3432572" y="2778621"/>
            <a:ext cx="2100858"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Ομάδες συμφερόντων</a:t>
            </a:r>
            <a:endParaRPr lang="en-US" sz="1400" dirty="0"/>
          </a:p>
        </p:txBody>
      </p:sp>
      <p:sp>
        <p:nvSpPr>
          <p:cNvPr id="9" name="Text 7"/>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2.2</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2.3 ΣΥΜΒΟΛΙΚΗ ΑΛΛΗΛΕΠΙΔΡΑΣΗ</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Νοήματα που παράγονται στην αλληλεπίδραση</a:t>
            </a:r>
            <a:endParaRPr lang="en-US" sz="3200" dirty="0"/>
          </a:p>
        </p:txBody>
      </p:sp>
      <p:sp>
        <p:nvSpPr>
          <p:cNvPr id="4" name="Text 2"/>
          <p:cNvSpPr/>
          <p:nvPr/>
        </p:nvSpPr>
        <p:spPr>
          <a:xfrm>
            <a:off x="812800" y="1752501"/>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Εκπρόσωποι: Cooley, Mead, Goffman.</a:t>
            </a:r>
            <a:endParaRPr lang="en-US" sz="1600" dirty="0"/>
          </a:p>
        </p:txBody>
      </p:sp>
      <p:sp>
        <p:nvSpPr>
          <p:cNvPr id="5" name="Shape 3"/>
          <p:cNvSpPr/>
          <p:nvPr/>
        </p:nvSpPr>
        <p:spPr>
          <a:xfrm>
            <a:off x="815975" y="2268736"/>
            <a:ext cx="5187950" cy="1047651"/>
          </a:xfrm>
          <a:prstGeom prst="roundRect">
            <a:avLst>
              <a:gd name="adj" fmla="val 9395"/>
            </a:avLst>
          </a:prstGeom>
          <a:solidFill>
            <a:srgbClr val="FFFFFF"/>
          </a:solidFill>
          <a:ln w="6350">
            <a:solidFill>
              <a:srgbClr val="DAD5C4"/>
            </a:solidFill>
            <a:prstDash val="solid"/>
          </a:ln>
        </p:spPr>
        <p:txBody>
          <a:bodyPr/>
          <a:lstStyle/>
          <a:p>
            <a:endParaRPr lang="el-GR"/>
          </a:p>
        </p:txBody>
      </p:sp>
      <p:sp>
        <p:nvSpPr>
          <p:cNvPr id="6" name="Text 4"/>
          <p:cNvSpPr/>
          <p:nvPr/>
        </p:nvSpPr>
        <p:spPr>
          <a:xfrm>
            <a:off x="1047750" y="250051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Κοινωνικός καθρεφτισμός</a:t>
            </a:r>
            <a:endParaRPr lang="en-US" sz="1700" dirty="0"/>
          </a:p>
        </p:txBody>
      </p:sp>
      <p:sp>
        <p:nvSpPr>
          <p:cNvPr id="7" name="Text 5"/>
          <p:cNvSpPr/>
          <p:nvPr/>
        </p:nvSpPr>
        <p:spPr>
          <a:xfrm>
            <a:off x="1047750" y="2835771"/>
            <a:ext cx="4866132"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Η αυτοεικόνα προκύπτει μέσα από τους «άλλους»</a:t>
            </a:r>
            <a:endParaRPr lang="en-US" sz="1400" dirty="0"/>
          </a:p>
        </p:txBody>
      </p:sp>
      <p:sp>
        <p:nvSpPr>
          <p:cNvPr id="8" name="Shape 6"/>
          <p:cNvSpPr/>
          <p:nvPr/>
        </p:nvSpPr>
        <p:spPr>
          <a:xfrm>
            <a:off x="6188075" y="2268736"/>
            <a:ext cx="5187950" cy="1047651"/>
          </a:xfrm>
          <a:prstGeom prst="roundRect">
            <a:avLst>
              <a:gd name="adj" fmla="val 9395"/>
            </a:avLst>
          </a:prstGeom>
          <a:solidFill>
            <a:srgbClr val="FFFFFF"/>
          </a:solidFill>
          <a:ln w="6350">
            <a:solidFill>
              <a:srgbClr val="DAD5C4"/>
            </a:solidFill>
            <a:prstDash val="solid"/>
          </a:ln>
        </p:spPr>
        <p:txBody>
          <a:bodyPr/>
          <a:lstStyle/>
          <a:p>
            <a:endParaRPr lang="el-GR"/>
          </a:p>
        </p:txBody>
      </p:sp>
      <p:sp>
        <p:nvSpPr>
          <p:cNvPr id="9" name="Text 7"/>
          <p:cNvSpPr/>
          <p:nvPr/>
        </p:nvSpPr>
        <p:spPr>
          <a:xfrm>
            <a:off x="6419850" y="250051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Κοινωνική ζωή ως παράσταση</a:t>
            </a:r>
            <a:endParaRPr lang="en-US" sz="1700" dirty="0"/>
          </a:p>
        </p:txBody>
      </p:sp>
      <p:sp>
        <p:nvSpPr>
          <p:cNvPr id="10" name="Text 8"/>
          <p:cNvSpPr/>
          <p:nvPr/>
        </p:nvSpPr>
        <p:spPr>
          <a:xfrm>
            <a:off x="6419850" y="2835771"/>
            <a:ext cx="4866132"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Προσκήνιο και παρασκήνιο</a:t>
            </a:r>
            <a:endParaRPr lang="en-US" sz="1400" dirty="0"/>
          </a:p>
        </p:txBody>
      </p:sp>
      <p:sp>
        <p:nvSpPr>
          <p:cNvPr id="11" name="Text 9"/>
          <p:cNvSpPr/>
          <p:nvPr/>
        </p:nvSpPr>
        <p:spPr>
          <a:xfrm>
            <a:off x="812800" y="3548162"/>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Μέσα από τις συνεχείς αλληλεπιδράσεις παράγονται νοήματα που μας βοηθούν να κατανοήσουμε τον κόσμο.</a:t>
            </a:r>
            <a:endParaRPr lang="en-US" sz="16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2.3</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2.4 ΚΟΙΝΩΝΙΚΗ ΚΑΤΑΣΚΕΥΗ</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Berger και Luckmann</a:t>
            </a:r>
            <a:endParaRPr lang="en-US" sz="3200" dirty="0"/>
          </a:p>
        </p:txBody>
      </p:sp>
      <p:sp>
        <p:nvSpPr>
          <p:cNvPr id="4" name="Text 2"/>
          <p:cNvSpPr/>
          <p:nvPr/>
        </p:nvSpPr>
        <p:spPr>
          <a:xfrm>
            <a:off x="812800" y="1752501"/>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Οι άνθρωποι μέσα από τις κοινωνικές σχέσεις κατασκευάζουν την κοινωνική πραγματικότητα και στη συνέχεια την αντιλαμβάνονται ως δεδομένη.</a:t>
            </a:r>
            <a:endParaRPr lang="en-US" sz="1600" dirty="0"/>
          </a:p>
        </p:txBody>
      </p:sp>
      <p:sp>
        <p:nvSpPr>
          <p:cNvPr id="5" name="Text 3"/>
          <p:cNvSpPr/>
          <p:nvPr/>
        </p:nvSpPr>
        <p:spPr>
          <a:xfrm>
            <a:off x="812800" y="2550021"/>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Διαχωρισμός ανάμεσα στην πραγματικότητα και στο νόημα που δίνουμε εμείς σε αυτήν.</a:t>
            </a:r>
            <a:endParaRPr lang="en-US" sz="1600" dirty="0"/>
          </a:p>
        </p:txBody>
      </p:sp>
      <p:sp>
        <p:nvSpPr>
          <p:cNvPr id="6" name="Text 4"/>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2.4</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2.5 ΣΥΓΚΡΙΣΗ ΣΧΟΛΩΝ</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Τι ρωτά η κάθε σχολή</a:t>
            </a:r>
            <a:endParaRPr lang="en-US" sz="3200" dirty="0"/>
          </a:p>
        </p:txBody>
      </p:sp>
      <p:sp>
        <p:nvSpPr>
          <p:cNvPr id="4" name="Shape 2"/>
          <p:cNvSpPr/>
          <p:nvPr/>
        </p:nvSpPr>
        <p:spPr>
          <a:xfrm>
            <a:off x="815975" y="1755676"/>
            <a:ext cx="2501900" cy="1555552"/>
          </a:xfrm>
          <a:prstGeom prst="roundRect">
            <a:avLst>
              <a:gd name="adj" fmla="val 6327"/>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209950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Λειτουργισμός</a:t>
            </a:r>
            <a:endParaRPr lang="en-US" sz="1700" dirty="0"/>
          </a:p>
        </p:txBody>
      </p:sp>
      <p:sp>
        <p:nvSpPr>
          <p:cNvPr id="6" name="Text 4"/>
          <p:cNvSpPr/>
          <p:nvPr/>
        </p:nvSpPr>
        <p:spPr>
          <a:xfrm>
            <a:off x="1047750" y="2322711"/>
            <a:ext cx="2099501"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Πώς διατηρείται η τάξη;</a:t>
            </a:r>
            <a:endParaRPr lang="en-US" sz="1400" dirty="0"/>
          </a:p>
        </p:txBody>
      </p:sp>
      <p:sp>
        <p:nvSpPr>
          <p:cNvPr id="7" name="Shape 5"/>
          <p:cNvSpPr/>
          <p:nvPr/>
        </p:nvSpPr>
        <p:spPr>
          <a:xfrm>
            <a:off x="3502025" y="1755676"/>
            <a:ext cx="2501900" cy="1555552"/>
          </a:xfrm>
          <a:prstGeom prst="roundRect">
            <a:avLst>
              <a:gd name="adj" fmla="val 6327"/>
            </a:avLst>
          </a:prstGeom>
          <a:solidFill>
            <a:srgbClr val="FFFFFF"/>
          </a:solidFill>
          <a:ln w="6350">
            <a:solidFill>
              <a:srgbClr val="DAD5C4"/>
            </a:solidFill>
            <a:prstDash val="solid"/>
          </a:ln>
        </p:spPr>
        <p:txBody>
          <a:bodyPr/>
          <a:lstStyle/>
          <a:p>
            <a:endParaRPr lang="el-GR"/>
          </a:p>
        </p:txBody>
      </p:sp>
      <p:sp>
        <p:nvSpPr>
          <p:cNvPr id="8" name="Text 6"/>
          <p:cNvSpPr/>
          <p:nvPr/>
        </p:nvSpPr>
        <p:spPr>
          <a:xfrm>
            <a:off x="3733800" y="1987451"/>
            <a:ext cx="209950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Συγκρούσεων</a:t>
            </a:r>
            <a:endParaRPr lang="en-US" sz="1700" dirty="0"/>
          </a:p>
        </p:txBody>
      </p:sp>
      <p:sp>
        <p:nvSpPr>
          <p:cNvPr id="9" name="Text 7"/>
          <p:cNvSpPr/>
          <p:nvPr/>
        </p:nvSpPr>
        <p:spPr>
          <a:xfrm>
            <a:off x="3733800" y="2322711"/>
            <a:ext cx="209950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Ποιος κερδίζει και ποιος χάνει;</a:t>
            </a:r>
            <a:endParaRPr lang="en-US" sz="1400" dirty="0"/>
          </a:p>
        </p:txBody>
      </p:sp>
      <p:sp>
        <p:nvSpPr>
          <p:cNvPr id="10" name="Shape 8"/>
          <p:cNvSpPr/>
          <p:nvPr/>
        </p:nvSpPr>
        <p:spPr>
          <a:xfrm>
            <a:off x="6188075" y="1755676"/>
            <a:ext cx="2501900" cy="1555552"/>
          </a:xfrm>
          <a:prstGeom prst="roundRect">
            <a:avLst>
              <a:gd name="adj" fmla="val 6327"/>
            </a:avLst>
          </a:prstGeom>
          <a:solidFill>
            <a:srgbClr val="FFFFFF"/>
          </a:solidFill>
          <a:ln w="6350">
            <a:solidFill>
              <a:srgbClr val="DAD5C4"/>
            </a:solidFill>
            <a:prstDash val="solid"/>
          </a:ln>
        </p:spPr>
        <p:txBody>
          <a:bodyPr/>
          <a:lstStyle/>
          <a:p>
            <a:endParaRPr lang="el-GR"/>
          </a:p>
        </p:txBody>
      </p:sp>
      <p:sp>
        <p:nvSpPr>
          <p:cNvPr id="11" name="Text 9"/>
          <p:cNvSpPr/>
          <p:nvPr/>
        </p:nvSpPr>
        <p:spPr>
          <a:xfrm>
            <a:off x="6419850" y="1987451"/>
            <a:ext cx="2099501" cy="54352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Συμβολική αλληλεπίδραση</a:t>
            </a:r>
            <a:endParaRPr lang="en-US" sz="1700" dirty="0"/>
          </a:p>
        </p:txBody>
      </p:sp>
      <p:sp>
        <p:nvSpPr>
          <p:cNvPr id="12" name="Text 10"/>
          <p:cNvSpPr/>
          <p:nvPr/>
        </p:nvSpPr>
        <p:spPr>
          <a:xfrm>
            <a:off x="6419850" y="2581771"/>
            <a:ext cx="209950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Τι νόημα έχει αυτό για τους ανθρώπους;</a:t>
            </a:r>
            <a:endParaRPr lang="en-US" sz="1400" dirty="0"/>
          </a:p>
        </p:txBody>
      </p:sp>
      <p:sp>
        <p:nvSpPr>
          <p:cNvPr id="13" name="Shape 11"/>
          <p:cNvSpPr/>
          <p:nvPr/>
        </p:nvSpPr>
        <p:spPr>
          <a:xfrm>
            <a:off x="8874125" y="1755676"/>
            <a:ext cx="2501900" cy="1555552"/>
          </a:xfrm>
          <a:prstGeom prst="roundRect">
            <a:avLst>
              <a:gd name="adj" fmla="val 6327"/>
            </a:avLst>
          </a:prstGeom>
          <a:solidFill>
            <a:srgbClr val="FFFFFF"/>
          </a:solidFill>
          <a:ln w="6350">
            <a:solidFill>
              <a:srgbClr val="DAD5C4"/>
            </a:solidFill>
            <a:prstDash val="solid"/>
          </a:ln>
        </p:spPr>
        <p:txBody>
          <a:bodyPr/>
          <a:lstStyle/>
          <a:p>
            <a:endParaRPr lang="el-GR"/>
          </a:p>
        </p:txBody>
      </p:sp>
      <p:sp>
        <p:nvSpPr>
          <p:cNvPr id="14" name="Text 12"/>
          <p:cNvSpPr/>
          <p:nvPr/>
        </p:nvSpPr>
        <p:spPr>
          <a:xfrm>
            <a:off x="9105900" y="1987451"/>
            <a:ext cx="2099501" cy="54352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Κοινωνική κατασκευή</a:t>
            </a:r>
            <a:endParaRPr lang="en-US" sz="1700" dirty="0"/>
          </a:p>
        </p:txBody>
      </p:sp>
      <p:sp>
        <p:nvSpPr>
          <p:cNvPr id="15" name="Text 13"/>
          <p:cNvSpPr/>
          <p:nvPr/>
        </p:nvSpPr>
        <p:spPr>
          <a:xfrm>
            <a:off x="9105900" y="2581771"/>
            <a:ext cx="2099501"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Πώς έγινε «αυτονόητο»;</a:t>
            </a:r>
            <a:endParaRPr lang="en-US" sz="1400" dirty="0"/>
          </a:p>
        </p:txBody>
      </p:sp>
      <p:sp>
        <p:nvSpPr>
          <p:cNvPr id="16" name="Text 14"/>
          <p:cNvSpPr/>
          <p:nvPr/>
        </p:nvSpPr>
        <p:spPr>
          <a:xfrm>
            <a:off x="812800" y="3543002"/>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Μία ερώτηση, τέσσερις απαντήσεις: πάρτε ως παράδειγμα το σχολείο.</a:t>
            </a:r>
            <a:endParaRPr lang="en-US" sz="1600" dirty="0"/>
          </a:p>
        </p:txBody>
      </p:sp>
      <p:sp>
        <p:nvSpPr>
          <p:cNvPr id="17" name="Text 15"/>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2.5</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Σύνοψη του δεύτερου μέρους</a:t>
            </a:r>
            <a:endParaRPr lang="en-US" sz="3200" dirty="0"/>
          </a:p>
        </p:txBody>
      </p:sp>
      <p:sp>
        <p:nvSpPr>
          <p:cNvPr id="3" name="Text 1"/>
          <p:cNvSpPr/>
          <p:nvPr/>
        </p:nvSpPr>
        <p:spPr>
          <a:xfrm>
            <a:off x="815975" y="1466155"/>
            <a:ext cx="10560050" cy="544810"/>
          </a:xfrm>
          <a:prstGeom prst="roundRect">
            <a:avLst>
              <a:gd name="adj" fmla="val 13404"/>
            </a:avLst>
          </a:prstGeom>
          <a:solidFill>
            <a:srgbClr val="FFFFFF"/>
          </a:solidFill>
          <a:ln w="6350">
            <a:solidFill>
              <a:srgbClr val="DAD5C4"/>
            </a:solidFill>
            <a:prstDash val="solid"/>
          </a:ln>
        </p:spPr>
        <p:txBody>
          <a:bodyPr wrap="square" lIns="159587" tIns="108787" rIns="0" bIns="83387" rtlCol="0" anchor="t">
            <a:normAutofit/>
          </a:bodyPr>
          <a:lstStyle/>
          <a:p>
            <a:pPr marL="0" indent="0" algn="l">
              <a:lnSpc>
                <a:spcPts val="2240"/>
              </a:lnSpc>
              <a:buNone/>
            </a:pPr>
            <a:r>
              <a:rPr lang="en-US" sz="1600" b="1" dirty="0">
                <a:solidFill>
                  <a:srgbClr val="1D2B30"/>
                </a:solidFill>
                <a:latin typeface="Arial" pitchFamily="34" charset="0"/>
                <a:ea typeface="Arial" pitchFamily="34" charset="-122"/>
                <a:cs typeface="Arial" pitchFamily="34" charset="-120"/>
              </a:rPr>
              <a:t>1.</a:t>
            </a:r>
            <a:r>
              <a:rPr lang="en-US" sz="1600" dirty="0">
                <a:solidFill>
                  <a:srgbClr val="1D2B30"/>
                </a:solidFill>
                <a:latin typeface="Arial" pitchFamily="34" charset="0"/>
                <a:ea typeface="Arial" pitchFamily="34" charset="-122"/>
                <a:cs typeface="Arial" pitchFamily="34" charset="-120"/>
              </a:rPr>
              <a:t> Λειτουργισμός: μέρη, λειτουργίες, ισορροπία</a:t>
            </a:r>
            <a:endParaRPr lang="en-US" sz="1600" dirty="0"/>
          </a:p>
        </p:txBody>
      </p:sp>
      <p:sp>
        <p:nvSpPr>
          <p:cNvPr id="4" name="Text 2"/>
          <p:cNvSpPr/>
          <p:nvPr/>
        </p:nvSpPr>
        <p:spPr>
          <a:xfrm>
            <a:off x="815975" y="2118916"/>
            <a:ext cx="10560050" cy="544810"/>
          </a:xfrm>
          <a:prstGeom prst="roundRect">
            <a:avLst>
              <a:gd name="adj" fmla="val 13404"/>
            </a:avLst>
          </a:prstGeom>
          <a:solidFill>
            <a:srgbClr val="FFFFFF"/>
          </a:solidFill>
          <a:ln w="6350">
            <a:solidFill>
              <a:srgbClr val="DAD5C4"/>
            </a:solidFill>
            <a:prstDash val="solid"/>
          </a:ln>
        </p:spPr>
        <p:txBody>
          <a:bodyPr wrap="square" lIns="159587" tIns="108787" rIns="0" bIns="83387" rtlCol="0" anchor="t">
            <a:normAutofit/>
          </a:bodyPr>
          <a:lstStyle/>
          <a:p>
            <a:pPr marL="0" indent="0" algn="l">
              <a:lnSpc>
                <a:spcPts val="2240"/>
              </a:lnSpc>
              <a:buNone/>
            </a:pPr>
            <a:r>
              <a:rPr lang="en-US" sz="1600" b="1" dirty="0">
                <a:solidFill>
                  <a:srgbClr val="1D2B30"/>
                </a:solidFill>
                <a:latin typeface="Arial" pitchFamily="34" charset="0"/>
                <a:ea typeface="Arial" pitchFamily="34" charset="-122"/>
                <a:cs typeface="Arial" pitchFamily="34" charset="-120"/>
              </a:rPr>
              <a:t>2.</a:t>
            </a:r>
            <a:r>
              <a:rPr lang="en-US" sz="1600" dirty="0">
                <a:solidFill>
                  <a:srgbClr val="1D2B30"/>
                </a:solidFill>
                <a:latin typeface="Arial" pitchFamily="34" charset="0"/>
                <a:ea typeface="Arial" pitchFamily="34" charset="-122"/>
                <a:cs typeface="Arial" pitchFamily="34" charset="-120"/>
              </a:rPr>
              <a:t> Σύγκρουση: ανισότητα, ταξική πάλη, συμφέροντα</a:t>
            </a:r>
            <a:endParaRPr lang="en-US" sz="1600" dirty="0"/>
          </a:p>
        </p:txBody>
      </p:sp>
      <p:sp>
        <p:nvSpPr>
          <p:cNvPr id="5" name="Text 3"/>
          <p:cNvSpPr/>
          <p:nvPr/>
        </p:nvSpPr>
        <p:spPr>
          <a:xfrm>
            <a:off x="815975" y="2771676"/>
            <a:ext cx="10560050" cy="544810"/>
          </a:xfrm>
          <a:prstGeom prst="roundRect">
            <a:avLst>
              <a:gd name="adj" fmla="val 13404"/>
            </a:avLst>
          </a:prstGeom>
          <a:solidFill>
            <a:srgbClr val="FFFFFF"/>
          </a:solidFill>
          <a:ln w="6350">
            <a:solidFill>
              <a:srgbClr val="DAD5C4"/>
            </a:solidFill>
            <a:prstDash val="solid"/>
          </a:ln>
        </p:spPr>
        <p:txBody>
          <a:bodyPr wrap="square" lIns="159587" tIns="108787" rIns="0" bIns="83387" rtlCol="0" anchor="t">
            <a:normAutofit/>
          </a:bodyPr>
          <a:lstStyle/>
          <a:p>
            <a:pPr marL="0" indent="0" algn="l">
              <a:lnSpc>
                <a:spcPts val="2240"/>
              </a:lnSpc>
              <a:buNone/>
            </a:pPr>
            <a:r>
              <a:rPr lang="en-US" sz="1600" b="1" dirty="0">
                <a:solidFill>
                  <a:srgbClr val="1D2B30"/>
                </a:solidFill>
                <a:latin typeface="Arial" pitchFamily="34" charset="0"/>
                <a:ea typeface="Arial" pitchFamily="34" charset="-122"/>
                <a:cs typeface="Arial" pitchFamily="34" charset="-120"/>
              </a:rPr>
              <a:t>3.</a:t>
            </a:r>
            <a:r>
              <a:rPr lang="en-US" sz="1600" dirty="0">
                <a:solidFill>
                  <a:srgbClr val="1D2B30"/>
                </a:solidFill>
                <a:latin typeface="Arial" pitchFamily="34" charset="0"/>
                <a:ea typeface="Arial" pitchFamily="34" charset="-122"/>
                <a:cs typeface="Arial" pitchFamily="34" charset="-120"/>
              </a:rPr>
              <a:t> Συμβολική αλληλεπίδραση: νοήματα και αυτοεικόνα</a:t>
            </a:r>
            <a:endParaRPr lang="en-US" sz="1600" dirty="0"/>
          </a:p>
        </p:txBody>
      </p:sp>
      <p:sp>
        <p:nvSpPr>
          <p:cNvPr id="6" name="Text 4"/>
          <p:cNvSpPr/>
          <p:nvPr/>
        </p:nvSpPr>
        <p:spPr>
          <a:xfrm>
            <a:off x="815975" y="3424436"/>
            <a:ext cx="10560050" cy="544810"/>
          </a:xfrm>
          <a:prstGeom prst="roundRect">
            <a:avLst>
              <a:gd name="adj" fmla="val 13404"/>
            </a:avLst>
          </a:prstGeom>
          <a:solidFill>
            <a:srgbClr val="FFFFFF"/>
          </a:solidFill>
          <a:ln w="6350">
            <a:solidFill>
              <a:srgbClr val="DAD5C4"/>
            </a:solidFill>
            <a:prstDash val="solid"/>
          </a:ln>
        </p:spPr>
        <p:txBody>
          <a:bodyPr wrap="square" lIns="159587" tIns="108787" rIns="0" bIns="83387" rtlCol="0" anchor="t">
            <a:normAutofit/>
          </a:bodyPr>
          <a:lstStyle/>
          <a:p>
            <a:pPr marL="0" indent="0" algn="l">
              <a:lnSpc>
                <a:spcPts val="2240"/>
              </a:lnSpc>
              <a:buNone/>
            </a:pPr>
            <a:r>
              <a:rPr lang="en-US" sz="1600" b="1" dirty="0">
                <a:solidFill>
                  <a:srgbClr val="1D2B30"/>
                </a:solidFill>
                <a:latin typeface="Arial" pitchFamily="34" charset="0"/>
                <a:ea typeface="Arial" pitchFamily="34" charset="-122"/>
                <a:cs typeface="Arial" pitchFamily="34" charset="-120"/>
              </a:rPr>
              <a:t>4.</a:t>
            </a:r>
            <a:r>
              <a:rPr lang="en-US" sz="1600" dirty="0">
                <a:solidFill>
                  <a:srgbClr val="1D2B30"/>
                </a:solidFill>
                <a:latin typeface="Arial" pitchFamily="34" charset="0"/>
                <a:ea typeface="Arial" pitchFamily="34" charset="-122"/>
                <a:cs typeface="Arial" pitchFamily="34" charset="-120"/>
              </a:rPr>
              <a:t> Κοινωνική κατασκευή: η πραγματικότητα ως ανθρώπινο προϊόν</a:t>
            </a:r>
            <a:endParaRPr lang="en-US" sz="1600" dirty="0"/>
          </a:p>
        </p:txBody>
      </p:sp>
      <p:sp>
        <p:nvSpPr>
          <p:cNvPr id="7" name="Text 5"/>
          <p:cNvSpPr/>
          <p:nvPr/>
        </p:nvSpPr>
        <p:spPr>
          <a:xfrm>
            <a:off x="812800" y="4175621"/>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8A5A12"/>
                </a:solidFill>
                <a:latin typeface="Arial" pitchFamily="34" charset="0"/>
                <a:ea typeface="Arial" pitchFamily="34" charset="-122"/>
                <a:cs typeface="Arial" pitchFamily="34" charset="-120"/>
              </a:rPr>
              <a:t>Επόμενο: μορφές κοινωνικής οργάνωσης.</a:t>
            </a:r>
            <a:endParaRPr lang="en-US" sz="1500" dirty="0"/>
          </a:p>
        </p:txBody>
      </p:sp>
      <p:sp>
        <p:nvSpPr>
          <p:cNvPr id="8" name="Text 6"/>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Σύνοψη 2</a:t>
            </a:r>
            <a:endParaRPr lang="en-US" sz="1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F4E5F"/>
        </a:solidFill>
        <a:effectLst/>
      </p:bgPr>
    </p:bg>
    <p:spTree>
      <p:nvGrpSpPr>
        <p:cNvPr id="1" name=""/>
        <p:cNvGrpSpPr/>
        <p:nvPr/>
      </p:nvGrpSpPr>
      <p:grpSpPr>
        <a:xfrm>
          <a:off x="0" y="0"/>
          <a:ext cx="0" cy="0"/>
          <a:chOff x="0" y="0"/>
          <a:chExt cx="0" cy="0"/>
        </a:xfrm>
      </p:grpSpPr>
      <p:sp>
        <p:nvSpPr>
          <p:cNvPr id="2" name="Text 0"/>
          <p:cNvSpPr/>
          <p:nvPr/>
        </p:nvSpPr>
        <p:spPr>
          <a:xfrm>
            <a:off x="812800" y="2211090"/>
            <a:ext cx="10883392" cy="1041400"/>
          </a:xfrm>
          <a:prstGeom prst="rect">
            <a:avLst/>
          </a:prstGeom>
          <a:noFill/>
          <a:ln/>
        </p:spPr>
        <p:txBody>
          <a:bodyPr wrap="square" lIns="0" tIns="0" rIns="0" bIns="0" rtlCol="0" anchor="t">
            <a:normAutofit/>
          </a:bodyPr>
          <a:lstStyle/>
          <a:p>
            <a:pPr marL="0" indent="0" algn="l">
              <a:lnSpc>
                <a:spcPts val="8000"/>
              </a:lnSpc>
              <a:buNone/>
            </a:pPr>
            <a:r>
              <a:rPr lang="en-US" sz="8000" b="1" dirty="0">
                <a:solidFill>
                  <a:srgbClr val="E3B25A"/>
                </a:solidFill>
                <a:latin typeface="Georgia" pitchFamily="18" charset="0"/>
                <a:ea typeface="Georgia" pitchFamily="18" charset="-122"/>
                <a:cs typeface="Georgia" pitchFamily="18" charset="-120"/>
              </a:rPr>
              <a:t>3</a:t>
            </a:r>
            <a:endParaRPr lang="en-US" sz="8000" dirty="0"/>
          </a:p>
        </p:txBody>
      </p:sp>
      <p:sp>
        <p:nvSpPr>
          <p:cNvPr id="3" name="Text 1"/>
          <p:cNvSpPr>
            <a:spLocks noGrp="1"/>
          </p:cNvSpPr>
          <p:nvPr>
            <p:ph type="title"/>
          </p:nvPr>
        </p:nvSpPr>
        <p:spPr>
          <a:xfrm>
            <a:off x="812800" y="3404890"/>
            <a:ext cx="10883392" cy="584200"/>
          </a:xfrm>
          <a:prstGeom prst="rect">
            <a:avLst/>
          </a:prstGeom>
          <a:noFill/>
          <a:ln/>
        </p:spPr>
        <p:txBody>
          <a:bodyPr wrap="square" lIns="0" tIns="0" rIns="0" bIns="0" rtlCol="0" anchor="t">
            <a:normAutofit/>
          </a:bodyPr>
          <a:lstStyle/>
          <a:p>
            <a:pPr marL="0" indent="0" algn="l">
              <a:lnSpc>
                <a:spcPts val="4400"/>
              </a:lnSpc>
              <a:buNone/>
            </a:pPr>
            <a:r>
              <a:rPr lang="en-US" sz="4000" b="0" i="0" dirty="0">
                <a:solidFill>
                  <a:srgbClr val="FFFFFF"/>
                </a:solidFill>
                <a:latin typeface="Georgia" pitchFamily="18" charset="0"/>
                <a:ea typeface="Georgia" pitchFamily="18" charset="-122"/>
                <a:cs typeface="Georgia" pitchFamily="18" charset="-120"/>
              </a:rPr>
              <a:t>Μορφές κοινωνικής οργάνωσης</a:t>
            </a:r>
            <a:endParaRPr lang="en-US" sz="4000" dirty="0"/>
          </a:p>
        </p:txBody>
      </p:sp>
      <p:sp>
        <p:nvSpPr>
          <p:cNvPr id="4" name="Text 2"/>
          <p:cNvSpPr/>
          <p:nvPr/>
        </p:nvSpPr>
        <p:spPr>
          <a:xfrm>
            <a:off x="812800" y="4141490"/>
            <a:ext cx="10883392" cy="327620"/>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E3B25A"/>
                </a:solidFill>
                <a:latin typeface="Arial" pitchFamily="34" charset="0"/>
                <a:ea typeface="Arial" pitchFamily="34" charset="-122"/>
                <a:cs typeface="Arial" pitchFamily="34" charset="-120"/>
              </a:rPr>
              <a:t>Από την αγροτική κοινωνία στην ελληνική πραγματικότητα</a:t>
            </a:r>
            <a:endParaRPr lang="en-US" sz="17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3.1 ΑΓΡΟΤΙΚΕΣ ΚΟΙΝΩΝΙΕΣ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Δουλοκτητικές και φεουδαρχικές</a:t>
            </a:r>
            <a:endParaRPr lang="en-US" sz="3200" dirty="0"/>
          </a:p>
        </p:txBody>
      </p:sp>
      <p:sp>
        <p:nvSpPr>
          <p:cNvPr id="4" name="Shape 2"/>
          <p:cNvSpPr/>
          <p:nvPr/>
        </p:nvSpPr>
        <p:spPr>
          <a:xfrm>
            <a:off x="815975" y="1755676"/>
            <a:ext cx="3397250" cy="1047651"/>
          </a:xfrm>
          <a:prstGeom prst="roundRect">
            <a:avLst>
              <a:gd name="adj" fmla="val 9395"/>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Εγκατάσταση</a:t>
            </a:r>
            <a:endParaRPr lang="en-US" sz="1700" dirty="0"/>
          </a:p>
        </p:txBody>
      </p:sp>
      <p:sp>
        <p:nvSpPr>
          <p:cNvPr id="6" name="Text 4"/>
          <p:cNvSpPr/>
          <p:nvPr/>
        </p:nvSpPr>
        <p:spPr>
          <a:xfrm>
            <a:off x="1047750" y="2322711"/>
            <a:ext cx="3021711"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Μόνιμη εγκατάσταση σε έναν τόπο</a:t>
            </a:r>
            <a:endParaRPr lang="en-US" sz="1400" dirty="0"/>
          </a:p>
        </p:txBody>
      </p:sp>
      <p:sp>
        <p:nvSpPr>
          <p:cNvPr id="7" name="Shape 5"/>
          <p:cNvSpPr/>
          <p:nvPr/>
        </p:nvSpPr>
        <p:spPr>
          <a:xfrm>
            <a:off x="4397375" y="1755676"/>
            <a:ext cx="3397250" cy="1047651"/>
          </a:xfrm>
          <a:prstGeom prst="roundRect">
            <a:avLst>
              <a:gd name="adj" fmla="val 9395"/>
            </a:avLst>
          </a:prstGeom>
          <a:solidFill>
            <a:srgbClr val="FFFFFF"/>
          </a:solidFill>
          <a:ln w="6350">
            <a:solidFill>
              <a:srgbClr val="DAD5C4"/>
            </a:solidFill>
            <a:prstDash val="solid"/>
          </a:ln>
        </p:spPr>
        <p:txBody>
          <a:bodyPr/>
          <a:lstStyle/>
          <a:p>
            <a:endParaRPr lang="el-GR"/>
          </a:p>
        </p:txBody>
      </p:sp>
      <p:sp>
        <p:nvSpPr>
          <p:cNvPr id="8" name="Text 6"/>
          <p:cNvSpPr/>
          <p:nvPr/>
        </p:nvSpPr>
        <p:spPr>
          <a:xfrm>
            <a:off x="46291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Οικονομία</a:t>
            </a:r>
            <a:endParaRPr lang="en-US" sz="1700" dirty="0"/>
          </a:p>
        </p:txBody>
      </p:sp>
      <p:sp>
        <p:nvSpPr>
          <p:cNvPr id="9" name="Text 7"/>
          <p:cNvSpPr/>
          <p:nvPr/>
        </p:nvSpPr>
        <p:spPr>
          <a:xfrm>
            <a:off x="4629150" y="2322711"/>
            <a:ext cx="3021711"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Στηρίζεται στην καλλιέργεια της γης</a:t>
            </a:r>
            <a:endParaRPr lang="en-US" sz="1400" dirty="0"/>
          </a:p>
        </p:txBody>
      </p:sp>
      <p:sp>
        <p:nvSpPr>
          <p:cNvPr id="10" name="Shape 8"/>
          <p:cNvSpPr/>
          <p:nvPr/>
        </p:nvSpPr>
        <p:spPr>
          <a:xfrm>
            <a:off x="7978775" y="1755676"/>
            <a:ext cx="3397250" cy="1047651"/>
          </a:xfrm>
          <a:prstGeom prst="roundRect">
            <a:avLst>
              <a:gd name="adj" fmla="val 9395"/>
            </a:avLst>
          </a:prstGeom>
          <a:solidFill>
            <a:srgbClr val="FFFFFF"/>
          </a:solidFill>
          <a:ln w="6350">
            <a:solidFill>
              <a:srgbClr val="DAD5C4"/>
            </a:solidFill>
            <a:prstDash val="solid"/>
          </a:ln>
        </p:spPr>
        <p:txBody>
          <a:bodyPr/>
          <a:lstStyle/>
          <a:p>
            <a:endParaRPr lang="el-GR"/>
          </a:p>
        </p:txBody>
      </p:sp>
      <p:sp>
        <p:nvSpPr>
          <p:cNvPr id="11" name="Text 9"/>
          <p:cNvSpPr/>
          <p:nvPr/>
        </p:nvSpPr>
        <p:spPr>
          <a:xfrm>
            <a:off x="82105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Ζωή</a:t>
            </a:r>
            <a:endParaRPr lang="en-US" sz="1700" dirty="0"/>
          </a:p>
        </p:txBody>
      </p:sp>
      <p:sp>
        <p:nvSpPr>
          <p:cNvPr id="12" name="Text 10"/>
          <p:cNvSpPr/>
          <p:nvPr/>
        </p:nvSpPr>
        <p:spPr>
          <a:xfrm>
            <a:off x="8210550" y="2322711"/>
            <a:ext cx="3162300"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Μικρή προσδοκώμενη διάρκεια ζωής</a:t>
            </a:r>
            <a:endParaRPr lang="en-US" sz="1400" dirty="0"/>
          </a:p>
        </p:txBody>
      </p:sp>
      <p:sp>
        <p:nvSpPr>
          <p:cNvPr id="13" name="Text 11"/>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3.1</a:t>
            </a:r>
            <a:endParaRPr lang="en-US" sz="1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3.2 ΒΙΟΜΗΧΑΝΙΚΕΣ ΚΟΙΝΩΝΙΕΣ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Μηχανές, εργοστάσια, πόλεις</a:t>
            </a:r>
            <a:endParaRPr lang="en-US" sz="3200" dirty="0"/>
          </a:p>
        </p:txBody>
      </p:sp>
      <p:sp>
        <p:nvSpPr>
          <p:cNvPr id="4" name="Text 2"/>
          <p:cNvSpPr/>
          <p:nvPr/>
        </p:nvSpPr>
        <p:spPr>
          <a:xfrm>
            <a:off x="812800" y="1752501"/>
            <a:ext cx="2356743"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Μηχανές στην παραγωγή</a:t>
            </a:r>
            <a:endParaRPr lang="en-US" sz="1400" dirty="0"/>
          </a:p>
        </p:txBody>
      </p:sp>
      <p:sp>
        <p:nvSpPr>
          <p:cNvPr id="5" name="Text 3"/>
          <p:cNvSpPr/>
          <p:nvPr/>
        </p:nvSpPr>
        <p:spPr>
          <a:xfrm>
            <a:off x="3271143" y="1752501"/>
            <a:ext cx="2418358"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Μηχανοκίνητα εργοστάσια</a:t>
            </a:r>
            <a:endParaRPr lang="en-US" sz="1400" dirty="0"/>
          </a:p>
        </p:txBody>
      </p:sp>
      <p:sp>
        <p:nvSpPr>
          <p:cNvPr id="6" name="Text 4"/>
          <p:cNvSpPr/>
          <p:nvPr/>
        </p:nvSpPr>
        <p:spPr>
          <a:xfrm>
            <a:off x="5791101" y="1752501"/>
            <a:ext cx="1730772"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Μισθωτή εργασία</a:t>
            </a:r>
            <a:endParaRPr lang="en-US" sz="1400" dirty="0"/>
          </a:p>
        </p:txBody>
      </p:sp>
      <p:sp>
        <p:nvSpPr>
          <p:cNvPr id="7" name="Text 5"/>
          <p:cNvSpPr/>
          <p:nvPr/>
        </p:nvSpPr>
        <p:spPr>
          <a:xfrm>
            <a:off x="7623473" y="1752501"/>
            <a:ext cx="3219450"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Μαζική παραγωγή χαμηλού κόστους</a:t>
            </a:r>
            <a:endParaRPr lang="en-US" sz="1400" dirty="0"/>
          </a:p>
        </p:txBody>
      </p:sp>
      <p:sp>
        <p:nvSpPr>
          <p:cNvPr id="8" name="Text 6"/>
          <p:cNvSpPr/>
          <p:nvPr/>
        </p:nvSpPr>
        <p:spPr>
          <a:xfrm>
            <a:off x="812800" y="2280741"/>
            <a:ext cx="1442839"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Αστικοποίηση</a:t>
            </a:r>
            <a:endParaRPr lang="en-US" sz="1400" dirty="0"/>
          </a:p>
        </p:txBody>
      </p:sp>
      <p:sp>
        <p:nvSpPr>
          <p:cNvPr id="9" name="Text 7"/>
          <p:cNvSpPr/>
          <p:nvPr/>
        </p:nvSpPr>
        <p:spPr>
          <a:xfrm>
            <a:off x="812800" y="2935982"/>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Η αγορά εξαρτάται όχι από τη ζήτηση αλλά από τη δυνατότητα παραγωγής.</a:t>
            </a:r>
            <a:endParaRPr lang="en-US" sz="1600" dirty="0"/>
          </a:p>
        </p:txBody>
      </p:sp>
      <p:sp>
        <p:nvSpPr>
          <p:cNvPr id="10" name="Text 8"/>
          <p:cNvSpPr/>
          <p:nvPr/>
        </p:nvSpPr>
        <p:spPr>
          <a:xfrm>
            <a:off x="812800" y="3449042"/>
            <a:ext cx="11379200"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Μετάβαση: ορισμένοι αγρότες γίνονται βιοτέχνες που παράγουν για την αγορά· μανιφακτούρα, έμποροι, αστική τάξη.</a:t>
            </a:r>
            <a:endParaRPr lang="en-US" sz="16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3.2</a:t>
            </a:r>
            <a:endParaRPr lang="en-US" sz="1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3.3 ΜΕΤΑΒΙΟΜΗΧΑΝΙΚΕΣ ΚΟΙΝΩΝΙΕΣ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Κοινωνία της πληροφορίας</a:t>
            </a:r>
            <a:endParaRPr lang="en-US" sz="3200" dirty="0"/>
          </a:p>
        </p:txBody>
      </p:sp>
      <p:sp>
        <p:nvSpPr>
          <p:cNvPr id="4" name="Text 2"/>
          <p:cNvSpPr/>
          <p:nvPr/>
        </p:nvSpPr>
        <p:spPr>
          <a:xfrm>
            <a:off x="812800" y="1752501"/>
            <a:ext cx="2549723"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Συσσώρευση πληροφοριών</a:t>
            </a:r>
            <a:endParaRPr lang="en-US" sz="1400" dirty="0"/>
          </a:p>
        </p:txBody>
      </p:sp>
      <p:sp>
        <p:nvSpPr>
          <p:cNvPr id="5" name="Text 3"/>
          <p:cNvSpPr/>
          <p:nvPr/>
        </p:nvSpPr>
        <p:spPr>
          <a:xfrm>
            <a:off x="3464123" y="1752501"/>
            <a:ext cx="889893"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Γνώση</a:t>
            </a:r>
            <a:endParaRPr lang="en-US" sz="1400" dirty="0"/>
          </a:p>
        </p:txBody>
      </p:sp>
      <p:sp>
        <p:nvSpPr>
          <p:cNvPr id="6" name="Text 4"/>
          <p:cNvSpPr/>
          <p:nvPr/>
        </p:nvSpPr>
        <p:spPr>
          <a:xfrm>
            <a:off x="4455616" y="1752501"/>
            <a:ext cx="1683345"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Νέες τεχνολογίες</a:t>
            </a:r>
            <a:endParaRPr lang="en-US" sz="1400" dirty="0"/>
          </a:p>
        </p:txBody>
      </p:sp>
      <p:sp>
        <p:nvSpPr>
          <p:cNvPr id="7" name="Text 5"/>
          <p:cNvSpPr/>
          <p:nvPr/>
        </p:nvSpPr>
        <p:spPr>
          <a:xfrm>
            <a:off x="6240562" y="1752501"/>
            <a:ext cx="1756073"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Ραγδαίες αλλαγές</a:t>
            </a:r>
            <a:endParaRPr lang="en-US" sz="1400" dirty="0"/>
          </a:p>
        </p:txBody>
      </p:sp>
      <p:sp>
        <p:nvSpPr>
          <p:cNvPr id="8" name="Text 6"/>
          <p:cNvSpPr/>
          <p:nvPr/>
        </p:nvSpPr>
        <p:spPr>
          <a:xfrm>
            <a:off x="8098234" y="1752501"/>
            <a:ext cx="1001018"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Ευελιξία</a:t>
            </a:r>
            <a:endParaRPr lang="en-US" sz="1400" dirty="0"/>
          </a:p>
        </p:txBody>
      </p:sp>
      <p:sp>
        <p:nvSpPr>
          <p:cNvPr id="9" name="Text 7"/>
          <p:cNvSpPr/>
          <p:nvPr/>
        </p:nvSpPr>
        <p:spPr>
          <a:xfrm>
            <a:off x="9200852" y="1752501"/>
            <a:ext cx="1799332"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Τριτογενής τομέας</a:t>
            </a:r>
            <a:endParaRPr lang="en-US" sz="1400" dirty="0"/>
          </a:p>
        </p:txBody>
      </p:sp>
      <p:sp>
        <p:nvSpPr>
          <p:cNvPr id="10" name="Text 8"/>
          <p:cNvSpPr/>
          <p:nvPr/>
        </p:nvSpPr>
        <p:spPr>
          <a:xfrm>
            <a:off x="812800" y="2407741"/>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Νέες τεχνολογίες: ρομποτική, οπτική ίνα, δορυφόροι.</a:t>
            </a:r>
            <a:endParaRPr lang="en-US" sz="1600" dirty="0"/>
          </a:p>
        </p:txBody>
      </p:sp>
      <p:sp>
        <p:nvSpPr>
          <p:cNvPr id="11" name="Text 9"/>
          <p:cNvSpPr/>
          <p:nvPr/>
        </p:nvSpPr>
        <p:spPr>
          <a:xfrm>
            <a:off x="812800" y="2920802"/>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Η πληροφορία είναι το κλειδί για την ανάπτυξη και την αύξηση της παραγωγικότητας.</a:t>
            </a:r>
            <a:endParaRPr lang="en-US" sz="16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3.3</a:t>
            </a:r>
            <a:endParaRPr lang="en-US" sz="12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3.4 ΣΥΓΧΡΟΝΕΣ ΚΟΙΝΩΝΙΕΣ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Ανάπτυξη και υπανάπτυξη: δύο θεωρίες</a:t>
            </a:r>
            <a:endParaRPr lang="en-US" sz="3200" dirty="0"/>
          </a:p>
        </p:txBody>
      </p:sp>
      <p:sp>
        <p:nvSpPr>
          <p:cNvPr id="4" name="Shape 2"/>
          <p:cNvSpPr/>
          <p:nvPr/>
        </p:nvSpPr>
        <p:spPr>
          <a:xfrm>
            <a:off x="815975" y="1755676"/>
            <a:ext cx="5187950" cy="1723132"/>
          </a:xfrm>
          <a:prstGeom prst="roundRect">
            <a:avLst>
              <a:gd name="adj" fmla="val 5712"/>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Θεωρίες εξάρτησης</a:t>
            </a:r>
            <a:endParaRPr lang="en-US" sz="1700" dirty="0"/>
          </a:p>
        </p:txBody>
      </p:sp>
      <p:sp>
        <p:nvSpPr>
          <p:cNvPr id="6" name="Text 4"/>
          <p:cNvSpPr/>
          <p:nvPr/>
        </p:nvSpPr>
        <p:spPr>
          <a:xfrm>
            <a:off x="1047750" y="2322711"/>
            <a:ext cx="4866132" cy="949722"/>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Η ανάπτυξη του δυτικού κόσμου και η υπανάπτυξη του Τρίτου Κόσμου εξετάζονται ενιαία. Ο Τρίτος Κόσμος δεν ανέπτυξε αυτόνομα επειδή προσδέθηκε στον καπιταλισμό με σχέσεις εξάρτησης</a:t>
            </a:r>
            <a:endParaRPr lang="en-US" sz="1300" dirty="0"/>
          </a:p>
        </p:txBody>
      </p:sp>
      <p:sp>
        <p:nvSpPr>
          <p:cNvPr id="7" name="Shape 5"/>
          <p:cNvSpPr/>
          <p:nvPr/>
        </p:nvSpPr>
        <p:spPr>
          <a:xfrm>
            <a:off x="6188075" y="1755676"/>
            <a:ext cx="5187950" cy="1723132"/>
          </a:xfrm>
          <a:prstGeom prst="roundRect">
            <a:avLst>
              <a:gd name="adj" fmla="val 5712"/>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198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Θεωρίες εκσυγχρονισμού</a:t>
            </a:r>
            <a:endParaRPr lang="en-US" sz="1700" dirty="0"/>
          </a:p>
        </p:txBody>
      </p:sp>
      <p:sp>
        <p:nvSpPr>
          <p:cNvPr id="9" name="Text 7"/>
          <p:cNvSpPr/>
          <p:nvPr/>
        </p:nvSpPr>
        <p:spPr>
          <a:xfrm>
            <a:off x="6419850" y="2322711"/>
            <a:ext cx="4866132"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Ο υπόλοιπος κόσμος θα φτάσει τελικά το δυτικό επίπεδο, από τις παραδοσιακές στις αναπτυγμένες κοινωνίες, με εκπαίδευση και δυτικές αξίες</a:t>
            </a:r>
            <a:endParaRPr lang="en-US" sz="1300" dirty="0"/>
          </a:p>
        </p:txBody>
      </p:sp>
      <p:sp>
        <p:nvSpPr>
          <p:cNvPr id="10" name="Text 8"/>
          <p:cNvSpPr/>
          <p:nvPr/>
        </p:nvSpPr>
        <p:spPr>
          <a:xfrm>
            <a:off x="812800" y="371058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Χώρες του 1ου, του 2ου και του 3ου Κόσμου.</a:t>
            </a:r>
            <a:endParaRPr lang="en-US" sz="16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3.4</a:t>
            </a:r>
            <a:endParaRPr lang="en-US" sz="1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3.5 ΕΛΛΗΝΙΚΗ ΚΟΙΝΩΝΙΑ</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Οικονομία: ατελής εκβιομηχάνιση</a:t>
            </a:r>
            <a:endParaRPr lang="en-US" sz="3200" dirty="0"/>
          </a:p>
        </p:txBody>
      </p:sp>
      <p:sp>
        <p:nvSpPr>
          <p:cNvPr id="4" name="Text 2"/>
          <p:cNvSpPr/>
          <p:nvPr/>
        </p:nvSpPr>
        <p:spPr>
          <a:xfrm>
            <a:off x="812800" y="1752501"/>
            <a:ext cx="10566400" cy="1382911"/>
          </a:xfrm>
          <a:prstGeom prst="roundRect">
            <a:avLst>
              <a:gd name="adj" fmla="val 7347"/>
            </a:avLst>
          </a:prstGeom>
          <a:solidFill>
            <a:srgbClr val="1F4E5F"/>
          </a:solidFill>
          <a:ln/>
        </p:spPr>
        <p:txBody>
          <a:bodyPr wrap="square" lIns="275042" tIns="198842" rIns="0" bIns="173442" rtlCol="0" anchor="t">
            <a:normAutofit/>
          </a:bodyPr>
          <a:lstStyle/>
          <a:p>
            <a:pPr marL="0" indent="0" algn="l">
              <a:lnSpc>
                <a:spcPts val="2430"/>
              </a:lnSpc>
              <a:buNone/>
            </a:pPr>
            <a:r>
              <a:rPr lang="en-US" sz="1800" dirty="0">
                <a:solidFill>
                  <a:srgbClr val="F6F3EA"/>
                </a:solidFill>
                <a:latin typeface="Georgia" pitchFamily="18" charset="0"/>
                <a:ea typeface="Georgia" pitchFamily="18" charset="-122"/>
                <a:cs typeface="Georgia" pitchFamily="18" charset="-120"/>
              </a:rPr>
              <a:t>Η Ελλάδα δεν ανέπτυξε βιομηχανία ανάλογη με τον δυτικό κόσμο, ενώ η εμπορευματοποίηση της γεωργίας δεν οδήγησε σε καπιταλιστικές επιχειρήσεις αντίστοιχου μεγέθους με της Δυτικής Ευρώπης.</a:t>
            </a:r>
            <a:endParaRPr lang="en-US" sz="1800" dirty="0"/>
          </a:p>
        </p:txBody>
      </p:sp>
      <p:sp>
        <p:nvSpPr>
          <p:cNvPr id="5" name="Text 3"/>
          <p:cNvSpPr/>
          <p:nvPr/>
        </p:nvSpPr>
        <p:spPr>
          <a:xfrm>
            <a:off x="812800" y="3364012"/>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Τρεις τομείς: αγροτικός, βιομηχανικός, υπηρεσιών.</a:t>
            </a:r>
            <a:endParaRPr lang="en-US" sz="1600" dirty="0"/>
          </a:p>
        </p:txBody>
      </p:sp>
      <p:sp>
        <p:nvSpPr>
          <p:cNvPr id="6" name="Text 4"/>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3.5</a:t>
            </a:r>
            <a:endParaRPr lang="en-US" sz="1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3.5 ΑΓΡΟΤΙΚΟΣ ΤΟΜΕΑΣ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Ιδιαιτερότητες</a:t>
            </a:r>
            <a:endParaRPr lang="en-US" sz="3200" dirty="0"/>
          </a:p>
        </p:txBody>
      </p:sp>
      <p:sp>
        <p:nvSpPr>
          <p:cNvPr id="4" name="Shape 2"/>
          <p:cNvSpPr/>
          <p:nvPr/>
        </p:nvSpPr>
        <p:spPr>
          <a:xfrm>
            <a:off x="815975" y="1755676"/>
            <a:ext cx="33972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Ποικιλία συστημάτων</a:t>
            </a:r>
            <a:endParaRPr lang="en-US" sz="1700" dirty="0"/>
          </a:p>
        </p:txBody>
      </p:sp>
      <p:sp>
        <p:nvSpPr>
          <p:cNvPr id="6" name="Text 4"/>
          <p:cNvSpPr/>
          <p:nvPr/>
        </p:nvSpPr>
        <p:spPr>
          <a:xfrm>
            <a:off x="1047750" y="2322711"/>
            <a:ext cx="302171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Συνύπαρξη τσιφλικιού, τσελιγκάτου, κεφαλοχωριού</a:t>
            </a:r>
            <a:endParaRPr lang="en-US" sz="1400" dirty="0"/>
          </a:p>
        </p:txBody>
      </p:sp>
      <p:sp>
        <p:nvSpPr>
          <p:cNvPr id="7" name="Shape 5"/>
          <p:cNvSpPr/>
          <p:nvPr/>
        </p:nvSpPr>
        <p:spPr>
          <a:xfrm>
            <a:off x="4397375" y="1755676"/>
            <a:ext cx="33972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8" name="Text 6"/>
          <p:cNvSpPr/>
          <p:nvPr/>
        </p:nvSpPr>
        <p:spPr>
          <a:xfrm>
            <a:off x="46291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Μικρές ιδιοκτησίες</a:t>
            </a:r>
            <a:endParaRPr lang="en-US" sz="1700" dirty="0"/>
          </a:p>
        </p:txBody>
      </p:sp>
      <p:sp>
        <p:nvSpPr>
          <p:cNvPr id="9" name="Text 7"/>
          <p:cNvSpPr/>
          <p:nvPr/>
        </p:nvSpPr>
        <p:spPr>
          <a:xfrm>
            <a:off x="4629150" y="2322711"/>
            <a:ext cx="302171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Μέση έκταση καλλιέργειας: Ελλάδα 4,4 εκτάρια, ΕΕ 17,6 εκτάρια</a:t>
            </a:r>
            <a:endParaRPr lang="en-US" sz="1400" dirty="0"/>
          </a:p>
        </p:txBody>
      </p:sp>
      <p:sp>
        <p:nvSpPr>
          <p:cNvPr id="10" name="Shape 8"/>
          <p:cNvSpPr/>
          <p:nvPr/>
        </p:nvSpPr>
        <p:spPr>
          <a:xfrm>
            <a:off x="7978775" y="1755676"/>
            <a:ext cx="33972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11" name="Text 9"/>
          <p:cNvSpPr/>
          <p:nvPr/>
        </p:nvSpPr>
        <p:spPr>
          <a:xfrm>
            <a:off x="82105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ΚΑΠ</a:t>
            </a:r>
            <a:endParaRPr lang="en-US" sz="1700" dirty="0"/>
          </a:p>
        </p:txBody>
      </p:sp>
      <p:sp>
        <p:nvSpPr>
          <p:cNvPr id="12" name="Text 10"/>
          <p:cNvSpPr/>
          <p:nvPr/>
        </p:nvSpPr>
        <p:spPr>
          <a:xfrm>
            <a:off x="8210550" y="2322711"/>
            <a:ext cx="3021711"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Η Κοινή Αγροτική Πολιτική προσδιορίζει επιθυμητές και ανεπιθύμητες καλλιέργειες</a:t>
            </a:r>
            <a:endParaRPr lang="en-US" sz="1400" dirty="0"/>
          </a:p>
        </p:txBody>
      </p:sp>
      <p:sp>
        <p:nvSpPr>
          <p:cNvPr id="13" name="Text 11"/>
          <p:cNvSpPr/>
          <p:nvPr/>
        </p:nvSpPr>
        <p:spPr>
          <a:xfrm>
            <a:off x="812800" y="3532783"/>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Σε αντίθεση με τη Δυτική Ευρώπη, οι αγροτικές μονάδες δεν προσαρμόστηκαν στη μεγιστοποίηση του οικονομικού αποτελέσματος και το έδαφος έχει ιδιαιτερότητες.</a:t>
            </a:r>
            <a:endParaRPr lang="en-US" sz="16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3.5</a:t>
            </a:r>
            <a:endParaRPr lang="en-US" sz="1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3.5 ΒΙΟΜΗΧΑΝΙΑ ΚΑΙ ΥΠΗΡΕΣΙΕΣ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Δευτερογενής και τριτογενής τομέας</a:t>
            </a:r>
            <a:endParaRPr lang="en-US" sz="3200" dirty="0"/>
          </a:p>
        </p:txBody>
      </p:sp>
      <p:sp>
        <p:nvSpPr>
          <p:cNvPr id="4" name="Shape 2"/>
          <p:cNvSpPr/>
          <p:nvPr/>
        </p:nvSpPr>
        <p:spPr>
          <a:xfrm>
            <a:off x="815975" y="1755676"/>
            <a:ext cx="5187950" cy="1723132"/>
          </a:xfrm>
          <a:prstGeom prst="roundRect">
            <a:avLst>
              <a:gd name="adj" fmla="val 5712"/>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Βιομηχανικός τομέας</a:t>
            </a:r>
            <a:endParaRPr lang="en-US" sz="1700" dirty="0"/>
          </a:p>
        </p:txBody>
      </p:sp>
      <p:sp>
        <p:nvSpPr>
          <p:cNvPr id="6" name="Text 4"/>
          <p:cNvSpPr/>
          <p:nvPr/>
        </p:nvSpPr>
        <p:spPr>
          <a:xfrm>
            <a:off x="1047750" y="2322711"/>
            <a:ext cx="4866132" cy="949722"/>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Έως το 1900 σχεδόν ανύπαρκτη· μεταπολεμικά ο σημαντικότερος επενδυτής είναι το κράτος (ΔΕΗ, ΟΤΕ, Ελληνικά Πετρέλαια, ΕΟΤ)· ατελής εκβιομηχάνιση και αποβιομηχάνιση τις τελευταίες δεκαετίες</a:t>
            </a:r>
            <a:endParaRPr lang="en-US" sz="1300" dirty="0"/>
          </a:p>
        </p:txBody>
      </p:sp>
      <p:sp>
        <p:nvSpPr>
          <p:cNvPr id="7" name="Shape 5"/>
          <p:cNvSpPr/>
          <p:nvPr/>
        </p:nvSpPr>
        <p:spPr>
          <a:xfrm>
            <a:off x="6188075" y="1755676"/>
            <a:ext cx="5187950" cy="1723132"/>
          </a:xfrm>
          <a:prstGeom prst="roundRect">
            <a:avLst>
              <a:gd name="adj" fmla="val 5712"/>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198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Τομέας υπηρεσιών</a:t>
            </a:r>
            <a:endParaRPr lang="en-US" sz="1700" dirty="0"/>
          </a:p>
        </p:txBody>
      </p:sp>
      <p:sp>
        <p:nvSpPr>
          <p:cNvPr id="9" name="Text 7"/>
          <p:cNvSpPr/>
          <p:nvPr/>
        </p:nvSpPr>
        <p:spPr>
          <a:xfrm>
            <a:off x="6419850" y="2322711"/>
            <a:ext cx="4866132"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Διόγκωση του τριτογενούς τομέα· απασχολεί το 51% του οικονομικά ενεργού πληθυσμού (2001)· πυλώνες: τουρισμός, ναυτιλία</a:t>
            </a:r>
            <a:endParaRPr lang="en-US" sz="1300" dirty="0"/>
          </a:p>
        </p:txBody>
      </p:sp>
      <p:sp>
        <p:nvSpPr>
          <p:cNvPr id="10" name="Text 8"/>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3.5</a:t>
            </a:r>
            <a:endParaRPr lang="en-US" sz="1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Σύνοψη του τρίτου μέρους</a:t>
            </a:r>
            <a:endParaRPr lang="en-US" sz="3200" dirty="0"/>
          </a:p>
        </p:txBody>
      </p:sp>
      <p:sp>
        <p:nvSpPr>
          <p:cNvPr id="3" name="Text 1"/>
          <p:cNvSpPr/>
          <p:nvPr/>
        </p:nvSpPr>
        <p:spPr>
          <a:xfrm>
            <a:off x="815975" y="1466155"/>
            <a:ext cx="10560050" cy="544810"/>
          </a:xfrm>
          <a:prstGeom prst="roundRect">
            <a:avLst>
              <a:gd name="adj" fmla="val 13404"/>
            </a:avLst>
          </a:prstGeom>
          <a:solidFill>
            <a:srgbClr val="FFFFFF"/>
          </a:solidFill>
          <a:ln w="6350">
            <a:solidFill>
              <a:srgbClr val="DAD5C4"/>
            </a:solidFill>
            <a:prstDash val="solid"/>
          </a:ln>
        </p:spPr>
        <p:txBody>
          <a:bodyPr wrap="square" lIns="159587" tIns="108787" rIns="0" bIns="83387" rtlCol="0" anchor="t">
            <a:normAutofit/>
          </a:bodyPr>
          <a:lstStyle/>
          <a:p>
            <a:pPr marL="0" indent="0" algn="l">
              <a:lnSpc>
                <a:spcPts val="2240"/>
              </a:lnSpc>
              <a:buNone/>
            </a:pPr>
            <a:r>
              <a:rPr lang="en-US" sz="1600" b="1" dirty="0">
                <a:solidFill>
                  <a:srgbClr val="1D2B30"/>
                </a:solidFill>
                <a:latin typeface="Arial" pitchFamily="34" charset="0"/>
                <a:ea typeface="Arial" pitchFamily="34" charset="-122"/>
                <a:cs typeface="Arial" pitchFamily="34" charset="-120"/>
              </a:rPr>
              <a:t>1.</a:t>
            </a:r>
            <a:r>
              <a:rPr lang="en-US" sz="1600" dirty="0">
                <a:solidFill>
                  <a:srgbClr val="1D2B30"/>
                </a:solidFill>
                <a:latin typeface="Arial" pitchFamily="34" charset="0"/>
                <a:ea typeface="Arial" pitchFamily="34" charset="-122"/>
                <a:cs typeface="Arial" pitchFamily="34" charset="-120"/>
              </a:rPr>
              <a:t> Αγροτικές, βιομηχανικές, μεταβιομηχανικές κοινωνίες</a:t>
            </a:r>
            <a:endParaRPr lang="en-US" sz="1600" dirty="0"/>
          </a:p>
        </p:txBody>
      </p:sp>
      <p:sp>
        <p:nvSpPr>
          <p:cNvPr id="4" name="Text 2"/>
          <p:cNvSpPr/>
          <p:nvPr/>
        </p:nvSpPr>
        <p:spPr>
          <a:xfrm>
            <a:off x="815975" y="2118916"/>
            <a:ext cx="10560050" cy="544810"/>
          </a:xfrm>
          <a:prstGeom prst="roundRect">
            <a:avLst>
              <a:gd name="adj" fmla="val 13404"/>
            </a:avLst>
          </a:prstGeom>
          <a:solidFill>
            <a:srgbClr val="FFFFFF"/>
          </a:solidFill>
          <a:ln w="6350">
            <a:solidFill>
              <a:srgbClr val="DAD5C4"/>
            </a:solidFill>
            <a:prstDash val="solid"/>
          </a:ln>
        </p:spPr>
        <p:txBody>
          <a:bodyPr wrap="square" lIns="159587" tIns="108787" rIns="0" bIns="83387" rtlCol="0" anchor="t">
            <a:normAutofit/>
          </a:bodyPr>
          <a:lstStyle/>
          <a:p>
            <a:pPr marL="0" indent="0" algn="l">
              <a:lnSpc>
                <a:spcPts val="2240"/>
              </a:lnSpc>
              <a:buNone/>
            </a:pPr>
            <a:r>
              <a:rPr lang="en-US" sz="1600" b="1" dirty="0">
                <a:solidFill>
                  <a:srgbClr val="1D2B30"/>
                </a:solidFill>
                <a:latin typeface="Arial" pitchFamily="34" charset="0"/>
                <a:ea typeface="Arial" pitchFamily="34" charset="-122"/>
                <a:cs typeface="Arial" pitchFamily="34" charset="-120"/>
              </a:rPr>
              <a:t>2.</a:t>
            </a:r>
            <a:r>
              <a:rPr lang="en-US" sz="1600" dirty="0">
                <a:solidFill>
                  <a:srgbClr val="1D2B30"/>
                </a:solidFill>
                <a:latin typeface="Arial" pitchFamily="34" charset="0"/>
                <a:ea typeface="Arial" pitchFamily="34" charset="-122"/>
                <a:cs typeface="Arial" pitchFamily="34" charset="-120"/>
              </a:rPr>
              <a:t> Θεωρίες εξάρτησης και εκσυγχρονισμού</a:t>
            </a:r>
            <a:endParaRPr lang="en-US" sz="1600" dirty="0"/>
          </a:p>
        </p:txBody>
      </p:sp>
      <p:sp>
        <p:nvSpPr>
          <p:cNvPr id="5" name="Text 3"/>
          <p:cNvSpPr/>
          <p:nvPr/>
        </p:nvSpPr>
        <p:spPr>
          <a:xfrm>
            <a:off x="815975" y="2771676"/>
            <a:ext cx="10560050" cy="544810"/>
          </a:xfrm>
          <a:prstGeom prst="roundRect">
            <a:avLst>
              <a:gd name="adj" fmla="val 13404"/>
            </a:avLst>
          </a:prstGeom>
          <a:solidFill>
            <a:srgbClr val="FFFFFF"/>
          </a:solidFill>
          <a:ln w="6350">
            <a:solidFill>
              <a:srgbClr val="DAD5C4"/>
            </a:solidFill>
            <a:prstDash val="solid"/>
          </a:ln>
        </p:spPr>
        <p:txBody>
          <a:bodyPr wrap="square" lIns="159587" tIns="108787" rIns="0" bIns="83387" rtlCol="0" anchor="t">
            <a:normAutofit/>
          </a:bodyPr>
          <a:lstStyle/>
          <a:p>
            <a:pPr marL="0" indent="0" algn="l">
              <a:lnSpc>
                <a:spcPts val="2240"/>
              </a:lnSpc>
              <a:buNone/>
            </a:pPr>
            <a:r>
              <a:rPr lang="en-US" sz="1600" b="1" dirty="0">
                <a:solidFill>
                  <a:srgbClr val="1D2B30"/>
                </a:solidFill>
                <a:latin typeface="Arial" pitchFamily="34" charset="0"/>
                <a:ea typeface="Arial" pitchFamily="34" charset="-122"/>
                <a:cs typeface="Arial" pitchFamily="34" charset="-120"/>
              </a:rPr>
              <a:t>3.</a:t>
            </a:r>
            <a:r>
              <a:rPr lang="en-US" sz="1600" dirty="0">
                <a:solidFill>
                  <a:srgbClr val="1D2B30"/>
                </a:solidFill>
                <a:latin typeface="Arial" pitchFamily="34" charset="0"/>
                <a:ea typeface="Arial" pitchFamily="34" charset="-122"/>
                <a:cs typeface="Arial" pitchFamily="34" charset="-120"/>
              </a:rPr>
              <a:t> Ελλάδα: ατελής εκβιομηχάνιση, μικρές αγροτικές ιδιοκτησίες, ισχυρός τριτογενής τομέας</a:t>
            </a:r>
            <a:endParaRPr lang="en-US" sz="1600" dirty="0"/>
          </a:p>
        </p:txBody>
      </p:sp>
      <p:sp>
        <p:nvSpPr>
          <p:cNvPr id="6" name="Text 4"/>
          <p:cNvSpPr/>
          <p:nvPr/>
        </p:nvSpPr>
        <p:spPr>
          <a:xfrm>
            <a:off x="812800" y="3522861"/>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8A5A12"/>
                </a:solidFill>
                <a:latin typeface="Arial" pitchFamily="34" charset="0"/>
                <a:ea typeface="Arial" pitchFamily="34" charset="-122"/>
                <a:cs typeface="Arial" pitchFamily="34" charset="-120"/>
              </a:rPr>
              <a:t>Επόμενο: κοινωνικές αξίες.</a:t>
            </a:r>
            <a:endParaRPr lang="en-US" sz="1500" dirty="0"/>
          </a:p>
        </p:txBody>
      </p:sp>
      <p:sp>
        <p:nvSpPr>
          <p:cNvPr id="7" name="Text 5"/>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Σύνοψη 3</a:t>
            </a:r>
            <a:endParaRPr lang="en-US" sz="1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4. ΚΟΙΝΩΝΙΚΕΣ ΑΞΙΕΣ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Ορισμός</a:t>
            </a:r>
            <a:endParaRPr lang="en-US" sz="3200" dirty="0"/>
          </a:p>
        </p:txBody>
      </p:sp>
      <p:sp>
        <p:nvSpPr>
          <p:cNvPr id="4" name="Text 2"/>
          <p:cNvSpPr/>
          <p:nvPr/>
        </p:nvSpPr>
        <p:spPr>
          <a:xfrm>
            <a:off x="812800" y="1752501"/>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Οι ιδέες και οι πεποιθήσεις της πλειονότητας των μελών μιας κοινωνίας για το επιθυμητό και το ανεπιθύμητο, το ωραίο και το άσχημο, το δίκαιο και το άδικο, το καλό και το κακό.</a:t>
            </a:r>
            <a:endParaRPr lang="en-US" sz="1600" dirty="0"/>
          </a:p>
        </p:txBody>
      </p:sp>
      <p:sp>
        <p:nvSpPr>
          <p:cNvPr id="5" name="Shape 3"/>
          <p:cNvSpPr/>
          <p:nvPr/>
        </p:nvSpPr>
        <p:spPr>
          <a:xfrm>
            <a:off x="815975" y="2553196"/>
            <a:ext cx="33972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6" name="Text 4"/>
          <p:cNvSpPr/>
          <p:nvPr/>
        </p:nvSpPr>
        <p:spPr>
          <a:xfrm>
            <a:off x="1047750" y="278497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Στον χώρο</a:t>
            </a:r>
            <a:endParaRPr lang="en-US" sz="1700" dirty="0"/>
          </a:p>
        </p:txBody>
      </p:sp>
      <p:sp>
        <p:nvSpPr>
          <p:cNvPr id="7" name="Text 5"/>
          <p:cNvSpPr/>
          <p:nvPr/>
        </p:nvSpPr>
        <p:spPr>
          <a:xfrm>
            <a:off x="1047750" y="3120231"/>
            <a:ext cx="3021711"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Από περιοχή σε περιοχή</a:t>
            </a:r>
            <a:endParaRPr lang="en-US" sz="1400" dirty="0"/>
          </a:p>
        </p:txBody>
      </p:sp>
      <p:sp>
        <p:nvSpPr>
          <p:cNvPr id="8" name="Shape 6"/>
          <p:cNvSpPr/>
          <p:nvPr/>
        </p:nvSpPr>
        <p:spPr>
          <a:xfrm>
            <a:off x="4397375" y="2553196"/>
            <a:ext cx="33972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9" name="Text 7"/>
          <p:cNvSpPr/>
          <p:nvPr/>
        </p:nvSpPr>
        <p:spPr>
          <a:xfrm>
            <a:off x="4629150" y="278497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Στον χρόνο</a:t>
            </a:r>
            <a:endParaRPr lang="en-US" sz="1700" dirty="0"/>
          </a:p>
        </p:txBody>
      </p:sp>
      <p:sp>
        <p:nvSpPr>
          <p:cNvPr id="10" name="Text 8"/>
          <p:cNvSpPr/>
          <p:nvPr/>
        </p:nvSpPr>
        <p:spPr>
          <a:xfrm>
            <a:off x="4629150" y="3120231"/>
            <a:ext cx="3021711"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Από εποχή σε εποχή</a:t>
            </a:r>
            <a:endParaRPr lang="en-US" sz="1400" dirty="0"/>
          </a:p>
        </p:txBody>
      </p:sp>
      <p:sp>
        <p:nvSpPr>
          <p:cNvPr id="11" name="Shape 9"/>
          <p:cNvSpPr/>
          <p:nvPr/>
        </p:nvSpPr>
        <p:spPr>
          <a:xfrm>
            <a:off x="7978775" y="2553196"/>
            <a:ext cx="33972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12" name="Text 10"/>
          <p:cNvSpPr/>
          <p:nvPr/>
        </p:nvSpPr>
        <p:spPr>
          <a:xfrm>
            <a:off x="8210550" y="278497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Ανά ομάδα</a:t>
            </a:r>
            <a:endParaRPr lang="en-US" sz="1700" dirty="0"/>
          </a:p>
        </p:txBody>
      </p:sp>
      <p:sp>
        <p:nvSpPr>
          <p:cNvPr id="13" name="Text 11"/>
          <p:cNvSpPr/>
          <p:nvPr/>
        </p:nvSpPr>
        <p:spPr>
          <a:xfrm>
            <a:off x="8210550" y="3120231"/>
            <a:ext cx="302171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Μεταξύ κοινωνικών ομάδων της ίδιας κοινωνίας</a:t>
            </a:r>
            <a:endParaRPr lang="en-US" sz="1400" dirty="0"/>
          </a:p>
        </p:txBody>
      </p:sp>
      <p:sp>
        <p:nvSpPr>
          <p:cNvPr id="14" name="Text 12"/>
          <p:cNvSpPr/>
          <p:nvPr/>
        </p:nvSpPr>
        <p:spPr>
          <a:xfrm>
            <a:off x="812800" y="408146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Δεν γεννιόμαστε με αξίες: τις αποκτούμε μέσα από την κοινωνικοποίηση.</a:t>
            </a:r>
            <a:endParaRPr lang="en-US" sz="1600" dirty="0"/>
          </a:p>
        </p:txBody>
      </p:sp>
      <p:sp>
        <p:nvSpPr>
          <p:cNvPr id="15" name="Text 13"/>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4</a:t>
            </a:r>
            <a:endParaRPr lang="en-US" sz="12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4. ΔΥΟ ΘΕΩΡΗΣΕΙΣ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Σταθερότητα ή επιβολή;</a:t>
            </a:r>
            <a:endParaRPr lang="en-US" sz="3200" dirty="0"/>
          </a:p>
        </p:txBody>
      </p:sp>
      <p:sp>
        <p:nvSpPr>
          <p:cNvPr id="4" name="Shape 2"/>
          <p:cNvSpPr/>
          <p:nvPr/>
        </p:nvSpPr>
        <p:spPr>
          <a:xfrm>
            <a:off x="812800" y="1752501"/>
            <a:ext cx="5187950" cy="1302841"/>
          </a:xfrm>
          <a:prstGeom prst="roundRect">
            <a:avLst>
              <a:gd name="adj" fmla="val 7798"/>
            </a:avLst>
          </a:prstGeom>
          <a:solidFill>
            <a:srgbClr val="1F4E5F"/>
          </a:solidFill>
          <a:ln/>
        </p:spPr>
        <p:txBody>
          <a:bodyPr/>
          <a:lstStyle/>
          <a:p>
            <a:endParaRPr lang="el-GR"/>
          </a:p>
        </p:txBody>
      </p:sp>
      <p:sp>
        <p:nvSpPr>
          <p:cNvPr id="5" name="Text 3"/>
          <p:cNvSpPr/>
          <p:nvPr/>
        </p:nvSpPr>
        <p:spPr>
          <a:xfrm>
            <a:off x="1041400" y="1981101"/>
            <a:ext cx="4872673"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F6F3EA"/>
                </a:solidFill>
                <a:latin typeface="Arial" pitchFamily="34" charset="0"/>
                <a:ea typeface="Arial" pitchFamily="34" charset="-122"/>
                <a:cs typeface="Arial" pitchFamily="34" charset="-120"/>
              </a:rPr>
              <a:t>Λειτουργιστές</a:t>
            </a:r>
            <a:endParaRPr lang="en-US" sz="1700" dirty="0"/>
          </a:p>
        </p:txBody>
      </p:sp>
      <p:sp>
        <p:nvSpPr>
          <p:cNvPr id="6" name="Text 4"/>
          <p:cNvSpPr/>
          <p:nvPr/>
        </p:nvSpPr>
        <p:spPr>
          <a:xfrm>
            <a:off x="1041400" y="2316361"/>
            <a:ext cx="4872673"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D5E1E4"/>
                </a:solidFill>
                <a:latin typeface="Arial" pitchFamily="34" charset="0"/>
                <a:ea typeface="Arial" pitchFamily="34" charset="-122"/>
                <a:cs typeface="Arial" pitchFamily="34" charset="-120"/>
              </a:rPr>
              <a:t>Υπάρχει σχετική σταθερότητα στις αξίες</a:t>
            </a:r>
            <a:endParaRPr lang="en-US" sz="1400" dirty="0"/>
          </a:p>
        </p:txBody>
      </p:sp>
      <p:sp>
        <p:nvSpPr>
          <p:cNvPr id="7" name="Shape 5"/>
          <p:cNvSpPr/>
          <p:nvPr/>
        </p:nvSpPr>
        <p:spPr>
          <a:xfrm>
            <a:off x="6181725" y="1755676"/>
            <a:ext cx="519430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13500" y="1987451"/>
            <a:ext cx="4872673"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Συμβολική αλληλεπίδραση και συγκρούσεις</a:t>
            </a:r>
            <a:endParaRPr lang="en-US" sz="1700" dirty="0"/>
          </a:p>
        </p:txBody>
      </p:sp>
      <p:sp>
        <p:nvSpPr>
          <p:cNvPr id="9" name="Text 7"/>
          <p:cNvSpPr/>
          <p:nvPr/>
        </p:nvSpPr>
        <p:spPr>
          <a:xfrm>
            <a:off x="6413500" y="2322711"/>
            <a:ext cx="4872673"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Οι κυρίαρχες κοινωνικές αξίες επιβάλλονται από τις κυρίαρχες κοινωνικές ομάδες</a:t>
            </a:r>
            <a:endParaRPr lang="en-US" sz="1400" dirty="0"/>
          </a:p>
        </p:txBody>
      </p:sp>
      <p:sp>
        <p:nvSpPr>
          <p:cNvPr id="10" name="Text 8"/>
          <p:cNvSpPr/>
          <p:nvPr/>
        </p:nvSpPr>
        <p:spPr>
          <a:xfrm>
            <a:off x="812800" y="3283942"/>
            <a:ext cx="11379200"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Η δεύτερη θεώρηση προετοιμάζει την έννοια της πολιτισμικής ηγεμονίας (Gramsci), που θα δούμε στην Ενότητα Α.3.</a:t>
            </a:r>
            <a:endParaRPr lang="en-US" sz="16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4</a:t>
            </a:r>
            <a:endParaRPr lang="en-US" sz="12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8A5A1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56480"/>
          </a:xfrm>
          <a:prstGeom prst="rect">
            <a:avLst/>
          </a:prstGeom>
          <a:noFill/>
          <a:ln/>
        </p:spPr>
        <p:txBody>
          <a:bodyPr wrap="square" lIns="0" tIns="0" rIns="0" bIns="0" rtlCol="0" anchor="t">
            <a:normAutofit/>
          </a:bodyPr>
          <a:lstStyle/>
          <a:p>
            <a:pPr marL="0" indent="0" algn="l">
              <a:lnSpc>
                <a:spcPts val="1820"/>
              </a:lnSpc>
              <a:buNone/>
            </a:pPr>
            <a:r>
              <a:rPr lang="en-US" sz="1300" b="1" kern="0" spc="100" dirty="0">
                <a:solidFill>
                  <a:srgbClr val="FBE7C3"/>
                </a:solidFill>
                <a:latin typeface="Arial" pitchFamily="34" charset="0"/>
                <a:ea typeface="Arial" pitchFamily="34" charset="-122"/>
                <a:cs typeface="Arial" pitchFamily="34" charset="-120"/>
              </a:rPr>
              <a:t>ΔΡΑΣΤΗΡΙΟΤΗΤΑ 2</a:t>
            </a:r>
            <a:endParaRPr lang="en-US" sz="1300" dirty="0"/>
          </a:p>
        </p:txBody>
      </p:sp>
      <p:sp>
        <p:nvSpPr>
          <p:cNvPr id="3" name="Text 1"/>
          <p:cNvSpPr>
            <a:spLocks noGrp="1"/>
          </p:cNvSpPr>
          <p:nvPr>
            <p:ph type="title"/>
          </p:nvPr>
        </p:nvSpPr>
        <p:spPr>
          <a:xfrm>
            <a:off x="812800" y="127248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FFFFFF"/>
                </a:solidFill>
                <a:latin typeface="Georgia" pitchFamily="18" charset="0"/>
                <a:ea typeface="Georgia" pitchFamily="18" charset="-122"/>
                <a:cs typeface="Georgia" pitchFamily="18" charset="-120"/>
              </a:rPr>
              <a:t>Οι αξίες του τόπου σας</a:t>
            </a:r>
            <a:endParaRPr lang="en-US" sz="3200" dirty="0"/>
          </a:p>
        </p:txBody>
      </p:sp>
      <p:sp>
        <p:nvSpPr>
          <p:cNvPr id="4" name="Text 2"/>
          <p:cNvSpPr/>
          <p:nvPr/>
        </p:nvSpPr>
        <p:spPr>
          <a:xfrm>
            <a:off x="812800" y="1948061"/>
            <a:ext cx="10566400" cy="563860"/>
          </a:xfrm>
          <a:prstGeom prst="roundRect">
            <a:avLst>
              <a:gd name="adj" fmla="val 13514"/>
            </a:avLst>
          </a:prstGeom>
          <a:solidFill>
            <a:srgbClr val="7A4E0E"/>
          </a:solidFill>
          <a:ln/>
        </p:spPr>
        <p:txBody>
          <a:bodyPr wrap="square" lIns="168182" tIns="117382" rIns="0" bIns="91982" rtlCol="0" anchor="t">
            <a:normAutofit/>
          </a:bodyPr>
          <a:lstStyle/>
          <a:p>
            <a:pPr marL="0" indent="0" algn="l">
              <a:lnSpc>
                <a:spcPts val="2240"/>
              </a:lnSpc>
              <a:buNone/>
            </a:pPr>
            <a:r>
              <a:rPr lang="en-US" sz="1600" b="1" dirty="0">
                <a:solidFill>
                  <a:srgbClr val="FFFFFF"/>
                </a:solidFill>
                <a:latin typeface="Arial" pitchFamily="34" charset="0"/>
                <a:ea typeface="Arial" pitchFamily="34" charset="-122"/>
                <a:cs typeface="Arial" pitchFamily="34" charset="-120"/>
              </a:rPr>
              <a:t>Α.</a:t>
            </a:r>
            <a:r>
              <a:rPr lang="en-US" sz="1600" dirty="0">
                <a:solidFill>
                  <a:srgbClr val="FFFFFF"/>
                </a:solidFill>
                <a:latin typeface="Arial" pitchFamily="34" charset="0"/>
                <a:ea typeface="Arial" pitchFamily="34" charset="-122"/>
                <a:cs typeface="Arial" pitchFamily="34" charset="-120"/>
              </a:rPr>
              <a:t> Ονομάστε τρεις αξίες που θεωρούνται αυτονόητες στον τόπο σας.</a:t>
            </a:r>
            <a:endParaRPr lang="en-US" sz="1600" dirty="0"/>
          </a:p>
        </p:txBody>
      </p:sp>
      <p:sp>
        <p:nvSpPr>
          <p:cNvPr id="5" name="Text 3"/>
          <p:cNvSpPr/>
          <p:nvPr/>
        </p:nvSpPr>
        <p:spPr>
          <a:xfrm>
            <a:off x="812800" y="2613521"/>
            <a:ext cx="10566400" cy="563860"/>
          </a:xfrm>
          <a:prstGeom prst="roundRect">
            <a:avLst>
              <a:gd name="adj" fmla="val 13514"/>
            </a:avLst>
          </a:prstGeom>
          <a:solidFill>
            <a:srgbClr val="7A4E0E"/>
          </a:solidFill>
          <a:ln/>
        </p:spPr>
        <p:txBody>
          <a:bodyPr wrap="square" lIns="168182" tIns="117382" rIns="0" bIns="91982" rtlCol="0" anchor="t">
            <a:normAutofit/>
          </a:bodyPr>
          <a:lstStyle/>
          <a:p>
            <a:pPr marL="0" indent="0" algn="l">
              <a:lnSpc>
                <a:spcPts val="2240"/>
              </a:lnSpc>
              <a:buNone/>
            </a:pPr>
            <a:r>
              <a:rPr lang="en-US" sz="1600" b="1" dirty="0">
                <a:solidFill>
                  <a:srgbClr val="FFFFFF"/>
                </a:solidFill>
                <a:latin typeface="Arial" pitchFamily="34" charset="0"/>
                <a:ea typeface="Arial" pitchFamily="34" charset="-122"/>
                <a:cs typeface="Arial" pitchFamily="34" charset="-120"/>
              </a:rPr>
              <a:t>Β.</a:t>
            </a:r>
            <a:r>
              <a:rPr lang="en-US" sz="1600" dirty="0">
                <a:solidFill>
                  <a:srgbClr val="FFFFFF"/>
                </a:solidFill>
                <a:latin typeface="Arial" pitchFamily="34" charset="0"/>
                <a:ea typeface="Arial" pitchFamily="34" charset="-122"/>
                <a:cs typeface="Arial" pitchFamily="34" charset="-120"/>
              </a:rPr>
              <a:t> Πώς άλλαξαν στον χρόνο και πώς διαφέρουν μεταξύ ομάδων;</a:t>
            </a:r>
            <a:endParaRPr lang="en-US" sz="1600" dirty="0"/>
          </a:p>
        </p:txBody>
      </p:sp>
      <p:sp>
        <p:nvSpPr>
          <p:cNvPr id="6" name="Text 4"/>
          <p:cNvSpPr/>
          <p:nvPr/>
        </p:nvSpPr>
        <p:spPr>
          <a:xfrm>
            <a:off x="812800" y="3278981"/>
            <a:ext cx="10566400" cy="563860"/>
          </a:xfrm>
          <a:prstGeom prst="roundRect">
            <a:avLst>
              <a:gd name="adj" fmla="val 13514"/>
            </a:avLst>
          </a:prstGeom>
          <a:solidFill>
            <a:srgbClr val="7A4E0E"/>
          </a:solidFill>
          <a:ln/>
        </p:spPr>
        <p:txBody>
          <a:bodyPr wrap="square" lIns="168182" tIns="117382" rIns="0" bIns="91982" rtlCol="0" anchor="t">
            <a:normAutofit/>
          </a:bodyPr>
          <a:lstStyle/>
          <a:p>
            <a:pPr marL="0" indent="0" algn="l">
              <a:lnSpc>
                <a:spcPts val="2240"/>
              </a:lnSpc>
              <a:buNone/>
            </a:pPr>
            <a:r>
              <a:rPr lang="en-US" sz="1600" b="1" dirty="0">
                <a:solidFill>
                  <a:srgbClr val="FFFFFF"/>
                </a:solidFill>
                <a:latin typeface="Arial" pitchFamily="34" charset="0"/>
                <a:ea typeface="Arial" pitchFamily="34" charset="-122"/>
                <a:cs typeface="Arial" pitchFamily="34" charset="-120"/>
              </a:rPr>
              <a:t>Γ.</a:t>
            </a:r>
            <a:r>
              <a:rPr lang="en-US" sz="1600" dirty="0">
                <a:solidFill>
                  <a:srgbClr val="FFFFFF"/>
                </a:solidFill>
                <a:latin typeface="Arial" pitchFamily="34" charset="0"/>
                <a:ea typeface="Arial" pitchFamily="34" charset="-122"/>
                <a:cs typeface="Arial" pitchFamily="34" charset="-120"/>
              </a:rPr>
              <a:t> Ποια ομάδα φαίνεται να τις επιβάλλει; Εφαρμόστε και τις δύο θεωρήσεις.</a:t>
            </a:r>
            <a:endParaRPr lang="en-US" sz="1600" dirty="0"/>
          </a:p>
        </p:txBody>
      </p:sp>
      <p:sp>
        <p:nvSpPr>
          <p:cNvPr id="7" name="Text 5"/>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FBE7C3"/>
                </a:solidFill>
                <a:latin typeface="Arial" pitchFamily="34" charset="0"/>
                <a:ea typeface="Arial" pitchFamily="34" charset="-122"/>
                <a:cs typeface="Arial" pitchFamily="34" charset="-120"/>
              </a:rPr>
              <a:t>Μάθημα 1 · Δραστηριότητα, περίπου 10 λεπτά</a:t>
            </a:r>
            <a:endParaRPr lang="en-US" sz="12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8A5A12"/>
        </a:solidFill>
        <a:effectLst/>
      </p:bgPr>
    </p:bg>
    <p:spTree>
      <p:nvGrpSpPr>
        <p:cNvPr id="1" name=""/>
        <p:cNvGrpSpPr/>
        <p:nvPr/>
      </p:nvGrpSpPr>
      <p:grpSpPr>
        <a:xfrm>
          <a:off x="0" y="0"/>
          <a:ext cx="0" cy="0"/>
          <a:chOff x="0" y="0"/>
          <a:chExt cx="0" cy="0"/>
        </a:xfrm>
      </p:grpSpPr>
      <p:sp>
        <p:nvSpPr>
          <p:cNvPr id="2" name="Text 0"/>
          <p:cNvSpPr/>
          <p:nvPr/>
        </p:nvSpPr>
        <p:spPr>
          <a:xfrm>
            <a:off x="812800" y="2211090"/>
            <a:ext cx="10883392" cy="1041400"/>
          </a:xfrm>
          <a:prstGeom prst="rect">
            <a:avLst/>
          </a:prstGeom>
          <a:noFill/>
          <a:ln/>
        </p:spPr>
        <p:txBody>
          <a:bodyPr wrap="square" lIns="0" tIns="0" rIns="0" bIns="0" rtlCol="0" anchor="t">
            <a:normAutofit/>
          </a:bodyPr>
          <a:lstStyle/>
          <a:p>
            <a:pPr marL="0" indent="0" algn="l">
              <a:lnSpc>
                <a:spcPts val="8000"/>
              </a:lnSpc>
              <a:buNone/>
            </a:pPr>
            <a:r>
              <a:rPr lang="en-US" sz="8000" b="1" dirty="0">
                <a:solidFill>
                  <a:srgbClr val="FBE7C3"/>
                </a:solidFill>
                <a:latin typeface="Georgia" pitchFamily="18" charset="0"/>
                <a:ea typeface="Georgia" pitchFamily="18" charset="-122"/>
                <a:cs typeface="Georgia" pitchFamily="18" charset="-120"/>
              </a:rPr>
              <a:t>5</a:t>
            </a:r>
            <a:endParaRPr lang="en-US" sz="8000" dirty="0"/>
          </a:p>
        </p:txBody>
      </p:sp>
      <p:sp>
        <p:nvSpPr>
          <p:cNvPr id="3" name="Text 1"/>
          <p:cNvSpPr>
            <a:spLocks noGrp="1"/>
          </p:cNvSpPr>
          <p:nvPr>
            <p:ph type="title"/>
          </p:nvPr>
        </p:nvSpPr>
        <p:spPr>
          <a:xfrm>
            <a:off x="812800" y="3404890"/>
            <a:ext cx="10883392" cy="584200"/>
          </a:xfrm>
          <a:prstGeom prst="rect">
            <a:avLst/>
          </a:prstGeom>
          <a:noFill/>
          <a:ln/>
        </p:spPr>
        <p:txBody>
          <a:bodyPr wrap="square" lIns="0" tIns="0" rIns="0" bIns="0" rtlCol="0" anchor="t">
            <a:normAutofit/>
          </a:bodyPr>
          <a:lstStyle/>
          <a:p>
            <a:pPr marL="0" indent="0" algn="l">
              <a:lnSpc>
                <a:spcPts val="4400"/>
              </a:lnSpc>
              <a:buNone/>
            </a:pPr>
            <a:r>
              <a:rPr lang="en-US" sz="4000" b="0" i="0" dirty="0">
                <a:solidFill>
                  <a:srgbClr val="FFFFFF"/>
                </a:solidFill>
                <a:latin typeface="Georgia" pitchFamily="18" charset="0"/>
                <a:ea typeface="Georgia" pitchFamily="18" charset="-122"/>
                <a:cs typeface="Georgia" pitchFamily="18" charset="-120"/>
              </a:rPr>
              <a:t>Άτομο και κοινωνία</a:t>
            </a:r>
            <a:endParaRPr lang="en-US" sz="4000" dirty="0"/>
          </a:p>
        </p:txBody>
      </p:sp>
      <p:sp>
        <p:nvSpPr>
          <p:cNvPr id="4" name="Text 2"/>
          <p:cNvSpPr/>
          <p:nvPr/>
        </p:nvSpPr>
        <p:spPr>
          <a:xfrm>
            <a:off x="812800" y="4141490"/>
            <a:ext cx="10883392" cy="327620"/>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FBE7C3"/>
                </a:solidFill>
                <a:latin typeface="Arial" pitchFamily="34" charset="0"/>
                <a:ea typeface="Arial" pitchFamily="34" charset="-122"/>
                <a:cs typeface="Arial" pitchFamily="34" charset="-120"/>
              </a:rPr>
              <a:t>Η κοινωνία ως κοινωνική κατασκευή</a:t>
            </a:r>
            <a:endParaRPr lang="en-US" sz="17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5.1 ΕΠΙΣΤΗΜΟΝΙΚΟ ΑΝΤΙΚΕΙΜΕΝΟ</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Ο ενδιάμεσος χώρος</a:t>
            </a:r>
            <a:endParaRPr lang="en-US" sz="3200" dirty="0"/>
          </a:p>
        </p:txBody>
      </p:sp>
      <p:sp>
        <p:nvSpPr>
          <p:cNvPr id="4" name="Text 2"/>
          <p:cNvSpPr/>
          <p:nvPr/>
        </p:nvSpPr>
        <p:spPr>
          <a:xfrm>
            <a:off x="812800" y="1752501"/>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Το ιδιαίτερο αντικείμενο των κοινωνικών επιστημών είναι ο ενδιάμεσος χώρος ανάμεσα στο άτομο και στον εξωτερικό κόσμο (τη φύση).</a:t>
            </a:r>
            <a:endParaRPr lang="en-US" sz="1600" dirty="0"/>
          </a:p>
        </p:txBody>
      </p:sp>
      <p:sp>
        <p:nvSpPr>
          <p:cNvPr id="5" name="Text 3"/>
          <p:cNvSpPr/>
          <p:nvPr/>
        </p:nvSpPr>
        <p:spPr>
          <a:xfrm>
            <a:off x="812800" y="2674441"/>
            <a:ext cx="3175000" cy="579041"/>
          </a:xfrm>
          <a:prstGeom prst="roundRect">
            <a:avLst>
              <a:gd name="adj" fmla="val 13160"/>
            </a:avLst>
          </a:prstGeom>
          <a:solidFill>
            <a:srgbClr val="1F4E5F"/>
          </a:solidFill>
          <a:ln/>
        </p:spPr>
        <p:txBody>
          <a:bodyPr wrap="square" lIns="100110" tIns="142782" rIns="100110" bIns="117382" rtlCol="0" anchor="t">
            <a:normAutofit/>
          </a:bodyPr>
          <a:lstStyle/>
          <a:p>
            <a:pPr marL="0" indent="0" algn="ctr">
              <a:lnSpc>
                <a:spcPts val="1960"/>
              </a:lnSpc>
              <a:buNone/>
            </a:pPr>
            <a:r>
              <a:rPr lang="en-US" sz="1400" b="1" dirty="0">
                <a:solidFill>
                  <a:srgbClr val="FFFFFF"/>
                </a:solidFill>
                <a:latin typeface="Arial" pitchFamily="34" charset="0"/>
                <a:ea typeface="Arial" pitchFamily="34" charset="-122"/>
                <a:cs typeface="Arial" pitchFamily="34" charset="-120"/>
              </a:rPr>
              <a:t>Άτομο</a:t>
            </a:r>
            <a:endParaRPr lang="en-US" sz="1400" dirty="0"/>
          </a:p>
        </p:txBody>
      </p:sp>
      <p:pic>
        <p:nvPicPr>
          <p:cNvPr id="6" name="Image 0" descr="arrow-right"/>
          <p:cNvPicPr>
            <a:picLocks noChangeAspect="1"/>
          </p:cNvPicPr>
          <p:nvPr/>
        </p:nvPicPr>
        <p:blipFill>
          <a:blip r:embed="rId3"/>
          <a:srcRect/>
          <a:stretch/>
        </p:blipFill>
        <p:spPr>
          <a:xfrm>
            <a:off x="4089400" y="2836962"/>
            <a:ext cx="317500" cy="254000"/>
          </a:xfrm>
          <a:prstGeom prst="rect">
            <a:avLst/>
          </a:prstGeom>
        </p:spPr>
      </p:pic>
      <p:sp>
        <p:nvSpPr>
          <p:cNvPr id="7" name="Text 4"/>
          <p:cNvSpPr/>
          <p:nvPr/>
        </p:nvSpPr>
        <p:spPr>
          <a:xfrm>
            <a:off x="4508500" y="2550021"/>
            <a:ext cx="3175000" cy="827881"/>
          </a:xfrm>
          <a:prstGeom prst="roundRect">
            <a:avLst>
              <a:gd name="adj" fmla="val 9204"/>
            </a:avLst>
          </a:prstGeom>
          <a:solidFill>
            <a:srgbClr val="1F4E5F"/>
          </a:solidFill>
          <a:ln/>
        </p:spPr>
        <p:txBody>
          <a:bodyPr wrap="square" lIns="100110" tIns="142782" rIns="100110" bIns="117382" rtlCol="0" anchor="t">
            <a:normAutofit/>
          </a:bodyPr>
          <a:lstStyle/>
          <a:p>
            <a:pPr marL="0" indent="0" algn="ctr">
              <a:lnSpc>
                <a:spcPts val="1960"/>
              </a:lnSpc>
              <a:buNone/>
            </a:pPr>
            <a:r>
              <a:rPr lang="en-US" sz="1400" b="1" dirty="0">
                <a:solidFill>
                  <a:srgbClr val="FFFFFF"/>
                </a:solidFill>
                <a:latin typeface="Arial" pitchFamily="34" charset="0"/>
                <a:ea typeface="Arial" pitchFamily="34" charset="-122"/>
                <a:cs typeface="Arial" pitchFamily="34" charset="-120"/>
              </a:rPr>
              <a:t>Κοινωνία (πεδίο των κοινωνικών φαινομένων)</a:t>
            </a:r>
            <a:endParaRPr lang="en-US" sz="1400" dirty="0"/>
          </a:p>
        </p:txBody>
      </p:sp>
      <p:pic>
        <p:nvPicPr>
          <p:cNvPr id="8" name="Image 1" descr="arrow-right"/>
          <p:cNvPicPr>
            <a:picLocks noChangeAspect="1"/>
          </p:cNvPicPr>
          <p:nvPr/>
        </p:nvPicPr>
        <p:blipFill>
          <a:blip r:embed="rId3"/>
          <a:srcRect/>
          <a:stretch/>
        </p:blipFill>
        <p:spPr>
          <a:xfrm>
            <a:off x="7785100" y="2836962"/>
            <a:ext cx="317500" cy="254000"/>
          </a:xfrm>
          <a:prstGeom prst="rect">
            <a:avLst/>
          </a:prstGeom>
        </p:spPr>
      </p:pic>
      <p:sp>
        <p:nvSpPr>
          <p:cNvPr id="9" name="Text 5"/>
          <p:cNvSpPr/>
          <p:nvPr/>
        </p:nvSpPr>
        <p:spPr>
          <a:xfrm>
            <a:off x="8204200" y="2674441"/>
            <a:ext cx="3175000" cy="579041"/>
          </a:xfrm>
          <a:prstGeom prst="roundRect">
            <a:avLst>
              <a:gd name="adj" fmla="val 13160"/>
            </a:avLst>
          </a:prstGeom>
          <a:solidFill>
            <a:srgbClr val="1F4E5F"/>
          </a:solidFill>
          <a:ln/>
        </p:spPr>
        <p:txBody>
          <a:bodyPr wrap="square" lIns="100110" tIns="142782" rIns="100110" bIns="117382" rtlCol="0" anchor="t">
            <a:normAutofit/>
          </a:bodyPr>
          <a:lstStyle/>
          <a:p>
            <a:pPr marL="0" indent="0" algn="ctr">
              <a:lnSpc>
                <a:spcPts val="1960"/>
              </a:lnSpc>
              <a:buNone/>
            </a:pPr>
            <a:r>
              <a:rPr lang="en-US" sz="1400" b="1" dirty="0">
                <a:solidFill>
                  <a:srgbClr val="FFFFFF"/>
                </a:solidFill>
                <a:latin typeface="Arial" pitchFamily="34" charset="0"/>
                <a:ea typeface="Arial" pitchFamily="34" charset="-122"/>
                <a:cs typeface="Arial" pitchFamily="34" charset="-120"/>
              </a:rPr>
              <a:t>Φύση</a:t>
            </a:r>
            <a:endParaRPr lang="en-US" sz="1400" dirty="0"/>
          </a:p>
        </p:txBody>
      </p:sp>
      <p:sp>
        <p:nvSpPr>
          <p:cNvPr id="10" name="Text 6"/>
          <p:cNvSpPr/>
          <p:nvPr/>
        </p:nvSpPr>
        <p:spPr>
          <a:xfrm>
            <a:off x="812800" y="3606502"/>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Η κοινωνία οριοθετείται απέναντι στα άτομα που την απαρτίζουν και στη φύση που την περιβάλλει.</a:t>
            </a:r>
            <a:endParaRPr lang="en-US" sz="1600" dirty="0"/>
          </a:p>
        </p:txBody>
      </p:sp>
      <p:sp>
        <p:nvSpPr>
          <p:cNvPr id="11" name="Text 7"/>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5.1</a:t>
            </a:r>
            <a:endParaRPr lang="en-US" sz="1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5.2 ΔΥΟ ΔΙΑΚΡΙΣΕΙΣ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Άτομο/κοινωνία και φύση/κοινωνία</a:t>
            </a:r>
            <a:endParaRPr lang="en-US" sz="3200" dirty="0"/>
          </a:p>
        </p:txBody>
      </p:sp>
      <p:sp>
        <p:nvSpPr>
          <p:cNvPr id="4" name="Shape 2"/>
          <p:cNvSpPr/>
          <p:nvPr/>
        </p:nvSpPr>
        <p:spPr>
          <a:xfrm>
            <a:off x="815975" y="1755676"/>
            <a:ext cx="5187950" cy="1492052"/>
          </a:xfrm>
          <a:prstGeom prst="roundRect">
            <a:avLst>
              <a:gd name="adj" fmla="val 6597"/>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Άτομο / κοινωνία</a:t>
            </a:r>
            <a:endParaRPr lang="en-US" sz="1700" dirty="0"/>
          </a:p>
        </p:txBody>
      </p:sp>
      <p:sp>
        <p:nvSpPr>
          <p:cNvPr id="6" name="Text 4"/>
          <p:cNvSpPr/>
          <p:nvPr/>
        </p:nvSpPr>
        <p:spPr>
          <a:xfrm>
            <a:off x="1047750" y="2322711"/>
            <a:ext cx="4866132"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Δεν αρκεί η συνύπαρξη στον ίδιο χώρο: χρειάζεται συστηματική αλληλεπίδραση (δομική σύζευξη), που στηρίζεται στην επικοινωνία και τη γλώσσα</a:t>
            </a:r>
            <a:endParaRPr lang="en-US" sz="1300" dirty="0"/>
          </a:p>
        </p:txBody>
      </p:sp>
      <p:sp>
        <p:nvSpPr>
          <p:cNvPr id="7" name="Shape 5"/>
          <p:cNvSpPr/>
          <p:nvPr/>
        </p:nvSpPr>
        <p:spPr>
          <a:xfrm>
            <a:off x="6188075" y="1755676"/>
            <a:ext cx="5187950" cy="1492052"/>
          </a:xfrm>
          <a:prstGeom prst="roundRect">
            <a:avLst>
              <a:gd name="adj" fmla="val 6597"/>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198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Φύση / κοινωνία</a:t>
            </a:r>
            <a:endParaRPr lang="en-US" sz="1700" dirty="0"/>
          </a:p>
        </p:txBody>
      </p:sp>
      <p:sp>
        <p:nvSpPr>
          <p:cNvPr id="9" name="Text 7"/>
          <p:cNvSpPr/>
          <p:nvPr/>
        </p:nvSpPr>
        <p:spPr>
          <a:xfrm>
            <a:off x="6419850" y="2322711"/>
            <a:ext cx="4866132"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Ο άνθρωπος είναι βιολογικό είδος και ταυτόχρονα ον με συνείδηση, ομιλία και πολιτισμό. Τα κοινωνικά φαινόμενα δεν ανάγονται στα βιολογικά</a:t>
            </a:r>
            <a:endParaRPr lang="en-US" sz="1300" dirty="0"/>
          </a:p>
        </p:txBody>
      </p:sp>
      <p:sp>
        <p:nvSpPr>
          <p:cNvPr id="10" name="Text 8"/>
          <p:cNvSpPr/>
          <p:nvPr/>
        </p:nvSpPr>
        <p:spPr>
          <a:xfrm>
            <a:off x="812800" y="3479502"/>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Ο άνθρωπος έχει σώμα και ταυτόχρονα συγκροτείται ως υποκείμενο μέσα από την κοινωνική του ζωή.</a:t>
            </a:r>
            <a:endParaRPr lang="en-US" sz="16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5.2</a:t>
            </a:r>
            <a:endParaRPr lang="en-US" sz="12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5.2 ΤΟ ΑΤΟΜΟ ΣΤΗ ΒΙΟΛΟΓΙΑ</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Αυτοποιητική οργάνωση και οντογένεση</a:t>
            </a:r>
            <a:endParaRPr lang="en-US" sz="3200" dirty="0"/>
          </a:p>
        </p:txBody>
      </p:sp>
      <p:sp>
        <p:nvSpPr>
          <p:cNvPr id="4" name="Shape 2"/>
          <p:cNvSpPr/>
          <p:nvPr/>
        </p:nvSpPr>
        <p:spPr>
          <a:xfrm>
            <a:off x="815975" y="1755676"/>
            <a:ext cx="33972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Αυτοποίηση</a:t>
            </a:r>
            <a:endParaRPr lang="en-US" sz="1700" dirty="0"/>
          </a:p>
        </p:txBody>
      </p:sp>
      <p:sp>
        <p:nvSpPr>
          <p:cNvPr id="6" name="Text 4"/>
          <p:cNvSpPr/>
          <p:nvPr/>
        </p:nvSpPr>
        <p:spPr>
          <a:xfrm>
            <a:off x="1047750" y="2322711"/>
            <a:ext cx="3021711"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Τα έμβια όντα παράγονται αδιάκοπα από μόνα τους· γι' αυτό η οργάνωσή τους λέγεται αυτοποιητική</a:t>
            </a:r>
            <a:endParaRPr lang="en-US" sz="1400" dirty="0"/>
          </a:p>
        </p:txBody>
      </p:sp>
      <p:sp>
        <p:nvSpPr>
          <p:cNvPr id="7" name="Shape 5"/>
          <p:cNvSpPr/>
          <p:nvPr/>
        </p:nvSpPr>
        <p:spPr>
          <a:xfrm>
            <a:off x="4397375" y="1755676"/>
            <a:ext cx="33972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8" name="Text 6"/>
          <p:cNvSpPr/>
          <p:nvPr/>
        </p:nvSpPr>
        <p:spPr>
          <a:xfrm>
            <a:off x="46291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Οντογένεση</a:t>
            </a:r>
            <a:endParaRPr lang="en-US" sz="1700" dirty="0"/>
          </a:p>
        </p:txBody>
      </p:sp>
      <p:sp>
        <p:nvSpPr>
          <p:cNvPr id="9" name="Text 7"/>
          <p:cNvSpPr/>
          <p:nvPr/>
        </p:nvSpPr>
        <p:spPr>
          <a:xfrm>
            <a:off x="4629150" y="2322711"/>
            <a:ext cx="3021711"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Η ιστορία των δομικών μεταβολών μιας μονάδας, χωρίς να χάνει τη χαρακτηριστική οργάνωσή της</a:t>
            </a:r>
            <a:endParaRPr lang="en-US" sz="1400" dirty="0"/>
          </a:p>
        </p:txBody>
      </p:sp>
      <p:sp>
        <p:nvSpPr>
          <p:cNvPr id="10" name="Shape 8"/>
          <p:cNvSpPr/>
          <p:nvPr/>
        </p:nvSpPr>
        <p:spPr>
          <a:xfrm>
            <a:off x="7978775" y="1755676"/>
            <a:ext cx="33972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11" name="Text 9"/>
          <p:cNvSpPr/>
          <p:nvPr/>
        </p:nvSpPr>
        <p:spPr>
          <a:xfrm>
            <a:off x="82105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Σύζευξη</a:t>
            </a:r>
            <a:endParaRPr lang="en-US" sz="1700" dirty="0"/>
          </a:p>
        </p:txBody>
      </p:sp>
      <p:sp>
        <p:nvSpPr>
          <p:cNvPr id="12" name="Text 10"/>
          <p:cNvSpPr/>
          <p:nvPr/>
        </p:nvSpPr>
        <p:spPr>
          <a:xfrm>
            <a:off x="8210550" y="2322711"/>
            <a:ext cx="3021711"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Δύο αυτοποιητικές μονάδες αλληλεπιδρούν με αναδρομικό ή σταθερό χαρακτήρα</a:t>
            </a:r>
            <a:endParaRPr lang="en-US" sz="1400" dirty="0"/>
          </a:p>
        </p:txBody>
      </p:sp>
      <p:sp>
        <p:nvSpPr>
          <p:cNvPr id="13" name="Text 11"/>
          <p:cNvSpPr/>
          <p:nvPr/>
        </p:nvSpPr>
        <p:spPr>
          <a:xfrm>
            <a:off x="812800" y="353278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Για τη βιολογία το ανθρώπινο ον είναι διακριτό είδος που προέκυψε από την εξέλιξη.</a:t>
            </a:r>
            <a:endParaRPr lang="en-US" sz="16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5.2</a:t>
            </a:r>
            <a:endParaRPr lang="en-US" sz="12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5.2 ΕΞΕΛΙΞΗ ΚΑΙ ΠΕΡΙΒΑΛΛΟΝ</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Lamarck, Darwin, Lewontin</a:t>
            </a:r>
            <a:endParaRPr lang="en-US" sz="3200" dirty="0"/>
          </a:p>
        </p:txBody>
      </p:sp>
      <p:sp>
        <p:nvSpPr>
          <p:cNvPr id="4" name="Shape 2"/>
          <p:cNvSpPr/>
          <p:nvPr/>
        </p:nvSpPr>
        <p:spPr>
          <a:xfrm>
            <a:off x="815975" y="1755676"/>
            <a:ext cx="51879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Lamarck</a:t>
            </a:r>
            <a:endParaRPr lang="en-US" sz="1700" dirty="0"/>
          </a:p>
        </p:txBody>
      </p:sp>
      <p:sp>
        <p:nvSpPr>
          <p:cNvPr id="6" name="Text 4"/>
          <p:cNvSpPr/>
          <p:nvPr/>
        </p:nvSpPr>
        <p:spPr>
          <a:xfrm>
            <a:off x="1047750" y="2322711"/>
            <a:ext cx="486613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Η εξέλιξη προκύπτει από την κληρονομικότητα επίκτητων χαρακτηριστικών</a:t>
            </a:r>
            <a:endParaRPr lang="en-US" sz="1400" dirty="0"/>
          </a:p>
        </p:txBody>
      </p:sp>
      <p:sp>
        <p:nvSpPr>
          <p:cNvPr id="7" name="Shape 5"/>
          <p:cNvSpPr/>
          <p:nvPr/>
        </p:nvSpPr>
        <p:spPr>
          <a:xfrm>
            <a:off x="6188075" y="1755676"/>
            <a:ext cx="51879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198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Darwin</a:t>
            </a:r>
            <a:endParaRPr lang="en-US" sz="1700" dirty="0"/>
          </a:p>
        </p:txBody>
      </p:sp>
      <p:sp>
        <p:nvSpPr>
          <p:cNvPr id="9" name="Text 7"/>
          <p:cNvSpPr/>
          <p:nvPr/>
        </p:nvSpPr>
        <p:spPr>
          <a:xfrm>
            <a:off x="6419850" y="2322711"/>
            <a:ext cx="4866132"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Η ποικιλομορφία προέρχεται από εσωτερική διεργασία (μετάλλαξη, ανασυνδυασμός) ανεξάρτητη από τις πιέσεις του περιβάλλοντος· το περιβάλλον επιλέγει</a:t>
            </a:r>
            <a:endParaRPr lang="en-US" sz="1400" dirty="0"/>
          </a:p>
        </p:txBody>
      </p:sp>
      <p:sp>
        <p:nvSpPr>
          <p:cNvPr id="10" name="Text 8"/>
          <p:cNvSpPr/>
          <p:nvPr/>
        </p:nvSpPr>
        <p:spPr>
          <a:xfrm>
            <a:off x="812800" y="3532783"/>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Lewontin (2001): το περιβάλλον ενός οργανισμού είναι οι εξωτερικές συνθήκες με τις οποίες έχει ενεργές αλληλεπιδράσεις· οι οργανισμοί ενεργητικά κατασκευάζουν τον κόσμο γύρω τους.</a:t>
            </a:r>
            <a:endParaRPr lang="en-US" sz="1600" dirty="0"/>
          </a:p>
        </p:txBody>
      </p:sp>
      <p:sp>
        <p:nvSpPr>
          <p:cNvPr id="11" name="Text 9"/>
          <p:cNvSpPr/>
          <p:nvPr/>
        </p:nvSpPr>
        <p:spPr>
          <a:xfrm>
            <a:off x="812800" y="433030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Ειδικά ο άνθρωπος παρεμβαίνει έντονα στο περιβάλλον του και σε μεγάλο βαθμό το κατασκευάζει.</a:t>
            </a:r>
            <a:endParaRPr lang="en-US" sz="16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5.2</a:t>
            </a:r>
            <a:endParaRPr lang="en-US" sz="12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5.3 ΓΛΩΣΣΑ ΚΑΙ ΚΟΙΝΩΝΙΚΟ ΑΤΟΜΟ</a:t>
            </a:r>
            <a:endParaRPr lang="en-US" sz="1200" dirty="0"/>
          </a:p>
        </p:txBody>
      </p:sp>
      <p:sp>
        <p:nvSpPr>
          <p:cNvPr id="3" name="Text 1"/>
          <p:cNvSpPr>
            <a:spLocks noGrp="1"/>
          </p:cNvSpPr>
          <p:nvPr>
            <p:ph type="title"/>
          </p:nvPr>
        </p:nvSpPr>
        <p:spPr>
          <a:xfrm>
            <a:off x="812800" y="1076920"/>
            <a:ext cx="10883392" cy="919361"/>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Elias: έχουμε ικανότητα γλώσσας, όχι γλώσσα εκ γενετής</a:t>
            </a:r>
            <a:endParaRPr lang="en-US" sz="3200" dirty="0"/>
          </a:p>
        </p:txBody>
      </p:sp>
      <p:sp>
        <p:nvSpPr>
          <p:cNvPr id="4" name="Shape 2"/>
          <p:cNvSpPr/>
          <p:nvPr/>
        </p:nvSpPr>
        <p:spPr>
          <a:xfrm>
            <a:off x="815975" y="2202656"/>
            <a:ext cx="51879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243443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Βιολογική προετοιμασία</a:t>
            </a:r>
            <a:endParaRPr lang="en-US" sz="1700" dirty="0"/>
          </a:p>
        </p:txBody>
      </p:sp>
      <p:sp>
        <p:nvSpPr>
          <p:cNvPr id="6" name="Text 4"/>
          <p:cNvSpPr/>
          <p:nvPr/>
        </p:nvSpPr>
        <p:spPr>
          <a:xfrm>
            <a:off x="1047750" y="2769691"/>
            <a:ext cx="486613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Οι άνθρωποι είναι εφοδιασμένοι με την ικανότητα εκμάθησης γλώσσας, όχι με μία γλώσσα</a:t>
            </a:r>
            <a:endParaRPr lang="en-US" sz="1400" dirty="0"/>
          </a:p>
        </p:txBody>
      </p:sp>
      <p:sp>
        <p:nvSpPr>
          <p:cNvPr id="7" name="Shape 5"/>
          <p:cNvSpPr/>
          <p:nvPr/>
        </p:nvSpPr>
        <p:spPr>
          <a:xfrm>
            <a:off x="6188075" y="2202656"/>
            <a:ext cx="51879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19850" y="243443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Κοινωνική μάθηση</a:t>
            </a:r>
            <a:endParaRPr lang="en-US" sz="1700" dirty="0"/>
          </a:p>
        </p:txBody>
      </p:sp>
      <p:sp>
        <p:nvSpPr>
          <p:cNvPr id="9" name="Text 7"/>
          <p:cNvSpPr/>
          <p:nvPr/>
        </p:nvSpPr>
        <p:spPr>
          <a:xfrm>
            <a:off x="6419850" y="2769691"/>
            <a:ext cx="486613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Η γλώσσα μαθαίνεται από τους μεγαλύτερους· υπάρχουν χιλιάδες γλώσσες και μία ανθρωπότητα</a:t>
            </a:r>
            <a:endParaRPr lang="en-US" sz="1400" dirty="0"/>
          </a:p>
        </p:txBody>
      </p:sp>
      <p:sp>
        <p:nvSpPr>
          <p:cNvPr id="10" name="Text 8"/>
          <p:cNvSpPr/>
          <p:nvPr/>
        </p:nvSpPr>
        <p:spPr>
          <a:xfrm>
            <a:off x="812800" y="373092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Οι γλώσσες επιτρέπουν τη μεταβίβαση γνώσης από γενιά σε γενιά και τον πολλαπλασιασμό της γνώσης.</a:t>
            </a:r>
            <a:endParaRPr lang="en-US" sz="1600" dirty="0"/>
          </a:p>
        </p:txBody>
      </p:sp>
      <p:sp>
        <p:nvSpPr>
          <p:cNvPr id="11" name="Text 9"/>
          <p:cNvSpPr/>
          <p:nvPr/>
        </p:nvSpPr>
        <p:spPr>
          <a:xfrm>
            <a:off x="812800" y="424398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Το κοινωνικό άτομο συγκροτείται ως υποκείμενο μέσα από την εκμάθηση μιας γλώσσας.</a:t>
            </a:r>
            <a:endParaRPr lang="en-US" sz="16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5.3</a:t>
            </a:r>
            <a:endParaRPr lang="en-US" sz="12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5.3 ΕΞΕΛΙΞΗ ΚΑΙ ΑΝΑΠΤΥΞΗ</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Elias: δύο διακριτές διαδικασίες</a:t>
            </a:r>
            <a:endParaRPr lang="en-US" sz="3200" dirty="0"/>
          </a:p>
        </p:txBody>
      </p:sp>
      <p:sp>
        <p:nvSpPr>
          <p:cNvPr id="4" name="Shape 2"/>
          <p:cNvSpPr/>
          <p:nvPr/>
        </p:nvSpPr>
        <p:spPr>
          <a:xfrm>
            <a:off x="815975" y="1755676"/>
            <a:ext cx="51879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Εξέλιξη</a:t>
            </a:r>
            <a:endParaRPr lang="en-US" sz="1700" dirty="0"/>
          </a:p>
        </p:txBody>
      </p:sp>
      <p:sp>
        <p:nvSpPr>
          <p:cNvPr id="6" name="Text 4"/>
          <p:cNvSpPr/>
          <p:nvPr/>
        </p:nvSpPr>
        <p:spPr>
          <a:xfrm>
            <a:off x="1047750" y="2322711"/>
            <a:ext cx="4866132"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Αμιγώς βιολογική διαδικασία</a:t>
            </a:r>
            <a:endParaRPr lang="en-US" sz="1400" dirty="0"/>
          </a:p>
        </p:txBody>
      </p:sp>
      <p:sp>
        <p:nvSpPr>
          <p:cNvPr id="7" name="Shape 5"/>
          <p:cNvSpPr/>
          <p:nvPr/>
        </p:nvSpPr>
        <p:spPr>
          <a:xfrm>
            <a:off x="6188075" y="1755676"/>
            <a:ext cx="51879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198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Ανάπτυξη</a:t>
            </a:r>
            <a:endParaRPr lang="en-US" sz="1700" dirty="0"/>
          </a:p>
        </p:txBody>
      </p:sp>
      <p:sp>
        <p:nvSpPr>
          <p:cNvPr id="9" name="Text 7"/>
          <p:cNvSpPr/>
          <p:nvPr/>
        </p:nvSpPr>
        <p:spPr>
          <a:xfrm>
            <a:off x="6419850" y="2322711"/>
            <a:ext cx="486613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Ταυτόχρονα κοινωνική και βιολογική· στηρίζεται στη μάθηση και τη γλώσσα</a:t>
            </a:r>
            <a:endParaRPr lang="en-US" sz="1400" dirty="0"/>
          </a:p>
        </p:txBody>
      </p:sp>
      <p:sp>
        <p:nvSpPr>
          <p:cNvPr id="10" name="Text 8"/>
          <p:cNvSpPr/>
          <p:nvPr/>
        </p:nvSpPr>
        <p:spPr>
          <a:xfrm>
            <a:off x="812800" y="3283942"/>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Οι γλώσσες δεν είναι γενετικά παγιωμένες· είναι δημιουργήματα του ανθρώπου που αποκτώνται σε μακρά μαθησιακή διαδικασία.</a:t>
            </a:r>
            <a:endParaRPr lang="en-US" sz="1600" dirty="0"/>
          </a:p>
        </p:txBody>
      </p:sp>
      <p:sp>
        <p:nvSpPr>
          <p:cNvPr id="11" name="Text 9"/>
          <p:cNvSpPr/>
          <p:nvPr/>
        </p:nvSpPr>
        <p:spPr>
          <a:xfrm>
            <a:off x="812800" y="408146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Ο φυσικός, ο κοινωνικός και ο ατομικός τρόπος ύπαρξης είναι αδιαχώριστοι.</a:t>
            </a:r>
            <a:endParaRPr lang="en-US" sz="16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5.3</a:t>
            </a:r>
            <a:endParaRPr lang="en-US" sz="12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5.3 ΕΚΜΑΘΗΣΗ ΤΗΣ ΓΛΩΣΣΑΣ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Τα παιδιά που μεγάλωσαν απομονωμένα</a:t>
            </a:r>
            <a:endParaRPr lang="en-US" sz="3200" dirty="0"/>
          </a:p>
        </p:txBody>
      </p:sp>
      <p:sp>
        <p:nvSpPr>
          <p:cNvPr id="4" name="Text 2"/>
          <p:cNvSpPr/>
          <p:nvPr/>
        </p:nvSpPr>
        <p:spPr>
          <a:xfrm>
            <a:off x="812800" y="1752501"/>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Από τον 14ο αιώνα έχουν περιγραφεί 47 περιπτώσεις παιδιών που μεγάλωσαν χωρίς ανθρώπινη επαφή.</a:t>
            </a:r>
            <a:endParaRPr lang="en-US" sz="1600" dirty="0"/>
          </a:p>
        </p:txBody>
      </p:sp>
      <p:sp>
        <p:nvSpPr>
          <p:cNvPr id="5" name="Shape 3"/>
          <p:cNvSpPr/>
          <p:nvPr/>
        </p:nvSpPr>
        <p:spPr>
          <a:xfrm>
            <a:off x="815975" y="2268736"/>
            <a:ext cx="5187950" cy="1260971"/>
          </a:xfrm>
          <a:prstGeom prst="roundRect">
            <a:avLst>
              <a:gd name="adj" fmla="val 7805"/>
            </a:avLst>
          </a:prstGeom>
          <a:solidFill>
            <a:srgbClr val="FFFFFF"/>
          </a:solidFill>
          <a:ln w="6350">
            <a:solidFill>
              <a:srgbClr val="DAD5C4"/>
            </a:solidFill>
            <a:prstDash val="solid"/>
          </a:ln>
        </p:spPr>
        <p:txBody>
          <a:bodyPr/>
          <a:lstStyle/>
          <a:p>
            <a:endParaRPr lang="el-GR"/>
          </a:p>
        </p:txBody>
      </p:sp>
      <p:sp>
        <p:nvSpPr>
          <p:cNvPr id="6" name="Text 4"/>
          <p:cNvSpPr/>
          <p:nvPr/>
        </p:nvSpPr>
        <p:spPr>
          <a:xfrm>
            <a:off x="1047750" y="250051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Τεκμηριωμένες περιπτώσεις</a:t>
            </a:r>
            <a:endParaRPr lang="en-US" sz="1700" dirty="0"/>
          </a:p>
        </p:txBody>
      </p:sp>
      <p:sp>
        <p:nvSpPr>
          <p:cNvPr id="7" name="Text 5"/>
          <p:cNvSpPr/>
          <p:nvPr/>
        </p:nvSpPr>
        <p:spPr>
          <a:xfrm>
            <a:off x="1047750" y="2835771"/>
            <a:ext cx="4866132"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Victor (Γαλλία, 1799), Kaspar Hauser (Νυρεμβέργη), Amala και Kamala (Ινδία), Genie (ΗΠΑ, 1970)</a:t>
            </a:r>
            <a:endParaRPr lang="en-US" sz="1300" dirty="0"/>
          </a:p>
        </p:txBody>
      </p:sp>
      <p:sp>
        <p:nvSpPr>
          <p:cNvPr id="8" name="Shape 6"/>
          <p:cNvSpPr/>
          <p:nvPr/>
        </p:nvSpPr>
        <p:spPr>
          <a:xfrm>
            <a:off x="6188075" y="2268736"/>
            <a:ext cx="5187950" cy="1260971"/>
          </a:xfrm>
          <a:prstGeom prst="roundRect">
            <a:avLst>
              <a:gd name="adj" fmla="val 7805"/>
            </a:avLst>
          </a:prstGeom>
          <a:solidFill>
            <a:srgbClr val="FFFFFF"/>
          </a:solidFill>
          <a:ln w="6350">
            <a:solidFill>
              <a:srgbClr val="DAD5C4"/>
            </a:solidFill>
            <a:prstDash val="solid"/>
          </a:ln>
        </p:spPr>
        <p:txBody>
          <a:bodyPr/>
          <a:lstStyle/>
          <a:p>
            <a:endParaRPr lang="el-GR"/>
          </a:p>
        </p:txBody>
      </p:sp>
      <p:sp>
        <p:nvSpPr>
          <p:cNvPr id="9" name="Text 7"/>
          <p:cNvSpPr/>
          <p:nvPr/>
        </p:nvSpPr>
        <p:spPr>
          <a:xfrm>
            <a:off x="6419850" y="250051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Συμπέρασμα</a:t>
            </a:r>
            <a:endParaRPr lang="en-US" sz="1700" dirty="0"/>
          </a:p>
        </p:txBody>
      </p:sp>
      <p:sp>
        <p:nvSpPr>
          <p:cNvPr id="10" name="Text 8"/>
          <p:cNvSpPr/>
          <p:nvPr/>
        </p:nvSpPr>
        <p:spPr>
          <a:xfrm>
            <a:off x="6419850" y="2835771"/>
            <a:ext cx="4866132"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Υπάρχει ευαίσθητη περίοδος έως 7–8 ετών· τα μεγαλύτερα παιδιά δεν ανέπτυξαν γλωσσικές ικανότητες</a:t>
            </a:r>
            <a:endParaRPr lang="en-US" sz="1300" dirty="0"/>
          </a:p>
        </p:txBody>
      </p:sp>
      <p:sp>
        <p:nvSpPr>
          <p:cNvPr id="11" name="Text 9"/>
          <p:cNvSpPr/>
          <p:nvPr/>
        </p:nvSpPr>
        <p:spPr>
          <a:xfrm>
            <a:off x="812800" y="3761482"/>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Η γλωσσική ικανότητα είναι έμφυτη, η γλώσσα όχι.</a:t>
            </a:r>
            <a:endParaRPr lang="en-US" sz="16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5.3</a:t>
            </a:r>
            <a:endParaRPr lang="en-US" sz="12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5.4 Η ΚΟΙΝΩΝΙΑ ΩΣ ΣΥΣΤΗΜΑ ΘΕΣΜΩΝ</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Ορισμοί της κοινωνίας</a:t>
            </a:r>
            <a:endParaRPr lang="en-US" sz="3200" dirty="0"/>
          </a:p>
        </p:txBody>
      </p:sp>
      <p:sp>
        <p:nvSpPr>
          <p:cNvPr id="4" name="Shape 2"/>
          <p:cNvSpPr/>
          <p:nvPr/>
        </p:nvSpPr>
        <p:spPr>
          <a:xfrm>
            <a:off x="815975" y="1755676"/>
            <a:ext cx="3397250" cy="1751112"/>
          </a:xfrm>
          <a:prstGeom prst="roundRect">
            <a:avLst>
              <a:gd name="adj" fmla="val 5621"/>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3021711" cy="54352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Oxford Dictionary of Sociology</a:t>
            </a:r>
            <a:endParaRPr lang="en-US" sz="1700" dirty="0"/>
          </a:p>
        </p:txBody>
      </p:sp>
      <p:sp>
        <p:nvSpPr>
          <p:cNvPr id="6" name="Text 4"/>
          <p:cNvSpPr/>
          <p:nvPr/>
        </p:nvSpPr>
        <p:spPr>
          <a:xfrm>
            <a:off x="1047750" y="2581771"/>
            <a:ext cx="3021711"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Σύνολο ανθρώπων με κοινή κουλτούρα, συγκεκριμένη εδαφική περιοχή και αίσθημα διακριτής ενότητας</a:t>
            </a:r>
            <a:endParaRPr lang="en-US" sz="1300" dirty="0"/>
          </a:p>
        </p:txBody>
      </p:sp>
      <p:sp>
        <p:nvSpPr>
          <p:cNvPr id="7" name="Shape 5"/>
          <p:cNvSpPr/>
          <p:nvPr/>
        </p:nvSpPr>
        <p:spPr>
          <a:xfrm>
            <a:off x="4397375" y="1755676"/>
            <a:ext cx="3397250" cy="1751112"/>
          </a:xfrm>
          <a:prstGeom prst="roundRect">
            <a:avLst>
              <a:gd name="adj" fmla="val 5621"/>
            </a:avLst>
          </a:prstGeom>
          <a:solidFill>
            <a:srgbClr val="FFFFFF"/>
          </a:solidFill>
          <a:ln w="6350">
            <a:solidFill>
              <a:srgbClr val="DAD5C4"/>
            </a:solidFill>
            <a:prstDash val="solid"/>
          </a:ln>
        </p:spPr>
        <p:txBody>
          <a:bodyPr/>
          <a:lstStyle/>
          <a:p>
            <a:endParaRPr lang="el-GR"/>
          </a:p>
        </p:txBody>
      </p:sp>
      <p:sp>
        <p:nvSpPr>
          <p:cNvPr id="8" name="Text 6"/>
          <p:cNvSpPr/>
          <p:nvPr/>
        </p:nvSpPr>
        <p:spPr>
          <a:xfrm>
            <a:off x="46291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Giddens (1989)</a:t>
            </a:r>
            <a:endParaRPr lang="en-US" sz="1700" dirty="0"/>
          </a:p>
        </p:txBody>
      </p:sp>
      <p:sp>
        <p:nvSpPr>
          <p:cNvPr id="9" name="Text 7"/>
          <p:cNvSpPr/>
          <p:nvPr/>
        </p:nvSpPr>
        <p:spPr>
          <a:xfrm>
            <a:off x="4629150" y="2322711"/>
            <a:ext cx="3021711"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Σύστημα θεσμοποιημένων τρόπων συμπεριφοράς που αναπαράγονται στον χώρο και τον χρόνο</a:t>
            </a:r>
            <a:endParaRPr lang="en-US" sz="1300" dirty="0"/>
          </a:p>
        </p:txBody>
      </p:sp>
      <p:sp>
        <p:nvSpPr>
          <p:cNvPr id="10" name="Shape 8"/>
          <p:cNvSpPr/>
          <p:nvPr/>
        </p:nvSpPr>
        <p:spPr>
          <a:xfrm>
            <a:off x="7978775" y="1755676"/>
            <a:ext cx="3397250" cy="1751112"/>
          </a:xfrm>
          <a:prstGeom prst="roundRect">
            <a:avLst>
              <a:gd name="adj" fmla="val 5621"/>
            </a:avLst>
          </a:prstGeom>
          <a:solidFill>
            <a:srgbClr val="FFFFFF"/>
          </a:solidFill>
          <a:ln w="6350">
            <a:solidFill>
              <a:srgbClr val="DAD5C4"/>
            </a:solidFill>
            <a:prstDash val="solid"/>
          </a:ln>
        </p:spPr>
        <p:txBody>
          <a:bodyPr/>
          <a:lstStyle/>
          <a:p>
            <a:endParaRPr lang="el-GR"/>
          </a:p>
        </p:txBody>
      </p:sp>
      <p:sp>
        <p:nvSpPr>
          <p:cNvPr id="11" name="Text 9"/>
          <p:cNvSpPr/>
          <p:nvPr/>
        </p:nvSpPr>
        <p:spPr>
          <a:xfrm>
            <a:off x="82105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Jenkins (2007)</a:t>
            </a:r>
            <a:endParaRPr lang="en-US" sz="1700" dirty="0"/>
          </a:p>
        </p:txBody>
      </p:sp>
      <p:sp>
        <p:nvSpPr>
          <p:cNvPr id="12" name="Text 10"/>
          <p:cNvSpPr/>
          <p:nvPr/>
        </p:nvSpPr>
        <p:spPr>
          <a:xfrm>
            <a:off x="8210550" y="2322711"/>
            <a:ext cx="3021711"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Τρία συστήματα: των ατόμων, των αλληλοδράσεων και των θεσμών</a:t>
            </a:r>
            <a:endParaRPr lang="en-US" sz="1300" dirty="0"/>
          </a:p>
        </p:txBody>
      </p:sp>
      <p:sp>
        <p:nvSpPr>
          <p:cNvPr id="13" name="Text 11"/>
          <p:cNvSpPr/>
          <p:nvPr/>
        </p:nvSpPr>
        <p:spPr>
          <a:xfrm>
            <a:off x="812800" y="373856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Κοινός παρονομαστής: η σημασία των θεσμών για την κοινωνική συγκρότηση.</a:t>
            </a:r>
            <a:endParaRPr lang="en-US" sz="16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5.4</a:t>
            </a:r>
            <a:endParaRPr lang="en-US" sz="12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5.5 Η ΘΕΣΜΟΠΟΙΗΣΗ</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Berger και Luckmann</a:t>
            </a:r>
            <a:endParaRPr lang="en-US" sz="3200" dirty="0"/>
          </a:p>
        </p:txBody>
      </p:sp>
      <p:sp>
        <p:nvSpPr>
          <p:cNvPr id="4" name="Text 2"/>
          <p:cNvSpPr/>
          <p:nvPr/>
        </p:nvSpPr>
        <p:spPr>
          <a:xfrm>
            <a:off x="812800" y="1752501"/>
            <a:ext cx="2251075" cy="579041"/>
          </a:xfrm>
          <a:prstGeom prst="roundRect">
            <a:avLst>
              <a:gd name="adj" fmla="val 13160"/>
            </a:avLst>
          </a:prstGeom>
          <a:solidFill>
            <a:srgbClr val="1F4E5F"/>
          </a:solidFill>
          <a:ln/>
        </p:spPr>
        <p:txBody>
          <a:bodyPr wrap="square" lIns="113969" tIns="142782" rIns="113969" bIns="117382" rtlCol="0" anchor="t">
            <a:normAutofit/>
          </a:bodyPr>
          <a:lstStyle/>
          <a:p>
            <a:pPr marL="0" indent="0" algn="ctr">
              <a:lnSpc>
                <a:spcPts val="1960"/>
              </a:lnSpc>
              <a:buNone/>
            </a:pPr>
            <a:r>
              <a:rPr lang="en-US" sz="1400" b="1" dirty="0">
                <a:solidFill>
                  <a:srgbClr val="FFFFFF"/>
                </a:solidFill>
                <a:latin typeface="Arial" pitchFamily="34" charset="0"/>
                <a:ea typeface="Arial" pitchFamily="34" charset="-122"/>
                <a:cs typeface="Arial" pitchFamily="34" charset="-120"/>
              </a:rPr>
              <a:t>Δραστηριότητα</a:t>
            </a:r>
            <a:endParaRPr lang="en-US" sz="1400" dirty="0"/>
          </a:p>
        </p:txBody>
      </p:sp>
      <p:pic>
        <p:nvPicPr>
          <p:cNvPr id="5" name="Image 0" descr="arrow-right"/>
          <p:cNvPicPr>
            <a:picLocks noChangeAspect="1"/>
          </p:cNvPicPr>
          <p:nvPr/>
        </p:nvPicPr>
        <p:blipFill>
          <a:blip r:embed="rId3"/>
          <a:srcRect/>
          <a:stretch/>
        </p:blipFill>
        <p:spPr>
          <a:xfrm>
            <a:off x="3165475" y="1915021"/>
            <a:ext cx="317500" cy="254000"/>
          </a:xfrm>
          <a:prstGeom prst="rect">
            <a:avLst/>
          </a:prstGeom>
        </p:spPr>
      </p:pic>
      <p:sp>
        <p:nvSpPr>
          <p:cNvPr id="6" name="Text 3"/>
          <p:cNvSpPr/>
          <p:nvPr/>
        </p:nvSpPr>
        <p:spPr>
          <a:xfrm>
            <a:off x="3584575" y="1752501"/>
            <a:ext cx="2251075" cy="579041"/>
          </a:xfrm>
          <a:prstGeom prst="roundRect">
            <a:avLst>
              <a:gd name="adj" fmla="val 13160"/>
            </a:avLst>
          </a:prstGeom>
          <a:solidFill>
            <a:srgbClr val="1F4E5F"/>
          </a:solidFill>
          <a:ln/>
        </p:spPr>
        <p:txBody>
          <a:bodyPr wrap="square" lIns="113969" tIns="142782" rIns="113969" bIns="117382" rtlCol="0" anchor="t">
            <a:normAutofit/>
          </a:bodyPr>
          <a:lstStyle/>
          <a:p>
            <a:pPr marL="0" indent="0" algn="ctr">
              <a:lnSpc>
                <a:spcPts val="1960"/>
              </a:lnSpc>
              <a:buNone/>
            </a:pPr>
            <a:r>
              <a:rPr lang="en-US" sz="1400" b="1" dirty="0">
                <a:solidFill>
                  <a:srgbClr val="FFFFFF"/>
                </a:solidFill>
                <a:latin typeface="Arial" pitchFamily="34" charset="0"/>
                <a:ea typeface="Arial" pitchFamily="34" charset="-122"/>
                <a:cs typeface="Arial" pitchFamily="34" charset="-120"/>
              </a:rPr>
              <a:t>Συνήθεια</a:t>
            </a:r>
            <a:endParaRPr lang="en-US" sz="1400" dirty="0"/>
          </a:p>
        </p:txBody>
      </p:sp>
      <p:pic>
        <p:nvPicPr>
          <p:cNvPr id="7" name="Image 1" descr="arrow-right"/>
          <p:cNvPicPr>
            <a:picLocks noChangeAspect="1"/>
          </p:cNvPicPr>
          <p:nvPr/>
        </p:nvPicPr>
        <p:blipFill>
          <a:blip r:embed="rId3"/>
          <a:srcRect/>
          <a:stretch/>
        </p:blipFill>
        <p:spPr>
          <a:xfrm>
            <a:off x="5937250" y="1915021"/>
            <a:ext cx="317500" cy="254000"/>
          </a:xfrm>
          <a:prstGeom prst="rect">
            <a:avLst/>
          </a:prstGeom>
        </p:spPr>
      </p:pic>
      <p:sp>
        <p:nvSpPr>
          <p:cNvPr id="8" name="Text 4"/>
          <p:cNvSpPr/>
          <p:nvPr/>
        </p:nvSpPr>
        <p:spPr>
          <a:xfrm>
            <a:off x="6356350" y="1752501"/>
            <a:ext cx="2251075" cy="579041"/>
          </a:xfrm>
          <a:prstGeom prst="roundRect">
            <a:avLst>
              <a:gd name="adj" fmla="val 13160"/>
            </a:avLst>
          </a:prstGeom>
          <a:solidFill>
            <a:srgbClr val="1F4E5F"/>
          </a:solidFill>
          <a:ln/>
        </p:spPr>
        <p:txBody>
          <a:bodyPr wrap="square" lIns="113969" tIns="142782" rIns="113969" bIns="117382" rtlCol="0" anchor="t">
            <a:normAutofit/>
          </a:bodyPr>
          <a:lstStyle/>
          <a:p>
            <a:pPr marL="0" indent="0" algn="ctr">
              <a:lnSpc>
                <a:spcPts val="1960"/>
              </a:lnSpc>
              <a:buNone/>
            </a:pPr>
            <a:r>
              <a:rPr lang="en-US" sz="1400" b="1" dirty="0">
                <a:solidFill>
                  <a:srgbClr val="FFFFFF"/>
                </a:solidFill>
                <a:latin typeface="Arial" pitchFamily="34" charset="0"/>
                <a:ea typeface="Arial" pitchFamily="34" charset="-122"/>
                <a:cs typeface="Arial" pitchFamily="34" charset="-120"/>
              </a:rPr>
              <a:t>Αμοιβαία τυποποίηση</a:t>
            </a:r>
            <a:endParaRPr lang="en-US" sz="1400" dirty="0"/>
          </a:p>
        </p:txBody>
      </p:sp>
      <p:pic>
        <p:nvPicPr>
          <p:cNvPr id="9" name="Image 2" descr="arrow-right"/>
          <p:cNvPicPr>
            <a:picLocks noChangeAspect="1"/>
          </p:cNvPicPr>
          <p:nvPr/>
        </p:nvPicPr>
        <p:blipFill>
          <a:blip r:embed="rId3"/>
          <a:srcRect/>
          <a:stretch/>
        </p:blipFill>
        <p:spPr>
          <a:xfrm>
            <a:off x="8709025" y="1915021"/>
            <a:ext cx="317500" cy="254000"/>
          </a:xfrm>
          <a:prstGeom prst="rect">
            <a:avLst/>
          </a:prstGeom>
        </p:spPr>
      </p:pic>
      <p:sp>
        <p:nvSpPr>
          <p:cNvPr id="10" name="Text 5"/>
          <p:cNvSpPr/>
          <p:nvPr/>
        </p:nvSpPr>
        <p:spPr>
          <a:xfrm>
            <a:off x="9128125" y="1752501"/>
            <a:ext cx="2251075" cy="579041"/>
          </a:xfrm>
          <a:prstGeom prst="roundRect">
            <a:avLst>
              <a:gd name="adj" fmla="val 13160"/>
            </a:avLst>
          </a:prstGeom>
          <a:solidFill>
            <a:srgbClr val="8A5A12"/>
          </a:solidFill>
          <a:ln/>
        </p:spPr>
        <p:txBody>
          <a:bodyPr wrap="square" lIns="113969" tIns="142782" rIns="113969" bIns="117382" rtlCol="0" anchor="t">
            <a:normAutofit/>
          </a:bodyPr>
          <a:lstStyle/>
          <a:p>
            <a:pPr marL="0" indent="0" algn="ctr">
              <a:lnSpc>
                <a:spcPts val="1960"/>
              </a:lnSpc>
              <a:buNone/>
            </a:pPr>
            <a:r>
              <a:rPr lang="en-US" sz="1400" b="1" dirty="0">
                <a:solidFill>
                  <a:srgbClr val="FFFFFF"/>
                </a:solidFill>
                <a:latin typeface="Arial" pitchFamily="34" charset="0"/>
                <a:ea typeface="Arial" pitchFamily="34" charset="-122"/>
                <a:cs typeface="Arial" pitchFamily="34" charset="-120"/>
              </a:rPr>
              <a:t>Θεσμός</a:t>
            </a:r>
            <a:endParaRPr lang="en-US" sz="1400" dirty="0"/>
          </a:p>
        </p:txBody>
      </p:sp>
      <p:sp>
        <p:nvSpPr>
          <p:cNvPr id="11" name="Shape 6"/>
          <p:cNvSpPr/>
          <p:nvPr/>
        </p:nvSpPr>
        <p:spPr>
          <a:xfrm>
            <a:off x="815975" y="2563316"/>
            <a:ext cx="51879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12" name="Text 7"/>
          <p:cNvSpPr/>
          <p:nvPr/>
        </p:nvSpPr>
        <p:spPr>
          <a:xfrm>
            <a:off x="1047750" y="279509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Κέρδη της συνήθειας</a:t>
            </a:r>
            <a:endParaRPr lang="en-US" sz="1700" dirty="0"/>
          </a:p>
        </p:txBody>
      </p:sp>
      <p:sp>
        <p:nvSpPr>
          <p:cNvPr id="13" name="Text 8"/>
          <p:cNvSpPr/>
          <p:nvPr/>
        </p:nvSpPr>
        <p:spPr>
          <a:xfrm>
            <a:off x="1047750" y="3130352"/>
            <a:ext cx="486613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Περιορισμός επιλογών, προσανατολισμός της δράσης, δεν ορίζουμε κάθε φορά από την αρχή</a:t>
            </a:r>
            <a:endParaRPr lang="en-US" sz="1400" dirty="0"/>
          </a:p>
        </p:txBody>
      </p:sp>
      <p:sp>
        <p:nvSpPr>
          <p:cNvPr id="14" name="Shape 9"/>
          <p:cNvSpPr/>
          <p:nvPr/>
        </p:nvSpPr>
        <p:spPr>
          <a:xfrm>
            <a:off x="6188075" y="2563316"/>
            <a:ext cx="51879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15" name="Text 10"/>
          <p:cNvSpPr/>
          <p:nvPr/>
        </p:nvSpPr>
        <p:spPr>
          <a:xfrm>
            <a:off x="6419850" y="279509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Κέρδος της θεσμοποίησης</a:t>
            </a:r>
            <a:endParaRPr lang="en-US" sz="1700" dirty="0"/>
          </a:p>
        </p:txBody>
      </p:sp>
      <p:sp>
        <p:nvSpPr>
          <p:cNvPr id="16" name="Text 11"/>
          <p:cNvSpPr/>
          <p:nvPr/>
        </p:nvSpPr>
        <p:spPr>
          <a:xfrm>
            <a:off x="6419850" y="3130352"/>
            <a:ext cx="486613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Δυνατότητα πρόβλεψης των πράξεων του άλλου: χωρίς αυτήν η κοινωνική ζωή θα κατέρρεε</a:t>
            </a:r>
            <a:endParaRPr lang="en-US" sz="1400" dirty="0"/>
          </a:p>
        </p:txBody>
      </p:sp>
      <p:sp>
        <p:nvSpPr>
          <p:cNvPr id="17" name="Text 12"/>
          <p:cNvSpPr/>
          <p:nvPr/>
        </p:nvSpPr>
        <p:spPr>
          <a:xfrm>
            <a:off x="812800" y="409158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Η κοινωνία είναι αντικειμενική πραγματικότητα και ανθρώπινο προϊόν· ο άνθρωπος είναι κοινωνικό προϊόν.</a:t>
            </a:r>
            <a:endParaRPr lang="en-US" sz="1600" dirty="0"/>
          </a:p>
        </p:txBody>
      </p:sp>
      <p:sp>
        <p:nvSpPr>
          <p:cNvPr id="18" name="Text 13"/>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5.5</a:t>
            </a:r>
            <a:endParaRPr lang="en-US" sz="12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5.6 ΔΥΟ ΠΡΟΣΕΓΓΙΣΕΙΣ</a:t>
            </a:r>
            <a:endParaRPr lang="en-US" sz="1200" dirty="0"/>
          </a:p>
        </p:txBody>
      </p:sp>
      <p:sp>
        <p:nvSpPr>
          <p:cNvPr id="3" name="Text 1"/>
          <p:cNvSpPr>
            <a:spLocks noGrp="1"/>
          </p:cNvSpPr>
          <p:nvPr>
            <p:ph type="title"/>
          </p:nvPr>
        </p:nvSpPr>
        <p:spPr>
          <a:xfrm>
            <a:off x="812800" y="1076920"/>
            <a:ext cx="10883392" cy="919361"/>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Κοινωνική κατασκευή: σχέδιο ή εξέλιξη χωρίς σχέδιο;</a:t>
            </a:r>
            <a:endParaRPr lang="en-US" sz="3200" dirty="0"/>
          </a:p>
        </p:txBody>
      </p:sp>
      <p:sp>
        <p:nvSpPr>
          <p:cNvPr id="4" name="Shape 2"/>
          <p:cNvSpPr/>
          <p:nvPr/>
        </p:nvSpPr>
        <p:spPr>
          <a:xfrm>
            <a:off x="815975" y="2202656"/>
            <a:ext cx="5187950" cy="1520031"/>
          </a:xfrm>
          <a:prstGeom prst="roundRect">
            <a:avLst>
              <a:gd name="adj" fmla="val 6475"/>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2434431"/>
            <a:ext cx="4866132" cy="54352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Δημιουργισμός και κονστρουκτιβιστικός ορθολογισμός</a:t>
            </a:r>
            <a:endParaRPr lang="en-US" sz="1700" dirty="0"/>
          </a:p>
        </p:txBody>
      </p:sp>
      <p:sp>
        <p:nvSpPr>
          <p:cNvPr id="6" name="Text 4"/>
          <p:cNvSpPr/>
          <p:nvPr/>
        </p:nvSpPr>
        <p:spPr>
          <a:xfrm>
            <a:off x="1047750" y="3028752"/>
            <a:ext cx="4866132"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Η κοινωνία ως συνειδητό ανθρώπινο δημιούργημα, που προϋποθέτει δημιουργό: ατομικό ή συλλογικό υποκείμενο</a:t>
            </a:r>
            <a:endParaRPr lang="en-US" sz="1300" dirty="0"/>
          </a:p>
        </p:txBody>
      </p:sp>
      <p:sp>
        <p:nvSpPr>
          <p:cNvPr id="7" name="Shape 5"/>
          <p:cNvSpPr/>
          <p:nvPr/>
        </p:nvSpPr>
        <p:spPr>
          <a:xfrm>
            <a:off x="6188075" y="2202656"/>
            <a:ext cx="5187950" cy="1520031"/>
          </a:xfrm>
          <a:prstGeom prst="roundRect">
            <a:avLst>
              <a:gd name="adj" fmla="val 6475"/>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19850" y="243443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Εξέλιξη χωρίς σχέδιο</a:t>
            </a:r>
            <a:endParaRPr lang="en-US" sz="1700" dirty="0"/>
          </a:p>
        </p:txBody>
      </p:sp>
      <p:sp>
        <p:nvSpPr>
          <p:cNvPr id="9" name="Text 7"/>
          <p:cNvSpPr/>
          <p:nvPr/>
        </p:nvSpPr>
        <p:spPr>
          <a:xfrm>
            <a:off x="6419850" y="2769691"/>
            <a:ext cx="4866132"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Αποκέντρωση του υποκειμένου· η κοινωνία δημιουργείται χωρίς υποκείμενο, όπως η εξέλιξη των ειδών κατά τον Darwin</a:t>
            </a:r>
            <a:endParaRPr lang="en-US" sz="1300" dirty="0"/>
          </a:p>
        </p:txBody>
      </p:sp>
      <p:sp>
        <p:nvSpPr>
          <p:cNvPr id="10" name="Text 8"/>
          <p:cNvSpPr/>
          <p:nvPr/>
        </p:nvSpPr>
        <p:spPr>
          <a:xfrm>
            <a:off x="812800" y="395446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Οι μεταβολές δεν εντάσσονται σε ένα ενιαίο σχέδιο αλλά σε πολλά, συχνά αντιφατικά, μικρότερα σχέδια.</a:t>
            </a:r>
            <a:endParaRPr lang="en-US" sz="16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5.6</a:t>
            </a:r>
            <a:endParaRPr lang="en-US" sz="12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5.7 ΙΣΤΟΡΙΚΗ ΣΥΓΚΡΟΤΗΣΗ</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Η κοινωνία μεταβάλλεται</a:t>
            </a:r>
            <a:endParaRPr lang="en-US" sz="3200" dirty="0"/>
          </a:p>
        </p:txBody>
      </p:sp>
      <p:sp>
        <p:nvSpPr>
          <p:cNvPr id="4" name="Text 2"/>
          <p:cNvSpPr/>
          <p:nvPr/>
        </p:nvSpPr>
        <p:spPr>
          <a:xfrm>
            <a:off x="812800" y="1752501"/>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Οι κοινωνικές επιστήμες είναι ιστορικές επιστήμες: χρειάζονται θεωρητική περιγραφή του αντικειμένου και θεωρία για την αλλαγή του.</a:t>
            </a:r>
            <a:endParaRPr lang="en-US" sz="1600" dirty="0"/>
          </a:p>
        </p:txBody>
      </p:sp>
      <p:sp>
        <p:nvSpPr>
          <p:cNvPr id="5" name="Text 3"/>
          <p:cNvSpPr/>
          <p:nvPr/>
        </p:nvSpPr>
        <p:spPr>
          <a:xfrm>
            <a:off x="812800" y="2550021"/>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Ενδιαφέρει πώς αυτός ο συγκεκριμένος λαός και αυτό το συγκεκριμένο κράτος έγιναν αυτό που είναι.</a:t>
            </a:r>
            <a:endParaRPr lang="en-US" sz="1600" dirty="0"/>
          </a:p>
        </p:txBody>
      </p:sp>
      <p:sp>
        <p:nvSpPr>
          <p:cNvPr id="6" name="Text 4"/>
          <p:cNvSpPr/>
          <p:nvPr/>
        </p:nvSpPr>
        <p:spPr>
          <a:xfrm>
            <a:off x="812800" y="3063081"/>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Η παράδοση παρέχει τα νοήματα για σχετικά σταθεροποιημένες πρακτικές και κοινωνικές λειτουργίες· η κοινωνική σταθερότητα έχει πλεονεκτήματα που εξυπηρετούν ευρύτερα την κοινωνία, έστω και αν κατανέμονται άνισα.</a:t>
            </a:r>
            <a:endParaRPr lang="en-US" sz="1600" dirty="0"/>
          </a:p>
        </p:txBody>
      </p:sp>
      <p:sp>
        <p:nvSpPr>
          <p:cNvPr id="7" name="Text 5"/>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5.7</a:t>
            </a:r>
            <a:endParaRPr lang="en-US" sz="12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5.7 ΙΣΤΟΡΙΚΗ ΓΝΩΣΗ ΚΑΙ ΠΑΡΑΔΟΣΗ</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Πώς κατανοούμε μια ιστορική κοινωνία</a:t>
            </a:r>
            <a:endParaRPr lang="en-US" sz="3200" dirty="0"/>
          </a:p>
        </p:txBody>
      </p:sp>
      <p:sp>
        <p:nvSpPr>
          <p:cNvPr id="4" name="Shape 2"/>
          <p:cNvSpPr/>
          <p:nvPr/>
        </p:nvSpPr>
        <p:spPr>
          <a:xfrm>
            <a:off x="815975" y="1755676"/>
            <a:ext cx="5187950" cy="1492052"/>
          </a:xfrm>
          <a:prstGeom prst="roundRect">
            <a:avLst>
              <a:gd name="adj" fmla="val 6597"/>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Ιστορικισμός</a:t>
            </a:r>
            <a:endParaRPr lang="en-US" sz="1700" dirty="0"/>
          </a:p>
        </p:txBody>
      </p:sp>
      <p:sp>
        <p:nvSpPr>
          <p:cNvPr id="6" name="Text 4"/>
          <p:cNvSpPr/>
          <p:nvPr/>
        </p:nvSpPr>
        <p:spPr>
          <a:xfrm>
            <a:off x="1047750" y="2322711"/>
            <a:ext cx="4866132"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Κάθε ιστορική στιγμή κατανοείται με αφετηρία την ίδια· αναζήτηση συγκεκριμένων ιστορικών μορφών (Kuhn, Dilthey)</a:t>
            </a:r>
            <a:endParaRPr lang="en-US" sz="1300" dirty="0"/>
          </a:p>
        </p:txBody>
      </p:sp>
      <p:sp>
        <p:nvSpPr>
          <p:cNvPr id="7" name="Shape 5"/>
          <p:cNvSpPr/>
          <p:nvPr/>
        </p:nvSpPr>
        <p:spPr>
          <a:xfrm>
            <a:off x="6188075" y="1755676"/>
            <a:ext cx="5187950" cy="1492052"/>
          </a:xfrm>
          <a:prstGeom prst="roundRect">
            <a:avLst>
              <a:gd name="adj" fmla="val 6597"/>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198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Gadamer</a:t>
            </a:r>
            <a:endParaRPr lang="en-US" sz="1700" dirty="0"/>
          </a:p>
        </p:txBody>
      </p:sp>
      <p:sp>
        <p:nvSpPr>
          <p:cNvPr id="9" name="Text 7"/>
          <p:cNvSpPr/>
          <p:nvPr/>
        </p:nvSpPr>
        <p:spPr>
          <a:xfrm>
            <a:off x="6419850" y="2322711"/>
            <a:ext cx="4866132"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Κάθε στιγμή κατανοείται χάρη σε μια παράδοση· ο αντικειμενισμός είναι ψευδαίσθηση· μέτρο της ερμηνείας είναι το «ίδιο το πράγμα»</a:t>
            </a:r>
            <a:endParaRPr lang="en-US" sz="1300" dirty="0"/>
          </a:p>
        </p:txBody>
      </p:sp>
      <p:sp>
        <p:nvSpPr>
          <p:cNvPr id="10" name="Text 8"/>
          <p:cNvSpPr/>
          <p:nvPr/>
        </p:nvSpPr>
        <p:spPr>
          <a:xfrm>
            <a:off x="812800" y="3479502"/>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Κατά την παρατήρηση η παράδοση παραμένει σταθερή· η ανάλυση των τεκμηρίων την διαφοροποιεί, και η διαφοροποιημένη παράδοση γίνεται η νέα αφετηρία.</a:t>
            </a:r>
            <a:endParaRPr lang="en-US" sz="1600" dirty="0"/>
          </a:p>
        </p:txBody>
      </p:sp>
      <p:sp>
        <p:nvSpPr>
          <p:cNvPr id="11" name="Text 9"/>
          <p:cNvSpPr/>
          <p:nvPr/>
        </p:nvSpPr>
        <p:spPr>
          <a:xfrm>
            <a:off x="812800" y="4277023"/>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Αιτία της σταθεροποίησης μπορεί να είναι το συμφέρον ομάδων· η σταθερότητα όμως εξυπηρετεί και ευρύτερα την κοινωνία.</a:t>
            </a:r>
            <a:endParaRPr lang="en-US" sz="16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5.7</a:t>
            </a:r>
            <a:endParaRPr lang="en-US" sz="12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Σύνοψη του πέμπτου μέρους</a:t>
            </a:r>
            <a:endParaRPr lang="en-US" sz="3200" dirty="0"/>
          </a:p>
        </p:txBody>
      </p:sp>
      <p:sp>
        <p:nvSpPr>
          <p:cNvPr id="3" name="Text 1"/>
          <p:cNvSpPr/>
          <p:nvPr/>
        </p:nvSpPr>
        <p:spPr>
          <a:xfrm>
            <a:off x="815975" y="1466155"/>
            <a:ext cx="10560050" cy="544810"/>
          </a:xfrm>
          <a:prstGeom prst="roundRect">
            <a:avLst>
              <a:gd name="adj" fmla="val 13404"/>
            </a:avLst>
          </a:prstGeom>
          <a:solidFill>
            <a:srgbClr val="FFFFFF"/>
          </a:solidFill>
          <a:ln w="6350">
            <a:solidFill>
              <a:srgbClr val="DAD5C4"/>
            </a:solidFill>
            <a:prstDash val="solid"/>
          </a:ln>
        </p:spPr>
        <p:txBody>
          <a:bodyPr wrap="square" lIns="159587" tIns="108787" rIns="0" bIns="83387" rtlCol="0" anchor="t">
            <a:normAutofit/>
          </a:bodyPr>
          <a:lstStyle/>
          <a:p>
            <a:pPr marL="0" indent="0" algn="l">
              <a:lnSpc>
                <a:spcPts val="2240"/>
              </a:lnSpc>
              <a:buNone/>
            </a:pPr>
            <a:r>
              <a:rPr lang="en-US" sz="1600" b="1" dirty="0">
                <a:solidFill>
                  <a:srgbClr val="1D2B30"/>
                </a:solidFill>
                <a:latin typeface="Arial" pitchFamily="34" charset="0"/>
                <a:ea typeface="Arial" pitchFamily="34" charset="-122"/>
                <a:cs typeface="Arial" pitchFamily="34" charset="-120"/>
              </a:rPr>
              <a:t>1.</a:t>
            </a:r>
            <a:r>
              <a:rPr lang="en-US" sz="1600" dirty="0">
                <a:solidFill>
                  <a:srgbClr val="1D2B30"/>
                </a:solidFill>
                <a:latin typeface="Arial" pitchFamily="34" charset="0"/>
                <a:ea typeface="Arial" pitchFamily="34" charset="-122"/>
                <a:cs typeface="Arial" pitchFamily="34" charset="-120"/>
              </a:rPr>
              <a:t> Η κοινωνία είναι ο ενδιάμεσος χώρος ανάμεσα στο άτομο και τη φύση</a:t>
            </a:r>
            <a:endParaRPr lang="en-US" sz="1600" dirty="0"/>
          </a:p>
        </p:txBody>
      </p:sp>
      <p:sp>
        <p:nvSpPr>
          <p:cNvPr id="4" name="Text 2"/>
          <p:cNvSpPr/>
          <p:nvPr/>
        </p:nvSpPr>
        <p:spPr>
          <a:xfrm>
            <a:off x="815975" y="2118916"/>
            <a:ext cx="10560050" cy="544810"/>
          </a:xfrm>
          <a:prstGeom prst="roundRect">
            <a:avLst>
              <a:gd name="adj" fmla="val 13404"/>
            </a:avLst>
          </a:prstGeom>
          <a:solidFill>
            <a:srgbClr val="FFFFFF"/>
          </a:solidFill>
          <a:ln w="6350">
            <a:solidFill>
              <a:srgbClr val="DAD5C4"/>
            </a:solidFill>
            <a:prstDash val="solid"/>
          </a:ln>
        </p:spPr>
        <p:txBody>
          <a:bodyPr wrap="square" lIns="159587" tIns="108787" rIns="0" bIns="83387" rtlCol="0" anchor="t">
            <a:normAutofit/>
          </a:bodyPr>
          <a:lstStyle/>
          <a:p>
            <a:pPr marL="0" indent="0" algn="l">
              <a:lnSpc>
                <a:spcPts val="2240"/>
              </a:lnSpc>
              <a:buNone/>
            </a:pPr>
            <a:r>
              <a:rPr lang="en-US" sz="1600" b="1" dirty="0">
                <a:solidFill>
                  <a:srgbClr val="1D2B30"/>
                </a:solidFill>
                <a:latin typeface="Arial" pitchFamily="34" charset="0"/>
                <a:ea typeface="Arial" pitchFamily="34" charset="-122"/>
                <a:cs typeface="Arial" pitchFamily="34" charset="-120"/>
              </a:rPr>
              <a:t>2.</a:t>
            </a:r>
            <a:r>
              <a:rPr lang="en-US" sz="1600" dirty="0">
                <a:solidFill>
                  <a:srgbClr val="1D2B30"/>
                </a:solidFill>
                <a:latin typeface="Arial" pitchFamily="34" charset="0"/>
                <a:ea typeface="Arial" pitchFamily="34" charset="-122"/>
                <a:cs typeface="Arial" pitchFamily="34" charset="-120"/>
              </a:rPr>
              <a:t> Η γλώσσα συγκροτεί το κοινωνικό άτομο</a:t>
            </a:r>
            <a:endParaRPr lang="en-US" sz="1600" dirty="0"/>
          </a:p>
        </p:txBody>
      </p:sp>
      <p:sp>
        <p:nvSpPr>
          <p:cNvPr id="5" name="Text 3"/>
          <p:cNvSpPr/>
          <p:nvPr/>
        </p:nvSpPr>
        <p:spPr>
          <a:xfrm>
            <a:off x="815975" y="2771676"/>
            <a:ext cx="10560050" cy="544810"/>
          </a:xfrm>
          <a:prstGeom prst="roundRect">
            <a:avLst>
              <a:gd name="adj" fmla="val 13404"/>
            </a:avLst>
          </a:prstGeom>
          <a:solidFill>
            <a:srgbClr val="FFFFFF"/>
          </a:solidFill>
          <a:ln w="6350">
            <a:solidFill>
              <a:srgbClr val="DAD5C4"/>
            </a:solidFill>
            <a:prstDash val="solid"/>
          </a:ln>
        </p:spPr>
        <p:txBody>
          <a:bodyPr wrap="square" lIns="159587" tIns="108787" rIns="0" bIns="83387" rtlCol="0" anchor="t">
            <a:normAutofit/>
          </a:bodyPr>
          <a:lstStyle/>
          <a:p>
            <a:pPr marL="0" indent="0" algn="l">
              <a:lnSpc>
                <a:spcPts val="2240"/>
              </a:lnSpc>
              <a:buNone/>
            </a:pPr>
            <a:r>
              <a:rPr lang="en-US" sz="1600" b="1" dirty="0">
                <a:solidFill>
                  <a:srgbClr val="1D2B30"/>
                </a:solidFill>
                <a:latin typeface="Arial" pitchFamily="34" charset="0"/>
                <a:ea typeface="Arial" pitchFamily="34" charset="-122"/>
                <a:cs typeface="Arial" pitchFamily="34" charset="-120"/>
              </a:rPr>
              <a:t>3.</a:t>
            </a:r>
            <a:r>
              <a:rPr lang="en-US" sz="1600" dirty="0">
                <a:solidFill>
                  <a:srgbClr val="1D2B30"/>
                </a:solidFill>
                <a:latin typeface="Arial" pitchFamily="34" charset="0"/>
                <a:ea typeface="Arial" pitchFamily="34" charset="-122"/>
                <a:cs typeface="Arial" pitchFamily="34" charset="-120"/>
              </a:rPr>
              <a:t> Η συνήθεια οδηγεί στη θεσμοποίηση</a:t>
            </a:r>
            <a:endParaRPr lang="en-US" sz="1600" dirty="0"/>
          </a:p>
        </p:txBody>
      </p:sp>
      <p:sp>
        <p:nvSpPr>
          <p:cNvPr id="6" name="Text 4"/>
          <p:cNvSpPr/>
          <p:nvPr/>
        </p:nvSpPr>
        <p:spPr>
          <a:xfrm>
            <a:off x="815975" y="3424436"/>
            <a:ext cx="10560050" cy="544810"/>
          </a:xfrm>
          <a:prstGeom prst="roundRect">
            <a:avLst>
              <a:gd name="adj" fmla="val 13404"/>
            </a:avLst>
          </a:prstGeom>
          <a:solidFill>
            <a:srgbClr val="FFFFFF"/>
          </a:solidFill>
          <a:ln w="6350">
            <a:solidFill>
              <a:srgbClr val="DAD5C4"/>
            </a:solidFill>
            <a:prstDash val="solid"/>
          </a:ln>
        </p:spPr>
        <p:txBody>
          <a:bodyPr wrap="square" lIns="159587" tIns="108787" rIns="0" bIns="83387" rtlCol="0" anchor="t">
            <a:normAutofit/>
          </a:bodyPr>
          <a:lstStyle/>
          <a:p>
            <a:pPr marL="0" indent="0" algn="l">
              <a:lnSpc>
                <a:spcPts val="2240"/>
              </a:lnSpc>
              <a:buNone/>
            </a:pPr>
            <a:r>
              <a:rPr lang="en-US" sz="1600" b="1" dirty="0">
                <a:solidFill>
                  <a:srgbClr val="1D2B30"/>
                </a:solidFill>
                <a:latin typeface="Arial" pitchFamily="34" charset="0"/>
                <a:ea typeface="Arial" pitchFamily="34" charset="-122"/>
                <a:cs typeface="Arial" pitchFamily="34" charset="-120"/>
              </a:rPr>
              <a:t>4.</a:t>
            </a:r>
            <a:r>
              <a:rPr lang="en-US" sz="1600" dirty="0">
                <a:solidFill>
                  <a:srgbClr val="1D2B30"/>
                </a:solidFill>
                <a:latin typeface="Arial" pitchFamily="34" charset="0"/>
                <a:ea typeface="Arial" pitchFamily="34" charset="-122"/>
                <a:cs typeface="Arial" pitchFamily="34" charset="-120"/>
              </a:rPr>
              <a:t> Η κοινωνία είναι κοινωνική κατασκευή που αλλάζει ιστορικά</a:t>
            </a:r>
            <a:endParaRPr lang="en-US" sz="1600" dirty="0"/>
          </a:p>
        </p:txBody>
      </p:sp>
      <p:sp>
        <p:nvSpPr>
          <p:cNvPr id="7" name="Text 5"/>
          <p:cNvSpPr/>
          <p:nvPr/>
        </p:nvSpPr>
        <p:spPr>
          <a:xfrm>
            <a:off x="812800" y="4175621"/>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8A5A12"/>
                </a:solidFill>
                <a:latin typeface="Arial" pitchFamily="34" charset="0"/>
                <a:ea typeface="Arial" pitchFamily="34" charset="-122"/>
                <a:cs typeface="Arial" pitchFamily="34" charset="-120"/>
              </a:rPr>
              <a:t>Επόμενο: κοινωνικές θεωρίες και μεθοδολογία.</a:t>
            </a:r>
            <a:endParaRPr lang="en-US" sz="1500" dirty="0"/>
          </a:p>
        </p:txBody>
      </p:sp>
      <p:sp>
        <p:nvSpPr>
          <p:cNvPr id="8" name="Text 6"/>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Σύνοψη 5</a:t>
            </a:r>
            <a:endParaRPr lang="en-US" sz="12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1F4E5F"/>
        </a:solidFill>
        <a:effectLst/>
      </p:bgPr>
    </p:bg>
    <p:spTree>
      <p:nvGrpSpPr>
        <p:cNvPr id="1" name=""/>
        <p:cNvGrpSpPr/>
        <p:nvPr/>
      </p:nvGrpSpPr>
      <p:grpSpPr>
        <a:xfrm>
          <a:off x="0" y="0"/>
          <a:ext cx="0" cy="0"/>
          <a:chOff x="0" y="0"/>
          <a:chExt cx="0" cy="0"/>
        </a:xfrm>
      </p:grpSpPr>
      <p:sp>
        <p:nvSpPr>
          <p:cNvPr id="2" name="Text 0"/>
          <p:cNvSpPr/>
          <p:nvPr/>
        </p:nvSpPr>
        <p:spPr>
          <a:xfrm>
            <a:off x="812800" y="2211090"/>
            <a:ext cx="10883392" cy="1041400"/>
          </a:xfrm>
          <a:prstGeom prst="rect">
            <a:avLst/>
          </a:prstGeom>
          <a:noFill/>
          <a:ln/>
        </p:spPr>
        <p:txBody>
          <a:bodyPr wrap="square" lIns="0" tIns="0" rIns="0" bIns="0" rtlCol="0" anchor="t">
            <a:normAutofit/>
          </a:bodyPr>
          <a:lstStyle/>
          <a:p>
            <a:pPr marL="0" indent="0" algn="l">
              <a:lnSpc>
                <a:spcPts val="8000"/>
              </a:lnSpc>
              <a:buNone/>
            </a:pPr>
            <a:r>
              <a:rPr lang="en-US" sz="8000" b="1" dirty="0">
                <a:solidFill>
                  <a:srgbClr val="E3B25A"/>
                </a:solidFill>
                <a:latin typeface="Georgia" pitchFamily="18" charset="0"/>
                <a:ea typeface="Georgia" pitchFamily="18" charset="-122"/>
                <a:cs typeface="Georgia" pitchFamily="18" charset="-120"/>
              </a:rPr>
              <a:t>6</a:t>
            </a:r>
            <a:endParaRPr lang="en-US" sz="8000" dirty="0"/>
          </a:p>
        </p:txBody>
      </p:sp>
      <p:sp>
        <p:nvSpPr>
          <p:cNvPr id="3" name="Text 1"/>
          <p:cNvSpPr>
            <a:spLocks noGrp="1"/>
          </p:cNvSpPr>
          <p:nvPr>
            <p:ph type="title"/>
          </p:nvPr>
        </p:nvSpPr>
        <p:spPr>
          <a:xfrm>
            <a:off x="812800" y="3404890"/>
            <a:ext cx="10883392" cy="584200"/>
          </a:xfrm>
          <a:prstGeom prst="rect">
            <a:avLst/>
          </a:prstGeom>
          <a:noFill/>
          <a:ln/>
        </p:spPr>
        <p:txBody>
          <a:bodyPr wrap="square" lIns="0" tIns="0" rIns="0" bIns="0" rtlCol="0" anchor="t">
            <a:normAutofit/>
          </a:bodyPr>
          <a:lstStyle/>
          <a:p>
            <a:pPr marL="0" indent="0" algn="l">
              <a:lnSpc>
                <a:spcPts val="4400"/>
              </a:lnSpc>
              <a:buNone/>
            </a:pPr>
            <a:r>
              <a:rPr lang="en-US" sz="4000" b="0" i="0" dirty="0">
                <a:solidFill>
                  <a:srgbClr val="FFFFFF"/>
                </a:solidFill>
                <a:latin typeface="Georgia" pitchFamily="18" charset="0"/>
                <a:ea typeface="Georgia" pitchFamily="18" charset="-122"/>
                <a:cs typeface="Georgia" pitchFamily="18" charset="-120"/>
              </a:rPr>
              <a:t>Κοινωνικές θεωρίες και μεθοδολογία</a:t>
            </a:r>
            <a:endParaRPr lang="en-US" sz="4000" dirty="0"/>
          </a:p>
        </p:txBody>
      </p:sp>
      <p:sp>
        <p:nvSpPr>
          <p:cNvPr id="4" name="Text 2"/>
          <p:cNvSpPr/>
          <p:nvPr/>
        </p:nvSpPr>
        <p:spPr>
          <a:xfrm>
            <a:off x="812800" y="4141490"/>
            <a:ext cx="10883392" cy="327620"/>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E3B25A"/>
                </a:solidFill>
                <a:latin typeface="Arial" pitchFamily="34" charset="0"/>
                <a:ea typeface="Arial" pitchFamily="34" charset="-122"/>
                <a:cs typeface="Arial" pitchFamily="34" charset="-120"/>
              </a:rPr>
              <a:t>Πώς η θεωρία καθορίζει τη μέθοδο</a:t>
            </a:r>
            <a:endParaRPr lang="en-US" sz="17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6.1 ΜΕΘΟΔΟΣ ΚΑΙ ΜΕΘΟΔΟΛΟΓΙΑ</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Δύο διαφορετικές έννοιες</a:t>
            </a:r>
            <a:endParaRPr lang="en-US" sz="3200" dirty="0"/>
          </a:p>
        </p:txBody>
      </p:sp>
      <p:sp>
        <p:nvSpPr>
          <p:cNvPr id="4" name="Shape 2"/>
          <p:cNvSpPr/>
          <p:nvPr/>
        </p:nvSpPr>
        <p:spPr>
          <a:xfrm>
            <a:off x="815975" y="1755676"/>
            <a:ext cx="5187950" cy="1492052"/>
          </a:xfrm>
          <a:prstGeom prst="roundRect">
            <a:avLst>
              <a:gd name="adj" fmla="val 6597"/>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Μέθοδος</a:t>
            </a:r>
            <a:endParaRPr lang="en-US" sz="1700" dirty="0"/>
          </a:p>
        </p:txBody>
      </p:sp>
      <p:sp>
        <p:nvSpPr>
          <p:cNvPr id="6" name="Text 4"/>
          <p:cNvSpPr/>
          <p:nvPr/>
        </p:nvSpPr>
        <p:spPr>
          <a:xfrm>
            <a:off x="1047750" y="2322711"/>
            <a:ext cx="4866132"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Η τυπική διαδικασία για την παρατήρηση ενδείξεων, την εννοιολόγηση και την ανάλυση, ανεξάρτητη από το συγκεκριμένο ερευνητικό πρόβλημα</a:t>
            </a:r>
            <a:endParaRPr lang="en-US" sz="1300" dirty="0"/>
          </a:p>
        </p:txBody>
      </p:sp>
      <p:sp>
        <p:nvSpPr>
          <p:cNvPr id="7" name="Shape 5"/>
          <p:cNvSpPr/>
          <p:nvPr/>
        </p:nvSpPr>
        <p:spPr>
          <a:xfrm>
            <a:off x="6188075" y="1755676"/>
            <a:ext cx="5187950" cy="1492052"/>
          </a:xfrm>
          <a:prstGeom prst="roundRect">
            <a:avLst>
              <a:gd name="adj" fmla="val 6597"/>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19850" y="198745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Μεθοδολογία</a:t>
            </a:r>
            <a:endParaRPr lang="en-US" sz="1700" dirty="0"/>
          </a:p>
        </p:txBody>
      </p:sp>
      <p:sp>
        <p:nvSpPr>
          <p:cNvPr id="9" name="Text 7"/>
          <p:cNvSpPr/>
          <p:nvPr/>
        </p:nvSpPr>
        <p:spPr>
          <a:xfrm>
            <a:off x="6419850" y="2322711"/>
            <a:ext cx="4866132"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A50"/>
                </a:solidFill>
                <a:latin typeface="Arial" pitchFamily="34" charset="0"/>
                <a:ea typeface="Arial" pitchFamily="34" charset="-122"/>
                <a:cs typeface="Arial" pitchFamily="34" charset="-120"/>
              </a:rPr>
              <a:t>Η ερευνητική διαδικασία μιας συγκεκριμένης εμπειρικής έρευνας: συνδυασμός μεθόδων εννοιολόγησης, παραγωγής και ανάλυσης τεκμηρίων</a:t>
            </a:r>
            <a:endParaRPr lang="en-US" sz="1300" dirty="0"/>
          </a:p>
        </p:txBody>
      </p:sp>
      <p:sp>
        <p:nvSpPr>
          <p:cNvPr id="10" name="Text 8"/>
          <p:cNvSpPr/>
          <p:nvPr/>
        </p:nvSpPr>
        <p:spPr>
          <a:xfrm>
            <a:off x="812800" y="3479502"/>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Αρχές της επιστήμης για τη διασφάλιση της αλήθειας: διυποκειμενικότητα, αναφορικότητα, συνεκτικότητα.</a:t>
            </a:r>
            <a:endParaRPr lang="en-US" sz="16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6.1</a:t>
            </a:r>
            <a:endParaRPr lang="en-US" sz="12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6.2 ΚΟΙΝΩΝΙΚΕΣ ΘΕΩΡΙΕΣ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Γενικές, ειδικές και περιφερειακές</a:t>
            </a:r>
            <a:endParaRPr lang="en-US" sz="3200" dirty="0"/>
          </a:p>
        </p:txBody>
      </p:sp>
      <p:sp>
        <p:nvSpPr>
          <p:cNvPr id="4" name="Shape 2"/>
          <p:cNvSpPr/>
          <p:nvPr/>
        </p:nvSpPr>
        <p:spPr>
          <a:xfrm>
            <a:off x="815975" y="1755676"/>
            <a:ext cx="33972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Γενικές</a:t>
            </a:r>
            <a:endParaRPr lang="en-US" sz="1700" dirty="0"/>
          </a:p>
        </p:txBody>
      </p:sp>
      <p:sp>
        <p:nvSpPr>
          <p:cNvPr id="6" name="Text 4"/>
          <p:cNvSpPr/>
          <p:nvPr/>
        </p:nvSpPr>
        <p:spPr>
          <a:xfrm>
            <a:off x="1047750" y="2322711"/>
            <a:ext cx="3021711"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Αφορούν το σύνολο των κοινωνιών και των φαινομένων· δίνουν τα γνωσιακά σχήματα</a:t>
            </a:r>
            <a:endParaRPr lang="en-US" sz="1400" dirty="0"/>
          </a:p>
        </p:txBody>
      </p:sp>
      <p:sp>
        <p:nvSpPr>
          <p:cNvPr id="7" name="Shape 5"/>
          <p:cNvSpPr/>
          <p:nvPr/>
        </p:nvSpPr>
        <p:spPr>
          <a:xfrm>
            <a:off x="4397375" y="1755676"/>
            <a:ext cx="33972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8" name="Text 6"/>
          <p:cNvSpPr/>
          <p:nvPr/>
        </p:nvSpPr>
        <p:spPr>
          <a:xfrm>
            <a:off x="46291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Ειδικές</a:t>
            </a:r>
            <a:endParaRPr lang="en-US" sz="1700" dirty="0"/>
          </a:p>
        </p:txBody>
      </p:sp>
      <p:sp>
        <p:nvSpPr>
          <p:cNvPr id="9" name="Text 7"/>
          <p:cNvSpPr/>
          <p:nvPr/>
        </p:nvSpPr>
        <p:spPr>
          <a:xfrm>
            <a:off x="4629150" y="2322711"/>
            <a:ext cx="302171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Περιγράφουν συγκεκριμένα κοινωνικά φαινόμενα</a:t>
            </a:r>
            <a:endParaRPr lang="en-US" sz="1400" dirty="0"/>
          </a:p>
        </p:txBody>
      </p:sp>
      <p:sp>
        <p:nvSpPr>
          <p:cNvPr id="10" name="Shape 8"/>
          <p:cNvSpPr/>
          <p:nvPr/>
        </p:nvSpPr>
        <p:spPr>
          <a:xfrm>
            <a:off x="7978775" y="1755676"/>
            <a:ext cx="33972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11" name="Text 9"/>
          <p:cNvSpPr/>
          <p:nvPr/>
        </p:nvSpPr>
        <p:spPr>
          <a:xfrm>
            <a:off x="82105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Περιφερειακές</a:t>
            </a:r>
            <a:endParaRPr lang="en-US" sz="1700" dirty="0"/>
          </a:p>
        </p:txBody>
      </p:sp>
      <p:sp>
        <p:nvSpPr>
          <p:cNvPr id="12" name="Text 10"/>
          <p:cNvSpPr/>
          <p:nvPr/>
        </p:nvSpPr>
        <p:spPr>
          <a:xfrm>
            <a:off x="8210550" y="2322711"/>
            <a:ext cx="3021711"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Περιγράφουν συγκεκριμένους ιστορικούς κοινωνικούς σχηματισμούς</a:t>
            </a:r>
            <a:endParaRPr lang="en-US" sz="1400" dirty="0"/>
          </a:p>
        </p:txBody>
      </p:sp>
      <p:sp>
        <p:nvSpPr>
          <p:cNvPr id="13" name="Text 11"/>
          <p:cNvSpPr/>
          <p:nvPr/>
        </p:nvSpPr>
        <p:spPr>
          <a:xfrm>
            <a:off x="812800" y="353278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Δεν υπάρχει κοινά αποδεκτό επιστημονικό παράδειγμα: καμία γενική θεωρία δεν επικράτησε πλήρως.</a:t>
            </a:r>
            <a:endParaRPr lang="en-US" sz="16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6.2</a:t>
            </a:r>
            <a:endParaRPr lang="en-US" sz="12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6.3 ΓΕΝΙΚΕΣ ΘΕΩΡΙΕΣ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Ολιστικές, ατομοκεντρικές, μεικτές</a:t>
            </a:r>
            <a:endParaRPr lang="en-US" sz="3200" dirty="0"/>
          </a:p>
        </p:txBody>
      </p:sp>
      <p:sp>
        <p:nvSpPr>
          <p:cNvPr id="4" name="Shape 2"/>
          <p:cNvSpPr/>
          <p:nvPr/>
        </p:nvSpPr>
        <p:spPr>
          <a:xfrm>
            <a:off x="815975" y="1755676"/>
            <a:ext cx="3397250" cy="1865412"/>
          </a:xfrm>
          <a:prstGeom prst="roundRect">
            <a:avLst>
              <a:gd name="adj" fmla="val 5276"/>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Ολιστικές</a:t>
            </a:r>
            <a:endParaRPr lang="en-US" sz="1700" dirty="0"/>
          </a:p>
        </p:txBody>
      </p:sp>
      <p:sp>
        <p:nvSpPr>
          <p:cNvPr id="6" name="Text 4"/>
          <p:cNvSpPr/>
          <p:nvPr/>
        </p:nvSpPr>
        <p:spPr>
          <a:xfrm>
            <a:off x="1047750" y="2322711"/>
            <a:ext cx="3021711" cy="1092002"/>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A4A50"/>
                </a:solidFill>
                <a:latin typeface="Arial" pitchFamily="34" charset="0"/>
                <a:ea typeface="Arial" pitchFamily="34" charset="-122"/>
                <a:cs typeface="Arial" pitchFamily="34" charset="-120"/>
              </a:rPr>
              <a:t>Η κοινωνία ως ολότητα (δομή, σύστημα)· η κοινωνία δημιουργεί τον άνθρωπο. Durkheim, μαρξισμός, δομισμός, δομολειτουργισμός, θεωρία κοινωνικών συστημάτων</a:t>
            </a:r>
            <a:endParaRPr lang="en-US" sz="1200" dirty="0"/>
          </a:p>
        </p:txBody>
      </p:sp>
      <p:sp>
        <p:nvSpPr>
          <p:cNvPr id="7" name="Shape 5"/>
          <p:cNvSpPr/>
          <p:nvPr/>
        </p:nvSpPr>
        <p:spPr>
          <a:xfrm>
            <a:off x="4397375" y="1755676"/>
            <a:ext cx="3397250" cy="1865412"/>
          </a:xfrm>
          <a:prstGeom prst="roundRect">
            <a:avLst>
              <a:gd name="adj" fmla="val 5276"/>
            </a:avLst>
          </a:prstGeom>
          <a:solidFill>
            <a:srgbClr val="FFFFFF"/>
          </a:solidFill>
          <a:ln w="6350">
            <a:solidFill>
              <a:srgbClr val="DAD5C4"/>
            </a:solidFill>
            <a:prstDash val="solid"/>
          </a:ln>
        </p:spPr>
        <p:txBody>
          <a:bodyPr/>
          <a:lstStyle/>
          <a:p>
            <a:endParaRPr lang="el-GR"/>
          </a:p>
        </p:txBody>
      </p:sp>
      <p:sp>
        <p:nvSpPr>
          <p:cNvPr id="8" name="Text 6"/>
          <p:cNvSpPr/>
          <p:nvPr/>
        </p:nvSpPr>
        <p:spPr>
          <a:xfrm>
            <a:off x="46291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Ατομοκεντρικές</a:t>
            </a:r>
            <a:endParaRPr lang="en-US" sz="1700" dirty="0"/>
          </a:p>
        </p:txBody>
      </p:sp>
      <p:sp>
        <p:nvSpPr>
          <p:cNvPr id="9" name="Text 7"/>
          <p:cNvSpPr/>
          <p:nvPr/>
        </p:nvSpPr>
        <p:spPr>
          <a:xfrm>
            <a:off x="4629150" y="2322711"/>
            <a:ext cx="3021711" cy="87868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A4A50"/>
                </a:solidFill>
                <a:latin typeface="Arial" pitchFamily="34" charset="0"/>
                <a:ea typeface="Arial" pitchFamily="34" charset="-122"/>
                <a:cs typeface="Arial" pitchFamily="34" charset="-120"/>
              </a:rPr>
              <a:t>Το άτομο ως υποκείμενο· ο άνθρωπος δημιουργεί την κοινωνία. Ανθρωπισμός, Weber, συμβολικές διαντιδράσεις, φαινομενολογία Berger–Luckmann</a:t>
            </a:r>
            <a:endParaRPr lang="en-US" sz="1200" dirty="0"/>
          </a:p>
        </p:txBody>
      </p:sp>
      <p:sp>
        <p:nvSpPr>
          <p:cNvPr id="10" name="Shape 8"/>
          <p:cNvSpPr/>
          <p:nvPr/>
        </p:nvSpPr>
        <p:spPr>
          <a:xfrm>
            <a:off x="7978775" y="1755676"/>
            <a:ext cx="3397250" cy="1865412"/>
          </a:xfrm>
          <a:prstGeom prst="roundRect">
            <a:avLst>
              <a:gd name="adj" fmla="val 5276"/>
            </a:avLst>
          </a:prstGeom>
          <a:solidFill>
            <a:srgbClr val="FFFFFF"/>
          </a:solidFill>
          <a:ln w="6350">
            <a:solidFill>
              <a:srgbClr val="DAD5C4"/>
            </a:solidFill>
            <a:prstDash val="solid"/>
          </a:ln>
        </p:spPr>
        <p:txBody>
          <a:bodyPr/>
          <a:lstStyle/>
          <a:p>
            <a:endParaRPr lang="el-GR"/>
          </a:p>
        </p:txBody>
      </p:sp>
      <p:sp>
        <p:nvSpPr>
          <p:cNvPr id="11" name="Text 9"/>
          <p:cNvSpPr/>
          <p:nvPr/>
        </p:nvSpPr>
        <p:spPr>
          <a:xfrm>
            <a:off x="82105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Μεικτές</a:t>
            </a:r>
            <a:endParaRPr lang="en-US" sz="1700" dirty="0"/>
          </a:p>
        </p:txBody>
      </p:sp>
      <p:sp>
        <p:nvSpPr>
          <p:cNvPr id="12" name="Text 10"/>
          <p:cNvSpPr/>
          <p:nvPr/>
        </p:nvSpPr>
        <p:spPr>
          <a:xfrm>
            <a:off x="8210550" y="2322711"/>
            <a:ext cx="3021711" cy="66536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A4A50"/>
                </a:solidFill>
                <a:latin typeface="Arial" pitchFamily="34" charset="0"/>
                <a:ea typeface="Arial" pitchFamily="34" charset="-122"/>
                <a:cs typeface="Arial" pitchFamily="34" charset="-120"/>
              </a:rPr>
              <a:t>Το νόημα κεντρικό· δεν ανάγουν το όλο στο μέρος ή αντίστροφα. Foucault, Giddens, Habermas</a:t>
            </a:r>
            <a:endParaRPr lang="en-US" sz="1200" dirty="0"/>
          </a:p>
        </p:txBody>
      </p:sp>
      <p:sp>
        <p:nvSpPr>
          <p:cNvPr id="13" name="Text 11"/>
          <p:cNvSpPr/>
          <p:nvPr/>
        </p:nvSpPr>
        <p:spPr>
          <a:xfrm>
            <a:off x="812800" y="3852863"/>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Δυσκολία των ολιστικών: η εξήγηση της αλλαγής. Δυσκολία των ατομοκεντρικών: η εξήγηση της κοινωνικής αναπαραγωγής.</a:t>
            </a:r>
            <a:endParaRPr lang="en-US" sz="16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6.3</a:t>
            </a:r>
            <a:endParaRPr lang="en-US" sz="12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6.3 ΟΛΙΣΤΙΚΕΣ ΘΕΩΡΙΕΣ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Η κοινωνία δημιουργεί τον άνθρωπο</a:t>
            </a:r>
            <a:endParaRPr lang="en-US" sz="3200" dirty="0"/>
          </a:p>
        </p:txBody>
      </p:sp>
      <p:sp>
        <p:nvSpPr>
          <p:cNvPr id="4" name="Text 2"/>
          <p:cNvSpPr/>
          <p:nvPr/>
        </p:nvSpPr>
        <p:spPr>
          <a:xfrm>
            <a:off x="812800" y="1752501"/>
            <a:ext cx="1116409"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Durkheim</a:t>
            </a:r>
            <a:endParaRPr lang="en-US" sz="1400" dirty="0"/>
          </a:p>
        </p:txBody>
      </p:sp>
      <p:sp>
        <p:nvSpPr>
          <p:cNvPr id="5" name="Text 3"/>
          <p:cNvSpPr/>
          <p:nvPr/>
        </p:nvSpPr>
        <p:spPr>
          <a:xfrm>
            <a:off x="2030809" y="1752501"/>
            <a:ext cx="1223566"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Μαρξισμός</a:t>
            </a:r>
            <a:endParaRPr lang="en-US" sz="1400" dirty="0"/>
          </a:p>
        </p:txBody>
      </p:sp>
      <p:sp>
        <p:nvSpPr>
          <p:cNvPr id="6" name="Text 4"/>
          <p:cNvSpPr/>
          <p:nvPr/>
        </p:nvSpPr>
        <p:spPr>
          <a:xfrm>
            <a:off x="3355975" y="1752501"/>
            <a:ext cx="1111945"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Δομισμός</a:t>
            </a:r>
            <a:endParaRPr lang="en-US" sz="1400" dirty="0"/>
          </a:p>
        </p:txBody>
      </p:sp>
      <p:sp>
        <p:nvSpPr>
          <p:cNvPr id="7" name="Text 5"/>
          <p:cNvSpPr/>
          <p:nvPr/>
        </p:nvSpPr>
        <p:spPr>
          <a:xfrm>
            <a:off x="4569520" y="1752501"/>
            <a:ext cx="1868984"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Δομολειτουργισμός</a:t>
            </a:r>
            <a:endParaRPr lang="en-US" sz="1400" dirty="0"/>
          </a:p>
        </p:txBody>
      </p:sp>
      <p:sp>
        <p:nvSpPr>
          <p:cNvPr id="8" name="Text 6"/>
          <p:cNvSpPr/>
          <p:nvPr/>
        </p:nvSpPr>
        <p:spPr>
          <a:xfrm>
            <a:off x="6540103" y="1752501"/>
            <a:ext cx="2936478"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Θεωρία κοινωνικών συστημάτων</a:t>
            </a:r>
            <a:endParaRPr lang="en-US" sz="1400" dirty="0"/>
          </a:p>
        </p:txBody>
      </p:sp>
      <p:sp>
        <p:nvSpPr>
          <p:cNvPr id="9" name="Text 7"/>
          <p:cNvSpPr/>
          <p:nvPr/>
        </p:nvSpPr>
        <p:spPr>
          <a:xfrm>
            <a:off x="812800" y="2407741"/>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Αντιλαμβάνονται την κοινωνία ως ολότητα, δομή ή σύστημα που στηρίζεται στην αναπαραγωγή σταθερών δομών. Η δράση και το άτομο είναι αποτελέσματα των επιδράσεων των δομών.</a:t>
            </a:r>
            <a:endParaRPr lang="en-US" sz="1600" dirty="0"/>
          </a:p>
        </p:txBody>
      </p:sp>
      <p:sp>
        <p:nvSpPr>
          <p:cNvPr id="10" name="Text 8"/>
          <p:cNvSpPr/>
          <p:nvPr/>
        </p:nvSpPr>
        <p:spPr>
          <a:xfrm>
            <a:off x="812800" y="3205262"/>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Δυσκολία: εξήγηση της κοινωνικής εξέλιξης, της δημιουργίας και της αλλαγής των δομών.</a:t>
            </a:r>
            <a:endParaRPr lang="en-US" sz="16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6.3</a:t>
            </a:r>
            <a:endParaRPr lang="en-US" sz="12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6.3 ΑΤΟΜΟΚΕΝΤΡΙΚΕΣ ΘΕΩΡΙΕΣ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Ο άνθρωπος δημιουργεί την κοινωνία</a:t>
            </a:r>
            <a:endParaRPr lang="en-US" sz="3200" dirty="0"/>
          </a:p>
        </p:txBody>
      </p:sp>
      <p:sp>
        <p:nvSpPr>
          <p:cNvPr id="4" name="Text 2"/>
          <p:cNvSpPr/>
          <p:nvPr/>
        </p:nvSpPr>
        <p:spPr>
          <a:xfrm>
            <a:off x="812800" y="1752501"/>
            <a:ext cx="1455142"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Ανθρωπισμός</a:t>
            </a:r>
            <a:endParaRPr lang="en-US" sz="1400" dirty="0"/>
          </a:p>
        </p:txBody>
      </p:sp>
      <p:sp>
        <p:nvSpPr>
          <p:cNvPr id="5" name="Text 3"/>
          <p:cNvSpPr/>
          <p:nvPr/>
        </p:nvSpPr>
        <p:spPr>
          <a:xfrm>
            <a:off x="2369542" y="1752501"/>
            <a:ext cx="2308622"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Weber και ορθολογισμός</a:t>
            </a:r>
            <a:endParaRPr lang="en-US" sz="1400" dirty="0"/>
          </a:p>
        </p:txBody>
      </p:sp>
      <p:sp>
        <p:nvSpPr>
          <p:cNvPr id="6" name="Text 4"/>
          <p:cNvSpPr/>
          <p:nvPr/>
        </p:nvSpPr>
        <p:spPr>
          <a:xfrm>
            <a:off x="4779764" y="1752501"/>
            <a:ext cx="2351683"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Συμβολικές διαντιδράσεις</a:t>
            </a:r>
            <a:endParaRPr lang="en-US" sz="1400" dirty="0"/>
          </a:p>
        </p:txBody>
      </p:sp>
      <p:sp>
        <p:nvSpPr>
          <p:cNvPr id="7" name="Text 5"/>
          <p:cNvSpPr/>
          <p:nvPr/>
        </p:nvSpPr>
        <p:spPr>
          <a:xfrm>
            <a:off x="7233047" y="1752501"/>
            <a:ext cx="3112195"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Φαινομενολογία Berger–Luckmann</a:t>
            </a:r>
            <a:endParaRPr lang="en-US" sz="1400" dirty="0"/>
          </a:p>
        </p:txBody>
      </p:sp>
      <p:sp>
        <p:nvSpPr>
          <p:cNvPr id="8" name="Text 6"/>
          <p:cNvSpPr/>
          <p:nvPr/>
        </p:nvSpPr>
        <p:spPr>
          <a:xfrm>
            <a:off x="812800" y="2407741"/>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Βασική έννοια το άτομο ως υποκείμενο. Η κοινωνία είναι το ασταθές πεδίο δράσεων και αλληλοδράσεων, και οι κοινωνικές σχέσεις είναι σχέσεις μεταξύ ατόμων.</a:t>
            </a:r>
            <a:endParaRPr lang="en-US" sz="1600" dirty="0"/>
          </a:p>
        </p:txBody>
      </p:sp>
      <p:sp>
        <p:nvSpPr>
          <p:cNvPr id="9" name="Text 7"/>
          <p:cNvSpPr/>
          <p:nvPr/>
        </p:nvSpPr>
        <p:spPr>
          <a:xfrm>
            <a:off x="812800" y="3205262"/>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Δυσκολία: εξήγηση της κοινωνικής αναπαραγωγής.</a:t>
            </a:r>
            <a:endParaRPr lang="en-US" sz="1600" dirty="0"/>
          </a:p>
        </p:txBody>
      </p:sp>
      <p:sp>
        <p:nvSpPr>
          <p:cNvPr id="10" name="Text 8"/>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6.3</a:t>
            </a:r>
            <a:endParaRPr lang="en-US" sz="12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6.3 ΜΕΙΚΤΕΣ ΘΕΩΡΙΕΣ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Σύζευξη δράσης και δομής</a:t>
            </a:r>
            <a:endParaRPr lang="en-US" sz="3200" dirty="0"/>
          </a:p>
        </p:txBody>
      </p:sp>
      <p:sp>
        <p:nvSpPr>
          <p:cNvPr id="4" name="Text 2"/>
          <p:cNvSpPr/>
          <p:nvPr/>
        </p:nvSpPr>
        <p:spPr>
          <a:xfrm>
            <a:off x="812800" y="1752501"/>
            <a:ext cx="1037630"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Foucault</a:t>
            </a:r>
            <a:endParaRPr lang="en-US" sz="1400" dirty="0"/>
          </a:p>
        </p:txBody>
      </p:sp>
      <p:sp>
        <p:nvSpPr>
          <p:cNvPr id="5" name="Text 3"/>
          <p:cNvSpPr/>
          <p:nvPr/>
        </p:nvSpPr>
        <p:spPr>
          <a:xfrm>
            <a:off x="1952030" y="1752501"/>
            <a:ext cx="1017885"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Giddens</a:t>
            </a:r>
            <a:endParaRPr lang="en-US" sz="1400" dirty="0"/>
          </a:p>
        </p:txBody>
      </p:sp>
      <p:sp>
        <p:nvSpPr>
          <p:cNvPr id="6" name="Text 4"/>
          <p:cNvSpPr/>
          <p:nvPr/>
        </p:nvSpPr>
        <p:spPr>
          <a:xfrm>
            <a:off x="3071515" y="1752501"/>
            <a:ext cx="1175841"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Habermas</a:t>
            </a:r>
            <a:endParaRPr lang="en-US" sz="1400" dirty="0"/>
          </a:p>
        </p:txBody>
      </p:sp>
      <p:sp>
        <p:nvSpPr>
          <p:cNvPr id="7" name="Text 5"/>
          <p:cNvSpPr/>
          <p:nvPr/>
        </p:nvSpPr>
        <p:spPr>
          <a:xfrm>
            <a:off x="812800" y="2407741"/>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Αποδέχονται τον κεντρικό ρόλο του νοήματος, αναγνωρίζουν πολλές επιμέρους δομές και ολότητες και δεν ανάγουν το όλο στο μέρος ή το αντίστροφο.</a:t>
            </a:r>
            <a:endParaRPr lang="en-US" sz="1600" dirty="0"/>
          </a:p>
        </p:txBody>
      </p:sp>
      <p:sp>
        <p:nvSpPr>
          <p:cNvPr id="8" name="Text 6"/>
          <p:cNvSpPr/>
          <p:nvPr/>
        </p:nvSpPr>
        <p:spPr>
          <a:xfrm>
            <a:off x="812800" y="3205262"/>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Μελετούν τις σχέσεις ανάμεσα στα μέρη, ανάμεσα στο όλο και τα μέρη, και ανάμεσα στις επιμέρους ολότητες.</a:t>
            </a:r>
            <a:endParaRPr lang="en-US" sz="1600" dirty="0"/>
          </a:p>
        </p:txBody>
      </p:sp>
      <p:sp>
        <p:nvSpPr>
          <p:cNvPr id="9" name="Text 7"/>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6.3</a:t>
            </a:r>
            <a:endParaRPr lang="en-US" sz="12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6.4 ΘΕΩΡΙΑ ΚΑΙ ΜΕΘΟΔΟΣ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Η επίδραση της θεωρίας στη μεθοδολογία</a:t>
            </a:r>
            <a:endParaRPr lang="en-US" sz="3200" dirty="0"/>
          </a:p>
        </p:txBody>
      </p:sp>
      <p:sp>
        <p:nvSpPr>
          <p:cNvPr id="4" name="Text 2"/>
          <p:cNvSpPr/>
          <p:nvPr/>
        </p:nvSpPr>
        <p:spPr>
          <a:xfrm>
            <a:off x="812800" y="1752501"/>
            <a:ext cx="4920159"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Εννοιολόγηση: ποια φαινόμενα και μονάδες παρατήρησης</a:t>
            </a:r>
            <a:endParaRPr lang="en-US" sz="1400" dirty="0"/>
          </a:p>
        </p:txBody>
      </p:sp>
      <p:sp>
        <p:nvSpPr>
          <p:cNvPr id="5" name="Text 3"/>
          <p:cNvSpPr/>
          <p:nvPr/>
        </p:nvSpPr>
        <p:spPr>
          <a:xfrm>
            <a:off x="5834559" y="1752501"/>
            <a:ext cx="2904530"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Επιλογή μεθόδων παρατήρησης</a:t>
            </a:r>
            <a:endParaRPr lang="en-US" sz="1400" dirty="0"/>
          </a:p>
        </p:txBody>
      </p:sp>
      <p:sp>
        <p:nvSpPr>
          <p:cNvPr id="6" name="Text 4"/>
          <p:cNvSpPr/>
          <p:nvPr/>
        </p:nvSpPr>
        <p:spPr>
          <a:xfrm>
            <a:off x="812800" y="2280741"/>
            <a:ext cx="2584946"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Arial" pitchFamily="34" charset="0"/>
                <a:ea typeface="Arial" pitchFamily="34" charset="-122"/>
                <a:cs typeface="Arial" pitchFamily="34" charset="-120"/>
              </a:rPr>
              <a:t>Επιλογή μεθόδων ανάλυσης</a:t>
            </a:r>
            <a:endParaRPr lang="en-US" sz="1400" dirty="0"/>
          </a:p>
        </p:txBody>
      </p:sp>
      <p:sp>
        <p:nvSpPr>
          <p:cNvPr id="7" name="Text 5"/>
          <p:cNvSpPr/>
          <p:nvPr/>
        </p:nvSpPr>
        <p:spPr>
          <a:xfrm>
            <a:off x="812800" y="2935982"/>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Καμία θεωρία δεν περιγράφει πλήρως το σύνολο των κοινωνικών φαινομένων· χρησιμοποιούμε διαφορετικές θεωρίες για διαφορετικά αντικείμενα.</a:t>
            </a:r>
            <a:endParaRPr lang="en-US" sz="1600" dirty="0"/>
          </a:p>
        </p:txBody>
      </p:sp>
      <p:sp>
        <p:nvSpPr>
          <p:cNvPr id="8" name="Text 6"/>
          <p:cNvSpPr/>
          <p:nvPr/>
        </p:nvSpPr>
        <p:spPr>
          <a:xfrm>
            <a:off x="812800" y="3733502"/>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Κατά τον Craib: δομισμός για το νόημα, δομομαρξισμός για τη δομή, θεωρία διαντίδρασης για τη δράση, δομολειτουργισμός για τη σύνδεση, Habermas για τη σύζευξη δράσης και δομής.</a:t>
            </a:r>
            <a:endParaRPr lang="en-US" sz="1600" dirty="0"/>
          </a:p>
        </p:txBody>
      </p:sp>
      <p:sp>
        <p:nvSpPr>
          <p:cNvPr id="9" name="Text 7"/>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6.4</a:t>
            </a:r>
            <a:endParaRPr lang="en-US" sz="12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6.4 ΚΟΙΝΩΝΙΚΕΣ ΕΠΙΣΤΗΜΕΣ</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Η έλλειψη ενός κυρίαρχου παραδείγματος</a:t>
            </a:r>
            <a:endParaRPr lang="en-US" sz="3200" dirty="0"/>
          </a:p>
        </p:txBody>
      </p:sp>
      <p:sp>
        <p:nvSpPr>
          <p:cNvPr id="4" name="Text 2"/>
          <p:cNvSpPr/>
          <p:nvPr/>
        </p:nvSpPr>
        <p:spPr>
          <a:xfrm>
            <a:off x="812800" y="1752501"/>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Οι κοινωνικές επιστήμες συνυπάρχουν με περισσότερα εναλλακτικά «παραδείγματα» και αντικρουόμενες σχολές. Κατά τον Κουζέλη, αυτό δεν είναι σύμπτωμα ανωριμότητας ή προσωρινής κρίσης.</a:t>
            </a:r>
            <a:endParaRPr lang="en-US" sz="1600" dirty="0"/>
          </a:p>
        </p:txBody>
      </p:sp>
      <p:sp>
        <p:nvSpPr>
          <p:cNvPr id="5" name="Shape 3"/>
          <p:cNvSpPr/>
          <p:nvPr/>
        </p:nvSpPr>
        <p:spPr>
          <a:xfrm>
            <a:off x="815975" y="2553196"/>
            <a:ext cx="51879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6" name="Text 4"/>
          <p:cNvSpPr/>
          <p:nvPr/>
        </p:nvSpPr>
        <p:spPr>
          <a:xfrm>
            <a:off x="1047750" y="278497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Δυισμοί</a:t>
            </a:r>
            <a:endParaRPr lang="en-US" sz="1700" dirty="0"/>
          </a:p>
        </p:txBody>
      </p:sp>
      <p:sp>
        <p:nvSpPr>
          <p:cNvPr id="7" name="Text 5"/>
          <p:cNvSpPr/>
          <p:nvPr/>
        </p:nvSpPr>
        <p:spPr>
          <a:xfrm>
            <a:off x="1047750" y="3120231"/>
            <a:ext cx="4866132"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άτομο/κοινωνία, δράση/δομή, μέρος/όλον, φύση/κοινωνία</a:t>
            </a:r>
            <a:endParaRPr lang="en-US" sz="1400" dirty="0"/>
          </a:p>
        </p:txBody>
      </p:sp>
      <p:sp>
        <p:nvSpPr>
          <p:cNvPr id="8" name="Shape 6"/>
          <p:cNvSpPr/>
          <p:nvPr/>
        </p:nvSpPr>
        <p:spPr>
          <a:xfrm>
            <a:off x="6188075" y="2553196"/>
            <a:ext cx="5187950" cy="1296491"/>
          </a:xfrm>
          <a:prstGeom prst="roundRect">
            <a:avLst>
              <a:gd name="adj" fmla="val 7592"/>
            </a:avLst>
          </a:prstGeom>
          <a:solidFill>
            <a:srgbClr val="FFFFFF"/>
          </a:solidFill>
          <a:ln w="6350">
            <a:solidFill>
              <a:srgbClr val="DAD5C4"/>
            </a:solidFill>
            <a:prstDash val="solid"/>
          </a:ln>
        </p:spPr>
        <p:txBody>
          <a:bodyPr/>
          <a:lstStyle/>
          <a:p>
            <a:endParaRPr lang="el-GR"/>
          </a:p>
        </p:txBody>
      </p:sp>
      <p:sp>
        <p:nvSpPr>
          <p:cNvPr id="9" name="Text 7"/>
          <p:cNvSpPr/>
          <p:nvPr/>
        </p:nvSpPr>
        <p:spPr>
          <a:xfrm>
            <a:off x="6419850" y="2784971"/>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Συνέπεια</a:t>
            </a:r>
            <a:endParaRPr lang="en-US" sz="1700" dirty="0"/>
          </a:p>
        </p:txBody>
      </p:sp>
      <p:sp>
        <p:nvSpPr>
          <p:cNvPr id="10" name="Text 8"/>
          <p:cNvSpPr/>
          <p:nvPr/>
        </p:nvSpPr>
        <p:spPr>
          <a:xfrm>
            <a:off x="6419850" y="3120231"/>
            <a:ext cx="486613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Οι θεωρίες διαφέρουν κυρίως ως προς την προτεραιότητα που δίνουν στο άτομο ή στην κοινωνία</a:t>
            </a:r>
            <a:endParaRPr lang="en-US" sz="1400" dirty="0"/>
          </a:p>
        </p:txBody>
      </p:sp>
      <p:sp>
        <p:nvSpPr>
          <p:cNvPr id="11" name="Text 9"/>
          <p:cNvSpPr/>
          <p:nvPr/>
        </p:nvSpPr>
        <p:spPr>
          <a:xfrm>
            <a:off x="812800" y="408146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Η θεωρία της γνώσης είναι ειδική κοινωνική θεωρία: αφορά τη σχέση θεωρίας και εμπειρίας.</a:t>
            </a:r>
            <a:endParaRPr lang="en-US" sz="16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6.4</a:t>
            </a:r>
            <a:endParaRPr lang="en-US" sz="12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6.4 ΠΟΙΑ ΘΕΩΡΙΑ ΓΙΑ ΠΟΙΟ ΠΡΟΒΛΗΜΑ</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Κατά τον Craib</a:t>
            </a:r>
            <a:endParaRPr lang="en-US" sz="3200" dirty="0"/>
          </a:p>
        </p:txBody>
      </p:sp>
      <p:sp>
        <p:nvSpPr>
          <p:cNvPr id="4" name="Shape 2"/>
          <p:cNvSpPr/>
          <p:nvPr/>
        </p:nvSpPr>
        <p:spPr>
          <a:xfrm>
            <a:off x="815975" y="1755676"/>
            <a:ext cx="33972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Παραγωγή νοήματος</a:t>
            </a:r>
            <a:endParaRPr lang="en-US" sz="1700" dirty="0"/>
          </a:p>
        </p:txBody>
      </p:sp>
      <p:sp>
        <p:nvSpPr>
          <p:cNvPr id="6" name="Text 4"/>
          <p:cNvSpPr/>
          <p:nvPr/>
        </p:nvSpPr>
        <p:spPr>
          <a:xfrm>
            <a:off x="1047750" y="2322711"/>
            <a:ext cx="3021711"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Δομισμός και μεταδομισμός</a:t>
            </a:r>
            <a:endParaRPr lang="en-US" sz="1400" dirty="0"/>
          </a:p>
        </p:txBody>
      </p:sp>
      <p:sp>
        <p:nvSpPr>
          <p:cNvPr id="7" name="Shape 5"/>
          <p:cNvSpPr/>
          <p:nvPr/>
        </p:nvSpPr>
        <p:spPr>
          <a:xfrm>
            <a:off x="4397375" y="1755676"/>
            <a:ext cx="33972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8" name="Text 6"/>
          <p:cNvSpPr/>
          <p:nvPr/>
        </p:nvSpPr>
        <p:spPr>
          <a:xfrm>
            <a:off x="46291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Δομή</a:t>
            </a:r>
            <a:endParaRPr lang="en-US" sz="1700" dirty="0"/>
          </a:p>
        </p:txBody>
      </p:sp>
      <p:sp>
        <p:nvSpPr>
          <p:cNvPr id="9" name="Text 7"/>
          <p:cNvSpPr/>
          <p:nvPr/>
        </p:nvSpPr>
        <p:spPr>
          <a:xfrm>
            <a:off x="4629150" y="2322711"/>
            <a:ext cx="3021711"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Δομομαρξισμός: ανάλυση διαφορετικών κοινωνιών και τύπων της ίδιας κοινωνίας</a:t>
            </a:r>
            <a:endParaRPr lang="en-US" sz="1400" dirty="0"/>
          </a:p>
        </p:txBody>
      </p:sp>
      <p:sp>
        <p:nvSpPr>
          <p:cNvPr id="10" name="Shape 8"/>
          <p:cNvSpPr/>
          <p:nvPr/>
        </p:nvSpPr>
        <p:spPr>
          <a:xfrm>
            <a:off x="7978775" y="1755676"/>
            <a:ext cx="3397250" cy="1545332"/>
          </a:xfrm>
          <a:prstGeom prst="roundRect">
            <a:avLst>
              <a:gd name="adj" fmla="val 6369"/>
            </a:avLst>
          </a:prstGeom>
          <a:solidFill>
            <a:srgbClr val="FFFFFF"/>
          </a:solidFill>
          <a:ln w="6350">
            <a:solidFill>
              <a:srgbClr val="DAD5C4"/>
            </a:solidFill>
            <a:prstDash val="solid"/>
          </a:ln>
        </p:spPr>
        <p:txBody>
          <a:bodyPr/>
          <a:lstStyle/>
          <a:p>
            <a:endParaRPr lang="el-GR"/>
          </a:p>
        </p:txBody>
      </p:sp>
      <p:sp>
        <p:nvSpPr>
          <p:cNvPr id="11" name="Text 9"/>
          <p:cNvSpPr/>
          <p:nvPr/>
        </p:nvSpPr>
        <p:spPr>
          <a:xfrm>
            <a:off x="8210550" y="198745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Ανθρώπινη δράση</a:t>
            </a:r>
            <a:endParaRPr lang="en-US" sz="1700" dirty="0"/>
          </a:p>
        </p:txBody>
      </p:sp>
      <p:sp>
        <p:nvSpPr>
          <p:cNvPr id="12" name="Text 10"/>
          <p:cNvSpPr/>
          <p:nvPr/>
        </p:nvSpPr>
        <p:spPr>
          <a:xfrm>
            <a:off x="8210550" y="2322711"/>
            <a:ext cx="302171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Θεωρία διαντίδρασης και εθνομεθοδολογία</a:t>
            </a:r>
            <a:endParaRPr lang="en-US" sz="1400" dirty="0"/>
          </a:p>
        </p:txBody>
      </p:sp>
      <p:sp>
        <p:nvSpPr>
          <p:cNvPr id="13" name="Shape 11"/>
          <p:cNvSpPr/>
          <p:nvPr/>
        </p:nvSpPr>
        <p:spPr>
          <a:xfrm>
            <a:off x="815975" y="3535958"/>
            <a:ext cx="5187950" cy="1047651"/>
          </a:xfrm>
          <a:prstGeom prst="roundRect">
            <a:avLst>
              <a:gd name="adj" fmla="val 9395"/>
            </a:avLst>
          </a:prstGeom>
          <a:solidFill>
            <a:srgbClr val="FFFFFF"/>
          </a:solidFill>
          <a:ln w="6350">
            <a:solidFill>
              <a:srgbClr val="DAD5C4"/>
            </a:solidFill>
            <a:prstDash val="solid"/>
          </a:ln>
        </p:spPr>
        <p:txBody>
          <a:bodyPr/>
          <a:lstStyle/>
          <a:p>
            <a:endParaRPr lang="el-GR"/>
          </a:p>
        </p:txBody>
      </p:sp>
      <p:sp>
        <p:nvSpPr>
          <p:cNvPr id="14" name="Text 12"/>
          <p:cNvSpPr/>
          <p:nvPr/>
        </p:nvSpPr>
        <p:spPr>
          <a:xfrm>
            <a:off x="1047750" y="3767733"/>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Ενδιάμεση περιοχή δράσης και δομής</a:t>
            </a:r>
            <a:endParaRPr lang="en-US" sz="1700" dirty="0"/>
          </a:p>
        </p:txBody>
      </p:sp>
      <p:sp>
        <p:nvSpPr>
          <p:cNvPr id="15" name="Text 13"/>
          <p:cNvSpPr/>
          <p:nvPr/>
        </p:nvSpPr>
        <p:spPr>
          <a:xfrm>
            <a:off x="1047750" y="4102993"/>
            <a:ext cx="4866132"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Δομολειτουργισμός</a:t>
            </a:r>
            <a:endParaRPr lang="en-US" sz="1400" dirty="0"/>
          </a:p>
        </p:txBody>
      </p:sp>
      <p:sp>
        <p:nvSpPr>
          <p:cNvPr id="16" name="Shape 14"/>
          <p:cNvSpPr/>
          <p:nvPr/>
        </p:nvSpPr>
        <p:spPr>
          <a:xfrm>
            <a:off x="6188075" y="3535958"/>
            <a:ext cx="5187950" cy="1047651"/>
          </a:xfrm>
          <a:prstGeom prst="roundRect">
            <a:avLst>
              <a:gd name="adj" fmla="val 9395"/>
            </a:avLst>
          </a:prstGeom>
          <a:solidFill>
            <a:srgbClr val="FFFFFF"/>
          </a:solidFill>
          <a:ln w="6350">
            <a:solidFill>
              <a:srgbClr val="DAD5C4"/>
            </a:solidFill>
            <a:prstDash val="solid"/>
          </a:ln>
        </p:spPr>
        <p:txBody>
          <a:bodyPr/>
          <a:lstStyle/>
          <a:p>
            <a:endParaRPr lang="el-GR"/>
          </a:p>
        </p:txBody>
      </p:sp>
      <p:sp>
        <p:nvSpPr>
          <p:cNvPr id="17" name="Text 15"/>
          <p:cNvSpPr/>
          <p:nvPr/>
        </p:nvSpPr>
        <p:spPr>
          <a:xfrm>
            <a:off x="6419850" y="3767733"/>
            <a:ext cx="486613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Σύζευξη δράσης και δομής</a:t>
            </a:r>
            <a:endParaRPr lang="en-US" sz="1700" dirty="0"/>
          </a:p>
        </p:txBody>
      </p:sp>
      <p:sp>
        <p:nvSpPr>
          <p:cNvPr id="18" name="Text 16"/>
          <p:cNvSpPr/>
          <p:nvPr/>
        </p:nvSpPr>
        <p:spPr>
          <a:xfrm>
            <a:off x="6419850" y="4102993"/>
            <a:ext cx="4866132"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Habermas</a:t>
            </a:r>
            <a:endParaRPr lang="en-US" sz="1400" dirty="0"/>
          </a:p>
        </p:txBody>
      </p:sp>
      <p:sp>
        <p:nvSpPr>
          <p:cNvPr id="19" name="Text 17"/>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6.4</a:t>
            </a:r>
            <a:endParaRPr lang="en-US" sz="12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6.5 ΘΕΩΡΙΑ ΩΣ ΕΡΓΑΛΕΙΟ</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Θεωρητική παραγωγή</a:t>
            </a:r>
            <a:endParaRPr lang="en-US" sz="3200" dirty="0"/>
          </a:p>
        </p:txBody>
      </p:sp>
      <p:sp>
        <p:nvSpPr>
          <p:cNvPr id="4" name="Text 2"/>
          <p:cNvSpPr/>
          <p:nvPr/>
        </p:nvSpPr>
        <p:spPr>
          <a:xfrm>
            <a:off x="812800" y="1752501"/>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Η θεωρία λειτουργεί με δύο τρόπους: ως νέα περιγραφή της πραγματικότητας και ως δέσμη θεωρητικών εργαλείων που κωδικοποιούν ενδείξεις.</a:t>
            </a:r>
            <a:endParaRPr lang="en-US" sz="1600" dirty="0"/>
          </a:p>
        </p:txBody>
      </p:sp>
      <p:sp>
        <p:nvSpPr>
          <p:cNvPr id="5" name="Text 3"/>
          <p:cNvSpPr/>
          <p:nvPr/>
        </p:nvSpPr>
        <p:spPr>
          <a:xfrm>
            <a:off x="812800" y="2550021"/>
            <a:ext cx="3175000" cy="827881"/>
          </a:xfrm>
          <a:prstGeom prst="roundRect">
            <a:avLst>
              <a:gd name="adj" fmla="val 9204"/>
            </a:avLst>
          </a:prstGeom>
          <a:solidFill>
            <a:srgbClr val="1F4E5F"/>
          </a:solidFill>
          <a:ln/>
        </p:spPr>
        <p:txBody>
          <a:bodyPr wrap="square" lIns="100110" tIns="142782" rIns="100110" bIns="117382" rtlCol="0" anchor="t">
            <a:normAutofit/>
          </a:bodyPr>
          <a:lstStyle/>
          <a:p>
            <a:pPr marL="0" indent="0" algn="ctr">
              <a:lnSpc>
                <a:spcPts val="1960"/>
              </a:lnSpc>
              <a:buNone/>
            </a:pPr>
            <a:r>
              <a:rPr lang="en-US" sz="1400" b="1" dirty="0">
                <a:solidFill>
                  <a:srgbClr val="FFFFFF"/>
                </a:solidFill>
                <a:latin typeface="Arial" pitchFamily="34" charset="0"/>
                <a:ea typeface="Arial" pitchFamily="34" charset="-122"/>
                <a:cs typeface="Arial" pitchFamily="34" charset="-120"/>
              </a:rPr>
              <a:t>Γενικότητες Ι: πρώτη ύλη, πληροφορίες</a:t>
            </a:r>
            <a:endParaRPr lang="en-US" sz="1400" dirty="0"/>
          </a:p>
        </p:txBody>
      </p:sp>
      <p:pic>
        <p:nvPicPr>
          <p:cNvPr id="6" name="Image 0" descr="arrow-right"/>
          <p:cNvPicPr>
            <a:picLocks noChangeAspect="1"/>
          </p:cNvPicPr>
          <p:nvPr/>
        </p:nvPicPr>
        <p:blipFill>
          <a:blip r:embed="rId3"/>
          <a:srcRect/>
          <a:stretch/>
        </p:blipFill>
        <p:spPr>
          <a:xfrm>
            <a:off x="4089400" y="2836962"/>
            <a:ext cx="317500" cy="254000"/>
          </a:xfrm>
          <a:prstGeom prst="rect">
            <a:avLst/>
          </a:prstGeom>
        </p:spPr>
      </p:pic>
      <p:sp>
        <p:nvSpPr>
          <p:cNvPr id="7" name="Text 4"/>
          <p:cNvSpPr/>
          <p:nvPr/>
        </p:nvSpPr>
        <p:spPr>
          <a:xfrm>
            <a:off x="4508500" y="2550021"/>
            <a:ext cx="3175000" cy="827881"/>
          </a:xfrm>
          <a:prstGeom prst="roundRect">
            <a:avLst>
              <a:gd name="adj" fmla="val 9204"/>
            </a:avLst>
          </a:prstGeom>
          <a:solidFill>
            <a:srgbClr val="1F4E5F"/>
          </a:solidFill>
          <a:ln/>
        </p:spPr>
        <p:txBody>
          <a:bodyPr wrap="square" lIns="100110" tIns="142782" rIns="100110" bIns="117382" rtlCol="0" anchor="t">
            <a:normAutofit/>
          </a:bodyPr>
          <a:lstStyle/>
          <a:p>
            <a:pPr marL="0" indent="0" algn="ctr">
              <a:lnSpc>
                <a:spcPts val="1960"/>
              </a:lnSpc>
              <a:buNone/>
            </a:pPr>
            <a:r>
              <a:rPr lang="en-US" sz="1400" b="1" dirty="0">
                <a:solidFill>
                  <a:srgbClr val="FFFFFF"/>
                </a:solidFill>
                <a:latin typeface="Arial" pitchFamily="34" charset="0"/>
                <a:ea typeface="Arial" pitchFamily="34" charset="-122"/>
                <a:cs typeface="Arial" pitchFamily="34" charset="-120"/>
              </a:rPr>
              <a:t>Γενικότητες ΙΙ: θεωρητικά εργαλεία</a:t>
            </a:r>
            <a:endParaRPr lang="en-US" sz="1400" dirty="0"/>
          </a:p>
        </p:txBody>
      </p:sp>
      <p:pic>
        <p:nvPicPr>
          <p:cNvPr id="8" name="Image 1" descr="arrow-right"/>
          <p:cNvPicPr>
            <a:picLocks noChangeAspect="1"/>
          </p:cNvPicPr>
          <p:nvPr/>
        </p:nvPicPr>
        <p:blipFill>
          <a:blip r:embed="rId3"/>
          <a:srcRect/>
          <a:stretch/>
        </p:blipFill>
        <p:spPr>
          <a:xfrm>
            <a:off x="7785100" y="2836962"/>
            <a:ext cx="317500" cy="254000"/>
          </a:xfrm>
          <a:prstGeom prst="rect">
            <a:avLst/>
          </a:prstGeom>
        </p:spPr>
      </p:pic>
      <p:sp>
        <p:nvSpPr>
          <p:cNvPr id="9" name="Text 5"/>
          <p:cNvSpPr/>
          <p:nvPr/>
        </p:nvSpPr>
        <p:spPr>
          <a:xfrm>
            <a:off x="8204200" y="2674441"/>
            <a:ext cx="3175000" cy="579041"/>
          </a:xfrm>
          <a:prstGeom prst="roundRect">
            <a:avLst>
              <a:gd name="adj" fmla="val 13160"/>
            </a:avLst>
          </a:prstGeom>
          <a:solidFill>
            <a:srgbClr val="8A5A12"/>
          </a:solidFill>
          <a:ln/>
        </p:spPr>
        <p:txBody>
          <a:bodyPr wrap="square" lIns="100110" tIns="142782" rIns="100110" bIns="117382" rtlCol="0" anchor="t">
            <a:normAutofit/>
          </a:bodyPr>
          <a:lstStyle/>
          <a:p>
            <a:pPr marL="0" indent="0" algn="ctr">
              <a:lnSpc>
                <a:spcPts val="1960"/>
              </a:lnSpc>
              <a:buNone/>
            </a:pPr>
            <a:r>
              <a:rPr lang="en-US" sz="1400" b="1" dirty="0">
                <a:solidFill>
                  <a:srgbClr val="FFFFFF"/>
                </a:solidFill>
                <a:latin typeface="Arial" pitchFamily="34" charset="0"/>
                <a:ea typeface="Arial" pitchFamily="34" charset="-122"/>
                <a:cs typeface="Arial" pitchFamily="34" charset="-120"/>
              </a:rPr>
              <a:t>Γενικότητες ΙΙΙ: προϊόντα</a:t>
            </a:r>
            <a:endParaRPr lang="en-US" sz="1400" dirty="0"/>
          </a:p>
        </p:txBody>
      </p:sp>
      <p:sp>
        <p:nvSpPr>
          <p:cNvPr id="10" name="Text 6"/>
          <p:cNvSpPr/>
          <p:nvPr/>
        </p:nvSpPr>
        <p:spPr>
          <a:xfrm>
            <a:off x="812800" y="3606502"/>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Arial" pitchFamily="34" charset="0"/>
                <a:ea typeface="Arial" pitchFamily="34" charset="-122"/>
                <a:cs typeface="Arial" pitchFamily="34" charset="-120"/>
              </a:rPr>
              <a:t>Η θεωρητική παραγωγή (Althusser): ό,τι σήμερα είναι εργαλείο, ήταν κάποτε προϊόν.</a:t>
            </a:r>
            <a:endParaRPr lang="en-US" sz="1600" dirty="0"/>
          </a:p>
        </p:txBody>
      </p:sp>
      <p:sp>
        <p:nvSpPr>
          <p:cNvPr id="11" name="Text 7"/>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6.5</a:t>
            </a:r>
            <a:endParaRPr lang="en-US" sz="12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8A5A1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56480"/>
          </a:xfrm>
          <a:prstGeom prst="rect">
            <a:avLst/>
          </a:prstGeom>
          <a:noFill/>
          <a:ln/>
        </p:spPr>
        <p:txBody>
          <a:bodyPr wrap="square" lIns="0" tIns="0" rIns="0" bIns="0" rtlCol="0" anchor="t">
            <a:normAutofit/>
          </a:bodyPr>
          <a:lstStyle/>
          <a:p>
            <a:pPr marL="0" indent="0" algn="l">
              <a:lnSpc>
                <a:spcPts val="1820"/>
              </a:lnSpc>
              <a:buNone/>
            </a:pPr>
            <a:r>
              <a:rPr lang="en-US" sz="1300" b="1" kern="0" spc="100" dirty="0">
                <a:solidFill>
                  <a:srgbClr val="FBE7C3"/>
                </a:solidFill>
                <a:latin typeface="Arial" pitchFamily="34" charset="0"/>
                <a:ea typeface="Arial" pitchFamily="34" charset="-122"/>
                <a:cs typeface="Arial" pitchFamily="34" charset="-120"/>
              </a:rPr>
              <a:t>ΔΡΑΣΤΗΡΙΟΤΗΤΑ 3</a:t>
            </a:r>
            <a:endParaRPr lang="en-US" sz="1300" dirty="0"/>
          </a:p>
        </p:txBody>
      </p:sp>
      <p:sp>
        <p:nvSpPr>
          <p:cNvPr id="3" name="Text 1"/>
          <p:cNvSpPr>
            <a:spLocks noGrp="1"/>
          </p:cNvSpPr>
          <p:nvPr>
            <p:ph type="title"/>
          </p:nvPr>
        </p:nvSpPr>
        <p:spPr>
          <a:xfrm>
            <a:off x="812800" y="127248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FFFFFF"/>
                </a:solidFill>
                <a:latin typeface="Georgia" pitchFamily="18" charset="0"/>
                <a:ea typeface="Georgia" pitchFamily="18" charset="-122"/>
                <a:cs typeface="Georgia" pitchFamily="18" charset="-120"/>
              </a:rPr>
              <a:t>Θεωρία και μέθοδος</a:t>
            </a:r>
            <a:endParaRPr lang="en-US" sz="3200" dirty="0"/>
          </a:p>
        </p:txBody>
      </p:sp>
      <p:sp>
        <p:nvSpPr>
          <p:cNvPr id="4" name="Text 2"/>
          <p:cNvSpPr/>
          <p:nvPr/>
        </p:nvSpPr>
        <p:spPr>
          <a:xfrm>
            <a:off x="812800" y="1948061"/>
            <a:ext cx="10566400" cy="563860"/>
          </a:xfrm>
          <a:prstGeom prst="roundRect">
            <a:avLst>
              <a:gd name="adj" fmla="val 13514"/>
            </a:avLst>
          </a:prstGeom>
          <a:solidFill>
            <a:srgbClr val="7A4E0E"/>
          </a:solidFill>
          <a:ln/>
        </p:spPr>
        <p:txBody>
          <a:bodyPr wrap="square" lIns="168182" tIns="117382" rIns="0" bIns="91982" rtlCol="0" anchor="t">
            <a:normAutofit/>
          </a:bodyPr>
          <a:lstStyle/>
          <a:p>
            <a:pPr marL="0" indent="0" algn="l">
              <a:lnSpc>
                <a:spcPts val="2240"/>
              </a:lnSpc>
              <a:buNone/>
            </a:pPr>
            <a:r>
              <a:rPr lang="en-US" sz="1600" b="1" dirty="0">
                <a:solidFill>
                  <a:srgbClr val="FFFFFF"/>
                </a:solidFill>
                <a:latin typeface="Arial" pitchFamily="34" charset="0"/>
                <a:ea typeface="Arial" pitchFamily="34" charset="-122"/>
                <a:cs typeface="Arial" pitchFamily="34" charset="-120"/>
              </a:rPr>
              <a:t>Α.</a:t>
            </a:r>
            <a:r>
              <a:rPr lang="en-US" sz="1600" dirty="0">
                <a:solidFill>
                  <a:srgbClr val="FFFFFF"/>
                </a:solidFill>
                <a:latin typeface="Arial" pitchFamily="34" charset="0"/>
                <a:ea typeface="Arial" pitchFamily="34" charset="-122"/>
                <a:cs typeface="Arial" pitchFamily="34" charset="-120"/>
              </a:rPr>
              <a:t> Επιλέξτε ένα ερευνητικό ερώτημα για τον τόπο σας.</a:t>
            </a:r>
            <a:endParaRPr lang="en-US" sz="1600" dirty="0"/>
          </a:p>
        </p:txBody>
      </p:sp>
      <p:sp>
        <p:nvSpPr>
          <p:cNvPr id="5" name="Text 3"/>
          <p:cNvSpPr/>
          <p:nvPr/>
        </p:nvSpPr>
        <p:spPr>
          <a:xfrm>
            <a:off x="812800" y="2613521"/>
            <a:ext cx="10566400" cy="563860"/>
          </a:xfrm>
          <a:prstGeom prst="roundRect">
            <a:avLst>
              <a:gd name="adj" fmla="val 13514"/>
            </a:avLst>
          </a:prstGeom>
          <a:solidFill>
            <a:srgbClr val="7A4E0E"/>
          </a:solidFill>
          <a:ln/>
        </p:spPr>
        <p:txBody>
          <a:bodyPr wrap="square" lIns="168182" tIns="117382" rIns="0" bIns="91982" rtlCol="0" anchor="t">
            <a:normAutofit/>
          </a:bodyPr>
          <a:lstStyle/>
          <a:p>
            <a:pPr marL="0" indent="0" algn="l">
              <a:lnSpc>
                <a:spcPts val="2240"/>
              </a:lnSpc>
              <a:buNone/>
            </a:pPr>
            <a:r>
              <a:rPr lang="en-US" sz="1600" b="1" dirty="0">
                <a:solidFill>
                  <a:srgbClr val="FFFFFF"/>
                </a:solidFill>
                <a:latin typeface="Arial" pitchFamily="34" charset="0"/>
                <a:ea typeface="Arial" pitchFamily="34" charset="-122"/>
                <a:cs typeface="Arial" pitchFamily="34" charset="-120"/>
              </a:rPr>
              <a:t>Β.</a:t>
            </a:r>
            <a:r>
              <a:rPr lang="en-US" sz="1600" dirty="0">
                <a:solidFill>
                  <a:srgbClr val="FFFFFF"/>
                </a:solidFill>
                <a:latin typeface="Arial" pitchFamily="34" charset="0"/>
                <a:ea typeface="Arial" pitchFamily="34" charset="-122"/>
                <a:cs typeface="Arial" pitchFamily="34" charset="-120"/>
              </a:rPr>
              <a:t> Ποια γενική θεωρία (ολιστική, ατομοκεντρική, μεικτή) ταιριάζει και γιατί;</a:t>
            </a:r>
            <a:endParaRPr lang="en-US" sz="1600" dirty="0"/>
          </a:p>
        </p:txBody>
      </p:sp>
      <p:sp>
        <p:nvSpPr>
          <p:cNvPr id="6" name="Text 4"/>
          <p:cNvSpPr/>
          <p:nvPr/>
        </p:nvSpPr>
        <p:spPr>
          <a:xfrm>
            <a:off x="812800" y="3278981"/>
            <a:ext cx="10566400" cy="563860"/>
          </a:xfrm>
          <a:prstGeom prst="roundRect">
            <a:avLst>
              <a:gd name="adj" fmla="val 13514"/>
            </a:avLst>
          </a:prstGeom>
          <a:solidFill>
            <a:srgbClr val="7A4E0E"/>
          </a:solidFill>
          <a:ln/>
        </p:spPr>
        <p:txBody>
          <a:bodyPr wrap="square" lIns="168182" tIns="117382" rIns="0" bIns="91982" rtlCol="0" anchor="t">
            <a:normAutofit/>
          </a:bodyPr>
          <a:lstStyle/>
          <a:p>
            <a:pPr marL="0" indent="0" algn="l">
              <a:lnSpc>
                <a:spcPts val="2240"/>
              </a:lnSpc>
              <a:buNone/>
            </a:pPr>
            <a:r>
              <a:rPr lang="en-US" sz="1600" b="1" dirty="0">
                <a:solidFill>
                  <a:srgbClr val="FFFFFF"/>
                </a:solidFill>
                <a:latin typeface="Arial" pitchFamily="34" charset="0"/>
                <a:ea typeface="Arial" pitchFamily="34" charset="-122"/>
                <a:cs typeface="Arial" pitchFamily="34" charset="-120"/>
              </a:rPr>
              <a:t>Γ.</a:t>
            </a:r>
            <a:r>
              <a:rPr lang="en-US" sz="1600" dirty="0">
                <a:solidFill>
                  <a:srgbClr val="FFFFFF"/>
                </a:solidFill>
                <a:latin typeface="Arial" pitchFamily="34" charset="0"/>
                <a:ea typeface="Arial" pitchFamily="34" charset="-122"/>
                <a:cs typeface="Arial" pitchFamily="34" charset="-120"/>
              </a:rPr>
              <a:t> Ποιες μέθοδοι παρατήρησης και ανάλυσης προκύπτουν από αυτή την επιλογή;</a:t>
            </a:r>
            <a:endParaRPr lang="en-US" sz="1600" dirty="0"/>
          </a:p>
        </p:txBody>
      </p:sp>
      <p:sp>
        <p:nvSpPr>
          <p:cNvPr id="7" name="Text 5"/>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FBE7C3"/>
                </a:solidFill>
                <a:latin typeface="Arial" pitchFamily="34" charset="0"/>
                <a:ea typeface="Arial" pitchFamily="34" charset="-122"/>
                <a:cs typeface="Arial" pitchFamily="34" charset="-120"/>
              </a:rPr>
              <a:t>Μάθημα 1 · Δραστηριότητα, περίπου 10 λεπτά</a:t>
            </a:r>
            <a:endParaRPr lang="en-US" sz="12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Σύνοψη του έκτου μέρους</a:t>
            </a:r>
            <a:endParaRPr lang="en-US" sz="3200" dirty="0"/>
          </a:p>
        </p:txBody>
      </p:sp>
      <p:sp>
        <p:nvSpPr>
          <p:cNvPr id="3" name="Text 1"/>
          <p:cNvSpPr/>
          <p:nvPr/>
        </p:nvSpPr>
        <p:spPr>
          <a:xfrm>
            <a:off x="815975" y="1466155"/>
            <a:ext cx="10560050" cy="544810"/>
          </a:xfrm>
          <a:prstGeom prst="roundRect">
            <a:avLst>
              <a:gd name="adj" fmla="val 13404"/>
            </a:avLst>
          </a:prstGeom>
          <a:solidFill>
            <a:srgbClr val="FFFFFF"/>
          </a:solidFill>
          <a:ln w="6350">
            <a:solidFill>
              <a:srgbClr val="DAD5C4"/>
            </a:solidFill>
            <a:prstDash val="solid"/>
          </a:ln>
        </p:spPr>
        <p:txBody>
          <a:bodyPr wrap="square" lIns="159587" tIns="108787" rIns="0" bIns="83387" rtlCol="0" anchor="t">
            <a:normAutofit/>
          </a:bodyPr>
          <a:lstStyle/>
          <a:p>
            <a:pPr marL="0" indent="0" algn="l">
              <a:lnSpc>
                <a:spcPts val="2240"/>
              </a:lnSpc>
              <a:buNone/>
            </a:pPr>
            <a:r>
              <a:rPr lang="en-US" sz="1600" b="1" dirty="0">
                <a:solidFill>
                  <a:srgbClr val="1D2B30"/>
                </a:solidFill>
                <a:latin typeface="Arial" pitchFamily="34" charset="0"/>
                <a:ea typeface="Arial" pitchFamily="34" charset="-122"/>
                <a:cs typeface="Arial" pitchFamily="34" charset="-120"/>
              </a:rPr>
              <a:t>1.</a:t>
            </a:r>
            <a:r>
              <a:rPr lang="en-US" sz="1600" dirty="0">
                <a:solidFill>
                  <a:srgbClr val="1D2B30"/>
                </a:solidFill>
                <a:latin typeface="Arial" pitchFamily="34" charset="0"/>
                <a:ea typeface="Arial" pitchFamily="34" charset="-122"/>
                <a:cs typeface="Arial" pitchFamily="34" charset="-120"/>
              </a:rPr>
              <a:t> Μέθοδος και μεθοδολογία διαφέρουν</a:t>
            </a:r>
            <a:endParaRPr lang="en-US" sz="1600" dirty="0"/>
          </a:p>
        </p:txBody>
      </p:sp>
      <p:sp>
        <p:nvSpPr>
          <p:cNvPr id="4" name="Text 2"/>
          <p:cNvSpPr/>
          <p:nvPr/>
        </p:nvSpPr>
        <p:spPr>
          <a:xfrm>
            <a:off x="815975" y="2118916"/>
            <a:ext cx="10560050" cy="544810"/>
          </a:xfrm>
          <a:prstGeom prst="roundRect">
            <a:avLst>
              <a:gd name="adj" fmla="val 13404"/>
            </a:avLst>
          </a:prstGeom>
          <a:solidFill>
            <a:srgbClr val="FFFFFF"/>
          </a:solidFill>
          <a:ln w="6350">
            <a:solidFill>
              <a:srgbClr val="DAD5C4"/>
            </a:solidFill>
            <a:prstDash val="solid"/>
          </a:ln>
        </p:spPr>
        <p:txBody>
          <a:bodyPr wrap="square" lIns="159587" tIns="108787" rIns="0" bIns="83387" rtlCol="0" anchor="t">
            <a:normAutofit/>
          </a:bodyPr>
          <a:lstStyle/>
          <a:p>
            <a:pPr marL="0" indent="0" algn="l">
              <a:lnSpc>
                <a:spcPts val="2240"/>
              </a:lnSpc>
              <a:buNone/>
            </a:pPr>
            <a:r>
              <a:rPr lang="en-US" sz="1600" b="1" dirty="0">
                <a:solidFill>
                  <a:srgbClr val="1D2B30"/>
                </a:solidFill>
                <a:latin typeface="Arial" pitchFamily="34" charset="0"/>
                <a:ea typeface="Arial" pitchFamily="34" charset="-122"/>
                <a:cs typeface="Arial" pitchFamily="34" charset="-120"/>
              </a:rPr>
              <a:t>2.</a:t>
            </a:r>
            <a:r>
              <a:rPr lang="en-US" sz="1600" dirty="0">
                <a:solidFill>
                  <a:srgbClr val="1D2B30"/>
                </a:solidFill>
                <a:latin typeface="Arial" pitchFamily="34" charset="0"/>
                <a:ea typeface="Arial" pitchFamily="34" charset="-122"/>
                <a:cs typeface="Arial" pitchFamily="34" charset="-120"/>
              </a:rPr>
              <a:t> Δεν υπάρχει ενιαίο παράδειγμα στις κοινωνικές επιστήμες</a:t>
            </a:r>
            <a:endParaRPr lang="en-US" sz="1600" dirty="0"/>
          </a:p>
        </p:txBody>
      </p:sp>
      <p:sp>
        <p:nvSpPr>
          <p:cNvPr id="5" name="Text 3"/>
          <p:cNvSpPr/>
          <p:nvPr/>
        </p:nvSpPr>
        <p:spPr>
          <a:xfrm>
            <a:off x="815975" y="2771676"/>
            <a:ext cx="10560050" cy="544810"/>
          </a:xfrm>
          <a:prstGeom prst="roundRect">
            <a:avLst>
              <a:gd name="adj" fmla="val 13404"/>
            </a:avLst>
          </a:prstGeom>
          <a:solidFill>
            <a:srgbClr val="FFFFFF"/>
          </a:solidFill>
          <a:ln w="6350">
            <a:solidFill>
              <a:srgbClr val="DAD5C4"/>
            </a:solidFill>
            <a:prstDash val="solid"/>
          </a:ln>
        </p:spPr>
        <p:txBody>
          <a:bodyPr wrap="square" lIns="159587" tIns="108787" rIns="0" bIns="83387" rtlCol="0" anchor="t">
            <a:normAutofit/>
          </a:bodyPr>
          <a:lstStyle/>
          <a:p>
            <a:pPr marL="0" indent="0" algn="l">
              <a:lnSpc>
                <a:spcPts val="2240"/>
              </a:lnSpc>
              <a:buNone/>
            </a:pPr>
            <a:r>
              <a:rPr lang="en-US" sz="1600" b="1" dirty="0">
                <a:solidFill>
                  <a:srgbClr val="1D2B30"/>
                </a:solidFill>
                <a:latin typeface="Arial" pitchFamily="34" charset="0"/>
                <a:ea typeface="Arial" pitchFamily="34" charset="-122"/>
                <a:cs typeface="Arial" pitchFamily="34" charset="-120"/>
              </a:rPr>
              <a:t>3.</a:t>
            </a:r>
            <a:r>
              <a:rPr lang="en-US" sz="1600" dirty="0">
                <a:solidFill>
                  <a:srgbClr val="1D2B30"/>
                </a:solidFill>
                <a:latin typeface="Arial" pitchFamily="34" charset="0"/>
                <a:ea typeface="Arial" pitchFamily="34" charset="-122"/>
                <a:cs typeface="Arial" pitchFamily="34" charset="-120"/>
              </a:rPr>
              <a:t> Ολιστικές, ατομοκεντρικές και μεικτές θεωρίες</a:t>
            </a:r>
            <a:endParaRPr lang="en-US" sz="1600" dirty="0"/>
          </a:p>
        </p:txBody>
      </p:sp>
      <p:sp>
        <p:nvSpPr>
          <p:cNvPr id="6" name="Text 4"/>
          <p:cNvSpPr/>
          <p:nvPr/>
        </p:nvSpPr>
        <p:spPr>
          <a:xfrm>
            <a:off x="815975" y="3424436"/>
            <a:ext cx="10560050" cy="544810"/>
          </a:xfrm>
          <a:prstGeom prst="roundRect">
            <a:avLst>
              <a:gd name="adj" fmla="val 13404"/>
            </a:avLst>
          </a:prstGeom>
          <a:solidFill>
            <a:srgbClr val="FFFFFF"/>
          </a:solidFill>
          <a:ln w="6350">
            <a:solidFill>
              <a:srgbClr val="DAD5C4"/>
            </a:solidFill>
            <a:prstDash val="solid"/>
          </a:ln>
        </p:spPr>
        <p:txBody>
          <a:bodyPr wrap="square" lIns="159587" tIns="108787" rIns="0" bIns="83387" rtlCol="0" anchor="t">
            <a:normAutofit/>
          </a:bodyPr>
          <a:lstStyle/>
          <a:p>
            <a:pPr marL="0" indent="0" algn="l">
              <a:lnSpc>
                <a:spcPts val="2240"/>
              </a:lnSpc>
              <a:buNone/>
            </a:pPr>
            <a:r>
              <a:rPr lang="en-US" sz="1600" b="1" dirty="0">
                <a:solidFill>
                  <a:srgbClr val="1D2B30"/>
                </a:solidFill>
                <a:latin typeface="Arial" pitchFamily="34" charset="0"/>
                <a:ea typeface="Arial" pitchFamily="34" charset="-122"/>
                <a:cs typeface="Arial" pitchFamily="34" charset="-120"/>
              </a:rPr>
              <a:t>4.</a:t>
            </a:r>
            <a:r>
              <a:rPr lang="en-US" sz="1600" dirty="0">
                <a:solidFill>
                  <a:srgbClr val="1D2B30"/>
                </a:solidFill>
                <a:latin typeface="Arial" pitchFamily="34" charset="0"/>
                <a:ea typeface="Arial" pitchFamily="34" charset="-122"/>
                <a:cs typeface="Arial" pitchFamily="34" charset="-120"/>
              </a:rPr>
              <a:t> Η θεωρία του αντικειμένου καθορίζει τις μεθόδους</a:t>
            </a:r>
            <a:endParaRPr lang="en-US" sz="1600" dirty="0"/>
          </a:p>
        </p:txBody>
      </p:sp>
      <p:sp>
        <p:nvSpPr>
          <p:cNvPr id="7" name="Text 5"/>
          <p:cNvSpPr/>
          <p:nvPr/>
        </p:nvSpPr>
        <p:spPr>
          <a:xfrm>
            <a:off x="812800" y="4175621"/>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8A5A12"/>
                </a:solidFill>
                <a:latin typeface="Arial" pitchFamily="34" charset="0"/>
                <a:ea typeface="Arial" pitchFamily="34" charset="-122"/>
                <a:cs typeface="Arial" pitchFamily="34" charset="-120"/>
              </a:rPr>
              <a:t>Επόμενο: ερωτήματα προς συζήτηση.</a:t>
            </a:r>
            <a:endParaRPr lang="en-US" sz="1500" dirty="0"/>
          </a:p>
        </p:txBody>
      </p:sp>
      <p:sp>
        <p:nvSpPr>
          <p:cNvPr id="8" name="Text 6"/>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Σύνοψη 6</a:t>
            </a:r>
            <a:endParaRPr lang="en-US" sz="12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ΕΝΔΕΙΚΤΙΚΑ ΕΡΩΤΗΜΑΤΑ</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Ερωτήματα επανάληψης</a:t>
            </a:r>
            <a:endParaRPr lang="en-US" sz="3200" dirty="0"/>
          </a:p>
        </p:txBody>
      </p:sp>
      <p:sp>
        <p:nvSpPr>
          <p:cNvPr id="4" name="Text 2"/>
          <p:cNvSpPr/>
          <p:nvPr/>
        </p:nvSpPr>
        <p:spPr>
          <a:xfrm>
            <a:off x="815975" y="1628676"/>
            <a:ext cx="10560050" cy="458391"/>
          </a:xfrm>
          <a:prstGeom prst="roundRect">
            <a:avLst>
              <a:gd name="adj" fmla="val 15931"/>
            </a:avLst>
          </a:prstGeom>
          <a:solidFill>
            <a:srgbClr val="FFFFFF"/>
          </a:solidFill>
          <a:ln w="6350">
            <a:solidFill>
              <a:srgbClr val="DAD5C4"/>
            </a:solidFill>
            <a:prstDash val="solid"/>
          </a:ln>
        </p:spPr>
        <p:txBody>
          <a:bodyPr wrap="square" lIns="146887" tIns="83387" rIns="0" bIns="57987"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Τι είναι κοινωνιολογία και γιατί είναι επιστήμη;</a:t>
            </a:r>
            <a:endParaRPr lang="en-US" sz="1400" dirty="0"/>
          </a:p>
        </p:txBody>
      </p:sp>
      <p:sp>
        <p:nvSpPr>
          <p:cNvPr id="5" name="Text 3"/>
          <p:cNvSpPr/>
          <p:nvPr/>
        </p:nvSpPr>
        <p:spPr>
          <a:xfrm>
            <a:off x="815975" y="2195016"/>
            <a:ext cx="10560050" cy="458391"/>
          </a:xfrm>
          <a:prstGeom prst="roundRect">
            <a:avLst>
              <a:gd name="adj" fmla="val 15931"/>
            </a:avLst>
          </a:prstGeom>
          <a:solidFill>
            <a:srgbClr val="FFFFFF"/>
          </a:solidFill>
          <a:ln w="6350">
            <a:solidFill>
              <a:srgbClr val="DAD5C4"/>
            </a:solidFill>
            <a:prstDash val="solid"/>
          </a:ln>
        </p:spPr>
        <p:txBody>
          <a:bodyPr wrap="square" lIns="146887" tIns="83387" rIns="0" bIns="57987"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Τι είναι μικροκοινωνιολογία και τι μακροκοινωνιολογία;</a:t>
            </a:r>
            <a:endParaRPr lang="en-US" sz="1400" dirty="0"/>
          </a:p>
        </p:txBody>
      </p:sp>
      <p:sp>
        <p:nvSpPr>
          <p:cNvPr id="6" name="Text 4"/>
          <p:cNvSpPr/>
          <p:nvPr/>
        </p:nvSpPr>
        <p:spPr>
          <a:xfrm>
            <a:off x="815975" y="2761357"/>
            <a:ext cx="10560050" cy="458391"/>
          </a:xfrm>
          <a:prstGeom prst="roundRect">
            <a:avLst>
              <a:gd name="adj" fmla="val 15931"/>
            </a:avLst>
          </a:prstGeom>
          <a:solidFill>
            <a:srgbClr val="FFFFFF"/>
          </a:solidFill>
          <a:ln w="6350">
            <a:solidFill>
              <a:srgbClr val="DAD5C4"/>
            </a:solidFill>
            <a:prstDash val="solid"/>
          </a:ln>
        </p:spPr>
        <p:txBody>
          <a:bodyPr wrap="square" lIns="146887" tIns="83387" rIns="0" bIns="57987"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Ποια η διαφορά της κοινωνιολογίας από την ψυχολογία;</a:t>
            </a:r>
            <a:endParaRPr lang="en-US" sz="1400" dirty="0"/>
          </a:p>
        </p:txBody>
      </p:sp>
      <p:sp>
        <p:nvSpPr>
          <p:cNvPr id="7" name="Text 5"/>
          <p:cNvSpPr/>
          <p:nvPr/>
        </p:nvSpPr>
        <p:spPr>
          <a:xfrm>
            <a:off x="815975" y="3327698"/>
            <a:ext cx="10560050" cy="458391"/>
          </a:xfrm>
          <a:prstGeom prst="roundRect">
            <a:avLst>
              <a:gd name="adj" fmla="val 15931"/>
            </a:avLst>
          </a:prstGeom>
          <a:solidFill>
            <a:srgbClr val="FFFFFF"/>
          </a:solidFill>
          <a:ln w="6350">
            <a:solidFill>
              <a:srgbClr val="DAD5C4"/>
            </a:solidFill>
            <a:prstDash val="solid"/>
          </a:ln>
        </p:spPr>
        <p:txBody>
          <a:bodyPr wrap="square" lIns="146887" tIns="83387" rIns="0" bIns="57987"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Ποιον κοινωνικό νόμο ανακάλυψε ο Comte; Αναλύστε τον σύντομα.</a:t>
            </a:r>
            <a:endParaRPr lang="en-US" sz="1400" dirty="0"/>
          </a:p>
        </p:txBody>
      </p:sp>
      <p:sp>
        <p:nvSpPr>
          <p:cNvPr id="8" name="Text 6"/>
          <p:cNvSpPr/>
          <p:nvPr/>
        </p:nvSpPr>
        <p:spPr>
          <a:xfrm>
            <a:off x="815975" y="3894038"/>
            <a:ext cx="10560050" cy="458391"/>
          </a:xfrm>
          <a:prstGeom prst="roundRect">
            <a:avLst>
              <a:gd name="adj" fmla="val 15931"/>
            </a:avLst>
          </a:prstGeom>
          <a:solidFill>
            <a:srgbClr val="FFFFFF"/>
          </a:solidFill>
          <a:ln w="6350">
            <a:solidFill>
              <a:srgbClr val="DAD5C4"/>
            </a:solidFill>
            <a:prstDash val="solid"/>
          </a:ln>
        </p:spPr>
        <p:txBody>
          <a:bodyPr wrap="square" lIns="146887" tIns="83387" rIns="0" bIns="57987"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Ποιες αρχές διατύπωσε ο Marx; (πάλη των τάξεων, διαλεκτικός υλισμός)</a:t>
            </a:r>
            <a:endParaRPr lang="en-US" sz="1400" dirty="0"/>
          </a:p>
        </p:txBody>
      </p:sp>
      <p:sp>
        <p:nvSpPr>
          <p:cNvPr id="9" name="Text 7"/>
          <p:cNvSpPr/>
          <p:nvPr/>
        </p:nvSpPr>
        <p:spPr>
          <a:xfrm>
            <a:off x="815975" y="4460379"/>
            <a:ext cx="10560050" cy="458391"/>
          </a:xfrm>
          <a:prstGeom prst="roundRect">
            <a:avLst>
              <a:gd name="adj" fmla="val 15931"/>
            </a:avLst>
          </a:prstGeom>
          <a:solidFill>
            <a:srgbClr val="FFFFFF"/>
          </a:solidFill>
          <a:ln w="6350">
            <a:solidFill>
              <a:srgbClr val="DAD5C4"/>
            </a:solidFill>
            <a:prstDash val="solid"/>
          </a:ln>
        </p:spPr>
        <p:txBody>
          <a:bodyPr wrap="square" lIns="146887" tIns="83387" rIns="0" bIns="57987"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Τι είναι η κοινωνική αλληλεγγύη κατά τον Durkheim και πώς ισορροπεί η αγροτική και η βιομηχανική κοινωνία;</a:t>
            </a:r>
            <a:endParaRPr lang="en-US" sz="1400" dirty="0"/>
          </a:p>
        </p:txBody>
      </p:sp>
      <p:sp>
        <p:nvSpPr>
          <p:cNvPr id="10" name="Text 8"/>
          <p:cNvSpPr/>
          <p:nvPr/>
        </p:nvSpPr>
        <p:spPr>
          <a:xfrm>
            <a:off x="815975" y="5026720"/>
            <a:ext cx="10560050" cy="458391"/>
          </a:xfrm>
          <a:prstGeom prst="roundRect">
            <a:avLst>
              <a:gd name="adj" fmla="val 15931"/>
            </a:avLst>
          </a:prstGeom>
          <a:solidFill>
            <a:srgbClr val="FFFFFF"/>
          </a:solidFill>
          <a:ln w="6350">
            <a:solidFill>
              <a:srgbClr val="DAD5C4"/>
            </a:solidFill>
            <a:prstDash val="solid"/>
          </a:ln>
        </p:spPr>
        <p:txBody>
          <a:bodyPr wrap="square" lIns="146887" tIns="83387" rIns="0" bIns="57987"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Πώς ορίζει ο Weber τον ιδεατό τύπο και προς ποια κατεύθυνση στρέφει την κοινωνιολογία;</a:t>
            </a:r>
            <a:endParaRPr lang="en-US" sz="14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Ερωτήματα</a:t>
            </a:r>
            <a:endParaRPr lang="en-US" sz="12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6F3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Arial" pitchFamily="34" charset="0"/>
                <a:ea typeface="Arial" pitchFamily="34" charset="-122"/>
                <a:cs typeface="Arial" pitchFamily="34" charset="-120"/>
              </a:rPr>
              <a:t>ΠΗΓΕΣ ΥΛΙΚΟΥ</a:t>
            </a:r>
            <a:endParaRPr lang="en-US" sz="1200" dirty="0"/>
          </a:p>
        </p:txBody>
      </p:sp>
      <p:sp>
        <p:nvSpPr>
          <p:cNvPr id="3" name="Text 1"/>
          <p:cNvSpPr>
            <a:spLocks noGrp="1"/>
          </p:cNvSpPr>
          <p:nvPr>
            <p:ph type="title"/>
          </p:nvPr>
        </p:nvSpPr>
        <p:spPr>
          <a:xfrm>
            <a:off x="812800" y="10769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4E5F"/>
                </a:solidFill>
                <a:latin typeface="Georgia" pitchFamily="18" charset="0"/>
                <a:ea typeface="Georgia" pitchFamily="18" charset="-122"/>
                <a:cs typeface="Georgia" pitchFamily="18" charset="-120"/>
              </a:rPr>
              <a:t>Βάση της παρουσίασης</a:t>
            </a:r>
            <a:endParaRPr lang="en-US" sz="3200" dirty="0"/>
          </a:p>
        </p:txBody>
      </p:sp>
      <p:sp>
        <p:nvSpPr>
          <p:cNvPr id="4" name="Text 2"/>
          <p:cNvSpPr/>
          <p:nvPr/>
        </p:nvSpPr>
        <p:spPr>
          <a:xfrm>
            <a:off x="812800" y="1752501"/>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Η παρουσίαση βασίζεται στα τρία αρχεία του πρώτου μαθήματος:</a:t>
            </a:r>
            <a:endParaRPr lang="en-US" sz="1600" dirty="0"/>
          </a:p>
        </p:txBody>
      </p:sp>
      <p:sp>
        <p:nvSpPr>
          <p:cNvPr id="5" name="Shape 3"/>
          <p:cNvSpPr/>
          <p:nvPr/>
        </p:nvSpPr>
        <p:spPr>
          <a:xfrm>
            <a:off x="815975" y="2268736"/>
            <a:ext cx="3397250" cy="1794173"/>
          </a:xfrm>
          <a:prstGeom prst="roundRect">
            <a:avLst>
              <a:gd name="adj" fmla="val 5486"/>
            </a:avLst>
          </a:prstGeom>
          <a:solidFill>
            <a:srgbClr val="FFFFFF"/>
          </a:solidFill>
          <a:ln w="6350">
            <a:solidFill>
              <a:srgbClr val="DAD5C4"/>
            </a:solidFill>
            <a:prstDash val="solid"/>
          </a:ln>
        </p:spPr>
        <p:txBody>
          <a:bodyPr/>
          <a:lstStyle/>
          <a:p>
            <a:endParaRPr lang="el-GR"/>
          </a:p>
        </p:txBody>
      </p:sp>
      <p:sp>
        <p:nvSpPr>
          <p:cNvPr id="6" name="Text 4"/>
          <p:cNvSpPr/>
          <p:nvPr/>
        </p:nvSpPr>
        <p:spPr>
          <a:xfrm>
            <a:off x="1047750" y="250051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PowerPoint 1</a:t>
            </a:r>
            <a:endParaRPr lang="en-US" sz="1700" dirty="0"/>
          </a:p>
        </p:txBody>
      </p:sp>
      <p:sp>
        <p:nvSpPr>
          <p:cNvPr id="7" name="Text 5"/>
          <p:cNvSpPr/>
          <p:nvPr/>
        </p:nvSpPr>
        <p:spPr>
          <a:xfrm>
            <a:off x="1047750" y="2835771"/>
            <a:ext cx="3021711" cy="1020763"/>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Εισαγωγή στην κοινωνιολογία: γέννηση, θεμελιωτές, σχολές, μορφές κοινωνίας, ελληνική κοινωνία, αξίες</a:t>
            </a:r>
            <a:endParaRPr lang="en-US" sz="1400" dirty="0"/>
          </a:p>
        </p:txBody>
      </p:sp>
      <p:sp>
        <p:nvSpPr>
          <p:cNvPr id="8" name="Shape 6"/>
          <p:cNvSpPr/>
          <p:nvPr/>
        </p:nvSpPr>
        <p:spPr>
          <a:xfrm>
            <a:off x="4397375" y="2268736"/>
            <a:ext cx="3397250" cy="1794173"/>
          </a:xfrm>
          <a:prstGeom prst="roundRect">
            <a:avLst>
              <a:gd name="adj" fmla="val 5486"/>
            </a:avLst>
          </a:prstGeom>
          <a:solidFill>
            <a:srgbClr val="FFFFFF"/>
          </a:solidFill>
          <a:ln w="6350">
            <a:solidFill>
              <a:srgbClr val="DAD5C4"/>
            </a:solidFill>
            <a:prstDash val="solid"/>
          </a:ln>
        </p:spPr>
        <p:txBody>
          <a:bodyPr/>
          <a:lstStyle/>
          <a:p>
            <a:endParaRPr lang="el-GR"/>
          </a:p>
        </p:txBody>
      </p:sp>
      <p:sp>
        <p:nvSpPr>
          <p:cNvPr id="9" name="Text 7"/>
          <p:cNvSpPr/>
          <p:nvPr/>
        </p:nvSpPr>
        <p:spPr>
          <a:xfrm>
            <a:off x="4629150" y="250051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PowerPoint 2</a:t>
            </a:r>
            <a:endParaRPr lang="en-US" sz="1700" dirty="0"/>
          </a:p>
        </p:txBody>
      </p:sp>
      <p:sp>
        <p:nvSpPr>
          <p:cNvPr id="10" name="Text 8"/>
          <p:cNvSpPr/>
          <p:nvPr/>
        </p:nvSpPr>
        <p:spPr>
          <a:xfrm>
            <a:off x="4629150" y="2835771"/>
            <a:ext cx="3021711" cy="1020763"/>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Ορισμοί, κοινωνικό φαινόμενο, μέθοδοι, κοινωνικότητα, μικρο/μακρο, Comte, Marx, Durkheim, Weber</a:t>
            </a:r>
            <a:endParaRPr lang="en-US" sz="1400" dirty="0"/>
          </a:p>
        </p:txBody>
      </p:sp>
      <p:sp>
        <p:nvSpPr>
          <p:cNvPr id="11" name="Shape 9"/>
          <p:cNvSpPr/>
          <p:nvPr/>
        </p:nvSpPr>
        <p:spPr>
          <a:xfrm>
            <a:off x="7978775" y="2268736"/>
            <a:ext cx="3397250" cy="1794173"/>
          </a:xfrm>
          <a:prstGeom prst="roundRect">
            <a:avLst>
              <a:gd name="adj" fmla="val 5486"/>
            </a:avLst>
          </a:prstGeom>
          <a:solidFill>
            <a:srgbClr val="FFFFFF"/>
          </a:solidFill>
          <a:ln w="6350">
            <a:solidFill>
              <a:srgbClr val="DAD5C4"/>
            </a:solidFill>
            <a:prstDash val="solid"/>
          </a:ln>
        </p:spPr>
        <p:txBody>
          <a:bodyPr/>
          <a:lstStyle/>
          <a:p>
            <a:endParaRPr lang="el-GR"/>
          </a:p>
        </p:txBody>
      </p:sp>
      <p:sp>
        <p:nvSpPr>
          <p:cNvPr id="12" name="Text 10"/>
          <p:cNvSpPr/>
          <p:nvPr/>
        </p:nvSpPr>
        <p:spPr>
          <a:xfrm>
            <a:off x="8210550" y="2500511"/>
            <a:ext cx="3021711"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4E5F"/>
                </a:solidFill>
                <a:latin typeface="Arial" pitchFamily="34" charset="0"/>
                <a:ea typeface="Arial" pitchFamily="34" charset="-122"/>
                <a:cs typeface="Arial" pitchFamily="34" charset="-120"/>
              </a:rPr>
              <a:t>PDF</a:t>
            </a:r>
            <a:endParaRPr lang="en-US" sz="1700" dirty="0"/>
          </a:p>
        </p:txBody>
      </p:sp>
      <p:sp>
        <p:nvSpPr>
          <p:cNvPr id="13" name="Text 11"/>
          <p:cNvSpPr/>
          <p:nvPr/>
        </p:nvSpPr>
        <p:spPr>
          <a:xfrm>
            <a:off x="8210550" y="2835771"/>
            <a:ext cx="3021711"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Arial" pitchFamily="34" charset="0"/>
                <a:ea typeface="Arial" pitchFamily="34" charset="-122"/>
                <a:cs typeface="Arial" pitchFamily="34" charset="-120"/>
              </a:rPr>
              <a:t>Μεθοδολογία της εμπειρικής έρευνας των κοινωνικών επιστημών: άτομο, κοινωνία, κατασκευή, θεωρίες</a:t>
            </a:r>
            <a:endParaRPr lang="en-US" sz="1400" dirty="0"/>
          </a:p>
        </p:txBody>
      </p:sp>
      <p:sp>
        <p:nvSpPr>
          <p:cNvPr id="14" name="Text 12"/>
          <p:cNvSpPr/>
          <p:nvPr/>
        </p:nvSpPr>
        <p:spPr>
          <a:xfrm>
            <a:off x="812800" y="4294684"/>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Arial" pitchFamily="34" charset="0"/>
                <a:ea typeface="Arial" pitchFamily="34" charset="-122"/>
                <a:cs typeface="Arial" pitchFamily="34" charset="-120"/>
              </a:rPr>
              <a:t>Οι βιβλιογραφικές αναφορές που εμφανίζονται στις διαφάνειες (Mills, Giddens, Jenkins, Elias, Berger &amp; Luckmann, Craib, Althusser, Kuhn) προέρχονται από αυτά τα αρχεία.</a:t>
            </a:r>
            <a:endParaRPr lang="en-US" sz="1600" dirty="0"/>
          </a:p>
        </p:txBody>
      </p:sp>
      <p:sp>
        <p:nvSpPr>
          <p:cNvPr id="15" name="Text 13"/>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Arial" pitchFamily="34" charset="0"/>
                <a:ea typeface="Arial" pitchFamily="34" charset="-122"/>
                <a:cs typeface="Arial" pitchFamily="34" charset="-120"/>
              </a:rPr>
              <a:t>Μάθημα 1 · Πηγές</a:t>
            </a:r>
            <a:endParaRPr lang="en-US" sz="1200" dirty="0"/>
          </a:p>
        </p:txBody>
      </p:sp>
    </p:spTree>
  </p:cSld>
  <p:clrMapOvr>
    <a:masterClrMapping/>
  </p:clrMapOvr>
</p:sld>
</file>

<file path=ppt/theme/theme1.xml><?xml version="1.0" encoding="utf-8"?>
<a:theme xmlns:a="http://schemas.openxmlformats.org/drawingml/2006/main" name="Εισαγωγή στην Κοινωνιολογία: Μάθημα 1">
  <a:themeElements>
    <a:clrScheme name="Εισαγωγή στην Κοινωνιολογία: Μάθημα 1">
      <a:dk1>
        <a:srgbClr val="1F4E5F"/>
      </a:dk1>
      <a:lt1>
        <a:srgbClr val="F6F3EA"/>
      </a:lt1>
      <a:dk2>
        <a:srgbClr val="557782"/>
      </a:dk2>
      <a:lt2>
        <a:srgbClr val="E1E3DC"/>
      </a:lt2>
      <a:accent1>
        <a:srgbClr val="8A5A12"/>
      </a:accent1>
      <a:accent2>
        <a:srgbClr val="FBE7C3"/>
      </a:accent2>
      <a:accent3>
        <a:srgbClr val="E3B25A"/>
      </a:accent3>
      <a:accent4>
        <a:srgbClr val="7A4E0E"/>
      </a:accent4>
      <a:accent5>
        <a:srgbClr val="3A4A50"/>
      </a:accent5>
      <a:accent6>
        <a:srgbClr val="5E6B70"/>
      </a:accent6>
      <a:hlink>
        <a:srgbClr val="0563C1"/>
      </a:hlink>
      <a:folHlink>
        <a:srgbClr val="954F72"/>
      </a:folHlink>
    </a:clrScheme>
    <a:fontScheme name="Εισαγωγή στην Κοινωνιολογία: Μάθημα 1">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Lines</Template>
  <TotalTime>10</TotalTime>
  <Words>5899</Words>
  <Application>Microsoft Office PowerPoint</Application>
  <PresentationFormat>Ευρεία οθόνη</PresentationFormat>
  <Paragraphs>804</Paragraphs>
  <Slides>75</Slides>
  <Notes>75</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75</vt:i4>
      </vt:variant>
    </vt:vector>
  </HeadingPairs>
  <TitlesOfParts>
    <vt:vector size="78" baseType="lpstr">
      <vt:lpstr>Arial</vt:lpstr>
      <vt:lpstr>Georgia</vt:lpstr>
      <vt:lpstr>Εισαγωγή στην Κοινωνιολογία: Μάθημα 1</vt:lpstr>
      <vt:lpstr>Εισαγωγή στην Κοινωνιολογία</vt:lpstr>
      <vt:lpstr>Πλάνο του μαθήματος</vt:lpstr>
      <vt:lpstr>Η κοινωνιολογία</vt:lpstr>
      <vt:lpstr>Η κοινωνιολογία γεννιέται πριν από περίπου 150 χρόνια</vt:lpstr>
      <vt:lpstr>Τι μελετά η κοινωνιολογία</vt:lpstr>
      <vt:lpstr>Δύο όψεις της ανθρώπινης πράξης</vt:lpstr>
      <vt:lpstr>C. Wright Mills</vt:lpstr>
      <vt:lpstr>Μικρο- και μακροκοινωνιολογία</vt:lpstr>
      <vt:lpstr>Τι θεωρείται αντικείμενο έρευνας</vt:lpstr>
      <vt:lpstr>Φάσεις μελέτης των κοινωνικών φαινομένων</vt:lpstr>
      <vt:lpstr>Κοινωνικότητα, κοινωνία, κοινότητα</vt:lpstr>
      <vt:lpstr>Η κοινωνία ως διαρκής συνεργατική ομάδα</vt:lpstr>
      <vt:lpstr>Auguste Comte (1798–1857)</vt:lpstr>
      <vt:lpstr>Πώς βλέπει ο άνθρωπος την πραγματικότητα</vt:lpstr>
      <vt:lpstr>Τι άλλαξε μετά τον Comte</vt:lpstr>
      <vt:lpstr>Karl Marx (1818–1883)</vt:lpstr>
      <vt:lpstr>Διαλεκτικός υλισμός</vt:lpstr>
      <vt:lpstr>Η έννοια της τάξης</vt:lpstr>
      <vt:lpstr>Émile Durkheim (1858–1917)</vt:lpstr>
      <vt:lpstr>Μηχανική και οργανική αλληλεγγύη</vt:lpstr>
      <vt:lpstr>Κοινωνικά γεγονότα και λειτουργίες</vt:lpstr>
      <vt:lpstr>Max Weber (1864–1920)</vt:lpstr>
      <vt:lpstr>Η ανθρώπινη υποκειμενικότητα</vt:lpstr>
      <vt:lpstr>Οι τέσσερις θεμελιωτές με μια ματιά</vt:lpstr>
      <vt:lpstr>Εφαρμόστε τους θεμελιωτές</vt:lpstr>
      <vt:lpstr>Σύνοψη του πρώτου μέρους</vt:lpstr>
      <vt:lpstr>Κοινωνιολογικές σχολές</vt:lpstr>
      <vt:lpstr>Τέσσερις σχολές σκέψης</vt:lpstr>
      <vt:lpstr>Η κοινωνία ως οργανισμός</vt:lpstr>
      <vt:lpstr>Η κοινωνία ως πεδίο συγκρούσεων</vt:lpstr>
      <vt:lpstr>Νοήματα που παράγονται στην αλληλεπίδραση</vt:lpstr>
      <vt:lpstr>Berger και Luckmann</vt:lpstr>
      <vt:lpstr>Τι ρωτά η κάθε σχολή</vt:lpstr>
      <vt:lpstr>Σύνοψη του δεύτερου μέρους</vt:lpstr>
      <vt:lpstr>Μορφές κοινωνικής οργάνωσης</vt:lpstr>
      <vt:lpstr>Δουλοκτητικές και φεουδαρχικές</vt:lpstr>
      <vt:lpstr>Μηχανές, εργοστάσια, πόλεις</vt:lpstr>
      <vt:lpstr>Κοινωνία της πληροφορίας</vt:lpstr>
      <vt:lpstr>Ανάπτυξη και υπανάπτυξη: δύο θεωρίες</vt:lpstr>
      <vt:lpstr>Οικονομία: ατελής εκβιομηχάνιση</vt:lpstr>
      <vt:lpstr>Ιδιαιτερότητες</vt:lpstr>
      <vt:lpstr>Δευτερογενής και τριτογενής τομέας</vt:lpstr>
      <vt:lpstr>Σύνοψη του τρίτου μέρους</vt:lpstr>
      <vt:lpstr>Ορισμός</vt:lpstr>
      <vt:lpstr>Σταθερότητα ή επιβολή;</vt:lpstr>
      <vt:lpstr>Οι αξίες του τόπου σας</vt:lpstr>
      <vt:lpstr>Άτομο και κοινωνία</vt:lpstr>
      <vt:lpstr>Ο ενδιάμεσος χώρος</vt:lpstr>
      <vt:lpstr>Άτομο/κοινωνία και φύση/κοινωνία</vt:lpstr>
      <vt:lpstr>Αυτοποιητική οργάνωση και οντογένεση</vt:lpstr>
      <vt:lpstr>Lamarck, Darwin, Lewontin</vt:lpstr>
      <vt:lpstr>Elias: έχουμε ικανότητα γλώσσας, όχι γλώσσα εκ γενετής</vt:lpstr>
      <vt:lpstr>Elias: δύο διακριτές διαδικασίες</vt:lpstr>
      <vt:lpstr>Τα παιδιά που μεγάλωσαν απομονωμένα</vt:lpstr>
      <vt:lpstr>Ορισμοί της κοινωνίας</vt:lpstr>
      <vt:lpstr>Berger και Luckmann</vt:lpstr>
      <vt:lpstr>Κοινωνική κατασκευή: σχέδιο ή εξέλιξη χωρίς σχέδιο;</vt:lpstr>
      <vt:lpstr>Η κοινωνία μεταβάλλεται</vt:lpstr>
      <vt:lpstr>Πώς κατανοούμε μια ιστορική κοινωνία</vt:lpstr>
      <vt:lpstr>Σύνοψη του πέμπτου μέρους</vt:lpstr>
      <vt:lpstr>Κοινωνικές θεωρίες και μεθοδολογία</vt:lpstr>
      <vt:lpstr>Δύο διαφορετικές έννοιες</vt:lpstr>
      <vt:lpstr>Γενικές, ειδικές και περιφερειακές</vt:lpstr>
      <vt:lpstr>Ολιστικές, ατομοκεντρικές, μεικτές</vt:lpstr>
      <vt:lpstr>Η κοινωνία δημιουργεί τον άνθρωπο</vt:lpstr>
      <vt:lpstr>Ο άνθρωπος δημιουργεί την κοινωνία</vt:lpstr>
      <vt:lpstr>Σύζευξη δράσης και δομής</vt:lpstr>
      <vt:lpstr>Η επίδραση της θεωρίας στη μεθοδολογία</vt:lpstr>
      <vt:lpstr>Η έλλειψη ενός κυρίαρχου παραδείγματος</vt:lpstr>
      <vt:lpstr>Κατά τον Craib</vt:lpstr>
      <vt:lpstr>Θεωρητική παραγωγή</vt:lpstr>
      <vt:lpstr>Θεωρία και μέθοδος</vt:lpstr>
      <vt:lpstr>Σύνοψη του έκτου μέρους</vt:lpstr>
      <vt:lpstr>Ερωτήματα επανάληψης</vt:lpstr>
      <vt:lpstr>Βάση της παρουσίασης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Εισαγωγή στην Κοινωνιολογία: Μάθημα 1</dc:title>
  <dc:subject/>
  <dc:creator>Venia</dc:creator>
  <cp:lastModifiedBy>EVGENIA BITSANI</cp:lastModifiedBy>
  <cp:revision>2</cp:revision>
  <dcterms:created xsi:type="dcterms:W3CDTF">2026-10-19T11:43:59Z</dcterms:created>
  <dcterms:modified xsi:type="dcterms:W3CDTF">2026-10-20T08:27:35Z</dcterms:modified>
</cp:coreProperties>
</file>