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80" r:id="rId9"/>
    <p:sldId id="281" r:id="rId10"/>
    <p:sldId id="282" r:id="rId11"/>
    <p:sldId id="283" r:id="rId12"/>
    <p:sldId id="284" r:id="rId13"/>
    <p:sldId id="285" r:id="rId14"/>
    <p:sldId id="286" r:id="rId15"/>
    <p:sldId id="287" r:id="rId16"/>
    <p:sldId id="288" r:id="rId17"/>
    <p:sldId id="289" r:id="rId18"/>
    <p:sldId id="263" r:id="rId19"/>
    <p:sldId id="264" r:id="rId20"/>
    <p:sldId id="265" r:id="rId21"/>
    <p:sldId id="266" r:id="rId22"/>
    <p:sldId id="267" r:id="rId23"/>
    <p:sldId id="268" r:id="rId24"/>
    <p:sldId id="269" r:id="rId25"/>
    <p:sldId id="270" r:id="rId26"/>
    <p:sldId id="271" r:id="rId27"/>
    <p:sldId id="272" r:id="rId28"/>
    <p:sldId id="275" r:id="rId29"/>
    <p:sldId id="278" r:id="rId30"/>
    <p:sldId id="276" r:id="rId31"/>
    <p:sldId id="277" r:id="rId32"/>
    <p:sldId id="274" r:id="rId33"/>
    <p:sldId id="279" r:id="rId34"/>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1" d="100"/>
          <a:sy n="111" d="100"/>
        </p:scale>
        <p:origin x="59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l-GR"/>
              <a:t>Στυλ κύριου τίτλου</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Στυλ κύριου υπότιτλου</a:t>
            </a:r>
            <a:endParaRPr lang="en-US" dirty="0"/>
          </a:p>
        </p:txBody>
      </p:sp>
      <p:sp>
        <p:nvSpPr>
          <p:cNvPr id="4" name="Date Placeholder 3"/>
          <p:cNvSpPr>
            <a:spLocks noGrp="1"/>
          </p:cNvSpPr>
          <p:nvPr>
            <p:ph type="dt" sz="half" idx="10"/>
          </p:nvPr>
        </p:nvSpPr>
        <p:spPr/>
        <p:txBody>
          <a:bodyPr/>
          <a:lstStyle/>
          <a:p>
            <a:fld id="{7019254F-6002-426B-8768-79E6EA362BCD}" type="datetimeFigureOut">
              <a:rPr lang="el-GR" smtClean="0"/>
              <a:t>15/12/2025</a:t>
            </a:fld>
            <a:endParaRPr lang="el-GR"/>
          </a:p>
        </p:txBody>
      </p:sp>
      <p:sp>
        <p:nvSpPr>
          <p:cNvPr id="5" name="Footer Placeholder 4"/>
          <p:cNvSpPr>
            <a:spLocks noGrp="1"/>
          </p:cNvSpPr>
          <p:nvPr>
            <p:ph type="ftr" sz="quarter" idx="11"/>
          </p:nvPr>
        </p:nvSpPr>
        <p:spPr/>
        <p:txBody>
          <a:bodyPr/>
          <a:lstStyle/>
          <a:p>
            <a:endParaRPr lang="el-G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el-GR"/>
          </a:p>
        </p:txBody>
      </p:sp>
      <p:sp>
        <p:nvSpPr>
          <p:cNvPr id="6" name="Slide Number Placeholder 5"/>
          <p:cNvSpPr>
            <a:spLocks noGrp="1"/>
          </p:cNvSpPr>
          <p:nvPr>
            <p:ph type="sldNum" sz="quarter" idx="12"/>
          </p:nvPr>
        </p:nvSpPr>
        <p:spPr>
          <a:xfrm>
            <a:off x="531812" y="4529540"/>
            <a:ext cx="779767" cy="365125"/>
          </a:xfrm>
        </p:spPr>
        <p:txBody>
          <a:bodyPr/>
          <a:lstStyle/>
          <a:p>
            <a:fld id="{4F08EBA9-B07B-46F1-88E6-90DBB8533EA6}" type="slidenum">
              <a:rPr lang="el-GR" smtClean="0"/>
              <a:t>‹#›</a:t>
            </a:fld>
            <a:endParaRPr lang="el-GR"/>
          </a:p>
        </p:txBody>
      </p:sp>
    </p:spTree>
    <p:extLst>
      <p:ext uri="{BB962C8B-B14F-4D97-AF65-F5344CB8AC3E}">
        <p14:creationId xmlns:p14="http://schemas.microsoft.com/office/powerpoint/2010/main" val="42824190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l-GR"/>
              <a:t>Στυλ κύριου τίτλου</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υποδείγματος κειμένου</a:t>
            </a:r>
          </a:p>
        </p:txBody>
      </p:sp>
      <p:sp>
        <p:nvSpPr>
          <p:cNvPr id="4" name="Date Placeholder 3"/>
          <p:cNvSpPr>
            <a:spLocks noGrp="1"/>
          </p:cNvSpPr>
          <p:nvPr>
            <p:ph type="dt" sz="half" idx="10"/>
          </p:nvPr>
        </p:nvSpPr>
        <p:spPr/>
        <p:txBody>
          <a:bodyPr/>
          <a:lstStyle/>
          <a:p>
            <a:fld id="{7019254F-6002-426B-8768-79E6EA362BCD}" type="datetimeFigureOut">
              <a:rPr lang="el-GR" smtClean="0"/>
              <a:t>15/12/2025</a:t>
            </a:fld>
            <a:endParaRPr lang="el-GR"/>
          </a:p>
        </p:txBody>
      </p:sp>
      <p:sp>
        <p:nvSpPr>
          <p:cNvPr id="5" name="Footer Placeholder 4"/>
          <p:cNvSpPr>
            <a:spLocks noGrp="1"/>
          </p:cNvSpPr>
          <p:nvPr>
            <p:ph type="ftr" sz="quarter" idx="11"/>
          </p:nvPr>
        </p:nvSpPr>
        <p:spPr/>
        <p:txBody>
          <a:bodyPr/>
          <a:lstStyle/>
          <a:p>
            <a:endParaRPr lang="el-G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F08EBA9-B07B-46F1-88E6-90DBB8533EA6}" type="slidenum">
              <a:rPr lang="el-GR" smtClean="0"/>
              <a:t>‹#›</a:t>
            </a:fld>
            <a:endParaRPr lang="el-GR"/>
          </a:p>
        </p:txBody>
      </p:sp>
    </p:spTree>
    <p:extLst>
      <p:ext uri="{BB962C8B-B14F-4D97-AF65-F5344CB8AC3E}">
        <p14:creationId xmlns:p14="http://schemas.microsoft.com/office/powerpoint/2010/main" val="29414810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l-GR"/>
              <a:t>Στυλ κύριου τίτλου</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υποδείγματος κειμένου</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υποδείγματος κειμένου</a:t>
            </a:r>
          </a:p>
        </p:txBody>
      </p:sp>
      <p:sp>
        <p:nvSpPr>
          <p:cNvPr id="4" name="Date Placeholder 3"/>
          <p:cNvSpPr>
            <a:spLocks noGrp="1"/>
          </p:cNvSpPr>
          <p:nvPr>
            <p:ph type="dt" sz="half" idx="10"/>
          </p:nvPr>
        </p:nvSpPr>
        <p:spPr/>
        <p:txBody>
          <a:bodyPr/>
          <a:lstStyle/>
          <a:p>
            <a:fld id="{7019254F-6002-426B-8768-79E6EA362BCD}" type="datetimeFigureOut">
              <a:rPr lang="el-GR" smtClean="0"/>
              <a:t>15/12/2025</a:t>
            </a:fld>
            <a:endParaRPr lang="el-GR"/>
          </a:p>
        </p:txBody>
      </p:sp>
      <p:sp>
        <p:nvSpPr>
          <p:cNvPr id="5" name="Footer Placeholder 4"/>
          <p:cNvSpPr>
            <a:spLocks noGrp="1"/>
          </p:cNvSpPr>
          <p:nvPr>
            <p:ph type="ftr" sz="quarter" idx="11"/>
          </p:nvPr>
        </p:nvSpPr>
        <p:spPr/>
        <p:txBody>
          <a:bodyPr/>
          <a:lstStyle/>
          <a:p>
            <a:endParaRPr lang="el-G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F08EBA9-B07B-46F1-88E6-90DBB8533EA6}" type="slidenum">
              <a:rPr lang="el-GR" smtClean="0"/>
              <a:t>‹#›</a:t>
            </a:fld>
            <a:endParaRPr lang="el-G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6230690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l-GR"/>
              <a:t>Στυλ κύριου τίτλου</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a:t>Στυλ υποδείγματος κειμένου</a:t>
            </a:r>
          </a:p>
        </p:txBody>
      </p:sp>
      <p:sp>
        <p:nvSpPr>
          <p:cNvPr id="5" name="Date Placeholder 4"/>
          <p:cNvSpPr>
            <a:spLocks noGrp="1"/>
          </p:cNvSpPr>
          <p:nvPr>
            <p:ph type="dt" sz="half" idx="10"/>
          </p:nvPr>
        </p:nvSpPr>
        <p:spPr/>
        <p:txBody>
          <a:bodyPr/>
          <a:lstStyle/>
          <a:p>
            <a:fld id="{7019254F-6002-426B-8768-79E6EA362BCD}" type="datetimeFigureOut">
              <a:rPr lang="el-GR" smtClean="0"/>
              <a:t>15/12/2025</a:t>
            </a:fld>
            <a:endParaRPr lang="el-GR"/>
          </a:p>
        </p:txBody>
      </p:sp>
      <p:sp>
        <p:nvSpPr>
          <p:cNvPr id="6" name="Footer Placeholder 5"/>
          <p:cNvSpPr>
            <a:spLocks noGrp="1"/>
          </p:cNvSpPr>
          <p:nvPr>
            <p:ph type="ftr" sz="quarter" idx="11"/>
          </p:nvPr>
        </p:nvSpPr>
        <p:spPr/>
        <p:txBody>
          <a:bodyPr/>
          <a:lstStyle/>
          <a:p>
            <a:endParaRPr lang="el-G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F08EBA9-B07B-46F1-88E6-90DBB8533EA6}" type="slidenum">
              <a:rPr lang="el-GR" smtClean="0"/>
              <a:t>‹#›</a:t>
            </a:fld>
            <a:endParaRPr lang="el-GR"/>
          </a:p>
        </p:txBody>
      </p:sp>
    </p:spTree>
    <p:extLst>
      <p:ext uri="{BB962C8B-B14F-4D97-AF65-F5344CB8AC3E}">
        <p14:creationId xmlns:p14="http://schemas.microsoft.com/office/powerpoint/2010/main" val="35577889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l-GR"/>
              <a:t>Στυλ κύριου τίτλου</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υποδείγματος κειμένου</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a:t>Στυλ υποδείγματος κειμένου</a:t>
            </a:r>
          </a:p>
        </p:txBody>
      </p:sp>
      <p:sp>
        <p:nvSpPr>
          <p:cNvPr id="5" name="Date Placeholder 4"/>
          <p:cNvSpPr>
            <a:spLocks noGrp="1"/>
          </p:cNvSpPr>
          <p:nvPr>
            <p:ph type="dt" sz="half" idx="10"/>
          </p:nvPr>
        </p:nvSpPr>
        <p:spPr/>
        <p:txBody>
          <a:bodyPr/>
          <a:lstStyle/>
          <a:p>
            <a:fld id="{7019254F-6002-426B-8768-79E6EA362BCD}" type="datetimeFigureOut">
              <a:rPr lang="el-GR" smtClean="0"/>
              <a:t>15/12/2025</a:t>
            </a:fld>
            <a:endParaRPr lang="el-GR"/>
          </a:p>
        </p:txBody>
      </p:sp>
      <p:sp>
        <p:nvSpPr>
          <p:cNvPr id="6" name="Footer Placeholder 5"/>
          <p:cNvSpPr>
            <a:spLocks noGrp="1"/>
          </p:cNvSpPr>
          <p:nvPr>
            <p:ph type="ftr" sz="quarter" idx="11"/>
          </p:nvPr>
        </p:nvSpPr>
        <p:spPr/>
        <p:txBody>
          <a:bodyPr/>
          <a:lstStyle/>
          <a:p>
            <a:endParaRPr lang="el-G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F08EBA9-B07B-46F1-88E6-90DBB8533EA6}" type="slidenum">
              <a:rPr lang="el-GR" smtClean="0"/>
              <a:t>‹#›</a:t>
            </a:fld>
            <a:endParaRPr lang="el-G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3816905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l-GR"/>
              <a:t>Στυλ κύριου τίτλου</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υποδείγματος κειμένου</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a:t>Στυλ υποδείγματος κειμένου</a:t>
            </a:r>
          </a:p>
        </p:txBody>
      </p:sp>
      <p:sp>
        <p:nvSpPr>
          <p:cNvPr id="5" name="Date Placeholder 4"/>
          <p:cNvSpPr>
            <a:spLocks noGrp="1"/>
          </p:cNvSpPr>
          <p:nvPr>
            <p:ph type="dt" sz="half" idx="10"/>
          </p:nvPr>
        </p:nvSpPr>
        <p:spPr/>
        <p:txBody>
          <a:bodyPr/>
          <a:lstStyle/>
          <a:p>
            <a:fld id="{7019254F-6002-426B-8768-79E6EA362BCD}" type="datetimeFigureOut">
              <a:rPr lang="el-GR" smtClean="0"/>
              <a:t>15/12/2025</a:t>
            </a:fld>
            <a:endParaRPr lang="el-GR"/>
          </a:p>
        </p:txBody>
      </p:sp>
      <p:sp>
        <p:nvSpPr>
          <p:cNvPr id="6" name="Footer Placeholder 5"/>
          <p:cNvSpPr>
            <a:spLocks noGrp="1"/>
          </p:cNvSpPr>
          <p:nvPr>
            <p:ph type="ftr" sz="quarter" idx="11"/>
          </p:nvPr>
        </p:nvSpPr>
        <p:spPr/>
        <p:txBody>
          <a:bodyPr/>
          <a:lstStyle/>
          <a:p>
            <a:endParaRPr lang="el-G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F08EBA9-B07B-46F1-88E6-90DBB8533EA6}" type="slidenum">
              <a:rPr lang="el-GR" smtClean="0"/>
              <a:t>‹#›</a:t>
            </a:fld>
            <a:endParaRPr lang="el-GR"/>
          </a:p>
        </p:txBody>
      </p:sp>
    </p:spTree>
    <p:extLst>
      <p:ext uri="{BB962C8B-B14F-4D97-AF65-F5344CB8AC3E}">
        <p14:creationId xmlns:p14="http://schemas.microsoft.com/office/powerpoint/2010/main" val="7620713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3" name="Vertical Text Placeholder 2"/>
          <p:cNvSpPr>
            <a:spLocks noGrp="1"/>
          </p:cNvSpPr>
          <p:nvPr>
            <p:ph type="body" orient="vert" idx="1"/>
          </p:nvPr>
        </p:nvSpPr>
        <p:spPr/>
        <p:txBody>
          <a:bodyPr vert="eaVert" ancho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7019254F-6002-426B-8768-79E6EA362BCD}" type="datetimeFigureOut">
              <a:rPr lang="el-GR" smtClean="0"/>
              <a:t>15/12/2025</a:t>
            </a:fld>
            <a:endParaRPr lang="el-GR"/>
          </a:p>
        </p:txBody>
      </p:sp>
      <p:sp>
        <p:nvSpPr>
          <p:cNvPr id="5" name="Footer Placeholder 4"/>
          <p:cNvSpPr>
            <a:spLocks noGrp="1"/>
          </p:cNvSpPr>
          <p:nvPr>
            <p:ph type="ftr" sz="quarter" idx="11"/>
          </p:nvPr>
        </p:nvSpPr>
        <p:spPr/>
        <p:txBody>
          <a:bodyPr/>
          <a:lstStyle/>
          <a:p>
            <a:endParaRPr lang="el-G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08EBA9-B07B-46F1-88E6-90DBB8533EA6}" type="slidenum">
              <a:rPr lang="el-GR" smtClean="0"/>
              <a:t>‹#›</a:t>
            </a:fld>
            <a:endParaRPr lang="el-GR"/>
          </a:p>
        </p:txBody>
      </p:sp>
    </p:spTree>
    <p:extLst>
      <p:ext uri="{BB962C8B-B14F-4D97-AF65-F5344CB8AC3E}">
        <p14:creationId xmlns:p14="http://schemas.microsoft.com/office/powerpoint/2010/main" val="40767851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l-GR"/>
              <a:t>Στυλ κύριου τίτλου</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7019254F-6002-426B-8768-79E6EA362BCD}" type="datetimeFigureOut">
              <a:rPr lang="el-GR" smtClean="0"/>
              <a:t>15/12/2025</a:t>
            </a:fld>
            <a:endParaRPr lang="el-GR"/>
          </a:p>
        </p:txBody>
      </p:sp>
      <p:sp>
        <p:nvSpPr>
          <p:cNvPr id="5" name="Footer Placeholder 4"/>
          <p:cNvSpPr>
            <a:spLocks noGrp="1"/>
          </p:cNvSpPr>
          <p:nvPr>
            <p:ph type="ftr" sz="quarter" idx="11"/>
          </p:nvPr>
        </p:nvSpPr>
        <p:spPr/>
        <p:txBody>
          <a:bodyPr/>
          <a:lstStyle/>
          <a:p>
            <a:endParaRPr lang="el-G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08EBA9-B07B-46F1-88E6-90DBB8533EA6}" type="slidenum">
              <a:rPr lang="el-GR" smtClean="0"/>
              <a:t>‹#›</a:t>
            </a:fld>
            <a:endParaRPr lang="el-GR"/>
          </a:p>
        </p:txBody>
      </p:sp>
    </p:spTree>
    <p:extLst>
      <p:ext uri="{BB962C8B-B14F-4D97-AF65-F5344CB8AC3E}">
        <p14:creationId xmlns:p14="http://schemas.microsoft.com/office/powerpoint/2010/main" val="1301602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l-GR"/>
              <a:t>Στυλ κύριου τίτλου</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7019254F-6002-426B-8768-79E6EA362BCD}" type="datetimeFigureOut">
              <a:rPr lang="el-GR" smtClean="0"/>
              <a:t>15/12/2025</a:t>
            </a:fld>
            <a:endParaRPr lang="el-GR"/>
          </a:p>
        </p:txBody>
      </p:sp>
      <p:sp>
        <p:nvSpPr>
          <p:cNvPr id="5" name="Footer Placeholder 4"/>
          <p:cNvSpPr>
            <a:spLocks noGrp="1"/>
          </p:cNvSpPr>
          <p:nvPr>
            <p:ph type="ftr" sz="quarter" idx="11"/>
          </p:nvPr>
        </p:nvSpPr>
        <p:spPr/>
        <p:txBody>
          <a:bodyPr/>
          <a:lstStyle/>
          <a:p>
            <a:endParaRPr lang="el-G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08EBA9-B07B-46F1-88E6-90DBB8533EA6}" type="slidenum">
              <a:rPr lang="el-GR" smtClean="0"/>
              <a:t>‹#›</a:t>
            </a:fld>
            <a:endParaRPr lang="el-GR"/>
          </a:p>
        </p:txBody>
      </p:sp>
    </p:spTree>
    <p:extLst>
      <p:ext uri="{BB962C8B-B14F-4D97-AF65-F5344CB8AC3E}">
        <p14:creationId xmlns:p14="http://schemas.microsoft.com/office/powerpoint/2010/main" val="29331066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l-GR"/>
              <a:t>Στυλ κύριου τίτλου</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υποδείγματος κειμένου</a:t>
            </a:r>
          </a:p>
        </p:txBody>
      </p:sp>
      <p:sp>
        <p:nvSpPr>
          <p:cNvPr id="4" name="Date Placeholder 3"/>
          <p:cNvSpPr>
            <a:spLocks noGrp="1"/>
          </p:cNvSpPr>
          <p:nvPr>
            <p:ph type="dt" sz="half" idx="10"/>
          </p:nvPr>
        </p:nvSpPr>
        <p:spPr/>
        <p:txBody>
          <a:bodyPr/>
          <a:lstStyle/>
          <a:p>
            <a:fld id="{7019254F-6002-426B-8768-79E6EA362BCD}" type="datetimeFigureOut">
              <a:rPr lang="el-GR" smtClean="0"/>
              <a:t>15/12/2025</a:t>
            </a:fld>
            <a:endParaRPr lang="el-GR"/>
          </a:p>
        </p:txBody>
      </p:sp>
      <p:sp>
        <p:nvSpPr>
          <p:cNvPr id="5" name="Footer Placeholder 4"/>
          <p:cNvSpPr>
            <a:spLocks noGrp="1"/>
          </p:cNvSpPr>
          <p:nvPr>
            <p:ph type="ftr" sz="quarter" idx="11"/>
          </p:nvPr>
        </p:nvSpPr>
        <p:spPr/>
        <p:txBody>
          <a:bodyPr/>
          <a:lstStyle/>
          <a:p>
            <a:endParaRPr lang="el-G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F08EBA9-B07B-46F1-88E6-90DBB8533EA6}" type="slidenum">
              <a:rPr lang="el-GR" smtClean="0"/>
              <a:t>‹#›</a:t>
            </a:fld>
            <a:endParaRPr lang="el-GR"/>
          </a:p>
        </p:txBody>
      </p:sp>
    </p:spTree>
    <p:extLst>
      <p:ext uri="{BB962C8B-B14F-4D97-AF65-F5344CB8AC3E}">
        <p14:creationId xmlns:p14="http://schemas.microsoft.com/office/powerpoint/2010/main" val="15305468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a:t>Στυλ κύριου τίτλου</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Date Placeholder 4"/>
          <p:cNvSpPr>
            <a:spLocks noGrp="1"/>
          </p:cNvSpPr>
          <p:nvPr>
            <p:ph type="dt" sz="half" idx="10"/>
          </p:nvPr>
        </p:nvSpPr>
        <p:spPr/>
        <p:txBody>
          <a:bodyPr/>
          <a:lstStyle/>
          <a:p>
            <a:fld id="{7019254F-6002-426B-8768-79E6EA362BCD}" type="datetimeFigureOut">
              <a:rPr lang="el-GR" smtClean="0"/>
              <a:t>15/12/2025</a:t>
            </a:fld>
            <a:endParaRPr lang="el-GR"/>
          </a:p>
        </p:txBody>
      </p:sp>
      <p:sp>
        <p:nvSpPr>
          <p:cNvPr id="6" name="Footer Placeholder 5"/>
          <p:cNvSpPr>
            <a:spLocks noGrp="1"/>
          </p:cNvSpPr>
          <p:nvPr>
            <p:ph type="ftr" sz="quarter" idx="11"/>
          </p:nvPr>
        </p:nvSpPr>
        <p:spPr/>
        <p:txBody>
          <a:bodyPr/>
          <a:lstStyle/>
          <a:p>
            <a:endParaRPr lang="el-G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4F08EBA9-B07B-46F1-88E6-90DBB8533EA6}" type="slidenum">
              <a:rPr lang="el-GR" smtClean="0"/>
              <a:t>‹#›</a:t>
            </a:fld>
            <a:endParaRPr lang="el-GR"/>
          </a:p>
        </p:txBody>
      </p:sp>
    </p:spTree>
    <p:extLst>
      <p:ext uri="{BB962C8B-B14F-4D97-AF65-F5344CB8AC3E}">
        <p14:creationId xmlns:p14="http://schemas.microsoft.com/office/powerpoint/2010/main" val="1971909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l-GR"/>
              <a:t>Στυλ κύριου τίτλου</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7" name="Date Placeholder 6"/>
          <p:cNvSpPr>
            <a:spLocks noGrp="1"/>
          </p:cNvSpPr>
          <p:nvPr>
            <p:ph type="dt" sz="half" idx="10"/>
          </p:nvPr>
        </p:nvSpPr>
        <p:spPr/>
        <p:txBody>
          <a:bodyPr/>
          <a:lstStyle/>
          <a:p>
            <a:fld id="{7019254F-6002-426B-8768-79E6EA362BCD}" type="datetimeFigureOut">
              <a:rPr lang="el-GR" smtClean="0"/>
              <a:t>15/12/2025</a:t>
            </a:fld>
            <a:endParaRPr lang="el-GR"/>
          </a:p>
        </p:txBody>
      </p:sp>
      <p:sp>
        <p:nvSpPr>
          <p:cNvPr id="8" name="Footer Placeholder 7"/>
          <p:cNvSpPr>
            <a:spLocks noGrp="1"/>
          </p:cNvSpPr>
          <p:nvPr>
            <p:ph type="ftr" sz="quarter" idx="11"/>
          </p:nvPr>
        </p:nvSpPr>
        <p:spPr/>
        <p:txBody>
          <a:bodyPr/>
          <a:lstStyle/>
          <a:p>
            <a:endParaRPr lang="el-G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4F08EBA9-B07B-46F1-88E6-90DBB8533EA6}" type="slidenum">
              <a:rPr lang="el-GR" smtClean="0"/>
              <a:t>‹#›</a:t>
            </a:fld>
            <a:endParaRPr lang="el-GR"/>
          </a:p>
        </p:txBody>
      </p:sp>
    </p:spTree>
    <p:extLst>
      <p:ext uri="{BB962C8B-B14F-4D97-AF65-F5344CB8AC3E}">
        <p14:creationId xmlns:p14="http://schemas.microsoft.com/office/powerpoint/2010/main" val="3845767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3" name="Date Placeholder 2"/>
          <p:cNvSpPr>
            <a:spLocks noGrp="1"/>
          </p:cNvSpPr>
          <p:nvPr>
            <p:ph type="dt" sz="half" idx="10"/>
          </p:nvPr>
        </p:nvSpPr>
        <p:spPr/>
        <p:txBody>
          <a:bodyPr/>
          <a:lstStyle/>
          <a:p>
            <a:fld id="{7019254F-6002-426B-8768-79E6EA362BCD}" type="datetimeFigureOut">
              <a:rPr lang="el-GR" smtClean="0"/>
              <a:t>15/12/2025</a:t>
            </a:fld>
            <a:endParaRPr lang="el-GR"/>
          </a:p>
        </p:txBody>
      </p:sp>
      <p:sp>
        <p:nvSpPr>
          <p:cNvPr id="4" name="Footer Placeholder 3"/>
          <p:cNvSpPr>
            <a:spLocks noGrp="1"/>
          </p:cNvSpPr>
          <p:nvPr>
            <p:ph type="ftr" sz="quarter" idx="11"/>
          </p:nvPr>
        </p:nvSpPr>
        <p:spPr/>
        <p:txBody>
          <a:bodyPr/>
          <a:lstStyle/>
          <a:p>
            <a:endParaRPr lang="el-G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4F08EBA9-B07B-46F1-88E6-90DBB8533EA6}" type="slidenum">
              <a:rPr lang="el-GR" smtClean="0"/>
              <a:t>‹#›</a:t>
            </a:fld>
            <a:endParaRPr lang="el-GR"/>
          </a:p>
        </p:txBody>
      </p:sp>
    </p:spTree>
    <p:extLst>
      <p:ext uri="{BB962C8B-B14F-4D97-AF65-F5344CB8AC3E}">
        <p14:creationId xmlns:p14="http://schemas.microsoft.com/office/powerpoint/2010/main" val="18903237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19254F-6002-426B-8768-79E6EA362BCD}" type="datetimeFigureOut">
              <a:rPr lang="el-GR" smtClean="0"/>
              <a:t>15/12/2025</a:t>
            </a:fld>
            <a:endParaRPr lang="el-GR"/>
          </a:p>
        </p:txBody>
      </p:sp>
      <p:sp>
        <p:nvSpPr>
          <p:cNvPr id="3" name="Footer Placeholder 2"/>
          <p:cNvSpPr>
            <a:spLocks noGrp="1"/>
          </p:cNvSpPr>
          <p:nvPr>
            <p:ph type="ftr" sz="quarter" idx="11"/>
          </p:nvPr>
        </p:nvSpPr>
        <p:spPr/>
        <p:txBody>
          <a:bodyPr/>
          <a:lstStyle/>
          <a:p>
            <a:endParaRPr lang="el-G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4F08EBA9-B07B-46F1-88E6-90DBB8533EA6}" type="slidenum">
              <a:rPr lang="el-GR" smtClean="0"/>
              <a:t>‹#›</a:t>
            </a:fld>
            <a:endParaRPr lang="el-GR"/>
          </a:p>
        </p:txBody>
      </p:sp>
    </p:spTree>
    <p:extLst>
      <p:ext uri="{BB962C8B-B14F-4D97-AF65-F5344CB8AC3E}">
        <p14:creationId xmlns:p14="http://schemas.microsoft.com/office/powerpoint/2010/main" val="334065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l-GR"/>
              <a:t>Στυλ κύριου τίτλου</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Date Placeholder 4"/>
          <p:cNvSpPr>
            <a:spLocks noGrp="1"/>
          </p:cNvSpPr>
          <p:nvPr>
            <p:ph type="dt" sz="half" idx="10"/>
          </p:nvPr>
        </p:nvSpPr>
        <p:spPr/>
        <p:txBody>
          <a:bodyPr/>
          <a:lstStyle/>
          <a:p>
            <a:fld id="{7019254F-6002-426B-8768-79E6EA362BCD}" type="datetimeFigureOut">
              <a:rPr lang="el-GR" smtClean="0"/>
              <a:t>15/12/2025</a:t>
            </a:fld>
            <a:endParaRPr lang="el-GR"/>
          </a:p>
        </p:txBody>
      </p:sp>
      <p:sp>
        <p:nvSpPr>
          <p:cNvPr id="6" name="Footer Placeholder 5"/>
          <p:cNvSpPr>
            <a:spLocks noGrp="1"/>
          </p:cNvSpPr>
          <p:nvPr>
            <p:ph type="ftr" sz="quarter" idx="11"/>
          </p:nvPr>
        </p:nvSpPr>
        <p:spPr/>
        <p:txBody>
          <a:bodyPr/>
          <a:lstStyle/>
          <a:p>
            <a:endParaRPr lang="el-G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4F08EBA9-B07B-46F1-88E6-90DBB8533EA6}" type="slidenum">
              <a:rPr lang="el-GR" smtClean="0"/>
              <a:t>‹#›</a:t>
            </a:fld>
            <a:endParaRPr lang="el-GR"/>
          </a:p>
        </p:txBody>
      </p:sp>
    </p:spTree>
    <p:extLst>
      <p:ext uri="{BB962C8B-B14F-4D97-AF65-F5344CB8AC3E}">
        <p14:creationId xmlns:p14="http://schemas.microsoft.com/office/powerpoint/2010/main" val="3725418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l-GR"/>
              <a:t>Στυλ κύριου τίτλου</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Date Placeholder 4"/>
          <p:cNvSpPr>
            <a:spLocks noGrp="1"/>
          </p:cNvSpPr>
          <p:nvPr>
            <p:ph type="dt" sz="half" idx="10"/>
          </p:nvPr>
        </p:nvSpPr>
        <p:spPr/>
        <p:txBody>
          <a:bodyPr/>
          <a:lstStyle/>
          <a:p>
            <a:fld id="{7019254F-6002-426B-8768-79E6EA362BCD}" type="datetimeFigureOut">
              <a:rPr lang="el-GR" smtClean="0"/>
              <a:t>15/12/2025</a:t>
            </a:fld>
            <a:endParaRPr lang="el-GR"/>
          </a:p>
        </p:txBody>
      </p:sp>
      <p:sp>
        <p:nvSpPr>
          <p:cNvPr id="6" name="Footer Placeholder 5"/>
          <p:cNvSpPr>
            <a:spLocks noGrp="1"/>
          </p:cNvSpPr>
          <p:nvPr>
            <p:ph type="ftr" sz="quarter" idx="11"/>
          </p:nvPr>
        </p:nvSpPr>
        <p:spPr/>
        <p:txBody>
          <a:bodyPr/>
          <a:lstStyle/>
          <a:p>
            <a:endParaRPr lang="el-G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F08EBA9-B07B-46F1-88E6-90DBB8533EA6}" type="slidenum">
              <a:rPr lang="el-GR" smtClean="0"/>
              <a:t>‹#›</a:t>
            </a:fld>
            <a:endParaRPr lang="el-GR"/>
          </a:p>
        </p:txBody>
      </p:sp>
    </p:spTree>
    <p:extLst>
      <p:ext uri="{BB962C8B-B14F-4D97-AF65-F5344CB8AC3E}">
        <p14:creationId xmlns:p14="http://schemas.microsoft.com/office/powerpoint/2010/main" val="35944321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l-GR"/>
            </a:p>
          </p:txBody>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l-GR"/>
            </a:p>
          </p:txBody>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l-GR"/>
            </a:p>
          </p:txBody>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l-GR"/>
            </a:p>
          </p:txBody>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l-GR"/>
            </a:p>
          </p:txBody>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l-GR"/>
            </a:p>
          </p:txBody>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l-GR"/>
            </a:p>
          </p:txBody>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l-GR"/>
            </a:p>
          </p:txBody>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l-GR"/>
            </a:p>
          </p:txBody>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l-GR"/>
            </a:p>
          </p:txBody>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l-GR"/>
            </a:p>
          </p:txBody>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l-GR"/>
            </a:p>
          </p:txBody>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l-GR"/>
            </a:p>
          </p:txBody>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l-GR"/>
            </a:p>
          </p:txBody>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l-GR"/>
            </a:p>
          </p:txBody>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l-GR"/>
            </a:p>
          </p:txBody>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l-GR"/>
            </a:p>
          </p:txBody>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l-GR"/>
            </a:p>
          </p:txBody>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l-GR"/>
            </a:p>
          </p:txBody>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l-GR"/>
            </a:p>
          </p:txBody>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l-GR"/>
            </a:p>
          </p:txBody>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l-GR"/>
            </a:p>
          </p:txBody>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l-GR"/>
            </a:p>
          </p:txBody>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l-GR"/>
            </a:p>
          </p:txBody>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l-GR"/>
              <a:t>Στυλ κύριου τίτλου</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7019254F-6002-426B-8768-79E6EA362BCD}" type="datetimeFigureOut">
              <a:rPr lang="el-GR" smtClean="0"/>
              <a:t>15/12/2025</a:t>
            </a:fld>
            <a:endParaRPr lang="el-G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l-G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4F08EBA9-B07B-46F1-88E6-90DBB8533EA6}" type="slidenum">
              <a:rPr lang="el-GR" smtClean="0"/>
              <a:t>‹#›</a:t>
            </a:fld>
            <a:endParaRPr lang="el-GR"/>
          </a:p>
        </p:txBody>
      </p:sp>
    </p:spTree>
    <p:extLst>
      <p:ext uri="{BB962C8B-B14F-4D97-AF65-F5344CB8AC3E}">
        <p14:creationId xmlns:p14="http://schemas.microsoft.com/office/powerpoint/2010/main" val="2308455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2589213" y="724620"/>
            <a:ext cx="8915399" cy="2527538"/>
          </a:xfrm>
        </p:spPr>
        <p:txBody>
          <a:bodyPr>
            <a:normAutofit fontScale="90000"/>
          </a:bodyPr>
          <a:lstStyle/>
          <a:p>
            <a:r>
              <a:rPr lang="el-GR" sz="3200" b="1" dirty="0">
                <a:solidFill>
                  <a:prstClr val="black">
                    <a:lumMod val="85000"/>
                    <a:lumOff val="15000"/>
                  </a:prstClr>
                </a:solidFill>
                <a:latin typeface="Century Gothic" panose="020B0502020202020204"/>
              </a:rPr>
              <a:t>Διατήρηση και Διαχείριση Πολιτιστικής Κληρονομιάς στην κατεύθυνση της βιώσιμης τοπικής ανάπτυξης: Μέρος ΙΙ Διαχείριση της </a:t>
            </a:r>
            <a:r>
              <a:rPr lang="el-GR" sz="3200" b="1" dirty="0" err="1">
                <a:solidFill>
                  <a:prstClr val="black">
                    <a:lumMod val="85000"/>
                    <a:lumOff val="15000"/>
                  </a:prstClr>
                </a:solidFill>
                <a:latin typeface="Century Gothic" panose="020B0502020202020204"/>
              </a:rPr>
              <a:t>Άϋλης</a:t>
            </a:r>
            <a:r>
              <a:rPr lang="el-GR" sz="3200" b="1" dirty="0">
                <a:solidFill>
                  <a:prstClr val="black">
                    <a:lumMod val="85000"/>
                    <a:lumOff val="15000"/>
                  </a:prstClr>
                </a:solidFill>
                <a:latin typeface="Century Gothic" panose="020B0502020202020204"/>
              </a:rPr>
              <a:t> Πολιτιστικής Κληρονομιάς</a:t>
            </a:r>
            <a:r>
              <a:rPr lang="en-US" sz="3200" b="1" dirty="0">
                <a:solidFill>
                  <a:prstClr val="black">
                    <a:lumMod val="85000"/>
                    <a:lumOff val="15000"/>
                  </a:prstClr>
                </a:solidFill>
                <a:latin typeface="Century Gothic" panose="020B0502020202020204"/>
              </a:rPr>
              <a:t> </a:t>
            </a:r>
            <a:r>
              <a:rPr lang="el-GR" sz="3200" b="1" dirty="0">
                <a:solidFill>
                  <a:prstClr val="black">
                    <a:lumMod val="85000"/>
                    <a:lumOff val="15000"/>
                  </a:prstClr>
                </a:solidFill>
                <a:latin typeface="Century Gothic" panose="020B0502020202020204"/>
              </a:rPr>
              <a:t>Στρατηγικός σχεδιασμός ολιστικής πολιτιστικής ανάπτυξης</a:t>
            </a:r>
            <a:endParaRPr lang="el-GR" dirty="0"/>
          </a:p>
        </p:txBody>
      </p:sp>
      <p:sp>
        <p:nvSpPr>
          <p:cNvPr id="3" name="Υπότιτλος 2"/>
          <p:cNvSpPr>
            <a:spLocks noGrp="1"/>
          </p:cNvSpPr>
          <p:nvPr>
            <p:ph type="subTitle" idx="1"/>
          </p:nvPr>
        </p:nvSpPr>
        <p:spPr/>
        <p:txBody>
          <a:bodyPr>
            <a:normAutofit lnSpcReduction="10000"/>
          </a:bodyPr>
          <a:lstStyle/>
          <a:p>
            <a:r>
              <a:rPr lang="el-GR" dirty="0"/>
              <a:t>Η ολοένα και πιο ενεργός συμμετοχή κρατών στην προστασία της άυλης κληρονομιάς έχει μετατρέψει την καταγραφή και τεκμηρίωση του λαϊκού και παραδοσιακού πολιτισμού από ακαδημαϊκή δραστηριότητα σε διεθνές θεσμικό πλαίσιο πολιτιστικής διαχείρισης και πολιτικής</a:t>
            </a:r>
          </a:p>
        </p:txBody>
      </p:sp>
    </p:spTree>
    <p:extLst>
      <p:ext uri="{BB962C8B-B14F-4D97-AF65-F5344CB8AC3E}">
        <p14:creationId xmlns:p14="http://schemas.microsoft.com/office/powerpoint/2010/main" val="22922202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B6F1C24-F226-CB8F-4028-71B503418F44}"/>
              </a:ext>
            </a:extLst>
          </p:cNvPr>
          <p:cNvSpPr>
            <a:spLocks noGrp="1"/>
          </p:cNvSpPr>
          <p:nvPr>
            <p:ph type="title"/>
          </p:nvPr>
        </p:nvSpPr>
        <p:spPr/>
        <p:txBody>
          <a:bodyPr>
            <a:normAutofit/>
          </a:bodyPr>
          <a:lstStyle/>
          <a:p>
            <a:r>
              <a:rPr lang="el-GR" sz="2000" b="1" dirty="0"/>
              <a:t>ΑΠΚ</a:t>
            </a:r>
            <a:r>
              <a:rPr lang="en-US" sz="2000" b="1" dirty="0"/>
              <a:t>→ </a:t>
            </a:r>
            <a:r>
              <a:rPr lang="el-GR" sz="2000" b="1" dirty="0"/>
              <a:t>Κοινωνικό κεφάλαιο</a:t>
            </a:r>
            <a:r>
              <a:rPr lang="en-US" sz="2000" b="1" dirty="0"/>
              <a:t> → </a:t>
            </a:r>
            <a:r>
              <a:rPr lang="el-GR" sz="2000" b="1" dirty="0"/>
              <a:t>Ανθεκτικότητα</a:t>
            </a:r>
          </a:p>
        </p:txBody>
      </p:sp>
      <p:graphicFrame>
        <p:nvGraphicFramePr>
          <p:cNvPr id="4" name="Θέση περιεχομένου 3">
            <a:extLst>
              <a:ext uri="{FF2B5EF4-FFF2-40B4-BE49-F238E27FC236}">
                <a16:creationId xmlns:a16="http://schemas.microsoft.com/office/drawing/2014/main" id="{054B797D-EE02-0D0D-D219-F9DFC872C8DA}"/>
              </a:ext>
            </a:extLst>
          </p:cNvPr>
          <p:cNvGraphicFramePr>
            <a:graphicFrameLocks noGrp="1"/>
          </p:cNvGraphicFramePr>
          <p:nvPr>
            <p:ph idx="1"/>
            <p:extLst>
              <p:ext uri="{D42A27DB-BD31-4B8C-83A1-F6EECF244321}">
                <p14:modId xmlns:p14="http://schemas.microsoft.com/office/powerpoint/2010/main" val="2735953490"/>
              </p:ext>
            </p:extLst>
          </p:nvPr>
        </p:nvGraphicFramePr>
        <p:xfrm>
          <a:off x="1906439" y="1264555"/>
          <a:ext cx="7324296" cy="5374257"/>
        </p:xfrm>
        <a:graphic>
          <a:graphicData uri="http://schemas.openxmlformats.org/drawingml/2006/table">
            <a:tbl>
              <a:tblPr firstRow="1" firstCol="1" bandRow="1"/>
              <a:tblGrid>
                <a:gridCol w="1746966">
                  <a:extLst>
                    <a:ext uri="{9D8B030D-6E8A-4147-A177-3AD203B41FA5}">
                      <a16:colId xmlns:a16="http://schemas.microsoft.com/office/drawing/2014/main" val="2152039138"/>
                    </a:ext>
                  </a:extLst>
                </a:gridCol>
                <a:gridCol w="1859110">
                  <a:extLst>
                    <a:ext uri="{9D8B030D-6E8A-4147-A177-3AD203B41FA5}">
                      <a16:colId xmlns:a16="http://schemas.microsoft.com/office/drawing/2014/main" val="2356346898"/>
                    </a:ext>
                  </a:extLst>
                </a:gridCol>
                <a:gridCol w="1859110">
                  <a:extLst>
                    <a:ext uri="{9D8B030D-6E8A-4147-A177-3AD203B41FA5}">
                      <a16:colId xmlns:a16="http://schemas.microsoft.com/office/drawing/2014/main" val="2922017063"/>
                    </a:ext>
                  </a:extLst>
                </a:gridCol>
                <a:gridCol w="1859110">
                  <a:extLst>
                    <a:ext uri="{9D8B030D-6E8A-4147-A177-3AD203B41FA5}">
                      <a16:colId xmlns:a16="http://schemas.microsoft.com/office/drawing/2014/main" val="2923965479"/>
                    </a:ext>
                  </a:extLst>
                </a:gridCol>
              </a:tblGrid>
              <a:tr h="620364">
                <a:tc>
                  <a:txBody>
                    <a:bodyPr/>
                    <a:lstStyle/>
                    <a:p>
                      <a:pPr>
                        <a:lnSpc>
                          <a:spcPct val="115000"/>
                        </a:lnSpc>
                        <a:spcAft>
                          <a:spcPts val="1000"/>
                        </a:spcAft>
                        <a:buNone/>
                      </a:pPr>
                      <a:r>
                        <a:rPr lang="en-US" sz="1200">
                          <a:effectLst/>
                          <a:latin typeface="Bookman Old Style" panose="02050604050505020204" pitchFamily="18" charset="0"/>
                          <a:ea typeface="MS Mincho" panose="02020609040205080304" pitchFamily="49" charset="-128"/>
                          <a:cs typeface="Times New Roman" panose="02020603050405020304" pitchFamily="18" charset="0"/>
                        </a:rPr>
                        <a:t>Διάσταση ΑΠΚ</a:t>
                      </a:r>
                      <a:endParaRPr lang="el-GR" sz="1200">
                        <a:effectLst/>
                        <a:latin typeface="Bookman Old Style" panose="02050604050505020204" pitchFamily="18" charset="0"/>
                        <a:ea typeface="MS Mincho" panose="02020609040205080304" pitchFamily="49" charset="-128"/>
                        <a:cs typeface="Times New Roman" panose="02020603050405020304" pitchFamily="18" charset="0"/>
                      </a:endParaRPr>
                    </a:p>
                  </a:txBody>
                  <a:tcPr marL="62791" marR="627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en-US" sz="1200">
                          <a:effectLst/>
                          <a:latin typeface="Bookman Old Style" panose="02050604050505020204" pitchFamily="18" charset="0"/>
                          <a:ea typeface="MS Mincho" panose="02020609040205080304" pitchFamily="49" charset="-128"/>
                          <a:cs typeface="Times New Roman" panose="02020603050405020304" pitchFamily="18" charset="0"/>
                        </a:rPr>
                        <a:t>Μορφή Κοινωνικού Κεφαλαίου</a:t>
                      </a:r>
                      <a:endParaRPr lang="el-GR" sz="1200">
                        <a:effectLst/>
                        <a:latin typeface="Bookman Old Style" panose="02050604050505020204" pitchFamily="18" charset="0"/>
                        <a:ea typeface="MS Mincho" panose="02020609040205080304" pitchFamily="49" charset="-128"/>
                        <a:cs typeface="Times New Roman" panose="02020603050405020304" pitchFamily="18" charset="0"/>
                      </a:endParaRPr>
                    </a:p>
                  </a:txBody>
                  <a:tcPr marL="62791" marR="627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en-US" sz="1200">
                          <a:effectLst/>
                          <a:latin typeface="Bookman Old Style" panose="02050604050505020204" pitchFamily="18" charset="0"/>
                          <a:ea typeface="MS Mincho" panose="02020609040205080304" pitchFamily="49" charset="-128"/>
                          <a:cs typeface="Times New Roman" panose="02020603050405020304" pitchFamily="18" charset="0"/>
                        </a:rPr>
                        <a:t>Μηχανισμός Παραγωγής</a:t>
                      </a:r>
                      <a:endParaRPr lang="el-GR" sz="1200">
                        <a:effectLst/>
                        <a:latin typeface="Bookman Old Style" panose="02050604050505020204" pitchFamily="18" charset="0"/>
                        <a:ea typeface="MS Mincho" panose="02020609040205080304" pitchFamily="49" charset="-128"/>
                        <a:cs typeface="Times New Roman" panose="02020603050405020304" pitchFamily="18" charset="0"/>
                      </a:endParaRPr>
                    </a:p>
                  </a:txBody>
                  <a:tcPr marL="62791" marR="627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en-US" sz="1200">
                          <a:effectLst/>
                          <a:latin typeface="Bookman Old Style" panose="02050604050505020204" pitchFamily="18" charset="0"/>
                          <a:ea typeface="MS Mincho" panose="02020609040205080304" pitchFamily="49" charset="-128"/>
                          <a:cs typeface="Times New Roman" panose="02020603050405020304" pitchFamily="18" charset="0"/>
                        </a:rPr>
                        <a:t>Αποτέλεσμα / Ανθεκτικότητα</a:t>
                      </a:r>
                      <a:endParaRPr lang="el-GR" sz="1200">
                        <a:effectLst/>
                        <a:latin typeface="Bookman Old Style" panose="02050604050505020204" pitchFamily="18" charset="0"/>
                        <a:ea typeface="MS Mincho" panose="02020609040205080304" pitchFamily="49" charset="-128"/>
                        <a:cs typeface="Times New Roman" panose="02020603050405020304" pitchFamily="18" charset="0"/>
                      </a:endParaRPr>
                    </a:p>
                  </a:txBody>
                  <a:tcPr marL="62791" marR="627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52772709"/>
                  </a:ext>
                </a:extLst>
              </a:tr>
              <a:tr h="969319">
                <a:tc>
                  <a:txBody>
                    <a:bodyPr/>
                    <a:lstStyle/>
                    <a:p>
                      <a:pPr>
                        <a:lnSpc>
                          <a:spcPct val="115000"/>
                        </a:lnSpc>
                        <a:spcAft>
                          <a:spcPts val="1000"/>
                        </a:spcAft>
                        <a:buNone/>
                      </a:pPr>
                      <a:r>
                        <a:rPr lang="en-US" sz="1200" dirty="0" err="1">
                          <a:effectLst/>
                          <a:latin typeface="Bookman Old Style" panose="02050604050505020204" pitchFamily="18" charset="0"/>
                          <a:ea typeface="MS Mincho" panose="02020609040205080304" pitchFamily="49" charset="-128"/>
                          <a:cs typeface="Times New Roman" panose="02020603050405020304" pitchFamily="18" charset="0"/>
                        </a:rPr>
                        <a:t>Δι</a:t>
                      </a:r>
                      <a:r>
                        <a:rPr lang="en-US" sz="1200" dirty="0">
                          <a:effectLst/>
                          <a:latin typeface="Bookman Old Style" panose="02050604050505020204" pitchFamily="18" charset="0"/>
                          <a:ea typeface="MS Mincho" panose="02020609040205080304" pitchFamily="49" charset="-128"/>
                          <a:cs typeface="Times New Roman" panose="02020603050405020304" pitchFamily="18" charset="0"/>
                        </a:rPr>
                        <a:t>αγενεακή μετάδοση</a:t>
                      </a:r>
                      <a:endParaRPr lang="el-GR" sz="1200" dirty="0">
                        <a:effectLst/>
                        <a:latin typeface="Bookman Old Style" panose="02050604050505020204" pitchFamily="18" charset="0"/>
                        <a:ea typeface="MS Mincho" panose="02020609040205080304" pitchFamily="49" charset="-128"/>
                        <a:cs typeface="Times New Roman" panose="02020603050405020304" pitchFamily="18" charset="0"/>
                      </a:endParaRPr>
                    </a:p>
                  </a:txBody>
                  <a:tcPr marL="62791" marR="627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en-US" sz="1200" dirty="0">
                          <a:effectLst/>
                          <a:latin typeface="Bookman Old Style" panose="02050604050505020204" pitchFamily="18" charset="0"/>
                          <a:ea typeface="MS Mincho" panose="02020609040205080304" pitchFamily="49" charset="-128"/>
                          <a:cs typeface="Times New Roman" panose="02020603050405020304" pitchFamily="18" charset="0"/>
                        </a:rPr>
                        <a:t>Bonding</a:t>
                      </a:r>
                      <a:endParaRPr lang="el-GR" sz="1200" dirty="0">
                        <a:effectLst/>
                        <a:latin typeface="Bookman Old Style" panose="02050604050505020204" pitchFamily="18" charset="0"/>
                        <a:ea typeface="MS Mincho" panose="02020609040205080304" pitchFamily="49" charset="-128"/>
                        <a:cs typeface="Times New Roman" panose="02020603050405020304" pitchFamily="18" charset="0"/>
                      </a:endParaRPr>
                    </a:p>
                  </a:txBody>
                  <a:tcPr marL="62791" marR="627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en-US" sz="1200">
                          <a:effectLst/>
                          <a:latin typeface="Bookman Old Style" panose="02050604050505020204" pitchFamily="18" charset="0"/>
                          <a:ea typeface="MS Mincho" panose="02020609040205080304" pitchFamily="49" charset="-128"/>
                          <a:cs typeface="Times New Roman" panose="02020603050405020304" pitchFamily="18" charset="0"/>
                        </a:rPr>
                        <a:t>Κοινές εμπειρίες, επαναλαμβανόμενες πρακτικές, ομάδες σταθερών μελών</a:t>
                      </a:r>
                      <a:endParaRPr lang="el-GR" sz="1200">
                        <a:effectLst/>
                        <a:latin typeface="Bookman Old Style" panose="02050604050505020204" pitchFamily="18" charset="0"/>
                        <a:ea typeface="MS Mincho" panose="02020609040205080304" pitchFamily="49" charset="-128"/>
                        <a:cs typeface="Times New Roman" panose="02020603050405020304" pitchFamily="18" charset="0"/>
                      </a:endParaRPr>
                    </a:p>
                  </a:txBody>
                  <a:tcPr marL="62791" marR="627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en-US" sz="1200">
                          <a:effectLst/>
                          <a:latin typeface="Bookman Old Style" panose="02050604050505020204" pitchFamily="18" charset="0"/>
                          <a:ea typeface="MS Mincho" panose="02020609040205080304" pitchFamily="49" charset="-128"/>
                          <a:cs typeface="Times New Roman" panose="02020603050405020304" pitchFamily="18" charset="0"/>
                        </a:rPr>
                        <a:t>Ενίσχυση ταυτότητας, σταθερότητα κοινοτήτων</a:t>
                      </a:r>
                      <a:endParaRPr lang="el-GR" sz="1200">
                        <a:effectLst/>
                        <a:latin typeface="Bookman Old Style" panose="02050604050505020204" pitchFamily="18" charset="0"/>
                        <a:ea typeface="MS Mincho" panose="02020609040205080304" pitchFamily="49" charset="-128"/>
                        <a:cs typeface="Times New Roman" panose="02020603050405020304" pitchFamily="18" charset="0"/>
                      </a:endParaRPr>
                    </a:p>
                  </a:txBody>
                  <a:tcPr marL="62791" marR="627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50939842"/>
                  </a:ext>
                </a:extLst>
              </a:tr>
              <a:tr h="645941">
                <a:tc>
                  <a:txBody>
                    <a:bodyPr/>
                    <a:lstStyle/>
                    <a:p>
                      <a:pPr>
                        <a:lnSpc>
                          <a:spcPct val="115000"/>
                        </a:lnSpc>
                        <a:spcAft>
                          <a:spcPts val="1000"/>
                        </a:spcAft>
                        <a:buNone/>
                      </a:pPr>
                      <a:r>
                        <a:rPr lang="en-US" sz="1200">
                          <a:effectLst/>
                          <a:latin typeface="Bookman Old Style" panose="02050604050505020204" pitchFamily="18" charset="0"/>
                          <a:ea typeface="MS Mincho" panose="02020609040205080304" pitchFamily="49" charset="-128"/>
                          <a:cs typeface="Times New Roman" panose="02020603050405020304" pitchFamily="18" charset="0"/>
                        </a:rPr>
                        <a:t>Κοινοτικές δράσεις</a:t>
                      </a:r>
                      <a:endParaRPr lang="el-GR" sz="1200">
                        <a:effectLst/>
                        <a:latin typeface="Bookman Old Style" panose="02050604050505020204" pitchFamily="18" charset="0"/>
                        <a:ea typeface="MS Mincho" panose="02020609040205080304" pitchFamily="49" charset="-128"/>
                        <a:cs typeface="Times New Roman" panose="02020603050405020304" pitchFamily="18" charset="0"/>
                      </a:endParaRPr>
                    </a:p>
                  </a:txBody>
                  <a:tcPr marL="62791" marR="627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en-US" sz="1200">
                          <a:effectLst/>
                          <a:latin typeface="Bookman Old Style" panose="02050604050505020204" pitchFamily="18" charset="0"/>
                          <a:ea typeface="MS Mincho" panose="02020609040205080304" pitchFamily="49" charset="-128"/>
                          <a:cs typeface="Times New Roman" panose="02020603050405020304" pitchFamily="18" charset="0"/>
                        </a:rPr>
                        <a:t>Bonding</a:t>
                      </a:r>
                      <a:endParaRPr lang="el-GR" sz="1200">
                        <a:effectLst/>
                        <a:latin typeface="Bookman Old Style" panose="02050604050505020204" pitchFamily="18" charset="0"/>
                        <a:ea typeface="MS Mincho" panose="02020609040205080304" pitchFamily="49" charset="-128"/>
                        <a:cs typeface="Times New Roman" panose="02020603050405020304" pitchFamily="18" charset="0"/>
                      </a:endParaRPr>
                    </a:p>
                  </a:txBody>
                  <a:tcPr marL="62791" marR="627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en-US" sz="1200">
                          <a:effectLst/>
                          <a:latin typeface="Bookman Old Style" panose="02050604050505020204" pitchFamily="18" charset="0"/>
                          <a:ea typeface="MS Mincho" panose="02020609040205080304" pitchFamily="49" charset="-128"/>
                          <a:cs typeface="Times New Roman" panose="02020603050405020304" pitchFamily="18" charset="0"/>
                        </a:rPr>
                        <a:t>Εθελοντισμός, συλλογική συμμετοχή</a:t>
                      </a:r>
                      <a:endParaRPr lang="el-GR" sz="1200">
                        <a:effectLst/>
                        <a:latin typeface="Bookman Old Style" panose="02050604050505020204" pitchFamily="18" charset="0"/>
                        <a:ea typeface="MS Mincho" panose="02020609040205080304" pitchFamily="49" charset="-128"/>
                        <a:cs typeface="Times New Roman" panose="02020603050405020304" pitchFamily="18" charset="0"/>
                      </a:endParaRPr>
                    </a:p>
                  </a:txBody>
                  <a:tcPr marL="62791" marR="627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en-US" sz="1200">
                          <a:effectLst/>
                          <a:latin typeface="Bookman Old Style" panose="02050604050505020204" pitchFamily="18" charset="0"/>
                          <a:ea typeface="MS Mincho" panose="02020609040205080304" pitchFamily="49" charset="-128"/>
                          <a:cs typeface="Times New Roman" panose="02020603050405020304" pitchFamily="18" charset="0"/>
                        </a:rPr>
                        <a:t>Κοινωνική συνοχή, αίσθημα του «ανήκειν»</a:t>
                      </a:r>
                      <a:endParaRPr lang="el-GR" sz="1200">
                        <a:effectLst/>
                        <a:latin typeface="Bookman Old Style" panose="02050604050505020204" pitchFamily="18" charset="0"/>
                        <a:ea typeface="MS Mincho" panose="02020609040205080304" pitchFamily="49" charset="-128"/>
                        <a:cs typeface="Times New Roman" panose="02020603050405020304" pitchFamily="18" charset="0"/>
                      </a:endParaRPr>
                    </a:p>
                  </a:txBody>
                  <a:tcPr marL="62791" marR="627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26709419"/>
                  </a:ext>
                </a:extLst>
              </a:tr>
              <a:tr h="645941">
                <a:tc>
                  <a:txBody>
                    <a:bodyPr/>
                    <a:lstStyle/>
                    <a:p>
                      <a:pPr>
                        <a:lnSpc>
                          <a:spcPct val="115000"/>
                        </a:lnSpc>
                        <a:spcAft>
                          <a:spcPts val="1000"/>
                        </a:spcAft>
                        <a:buNone/>
                      </a:pPr>
                      <a:r>
                        <a:rPr lang="en-US" sz="1200" dirty="0" err="1">
                          <a:effectLst/>
                          <a:latin typeface="Bookman Old Style" panose="02050604050505020204" pitchFamily="18" charset="0"/>
                          <a:ea typeface="MS Mincho" panose="02020609040205080304" pitchFamily="49" charset="-128"/>
                          <a:cs typeface="Times New Roman" panose="02020603050405020304" pitchFamily="18" charset="0"/>
                        </a:rPr>
                        <a:t>Συνεργ</a:t>
                      </a:r>
                      <a:r>
                        <a:rPr lang="en-US" sz="1200" dirty="0">
                          <a:effectLst/>
                          <a:latin typeface="Bookman Old Style" panose="02050604050505020204" pitchFamily="18" charset="0"/>
                          <a:ea typeface="MS Mincho" panose="02020609040205080304" pitchFamily="49" charset="-128"/>
                          <a:cs typeface="Times New Roman" panose="02020603050405020304" pitchFamily="18" charset="0"/>
                        </a:rPr>
                        <a:t>ασίες με σχολεία</a:t>
                      </a:r>
                      <a:endParaRPr lang="el-GR" sz="1200" dirty="0">
                        <a:effectLst/>
                        <a:latin typeface="Bookman Old Style" panose="02050604050505020204" pitchFamily="18" charset="0"/>
                        <a:ea typeface="MS Mincho" panose="02020609040205080304" pitchFamily="49" charset="-128"/>
                        <a:cs typeface="Times New Roman" panose="02020603050405020304" pitchFamily="18" charset="0"/>
                      </a:endParaRPr>
                    </a:p>
                  </a:txBody>
                  <a:tcPr marL="62791" marR="627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en-US" sz="1200" dirty="0">
                          <a:effectLst/>
                          <a:latin typeface="Bookman Old Style" panose="02050604050505020204" pitchFamily="18" charset="0"/>
                          <a:ea typeface="MS Mincho" panose="02020609040205080304" pitchFamily="49" charset="-128"/>
                          <a:cs typeface="Times New Roman" panose="02020603050405020304" pitchFamily="18" charset="0"/>
                        </a:rPr>
                        <a:t>Bridging</a:t>
                      </a:r>
                      <a:endParaRPr lang="el-GR" sz="1200" dirty="0">
                        <a:effectLst/>
                        <a:latin typeface="Bookman Old Style" panose="02050604050505020204" pitchFamily="18" charset="0"/>
                        <a:ea typeface="MS Mincho" panose="02020609040205080304" pitchFamily="49" charset="-128"/>
                        <a:cs typeface="Times New Roman" panose="02020603050405020304" pitchFamily="18" charset="0"/>
                      </a:endParaRPr>
                    </a:p>
                  </a:txBody>
                  <a:tcPr marL="62791" marR="627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en-US" sz="1200" dirty="0" err="1">
                          <a:effectLst/>
                          <a:latin typeface="Bookman Old Style" panose="02050604050505020204" pitchFamily="18" charset="0"/>
                          <a:ea typeface="MS Mincho" panose="02020609040205080304" pitchFamily="49" charset="-128"/>
                          <a:cs typeface="Times New Roman" panose="02020603050405020304" pitchFamily="18" charset="0"/>
                        </a:rPr>
                        <a:t>Εκ</a:t>
                      </a:r>
                      <a:r>
                        <a:rPr lang="en-US" sz="1200" dirty="0">
                          <a:effectLst/>
                          <a:latin typeface="Bookman Old Style" panose="02050604050505020204" pitchFamily="18" charset="0"/>
                          <a:ea typeface="MS Mincho" panose="02020609040205080304" pitchFamily="49" charset="-128"/>
                          <a:cs typeface="Times New Roman" panose="02020603050405020304" pitchFamily="18" charset="0"/>
                        </a:rPr>
                        <a:t>παιδευτικές συνέργειες</a:t>
                      </a:r>
                      <a:endParaRPr lang="el-GR" sz="1200" dirty="0">
                        <a:effectLst/>
                        <a:latin typeface="Bookman Old Style" panose="02050604050505020204" pitchFamily="18" charset="0"/>
                        <a:ea typeface="MS Mincho" panose="02020609040205080304" pitchFamily="49" charset="-128"/>
                        <a:cs typeface="Times New Roman" panose="02020603050405020304" pitchFamily="18" charset="0"/>
                      </a:endParaRPr>
                    </a:p>
                  </a:txBody>
                  <a:tcPr marL="62791" marR="627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en-US" sz="1200">
                          <a:effectLst/>
                          <a:latin typeface="Bookman Old Style" panose="02050604050505020204" pitchFamily="18" charset="0"/>
                          <a:ea typeface="MS Mincho" panose="02020609040205080304" pitchFamily="49" charset="-128"/>
                          <a:cs typeface="Times New Roman" panose="02020603050405020304" pitchFamily="18" charset="0"/>
                        </a:rPr>
                        <a:t>Διεύρυνση συμμετοχής, ανταλλαγή ιδεών</a:t>
                      </a:r>
                      <a:endParaRPr lang="el-GR" sz="1200">
                        <a:effectLst/>
                        <a:latin typeface="Bookman Old Style" panose="02050604050505020204" pitchFamily="18" charset="0"/>
                        <a:ea typeface="MS Mincho" panose="02020609040205080304" pitchFamily="49" charset="-128"/>
                        <a:cs typeface="Times New Roman" panose="02020603050405020304" pitchFamily="18" charset="0"/>
                      </a:endParaRPr>
                    </a:p>
                  </a:txBody>
                  <a:tcPr marL="62791" marR="627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21664642"/>
                  </a:ext>
                </a:extLst>
              </a:tr>
              <a:tr h="866507">
                <a:tc>
                  <a:txBody>
                    <a:bodyPr/>
                    <a:lstStyle/>
                    <a:p>
                      <a:pPr>
                        <a:lnSpc>
                          <a:spcPct val="115000"/>
                        </a:lnSpc>
                        <a:spcAft>
                          <a:spcPts val="1000"/>
                        </a:spcAft>
                        <a:buNone/>
                      </a:pPr>
                      <a:r>
                        <a:rPr lang="en-US" sz="1200">
                          <a:effectLst/>
                          <a:latin typeface="Bookman Old Style" panose="02050604050505020204" pitchFamily="18" charset="0"/>
                          <a:ea typeface="MS Mincho" panose="02020609040205080304" pitchFamily="49" charset="-128"/>
                          <a:cs typeface="Times New Roman" panose="02020603050405020304" pitchFamily="18" charset="0"/>
                        </a:rPr>
                        <a:t>Συνεργασίες με Δήμο</a:t>
                      </a:r>
                      <a:endParaRPr lang="el-GR" sz="1200">
                        <a:effectLst/>
                        <a:latin typeface="Bookman Old Style" panose="02050604050505020204" pitchFamily="18" charset="0"/>
                        <a:ea typeface="MS Mincho" panose="02020609040205080304" pitchFamily="49" charset="-128"/>
                        <a:cs typeface="Times New Roman" panose="02020603050405020304" pitchFamily="18" charset="0"/>
                      </a:endParaRPr>
                    </a:p>
                  </a:txBody>
                  <a:tcPr marL="62791" marR="627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en-US" sz="1200" dirty="0">
                          <a:effectLst/>
                          <a:latin typeface="Bookman Old Style" panose="02050604050505020204" pitchFamily="18" charset="0"/>
                          <a:ea typeface="MS Mincho" panose="02020609040205080304" pitchFamily="49" charset="-128"/>
                          <a:cs typeface="Times New Roman" panose="02020603050405020304" pitchFamily="18" charset="0"/>
                        </a:rPr>
                        <a:t>Linking</a:t>
                      </a:r>
                      <a:endParaRPr lang="el-GR" sz="1200" dirty="0">
                        <a:effectLst/>
                        <a:latin typeface="Bookman Old Style" panose="02050604050505020204" pitchFamily="18" charset="0"/>
                        <a:ea typeface="MS Mincho" panose="02020609040205080304" pitchFamily="49" charset="-128"/>
                        <a:cs typeface="Times New Roman" panose="02020603050405020304" pitchFamily="18" charset="0"/>
                      </a:endParaRPr>
                    </a:p>
                  </a:txBody>
                  <a:tcPr marL="62791" marR="627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en-US" sz="1200" dirty="0" err="1">
                          <a:effectLst/>
                          <a:latin typeface="Bookman Old Style" panose="02050604050505020204" pitchFamily="18" charset="0"/>
                          <a:ea typeface="MS Mincho" panose="02020609040205080304" pitchFamily="49" charset="-128"/>
                          <a:cs typeface="Times New Roman" panose="02020603050405020304" pitchFamily="18" charset="0"/>
                        </a:rPr>
                        <a:t>Θεσμική</a:t>
                      </a:r>
                      <a:r>
                        <a:rPr lang="en-US" sz="1200" dirty="0">
                          <a:effectLst/>
                          <a:latin typeface="Bookman Old Style" panose="02050604050505020204" pitchFamily="18" charset="0"/>
                          <a:ea typeface="MS Mincho" panose="02020609040205080304" pitchFamily="49" charset="-128"/>
                          <a:cs typeface="Times New Roman" panose="02020603050405020304" pitchFamily="18" charset="0"/>
                        </a:rPr>
                        <a:t> </a:t>
                      </a:r>
                      <a:r>
                        <a:rPr lang="en-US" sz="1200" dirty="0" err="1">
                          <a:effectLst/>
                          <a:latin typeface="Bookman Old Style" panose="02050604050505020204" pitchFamily="18" charset="0"/>
                          <a:ea typeface="MS Mincho" panose="02020609040205080304" pitchFamily="49" charset="-128"/>
                          <a:cs typeface="Times New Roman" panose="02020603050405020304" pitchFamily="18" charset="0"/>
                        </a:rPr>
                        <a:t>δι</a:t>
                      </a:r>
                      <a:r>
                        <a:rPr lang="en-US" sz="1200" dirty="0">
                          <a:effectLst/>
                          <a:latin typeface="Bookman Old Style" panose="02050604050505020204" pitchFamily="18" charset="0"/>
                          <a:ea typeface="MS Mincho" panose="02020609040205080304" pitchFamily="49" charset="-128"/>
                          <a:cs typeface="Times New Roman" panose="02020603050405020304" pitchFamily="18" charset="0"/>
                        </a:rPr>
                        <a:t>ασύνδεση, χρηματοδότηση</a:t>
                      </a:r>
                      <a:endParaRPr lang="el-GR" sz="1200" dirty="0">
                        <a:effectLst/>
                        <a:latin typeface="Bookman Old Style" panose="02050604050505020204" pitchFamily="18" charset="0"/>
                        <a:ea typeface="MS Mincho" panose="02020609040205080304" pitchFamily="49" charset="-128"/>
                        <a:cs typeface="Times New Roman" panose="02020603050405020304" pitchFamily="18" charset="0"/>
                      </a:endParaRPr>
                    </a:p>
                  </a:txBody>
                  <a:tcPr marL="62791" marR="627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en-US" sz="1200" dirty="0" err="1">
                          <a:effectLst/>
                          <a:latin typeface="Bookman Old Style" panose="02050604050505020204" pitchFamily="18" charset="0"/>
                          <a:ea typeface="MS Mincho" panose="02020609040205080304" pitchFamily="49" charset="-128"/>
                          <a:cs typeface="Times New Roman" panose="02020603050405020304" pitchFamily="18" charset="0"/>
                        </a:rPr>
                        <a:t>Πρόσ</a:t>
                      </a:r>
                      <a:r>
                        <a:rPr lang="en-US" sz="1200" dirty="0">
                          <a:effectLst/>
                          <a:latin typeface="Bookman Old Style" panose="02050604050505020204" pitchFamily="18" charset="0"/>
                          <a:ea typeface="MS Mincho" panose="02020609040205080304" pitchFamily="49" charset="-128"/>
                          <a:cs typeface="Times New Roman" panose="02020603050405020304" pitchFamily="18" charset="0"/>
                        </a:rPr>
                        <a:t>βαση σε πόρους και πολιτιστική υποστήριξη</a:t>
                      </a:r>
                      <a:endParaRPr lang="el-GR" sz="1200" dirty="0">
                        <a:effectLst/>
                        <a:latin typeface="Bookman Old Style" panose="02050604050505020204" pitchFamily="18" charset="0"/>
                        <a:ea typeface="MS Mincho" panose="02020609040205080304" pitchFamily="49" charset="-128"/>
                        <a:cs typeface="Times New Roman" panose="02020603050405020304" pitchFamily="18" charset="0"/>
                      </a:endParaRPr>
                    </a:p>
                  </a:txBody>
                  <a:tcPr marL="62791" marR="627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94817193"/>
                  </a:ext>
                </a:extLst>
              </a:tr>
              <a:tr h="738186">
                <a:tc>
                  <a:txBody>
                    <a:bodyPr/>
                    <a:lstStyle/>
                    <a:p>
                      <a:pPr>
                        <a:lnSpc>
                          <a:spcPct val="115000"/>
                        </a:lnSpc>
                        <a:spcAft>
                          <a:spcPts val="1000"/>
                        </a:spcAft>
                        <a:buNone/>
                      </a:pPr>
                      <a:r>
                        <a:rPr lang="en-US" sz="1200">
                          <a:effectLst/>
                          <a:latin typeface="Bookman Old Style" panose="02050604050505020204" pitchFamily="18" charset="0"/>
                          <a:ea typeface="MS Mincho" panose="02020609040205080304" pitchFamily="49" charset="-128"/>
                          <a:cs typeface="Times New Roman" panose="02020603050405020304" pitchFamily="18" charset="0"/>
                        </a:rPr>
                        <a:t>Πολιτιστικές συμπράξεις</a:t>
                      </a:r>
                      <a:endParaRPr lang="el-GR" sz="1200">
                        <a:effectLst/>
                        <a:latin typeface="Bookman Old Style" panose="02050604050505020204" pitchFamily="18" charset="0"/>
                        <a:ea typeface="MS Mincho" panose="02020609040205080304" pitchFamily="49" charset="-128"/>
                        <a:cs typeface="Times New Roman" panose="02020603050405020304" pitchFamily="18" charset="0"/>
                      </a:endParaRPr>
                    </a:p>
                  </a:txBody>
                  <a:tcPr marL="62791" marR="627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en-US" sz="1200">
                          <a:effectLst/>
                          <a:latin typeface="Bookman Old Style" panose="02050604050505020204" pitchFamily="18" charset="0"/>
                          <a:ea typeface="MS Mincho" panose="02020609040205080304" pitchFamily="49" charset="-128"/>
                          <a:cs typeface="Times New Roman" panose="02020603050405020304" pitchFamily="18" charset="0"/>
                        </a:rPr>
                        <a:t>Bridging / Linking</a:t>
                      </a:r>
                      <a:endParaRPr lang="el-GR" sz="1200">
                        <a:effectLst/>
                        <a:latin typeface="Bookman Old Style" panose="02050604050505020204" pitchFamily="18" charset="0"/>
                        <a:ea typeface="MS Mincho" panose="02020609040205080304" pitchFamily="49" charset="-128"/>
                        <a:cs typeface="Times New Roman" panose="02020603050405020304" pitchFamily="18" charset="0"/>
                      </a:endParaRPr>
                    </a:p>
                  </a:txBody>
                  <a:tcPr marL="62791" marR="627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en-US" sz="1200" dirty="0" err="1">
                          <a:effectLst/>
                          <a:latin typeface="Bookman Old Style" panose="02050604050505020204" pitchFamily="18" charset="0"/>
                          <a:ea typeface="MS Mincho" panose="02020609040205080304" pitchFamily="49" charset="-128"/>
                          <a:cs typeface="Times New Roman" panose="02020603050405020304" pitchFamily="18" charset="0"/>
                        </a:rPr>
                        <a:t>Δίκτυ</a:t>
                      </a:r>
                      <a:r>
                        <a:rPr lang="en-US" sz="1200" dirty="0">
                          <a:effectLst/>
                          <a:latin typeface="Bookman Old Style" panose="02050604050505020204" pitchFamily="18" charset="0"/>
                          <a:ea typeface="MS Mincho" panose="02020609040205080304" pitchFamily="49" charset="-128"/>
                          <a:cs typeface="Times New Roman" panose="02020603050405020304" pitchFamily="18" charset="0"/>
                        </a:rPr>
                        <a:t>α συλλόγων, θεσμικά κανάλια</a:t>
                      </a:r>
                      <a:endParaRPr lang="el-GR" sz="1200" dirty="0">
                        <a:effectLst/>
                        <a:latin typeface="Bookman Old Style" panose="02050604050505020204" pitchFamily="18" charset="0"/>
                        <a:ea typeface="MS Mincho" panose="02020609040205080304" pitchFamily="49" charset="-128"/>
                        <a:cs typeface="Times New Roman" panose="02020603050405020304" pitchFamily="18" charset="0"/>
                      </a:endParaRPr>
                    </a:p>
                  </a:txBody>
                  <a:tcPr marL="62791" marR="627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en-US" sz="1200" dirty="0" err="1">
                          <a:effectLst/>
                          <a:latin typeface="Bookman Old Style" panose="02050604050505020204" pitchFamily="18" charset="0"/>
                          <a:ea typeface="MS Mincho" panose="02020609040205080304" pitchFamily="49" charset="-128"/>
                          <a:cs typeface="Times New Roman" panose="02020603050405020304" pitchFamily="18" charset="0"/>
                        </a:rPr>
                        <a:t>Δημιουργί</a:t>
                      </a:r>
                      <a:r>
                        <a:rPr lang="en-US" sz="1200" dirty="0">
                          <a:effectLst/>
                          <a:latin typeface="Bookman Old Style" panose="02050604050505020204" pitchFamily="18" charset="0"/>
                          <a:ea typeface="MS Mincho" panose="02020609040205080304" pitchFamily="49" charset="-128"/>
                          <a:cs typeface="Times New Roman" panose="02020603050405020304" pitchFamily="18" charset="0"/>
                        </a:rPr>
                        <a:t>α κοινών προγραμμάτων</a:t>
                      </a:r>
                      <a:endParaRPr lang="el-GR" sz="1200" dirty="0">
                        <a:effectLst/>
                        <a:latin typeface="Bookman Old Style" panose="02050604050505020204" pitchFamily="18" charset="0"/>
                        <a:ea typeface="MS Mincho" panose="02020609040205080304" pitchFamily="49" charset="-128"/>
                        <a:cs typeface="Times New Roman" panose="02020603050405020304" pitchFamily="18" charset="0"/>
                      </a:endParaRPr>
                    </a:p>
                  </a:txBody>
                  <a:tcPr marL="62791" marR="627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30894462"/>
                  </a:ext>
                </a:extLst>
              </a:tr>
              <a:tr h="887999">
                <a:tc>
                  <a:txBody>
                    <a:bodyPr/>
                    <a:lstStyle/>
                    <a:p>
                      <a:pPr>
                        <a:lnSpc>
                          <a:spcPct val="115000"/>
                        </a:lnSpc>
                        <a:spcAft>
                          <a:spcPts val="1000"/>
                        </a:spcAft>
                        <a:buNone/>
                      </a:pPr>
                      <a:r>
                        <a:rPr lang="en-US" sz="1200">
                          <a:effectLst/>
                          <a:latin typeface="Bookman Old Style" panose="02050604050505020204" pitchFamily="18" charset="0"/>
                          <a:ea typeface="MS Mincho" panose="02020609040205080304" pitchFamily="49" charset="-128"/>
                          <a:cs typeface="Times New Roman" panose="02020603050405020304" pitchFamily="18" charset="0"/>
                        </a:rPr>
                        <a:t>Κρίσεις / Προσαρμοστικότητα</a:t>
                      </a:r>
                      <a:endParaRPr lang="el-GR" sz="1200">
                        <a:effectLst/>
                        <a:latin typeface="Bookman Old Style" panose="02050604050505020204" pitchFamily="18" charset="0"/>
                        <a:ea typeface="MS Mincho" panose="02020609040205080304" pitchFamily="49" charset="-128"/>
                        <a:cs typeface="Times New Roman" panose="02020603050405020304" pitchFamily="18" charset="0"/>
                      </a:endParaRPr>
                    </a:p>
                  </a:txBody>
                  <a:tcPr marL="62791" marR="627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en-US" sz="1200">
                          <a:effectLst/>
                          <a:latin typeface="Bookman Old Style" panose="02050604050505020204" pitchFamily="18" charset="0"/>
                          <a:ea typeface="MS Mincho" panose="02020609040205080304" pitchFamily="49" charset="-128"/>
                          <a:cs typeface="Times New Roman" panose="02020603050405020304" pitchFamily="18" charset="0"/>
                        </a:rPr>
                        <a:t>Bonding / Linking</a:t>
                      </a:r>
                      <a:endParaRPr lang="el-GR" sz="1200">
                        <a:effectLst/>
                        <a:latin typeface="Bookman Old Style" panose="02050604050505020204" pitchFamily="18" charset="0"/>
                        <a:ea typeface="MS Mincho" panose="02020609040205080304" pitchFamily="49" charset="-128"/>
                        <a:cs typeface="Times New Roman" panose="02020603050405020304" pitchFamily="18" charset="0"/>
                      </a:endParaRPr>
                    </a:p>
                  </a:txBody>
                  <a:tcPr marL="62791" marR="627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en-US" sz="1200">
                          <a:effectLst/>
                          <a:latin typeface="Bookman Old Style" panose="02050604050505020204" pitchFamily="18" charset="0"/>
                          <a:ea typeface="MS Mincho" panose="02020609040205080304" pitchFamily="49" charset="-128"/>
                          <a:cs typeface="Times New Roman" panose="02020603050405020304" pitchFamily="18" charset="0"/>
                        </a:rPr>
                        <a:t>Ενεργοποίηση άτυπων δικτύων και θεσμικής επικοινωνίας</a:t>
                      </a:r>
                      <a:endParaRPr lang="el-GR" sz="1200">
                        <a:effectLst/>
                        <a:latin typeface="Bookman Old Style" panose="02050604050505020204" pitchFamily="18" charset="0"/>
                        <a:ea typeface="MS Mincho" panose="02020609040205080304" pitchFamily="49" charset="-128"/>
                        <a:cs typeface="Times New Roman" panose="02020603050405020304" pitchFamily="18" charset="0"/>
                      </a:endParaRPr>
                    </a:p>
                  </a:txBody>
                  <a:tcPr marL="62791" marR="627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en-US" sz="1200" dirty="0" err="1">
                          <a:effectLst/>
                          <a:latin typeface="Bookman Old Style" panose="02050604050505020204" pitchFamily="18" charset="0"/>
                          <a:ea typeface="MS Mincho" panose="02020609040205080304" pitchFamily="49" charset="-128"/>
                          <a:cs typeface="Times New Roman" panose="02020603050405020304" pitchFamily="18" charset="0"/>
                        </a:rPr>
                        <a:t>Κοινοτική</a:t>
                      </a:r>
                      <a:r>
                        <a:rPr lang="en-US" sz="1200" dirty="0">
                          <a:effectLst/>
                          <a:latin typeface="Bookman Old Style" panose="02050604050505020204" pitchFamily="18" charset="0"/>
                          <a:ea typeface="MS Mincho" panose="02020609040205080304" pitchFamily="49" charset="-128"/>
                          <a:cs typeface="Times New Roman" panose="02020603050405020304" pitchFamily="18" charset="0"/>
                        </a:rPr>
                        <a:t> α</a:t>
                      </a:r>
                      <a:r>
                        <a:rPr lang="en-US" sz="1200" dirty="0" err="1">
                          <a:effectLst/>
                          <a:latin typeface="Bookman Old Style" panose="02050604050505020204" pitchFamily="18" charset="0"/>
                          <a:ea typeface="MS Mincho" panose="02020609040205080304" pitchFamily="49" charset="-128"/>
                          <a:cs typeface="Times New Roman" panose="02020603050405020304" pitchFamily="18" charset="0"/>
                        </a:rPr>
                        <a:t>νθεκτικότητ</a:t>
                      </a:r>
                      <a:r>
                        <a:rPr lang="en-US" sz="1200" dirty="0">
                          <a:effectLst/>
                          <a:latin typeface="Bookman Old Style" panose="02050604050505020204" pitchFamily="18" charset="0"/>
                          <a:ea typeface="MS Mincho" panose="02020609040205080304" pitchFamily="49" charset="-128"/>
                          <a:cs typeface="Times New Roman" panose="02020603050405020304" pitchFamily="18" charset="0"/>
                        </a:rPr>
                        <a:t>α</a:t>
                      </a:r>
                      <a:endParaRPr lang="el-GR" sz="1200" dirty="0">
                        <a:effectLst/>
                        <a:latin typeface="Bookman Old Style" panose="02050604050505020204" pitchFamily="18" charset="0"/>
                        <a:ea typeface="MS Mincho" panose="02020609040205080304" pitchFamily="49" charset="-128"/>
                        <a:cs typeface="Times New Roman" panose="02020603050405020304" pitchFamily="18" charset="0"/>
                      </a:endParaRPr>
                    </a:p>
                  </a:txBody>
                  <a:tcPr marL="62791" marR="627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82101993"/>
                  </a:ext>
                </a:extLst>
              </a:tr>
            </a:tbl>
          </a:graphicData>
        </a:graphic>
      </p:graphicFrame>
      <p:sp>
        <p:nvSpPr>
          <p:cNvPr id="5" name="Rectangle 1">
            <a:extLst>
              <a:ext uri="{FF2B5EF4-FFF2-40B4-BE49-F238E27FC236}">
                <a16:creationId xmlns:a16="http://schemas.microsoft.com/office/drawing/2014/main" id="{E9E19D74-93D5-9F89-73DA-C1C9CE0D6BE1}"/>
              </a:ext>
            </a:extLst>
          </p:cNvPr>
          <p:cNvSpPr>
            <a:spLocks noChangeArrowheads="1"/>
          </p:cNvSpPr>
          <p:nvPr/>
        </p:nvSpPr>
        <p:spPr bwMode="auto">
          <a:xfrm>
            <a:off x="0" y="-194544"/>
            <a:ext cx="1274580" cy="846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304704"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l-GR" sz="1400" b="1" i="0" u="none" strike="noStrike" cap="none" normalizeH="0" baseline="0" dirty="0" err="1">
                <a:ln>
                  <a:noFill/>
                </a:ln>
                <a:solidFill>
                  <a:srgbClr val="365F91"/>
                </a:solidFill>
                <a:effectLst/>
                <a:latin typeface="Calibri" panose="020F0502020204030204" pitchFamily="34" charset="0"/>
                <a:ea typeface="MS Gothic" panose="020B0609070205080204" pitchFamily="49" charset="-128"/>
                <a:cs typeface="Times New Roman" panose="02020603050405020304" pitchFamily="18" charset="0"/>
              </a:rPr>
              <a:t>Πίν</a:t>
            </a:r>
            <a:r>
              <a:rPr kumimoji="0" lang="en-US" altLang="el-GR" sz="1400" b="1" i="0" u="none" strike="noStrike" cap="none" normalizeH="0" baseline="0" dirty="0">
                <a:ln>
                  <a:noFill/>
                </a:ln>
                <a:solidFill>
                  <a:srgbClr val="365F91"/>
                </a:solidFill>
                <a:effectLst/>
                <a:latin typeface="Calibri" panose="020F0502020204030204" pitchFamily="34" charset="0"/>
                <a:ea typeface="MS Gothic" panose="020B0609070205080204" pitchFamily="49" charset="-128"/>
                <a:cs typeface="Times New Roman" panose="02020603050405020304" pitchFamily="18" charset="0"/>
              </a:rPr>
              <a:t>ακας 6. ICH</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l-G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981335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9183AC0-56F0-7A91-68EC-9866D9FB3C97}"/>
              </a:ext>
            </a:extLst>
          </p:cNvPr>
          <p:cNvSpPr>
            <a:spLocks noGrp="1"/>
          </p:cNvSpPr>
          <p:nvPr>
            <p:ph type="title"/>
          </p:nvPr>
        </p:nvSpPr>
        <p:spPr>
          <a:xfrm>
            <a:off x="1742537" y="624110"/>
            <a:ext cx="9762076" cy="609467"/>
          </a:xfrm>
        </p:spPr>
        <p:txBody>
          <a:bodyPr>
            <a:normAutofit/>
          </a:bodyPr>
          <a:lstStyle/>
          <a:p>
            <a:r>
              <a:rPr lang="el-GR" sz="2000" dirty="0"/>
              <a:t>Πίνακας: Θεματικές ΑΠΚ → Σχετικοί </a:t>
            </a:r>
            <a:r>
              <a:rPr lang="en-US" sz="2000" dirty="0"/>
              <a:t>SDGs</a:t>
            </a:r>
            <a:endParaRPr lang="el-GR" sz="2000" dirty="0"/>
          </a:p>
        </p:txBody>
      </p:sp>
      <p:graphicFrame>
        <p:nvGraphicFramePr>
          <p:cNvPr id="4" name="Θέση περιεχομένου 3">
            <a:extLst>
              <a:ext uri="{FF2B5EF4-FFF2-40B4-BE49-F238E27FC236}">
                <a16:creationId xmlns:a16="http://schemas.microsoft.com/office/drawing/2014/main" id="{D0BF8CFA-1FFF-A527-3C9B-D0A7FB017A6A}"/>
              </a:ext>
            </a:extLst>
          </p:cNvPr>
          <p:cNvGraphicFramePr>
            <a:graphicFrameLocks noGrp="1"/>
          </p:cNvGraphicFramePr>
          <p:nvPr>
            <p:ph idx="1"/>
            <p:extLst>
              <p:ext uri="{D42A27DB-BD31-4B8C-83A1-F6EECF244321}">
                <p14:modId xmlns:p14="http://schemas.microsoft.com/office/powerpoint/2010/main" val="309663865"/>
              </p:ext>
            </p:extLst>
          </p:nvPr>
        </p:nvGraphicFramePr>
        <p:xfrm>
          <a:off x="2639683" y="1992702"/>
          <a:ext cx="7150431" cy="3709358"/>
        </p:xfrm>
        <a:graphic>
          <a:graphicData uri="http://schemas.openxmlformats.org/drawingml/2006/table">
            <a:tbl>
              <a:tblPr firstRow="1" firstCol="1" bandRow="1"/>
              <a:tblGrid>
                <a:gridCol w="2383477">
                  <a:extLst>
                    <a:ext uri="{9D8B030D-6E8A-4147-A177-3AD203B41FA5}">
                      <a16:colId xmlns:a16="http://schemas.microsoft.com/office/drawing/2014/main" val="2653679084"/>
                    </a:ext>
                  </a:extLst>
                </a:gridCol>
                <a:gridCol w="2383477">
                  <a:extLst>
                    <a:ext uri="{9D8B030D-6E8A-4147-A177-3AD203B41FA5}">
                      <a16:colId xmlns:a16="http://schemas.microsoft.com/office/drawing/2014/main" val="4043979719"/>
                    </a:ext>
                  </a:extLst>
                </a:gridCol>
                <a:gridCol w="2383477">
                  <a:extLst>
                    <a:ext uri="{9D8B030D-6E8A-4147-A177-3AD203B41FA5}">
                      <a16:colId xmlns:a16="http://schemas.microsoft.com/office/drawing/2014/main" val="3410946378"/>
                    </a:ext>
                  </a:extLst>
                </a:gridCol>
              </a:tblGrid>
              <a:tr h="273966">
                <a:tc>
                  <a:txBody>
                    <a:bodyPr/>
                    <a:lstStyle/>
                    <a:p>
                      <a:pPr>
                        <a:lnSpc>
                          <a:spcPct val="115000"/>
                        </a:lnSpc>
                        <a:spcAft>
                          <a:spcPts val="1000"/>
                        </a:spcAft>
                        <a:buNone/>
                      </a:pPr>
                      <a:r>
                        <a:rPr lang="en-US" sz="1200">
                          <a:effectLst/>
                          <a:latin typeface="Bookman Old Style" panose="02050604050505020204" pitchFamily="18" charset="0"/>
                          <a:ea typeface="MS Mincho" panose="02020609040205080304" pitchFamily="49" charset="-128"/>
                          <a:cs typeface="Times New Roman" panose="02020603050405020304" pitchFamily="18" charset="0"/>
                        </a:rPr>
                        <a:t>Θεματική ΑΠΚ</a:t>
                      </a:r>
                      <a:endParaRPr lang="el-GR" sz="1200">
                        <a:effectLst/>
                        <a:latin typeface="Bookman Old Style" panose="020506040505050202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en-US" sz="1200">
                          <a:effectLst/>
                          <a:latin typeface="Bookman Old Style" panose="02050604050505020204" pitchFamily="18" charset="0"/>
                          <a:ea typeface="MS Mincho" panose="02020609040205080304" pitchFamily="49" charset="-128"/>
                          <a:cs typeface="Times New Roman" panose="02020603050405020304" pitchFamily="18" charset="0"/>
                        </a:rPr>
                        <a:t>Σχετικοί SDGs</a:t>
                      </a:r>
                      <a:endParaRPr lang="el-GR" sz="1200">
                        <a:effectLst/>
                        <a:latin typeface="Bookman Old Style" panose="020506040505050202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en-US" sz="1200">
                          <a:effectLst/>
                          <a:latin typeface="Bookman Old Style" panose="02050604050505020204" pitchFamily="18" charset="0"/>
                          <a:ea typeface="MS Mincho" panose="02020609040205080304" pitchFamily="49" charset="-128"/>
                          <a:cs typeface="Times New Roman" panose="02020603050405020304" pitchFamily="18" charset="0"/>
                        </a:rPr>
                        <a:t>Αιτιολόγηση Συσχέτισης</a:t>
                      </a:r>
                      <a:endParaRPr lang="el-GR" sz="1200">
                        <a:effectLst/>
                        <a:latin typeface="Bookman Old Style" panose="020506040505050202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40277248"/>
                  </a:ext>
                </a:extLst>
              </a:tr>
              <a:tr h="864127">
                <a:tc>
                  <a:txBody>
                    <a:bodyPr/>
                    <a:lstStyle/>
                    <a:p>
                      <a:pPr>
                        <a:lnSpc>
                          <a:spcPct val="115000"/>
                        </a:lnSpc>
                        <a:spcAft>
                          <a:spcPts val="1000"/>
                        </a:spcAft>
                        <a:buNone/>
                      </a:pPr>
                      <a:r>
                        <a:rPr lang="en-US" sz="1200">
                          <a:effectLst/>
                          <a:latin typeface="Bookman Old Style" panose="02050604050505020204" pitchFamily="18" charset="0"/>
                          <a:ea typeface="MS Mincho" panose="02020609040205080304" pitchFamily="49" charset="-128"/>
                          <a:cs typeface="Times New Roman" panose="02020603050405020304" pitchFamily="18" charset="0"/>
                        </a:rPr>
                        <a:t>Παραδοσιακοί Χοροί</a:t>
                      </a:r>
                      <a:endParaRPr lang="el-GR" sz="1200">
                        <a:effectLst/>
                        <a:latin typeface="Bookman Old Style" panose="020506040505050202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en-US" sz="1200">
                          <a:effectLst/>
                          <a:latin typeface="Bookman Old Style" panose="02050604050505020204" pitchFamily="18" charset="0"/>
                          <a:ea typeface="MS Mincho" panose="02020609040205080304" pitchFamily="49" charset="-128"/>
                          <a:cs typeface="Times New Roman" panose="02020603050405020304" pitchFamily="18" charset="0"/>
                        </a:rPr>
                        <a:t>SDG 11.4, SDG 16.7</a:t>
                      </a:r>
                      <a:endParaRPr lang="el-GR" sz="1200">
                        <a:effectLst/>
                        <a:latin typeface="Bookman Old Style" panose="020506040505050202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en-US" sz="1200">
                          <a:effectLst/>
                          <a:latin typeface="Bookman Old Style" panose="02050604050505020204" pitchFamily="18" charset="0"/>
                          <a:ea typeface="MS Mincho" panose="02020609040205080304" pitchFamily="49" charset="-128"/>
                          <a:cs typeface="Times New Roman" panose="02020603050405020304" pitchFamily="18" charset="0"/>
                        </a:rPr>
                        <a:t>Διατήρηση πολιτισμού &amp; ενδυνάμωση συμμετοχικών κοινοτήτων</a:t>
                      </a:r>
                      <a:endParaRPr lang="el-GR" sz="1200">
                        <a:effectLst/>
                        <a:latin typeface="Bookman Old Style" panose="020506040505050202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45543410"/>
                  </a:ext>
                </a:extLst>
              </a:tr>
              <a:tr h="569046">
                <a:tc>
                  <a:txBody>
                    <a:bodyPr/>
                    <a:lstStyle/>
                    <a:p>
                      <a:pPr>
                        <a:lnSpc>
                          <a:spcPct val="115000"/>
                        </a:lnSpc>
                        <a:spcAft>
                          <a:spcPts val="1000"/>
                        </a:spcAft>
                        <a:buNone/>
                      </a:pPr>
                      <a:r>
                        <a:rPr lang="en-US" sz="1200">
                          <a:effectLst/>
                          <a:latin typeface="Bookman Old Style" panose="02050604050505020204" pitchFamily="18" charset="0"/>
                          <a:ea typeface="MS Mincho" panose="02020609040205080304" pitchFamily="49" charset="-128"/>
                          <a:cs typeface="Times New Roman" panose="02020603050405020304" pitchFamily="18" charset="0"/>
                        </a:rPr>
                        <a:t>Μουσική Παράδοση</a:t>
                      </a:r>
                      <a:endParaRPr lang="el-GR" sz="1200">
                        <a:effectLst/>
                        <a:latin typeface="Bookman Old Style" panose="020506040505050202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en-US" sz="1200">
                          <a:effectLst/>
                          <a:latin typeface="Bookman Old Style" panose="02050604050505020204" pitchFamily="18" charset="0"/>
                          <a:ea typeface="MS Mincho" panose="02020609040205080304" pitchFamily="49" charset="-128"/>
                          <a:cs typeface="Times New Roman" panose="02020603050405020304" pitchFamily="18" charset="0"/>
                        </a:rPr>
                        <a:t>SDG 4.7, SDG 11.3</a:t>
                      </a:r>
                      <a:endParaRPr lang="el-GR" sz="1200">
                        <a:effectLst/>
                        <a:latin typeface="Bookman Old Style" panose="020506040505050202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en-US" sz="1200">
                          <a:effectLst/>
                          <a:latin typeface="Bookman Old Style" panose="02050604050505020204" pitchFamily="18" charset="0"/>
                          <a:ea typeface="MS Mincho" panose="02020609040205080304" pitchFamily="49" charset="-128"/>
                          <a:cs typeface="Times New Roman" panose="02020603050405020304" pitchFamily="18" charset="0"/>
                        </a:rPr>
                        <a:t>Άτυπη εκπαίδευση &amp; ενίσχυση ταυτότητας πόλης</a:t>
                      </a:r>
                      <a:endParaRPr lang="el-GR" sz="1200">
                        <a:effectLst/>
                        <a:latin typeface="Bookman Old Style" panose="020506040505050202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79351263"/>
                  </a:ext>
                </a:extLst>
              </a:tr>
              <a:tr h="569046">
                <a:tc>
                  <a:txBody>
                    <a:bodyPr/>
                    <a:lstStyle/>
                    <a:p>
                      <a:pPr>
                        <a:lnSpc>
                          <a:spcPct val="115000"/>
                        </a:lnSpc>
                        <a:spcAft>
                          <a:spcPts val="1000"/>
                        </a:spcAft>
                        <a:buNone/>
                      </a:pPr>
                      <a:r>
                        <a:rPr lang="en-US" sz="1200">
                          <a:effectLst/>
                          <a:latin typeface="Bookman Old Style" panose="02050604050505020204" pitchFamily="18" charset="0"/>
                          <a:ea typeface="MS Mincho" panose="02020609040205080304" pitchFamily="49" charset="-128"/>
                          <a:cs typeface="Times New Roman" panose="02020603050405020304" pitchFamily="18" charset="0"/>
                        </a:rPr>
                        <a:t>Λαογραφικά Έθιμα</a:t>
                      </a:r>
                      <a:endParaRPr lang="el-GR" sz="1200">
                        <a:effectLst/>
                        <a:latin typeface="Bookman Old Style" panose="020506040505050202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en-US" sz="1200">
                          <a:effectLst/>
                          <a:latin typeface="Bookman Old Style" panose="02050604050505020204" pitchFamily="18" charset="0"/>
                          <a:ea typeface="MS Mincho" panose="02020609040205080304" pitchFamily="49" charset="-128"/>
                          <a:cs typeface="Times New Roman" panose="02020603050405020304" pitchFamily="18" charset="0"/>
                        </a:rPr>
                        <a:t>SDG 11.4</a:t>
                      </a:r>
                      <a:endParaRPr lang="el-GR" sz="1200">
                        <a:effectLst/>
                        <a:latin typeface="Bookman Old Style" panose="020506040505050202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en-US" sz="1200">
                          <a:effectLst/>
                          <a:latin typeface="Bookman Old Style" panose="02050604050505020204" pitchFamily="18" charset="0"/>
                          <a:ea typeface="MS Mincho" panose="02020609040205080304" pitchFamily="49" charset="-128"/>
                          <a:cs typeface="Times New Roman" panose="02020603050405020304" pitchFamily="18" charset="0"/>
                        </a:rPr>
                        <a:t>Διαφύλαξη πολιτιστικής μνήμης</a:t>
                      </a:r>
                      <a:endParaRPr lang="el-GR" sz="1200">
                        <a:effectLst/>
                        <a:latin typeface="Bookman Old Style" panose="020506040505050202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86424773"/>
                  </a:ext>
                </a:extLst>
              </a:tr>
              <a:tr h="569046">
                <a:tc>
                  <a:txBody>
                    <a:bodyPr/>
                    <a:lstStyle/>
                    <a:p>
                      <a:pPr>
                        <a:lnSpc>
                          <a:spcPct val="115000"/>
                        </a:lnSpc>
                        <a:spcAft>
                          <a:spcPts val="1000"/>
                        </a:spcAft>
                        <a:buNone/>
                      </a:pPr>
                      <a:r>
                        <a:rPr lang="en-US" sz="1200">
                          <a:effectLst/>
                          <a:latin typeface="Bookman Old Style" panose="02050604050505020204" pitchFamily="18" charset="0"/>
                          <a:ea typeface="MS Mincho" panose="02020609040205080304" pitchFamily="49" charset="-128"/>
                          <a:cs typeface="Times New Roman" panose="02020603050405020304" pitchFamily="18" charset="0"/>
                        </a:rPr>
                        <a:t>Νεανικές Πολιτιστικές Πρακτικές</a:t>
                      </a:r>
                      <a:endParaRPr lang="el-GR" sz="1200">
                        <a:effectLst/>
                        <a:latin typeface="Bookman Old Style" panose="020506040505050202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en-US" sz="1200">
                          <a:effectLst/>
                          <a:latin typeface="Bookman Old Style" panose="02050604050505020204" pitchFamily="18" charset="0"/>
                          <a:ea typeface="MS Mincho" panose="02020609040205080304" pitchFamily="49" charset="-128"/>
                          <a:cs typeface="Times New Roman" panose="02020603050405020304" pitchFamily="18" charset="0"/>
                        </a:rPr>
                        <a:t>SDG 8.3, SDG 10.2</a:t>
                      </a:r>
                      <a:endParaRPr lang="el-GR" sz="1200">
                        <a:effectLst/>
                        <a:latin typeface="Bookman Old Style" panose="020506040505050202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en-US" sz="1200">
                          <a:effectLst/>
                          <a:latin typeface="Bookman Old Style" panose="02050604050505020204" pitchFamily="18" charset="0"/>
                          <a:ea typeface="MS Mincho" panose="02020609040205080304" pitchFamily="49" charset="-128"/>
                          <a:cs typeface="Times New Roman" panose="02020603050405020304" pitchFamily="18" charset="0"/>
                        </a:rPr>
                        <a:t>Συμπερίληψη και ενίσχυση δημιουργικών οικονομιών</a:t>
                      </a:r>
                      <a:endParaRPr lang="el-GR" sz="1200">
                        <a:effectLst/>
                        <a:latin typeface="Bookman Old Style" panose="020506040505050202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6649777"/>
                  </a:ext>
                </a:extLst>
              </a:tr>
              <a:tr h="864127">
                <a:tc>
                  <a:txBody>
                    <a:bodyPr/>
                    <a:lstStyle/>
                    <a:p>
                      <a:pPr>
                        <a:lnSpc>
                          <a:spcPct val="115000"/>
                        </a:lnSpc>
                        <a:spcAft>
                          <a:spcPts val="1000"/>
                        </a:spcAft>
                        <a:buNone/>
                      </a:pPr>
                      <a:r>
                        <a:rPr lang="en-US" sz="1200">
                          <a:effectLst/>
                          <a:latin typeface="Bookman Old Style" panose="02050604050505020204" pitchFamily="18" charset="0"/>
                          <a:ea typeface="MS Mincho" panose="02020609040205080304" pitchFamily="49" charset="-128"/>
                          <a:cs typeface="Times New Roman" panose="02020603050405020304" pitchFamily="18" charset="0"/>
                        </a:rPr>
                        <a:t>Φεστιβαλικές Δράσεις</a:t>
                      </a:r>
                      <a:endParaRPr lang="el-GR" sz="1200">
                        <a:effectLst/>
                        <a:latin typeface="Bookman Old Style" panose="020506040505050202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en-US" sz="1200">
                          <a:effectLst/>
                          <a:latin typeface="Bookman Old Style" panose="02050604050505020204" pitchFamily="18" charset="0"/>
                          <a:ea typeface="MS Mincho" panose="02020609040205080304" pitchFamily="49" charset="-128"/>
                          <a:cs typeface="Times New Roman" panose="02020603050405020304" pitchFamily="18" charset="0"/>
                        </a:rPr>
                        <a:t>SDG 11.7, SDG 17.17</a:t>
                      </a:r>
                      <a:endParaRPr lang="el-GR" sz="1200">
                        <a:effectLst/>
                        <a:latin typeface="Bookman Old Style" panose="020506040505050202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en-US" sz="1200" dirty="0" err="1">
                          <a:effectLst/>
                          <a:latin typeface="Bookman Old Style" panose="02050604050505020204" pitchFamily="18" charset="0"/>
                          <a:ea typeface="MS Mincho" panose="02020609040205080304" pitchFamily="49" charset="-128"/>
                          <a:cs typeface="Times New Roman" panose="02020603050405020304" pitchFamily="18" charset="0"/>
                        </a:rPr>
                        <a:t>Προσ</a:t>
                      </a:r>
                      <a:r>
                        <a:rPr lang="en-US" sz="1200" dirty="0">
                          <a:effectLst/>
                          <a:latin typeface="Bookman Old Style" panose="02050604050505020204" pitchFamily="18" charset="0"/>
                          <a:ea typeface="MS Mincho" panose="02020609040205080304" pitchFamily="49" charset="-128"/>
                          <a:cs typeface="Times New Roman" panose="02020603050405020304" pitchFamily="18" charset="0"/>
                        </a:rPr>
                        <a:t>βασιμότητα και συνεργατικά μοντέλα πολιτισμού</a:t>
                      </a:r>
                      <a:endParaRPr lang="el-GR" sz="1200" dirty="0">
                        <a:effectLst/>
                        <a:latin typeface="Bookman Old Style" panose="020506040505050202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8992570"/>
                  </a:ext>
                </a:extLst>
              </a:tr>
            </a:tbl>
          </a:graphicData>
        </a:graphic>
      </p:graphicFrame>
    </p:spTree>
    <p:extLst>
      <p:ext uri="{BB962C8B-B14F-4D97-AF65-F5344CB8AC3E}">
        <p14:creationId xmlns:p14="http://schemas.microsoft.com/office/powerpoint/2010/main" val="11627481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FA3CBF0-ABAA-CB05-7A9C-FF854C39ADA3}"/>
              </a:ext>
            </a:extLst>
          </p:cNvPr>
          <p:cNvSpPr>
            <a:spLocks noGrp="1"/>
          </p:cNvSpPr>
          <p:nvPr>
            <p:ph type="title"/>
          </p:nvPr>
        </p:nvSpPr>
        <p:spPr>
          <a:xfrm>
            <a:off x="1854679" y="624110"/>
            <a:ext cx="9649933" cy="928645"/>
          </a:xfrm>
        </p:spPr>
        <p:txBody>
          <a:bodyPr>
            <a:normAutofit/>
          </a:bodyPr>
          <a:lstStyle/>
          <a:p>
            <a:r>
              <a:rPr lang="el-GR" sz="2000" dirty="0"/>
              <a:t>Πίνακας: Πολιτιστική Διακυβέρνηση της Υλικής Πολιτιστικής Κληρονομιάς και Σύνδεση με τους Στόχους Βιώσιμης Ανάπτυξης (</a:t>
            </a:r>
            <a:r>
              <a:rPr lang="el-GR" sz="2000" dirty="0" err="1"/>
              <a:t>SDGs</a:t>
            </a:r>
            <a:r>
              <a:rPr lang="el-GR" sz="2000" dirty="0"/>
              <a:t>)</a:t>
            </a:r>
          </a:p>
        </p:txBody>
      </p:sp>
      <p:graphicFrame>
        <p:nvGraphicFramePr>
          <p:cNvPr id="4" name="Θέση περιεχομένου 3">
            <a:extLst>
              <a:ext uri="{FF2B5EF4-FFF2-40B4-BE49-F238E27FC236}">
                <a16:creationId xmlns:a16="http://schemas.microsoft.com/office/drawing/2014/main" id="{2C83016F-2099-DF2C-19EB-D3688DB22268}"/>
              </a:ext>
            </a:extLst>
          </p:cNvPr>
          <p:cNvGraphicFramePr>
            <a:graphicFrameLocks noGrp="1"/>
          </p:cNvGraphicFramePr>
          <p:nvPr>
            <p:ph idx="1"/>
            <p:extLst>
              <p:ext uri="{D42A27DB-BD31-4B8C-83A1-F6EECF244321}">
                <p14:modId xmlns:p14="http://schemas.microsoft.com/office/powerpoint/2010/main" val="3128000590"/>
              </p:ext>
            </p:extLst>
          </p:nvPr>
        </p:nvGraphicFramePr>
        <p:xfrm>
          <a:off x="1854678" y="1879346"/>
          <a:ext cx="8712680" cy="4172805"/>
        </p:xfrm>
        <a:graphic>
          <a:graphicData uri="http://schemas.openxmlformats.org/drawingml/2006/table">
            <a:tbl>
              <a:tblPr firstRow="1" firstCol="1" bandRow="1"/>
              <a:tblGrid>
                <a:gridCol w="2178170">
                  <a:extLst>
                    <a:ext uri="{9D8B030D-6E8A-4147-A177-3AD203B41FA5}">
                      <a16:colId xmlns:a16="http://schemas.microsoft.com/office/drawing/2014/main" val="592236321"/>
                    </a:ext>
                  </a:extLst>
                </a:gridCol>
                <a:gridCol w="2178170">
                  <a:extLst>
                    <a:ext uri="{9D8B030D-6E8A-4147-A177-3AD203B41FA5}">
                      <a16:colId xmlns:a16="http://schemas.microsoft.com/office/drawing/2014/main" val="70985806"/>
                    </a:ext>
                  </a:extLst>
                </a:gridCol>
                <a:gridCol w="2178170">
                  <a:extLst>
                    <a:ext uri="{9D8B030D-6E8A-4147-A177-3AD203B41FA5}">
                      <a16:colId xmlns:a16="http://schemas.microsoft.com/office/drawing/2014/main" val="1088880356"/>
                    </a:ext>
                  </a:extLst>
                </a:gridCol>
                <a:gridCol w="2178170">
                  <a:extLst>
                    <a:ext uri="{9D8B030D-6E8A-4147-A177-3AD203B41FA5}">
                      <a16:colId xmlns:a16="http://schemas.microsoft.com/office/drawing/2014/main" val="2467151056"/>
                    </a:ext>
                  </a:extLst>
                </a:gridCol>
              </a:tblGrid>
              <a:tr h="536423">
                <a:tc>
                  <a:txBody>
                    <a:bodyPr/>
                    <a:lstStyle/>
                    <a:p>
                      <a:pPr>
                        <a:lnSpc>
                          <a:spcPct val="115000"/>
                        </a:lnSpc>
                        <a:spcAft>
                          <a:spcPts val="1000"/>
                        </a:spcAft>
                        <a:buNone/>
                      </a:pPr>
                      <a:r>
                        <a:rPr lang="en-US" sz="1200">
                          <a:effectLst/>
                          <a:latin typeface="Bookman Old Style" panose="02050604050505020204" pitchFamily="18" charset="0"/>
                          <a:ea typeface="MS Mincho" panose="02020609040205080304" pitchFamily="49" charset="-128"/>
                          <a:cs typeface="Times New Roman" panose="02020603050405020304" pitchFamily="18" charset="0"/>
                        </a:rPr>
                        <a:t>Επίπεδο Διακυβέρνησης</a:t>
                      </a:r>
                      <a:endParaRPr lang="el-GR" sz="1200">
                        <a:effectLst/>
                        <a:latin typeface="Bookman Old Style" panose="02050604050505020204" pitchFamily="18" charset="0"/>
                        <a:ea typeface="MS Mincho" panose="02020609040205080304" pitchFamily="49" charset="-128"/>
                        <a:cs typeface="Times New Roman" panose="02020603050405020304" pitchFamily="18" charset="0"/>
                      </a:endParaRPr>
                    </a:p>
                  </a:txBody>
                  <a:tcPr marL="48741" marR="487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en-US" sz="1200">
                          <a:effectLst/>
                          <a:latin typeface="Bookman Old Style" panose="02050604050505020204" pitchFamily="18" charset="0"/>
                          <a:ea typeface="MS Mincho" panose="02020609040205080304" pitchFamily="49" charset="-128"/>
                          <a:cs typeface="Times New Roman" panose="02020603050405020304" pitchFamily="18" charset="0"/>
                        </a:rPr>
                        <a:t>Φορείς</a:t>
                      </a:r>
                      <a:endParaRPr lang="el-GR" sz="1200">
                        <a:effectLst/>
                        <a:latin typeface="Bookman Old Style" panose="02050604050505020204" pitchFamily="18" charset="0"/>
                        <a:ea typeface="MS Mincho" panose="02020609040205080304" pitchFamily="49" charset="-128"/>
                        <a:cs typeface="Times New Roman" panose="02020603050405020304" pitchFamily="18" charset="0"/>
                      </a:endParaRPr>
                    </a:p>
                  </a:txBody>
                  <a:tcPr marL="48741" marR="487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en-US" sz="1200">
                          <a:effectLst/>
                          <a:latin typeface="Bookman Old Style" panose="02050604050505020204" pitchFamily="18" charset="0"/>
                          <a:ea typeface="MS Mincho" panose="02020609040205080304" pitchFamily="49" charset="-128"/>
                          <a:cs typeface="Times New Roman" panose="02020603050405020304" pitchFamily="18" charset="0"/>
                        </a:rPr>
                        <a:t>Ρόλος στη Διαχείριση Υλικής Πολιτιστικής Κληρονομιάς</a:t>
                      </a:r>
                      <a:endParaRPr lang="el-GR" sz="1200">
                        <a:effectLst/>
                        <a:latin typeface="Bookman Old Style" panose="02050604050505020204" pitchFamily="18" charset="0"/>
                        <a:ea typeface="MS Mincho" panose="02020609040205080304" pitchFamily="49" charset="-128"/>
                        <a:cs typeface="Times New Roman" panose="02020603050405020304" pitchFamily="18" charset="0"/>
                      </a:endParaRPr>
                    </a:p>
                  </a:txBody>
                  <a:tcPr marL="48741" marR="487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en-US" sz="1200">
                          <a:effectLst/>
                          <a:latin typeface="Bookman Old Style" panose="02050604050505020204" pitchFamily="18" charset="0"/>
                          <a:ea typeface="MS Mincho" panose="02020609040205080304" pitchFamily="49" charset="-128"/>
                          <a:cs typeface="Times New Roman" panose="02020603050405020304" pitchFamily="18" charset="0"/>
                        </a:rPr>
                        <a:t>Σχετικοί Στόχοι Βιώσιμης Ανάπτυξης (SDGs)</a:t>
                      </a:r>
                      <a:endParaRPr lang="el-GR" sz="1200">
                        <a:effectLst/>
                        <a:latin typeface="Bookman Old Style" panose="02050604050505020204" pitchFamily="18" charset="0"/>
                        <a:ea typeface="MS Mincho" panose="02020609040205080304" pitchFamily="49" charset="-128"/>
                        <a:cs typeface="Times New Roman" panose="02020603050405020304" pitchFamily="18" charset="0"/>
                      </a:endParaRPr>
                    </a:p>
                  </a:txBody>
                  <a:tcPr marL="48741" marR="487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4337361"/>
                  </a:ext>
                </a:extLst>
              </a:tr>
              <a:tr h="947473">
                <a:tc>
                  <a:txBody>
                    <a:bodyPr/>
                    <a:lstStyle/>
                    <a:p>
                      <a:pPr>
                        <a:lnSpc>
                          <a:spcPct val="115000"/>
                        </a:lnSpc>
                        <a:spcAft>
                          <a:spcPts val="1000"/>
                        </a:spcAft>
                        <a:buNone/>
                      </a:pPr>
                      <a:r>
                        <a:rPr lang="en-US" sz="1200">
                          <a:effectLst/>
                          <a:latin typeface="Bookman Old Style" panose="02050604050505020204" pitchFamily="18" charset="0"/>
                          <a:ea typeface="MS Mincho" panose="02020609040205080304" pitchFamily="49" charset="-128"/>
                          <a:cs typeface="Times New Roman" panose="02020603050405020304" pitchFamily="18" charset="0"/>
                        </a:rPr>
                        <a:t>Κοινοτικό / Τοπικό Επίπεδο</a:t>
                      </a:r>
                      <a:endParaRPr lang="el-GR" sz="1200">
                        <a:effectLst/>
                        <a:latin typeface="Bookman Old Style" panose="02050604050505020204" pitchFamily="18" charset="0"/>
                        <a:ea typeface="MS Mincho" panose="02020609040205080304" pitchFamily="49" charset="-128"/>
                        <a:cs typeface="Times New Roman" panose="02020603050405020304" pitchFamily="18" charset="0"/>
                      </a:endParaRPr>
                    </a:p>
                  </a:txBody>
                  <a:tcPr marL="48741" marR="487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en-US" sz="1200">
                          <a:effectLst/>
                          <a:latin typeface="Bookman Old Style" panose="02050604050505020204" pitchFamily="18" charset="0"/>
                          <a:ea typeface="MS Mincho" panose="02020609040205080304" pitchFamily="49" charset="-128"/>
                          <a:cs typeface="Times New Roman" panose="02020603050405020304" pitchFamily="18" charset="0"/>
                        </a:rPr>
                        <a:t>Τοπικές κοινότητες</a:t>
                      </a:r>
                      <a:br>
                        <a:rPr lang="en-US" sz="1200">
                          <a:effectLst/>
                          <a:latin typeface="Bookman Old Style" panose="02050604050505020204" pitchFamily="18" charset="0"/>
                          <a:ea typeface="MS Mincho" panose="02020609040205080304" pitchFamily="49" charset="-128"/>
                          <a:cs typeface="Times New Roman" panose="02020603050405020304" pitchFamily="18" charset="0"/>
                        </a:rPr>
                      </a:br>
                      <a:r>
                        <a:rPr lang="en-US" sz="1200">
                          <a:effectLst/>
                          <a:latin typeface="Bookman Old Style" panose="02050604050505020204" pitchFamily="18" charset="0"/>
                          <a:ea typeface="MS Mincho" panose="02020609040205080304" pitchFamily="49" charset="-128"/>
                          <a:cs typeface="Times New Roman" panose="02020603050405020304" pitchFamily="18" charset="0"/>
                        </a:rPr>
                        <a:t>Σύλλογοι φίλων μνημείων</a:t>
                      </a:r>
                      <a:br>
                        <a:rPr lang="en-US" sz="1200">
                          <a:effectLst/>
                          <a:latin typeface="Bookman Old Style" panose="02050604050505020204" pitchFamily="18" charset="0"/>
                          <a:ea typeface="MS Mincho" panose="02020609040205080304" pitchFamily="49" charset="-128"/>
                          <a:cs typeface="Times New Roman" panose="02020603050405020304" pitchFamily="18" charset="0"/>
                        </a:rPr>
                      </a:br>
                      <a:r>
                        <a:rPr lang="en-US" sz="1200">
                          <a:effectLst/>
                          <a:latin typeface="Bookman Old Style" panose="02050604050505020204" pitchFamily="18" charset="0"/>
                          <a:ea typeface="MS Mincho" panose="02020609040205080304" pitchFamily="49" charset="-128"/>
                          <a:cs typeface="Times New Roman" panose="02020603050405020304" pitchFamily="18" charset="0"/>
                        </a:rPr>
                        <a:t>Εθελοντικές ομάδες</a:t>
                      </a:r>
                      <a:endParaRPr lang="el-GR" sz="1200">
                        <a:effectLst/>
                        <a:latin typeface="Bookman Old Style" panose="02050604050505020204" pitchFamily="18" charset="0"/>
                        <a:ea typeface="MS Mincho" panose="02020609040205080304" pitchFamily="49" charset="-128"/>
                        <a:cs typeface="Times New Roman" panose="02020603050405020304" pitchFamily="18" charset="0"/>
                      </a:endParaRPr>
                    </a:p>
                  </a:txBody>
                  <a:tcPr marL="48741" marR="487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en-US" sz="1200">
                          <a:effectLst/>
                          <a:latin typeface="Bookman Old Style" panose="02050604050505020204" pitchFamily="18" charset="0"/>
                          <a:ea typeface="MS Mincho" panose="02020609040205080304" pitchFamily="49" charset="-128"/>
                          <a:cs typeface="Times New Roman" panose="02020603050405020304" pitchFamily="18" charset="0"/>
                        </a:rPr>
                        <a:t>Φροντίδα και τοπική επιτήρηση μνημείων</a:t>
                      </a:r>
                      <a:br>
                        <a:rPr lang="en-US" sz="1200">
                          <a:effectLst/>
                          <a:latin typeface="Bookman Old Style" panose="02050604050505020204" pitchFamily="18" charset="0"/>
                          <a:ea typeface="MS Mincho" panose="02020609040205080304" pitchFamily="49" charset="-128"/>
                          <a:cs typeface="Times New Roman" panose="02020603050405020304" pitchFamily="18" charset="0"/>
                        </a:rPr>
                      </a:br>
                      <a:r>
                        <a:rPr lang="en-US" sz="1200">
                          <a:effectLst/>
                          <a:latin typeface="Bookman Old Style" panose="02050604050505020204" pitchFamily="18" charset="0"/>
                          <a:ea typeface="MS Mincho" panose="02020609040205080304" pitchFamily="49" charset="-128"/>
                          <a:cs typeface="Times New Roman" panose="02020603050405020304" pitchFamily="18" charset="0"/>
                        </a:rPr>
                        <a:t>Μετάδοση ιστορικής μνήμης</a:t>
                      </a:r>
                      <a:br>
                        <a:rPr lang="en-US" sz="1200">
                          <a:effectLst/>
                          <a:latin typeface="Bookman Old Style" panose="02050604050505020204" pitchFamily="18" charset="0"/>
                          <a:ea typeface="MS Mincho" panose="02020609040205080304" pitchFamily="49" charset="-128"/>
                          <a:cs typeface="Times New Roman" panose="02020603050405020304" pitchFamily="18" charset="0"/>
                        </a:rPr>
                      </a:br>
                      <a:r>
                        <a:rPr lang="en-US" sz="1200">
                          <a:effectLst/>
                          <a:latin typeface="Bookman Old Style" panose="02050604050505020204" pitchFamily="18" charset="0"/>
                          <a:ea typeface="MS Mincho" panose="02020609040205080304" pitchFamily="49" charset="-128"/>
                          <a:cs typeface="Times New Roman" panose="02020603050405020304" pitchFamily="18" charset="0"/>
                        </a:rPr>
                        <a:t>Τοπική συμμετοχή</a:t>
                      </a:r>
                      <a:endParaRPr lang="el-GR" sz="1200">
                        <a:effectLst/>
                        <a:latin typeface="Bookman Old Style" panose="02050604050505020204" pitchFamily="18" charset="0"/>
                        <a:ea typeface="MS Mincho" panose="02020609040205080304" pitchFamily="49" charset="-128"/>
                        <a:cs typeface="Times New Roman" panose="02020603050405020304" pitchFamily="18" charset="0"/>
                      </a:endParaRPr>
                    </a:p>
                  </a:txBody>
                  <a:tcPr marL="48741" marR="487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en-US" sz="1200">
                          <a:effectLst/>
                          <a:latin typeface="Bookman Old Style" panose="02050604050505020204" pitchFamily="18" charset="0"/>
                          <a:ea typeface="MS Mincho" panose="02020609040205080304" pitchFamily="49" charset="-128"/>
                          <a:cs typeface="Times New Roman" panose="02020603050405020304" pitchFamily="18" charset="0"/>
                        </a:rPr>
                        <a:t>SDG 11.4 (Προστασία πολιτιστικής κληρονομιάς)</a:t>
                      </a:r>
                      <a:br>
                        <a:rPr lang="en-US" sz="1200">
                          <a:effectLst/>
                          <a:latin typeface="Bookman Old Style" panose="02050604050505020204" pitchFamily="18" charset="0"/>
                          <a:ea typeface="MS Mincho" panose="02020609040205080304" pitchFamily="49" charset="-128"/>
                          <a:cs typeface="Times New Roman" panose="02020603050405020304" pitchFamily="18" charset="0"/>
                        </a:rPr>
                      </a:br>
                      <a:r>
                        <a:rPr lang="en-US" sz="1200">
                          <a:effectLst/>
                          <a:latin typeface="Bookman Old Style" panose="02050604050505020204" pitchFamily="18" charset="0"/>
                          <a:ea typeface="MS Mincho" panose="02020609040205080304" pitchFamily="49" charset="-128"/>
                          <a:cs typeface="Times New Roman" panose="02020603050405020304" pitchFamily="18" charset="0"/>
                        </a:rPr>
                        <a:t>SDG 4 (Εκπαίδευση)</a:t>
                      </a:r>
                      <a:br>
                        <a:rPr lang="en-US" sz="1200">
                          <a:effectLst/>
                          <a:latin typeface="Bookman Old Style" panose="02050604050505020204" pitchFamily="18" charset="0"/>
                          <a:ea typeface="MS Mincho" panose="02020609040205080304" pitchFamily="49" charset="-128"/>
                          <a:cs typeface="Times New Roman" panose="02020603050405020304" pitchFamily="18" charset="0"/>
                        </a:rPr>
                      </a:br>
                      <a:r>
                        <a:rPr lang="en-US" sz="1200">
                          <a:effectLst/>
                          <a:latin typeface="Bookman Old Style" panose="02050604050505020204" pitchFamily="18" charset="0"/>
                          <a:ea typeface="MS Mincho" panose="02020609040205080304" pitchFamily="49" charset="-128"/>
                          <a:cs typeface="Times New Roman" panose="02020603050405020304" pitchFamily="18" charset="0"/>
                        </a:rPr>
                        <a:t>SDG 16 (Κοινωνική συνοχή)</a:t>
                      </a:r>
                      <a:endParaRPr lang="el-GR" sz="1200">
                        <a:effectLst/>
                        <a:latin typeface="Bookman Old Style" panose="02050604050505020204" pitchFamily="18" charset="0"/>
                        <a:ea typeface="MS Mincho" panose="02020609040205080304" pitchFamily="49" charset="-128"/>
                        <a:cs typeface="Times New Roman" panose="02020603050405020304" pitchFamily="18" charset="0"/>
                      </a:endParaRPr>
                    </a:p>
                  </a:txBody>
                  <a:tcPr marL="48741" marR="487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87349384"/>
                  </a:ext>
                </a:extLst>
              </a:tr>
              <a:tr h="810457">
                <a:tc>
                  <a:txBody>
                    <a:bodyPr/>
                    <a:lstStyle/>
                    <a:p>
                      <a:pPr>
                        <a:lnSpc>
                          <a:spcPct val="115000"/>
                        </a:lnSpc>
                        <a:spcAft>
                          <a:spcPts val="1000"/>
                        </a:spcAft>
                        <a:buNone/>
                      </a:pPr>
                      <a:r>
                        <a:rPr lang="en-US" sz="1200">
                          <a:effectLst/>
                          <a:latin typeface="Bookman Old Style" panose="02050604050505020204" pitchFamily="18" charset="0"/>
                          <a:ea typeface="MS Mincho" panose="02020609040205080304" pitchFamily="49" charset="-128"/>
                          <a:cs typeface="Times New Roman" panose="02020603050405020304" pitchFamily="18" charset="0"/>
                        </a:rPr>
                        <a:t>Δημοτικό / Περιφερειακό Επίπεδο</a:t>
                      </a:r>
                      <a:endParaRPr lang="el-GR" sz="1200">
                        <a:effectLst/>
                        <a:latin typeface="Bookman Old Style" panose="02050604050505020204" pitchFamily="18" charset="0"/>
                        <a:ea typeface="MS Mincho" panose="02020609040205080304" pitchFamily="49" charset="-128"/>
                        <a:cs typeface="Times New Roman" panose="02020603050405020304" pitchFamily="18" charset="0"/>
                      </a:endParaRPr>
                    </a:p>
                  </a:txBody>
                  <a:tcPr marL="48741" marR="487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en-US" sz="1200">
                          <a:effectLst/>
                          <a:latin typeface="Bookman Old Style" panose="02050604050505020204" pitchFamily="18" charset="0"/>
                          <a:ea typeface="MS Mincho" panose="02020609040205080304" pitchFamily="49" charset="-128"/>
                          <a:cs typeface="Times New Roman" panose="02020603050405020304" pitchFamily="18" charset="0"/>
                        </a:rPr>
                        <a:t>Δήμοι</a:t>
                      </a:r>
                      <a:br>
                        <a:rPr lang="en-US" sz="1200">
                          <a:effectLst/>
                          <a:latin typeface="Bookman Old Style" panose="02050604050505020204" pitchFamily="18" charset="0"/>
                          <a:ea typeface="MS Mincho" panose="02020609040205080304" pitchFamily="49" charset="-128"/>
                          <a:cs typeface="Times New Roman" panose="02020603050405020304" pitchFamily="18" charset="0"/>
                        </a:rPr>
                      </a:br>
                      <a:r>
                        <a:rPr lang="en-US" sz="1200">
                          <a:effectLst/>
                          <a:latin typeface="Bookman Old Style" panose="02050604050505020204" pitchFamily="18" charset="0"/>
                          <a:ea typeface="MS Mincho" panose="02020609040205080304" pitchFamily="49" charset="-128"/>
                          <a:cs typeface="Times New Roman" panose="02020603050405020304" pitchFamily="18" charset="0"/>
                        </a:rPr>
                        <a:t>Περιφέρειες</a:t>
                      </a:r>
                      <a:br>
                        <a:rPr lang="en-US" sz="1200">
                          <a:effectLst/>
                          <a:latin typeface="Bookman Old Style" panose="02050604050505020204" pitchFamily="18" charset="0"/>
                          <a:ea typeface="MS Mincho" panose="02020609040205080304" pitchFamily="49" charset="-128"/>
                          <a:cs typeface="Times New Roman" panose="02020603050405020304" pitchFamily="18" charset="0"/>
                        </a:rPr>
                      </a:br>
                      <a:r>
                        <a:rPr lang="en-US" sz="1200">
                          <a:effectLst/>
                          <a:latin typeface="Bookman Old Style" panose="02050604050505020204" pitchFamily="18" charset="0"/>
                          <a:ea typeface="MS Mincho" panose="02020609040205080304" pitchFamily="49" charset="-128"/>
                          <a:cs typeface="Times New Roman" panose="02020603050405020304" pitchFamily="18" charset="0"/>
                        </a:rPr>
                        <a:t>Τεχνικές &amp; πολιτιστικές υπηρεσίες</a:t>
                      </a:r>
                      <a:endParaRPr lang="el-GR" sz="1200">
                        <a:effectLst/>
                        <a:latin typeface="Bookman Old Style" panose="02050604050505020204" pitchFamily="18" charset="0"/>
                        <a:ea typeface="MS Mincho" panose="02020609040205080304" pitchFamily="49" charset="-128"/>
                        <a:cs typeface="Times New Roman" panose="02020603050405020304" pitchFamily="18" charset="0"/>
                      </a:endParaRPr>
                    </a:p>
                  </a:txBody>
                  <a:tcPr marL="48741" marR="487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en-US" sz="1200">
                          <a:effectLst/>
                          <a:latin typeface="Bookman Old Style" panose="02050604050505020204" pitchFamily="18" charset="0"/>
                          <a:ea typeface="MS Mincho" panose="02020609040205080304" pitchFamily="49" charset="-128"/>
                          <a:cs typeface="Times New Roman" panose="02020603050405020304" pitchFamily="18" charset="0"/>
                        </a:rPr>
                        <a:t>Συντήρηση και αποκατάσταση μνημείων</a:t>
                      </a:r>
                      <a:br>
                        <a:rPr lang="en-US" sz="1200">
                          <a:effectLst/>
                          <a:latin typeface="Bookman Old Style" panose="02050604050505020204" pitchFamily="18" charset="0"/>
                          <a:ea typeface="MS Mincho" panose="02020609040205080304" pitchFamily="49" charset="-128"/>
                          <a:cs typeface="Times New Roman" panose="02020603050405020304" pitchFamily="18" charset="0"/>
                        </a:rPr>
                      </a:br>
                      <a:r>
                        <a:rPr lang="en-US" sz="1200">
                          <a:effectLst/>
                          <a:latin typeface="Bookman Old Style" panose="02050604050505020204" pitchFamily="18" charset="0"/>
                          <a:ea typeface="MS Mincho" panose="02020609040205080304" pitchFamily="49" charset="-128"/>
                          <a:cs typeface="Times New Roman" panose="02020603050405020304" pitchFamily="18" charset="0"/>
                        </a:rPr>
                        <a:t>Αστικός σχεδιασμός</a:t>
                      </a:r>
                      <a:br>
                        <a:rPr lang="en-US" sz="1200">
                          <a:effectLst/>
                          <a:latin typeface="Bookman Old Style" panose="02050604050505020204" pitchFamily="18" charset="0"/>
                          <a:ea typeface="MS Mincho" panose="02020609040205080304" pitchFamily="49" charset="-128"/>
                          <a:cs typeface="Times New Roman" panose="02020603050405020304" pitchFamily="18" charset="0"/>
                        </a:rPr>
                      </a:br>
                      <a:r>
                        <a:rPr lang="en-US" sz="1200">
                          <a:effectLst/>
                          <a:latin typeface="Bookman Old Style" panose="02050604050505020204" pitchFamily="18" charset="0"/>
                          <a:ea typeface="MS Mincho" panose="02020609040205080304" pitchFamily="49" charset="-128"/>
                          <a:cs typeface="Times New Roman" panose="02020603050405020304" pitchFamily="18" charset="0"/>
                        </a:rPr>
                        <a:t>Πολιτιστικός τουρισμός</a:t>
                      </a:r>
                      <a:endParaRPr lang="el-GR" sz="1200">
                        <a:effectLst/>
                        <a:latin typeface="Bookman Old Style" panose="02050604050505020204" pitchFamily="18" charset="0"/>
                        <a:ea typeface="MS Mincho" panose="02020609040205080304" pitchFamily="49" charset="-128"/>
                        <a:cs typeface="Times New Roman" panose="02020603050405020304" pitchFamily="18" charset="0"/>
                      </a:endParaRPr>
                    </a:p>
                  </a:txBody>
                  <a:tcPr marL="48741" marR="487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en-US" sz="1200">
                          <a:effectLst/>
                          <a:latin typeface="Bookman Old Style" panose="02050604050505020204" pitchFamily="18" charset="0"/>
                          <a:ea typeface="MS Mincho" panose="02020609040205080304" pitchFamily="49" charset="-128"/>
                          <a:cs typeface="Times New Roman" panose="02020603050405020304" pitchFamily="18" charset="0"/>
                        </a:rPr>
                        <a:t>SDG 11 (Βιώσιμες πόλεις)</a:t>
                      </a:r>
                      <a:br>
                        <a:rPr lang="en-US" sz="1200">
                          <a:effectLst/>
                          <a:latin typeface="Bookman Old Style" panose="02050604050505020204" pitchFamily="18" charset="0"/>
                          <a:ea typeface="MS Mincho" panose="02020609040205080304" pitchFamily="49" charset="-128"/>
                          <a:cs typeface="Times New Roman" panose="02020603050405020304" pitchFamily="18" charset="0"/>
                        </a:rPr>
                      </a:br>
                      <a:r>
                        <a:rPr lang="en-US" sz="1200">
                          <a:effectLst/>
                          <a:latin typeface="Bookman Old Style" panose="02050604050505020204" pitchFamily="18" charset="0"/>
                          <a:ea typeface="MS Mincho" panose="02020609040205080304" pitchFamily="49" charset="-128"/>
                          <a:cs typeface="Times New Roman" panose="02020603050405020304" pitchFamily="18" charset="0"/>
                        </a:rPr>
                        <a:t>SDG 8 (Βιώσιμη ανάπτυξη &amp; τουρισμός)</a:t>
                      </a:r>
                      <a:br>
                        <a:rPr lang="en-US" sz="1200">
                          <a:effectLst/>
                          <a:latin typeface="Bookman Old Style" panose="02050604050505020204" pitchFamily="18" charset="0"/>
                          <a:ea typeface="MS Mincho" panose="02020609040205080304" pitchFamily="49" charset="-128"/>
                          <a:cs typeface="Times New Roman" panose="02020603050405020304" pitchFamily="18" charset="0"/>
                        </a:rPr>
                      </a:br>
                      <a:r>
                        <a:rPr lang="en-US" sz="1200">
                          <a:effectLst/>
                          <a:latin typeface="Bookman Old Style" panose="02050604050505020204" pitchFamily="18" charset="0"/>
                          <a:ea typeface="MS Mincho" panose="02020609040205080304" pitchFamily="49" charset="-128"/>
                          <a:cs typeface="Times New Roman" panose="02020603050405020304" pitchFamily="18" charset="0"/>
                        </a:rPr>
                        <a:t>SDG 9 (Υποδομές)</a:t>
                      </a:r>
                      <a:endParaRPr lang="el-GR" sz="1200">
                        <a:effectLst/>
                        <a:latin typeface="Bookman Old Style" panose="02050604050505020204" pitchFamily="18" charset="0"/>
                        <a:ea typeface="MS Mincho" panose="02020609040205080304" pitchFamily="49" charset="-128"/>
                        <a:cs typeface="Times New Roman" panose="02020603050405020304" pitchFamily="18" charset="0"/>
                      </a:endParaRPr>
                    </a:p>
                  </a:txBody>
                  <a:tcPr marL="48741" marR="487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55258650"/>
                  </a:ext>
                </a:extLst>
              </a:tr>
              <a:tr h="673440">
                <a:tc>
                  <a:txBody>
                    <a:bodyPr/>
                    <a:lstStyle/>
                    <a:p>
                      <a:pPr>
                        <a:lnSpc>
                          <a:spcPct val="115000"/>
                        </a:lnSpc>
                        <a:spcAft>
                          <a:spcPts val="1000"/>
                        </a:spcAft>
                        <a:buNone/>
                      </a:pPr>
                      <a:r>
                        <a:rPr lang="en-US" sz="1200">
                          <a:effectLst/>
                          <a:latin typeface="Bookman Old Style" panose="02050604050505020204" pitchFamily="18" charset="0"/>
                          <a:ea typeface="MS Mincho" panose="02020609040205080304" pitchFamily="49" charset="-128"/>
                          <a:cs typeface="Times New Roman" panose="02020603050405020304" pitchFamily="18" charset="0"/>
                        </a:rPr>
                        <a:t>Εθνικό Επίπεδο</a:t>
                      </a:r>
                      <a:endParaRPr lang="el-GR" sz="1200">
                        <a:effectLst/>
                        <a:latin typeface="Bookman Old Style" panose="02050604050505020204" pitchFamily="18" charset="0"/>
                        <a:ea typeface="MS Mincho" panose="02020609040205080304" pitchFamily="49" charset="-128"/>
                        <a:cs typeface="Times New Roman" panose="02020603050405020304" pitchFamily="18" charset="0"/>
                      </a:endParaRPr>
                    </a:p>
                  </a:txBody>
                  <a:tcPr marL="48741" marR="487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en-US" sz="1200">
                          <a:effectLst/>
                          <a:latin typeface="Bookman Old Style" panose="02050604050505020204" pitchFamily="18" charset="0"/>
                          <a:ea typeface="MS Mincho" panose="02020609040205080304" pitchFamily="49" charset="-128"/>
                          <a:cs typeface="Times New Roman" panose="02020603050405020304" pitchFamily="18" charset="0"/>
                        </a:rPr>
                        <a:t>Υπουργείο Πολιτισμού</a:t>
                      </a:r>
                      <a:br>
                        <a:rPr lang="en-US" sz="1200">
                          <a:effectLst/>
                          <a:latin typeface="Bookman Old Style" panose="02050604050505020204" pitchFamily="18" charset="0"/>
                          <a:ea typeface="MS Mincho" panose="02020609040205080304" pitchFamily="49" charset="-128"/>
                          <a:cs typeface="Times New Roman" panose="02020603050405020304" pitchFamily="18" charset="0"/>
                        </a:rPr>
                      </a:br>
                      <a:r>
                        <a:rPr lang="en-US" sz="1200">
                          <a:effectLst/>
                          <a:latin typeface="Bookman Old Style" panose="02050604050505020204" pitchFamily="18" charset="0"/>
                          <a:ea typeface="MS Mincho" panose="02020609040205080304" pitchFamily="49" charset="-128"/>
                          <a:cs typeface="Times New Roman" panose="02020603050405020304" pitchFamily="18" charset="0"/>
                        </a:rPr>
                        <a:t>Εφορείες Αρχαιοτήτων</a:t>
                      </a:r>
                      <a:br>
                        <a:rPr lang="en-US" sz="1200">
                          <a:effectLst/>
                          <a:latin typeface="Bookman Old Style" panose="02050604050505020204" pitchFamily="18" charset="0"/>
                          <a:ea typeface="MS Mincho" panose="02020609040205080304" pitchFamily="49" charset="-128"/>
                          <a:cs typeface="Times New Roman" panose="02020603050405020304" pitchFamily="18" charset="0"/>
                        </a:rPr>
                      </a:br>
                      <a:r>
                        <a:rPr lang="en-US" sz="1200">
                          <a:effectLst/>
                          <a:latin typeface="Bookman Old Style" panose="02050604050505020204" pitchFamily="18" charset="0"/>
                          <a:ea typeface="MS Mincho" panose="02020609040205080304" pitchFamily="49" charset="-128"/>
                          <a:cs typeface="Times New Roman" panose="02020603050405020304" pitchFamily="18" charset="0"/>
                        </a:rPr>
                        <a:t>Εθνικοί οργανισμοί</a:t>
                      </a:r>
                      <a:endParaRPr lang="el-GR" sz="1200">
                        <a:effectLst/>
                        <a:latin typeface="Bookman Old Style" panose="02050604050505020204" pitchFamily="18" charset="0"/>
                        <a:ea typeface="MS Mincho" panose="02020609040205080304" pitchFamily="49" charset="-128"/>
                        <a:cs typeface="Times New Roman" panose="02020603050405020304" pitchFamily="18" charset="0"/>
                      </a:endParaRPr>
                    </a:p>
                  </a:txBody>
                  <a:tcPr marL="48741" marR="487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en-US" sz="1200">
                          <a:effectLst/>
                          <a:latin typeface="Bookman Old Style" panose="02050604050505020204" pitchFamily="18" charset="0"/>
                          <a:ea typeface="MS Mincho" panose="02020609040205080304" pitchFamily="49" charset="-128"/>
                          <a:cs typeface="Times New Roman" panose="02020603050405020304" pitchFamily="18" charset="0"/>
                        </a:rPr>
                        <a:t>Θεσμική προστασία</a:t>
                      </a:r>
                      <a:br>
                        <a:rPr lang="en-US" sz="1200">
                          <a:effectLst/>
                          <a:latin typeface="Bookman Old Style" panose="02050604050505020204" pitchFamily="18" charset="0"/>
                          <a:ea typeface="MS Mincho" panose="02020609040205080304" pitchFamily="49" charset="-128"/>
                          <a:cs typeface="Times New Roman" panose="02020603050405020304" pitchFamily="18" charset="0"/>
                        </a:rPr>
                      </a:br>
                      <a:r>
                        <a:rPr lang="en-US" sz="1200">
                          <a:effectLst/>
                          <a:latin typeface="Bookman Old Style" panose="02050604050505020204" pitchFamily="18" charset="0"/>
                          <a:ea typeface="MS Mincho" panose="02020609040205080304" pitchFamily="49" charset="-128"/>
                          <a:cs typeface="Times New Roman" panose="02020603050405020304" pitchFamily="18" charset="0"/>
                        </a:rPr>
                        <a:t>Νομοθεσία</a:t>
                      </a:r>
                      <a:br>
                        <a:rPr lang="en-US" sz="1200">
                          <a:effectLst/>
                          <a:latin typeface="Bookman Old Style" panose="02050604050505020204" pitchFamily="18" charset="0"/>
                          <a:ea typeface="MS Mincho" panose="02020609040205080304" pitchFamily="49" charset="-128"/>
                          <a:cs typeface="Times New Roman" panose="02020603050405020304" pitchFamily="18" charset="0"/>
                        </a:rPr>
                      </a:br>
                      <a:r>
                        <a:rPr lang="en-US" sz="1200">
                          <a:effectLst/>
                          <a:latin typeface="Bookman Old Style" panose="02050604050505020204" pitchFamily="18" charset="0"/>
                          <a:ea typeface="MS Mincho" panose="02020609040205080304" pitchFamily="49" charset="-128"/>
                          <a:cs typeface="Times New Roman" panose="02020603050405020304" pitchFamily="18" charset="0"/>
                        </a:rPr>
                        <a:t>Εθνικές στρατηγικές πολιτισμού</a:t>
                      </a:r>
                      <a:endParaRPr lang="el-GR" sz="1200">
                        <a:effectLst/>
                        <a:latin typeface="Bookman Old Style" panose="02050604050505020204" pitchFamily="18" charset="0"/>
                        <a:ea typeface="MS Mincho" panose="02020609040205080304" pitchFamily="49" charset="-128"/>
                        <a:cs typeface="Times New Roman" panose="02020603050405020304" pitchFamily="18" charset="0"/>
                      </a:endParaRPr>
                    </a:p>
                  </a:txBody>
                  <a:tcPr marL="48741" marR="487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en-US" sz="1200">
                          <a:effectLst/>
                          <a:latin typeface="Bookman Old Style" panose="02050604050505020204" pitchFamily="18" charset="0"/>
                          <a:ea typeface="MS Mincho" panose="02020609040205080304" pitchFamily="49" charset="-128"/>
                          <a:cs typeface="Times New Roman" panose="02020603050405020304" pitchFamily="18" charset="0"/>
                        </a:rPr>
                        <a:t>SDG 11.4</a:t>
                      </a:r>
                      <a:br>
                        <a:rPr lang="en-US" sz="1200">
                          <a:effectLst/>
                          <a:latin typeface="Bookman Old Style" panose="02050604050505020204" pitchFamily="18" charset="0"/>
                          <a:ea typeface="MS Mincho" panose="02020609040205080304" pitchFamily="49" charset="-128"/>
                          <a:cs typeface="Times New Roman" panose="02020603050405020304" pitchFamily="18" charset="0"/>
                        </a:rPr>
                      </a:br>
                      <a:r>
                        <a:rPr lang="en-US" sz="1200">
                          <a:effectLst/>
                          <a:latin typeface="Bookman Old Style" panose="02050604050505020204" pitchFamily="18" charset="0"/>
                          <a:ea typeface="MS Mincho" panose="02020609040205080304" pitchFamily="49" charset="-128"/>
                          <a:cs typeface="Times New Roman" panose="02020603050405020304" pitchFamily="18" charset="0"/>
                        </a:rPr>
                        <a:t>SDG 16 (Ισχυροί θεσμοί)</a:t>
                      </a:r>
                      <a:br>
                        <a:rPr lang="en-US" sz="1200">
                          <a:effectLst/>
                          <a:latin typeface="Bookman Old Style" panose="02050604050505020204" pitchFamily="18" charset="0"/>
                          <a:ea typeface="MS Mincho" panose="02020609040205080304" pitchFamily="49" charset="-128"/>
                          <a:cs typeface="Times New Roman" panose="02020603050405020304" pitchFamily="18" charset="0"/>
                        </a:rPr>
                      </a:br>
                      <a:r>
                        <a:rPr lang="en-US" sz="1200">
                          <a:effectLst/>
                          <a:latin typeface="Bookman Old Style" panose="02050604050505020204" pitchFamily="18" charset="0"/>
                          <a:ea typeface="MS Mincho" panose="02020609040205080304" pitchFamily="49" charset="-128"/>
                          <a:cs typeface="Times New Roman" panose="02020603050405020304" pitchFamily="18" charset="0"/>
                        </a:rPr>
                        <a:t>SDG 17 (Συνεργασίες)</a:t>
                      </a:r>
                      <a:endParaRPr lang="el-GR" sz="1200">
                        <a:effectLst/>
                        <a:latin typeface="Bookman Old Style" panose="02050604050505020204" pitchFamily="18" charset="0"/>
                        <a:ea typeface="MS Mincho" panose="02020609040205080304" pitchFamily="49" charset="-128"/>
                        <a:cs typeface="Times New Roman" panose="02020603050405020304" pitchFamily="18" charset="0"/>
                      </a:endParaRPr>
                    </a:p>
                  </a:txBody>
                  <a:tcPr marL="48741" marR="487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80198151"/>
                  </a:ext>
                </a:extLst>
              </a:tr>
              <a:tr h="810457">
                <a:tc>
                  <a:txBody>
                    <a:bodyPr/>
                    <a:lstStyle/>
                    <a:p>
                      <a:pPr>
                        <a:lnSpc>
                          <a:spcPct val="115000"/>
                        </a:lnSpc>
                        <a:spcAft>
                          <a:spcPts val="1000"/>
                        </a:spcAft>
                        <a:buNone/>
                      </a:pPr>
                      <a:r>
                        <a:rPr lang="en-US" sz="1200">
                          <a:effectLst/>
                          <a:latin typeface="Bookman Old Style" panose="02050604050505020204" pitchFamily="18" charset="0"/>
                          <a:ea typeface="MS Mincho" panose="02020609040205080304" pitchFamily="49" charset="-128"/>
                          <a:cs typeface="Times New Roman" panose="02020603050405020304" pitchFamily="18" charset="0"/>
                        </a:rPr>
                        <a:t>Διεθνές Επίπεδο</a:t>
                      </a:r>
                      <a:endParaRPr lang="el-GR" sz="1200">
                        <a:effectLst/>
                        <a:latin typeface="Bookman Old Style" panose="02050604050505020204" pitchFamily="18" charset="0"/>
                        <a:ea typeface="MS Mincho" panose="02020609040205080304" pitchFamily="49" charset="-128"/>
                        <a:cs typeface="Times New Roman" panose="02020603050405020304" pitchFamily="18" charset="0"/>
                      </a:endParaRPr>
                    </a:p>
                  </a:txBody>
                  <a:tcPr marL="48741" marR="487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en-US" sz="1200">
                          <a:effectLst/>
                          <a:latin typeface="Bookman Old Style" panose="02050604050505020204" pitchFamily="18" charset="0"/>
                          <a:ea typeface="MS Mincho" panose="02020609040205080304" pitchFamily="49" charset="-128"/>
                          <a:cs typeface="Times New Roman" panose="02020603050405020304" pitchFamily="18" charset="0"/>
                        </a:rPr>
                        <a:t>UNESCO</a:t>
                      </a:r>
                      <a:br>
                        <a:rPr lang="en-US" sz="1200">
                          <a:effectLst/>
                          <a:latin typeface="Bookman Old Style" panose="02050604050505020204" pitchFamily="18" charset="0"/>
                          <a:ea typeface="MS Mincho" panose="02020609040205080304" pitchFamily="49" charset="-128"/>
                          <a:cs typeface="Times New Roman" panose="02020603050405020304" pitchFamily="18" charset="0"/>
                        </a:rPr>
                      </a:br>
                      <a:r>
                        <a:rPr lang="en-US" sz="1200">
                          <a:effectLst/>
                          <a:latin typeface="Bookman Old Style" panose="02050604050505020204" pitchFamily="18" charset="0"/>
                          <a:ea typeface="MS Mincho" panose="02020609040205080304" pitchFamily="49" charset="-128"/>
                          <a:cs typeface="Times New Roman" panose="02020603050405020304" pitchFamily="18" charset="0"/>
                        </a:rPr>
                        <a:t>ICOMOS</a:t>
                      </a:r>
                      <a:br>
                        <a:rPr lang="en-US" sz="1200">
                          <a:effectLst/>
                          <a:latin typeface="Bookman Old Style" panose="02050604050505020204" pitchFamily="18" charset="0"/>
                          <a:ea typeface="MS Mincho" panose="02020609040205080304" pitchFamily="49" charset="-128"/>
                          <a:cs typeface="Times New Roman" panose="02020603050405020304" pitchFamily="18" charset="0"/>
                        </a:rPr>
                      </a:br>
                      <a:r>
                        <a:rPr lang="en-US" sz="1200">
                          <a:effectLst/>
                          <a:latin typeface="Bookman Old Style" panose="02050604050505020204" pitchFamily="18" charset="0"/>
                          <a:ea typeface="MS Mincho" panose="02020609040205080304" pitchFamily="49" charset="-128"/>
                          <a:cs typeface="Times New Roman" panose="02020603050405020304" pitchFamily="18" charset="0"/>
                        </a:rPr>
                        <a:t>Διεθνείς οργανισμοί</a:t>
                      </a:r>
                      <a:endParaRPr lang="el-GR" sz="1200">
                        <a:effectLst/>
                        <a:latin typeface="Bookman Old Style" panose="02050604050505020204" pitchFamily="18" charset="0"/>
                        <a:ea typeface="MS Mincho" panose="02020609040205080304" pitchFamily="49" charset="-128"/>
                        <a:cs typeface="Times New Roman" panose="02020603050405020304" pitchFamily="18" charset="0"/>
                      </a:endParaRPr>
                    </a:p>
                  </a:txBody>
                  <a:tcPr marL="48741" marR="487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en-US" sz="1200">
                          <a:effectLst/>
                          <a:latin typeface="Bookman Old Style" panose="02050604050505020204" pitchFamily="18" charset="0"/>
                          <a:ea typeface="MS Mincho" panose="02020609040205080304" pitchFamily="49" charset="-128"/>
                          <a:cs typeface="Times New Roman" panose="02020603050405020304" pitchFamily="18" charset="0"/>
                        </a:rPr>
                        <a:t>Διεθνείς συμβάσεις</a:t>
                      </a:r>
                      <a:br>
                        <a:rPr lang="en-US" sz="1200">
                          <a:effectLst/>
                          <a:latin typeface="Bookman Old Style" panose="02050604050505020204" pitchFamily="18" charset="0"/>
                          <a:ea typeface="MS Mincho" panose="02020609040205080304" pitchFamily="49" charset="-128"/>
                          <a:cs typeface="Times New Roman" panose="02020603050405020304" pitchFamily="18" charset="0"/>
                        </a:rPr>
                      </a:br>
                      <a:r>
                        <a:rPr lang="en-US" sz="1200">
                          <a:effectLst/>
                          <a:latin typeface="Bookman Old Style" panose="02050604050505020204" pitchFamily="18" charset="0"/>
                          <a:ea typeface="MS Mincho" panose="02020609040205080304" pitchFamily="49" charset="-128"/>
                          <a:cs typeface="Times New Roman" panose="02020603050405020304" pitchFamily="18" charset="0"/>
                        </a:rPr>
                        <a:t>Τεχνική υποστήριξη</a:t>
                      </a:r>
                      <a:br>
                        <a:rPr lang="en-US" sz="1200">
                          <a:effectLst/>
                          <a:latin typeface="Bookman Old Style" panose="02050604050505020204" pitchFamily="18" charset="0"/>
                          <a:ea typeface="MS Mincho" panose="02020609040205080304" pitchFamily="49" charset="-128"/>
                          <a:cs typeface="Times New Roman" panose="02020603050405020304" pitchFamily="18" charset="0"/>
                        </a:rPr>
                      </a:br>
                      <a:r>
                        <a:rPr lang="en-US" sz="1200">
                          <a:effectLst/>
                          <a:latin typeface="Bookman Old Style" panose="02050604050505020204" pitchFamily="18" charset="0"/>
                          <a:ea typeface="MS Mincho" panose="02020609040205080304" pitchFamily="49" charset="-128"/>
                          <a:cs typeface="Times New Roman" panose="02020603050405020304" pitchFamily="18" charset="0"/>
                        </a:rPr>
                        <a:t>Χρηματοδοτικά προγράμματα</a:t>
                      </a:r>
                      <a:endParaRPr lang="el-GR" sz="1200">
                        <a:effectLst/>
                        <a:latin typeface="Bookman Old Style" panose="02050604050505020204" pitchFamily="18" charset="0"/>
                        <a:ea typeface="MS Mincho" panose="02020609040205080304" pitchFamily="49" charset="-128"/>
                        <a:cs typeface="Times New Roman" panose="02020603050405020304" pitchFamily="18" charset="0"/>
                      </a:endParaRPr>
                    </a:p>
                  </a:txBody>
                  <a:tcPr marL="48741" marR="487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en-US" sz="1200" dirty="0">
                          <a:effectLst/>
                          <a:latin typeface="Bookman Old Style" panose="02050604050505020204" pitchFamily="18" charset="0"/>
                          <a:ea typeface="MS Mincho" panose="02020609040205080304" pitchFamily="49" charset="-128"/>
                          <a:cs typeface="Times New Roman" panose="02020603050405020304" pitchFamily="18" charset="0"/>
                        </a:rPr>
                        <a:t>SDG 17 (Πα</a:t>
                      </a:r>
                      <a:r>
                        <a:rPr lang="en-US" sz="1200" dirty="0" err="1">
                          <a:effectLst/>
                          <a:latin typeface="Bookman Old Style" panose="02050604050505020204" pitchFamily="18" charset="0"/>
                          <a:ea typeface="MS Mincho" panose="02020609040205080304" pitchFamily="49" charset="-128"/>
                          <a:cs typeface="Times New Roman" panose="02020603050405020304" pitchFamily="18" charset="0"/>
                        </a:rPr>
                        <a:t>γκόσμιες</a:t>
                      </a:r>
                      <a:r>
                        <a:rPr lang="en-US" sz="1200" dirty="0">
                          <a:effectLst/>
                          <a:latin typeface="Bookman Old Style" panose="02050604050505020204" pitchFamily="18" charset="0"/>
                          <a:ea typeface="MS Mincho" panose="02020609040205080304" pitchFamily="49" charset="-128"/>
                          <a:cs typeface="Times New Roman" panose="02020603050405020304" pitchFamily="18" charset="0"/>
                        </a:rPr>
                        <a:t> </a:t>
                      </a:r>
                      <a:r>
                        <a:rPr lang="en-US" sz="1200" dirty="0" err="1">
                          <a:effectLst/>
                          <a:latin typeface="Bookman Old Style" panose="02050604050505020204" pitchFamily="18" charset="0"/>
                          <a:ea typeface="MS Mincho" panose="02020609040205080304" pitchFamily="49" charset="-128"/>
                          <a:cs typeface="Times New Roman" panose="02020603050405020304" pitchFamily="18" charset="0"/>
                        </a:rPr>
                        <a:t>συνεργ</a:t>
                      </a:r>
                      <a:r>
                        <a:rPr lang="en-US" sz="1200" dirty="0">
                          <a:effectLst/>
                          <a:latin typeface="Bookman Old Style" panose="02050604050505020204" pitchFamily="18" charset="0"/>
                          <a:ea typeface="MS Mincho" panose="02020609040205080304" pitchFamily="49" charset="-128"/>
                          <a:cs typeface="Times New Roman" panose="02020603050405020304" pitchFamily="18" charset="0"/>
                        </a:rPr>
                        <a:t>ασίες)</a:t>
                      </a:r>
                      <a:br>
                        <a:rPr lang="en-US" sz="1200" dirty="0">
                          <a:effectLst/>
                          <a:latin typeface="Bookman Old Style" panose="02050604050505020204" pitchFamily="18" charset="0"/>
                          <a:ea typeface="MS Mincho" panose="02020609040205080304" pitchFamily="49" charset="-128"/>
                          <a:cs typeface="Times New Roman" panose="02020603050405020304" pitchFamily="18" charset="0"/>
                        </a:rPr>
                      </a:br>
                      <a:r>
                        <a:rPr lang="en-US" sz="1200" dirty="0">
                          <a:effectLst/>
                          <a:latin typeface="Bookman Old Style" panose="02050604050505020204" pitchFamily="18" charset="0"/>
                          <a:ea typeface="MS Mincho" panose="02020609040205080304" pitchFamily="49" charset="-128"/>
                          <a:cs typeface="Times New Roman" panose="02020603050405020304" pitchFamily="18" charset="0"/>
                        </a:rPr>
                        <a:t>SDG 11.4</a:t>
                      </a:r>
                      <a:br>
                        <a:rPr lang="en-US" sz="1200" dirty="0">
                          <a:effectLst/>
                          <a:latin typeface="Bookman Old Style" panose="02050604050505020204" pitchFamily="18" charset="0"/>
                          <a:ea typeface="MS Mincho" panose="02020609040205080304" pitchFamily="49" charset="-128"/>
                          <a:cs typeface="Times New Roman" panose="02020603050405020304" pitchFamily="18" charset="0"/>
                        </a:rPr>
                      </a:br>
                      <a:r>
                        <a:rPr lang="en-US" sz="1200" dirty="0">
                          <a:effectLst/>
                          <a:latin typeface="Bookman Old Style" panose="02050604050505020204" pitchFamily="18" charset="0"/>
                          <a:ea typeface="MS Mincho" panose="02020609040205080304" pitchFamily="49" charset="-128"/>
                          <a:cs typeface="Times New Roman" panose="02020603050405020304" pitchFamily="18" charset="0"/>
                        </a:rPr>
                        <a:t>SDG 4.7 (Πολιτιστική εκπαίδευση)</a:t>
                      </a:r>
                      <a:endParaRPr lang="el-GR" sz="1200" dirty="0">
                        <a:effectLst/>
                        <a:latin typeface="Bookman Old Style" panose="02050604050505020204" pitchFamily="18" charset="0"/>
                        <a:ea typeface="MS Mincho" panose="02020609040205080304" pitchFamily="49" charset="-128"/>
                        <a:cs typeface="Times New Roman" panose="02020603050405020304" pitchFamily="18" charset="0"/>
                      </a:endParaRPr>
                    </a:p>
                  </a:txBody>
                  <a:tcPr marL="48741" marR="487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35084222"/>
                  </a:ext>
                </a:extLst>
              </a:tr>
            </a:tbl>
          </a:graphicData>
        </a:graphic>
      </p:graphicFrame>
    </p:spTree>
    <p:extLst>
      <p:ext uri="{BB962C8B-B14F-4D97-AF65-F5344CB8AC3E}">
        <p14:creationId xmlns:p14="http://schemas.microsoft.com/office/powerpoint/2010/main" val="22967191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219B8D2-9EC0-B966-80D9-0C282BDB55F5}"/>
              </a:ext>
            </a:extLst>
          </p:cNvPr>
          <p:cNvSpPr>
            <a:spLocks noGrp="1"/>
          </p:cNvSpPr>
          <p:nvPr>
            <p:ph type="title"/>
          </p:nvPr>
        </p:nvSpPr>
        <p:spPr/>
        <p:txBody>
          <a:bodyPr>
            <a:normAutofit/>
          </a:bodyPr>
          <a:lstStyle/>
          <a:p>
            <a:r>
              <a:rPr lang="el-GR" sz="2000" dirty="0">
                <a:latin typeface="Bookman Old Style" panose="02050604050505020204" pitchFamily="18" charset="0"/>
              </a:rPr>
              <a:t>Πίνακας: Σύγκριση Υλικής και Άυλης Πολιτιστικής Κληρονομιάς – Διακυβέρνηση, Εργαλεία Πολιτικής και Σύνδεση με </a:t>
            </a:r>
            <a:r>
              <a:rPr lang="el-GR" sz="2000" dirty="0" err="1">
                <a:latin typeface="Bookman Old Style" panose="02050604050505020204" pitchFamily="18" charset="0"/>
              </a:rPr>
              <a:t>SDGs</a:t>
            </a:r>
            <a:endParaRPr lang="el-GR" sz="2000" dirty="0">
              <a:latin typeface="Bookman Old Style" panose="02050604050505020204" pitchFamily="18" charset="0"/>
            </a:endParaRPr>
          </a:p>
        </p:txBody>
      </p:sp>
      <p:graphicFrame>
        <p:nvGraphicFramePr>
          <p:cNvPr id="5" name="Θέση περιεχομένου 4">
            <a:extLst>
              <a:ext uri="{FF2B5EF4-FFF2-40B4-BE49-F238E27FC236}">
                <a16:creationId xmlns:a16="http://schemas.microsoft.com/office/drawing/2014/main" id="{C54D5E99-2BB4-4714-34ED-CF0CE867DA20}"/>
              </a:ext>
            </a:extLst>
          </p:cNvPr>
          <p:cNvGraphicFramePr>
            <a:graphicFrameLocks noGrp="1"/>
          </p:cNvGraphicFramePr>
          <p:nvPr>
            <p:ph idx="1"/>
            <p:extLst>
              <p:ext uri="{D42A27DB-BD31-4B8C-83A1-F6EECF244321}">
                <p14:modId xmlns:p14="http://schemas.microsoft.com/office/powerpoint/2010/main" val="1510568847"/>
              </p:ext>
            </p:extLst>
          </p:nvPr>
        </p:nvGraphicFramePr>
        <p:xfrm>
          <a:off x="2061713" y="2133600"/>
          <a:ext cx="8350368" cy="4371405"/>
        </p:xfrm>
        <a:graphic>
          <a:graphicData uri="http://schemas.openxmlformats.org/drawingml/2006/table">
            <a:tbl>
              <a:tblPr firstRow="1" firstCol="1" bandRow="1"/>
              <a:tblGrid>
                <a:gridCol w="1391728">
                  <a:extLst>
                    <a:ext uri="{9D8B030D-6E8A-4147-A177-3AD203B41FA5}">
                      <a16:colId xmlns:a16="http://schemas.microsoft.com/office/drawing/2014/main" val="2583094635"/>
                    </a:ext>
                  </a:extLst>
                </a:gridCol>
                <a:gridCol w="1391728">
                  <a:extLst>
                    <a:ext uri="{9D8B030D-6E8A-4147-A177-3AD203B41FA5}">
                      <a16:colId xmlns:a16="http://schemas.microsoft.com/office/drawing/2014/main" val="761650299"/>
                    </a:ext>
                  </a:extLst>
                </a:gridCol>
                <a:gridCol w="1391728">
                  <a:extLst>
                    <a:ext uri="{9D8B030D-6E8A-4147-A177-3AD203B41FA5}">
                      <a16:colId xmlns:a16="http://schemas.microsoft.com/office/drawing/2014/main" val="1381162132"/>
                    </a:ext>
                  </a:extLst>
                </a:gridCol>
                <a:gridCol w="1391728">
                  <a:extLst>
                    <a:ext uri="{9D8B030D-6E8A-4147-A177-3AD203B41FA5}">
                      <a16:colId xmlns:a16="http://schemas.microsoft.com/office/drawing/2014/main" val="218355578"/>
                    </a:ext>
                  </a:extLst>
                </a:gridCol>
                <a:gridCol w="1391728">
                  <a:extLst>
                    <a:ext uri="{9D8B030D-6E8A-4147-A177-3AD203B41FA5}">
                      <a16:colId xmlns:a16="http://schemas.microsoft.com/office/drawing/2014/main" val="2650095454"/>
                    </a:ext>
                  </a:extLst>
                </a:gridCol>
                <a:gridCol w="1391728">
                  <a:extLst>
                    <a:ext uri="{9D8B030D-6E8A-4147-A177-3AD203B41FA5}">
                      <a16:colId xmlns:a16="http://schemas.microsoft.com/office/drawing/2014/main" val="1965304260"/>
                    </a:ext>
                  </a:extLst>
                </a:gridCol>
              </a:tblGrid>
              <a:tr h="694340">
                <a:tc>
                  <a:txBody>
                    <a:bodyPr/>
                    <a:lstStyle/>
                    <a:p>
                      <a:pPr>
                        <a:lnSpc>
                          <a:spcPct val="115000"/>
                        </a:lnSpc>
                        <a:spcAft>
                          <a:spcPts val="1000"/>
                        </a:spcAft>
                        <a:buNone/>
                      </a:pPr>
                      <a:r>
                        <a:rPr lang="en-US" sz="1200">
                          <a:effectLst/>
                          <a:latin typeface="Bookman Old Style" panose="02050604050505020204" pitchFamily="18" charset="0"/>
                          <a:ea typeface="MS Mincho" panose="02020609040205080304" pitchFamily="49" charset="-128"/>
                          <a:cs typeface="Times New Roman" panose="02020603050405020304" pitchFamily="18" charset="0"/>
                        </a:rPr>
                        <a:t>Τύπος Πολιτιστικής Κληρονομιάς</a:t>
                      </a:r>
                      <a:endParaRPr lang="el-GR" sz="1200">
                        <a:effectLst/>
                        <a:latin typeface="Bookman Old Style" panose="02050604050505020204" pitchFamily="18" charset="0"/>
                        <a:ea typeface="MS Mincho" panose="02020609040205080304" pitchFamily="49" charset="-128"/>
                        <a:cs typeface="Times New Roman" panose="02020603050405020304" pitchFamily="18" charset="0"/>
                      </a:endParaRPr>
                    </a:p>
                  </a:txBody>
                  <a:tcPr marL="50254" marR="502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en-US" sz="1200">
                          <a:effectLst/>
                          <a:latin typeface="Bookman Old Style" panose="02050604050505020204" pitchFamily="18" charset="0"/>
                          <a:ea typeface="MS Mincho" panose="02020609040205080304" pitchFamily="49" charset="-128"/>
                          <a:cs typeface="Times New Roman" panose="02020603050405020304" pitchFamily="18" charset="0"/>
                        </a:rPr>
                        <a:t>Επίπεδο Διακυβέρνησης</a:t>
                      </a:r>
                      <a:endParaRPr lang="el-GR" sz="1200">
                        <a:effectLst/>
                        <a:latin typeface="Bookman Old Style" panose="02050604050505020204" pitchFamily="18" charset="0"/>
                        <a:ea typeface="MS Mincho" panose="02020609040205080304" pitchFamily="49" charset="-128"/>
                        <a:cs typeface="Times New Roman" panose="02020603050405020304" pitchFamily="18" charset="0"/>
                      </a:endParaRPr>
                    </a:p>
                  </a:txBody>
                  <a:tcPr marL="50254" marR="502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en-US" sz="1200">
                          <a:effectLst/>
                          <a:latin typeface="Bookman Old Style" panose="02050604050505020204" pitchFamily="18" charset="0"/>
                          <a:ea typeface="MS Mincho" panose="02020609040205080304" pitchFamily="49" charset="-128"/>
                          <a:cs typeface="Times New Roman" panose="02020603050405020304" pitchFamily="18" charset="0"/>
                        </a:rPr>
                        <a:t>Κύριοι Φορείς</a:t>
                      </a:r>
                      <a:endParaRPr lang="el-GR" sz="1200">
                        <a:effectLst/>
                        <a:latin typeface="Bookman Old Style" panose="02050604050505020204" pitchFamily="18" charset="0"/>
                        <a:ea typeface="MS Mincho" panose="02020609040205080304" pitchFamily="49" charset="-128"/>
                        <a:cs typeface="Times New Roman" panose="02020603050405020304" pitchFamily="18" charset="0"/>
                      </a:endParaRPr>
                    </a:p>
                  </a:txBody>
                  <a:tcPr marL="50254" marR="502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en-US" sz="1200">
                          <a:effectLst/>
                          <a:latin typeface="Bookman Old Style" panose="02050604050505020204" pitchFamily="18" charset="0"/>
                          <a:ea typeface="MS Mincho" panose="02020609040205080304" pitchFamily="49" charset="-128"/>
                          <a:cs typeface="Times New Roman" panose="02020603050405020304" pitchFamily="18" charset="0"/>
                        </a:rPr>
                        <a:t>Στόχοι Διακυβέρνησης</a:t>
                      </a:r>
                      <a:endParaRPr lang="el-GR" sz="1200">
                        <a:effectLst/>
                        <a:latin typeface="Bookman Old Style" panose="02050604050505020204" pitchFamily="18" charset="0"/>
                        <a:ea typeface="MS Mincho" panose="02020609040205080304" pitchFamily="49" charset="-128"/>
                        <a:cs typeface="Times New Roman" panose="02020603050405020304" pitchFamily="18" charset="0"/>
                      </a:endParaRPr>
                    </a:p>
                  </a:txBody>
                  <a:tcPr marL="50254" marR="502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en-US" sz="1200">
                          <a:effectLst/>
                          <a:latin typeface="Bookman Old Style" panose="02050604050505020204" pitchFamily="18" charset="0"/>
                          <a:ea typeface="MS Mincho" panose="02020609040205080304" pitchFamily="49" charset="-128"/>
                          <a:cs typeface="Times New Roman" panose="02020603050405020304" pitchFamily="18" charset="0"/>
                        </a:rPr>
                        <a:t>Εργαλεία Πολιτικής (Policy Instruments)</a:t>
                      </a:r>
                      <a:endParaRPr lang="el-GR" sz="1200">
                        <a:effectLst/>
                        <a:latin typeface="Bookman Old Style" panose="02050604050505020204" pitchFamily="18" charset="0"/>
                        <a:ea typeface="MS Mincho" panose="02020609040205080304" pitchFamily="49" charset="-128"/>
                        <a:cs typeface="Times New Roman" panose="02020603050405020304" pitchFamily="18" charset="0"/>
                      </a:endParaRPr>
                    </a:p>
                  </a:txBody>
                  <a:tcPr marL="50254" marR="502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en-US" sz="1200">
                          <a:effectLst/>
                          <a:latin typeface="Bookman Old Style" panose="02050604050505020204" pitchFamily="18" charset="0"/>
                          <a:ea typeface="MS Mincho" panose="02020609040205080304" pitchFamily="49" charset="-128"/>
                          <a:cs typeface="Times New Roman" panose="02020603050405020304" pitchFamily="18" charset="0"/>
                        </a:rPr>
                        <a:t>Σχετικοί Στόχοι Βιώσιμης Ανάπτυξης (SDGs)</a:t>
                      </a:r>
                      <a:endParaRPr lang="el-GR" sz="1200">
                        <a:effectLst/>
                        <a:latin typeface="Bookman Old Style" panose="02050604050505020204" pitchFamily="18" charset="0"/>
                        <a:ea typeface="MS Mincho" panose="02020609040205080304" pitchFamily="49" charset="-128"/>
                        <a:cs typeface="Times New Roman" panose="02020603050405020304" pitchFamily="18" charset="0"/>
                      </a:endParaRPr>
                    </a:p>
                  </a:txBody>
                  <a:tcPr marL="50254" marR="502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85312771"/>
                  </a:ext>
                </a:extLst>
              </a:tr>
              <a:tr h="1683224">
                <a:tc>
                  <a:txBody>
                    <a:bodyPr/>
                    <a:lstStyle/>
                    <a:p>
                      <a:pPr>
                        <a:lnSpc>
                          <a:spcPct val="115000"/>
                        </a:lnSpc>
                        <a:spcAft>
                          <a:spcPts val="1000"/>
                        </a:spcAft>
                        <a:buNone/>
                      </a:pPr>
                      <a:r>
                        <a:rPr lang="en-US" sz="1200">
                          <a:effectLst/>
                          <a:latin typeface="Bookman Old Style" panose="02050604050505020204" pitchFamily="18" charset="0"/>
                          <a:ea typeface="MS Mincho" panose="02020609040205080304" pitchFamily="49" charset="-128"/>
                          <a:cs typeface="Times New Roman" panose="02020603050405020304" pitchFamily="18" charset="0"/>
                        </a:rPr>
                        <a:t>Υλική Πολιτιστική Κληρονομιά</a:t>
                      </a:r>
                      <a:endParaRPr lang="el-GR" sz="1200">
                        <a:effectLst/>
                        <a:latin typeface="Bookman Old Style" panose="02050604050505020204" pitchFamily="18" charset="0"/>
                        <a:ea typeface="MS Mincho" panose="02020609040205080304" pitchFamily="49" charset="-128"/>
                        <a:cs typeface="Times New Roman" panose="02020603050405020304" pitchFamily="18" charset="0"/>
                      </a:endParaRPr>
                    </a:p>
                  </a:txBody>
                  <a:tcPr marL="50254" marR="502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en-US" sz="1200">
                          <a:effectLst/>
                          <a:latin typeface="Bookman Old Style" panose="02050604050505020204" pitchFamily="18" charset="0"/>
                          <a:ea typeface="MS Mincho" panose="02020609040205080304" pitchFamily="49" charset="-128"/>
                          <a:cs typeface="Times New Roman" panose="02020603050405020304" pitchFamily="18" charset="0"/>
                        </a:rPr>
                        <a:t>Τοπικό – Εθνικό – Διεθνές</a:t>
                      </a:r>
                      <a:endParaRPr lang="el-GR" sz="1200">
                        <a:effectLst/>
                        <a:latin typeface="Bookman Old Style" panose="02050604050505020204" pitchFamily="18" charset="0"/>
                        <a:ea typeface="MS Mincho" panose="02020609040205080304" pitchFamily="49" charset="-128"/>
                        <a:cs typeface="Times New Roman" panose="02020603050405020304" pitchFamily="18" charset="0"/>
                      </a:endParaRPr>
                    </a:p>
                  </a:txBody>
                  <a:tcPr marL="50254" marR="502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en-US" sz="1200">
                          <a:effectLst/>
                          <a:latin typeface="Bookman Old Style" panose="02050604050505020204" pitchFamily="18" charset="0"/>
                          <a:ea typeface="MS Mincho" panose="02020609040205080304" pitchFamily="49" charset="-128"/>
                          <a:cs typeface="Times New Roman" panose="02020603050405020304" pitchFamily="18" charset="0"/>
                        </a:rPr>
                        <a:t>Υπουργείο Πολιτισμού</a:t>
                      </a:r>
                      <a:br>
                        <a:rPr lang="en-US" sz="1200">
                          <a:effectLst/>
                          <a:latin typeface="Bookman Old Style" panose="02050604050505020204" pitchFamily="18" charset="0"/>
                          <a:ea typeface="MS Mincho" panose="02020609040205080304" pitchFamily="49" charset="-128"/>
                          <a:cs typeface="Times New Roman" panose="02020603050405020304" pitchFamily="18" charset="0"/>
                        </a:rPr>
                      </a:br>
                      <a:r>
                        <a:rPr lang="en-US" sz="1200">
                          <a:effectLst/>
                          <a:latin typeface="Bookman Old Style" panose="02050604050505020204" pitchFamily="18" charset="0"/>
                          <a:ea typeface="MS Mincho" panose="02020609040205080304" pitchFamily="49" charset="-128"/>
                          <a:cs typeface="Times New Roman" panose="02020603050405020304" pitchFamily="18" charset="0"/>
                        </a:rPr>
                        <a:t>Εφορείες Αρχαιοτήτων</a:t>
                      </a:r>
                      <a:br>
                        <a:rPr lang="en-US" sz="1200">
                          <a:effectLst/>
                          <a:latin typeface="Bookman Old Style" panose="02050604050505020204" pitchFamily="18" charset="0"/>
                          <a:ea typeface="MS Mincho" panose="02020609040205080304" pitchFamily="49" charset="-128"/>
                          <a:cs typeface="Times New Roman" panose="02020603050405020304" pitchFamily="18" charset="0"/>
                        </a:rPr>
                      </a:br>
                      <a:r>
                        <a:rPr lang="en-US" sz="1200">
                          <a:effectLst/>
                          <a:latin typeface="Bookman Old Style" panose="02050604050505020204" pitchFamily="18" charset="0"/>
                          <a:ea typeface="MS Mincho" panose="02020609040205080304" pitchFamily="49" charset="-128"/>
                          <a:cs typeface="Times New Roman" panose="02020603050405020304" pitchFamily="18" charset="0"/>
                        </a:rPr>
                        <a:t>Δήμοι</a:t>
                      </a:r>
                      <a:br>
                        <a:rPr lang="en-US" sz="1200">
                          <a:effectLst/>
                          <a:latin typeface="Bookman Old Style" panose="02050604050505020204" pitchFamily="18" charset="0"/>
                          <a:ea typeface="MS Mincho" panose="02020609040205080304" pitchFamily="49" charset="-128"/>
                          <a:cs typeface="Times New Roman" panose="02020603050405020304" pitchFamily="18" charset="0"/>
                        </a:rPr>
                      </a:br>
                      <a:r>
                        <a:rPr lang="en-US" sz="1200">
                          <a:effectLst/>
                          <a:latin typeface="Bookman Old Style" panose="02050604050505020204" pitchFamily="18" charset="0"/>
                          <a:ea typeface="MS Mincho" panose="02020609040205080304" pitchFamily="49" charset="-128"/>
                          <a:cs typeface="Times New Roman" panose="02020603050405020304" pitchFamily="18" charset="0"/>
                        </a:rPr>
                        <a:t>UNESCO / ICOMOS</a:t>
                      </a:r>
                      <a:endParaRPr lang="el-GR" sz="1200">
                        <a:effectLst/>
                        <a:latin typeface="Bookman Old Style" panose="02050604050505020204" pitchFamily="18" charset="0"/>
                        <a:ea typeface="MS Mincho" panose="02020609040205080304" pitchFamily="49" charset="-128"/>
                        <a:cs typeface="Times New Roman" panose="02020603050405020304" pitchFamily="18" charset="0"/>
                      </a:endParaRPr>
                    </a:p>
                  </a:txBody>
                  <a:tcPr marL="50254" marR="502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en-US" sz="1200">
                          <a:effectLst/>
                          <a:latin typeface="Bookman Old Style" panose="02050604050505020204" pitchFamily="18" charset="0"/>
                          <a:ea typeface="MS Mincho" panose="02020609040205080304" pitchFamily="49" charset="-128"/>
                          <a:cs typeface="Times New Roman" panose="02020603050405020304" pitchFamily="18" charset="0"/>
                        </a:rPr>
                        <a:t>Προστασία, συντήρηση και αποκατάσταση μνημείων</a:t>
                      </a:r>
                      <a:br>
                        <a:rPr lang="en-US" sz="1200">
                          <a:effectLst/>
                          <a:latin typeface="Bookman Old Style" panose="02050604050505020204" pitchFamily="18" charset="0"/>
                          <a:ea typeface="MS Mincho" panose="02020609040205080304" pitchFamily="49" charset="-128"/>
                          <a:cs typeface="Times New Roman" panose="02020603050405020304" pitchFamily="18" charset="0"/>
                        </a:rPr>
                      </a:br>
                      <a:r>
                        <a:rPr lang="en-US" sz="1200">
                          <a:effectLst/>
                          <a:latin typeface="Bookman Old Style" panose="02050604050505020204" pitchFamily="18" charset="0"/>
                          <a:ea typeface="MS Mincho" panose="02020609040205080304" pitchFamily="49" charset="-128"/>
                          <a:cs typeface="Times New Roman" panose="02020603050405020304" pitchFamily="18" charset="0"/>
                        </a:rPr>
                        <a:t>Ενσωμάτωση στον αστικό σχεδιασμό</a:t>
                      </a:r>
                      <a:br>
                        <a:rPr lang="en-US" sz="1200">
                          <a:effectLst/>
                          <a:latin typeface="Bookman Old Style" panose="02050604050505020204" pitchFamily="18" charset="0"/>
                          <a:ea typeface="MS Mincho" panose="02020609040205080304" pitchFamily="49" charset="-128"/>
                          <a:cs typeface="Times New Roman" panose="02020603050405020304" pitchFamily="18" charset="0"/>
                        </a:rPr>
                      </a:br>
                      <a:r>
                        <a:rPr lang="en-US" sz="1200">
                          <a:effectLst/>
                          <a:latin typeface="Bookman Old Style" panose="02050604050505020204" pitchFamily="18" charset="0"/>
                          <a:ea typeface="MS Mincho" panose="02020609040205080304" pitchFamily="49" charset="-128"/>
                          <a:cs typeface="Times New Roman" panose="02020603050405020304" pitchFamily="18" charset="0"/>
                        </a:rPr>
                        <a:t>Ανάπτυξη πολιτιστικού τουρισμού</a:t>
                      </a:r>
                      <a:endParaRPr lang="el-GR" sz="1200">
                        <a:effectLst/>
                        <a:latin typeface="Bookman Old Style" panose="02050604050505020204" pitchFamily="18" charset="0"/>
                        <a:ea typeface="MS Mincho" panose="02020609040205080304" pitchFamily="49" charset="-128"/>
                        <a:cs typeface="Times New Roman" panose="02020603050405020304" pitchFamily="18" charset="0"/>
                      </a:endParaRPr>
                    </a:p>
                  </a:txBody>
                  <a:tcPr marL="50254" marR="502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en-US" sz="1200">
                          <a:effectLst/>
                          <a:latin typeface="Bookman Old Style" panose="02050604050505020204" pitchFamily="18" charset="0"/>
                          <a:ea typeface="MS Mincho" panose="02020609040205080304" pitchFamily="49" charset="-128"/>
                          <a:cs typeface="Times New Roman" panose="02020603050405020304" pitchFamily="18" charset="0"/>
                        </a:rPr>
                        <a:t>Νομοθεσία προστασίας</a:t>
                      </a:r>
                      <a:br>
                        <a:rPr lang="en-US" sz="1200">
                          <a:effectLst/>
                          <a:latin typeface="Bookman Old Style" panose="02050604050505020204" pitchFamily="18" charset="0"/>
                          <a:ea typeface="MS Mincho" panose="02020609040205080304" pitchFamily="49" charset="-128"/>
                          <a:cs typeface="Times New Roman" panose="02020603050405020304" pitchFamily="18" charset="0"/>
                        </a:rPr>
                      </a:br>
                      <a:r>
                        <a:rPr lang="en-US" sz="1200">
                          <a:effectLst/>
                          <a:latin typeface="Bookman Old Style" panose="02050604050505020204" pitchFamily="18" charset="0"/>
                          <a:ea typeface="MS Mincho" panose="02020609040205080304" pitchFamily="49" charset="-128"/>
                          <a:cs typeface="Times New Roman" panose="02020603050405020304" pitchFamily="18" charset="0"/>
                        </a:rPr>
                        <a:t>Σχέδια διαχείρισης μνημείων</a:t>
                      </a:r>
                      <a:br>
                        <a:rPr lang="en-US" sz="1200">
                          <a:effectLst/>
                          <a:latin typeface="Bookman Old Style" panose="02050604050505020204" pitchFamily="18" charset="0"/>
                          <a:ea typeface="MS Mincho" panose="02020609040205080304" pitchFamily="49" charset="-128"/>
                          <a:cs typeface="Times New Roman" panose="02020603050405020304" pitchFamily="18" charset="0"/>
                        </a:rPr>
                      </a:br>
                      <a:r>
                        <a:rPr lang="en-US" sz="1200">
                          <a:effectLst/>
                          <a:latin typeface="Bookman Old Style" panose="02050604050505020204" pitchFamily="18" charset="0"/>
                          <a:ea typeface="MS Mincho" panose="02020609040205080304" pitchFamily="49" charset="-128"/>
                          <a:cs typeface="Times New Roman" panose="02020603050405020304" pitchFamily="18" charset="0"/>
                        </a:rPr>
                        <a:t>Χρηματοδοτικά προγράμματα</a:t>
                      </a:r>
                      <a:br>
                        <a:rPr lang="en-US" sz="1200">
                          <a:effectLst/>
                          <a:latin typeface="Bookman Old Style" panose="02050604050505020204" pitchFamily="18" charset="0"/>
                          <a:ea typeface="MS Mincho" panose="02020609040205080304" pitchFamily="49" charset="-128"/>
                          <a:cs typeface="Times New Roman" panose="02020603050405020304" pitchFamily="18" charset="0"/>
                        </a:rPr>
                      </a:br>
                      <a:r>
                        <a:rPr lang="en-US" sz="1200">
                          <a:effectLst/>
                          <a:latin typeface="Bookman Old Style" panose="02050604050505020204" pitchFamily="18" charset="0"/>
                          <a:ea typeface="MS Mincho" panose="02020609040205080304" pitchFamily="49" charset="-128"/>
                          <a:cs typeface="Times New Roman" panose="02020603050405020304" pitchFamily="18" charset="0"/>
                        </a:rPr>
                        <a:t>Χωρικός σχεδιασμός</a:t>
                      </a:r>
                      <a:endParaRPr lang="el-GR" sz="1200">
                        <a:effectLst/>
                        <a:latin typeface="Bookman Old Style" panose="02050604050505020204" pitchFamily="18" charset="0"/>
                        <a:ea typeface="MS Mincho" panose="02020609040205080304" pitchFamily="49" charset="-128"/>
                        <a:cs typeface="Times New Roman" panose="02020603050405020304" pitchFamily="18" charset="0"/>
                      </a:endParaRPr>
                    </a:p>
                  </a:txBody>
                  <a:tcPr marL="50254" marR="502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en-US" sz="1200" dirty="0">
                          <a:effectLst/>
                          <a:latin typeface="Bookman Old Style" panose="02050604050505020204" pitchFamily="18" charset="0"/>
                          <a:ea typeface="MS Mincho" panose="02020609040205080304" pitchFamily="49" charset="-128"/>
                          <a:cs typeface="Times New Roman" panose="02020603050405020304" pitchFamily="18" charset="0"/>
                        </a:rPr>
                        <a:t>SDG 11.4</a:t>
                      </a:r>
                      <a:br>
                        <a:rPr lang="en-US" sz="1200" dirty="0">
                          <a:effectLst/>
                          <a:latin typeface="Bookman Old Style" panose="02050604050505020204" pitchFamily="18" charset="0"/>
                          <a:ea typeface="MS Mincho" panose="02020609040205080304" pitchFamily="49" charset="-128"/>
                          <a:cs typeface="Times New Roman" panose="02020603050405020304" pitchFamily="18" charset="0"/>
                        </a:rPr>
                      </a:br>
                      <a:r>
                        <a:rPr lang="en-US" sz="1200" dirty="0">
                          <a:effectLst/>
                          <a:latin typeface="Bookman Old Style" panose="02050604050505020204" pitchFamily="18" charset="0"/>
                          <a:ea typeface="MS Mincho" panose="02020609040205080304" pitchFamily="49" charset="-128"/>
                          <a:cs typeface="Times New Roman" panose="02020603050405020304" pitchFamily="18" charset="0"/>
                        </a:rPr>
                        <a:t>SDG 8</a:t>
                      </a:r>
                      <a:br>
                        <a:rPr lang="en-US" sz="1200" dirty="0">
                          <a:effectLst/>
                          <a:latin typeface="Bookman Old Style" panose="02050604050505020204" pitchFamily="18" charset="0"/>
                          <a:ea typeface="MS Mincho" panose="02020609040205080304" pitchFamily="49" charset="-128"/>
                          <a:cs typeface="Times New Roman" panose="02020603050405020304" pitchFamily="18" charset="0"/>
                        </a:rPr>
                      </a:br>
                      <a:r>
                        <a:rPr lang="en-US" sz="1200" dirty="0">
                          <a:effectLst/>
                          <a:latin typeface="Bookman Old Style" panose="02050604050505020204" pitchFamily="18" charset="0"/>
                          <a:ea typeface="MS Mincho" panose="02020609040205080304" pitchFamily="49" charset="-128"/>
                          <a:cs typeface="Times New Roman" panose="02020603050405020304" pitchFamily="18" charset="0"/>
                        </a:rPr>
                        <a:t>SDG 9</a:t>
                      </a:r>
                      <a:br>
                        <a:rPr lang="en-US" sz="1200" dirty="0">
                          <a:effectLst/>
                          <a:latin typeface="Bookman Old Style" panose="02050604050505020204" pitchFamily="18" charset="0"/>
                          <a:ea typeface="MS Mincho" panose="02020609040205080304" pitchFamily="49" charset="-128"/>
                          <a:cs typeface="Times New Roman" panose="02020603050405020304" pitchFamily="18" charset="0"/>
                        </a:rPr>
                      </a:br>
                      <a:r>
                        <a:rPr lang="en-US" sz="1200" dirty="0">
                          <a:effectLst/>
                          <a:latin typeface="Bookman Old Style" panose="02050604050505020204" pitchFamily="18" charset="0"/>
                          <a:ea typeface="MS Mincho" panose="02020609040205080304" pitchFamily="49" charset="-128"/>
                          <a:cs typeface="Times New Roman" panose="02020603050405020304" pitchFamily="18" charset="0"/>
                        </a:rPr>
                        <a:t>SDG 16</a:t>
                      </a:r>
                      <a:br>
                        <a:rPr lang="en-US" sz="1200" dirty="0">
                          <a:effectLst/>
                          <a:latin typeface="Bookman Old Style" panose="02050604050505020204" pitchFamily="18" charset="0"/>
                          <a:ea typeface="MS Mincho" panose="02020609040205080304" pitchFamily="49" charset="-128"/>
                          <a:cs typeface="Times New Roman" panose="02020603050405020304" pitchFamily="18" charset="0"/>
                        </a:rPr>
                      </a:br>
                      <a:r>
                        <a:rPr lang="en-US" sz="1200" dirty="0">
                          <a:effectLst/>
                          <a:latin typeface="Bookman Old Style" panose="02050604050505020204" pitchFamily="18" charset="0"/>
                          <a:ea typeface="MS Mincho" panose="02020609040205080304" pitchFamily="49" charset="-128"/>
                          <a:cs typeface="Times New Roman" panose="02020603050405020304" pitchFamily="18" charset="0"/>
                        </a:rPr>
                        <a:t>SDG 17</a:t>
                      </a:r>
                      <a:endParaRPr lang="el-GR" sz="1200" dirty="0">
                        <a:effectLst/>
                        <a:latin typeface="Bookman Old Style" panose="02050604050505020204" pitchFamily="18" charset="0"/>
                        <a:ea typeface="MS Mincho" panose="02020609040205080304" pitchFamily="49" charset="-128"/>
                        <a:cs typeface="Times New Roman" panose="02020603050405020304" pitchFamily="18" charset="0"/>
                      </a:endParaRPr>
                    </a:p>
                  </a:txBody>
                  <a:tcPr marL="50254" marR="502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42627805"/>
                  </a:ext>
                </a:extLst>
              </a:tr>
              <a:tr h="1400686">
                <a:tc>
                  <a:txBody>
                    <a:bodyPr/>
                    <a:lstStyle/>
                    <a:p>
                      <a:pPr>
                        <a:lnSpc>
                          <a:spcPct val="115000"/>
                        </a:lnSpc>
                        <a:spcAft>
                          <a:spcPts val="1000"/>
                        </a:spcAft>
                        <a:buNone/>
                      </a:pPr>
                      <a:r>
                        <a:rPr lang="en-US" sz="1200">
                          <a:effectLst/>
                          <a:latin typeface="Bookman Old Style" panose="02050604050505020204" pitchFamily="18" charset="0"/>
                          <a:ea typeface="MS Mincho" panose="02020609040205080304" pitchFamily="49" charset="-128"/>
                          <a:cs typeface="Times New Roman" panose="02020603050405020304" pitchFamily="18" charset="0"/>
                        </a:rPr>
                        <a:t>Άυλη Πολιτιστική Κληρονομιά</a:t>
                      </a:r>
                      <a:endParaRPr lang="el-GR" sz="1200">
                        <a:effectLst/>
                        <a:latin typeface="Bookman Old Style" panose="02050604050505020204" pitchFamily="18" charset="0"/>
                        <a:ea typeface="MS Mincho" panose="02020609040205080304" pitchFamily="49" charset="-128"/>
                        <a:cs typeface="Times New Roman" panose="02020603050405020304" pitchFamily="18" charset="0"/>
                      </a:endParaRPr>
                    </a:p>
                  </a:txBody>
                  <a:tcPr marL="50254" marR="502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en-US" sz="1200">
                          <a:effectLst/>
                          <a:latin typeface="Bookman Old Style" panose="02050604050505020204" pitchFamily="18" charset="0"/>
                          <a:ea typeface="MS Mincho" panose="02020609040205080304" pitchFamily="49" charset="-128"/>
                          <a:cs typeface="Times New Roman" panose="02020603050405020304" pitchFamily="18" charset="0"/>
                        </a:rPr>
                        <a:t>Κοινοτικό – Τοπικό – Θεσμικό</a:t>
                      </a:r>
                      <a:endParaRPr lang="el-GR" sz="1200">
                        <a:effectLst/>
                        <a:latin typeface="Bookman Old Style" panose="02050604050505020204" pitchFamily="18" charset="0"/>
                        <a:ea typeface="MS Mincho" panose="02020609040205080304" pitchFamily="49" charset="-128"/>
                        <a:cs typeface="Times New Roman" panose="02020603050405020304" pitchFamily="18" charset="0"/>
                      </a:endParaRPr>
                    </a:p>
                  </a:txBody>
                  <a:tcPr marL="50254" marR="502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en-US" sz="1200">
                          <a:effectLst/>
                          <a:latin typeface="Bookman Old Style" panose="02050604050505020204" pitchFamily="18" charset="0"/>
                          <a:ea typeface="MS Mincho" panose="02020609040205080304" pitchFamily="49" charset="-128"/>
                          <a:cs typeface="Times New Roman" panose="02020603050405020304" pitchFamily="18" charset="0"/>
                        </a:rPr>
                        <a:t>Πολιτιστικοί σύλλογοι</a:t>
                      </a:r>
                      <a:br>
                        <a:rPr lang="en-US" sz="1200">
                          <a:effectLst/>
                          <a:latin typeface="Bookman Old Style" panose="02050604050505020204" pitchFamily="18" charset="0"/>
                          <a:ea typeface="MS Mincho" panose="02020609040205080304" pitchFamily="49" charset="-128"/>
                          <a:cs typeface="Times New Roman" panose="02020603050405020304" pitchFamily="18" charset="0"/>
                        </a:rPr>
                      </a:br>
                      <a:r>
                        <a:rPr lang="en-US" sz="1200">
                          <a:effectLst/>
                          <a:latin typeface="Bookman Old Style" panose="02050604050505020204" pitchFamily="18" charset="0"/>
                          <a:ea typeface="MS Mincho" panose="02020609040205080304" pitchFamily="49" charset="-128"/>
                          <a:cs typeface="Times New Roman" panose="02020603050405020304" pitchFamily="18" charset="0"/>
                        </a:rPr>
                        <a:t>Τοπικές κοινότητες</a:t>
                      </a:r>
                      <a:br>
                        <a:rPr lang="en-US" sz="1200">
                          <a:effectLst/>
                          <a:latin typeface="Bookman Old Style" panose="02050604050505020204" pitchFamily="18" charset="0"/>
                          <a:ea typeface="MS Mincho" panose="02020609040205080304" pitchFamily="49" charset="-128"/>
                          <a:cs typeface="Times New Roman" panose="02020603050405020304" pitchFamily="18" charset="0"/>
                        </a:rPr>
                      </a:br>
                      <a:r>
                        <a:rPr lang="en-US" sz="1200">
                          <a:effectLst/>
                          <a:latin typeface="Bookman Old Style" panose="02050604050505020204" pitchFamily="18" charset="0"/>
                          <a:ea typeface="MS Mincho" panose="02020609040205080304" pitchFamily="49" charset="-128"/>
                          <a:cs typeface="Times New Roman" panose="02020603050405020304" pitchFamily="18" charset="0"/>
                        </a:rPr>
                        <a:t>Δήμοι</a:t>
                      </a:r>
                      <a:br>
                        <a:rPr lang="en-US" sz="1200">
                          <a:effectLst/>
                          <a:latin typeface="Bookman Old Style" panose="02050604050505020204" pitchFamily="18" charset="0"/>
                          <a:ea typeface="MS Mincho" panose="02020609040205080304" pitchFamily="49" charset="-128"/>
                          <a:cs typeface="Times New Roman" panose="02020603050405020304" pitchFamily="18" charset="0"/>
                        </a:rPr>
                      </a:br>
                      <a:r>
                        <a:rPr lang="en-US" sz="1200">
                          <a:effectLst/>
                          <a:latin typeface="Bookman Old Style" panose="02050604050505020204" pitchFamily="18" charset="0"/>
                          <a:ea typeface="MS Mincho" panose="02020609040205080304" pitchFamily="49" charset="-128"/>
                          <a:cs typeface="Times New Roman" panose="02020603050405020304" pitchFamily="18" charset="0"/>
                        </a:rPr>
                        <a:t>ΥΠΠΟΑ</a:t>
                      </a:r>
                      <a:br>
                        <a:rPr lang="en-US" sz="1200">
                          <a:effectLst/>
                          <a:latin typeface="Bookman Old Style" panose="02050604050505020204" pitchFamily="18" charset="0"/>
                          <a:ea typeface="MS Mincho" panose="02020609040205080304" pitchFamily="49" charset="-128"/>
                          <a:cs typeface="Times New Roman" panose="02020603050405020304" pitchFamily="18" charset="0"/>
                        </a:rPr>
                      </a:br>
                      <a:r>
                        <a:rPr lang="en-US" sz="1200">
                          <a:effectLst/>
                          <a:latin typeface="Bookman Old Style" panose="02050604050505020204" pitchFamily="18" charset="0"/>
                          <a:ea typeface="MS Mincho" panose="02020609040205080304" pitchFamily="49" charset="-128"/>
                          <a:cs typeface="Times New Roman" panose="02020603050405020304" pitchFamily="18" charset="0"/>
                        </a:rPr>
                        <a:t>UNESCO</a:t>
                      </a:r>
                      <a:endParaRPr lang="el-GR" sz="1200">
                        <a:effectLst/>
                        <a:latin typeface="Bookman Old Style" panose="02050604050505020204" pitchFamily="18" charset="0"/>
                        <a:ea typeface="MS Mincho" panose="02020609040205080304" pitchFamily="49" charset="-128"/>
                        <a:cs typeface="Times New Roman" panose="02020603050405020304" pitchFamily="18" charset="0"/>
                      </a:endParaRPr>
                    </a:p>
                  </a:txBody>
                  <a:tcPr marL="50254" marR="502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en-US" sz="1200">
                          <a:effectLst/>
                          <a:latin typeface="Bookman Old Style" panose="02050604050505020204" pitchFamily="18" charset="0"/>
                          <a:ea typeface="MS Mincho" panose="02020609040205080304" pitchFamily="49" charset="-128"/>
                          <a:cs typeface="Times New Roman" panose="02020603050405020304" pitchFamily="18" charset="0"/>
                        </a:rPr>
                        <a:t>Διαφύλαξη και μετάδοση πρακτικών</a:t>
                      </a:r>
                      <a:br>
                        <a:rPr lang="en-US" sz="1200">
                          <a:effectLst/>
                          <a:latin typeface="Bookman Old Style" panose="02050604050505020204" pitchFamily="18" charset="0"/>
                          <a:ea typeface="MS Mincho" panose="02020609040205080304" pitchFamily="49" charset="-128"/>
                          <a:cs typeface="Times New Roman" panose="02020603050405020304" pitchFamily="18" charset="0"/>
                        </a:rPr>
                      </a:br>
                      <a:r>
                        <a:rPr lang="en-US" sz="1200">
                          <a:effectLst/>
                          <a:latin typeface="Bookman Old Style" panose="02050604050505020204" pitchFamily="18" charset="0"/>
                          <a:ea typeface="MS Mincho" panose="02020609040205080304" pitchFamily="49" charset="-128"/>
                          <a:cs typeface="Times New Roman" panose="02020603050405020304" pitchFamily="18" charset="0"/>
                        </a:rPr>
                        <a:t>Ενίσχυση κοινωνικής συνοχής</a:t>
                      </a:r>
                      <a:br>
                        <a:rPr lang="en-US" sz="1200">
                          <a:effectLst/>
                          <a:latin typeface="Bookman Old Style" panose="02050604050505020204" pitchFamily="18" charset="0"/>
                          <a:ea typeface="MS Mincho" panose="02020609040205080304" pitchFamily="49" charset="-128"/>
                          <a:cs typeface="Times New Roman" panose="02020603050405020304" pitchFamily="18" charset="0"/>
                        </a:rPr>
                      </a:br>
                      <a:r>
                        <a:rPr lang="en-US" sz="1200">
                          <a:effectLst/>
                          <a:latin typeface="Bookman Old Style" panose="02050604050505020204" pitchFamily="18" charset="0"/>
                          <a:ea typeface="MS Mincho" panose="02020609040205080304" pitchFamily="49" charset="-128"/>
                          <a:cs typeface="Times New Roman" panose="02020603050405020304" pitchFamily="18" charset="0"/>
                        </a:rPr>
                        <a:t>Συμμετοχική διακυβέρνηση</a:t>
                      </a:r>
                      <a:endParaRPr lang="el-GR" sz="1200">
                        <a:effectLst/>
                        <a:latin typeface="Bookman Old Style" panose="02050604050505020204" pitchFamily="18" charset="0"/>
                        <a:ea typeface="MS Mincho" panose="02020609040205080304" pitchFamily="49" charset="-128"/>
                        <a:cs typeface="Times New Roman" panose="02020603050405020304" pitchFamily="18" charset="0"/>
                      </a:endParaRPr>
                    </a:p>
                  </a:txBody>
                  <a:tcPr marL="50254" marR="502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en-US" sz="1200">
                          <a:effectLst/>
                          <a:latin typeface="Bookman Old Style" panose="02050604050505020204" pitchFamily="18" charset="0"/>
                          <a:ea typeface="MS Mincho" panose="02020609040205080304" pitchFamily="49" charset="-128"/>
                          <a:cs typeface="Times New Roman" panose="02020603050405020304" pitchFamily="18" charset="0"/>
                        </a:rPr>
                        <a:t>Κατάλογοι ΑΠΚ</a:t>
                      </a:r>
                      <a:br>
                        <a:rPr lang="en-US" sz="1200">
                          <a:effectLst/>
                          <a:latin typeface="Bookman Old Style" panose="02050604050505020204" pitchFamily="18" charset="0"/>
                          <a:ea typeface="MS Mincho" panose="02020609040205080304" pitchFamily="49" charset="-128"/>
                          <a:cs typeface="Times New Roman" panose="02020603050405020304" pitchFamily="18" charset="0"/>
                        </a:rPr>
                      </a:br>
                      <a:r>
                        <a:rPr lang="en-US" sz="1200">
                          <a:effectLst/>
                          <a:latin typeface="Bookman Old Style" panose="02050604050505020204" pitchFamily="18" charset="0"/>
                          <a:ea typeface="MS Mincho" panose="02020609040205080304" pitchFamily="49" charset="-128"/>
                          <a:cs typeface="Times New Roman" panose="02020603050405020304" pitchFamily="18" charset="0"/>
                        </a:rPr>
                        <a:t>Συμμετοχικά προγράμματα</a:t>
                      </a:r>
                      <a:br>
                        <a:rPr lang="en-US" sz="1200">
                          <a:effectLst/>
                          <a:latin typeface="Bookman Old Style" panose="02050604050505020204" pitchFamily="18" charset="0"/>
                          <a:ea typeface="MS Mincho" panose="02020609040205080304" pitchFamily="49" charset="-128"/>
                          <a:cs typeface="Times New Roman" panose="02020603050405020304" pitchFamily="18" charset="0"/>
                        </a:rPr>
                      </a:br>
                      <a:r>
                        <a:rPr lang="en-US" sz="1200">
                          <a:effectLst/>
                          <a:latin typeface="Bookman Old Style" panose="02050604050505020204" pitchFamily="18" charset="0"/>
                          <a:ea typeface="MS Mincho" panose="02020609040205080304" pitchFamily="49" charset="-128"/>
                          <a:cs typeface="Times New Roman" panose="02020603050405020304" pitchFamily="18" charset="0"/>
                        </a:rPr>
                        <a:t>Εκπαιδευτικές δράσεις</a:t>
                      </a:r>
                      <a:br>
                        <a:rPr lang="en-US" sz="1200">
                          <a:effectLst/>
                          <a:latin typeface="Bookman Old Style" panose="02050604050505020204" pitchFamily="18" charset="0"/>
                          <a:ea typeface="MS Mincho" panose="02020609040205080304" pitchFamily="49" charset="-128"/>
                          <a:cs typeface="Times New Roman" panose="02020603050405020304" pitchFamily="18" charset="0"/>
                        </a:rPr>
                      </a:br>
                      <a:r>
                        <a:rPr lang="en-US" sz="1200">
                          <a:effectLst/>
                          <a:latin typeface="Bookman Old Style" panose="02050604050505020204" pitchFamily="18" charset="0"/>
                          <a:ea typeface="MS Mincho" panose="02020609040205080304" pitchFamily="49" charset="-128"/>
                          <a:cs typeface="Times New Roman" panose="02020603050405020304" pitchFamily="18" charset="0"/>
                        </a:rPr>
                        <a:t>Χρηματοδότηση φορέων</a:t>
                      </a:r>
                      <a:endParaRPr lang="el-GR" sz="1200">
                        <a:effectLst/>
                        <a:latin typeface="Bookman Old Style" panose="02050604050505020204" pitchFamily="18" charset="0"/>
                        <a:ea typeface="MS Mincho" panose="02020609040205080304" pitchFamily="49" charset="-128"/>
                        <a:cs typeface="Times New Roman" panose="02020603050405020304" pitchFamily="18" charset="0"/>
                      </a:endParaRPr>
                    </a:p>
                  </a:txBody>
                  <a:tcPr marL="50254" marR="502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en-US" sz="1200" dirty="0">
                          <a:effectLst/>
                          <a:latin typeface="Bookman Old Style" panose="02050604050505020204" pitchFamily="18" charset="0"/>
                          <a:ea typeface="MS Mincho" panose="02020609040205080304" pitchFamily="49" charset="-128"/>
                          <a:cs typeface="Times New Roman" panose="02020603050405020304" pitchFamily="18" charset="0"/>
                        </a:rPr>
                        <a:t>SDG 4</a:t>
                      </a:r>
                      <a:br>
                        <a:rPr lang="en-US" sz="1200" dirty="0">
                          <a:effectLst/>
                          <a:latin typeface="Bookman Old Style" panose="02050604050505020204" pitchFamily="18" charset="0"/>
                          <a:ea typeface="MS Mincho" panose="02020609040205080304" pitchFamily="49" charset="-128"/>
                          <a:cs typeface="Times New Roman" panose="02020603050405020304" pitchFamily="18" charset="0"/>
                        </a:rPr>
                      </a:br>
                      <a:r>
                        <a:rPr lang="en-US" sz="1200" dirty="0">
                          <a:effectLst/>
                          <a:latin typeface="Bookman Old Style" panose="02050604050505020204" pitchFamily="18" charset="0"/>
                          <a:ea typeface="MS Mincho" panose="02020609040205080304" pitchFamily="49" charset="-128"/>
                          <a:cs typeface="Times New Roman" panose="02020603050405020304" pitchFamily="18" charset="0"/>
                        </a:rPr>
                        <a:t>SDG 11.4</a:t>
                      </a:r>
                      <a:br>
                        <a:rPr lang="en-US" sz="1200" dirty="0">
                          <a:effectLst/>
                          <a:latin typeface="Bookman Old Style" panose="02050604050505020204" pitchFamily="18" charset="0"/>
                          <a:ea typeface="MS Mincho" panose="02020609040205080304" pitchFamily="49" charset="-128"/>
                          <a:cs typeface="Times New Roman" panose="02020603050405020304" pitchFamily="18" charset="0"/>
                        </a:rPr>
                      </a:br>
                      <a:r>
                        <a:rPr lang="en-US" sz="1200" dirty="0">
                          <a:effectLst/>
                          <a:latin typeface="Bookman Old Style" panose="02050604050505020204" pitchFamily="18" charset="0"/>
                          <a:ea typeface="MS Mincho" panose="02020609040205080304" pitchFamily="49" charset="-128"/>
                          <a:cs typeface="Times New Roman" panose="02020603050405020304" pitchFamily="18" charset="0"/>
                        </a:rPr>
                        <a:t>SDG 16</a:t>
                      </a:r>
                      <a:br>
                        <a:rPr lang="en-US" sz="1200" dirty="0">
                          <a:effectLst/>
                          <a:latin typeface="Bookman Old Style" panose="02050604050505020204" pitchFamily="18" charset="0"/>
                          <a:ea typeface="MS Mincho" panose="02020609040205080304" pitchFamily="49" charset="-128"/>
                          <a:cs typeface="Times New Roman" panose="02020603050405020304" pitchFamily="18" charset="0"/>
                        </a:rPr>
                      </a:br>
                      <a:r>
                        <a:rPr lang="en-US" sz="1200" dirty="0">
                          <a:effectLst/>
                          <a:latin typeface="Bookman Old Style" panose="02050604050505020204" pitchFamily="18" charset="0"/>
                          <a:ea typeface="MS Mincho" panose="02020609040205080304" pitchFamily="49" charset="-128"/>
                          <a:cs typeface="Times New Roman" panose="02020603050405020304" pitchFamily="18" charset="0"/>
                        </a:rPr>
                        <a:t>SDG 17</a:t>
                      </a:r>
                      <a:endParaRPr lang="el-GR" sz="1200" dirty="0">
                        <a:effectLst/>
                        <a:latin typeface="Bookman Old Style" panose="02050604050505020204" pitchFamily="18" charset="0"/>
                        <a:ea typeface="MS Mincho" panose="02020609040205080304" pitchFamily="49" charset="-128"/>
                        <a:cs typeface="Times New Roman" panose="02020603050405020304" pitchFamily="18" charset="0"/>
                      </a:endParaRPr>
                    </a:p>
                  </a:txBody>
                  <a:tcPr marL="50254" marR="502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18954511"/>
                  </a:ext>
                </a:extLst>
              </a:tr>
            </a:tbl>
          </a:graphicData>
        </a:graphic>
      </p:graphicFrame>
    </p:spTree>
    <p:extLst>
      <p:ext uri="{BB962C8B-B14F-4D97-AF65-F5344CB8AC3E}">
        <p14:creationId xmlns:p14="http://schemas.microsoft.com/office/powerpoint/2010/main" val="19403643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2792284-3AEC-5731-4C2C-143EADCB2304}"/>
              </a:ext>
            </a:extLst>
          </p:cNvPr>
          <p:cNvSpPr>
            <a:spLocks noGrp="1"/>
          </p:cNvSpPr>
          <p:nvPr>
            <p:ph type="title"/>
          </p:nvPr>
        </p:nvSpPr>
        <p:spPr>
          <a:xfrm>
            <a:off x="517585" y="96921"/>
            <a:ext cx="10987027" cy="1015887"/>
          </a:xfrm>
        </p:spPr>
        <p:txBody>
          <a:bodyPr>
            <a:normAutofit/>
          </a:bodyPr>
          <a:lstStyle/>
          <a:p>
            <a:r>
              <a:rPr lang="el-GR" sz="2000" dirty="0"/>
              <a:t>Πίνακας: Πολιτικές Παρεμβάσεις για Υλική και Άυλη Πολιτιστική Κληρονομιά στο Πλαίσιο της Βιώσιμης Ανάπτυξης</a:t>
            </a:r>
          </a:p>
        </p:txBody>
      </p:sp>
      <p:graphicFrame>
        <p:nvGraphicFramePr>
          <p:cNvPr id="4" name="Θέση περιεχομένου 3">
            <a:extLst>
              <a:ext uri="{FF2B5EF4-FFF2-40B4-BE49-F238E27FC236}">
                <a16:creationId xmlns:a16="http://schemas.microsoft.com/office/drawing/2014/main" id="{06F8F14B-C926-B6AE-64E7-808323378F74}"/>
              </a:ext>
            </a:extLst>
          </p:cNvPr>
          <p:cNvGraphicFramePr>
            <a:graphicFrameLocks noGrp="1"/>
          </p:cNvGraphicFramePr>
          <p:nvPr>
            <p:ph idx="1"/>
            <p:extLst>
              <p:ext uri="{D42A27DB-BD31-4B8C-83A1-F6EECF244321}">
                <p14:modId xmlns:p14="http://schemas.microsoft.com/office/powerpoint/2010/main" val="1088478585"/>
              </p:ext>
            </p:extLst>
          </p:nvPr>
        </p:nvGraphicFramePr>
        <p:xfrm>
          <a:off x="828136" y="793630"/>
          <a:ext cx="10757142" cy="5725909"/>
        </p:xfrm>
        <a:graphic>
          <a:graphicData uri="http://schemas.openxmlformats.org/drawingml/2006/table">
            <a:tbl>
              <a:tblPr firstRow="1" firstCol="1" bandRow="1"/>
              <a:tblGrid>
                <a:gridCol w="1792857">
                  <a:extLst>
                    <a:ext uri="{9D8B030D-6E8A-4147-A177-3AD203B41FA5}">
                      <a16:colId xmlns:a16="http://schemas.microsoft.com/office/drawing/2014/main" val="210861782"/>
                    </a:ext>
                  </a:extLst>
                </a:gridCol>
                <a:gridCol w="1792857">
                  <a:extLst>
                    <a:ext uri="{9D8B030D-6E8A-4147-A177-3AD203B41FA5}">
                      <a16:colId xmlns:a16="http://schemas.microsoft.com/office/drawing/2014/main" val="452374394"/>
                    </a:ext>
                  </a:extLst>
                </a:gridCol>
                <a:gridCol w="1792857">
                  <a:extLst>
                    <a:ext uri="{9D8B030D-6E8A-4147-A177-3AD203B41FA5}">
                      <a16:colId xmlns:a16="http://schemas.microsoft.com/office/drawing/2014/main" val="1950062677"/>
                    </a:ext>
                  </a:extLst>
                </a:gridCol>
                <a:gridCol w="1792857">
                  <a:extLst>
                    <a:ext uri="{9D8B030D-6E8A-4147-A177-3AD203B41FA5}">
                      <a16:colId xmlns:a16="http://schemas.microsoft.com/office/drawing/2014/main" val="3508210600"/>
                    </a:ext>
                  </a:extLst>
                </a:gridCol>
                <a:gridCol w="1792857">
                  <a:extLst>
                    <a:ext uri="{9D8B030D-6E8A-4147-A177-3AD203B41FA5}">
                      <a16:colId xmlns:a16="http://schemas.microsoft.com/office/drawing/2014/main" val="3183840787"/>
                    </a:ext>
                  </a:extLst>
                </a:gridCol>
                <a:gridCol w="1792857">
                  <a:extLst>
                    <a:ext uri="{9D8B030D-6E8A-4147-A177-3AD203B41FA5}">
                      <a16:colId xmlns:a16="http://schemas.microsoft.com/office/drawing/2014/main" val="4223400827"/>
                    </a:ext>
                  </a:extLst>
                </a:gridCol>
              </a:tblGrid>
              <a:tr h="957327">
                <a:tc>
                  <a:txBody>
                    <a:bodyPr/>
                    <a:lstStyle/>
                    <a:p>
                      <a:pPr>
                        <a:lnSpc>
                          <a:spcPct val="115000"/>
                        </a:lnSpc>
                        <a:spcAft>
                          <a:spcPts val="1000"/>
                        </a:spcAft>
                        <a:buNone/>
                      </a:pPr>
                      <a:r>
                        <a:rPr lang="en-US" sz="1100">
                          <a:effectLst/>
                          <a:latin typeface="Bookman Old Style" panose="02050604050505020204" pitchFamily="18" charset="0"/>
                          <a:ea typeface="MS Mincho" panose="02020609040205080304" pitchFamily="49" charset="-128"/>
                          <a:cs typeface="Times New Roman" panose="02020603050405020304" pitchFamily="18" charset="0"/>
                        </a:rPr>
                        <a:t>Τύπος Κληρονομιάς</a:t>
                      </a:r>
                      <a:endParaRPr lang="el-GR" sz="1100">
                        <a:effectLst/>
                        <a:latin typeface="Bookman Old Style" panose="02050604050505020204" pitchFamily="18" charset="0"/>
                        <a:ea typeface="MS Mincho" panose="02020609040205080304" pitchFamily="49" charset="-128"/>
                        <a:cs typeface="Times New Roman" panose="02020603050405020304" pitchFamily="18" charset="0"/>
                      </a:endParaRPr>
                    </a:p>
                  </a:txBody>
                  <a:tcPr marL="34035" marR="34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en-US" sz="1100">
                          <a:effectLst/>
                          <a:latin typeface="Bookman Old Style" panose="02050604050505020204" pitchFamily="18" charset="0"/>
                          <a:ea typeface="MS Mincho" panose="02020609040205080304" pitchFamily="49" charset="-128"/>
                          <a:cs typeface="Times New Roman" panose="02020603050405020304" pitchFamily="18" charset="0"/>
                        </a:rPr>
                        <a:t>Πολιτικό Πεδίο</a:t>
                      </a:r>
                      <a:endParaRPr lang="el-GR" sz="1100">
                        <a:effectLst/>
                        <a:latin typeface="Bookman Old Style" panose="02050604050505020204" pitchFamily="18" charset="0"/>
                        <a:ea typeface="MS Mincho" panose="02020609040205080304" pitchFamily="49" charset="-128"/>
                        <a:cs typeface="Times New Roman" panose="02020603050405020304" pitchFamily="18" charset="0"/>
                      </a:endParaRPr>
                    </a:p>
                  </a:txBody>
                  <a:tcPr marL="34035" marR="34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en-US" sz="1100">
                          <a:effectLst/>
                          <a:latin typeface="Bookman Old Style" panose="02050604050505020204" pitchFamily="18" charset="0"/>
                          <a:ea typeface="MS Mincho" panose="02020609040205080304" pitchFamily="49" charset="-128"/>
                          <a:cs typeface="Times New Roman" panose="02020603050405020304" pitchFamily="18" charset="0"/>
                        </a:rPr>
                        <a:t>Στόχος Πολιτικής</a:t>
                      </a:r>
                      <a:endParaRPr lang="el-GR" sz="1100">
                        <a:effectLst/>
                        <a:latin typeface="Bookman Old Style" panose="02050604050505020204" pitchFamily="18" charset="0"/>
                        <a:ea typeface="MS Mincho" panose="02020609040205080304" pitchFamily="49" charset="-128"/>
                        <a:cs typeface="Times New Roman" panose="02020603050405020304" pitchFamily="18" charset="0"/>
                      </a:endParaRPr>
                    </a:p>
                  </a:txBody>
                  <a:tcPr marL="34035" marR="34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en-US" sz="1100">
                          <a:effectLst/>
                          <a:latin typeface="Bookman Old Style" panose="02050604050505020204" pitchFamily="18" charset="0"/>
                          <a:ea typeface="MS Mincho" panose="02020609040205080304" pitchFamily="49" charset="-128"/>
                          <a:cs typeface="Times New Roman" panose="02020603050405020304" pitchFamily="18" charset="0"/>
                        </a:rPr>
                        <a:t>Εργαλεία Πολιτικής (Policy Instruments)</a:t>
                      </a:r>
                      <a:endParaRPr lang="el-GR" sz="1100">
                        <a:effectLst/>
                        <a:latin typeface="Bookman Old Style" panose="02050604050505020204" pitchFamily="18" charset="0"/>
                        <a:ea typeface="MS Mincho" panose="02020609040205080304" pitchFamily="49" charset="-128"/>
                        <a:cs typeface="Times New Roman" panose="02020603050405020304" pitchFamily="18" charset="0"/>
                      </a:endParaRPr>
                    </a:p>
                  </a:txBody>
                  <a:tcPr marL="34035" marR="34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en-US" sz="1100">
                          <a:effectLst/>
                          <a:latin typeface="Bookman Old Style" panose="02050604050505020204" pitchFamily="18" charset="0"/>
                          <a:ea typeface="MS Mincho" panose="02020609040205080304" pitchFamily="49" charset="-128"/>
                          <a:cs typeface="Times New Roman" panose="02020603050405020304" pitchFamily="18" charset="0"/>
                        </a:rPr>
                        <a:t>Κύριοι Φορείς Υλοποίησης</a:t>
                      </a:r>
                      <a:endParaRPr lang="el-GR" sz="1100">
                        <a:effectLst/>
                        <a:latin typeface="Bookman Old Style" panose="02050604050505020204" pitchFamily="18" charset="0"/>
                        <a:ea typeface="MS Mincho" panose="02020609040205080304" pitchFamily="49" charset="-128"/>
                        <a:cs typeface="Times New Roman" panose="02020603050405020304" pitchFamily="18" charset="0"/>
                      </a:endParaRPr>
                    </a:p>
                  </a:txBody>
                  <a:tcPr marL="34035" marR="34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en-US" sz="1100">
                          <a:effectLst/>
                          <a:latin typeface="Bookman Old Style" panose="02050604050505020204" pitchFamily="18" charset="0"/>
                          <a:ea typeface="MS Mincho" panose="02020609040205080304" pitchFamily="49" charset="-128"/>
                          <a:cs typeface="Times New Roman" panose="02020603050405020304" pitchFamily="18" charset="0"/>
                        </a:rPr>
                        <a:t>Σχετικοί SDGs</a:t>
                      </a:r>
                      <a:endParaRPr lang="el-GR" sz="1100">
                        <a:effectLst/>
                        <a:latin typeface="Bookman Old Style" panose="02050604050505020204" pitchFamily="18" charset="0"/>
                        <a:ea typeface="MS Mincho" panose="02020609040205080304" pitchFamily="49" charset="-128"/>
                        <a:cs typeface="Times New Roman" panose="02020603050405020304" pitchFamily="18" charset="0"/>
                      </a:endParaRPr>
                    </a:p>
                  </a:txBody>
                  <a:tcPr marL="34035" marR="34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2339893"/>
                  </a:ext>
                </a:extLst>
              </a:tr>
              <a:tr h="726676">
                <a:tc>
                  <a:txBody>
                    <a:bodyPr/>
                    <a:lstStyle/>
                    <a:p>
                      <a:pPr>
                        <a:lnSpc>
                          <a:spcPct val="115000"/>
                        </a:lnSpc>
                        <a:spcAft>
                          <a:spcPts val="1000"/>
                        </a:spcAft>
                        <a:buNone/>
                      </a:pPr>
                      <a:r>
                        <a:rPr lang="en-US" sz="1100">
                          <a:effectLst/>
                          <a:latin typeface="Bookman Old Style" panose="02050604050505020204" pitchFamily="18" charset="0"/>
                          <a:ea typeface="MS Mincho" panose="02020609040205080304" pitchFamily="49" charset="-128"/>
                          <a:cs typeface="Times New Roman" panose="02020603050405020304" pitchFamily="18" charset="0"/>
                        </a:rPr>
                        <a:t>Υλική ΠΚ</a:t>
                      </a:r>
                      <a:endParaRPr lang="el-GR" sz="1100">
                        <a:effectLst/>
                        <a:latin typeface="Bookman Old Style" panose="02050604050505020204" pitchFamily="18" charset="0"/>
                        <a:ea typeface="MS Mincho" panose="02020609040205080304" pitchFamily="49" charset="-128"/>
                        <a:cs typeface="Times New Roman" panose="02020603050405020304" pitchFamily="18" charset="0"/>
                      </a:endParaRPr>
                    </a:p>
                  </a:txBody>
                  <a:tcPr marL="34035" marR="34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en-US" sz="1100" dirty="0" err="1">
                          <a:effectLst/>
                          <a:latin typeface="Bookman Old Style" panose="02050604050505020204" pitchFamily="18" charset="0"/>
                          <a:ea typeface="MS Mincho" panose="02020609040205080304" pitchFamily="49" charset="-128"/>
                          <a:cs typeface="Times New Roman" panose="02020603050405020304" pitchFamily="18" charset="0"/>
                        </a:rPr>
                        <a:t>Πολιτιστική</a:t>
                      </a:r>
                      <a:r>
                        <a:rPr lang="en-US" sz="1100" dirty="0">
                          <a:effectLst/>
                          <a:latin typeface="Bookman Old Style" panose="02050604050505020204" pitchFamily="18" charset="0"/>
                          <a:ea typeface="MS Mincho" panose="02020609040205080304" pitchFamily="49" charset="-128"/>
                          <a:cs typeface="Times New Roman" panose="02020603050405020304" pitchFamily="18" charset="0"/>
                        </a:rPr>
                        <a:t> </a:t>
                      </a:r>
                      <a:r>
                        <a:rPr lang="en-US" sz="1100" dirty="0" err="1">
                          <a:effectLst/>
                          <a:latin typeface="Bookman Old Style" panose="02050604050505020204" pitchFamily="18" charset="0"/>
                          <a:ea typeface="MS Mincho" panose="02020609040205080304" pitchFamily="49" charset="-128"/>
                          <a:cs typeface="Times New Roman" panose="02020603050405020304" pitchFamily="18" charset="0"/>
                        </a:rPr>
                        <a:t>Προστ</a:t>
                      </a:r>
                      <a:r>
                        <a:rPr lang="en-US" sz="1100" dirty="0">
                          <a:effectLst/>
                          <a:latin typeface="Bookman Old Style" panose="02050604050505020204" pitchFamily="18" charset="0"/>
                          <a:ea typeface="MS Mincho" panose="02020609040205080304" pitchFamily="49" charset="-128"/>
                          <a:cs typeface="Times New Roman" panose="02020603050405020304" pitchFamily="18" charset="0"/>
                        </a:rPr>
                        <a:t>ασία</a:t>
                      </a:r>
                      <a:endParaRPr lang="el-GR" sz="1100" dirty="0">
                        <a:effectLst/>
                        <a:latin typeface="Bookman Old Style" panose="02050604050505020204" pitchFamily="18" charset="0"/>
                        <a:ea typeface="MS Mincho" panose="02020609040205080304" pitchFamily="49" charset="-128"/>
                        <a:cs typeface="Times New Roman" panose="02020603050405020304" pitchFamily="18" charset="0"/>
                      </a:endParaRPr>
                    </a:p>
                  </a:txBody>
                  <a:tcPr marL="34035" marR="34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en-US" sz="1100">
                          <a:effectLst/>
                          <a:latin typeface="Bookman Old Style" panose="02050604050505020204" pitchFamily="18" charset="0"/>
                          <a:ea typeface="MS Mincho" panose="02020609040205080304" pitchFamily="49" charset="-128"/>
                          <a:cs typeface="Times New Roman" panose="02020603050405020304" pitchFamily="18" charset="0"/>
                        </a:rPr>
                        <a:t>Διατήρηση και αποκατάσταση μνημείων</a:t>
                      </a:r>
                      <a:endParaRPr lang="el-GR" sz="1100">
                        <a:effectLst/>
                        <a:latin typeface="Bookman Old Style" panose="02050604050505020204" pitchFamily="18" charset="0"/>
                        <a:ea typeface="MS Mincho" panose="02020609040205080304" pitchFamily="49" charset="-128"/>
                        <a:cs typeface="Times New Roman" panose="02020603050405020304" pitchFamily="18" charset="0"/>
                      </a:endParaRPr>
                    </a:p>
                  </a:txBody>
                  <a:tcPr marL="34035" marR="34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en-US" sz="1100">
                          <a:effectLst/>
                          <a:latin typeface="Bookman Old Style" panose="02050604050505020204" pitchFamily="18" charset="0"/>
                          <a:ea typeface="MS Mincho" panose="02020609040205080304" pitchFamily="49" charset="-128"/>
                          <a:cs typeface="Times New Roman" panose="02020603050405020304" pitchFamily="18" charset="0"/>
                        </a:rPr>
                        <a:t>Νομοθεσία προστασίας</a:t>
                      </a:r>
                      <a:br>
                        <a:rPr lang="en-US" sz="1100">
                          <a:effectLst/>
                          <a:latin typeface="Bookman Old Style" panose="02050604050505020204" pitchFamily="18" charset="0"/>
                          <a:ea typeface="MS Mincho" panose="02020609040205080304" pitchFamily="49" charset="-128"/>
                          <a:cs typeface="Times New Roman" panose="02020603050405020304" pitchFamily="18" charset="0"/>
                        </a:rPr>
                      </a:br>
                      <a:r>
                        <a:rPr lang="en-US" sz="1100">
                          <a:effectLst/>
                          <a:latin typeface="Bookman Old Style" panose="02050604050505020204" pitchFamily="18" charset="0"/>
                          <a:ea typeface="MS Mincho" panose="02020609040205080304" pitchFamily="49" charset="-128"/>
                          <a:cs typeface="Times New Roman" panose="02020603050405020304" pitchFamily="18" charset="0"/>
                        </a:rPr>
                        <a:t>Σχέδια διαχείρισης μνημείων</a:t>
                      </a:r>
                      <a:br>
                        <a:rPr lang="en-US" sz="1100">
                          <a:effectLst/>
                          <a:latin typeface="Bookman Old Style" panose="02050604050505020204" pitchFamily="18" charset="0"/>
                          <a:ea typeface="MS Mincho" panose="02020609040205080304" pitchFamily="49" charset="-128"/>
                          <a:cs typeface="Times New Roman" panose="02020603050405020304" pitchFamily="18" charset="0"/>
                        </a:rPr>
                      </a:br>
                      <a:r>
                        <a:rPr lang="en-US" sz="1100">
                          <a:effectLst/>
                          <a:latin typeface="Bookman Old Style" panose="02050604050505020204" pitchFamily="18" charset="0"/>
                          <a:ea typeface="MS Mincho" panose="02020609040205080304" pitchFamily="49" charset="-128"/>
                          <a:cs typeface="Times New Roman" panose="02020603050405020304" pitchFamily="18" charset="0"/>
                        </a:rPr>
                        <a:t>Κανονισμοί χρήσεων γης</a:t>
                      </a:r>
                      <a:endParaRPr lang="el-GR" sz="1100">
                        <a:effectLst/>
                        <a:latin typeface="Bookman Old Style" panose="02050604050505020204" pitchFamily="18" charset="0"/>
                        <a:ea typeface="MS Mincho" panose="02020609040205080304" pitchFamily="49" charset="-128"/>
                        <a:cs typeface="Times New Roman" panose="02020603050405020304" pitchFamily="18" charset="0"/>
                      </a:endParaRPr>
                    </a:p>
                  </a:txBody>
                  <a:tcPr marL="34035" marR="34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en-US" sz="1100">
                          <a:effectLst/>
                          <a:latin typeface="Bookman Old Style" panose="02050604050505020204" pitchFamily="18" charset="0"/>
                          <a:ea typeface="MS Mincho" panose="02020609040205080304" pitchFamily="49" charset="-128"/>
                          <a:cs typeface="Times New Roman" panose="02020603050405020304" pitchFamily="18" charset="0"/>
                        </a:rPr>
                        <a:t>Υπουργείο Πολιτισμού</a:t>
                      </a:r>
                      <a:br>
                        <a:rPr lang="en-US" sz="1100">
                          <a:effectLst/>
                          <a:latin typeface="Bookman Old Style" panose="02050604050505020204" pitchFamily="18" charset="0"/>
                          <a:ea typeface="MS Mincho" panose="02020609040205080304" pitchFamily="49" charset="-128"/>
                          <a:cs typeface="Times New Roman" panose="02020603050405020304" pitchFamily="18" charset="0"/>
                        </a:rPr>
                      </a:br>
                      <a:r>
                        <a:rPr lang="en-US" sz="1100">
                          <a:effectLst/>
                          <a:latin typeface="Bookman Old Style" panose="02050604050505020204" pitchFamily="18" charset="0"/>
                          <a:ea typeface="MS Mincho" panose="02020609040205080304" pitchFamily="49" charset="-128"/>
                          <a:cs typeface="Times New Roman" panose="02020603050405020304" pitchFamily="18" charset="0"/>
                        </a:rPr>
                        <a:t>Εφορείες Αρχαιοτήτων</a:t>
                      </a:r>
                      <a:br>
                        <a:rPr lang="en-US" sz="1100">
                          <a:effectLst/>
                          <a:latin typeface="Bookman Old Style" panose="02050604050505020204" pitchFamily="18" charset="0"/>
                          <a:ea typeface="MS Mincho" panose="02020609040205080304" pitchFamily="49" charset="-128"/>
                          <a:cs typeface="Times New Roman" panose="02020603050405020304" pitchFamily="18" charset="0"/>
                        </a:rPr>
                      </a:br>
                      <a:r>
                        <a:rPr lang="en-US" sz="1100">
                          <a:effectLst/>
                          <a:latin typeface="Bookman Old Style" panose="02050604050505020204" pitchFamily="18" charset="0"/>
                          <a:ea typeface="MS Mincho" panose="02020609040205080304" pitchFamily="49" charset="-128"/>
                          <a:cs typeface="Times New Roman" panose="02020603050405020304" pitchFamily="18" charset="0"/>
                        </a:rPr>
                        <a:t>Δήμοι</a:t>
                      </a:r>
                      <a:endParaRPr lang="el-GR" sz="1100">
                        <a:effectLst/>
                        <a:latin typeface="Bookman Old Style" panose="02050604050505020204" pitchFamily="18" charset="0"/>
                        <a:ea typeface="MS Mincho" panose="02020609040205080304" pitchFamily="49" charset="-128"/>
                        <a:cs typeface="Times New Roman" panose="02020603050405020304" pitchFamily="18" charset="0"/>
                      </a:endParaRPr>
                    </a:p>
                  </a:txBody>
                  <a:tcPr marL="34035" marR="34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en-US" sz="1100">
                          <a:effectLst/>
                          <a:latin typeface="Bookman Old Style" panose="02050604050505020204" pitchFamily="18" charset="0"/>
                          <a:ea typeface="MS Mincho" panose="02020609040205080304" pitchFamily="49" charset="-128"/>
                          <a:cs typeface="Times New Roman" panose="02020603050405020304" pitchFamily="18" charset="0"/>
                        </a:rPr>
                        <a:t>SDG 11.4</a:t>
                      </a:r>
                      <a:br>
                        <a:rPr lang="en-US" sz="1100">
                          <a:effectLst/>
                          <a:latin typeface="Bookman Old Style" panose="02050604050505020204" pitchFamily="18" charset="0"/>
                          <a:ea typeface="MS Mincho" panose="02020609040205080304" pitchFamily="49" charset="-128"/>
                          <a:cs typeface="Times New Roman" panose="02020603050405020304" pitchFamily="18" charset="0"/>
                        </a:rPr>
                      </a:br>
                      <a:r>
                        <a:rPr lang="en-US" sz="1100">
                          <a:effectLst/>
                          <a:latin typeface="Bookman Old Style" panose="02050604050505020204" pitchFamily="18" charset="0"/>
                          <a:ea typeface="MS Mincho" panose="02020609040205080304" pitchFamily="49" charset="-128"/>
                          <a:cs typeface="Times New Roman" panose="02020603050405020304" pitchFamily="18" charset="0"/>
                        </a:rPr>
                        <a:t>SDG 16</a:t>
                      </a:r>
                      <a:endParaRPr lang="el-GR" sz="1100">
                        <a:effectLst/>
                        <a:latin typeface="Bookman Old Style" panose="02050604050505020204" pitchFamily="18" charset="0"/>
                        <a:ea typeface="MS Mincho" panose="02020609040205080304" pitchFamily="49" charset="-128"/>
                        <a:cs typeface="Times New Roman" panose="02020603050405020304" pitchFamily="18" charset="0"/>
                      </a:endParaRPr>
                    </a:p>
                  </a:txBody>
                  <a:tcPr marL="34035" marR="34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82614462"/>
                  </a:ext>
                </a:extLst>
              </a:tr>
              <a:tr h="809776">
                <a:tc>
                  <a:txBody>
                    <a:bodyPr/>
                    <a:lstStyle/>
                    <a:p>
                      <a:pPr>
                        <a:lnSpc>
                          <a:spcPct val="115000"/>
                        </a:lnSpc>
                        <a:spcAft>
                          <a:spcPts val="1000"/>
                        </a:spcAft>
                        <a:buNone/>
                      </a:pPr>
                      <a:r>
                        <a:rPr lang="en-US" sz="1100">
                          <a:effectLst/>
                          <a:latin typeface="Bookman Old Style" panose="02050604050505020204" pitchFamily="18" charset="0"/>
                          <a:ea typeface="MS Mincho" panose="02020609040205080304" pitchFamily="49" charset="-128"/>
                          <a:cs typeface="Times New Roman" panose="02020603050405020304" pitchFamily="18" charset="0"/>
                        </a:rPr>
                        <a:t>Υλική ΠΚ</a:t>
                      </a:r>
                      <a:endParaRPr lang="el-GR" sz="1100">
                        <a:effectLst/>
                        <a:latin typeface="Bookman Old Style" panose="02050604050505020204" pitchFamily="18" charset="0"/>
                        <a:ea typeface="MS Mincho" panose="02020609040205080304" pitchFamily="49" charset="-128"/>
                        <a:cs typeface="Times New Roman" panose="02020603050405020304" pitchFamily="18" charset="0"/>
                      </a:endParaRPr>
                    </a:p>
                  </a:txBody>
                  <a:tcPr marL="34035" marR="34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en-US" sz="1100">
                          <a:effectLst/>
                          <a:latin typeface="Bookman Old Style" panose="02050604050505020204" pitchFamily="18" charset="0"/>
                          <a:ea typeface="MS Mincho" panose="02020609040205080304" pitchFamily="49" charset="-128"/>
                          <a:cs typeface="Times New Roman" panose="02020603050405020304" pitchFamily="18" charset="0"/>
                        </a:rPr>
                        <a:t>Αστική &amp; Τοπική Ανάπτυξη</a:t>
                      </a:r>
                      <a:endParaRPr lang="el-GR" sz="1100">
                        <a:effectLst/>
                        <a:latin typeface="Bookman Old Style" panose="02050604050505020204" pitchFamily="18" charset="0"/>
                        <a:ea typeface="MS Mincho" panose="02020609040205080304" pitchFamily="49" charset="-128"/>
                        <a:cs typeface="Times New Roman" panose="02020603050405020304" pitchFamily="18" charset="0"/>
                      </a:endParaRPr>
                    </a:p>
                  </a:txBody>
                  <a:tcPr marL="34035" marR="34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en-US" sz="1100">
                          <a:effectLst/>
                          <a:latin typeface="Bookman Old Style" panose="02050604050505020204" pitchFamily="18" charset="0"/>
                          <a:ea typeface="MS Mincho" panose="02020609040205080304" pitchFamily="49" charset="-128"/>
                          <a:cs typeface="Times New Roman" panose="02020603050405020304" pitchFamily="18" charset="0"/>
                        </a:rPr>
                        <a:t>Ενσωμάτωση μνημείων στον αστικό ιστό</a:t>
                      </a:r>
                      <a:endParaRPr lang="el-GR" sz="1100">
                        <a:effectLst/>
                        <a:latin typeface="Bookman Old Style" panose="02050604050505020204" pitchFamily="18" charset="0"/>
                        <a:ea typeface="MS Mincho" panose="02020609040205080304" pitchFamily="49" charset="-128"/>
                        <a:cs typeface="Times New Roman" panose="02020603050405020304" pitchFamily="18" charset="0"/>
                      </a:endParaRPr>
                    </a:p>
                  </a:txBody>
                  <a:tcPr marL="34035" marR="34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en-US" sz="1100">
                          <a:effectLst/>
                          <a:latin typeface="Bookman Old Style" panose="02050604050505020204" pitchFamily="18" charset="0"/>
                          <a:ea typeface="MS Mincho" panose="02020609040205080304" pitchFamily="49" charset="-128"/>
                          <a:cs typeface="Times New Roman" panose="02020603050405020304" pitchFamily="18" charset="0"/>
                        </a:rPr>
                        <a:t>Ολοκληρωμένα χωρικά σχέδια</a:t>
                      </a:r>
                      <a:br>
                        <a:rPr lang="en-US" sz="1100">
                          <a:effectLst/>
                          <a:latin typeface="Bookman Old Style" panose="02050604050505020204" pitchFamily="18" charset="0"/>
                          <a:ea typeface="MS Mincho" panose="02020609040205080304" pitchFamily="49" charset="-128"/>
                          <a:cs typeface="Times New Roman" panose="02020603050405020304" pitchFamily="18" charset="0"/>
                        </a:rPr>
                      </a:br>
                      <a:r>
                        <a:rPr lang="en-US" sz="1100">
                          <a:effectLst/>
                          <a:latin typeface="Bookman Old Style" panose="02050604050505020204" pitchFamily="18" charset="0"/>
                          <a:ea typeface="MS Mincho" panose="02020609040205080304" pitchFamily="49" charset="-128"/>
                          <a:cs typeface="Times New Roman" panose="02020603050405020304" pitchFamily="18" charset="0"/>
                        </a:rPr>
                        <a:t>Αναπλάσεις ιστορικών περιοχών</a:t>
                      </a:r>
                      <a:endParaRPr lang="el-GR" sz="1100">
                        <a:effectLst/>
                        <a:latin typeface="Bookman Old Style" panose="02050604050505020204" pitchFamily="18" charset="0"/>
                        <a:ea typeface="MS Mincho" panose="02020609040205080304" pitchFamily="49" charset="-128"/>
                        <a:cs typeface="Times New Roman" panose="02020603050405020304" pitchFamily="18" charset="0"/>
                      </a:endParaRPr>
                    </a:p>
                  </a:txBody>
                  <a:tcPr marL="34035" marR="34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en-US" sz="1100">
                          <a:effectLst/>
                          <a:latin typeface="Bookman Old Style" panose="02050604050505020204" pitchFamily="18" charset="0"/>
                          <a:ea typeface="MS Mincho" panose="02020609040205080304" pitchFamily="49" charset="-128"/>
                          <a:cs typeface="Times New Roman" panose="02020603050405020304" pitchFamily="18" charset="0"/>
                        </a:rPr>
                        <a:t>Δήμοι</a:t>
                      </a:r>
                      <a:br>
                        <a:rPr lang="en-US" sz="1100">
                          <a:effectLst/>
                          <a:latin typeface="Bookman Old Style" panose="02050604050505020204" pitchFamily="18" charset="0"/>
                          <a:ea typeface="MS Mincho" panose="02020609040205080304" pitchFamily="49" charset="-128"/>
                          <a:cs typeface="Times New Roman" panose="02020603050405020304" pitchFamily="18" charset="0"/>
                        </a:rPr>
                      </a:br>
                      <a:r>
                        <a:rPr lang="en-US" sz="1100">
                          <a:effectLst/>
                          <a:latin typeface="Bookman Old Style" panose="02050604050505020204" pitchFamily="18" charset="0"/>
                          <a:ea typeface="MS Mincho" panose="02020609040205080304" pitchFamily="49" charset="-128"/>
                          <a:cs typeface="Times New Roman" panose="02020603050405020304" pitchFamily="18" charset="0"/>
                        </a:rPr>
                        <a:t>Περιφέρειες</a:t>
                      </a:r>
                      <a:endParaRPr lang="el-GR" sz="1100">
                        <a:effectLst/>
                        <a:latin typeface="Bookman Old Style" panose="02050604050505020204" pitchFamily="18" charset="0"/>
                        <a:ea typeface="MS Mincho" panose="02020609040205080304" pitchFamily="49" charset="-128"/>
                        <a:cs typeface="Times New Roman" panose="02020603050405020304" pitchFamily="18" charset="0"/>
                      </a:endParaRPr>
                    </a:p>
                  </a:txBody>
                  <a:tcPr marL="34035" marR="34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en-US" sz="1100">
                          <a:effectLst/>
                          <a:latin typeface="Bookman Old Style" panose="02050604050505020204" pitchFamily="18" charset="0"/>
                          <a:ea typeface="MS Mincho" panose="02020609040205080304" pitchFamily="49" charset="-128"/>
                          <a:cs typeface="Times New Roman" panose="02020603050405020304" pitchFamily="18" charset="0"/>
                        </a:rPr>
                        <a:t>SDG 11</a:t>
                      </a:r>
                      <a:br>
                        <a:rPr lang="en-US" sz="1100">
                          <a:effectLst/>
                          <a:latin typeface="Bookman Old Style" panose="02050604050505020204" pitchFamily="18" charset="0"/>
                          <a:ea typeface="MS Mincho" panose="02020609040205080304" pitchFamily="49" charset="-128"/>
                          <a:cs typeface="Times New Roman" panose="02020603050405020304" pitchFamily="18" charset="0"/>
                        </a:rPr>
                      </a:br>
                      <a:r>
                        <a:rPr lang="en-US" sz="1100">
                          <a:effectLst/>
                          <a:latin typeface="Bookman Old Style" panose="02050604050505020204" pitchFamily="18" charset="0"/>
                          <a:ea typeface="MS Mincho" panose="02020609040205080304" pitchFamily="49" charset="-128"/>
                          <a:cs typeface="Times New Roman" panose="02020603050405020304" pitchFamily="18" charset="0"/>
                        </a:rPr>
                        <a:t>SDG 9</a:t>
                      </a:r>
                      <a:br>
                        <a:rPr lang="en-US" sz="1100">
                          <a:effectLst/>
                          <a:latin typeface="Bookman Old Style" panose="02050604050505020204" pitchFamily="18" charset="0"/>
                          <a:ea typeface="MS Mincho" panose="02020609040205080304" pitchFamily="49" charset="-128"/>
                          <a:cs typeface="Times New Roman" panose="02020603050405020304" pitchFamily="18" charset="0"/>
                        </a:rPr>
                      </a:br>
                      <a:r>
                        <a:rPr lang="en-US" sz="1100">
                          <a:effectLst/>
                          <a:latin typeface="Bookman Old Style" panose="02050604050505020204" pitchFamily="18" charset="0"/>
                          <a:ea typeface="MS Mincho" panose="02020609040205080304" pitchFamily="49" charset="-128"/>
                          <a:cs typeface="Times New Roman" panose="02020603050405020304" pitchFamily="18" charset="0"/>
                        </a:rPr>
                        <a:t>SDG 8</a:t>
                      </a:r>
                      <a:endParaRPr lang="el-GR" sz="1100">
                        <a:effectLst/>
                        <a:latin typeface="Bookman Old Style" panose="02050604050505020204" pitchFamily="18" charset="0"/>
                        <a:ea typeface="MS Mincho" panose="02020609040205080304" pitchFamily="49" charset="-128"/>
                        <a:cs typeface="Times New Roman" panose="02020603050405020304" pitchFamily="18" charset="0"/>
                      </a:endParaRPr>
                    </a:p>
                  </a:txBody>
                  <a:tcPr marL="34035" marR="34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75649037"/>
                  </a:ext>
                </a:extLst>
              </a:tr>
              <a:tr h="1222038">
                <a:tc>
                  <a:txBody>
                    <a:bodyPr/>
                    <a:lstStyle/>
                    <a:p>
                      <a:pPr>
                        <a:lnSpc>
                          <a:spcPct val="115000"/>
                        </a:lnSpc>
                        <a:spcAft>
                          <a:spcPts val="1000"/>
                        </a:spcAft>
                        <a:buNone/>
                      </a:pPr>
                      <a:r>
                        <a:rPr lang="en-US" sz="1100">
                          <a:effectLst/>
                          <a:latin typeface="Bookman Old Style" panose="02050604050505020204" pitchFamily="18" charset="0"/>
                          <a:ea typeface="MS Mincho" panose="02020609040205080304" pitchFamily="49" charset="-128"/>
                          <a:cs typeface="Times New Roman" panose="02020603050405020304" pitchFamily="18" charset="0"/>
                        </a:rPr>
                        <a:t>Άυλη ΠΚ</a:t>
                      </a:r>
                      <a:endParaRPr lang="el-GR" sz="1100">
                        <a:effectLst/>
                        <a:latin typeface="Bookman Old Style" panose="02050604050505020204" pitchFamily="18" charset="0"/>
                        <a:ea typeface="MS Mincho" panose="02020609040205080304" pitchFamily="49" charset="-128"/>
                        <a:cs typeface="Times New Roman" panose="02020603050405020304" pitchFamily="18" charset="0"/>
                      </a:endParaRPr>
                    </a:p>
                  </a:txBody>
                  <a:tcPr marL="34035" marR="34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en-US" sz="1100">
                          <a:effectLst/>
                          <a:latin typeface="Bookman Old Style" panose="02050604050505020204" pitchFamily="18" charset="0"/>
                          <a:ea typeface="MS Mincho" panose="02020609040205080304" pitchFamily="49" charset="-128"/>
                          <a:cs typeface="Times New Roman" panose="02020603050405020304" pitchFamily="18" charset="0"/>
                        </a:rPr>
                        <a:t>Κοινωνική Συνοχή</a:t>
                      </a:r>
                      <a:endParaRPr lang="el-GR" sz="1100">
                        <a:effectLst/>
                        <a:latin typeface="Bookman Old Style" panose="02050604050505020204" pitchFamily="18" charset="0"/>
                        <a:ea typeface="MS Mincho" panose="02020609040205080304" pitchFamily="49" charset="-128"/>
                        <a:cs typeface="Times New Roman" panose="02020603050405020304" pitchFamily="18" charset="0"/>
                      </a:endParaRPr>
                    </a:p>
                  </a:txBody>
                  <a:tcPr marL="34035" marR="34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en-US" sz="1100">
                          <a:effectLst/>
                          <a:latin typeface="Bookman Old Style" panose="02050604050505020204" pitchFamily="18" charset="0"/>
                          <a:ea typeface="MS Mincho" panose="02020609040205080304" pitchFamily="49" charset="-128"/>
                          <a:cs typeface="Times New Roman" panose="02020603050405020304" pitchFamily="18" charset="0"/>
                        </a:rPr>
                        <a:t>Ενίσχυση συμμετοχής και ταυτότητας</a:t>
                      </a:r>
                      <a:endParaRPr lang="el-GR" sz="1100">
                        <a:effectLst/>
                        <a:latin typeface="Bookman Old Style" panose="02050604050505020204" pitchFamily="18" charset="0"/>
                        <a:ea typeface="MS Mincho" panose="02020609040205080304" pitchFamily="49" charset="-128"/>
                        <a:cs typeface="Times New Roman" panose="02020603050405020304" pitchFamily="18" charset="0"/>
                      </a:endParaRPr>
                    </a:p>
                  </a:txBody>
                  <a:tcPr marL="34035" marR="34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en-US" sz="1100">
                          <a:effectLst/>
                          <a:latin typeface="Bookman Old Style" panose="02050604050505020204" pitchFamily="18" charset="0"/>
                          <a:ea typeface="MS Mincho" panose="02020609040205080304" pitchFamily="49" charset="-128"/>
                          <a:cs typeface="Times New Roman" panose="02020603050405020304" pitchFamily="18" charset="0"/>
                        </a:rPr>
                        <a:t>Χρηματοδότηση συλλόγων</a:t>
                      </a:r>
                      <a:br>
                        <a:rPr lang="en-US" sz="1100">
                          <a:effectLst/>
                          <a:latin typeface="Bookman Old Style" panose="02050604050505020204" pitchFamily="18" charset="0"/>
                          <a:ea typeface="MS Mincho" panose="02020609040205080304" pitchFamily="49" charset="-128"/>
                          <a:cs typeface="Times New Roman" panose="02020603050405020304" pitchFamily="18" charset="0"/>
                        </a:rPr>
                      </a:br>
                      <a:r>
                        <a:rPr lang="en-US" sz="1100">
                          <a:effectLst/>
                          <a:latin typeface="Bookman Old Style" panose="02050604050505020204" pitchFamily="18" charset="0"/>
                          <a:ea typeface="MS Mincho" panose="02020609040205080304" pitchFamily="49" charset="-128"/>
                          <a:cs typeface="Times New Roman" panose="02020603050405020304" pitchFamily="18" charset="0"/>
                        </a:rPr>
                        <a:t>Συμμετοχικά προγράμματα</a:t>
                      </a:r>
                      <a:br>
                        <a:rPr lang="en-US" sz="1100">
                          <a:effectLst/>
                          <a:latin typeface="Bookman Old Style" panose="02050604050505020204" pitchFamily="18" charset="0"/>
                          <a:ea typeface="MS Mincho" panose="02020609040205080304" pitchFamily="49" charset="-128"/>
                          <a:cs typeface="Times New Roman" panose="02020603050405020304" pitchFamily="18" charset="0"/>
                        </a:rPr>
                      </a:br>
                      <a:r>
                        <a:rPr lang="en-US" sz="1100">
                          <a:effectLst/>
                          <a:latin typeface="Bookman Old Style" panose="02050604050505020204" pitchFamily="18" charset="0"/>
                          <a:ea typeface="MS Mincho" panose="02020609040205080304" pitchFamily="49" charset="-128"/>
                          <a:cs typeface="Times New Roman" panose="02020603050405020304" pitchFamily="18" charset="0"/>
                        </a:rPr>
                        <a:t>Κοινοτικά εργαστήρια</a:t>
                      </a:r>
                      <a:endParaRPr lang="el-GR" sz="1100">
                        <a:effectLst/>
                        <a:latin typeface="Bookman Old Style" panose="02050604050505020204" pitchFamily="18" charset="0"/>
                        <a:ea typeface="MS Mincho" panose="02020609040205080304" pitchFamily="49" charset="-128"/>
                        <a:cs typeface="Times New Roman" panose="02020603050405020304" pitchFamily="18" charset="0"/>
                      </a:endParaRPr>
                    </a:p>
                  </a:txBody>
                  <a:tcPr marL="34035" marR="34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en-US" sz="1100">
                          <a:effectLst/>
                          <a:latin typeface="Bookman Old Style" panose="02050604050505020204" pitchFamily="18" charset="0"/>
                          <a:ea typeface="MS Mincho" panose="02020609040205080304" pitchFamily="49" charset="-128"/>
                          <a:cs typeface="Times New Roman" panose="02020603050405020304" pitchFamily="18" charset="0"/>
                        </a:rPr>
                        <a:t>Δήμοι</a:t>
                      </a:r>
                      <a:br>
                        <a:rPr lang="en-US" sz="1100">
                          <a:effectLst/>
                          <a:latin typeface="Bookman Old Style" panose="02050604050505020204" pitchFamily="18" charset="0"/>
                          <a:ea typeface="MS Mincho" panose="02020609040205080304" pitchFamily="49" charset="-128"/>
                          <a:cs typeface="Times New Roman" panose="02020603050405020304" pitchFamily="18" charset="0"/>
                        </a:rPr>
                      </a:br>
                      <a:r>
                        <a:rPr lang="en-US" sz="1100">
                          <a:effectLst/>
                          <a:latin typeface="Bookman Old Style" panose="02050604050505020204" pitchFamily="18" charset="0"/>
                          <a:ea typeface="MS Mincho" panose="02020609040205080304" pitchFamily="49" charset="-128"/>
                          <a:cs typeface="Times New Roman" panose="02020603050405020304" pitchFamily="18" charset="0"/>
                        </a:rPr>
                        <a:t>Πολιτιστικοί φορείς</a:t>
                      </a:r>
                      <a:endParaRPr lang="el-GR" sz="1100">
                        <a:effectLst/>
                        <a:latin typeface="Bookman Old Style" panose="02050604050505020204" pitchFamily="18" charset="0"/>
                        <a:ea typeface="MS Mincho" panose="02020609040205080304" pitchFamily="49" charset="-128"/>
                        <a:cs typeface="Times New Roman" panose="02020603050405020304" pitchFamily="18" charset="0"/>
                      </a:endParaRPr>
                    </a:p>
                  </a:txBody>
                  <a:tcPr marL="34035" marR="34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en-US" sz="1100">
                          <a:effectLst/>
                          <a:latin typeface="Bookman Old Style" panose="02050604050505020204" pitchFamily="18" charset="0"/>
                          <a:ea typeface="MS Mincho" panose="02020609040205080304" pitchFamily="49" charset="-128"/>
                          <a:cs typeface="Times New Roman" panose="02020603050405020304" pitchFamily="18" charset="0"/>
                        </a:rPr>
                        <a:t>SDG 16</a:t>
                      </a:r>
                      <a:br>
                        <a:rPr lang="en-US" sz="1100">
                          <a:effectLst/>
                          <a:latin typeface="Bookman Old Style" panose="02050604050505020204" pitchFamily="18" charset="0"/>
                          <a:ea typeface="MS Mincho" panose="02020609040205080304" pitchFamily="49" charset="-128"/>
                          <a:cs typeface="Times New Roman" panose="02020603050405020304" pitchFamily="18" charset="0"/>
                        </a:rPr>
                      </a:br>
                      <a:r>
                        <a:rPr lang="en-US" sz="1100">
                          <a:effectLst/>
                          <a:latin typeface="Bookman Old Style" panose="02050604050505020204" pitchFamily="18" charset="0"/>
                          <a:ea typeface="MS Mincho" panose="02020609040205080304" pitchFamily="49" charset="-128"/>
                          <a:cs typeface="Times New Roman" panose="02020603050405020304" pitchFamily="18" charset="0"/>
                        </a:rPr>
                        <a:t>SDG 4</a:t>
                      </a:r>
                      <a:endParaRPr lang="el-GR" sz="1100">
                        <a:effectLst/>
                        <a:latin typeface="Bookman Old Style" panose="02050604050505020204" pitchFamily="18" charset="0"/>
                        <a:ea typeface="MS Mincho" panose="02020609040205080304" pitchFamily="49" charset="-128"/>
                        <a:cs typeface="Times New Roman" panose="02020603050405020304" pitchFamily="18" charset="0"/>
                      </a:endParaRPr>
                    </a:p>
                  </a:txBody>
                  <a:tcPr marL="34035" marR="34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34955083"/>
                  </a:ext>
                </a:extLst>
              </a:tr>
              <a:tr h="726676">
                <a:tc>
                  <a:txBody>
                    <a:bodyPr/>
                    <a:lstStyle/>
                    <a:p>
                      <a:pPr>
                        <a:lnSpc>
                          <a:spcPct val="115000"/>
                        </a:lnSpc>
                        <a:spcAft>
                          <a:spcPts val="1000"/>
                        </a:spcAft>
                        <a:buNone/>
                      </a:pPr>
                      <a:r>
                        <a:rPr lang="en-US" sz="1100">
                          <a:effectLst/>
                          <a:latin typeface="Bookman Old Style" panose="02050604050505020204" pitchFamily="18" charset="0"/>
                          <a:ea typeface="MS Mincho" panose="02020609040205080304" pitchFamily="49" charset="-128"/>
                          <a:cs typeface="Times New Roman" panose="02020603050405020304" pitchFamily="18" charset="0"/>
                        </a:rPr>
                        <a:t>Άυλη ΠΚ</a:t>
                      </a:r>
                      <a:endParaRPr lang="el-GR" sz="1100">
                        <a:effectLst/>
                        <a:latin typeface="Bookman Old Style" panose="02050604050505020204" pitchFamily="18" charset="0"/>
                        <a:ea typeface="MS Mincho" panose="02020609040205080304" pitchFamily="49" charset="-128"/>
                        <a:cs typeface="Times New Roman" panose="02020603050405020304" pitchFamily="18" charset="0"/>
                      </a:endParaRPr>
                    </a:p>
                  </a:txBody>
                  <a:tcPr marL="34035" marR="34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en-US" sz="1100">
                          <a:effectLst/>
                          <a:latin typeface="Bookman Old Style" panose="02050604050505020204" pitchFamily="18" charset="0"/>
                          <a:ea typeface="MS Mincho" panose="02020609040205080304" pitchFamily="49" charset="-128"/>
                          <a:cs typeface="Times New Roman" panose="02020603050405020304" pitchFamily="18" charset="0"/>
                        </a:rPr>
                        <a:t>Εκπαίδευση &amp; Μετάδοση</a:t>
                      </a:r>
                      <a:endParaRPr lang="el-GR" sz="1100">
                        <a:effectLst/>
                        <a:latin typeface="Bookman Old Style" panose="02050604050505020204" pitchFamily="18" charset="0"/>
                        <a:ea typeface="MS Mincho" panose="02020609040205080304" pitchFamily="49" charset="-128"/>
                        <a:cs typeface="Times New Roman" panose="02020603050405020304" pitchFamily="18" charset="0"/>
                      </a:endParaRPr>
                    </a:p>
                  </a:txBody>
                  <a:tcPr marL="34035" marR="34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en-US" sz="1100">
                          <a:effectLst/>
                          <a:latin typeface="Bookman Old Style" panose="02050604050505020204" pitchFamily="18" charset="0"/>
                          <a:ea typeface="MS Mincho" panose="02020609040205080304" pitchFamily="49" charset="-128"/>
                          <a:cs typeface="Times New Roman" panose="02020603050405020304" pitchFamily="18" charset="0"/>
                        </a:rPr>
                        <a:t>Διαγενεακή μετάδοση γνώσεων</a:t>
                      </a:r>
                      <a:endParaRPr lang="el-GR" sz="1100">
                        <a:effectLst/>
                        <a:latin typeface="Bookman Old Style" panose="02050604050505020204" pitchFamily="18" charset="0"/>
                        <a:ea typeface="MS Mincho" panose="02020609040205080304" pitchFamily="49" charset="-128"/>
                        <a:cs typeface="Times New Roman" panose="02020603050405020304" pitchFamily="18" charset="0"/>
                      </a:endParaRPr>
                    </a:p>
                  </a:txBody>
                  <a:tcPr marL="34035" marR="34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en-US" sz="1100">
                          <a:effectLst/>
                          <a:latin typeface="Bookman Old Style" panose="02050604050505020204" pitchFamily="18" charset="0"/>
                          <a:ea typeface="MS Mincho" panose="02020609040205080304" pitchFamily="49" charset="-128"/>
                          <a:cs typeface="Times New Roman" panose="02020603050405020304" pitchFamily="18" charset="0"/>
                        </a:rPr>
                        <a:t>Εκπαιδευτικά προγράμματα</a:t>
                      </a:r>
                      <a:br>
                        <a:rPr lang="en-US" sz="1100">
                          <a:effectLst/>
                          <a:latin typeface="Bookman Old Style" panose="02050604050505020204" pitchFamily="18" charset="0"/>
                          <a:ea typeface="MS Mincho" panose="02020609040205080304" pitchFamily="49" charset="-128"/>
                          <a:cs typeface="Times New Roman" panose="02020603050405020304" pitchFamily="18" charset="0"/>
                        </a:rPr>
                      </a:br>
                      <a:r>
                        <a:rPr lang="en-US" sz="1100">
                          <a:effectLst/>
                          <a:latin typeface="Bookman Old Style" panose="02050604050505020204" pitchFamily="18" charset="0"/>
                          <a:ea typeface="MS Mincho" panose="02020609040205080304" pitchFamily="49" charset="-128"/>
                          <a:cs typeface="Times New Roman" panose="02020603050405020304" pitchFamily="18" charset="0"/>
                        </a:rPr>
                        <a:t>Σχολικές συνεργασίες</a:t>
                      </a:r>
                      <a:br>
                        <a:rPr lang="en-US" sz="1100">
                          <a:effectLst/>
                          <a:latin typeface="Bookman Old Style" panose="02050604050505020204" pitchFamily="18" charset="0"/>
                          <a:ea typeface="MS Mincho" panose="02020609040205080304" pitchFamily="49" charset="-128"/>
                          <a:cs typeface="Times New Roman" panose="02020603050405020304" pitchFamily="18" charset="0"/>
                        </a:rPr>
                      </a:br>
                      <a:r>
                        <a:rPr lang="en-US" sz="1100">
                          <a:effectLst/>
                          <a:latin typeface="Bookman Old Style" panose="02050604050505020204" pitchFamily="18" charset="0"/>
                          <a:ea typeface="MS Mincho" panose="02020609040205080304" pitchFamily="49" charset="-128"/>
                          <a:cs typeface="Times New Roman" panose="02020603050405020304" pitchFamily="18" charset="0"/>
                        </a:rPr>
                        <a:t>Ψηφιακή τεκμηρίωση</a:t>
                      </a:r>
                      <a:endParaRPr lang="el-GR" sz="1100">
                        <a:effectLst/>
                        <a:latin typeface="Bookman Old Style" panose="02050604050505020204" pitchFamily="18" charset="0"/>
                        <a:ea typeface="MS Mincho" panose="02020609040205080304" pitchFamily="49" charset="-128"/>
                        <a:cs typeface="Times New Roman" panose="02020603050405020304" pitchFamily="18" charset="0"/>
                      </a:endParaRPr>
                    </a:p>
                  </a:txBody>
                  <a:tcPr marL="34035" marR="34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en-US" sz="1100">
                          <a:effectLst/>
                          <a:latin typeface="Bookman Old Style" panose="02050604050505020204" pitchFamily="18" charset="0"/>
                          <a:ea typeface="MS Mincho" panose="02020609040205080304" pitchFamily="49" charset="-128"/>
                          <a:cs typeface="Times New Roman" panose="02020603050405020304" pitchFamily="18" charset="0"/>
                        </a:rPr>
                        <a:t>ΥΠΠΟΑ</a:t>
                      </a:r>
                      <a:br>
                        <a:rPr lang="en-US" sz="1100">
                          <a:effectLst/>
                          <a:latin typeface="Bookman Old Style" panose="02050604050505020204" pitchFamily="18" charset="0"/>
                          <a:ea typeface="MS Mincho" panose="02020609040205080304" pitchFamily="49" charset="-128"/>
                          <a:cs typeface="Times New Roman" panose="02020603050405020304" pitchFamily="18" charset="0"/>
                        </a:rPr>
                      </a:br>
                      <a:r>
                        <a:rPr lang="en-US" sz="1100">
                          <a:effectLst/>
                          <a:latin typeface="Bookman Old Style" panose="02050604050505020204" pitchFamily="18" charset="0"/>
                          <a:ea typeface="MS Mincho" panose="02020609040205080304" pitchFamily="49" charset="-128"/>
                          <a:cs typeface="Times New Roman" panose="02020603050405020304" pitchFamily="18" charset="0"/>
                        </a:rPr>
                        <a:t>Υπουργείο Παιδείας</a:t>
                      </a:r>
                      <a:br>
                        <a:rPr lang="en-US" sz="1100">
                          <a:effectLst/>
                          <a:latin typeface="Bookman Old Style" panose="02050604050505020204" pitchFamily="18" charset="0"/>
                          <a:ea typeface="MS Mincho" panose="02020609040205080304" pitchFamily="49" charset="-128"/>
                          <a:cs typeface="Times New Roman" panose="02020603050405020304" pitchFamily="18" charset="0"/>
                        </a:rPr>
                      </a:br>
                      <a:r>
                        <a:rPr lang="en-US" sz="1100">
                          <a:effectLst/>
                          <a:latin typeface="Bookman Old Style" panose="02050604050505020204" pitchFamily="18" charset="0"/>
                          <a:ea typeface="MS Mincho" panose="02020609040205080304" pitchFamily="49" charset="-128"/>
                          <a:cs typeface="Times New Roman" panose="02020603050405020304" pitchFamily="18" charset="0"/>
                        </a:rPr>
                        <a:t>Σχολεία</a:t>
                      </a:r>
                      <a:endParaRPr lang="el-GR" sz="1100">
                        <a:effectLst/>
                        <a:latin typeface="Bookman Old Style" panose="02050604050505020204" pitchFamily="18" charset="0"/>
                        <a:ea typeface="MS Mincho" panose="02020609040205080304" pitchFamily="49" charset="-128"/>
                        <a:cs typeface="Times New Roman" panose="02020603050405020304" pitchFamily="18" charset="0"/>
                      </a:endParaRPr>
                    </a:p>
                  </a:txBody>
                  <a:tcPr marL="34035" marR="34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en-US" sz="1100">
                          <a:effectLst/>
                          <a:latin typeface="Bookman Old Style" panose="02050604050505020204" pitchFamily="18" charset="0"/>
                          <a:ea typeface="MS Mincho" panose="02020609040205080304" pitchFamily="49" charset="-128"/>
                          <a:cs typeface="Times New Roman" panose="02020603050405020304" pitchFamily="18" charset="0"/>
                        </a:rPr>
                        <a:t>SDG 4</a:t>
                      </a:r>
                      <a:br>
                        <a:rPr lang="en-US" sz="1100">
                          <a:effectLst/>
                          <a:latin typeface="Bookman Old Style" panose="02050604050505020204" pitchFamily="18" charset="0"/>
                          <a:ea typeface="MS Mincho" panose="02020609040205080304" pitchFamily="49" charset="-128"/>
                          <a:cs typeface="Times New Roman" panose="02020603050405020304" pitchFamily="18" charset="0"/>
                        </a:rPr>
                      </a:br>
                      <a:r>
                        <a:rPr lang="en-US" sz="1100">
                          <a:effectLst/>
                          <a:latin typeface="Bookman Old Style" panose="02050604050505020204" pitchFamily="18" charset="0"/>
                          <a:ea typeface="MS Mincho" panose="02020609040205080304" pitchFamily="49" charset="-128"/>
                          <a:cs typeface="Times New Roman" panose="02020603050405020304" pitchFamily="18" charset="0"/>
                        </a:rPr>
                        <a:t>SDG 11.4</a:t>
                      </a:r>
                      <a:endParaRPr lang="el-GR" sz="1100">
                        <a:effectLst/>
                        <a:latin typeface="Bookman Old Style" panose="02050604050505020204" pitchFamily="18" charset="0"/>
                        <a:ea typeface="MS Mincho" panose="02020609040205080304" pitchFamily="49" charset="-128"/>
                        <a:cs typeface="Times New Roman" panose="02020603050405020304" pitchFamily="18" charset="0"/>
                      </a:endParaRPr>
                    </a:p>
                  </a:txBody>
                  <a:tcPr marL="34035" marR="34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76818135"/>
                  </a:ext>
                </a:extLst>
              </a:tr>
              <a:tr h="1222038">
                <a:tc>
                  <a:txBody>
                    <a:bodyPr/>
                    <a:lstStyle/>
                    <a:p>
                      <a:pPr>
                        <a:lnSpc>
                          <a:spcPct val="115000"/>
                        </a:lnSpc>
                        <a:spcAft>
                          <a:spcPts val="1000"/>
                        </a:spcAft>
                        <a:buNone/>
                      </a:pPr>
                      <a:r>
                        <a:rPr lang="en-US" sz="1100">
                          <a:effectLst/>
                          <a:latin typeface="Bookman Old Style" panose="02050604050505020204" pitchFamily="18" charset="0"/>
                          <a:ea typeface="MS Mincho" panose="02020609040205080304" pitchFamily="49" charset="-128"/>
                          <a:cs typeface="Times New Roman" panose="02020603050405020304" pitchFamily="18" charset="0"/>
                        </a:rPr>
                        <a:t>Υλική &amp; Άυλη ΠΚ</a:t>
                      </a:r>
                      <a:endParaRPr lang="el-GR" sz="1100">
                        <a:effectLst/>
                        <a:latin typeface="Bookman Old Style" panose="02050604050505020204" pitchFamily="18" charset="0"/>
                        <a:ea typeface="MS Mincho" panose="02020609040205080304" pitchFamily="49" charset="-128"/>
                        <a:cs typeface="Times New Roman" panose="02020603050405020304" pitchFamily="18" charset="0"/>
                      </a:endParaRPr>
                    </a:p>
                  </a:txBody>
                  <a:tcPr marL="34035" marR="34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en-US" sz="1100">
                          <a:effectLst/>
                          <a:latin typeface="Bookman Old Style" panose="02050604050505020204" pitchFamily="18" charset="0"/>
                          <a:ea typeface="MS Mincho" panose="02020609040205080304" pitchFamily="49" charset="-128"/>
                          <a:cs typeface="Times New Roman" panose="02020603050405020304" pitchFamily="18" charset="0"/>
                        </a:rPr>
                        <a:t>Διακυβέρνηση</a:t>
                      </a:r>
                      <a:endParaRPr lang="el-GR" sz="1100">
                        <a:effectLst/>
                        <a:latin typeface="Bookman Old Style" panose="02050604050505020204" pitchFamily="18" charset="0"/>
                        <a:ea typeface="MS Mincho" panose="02020609040205080304" pitchFamily="49" charset="-128"/>
                        <a:cs typeface="Times New Roman" panose="02020603050405020304" pitchFamily="18" charset="0"/>
                      </a:endParaRPr>
                    </a:p>
                  </a:txBody>
                  <a:tcPr marL="34035" marR="34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en-US" sz="1100">
                          <a:effectLst/>
                          <a:latin typeface="Bookman Old Style" panose="02050604050505020204" pitchFamily="18" charset="0"/>
                          <a:ea typeface="MS Mincho" panose="02020609040205080304" pitchFamily="49" charset="-128"/>
                          <a:cs typeface="Times New Roman" panose="02020603050405020304" pitchFamily="18" charset="0"/>
                        </a:rPr>
                        <a:t>Ενίσχυση θεσμικής συνεργασίας</a:t>
                      </a:r>
                      <a:endParaRPr lang="el-GR" sz="1100">
                        <a:effectLst/>
                        <a:latin typeface="Bookman Old Style" panose="02050604050505020204" pitchFamily="18" charset="0"/>
                        <a:ea typeface="MS Mincho" panose="02020609040205080304" pitchFamily="49" charset="-128"/>
                        <a:cs typeface="Times New Roman" panose="02020603050405020304" pitchFamily="18" charset="0"/>
                      </a:endParaRPr>
                    </a:p>
                  </a:txBody>
                  <a:tcPr marL="34035" marR="34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en-US" sz="1100">
                          <a:effectLst/>
                          <a:latin typeface="Bookman Old Style" panose="02050604050505020204" pitchFamily="18" charset="0"/>
                          <a:ea typeface="MS Mincho" panose="02020609040205080304" pitchFamily="49" charset="-128"/>
                          <a:cs typeface="Times New Roman" panose="02020603050405020304" pitchFamily="18" charset="0"/>
                        </a:rPr>
                        <a:t>Συμβούλια πολιτισμού</a:t>
                      </a:r>
                      <a:br>
                        <a:rPr lang="en-US" sz="1100">
                          <a:effectLst/>
                          <a:latin typeface="Bookman Old Style" panose="02050604050505020204" pitchFamily="18" charset="0"/>
                          <a:ea typeface="MS Mincho" panose="02020609040205080304" pitchFamily="49" charset="-128"/>
                          <a:cs typeface="Times New Roman" panose="02020603050405020304" pitchFamily="18" charset="0"/>
                        </a:rPr>
                      </a:br>
                      <a:r>
                        <a:rPr lang="en-US" sz="1100">
                          <a:effectLst/>
                          <a:latin typeface="Bookman Old Style" panose="02050604050505020204" pitchFamily="18" charset="0"/>
                          <a:ea typeface="MS Mincho" panose="02020609040205080304" pitchFamily="49" charset="-128"/>
                          <a:cs typeface="Times New Roman" panose="02020603050405020304" pitchFamily="18" charset="0"/>
                        </a:rPr>
                        <a:t>Διατομεακές επιτροπές</a:t>
                      </a:r>
                      <a:br>
                        <a:rPr lang="en-US" sz="1100">
                          <a:effectLst/>
                          <a:latin typeface="Bookman Old Style" panose="02050604050505020204" pitchFamily="18" charset="0"/>
                          <a:ea typeface="MS Mincho" panose="02020609040205080304" pitchFamily="49" charset="-128"/>
                          <a:cs typeface="Times New Roman" panose="02020603050405020304" pitchFamily="18" charset="0"/>
                        </a:rPr>
                      </a:br>
                      <a:r>
                        <a:rPr lang="en-US" sz="1100">
                          <a:effectLst/>
                          <a:latin typeface="Bookman Old Style" panose="02050604050505020204" pitchFamily="18" charset="0"/>
                          <a:ea typeface="MS Mincho" panose="02020609040205080304" pitchFamily="49" charset="-128"/>
                          <a:cs typeface="Times New Roman" panose="02020603050405020304" pitchFamily="18" charset="0"/>
                        </a:rPr>
                        <a:t>Συμφωνίες συνεργασίας</a:t>
                      </a:r>
                      <a:endParaRPr lang="el-GR" sz="1100">
                        <a:effectLst/>
                        <a:latin typeface="Bookman Old Style" panose="02050604050505020204" pitchFamily="18" charset="0"/>
                        <a:ea typeface="MS Mincho" panose="02020609040205080304" pitchFamily="49" charset="-128"/>
                        <a:cs typeface="Times New Roman" panose="02020603050405020304" pitchFamily="18" charset="0"/>
                      </a:endParaRPr>
                    </a:p>
                  </a:txBody>
                  <a:tcPr marL="34035" marR="34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en-US" sz="1100">
                          <a:effectLst/>
                          <a:latin typeface="Bookman Old Style" panose="02050604050505020204" pitchFamily="18" charset="0"/>
                          <a:ea typeface="MS Mincho" panose="02020609040205080304" pitchFamily="49" charset="-128"/>
                          <a:cs typeface="Times New Roman" panose="02020603050405020304" pitchFamily="18" charset="0"/>
                        </a:rPr>
                        <a:t>Δήμοι</a:t>
                      </a:r>
                      <a:br>
                        <a:rPr lang="en-US" sz="1100">
                          <a:effectLst/>
                          <a:latin typeface="Bookman Old Style" panose="02050604050505020204" pitchFamily="18" charset="0"/>
                          <a:ea typeface="MS Mincho" panose="02020609040205080304" pitchFamily="49" charset="-128"/>
                          <a:cs typeface="Times New Roman" panose="02020603050405020304" pitchFamily="18" charset="0"/>
                        </a:rPr>
                      </a:br>
                      <a:r>
                        <a:rPr lang="en-US" sz="1100">
                          <a:effectLst/>
                          <a:latin typeface="Bookman Old Style" panose="02050604050505020204" pitchFamily="18" charset="0"/>
                          <a:ea typeface="MS Mincho" panose="02020609040205080304" pitchFamily="49" charset="-128"/>
                          <a:cs typeface="Times New Roman" panose="02020603050405020304" pitchFamily="18" charset="0"/>
                        </a:rPr>
                        <a:t>Περιφέρειες</a:t>
                      </a:r>
                      <a:br>
                        <a:rPr lang="en-US" sz="1100">
                          <a:effectLst/>
                          <a:latin typeface="Bookman Old Style" panose="02050604050505020204" pitchFamily="18" charset="0"/>
                          <a:ea typeface="MS Mincho" panose="02020609040205080304" pitchFamily="49" charset="-128"/>
                          <a:cs typeface="Times New Roman" panose="02020603050405020304" pitchFamily="18" charset="0"/>
                        </a:rPr>
                      </a:br>
                      <a:r>
                        <a:rPr lang="en-US" sz="1100">
                          <a:effectLst/>
                          <a:latin typeface="Bookman Old Style" panose="02050604050505020204" pitchFamily="18" charset="0"/>
                          <a:ea typeface="MS Mincho" panose="02020609040205080304" pitchFamily="49" charset="-128"/>
                          <a:cs typeface="Times New Roman" panose="02020603050405020304" pitchFamily="18" charset="0"/>
                        </a:rPr>
                        <a:t>Κοινωνία πολιτών</a:t>
                      </a:r>
                      <a:endParaRPr lang="el-GR" sz="1100">
                        <a:effectLst/>
                        <a:latin typeface="Bookman Old Style" panose="02050604050505020204" pitchFamily="18" charset="0"/>
                        <a:ea typeface="MS Mincho" panose="02020609040205080304" pitchFamily="49" charset="-128"/>
                        <a:cs typeface="Times New Roman" panose="02020603050405020304" pitchFamily="18" charset="0"/>
                      </a:endParaRPr>
                    </a:p>
                  </a:txBody>
                  <a:tcPr marL="34035" marR="34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en-US" sz="1100" dirty="0">
                          <a:effectLst/>
                          <a:latin typeface="Bookman Old Style" panose="02050604050505020204" pitchFamily="18" charset="0"/>
                          <a:ea typeface="MS Mincho" panose="02020609040205080304" pitchFamily="49" charset="-128"/>
                          <a:cs typeface="Times New Roman" panose="02020603050405020304" pitchFamily="18" charset="0"/>
                        </a:rPr>
                        <a:t>SDG 17</a:t>
                      </a:r>
                      <a:br>
                        <a:rPr lang="en-US" sz="1100" dirty="0">
                          <a:effectLst/>
                          <a:latin typeface="Bookman Old Style" panose="02050604050505020204" pitchFamily="18" charset="0"/>
                          <a:ea typeface="MS Mincho" panose="02020609040205080304" pitchFamily="49" charset="-128"/>
                          <a:cs typeface="Times New Roman" panose="02020603050405020304" pitchFamily="18" charset="0"/>
                        </a:rPr>
                      </a:br>
                      <a:r>
                        <a:rPr lang="en-US" sz="1100" dirty="0">
                          <a:effectLst/>
                          <a:latin typeface="Bookman Old Style" panose="02050604050505020204" pitchFamily="18" charset="0"/>
                          <a:ea typeface="MS Mincho" panose="02020609040205080304" pitchFamily="49" charset="-128"/>
                          <a:cs typeface="Times New Roman" panose="02020603050405020304" pitchFamily="18" charset="0"/>
                        </a:rPr>
                        <a:t>SDG 16</a:t>
                      </a:r>
                      <a:endParaRPr lang="el-GR" sz="1100" dirty="0">
                        <a:effectLst/>
                        <a:latin typeface="Bookman Old Style" panose="02050604050505020204" pitchFamily="18" charset="0"/>
                        <a:ea typeface="MS Mincho" panose="02020609040205080304" pitchFamily="49" charset="-128"/>
                        <a:cs typeface="Times New Roman" panose="02020603050405020304" pitchFamily="18" charset="0"/>
                      </a:endParaRPr>
                    </a:p>
                  </a:txBody>
                  <a:tcPr marL="34035" marR="34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66741307"/>
                  </a:ext>
                </a:extLst>
              </a:tr>
            </a:tbl>
          </a:graphicData>
        </a:graphic>
      </p:graphicFrame>
    </p:spTree>
    <p:extLst>
      <p:ext uri="{BB962C8B-B14F-4D97-AF65-F5344CB8AC3E}">
        <p14:creationId xmlns:p14="http://schemas.microsoft.com/office/powerpoint/2010/main" val="27029024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BBAB2CB-81D8-B406-0483-16709154BE3C}"/>
              </a:ext>
            </a:extLst>
          </p:cNvPr>
          <p:cNvSpPr>
            <a:spLocks noGrp="1"/>
          </p:cNvSpPr>
          <p:nvPr>
            <p:ph type="title"/>
          </p:nvPr>
        </p:nvSpPr>
        <p:spPr>
          <a:xfrm>
            <a:off x="2506661" y="155275"/>
            <a:ext cx="8911687" cy="1242204"/>
          </a:xfrm>
        </p:spPr>
        <p:txBody>
          <a:bodyPr>
            <a:normAutofit/>
          </a:bodyPr>
          <a:lstStyle/>
          <a:p>
            <a:r>
              <a:rPr lang="el-GR" sz="2000" dirty="0"/>
              <a:t>Πίνακας: Πολιτιστική Διακυβέρνηση Κληρονομιάς – Κοινωνικό Κεφάλαιο, Εργαλεία Πολιτικής και Κίνδυνοι Υλοποίησης (MDPI)</a:t>
            </a:r>
          </a:p>
        </p:txBody>
      </p:sp>
      <p:graphicFrame>
        <p:nvGraphicFramePr>
          <p:cNvPr id="4" name="Θέση περιεχομένου 3">
            <a:extLst>
              <a:ext uri="{FF2B5EF4-FFF2-40B4-BE49-F238E27FC236}">
                <a16:creationId xmlns:a16="http://schemas.microsoft.com/office/drawing/2014/main" id="{3EDC37F4-1633-D18E-B79B-EA5FC615580A}"/>
              </a:ext>
            </a:extLst>
          </p:cNvPr>
          <p:cNvGraphicFramePr>
            <a:graphicFrameLocks noGrp="1"/>
          </p:cNvGraphicFramePr>
          <p:nvPr>
            <p:ph idx="1"/>
            <p:extLst>
              <p:ext uri="{D42A27DB-BD31-4B8C-83A1-F6EECF244321}">
                <p14:modId xmlns:p14="http://schemas.microsoft.com/office/powerpoint/2010/main" val="2773631675"/>
              </p:ext>
            </p:extLst>
          </p:nvPr>
        </p:nvGraphicFramePr>
        <p:xfrm>
          <a:off x="810883" y="1409700"/>
          <a:ext cx="10921040" cy="5448300"/>
        </p:xfrm>
        <a:graphic>
          <a:graphicData uri="http://schemas.openxmlformats.org/drawingml/2006/table">
            <a:tbl>
              <a:tblPr firstRow="1" firstCol="1" bandRow="1"/>
              <a:tblGrid>
                <a:gridCol w="1365130">
                  <a:extLst>
                    <a:ext uri="{9D8B030D-6E8A-4147-A177-3AD203B41FA5}">
                      <a16:colId xmlns:a16="http://schemas.microsoft.com/office/drawing/2014/main" val="3939367145"/>
                    </a:ext>
                  </a:extLst>
                </a:gridCol>
                <a:gridCol w="1365130">
                  <a:extLst>
                    <a:ext uri="{9D8B030D-6E8A-4147-A177-3AD203B41FA5}">
                      <a16:colId xmlns:a16="http://schemas.microsoft.com/office/drawing/2014/main" val="4248624301"/>
                    </a:ext>
                  </a:extLst>
                </a:gridCol>
                <a:gridCol w="1365130">
                  <a:extLst>
                    <a:ext uri="{9D8B030D-6E8A-4147-A177-3AD203B41FA5}">
                      <a16:colId xmlns:a16="http://schemas.microsoft.com/office/drawing/2014/main" val="1294222765"/>
                    </a:ext>
                  </a:extLst>
                </a:gridCol>
                <a:gridCol w="1365130">
                  <a:extLst>
                    <a:ext uri="{9D8B030D-6E8A-4147-A177-3AD203B41FA5}">
                      <a16:colId xmlns:a16="http://schemas.microsoft.com/office/drawing/2014/main" val="3147933740"/>
                    </a:ext>
                  </a:extLst>
                </a:gridCol>
                <a:gridCol w="1365130">
                  <a:extLst>
                    <a:ext uri="{9D8B030D-6E8A-4147-A177-3AD203B41FA5}">
                      <a16:colId xmlns:a16="http://schemas.microsoft.com/office/drawing/2014/main" val="2451644573"/>
                    </a:ext>
                  </a:extLst>
                </a:gridCol>
                <a:gridCol w="1365130">
                  <a:extLst>
                    <a:ext uri="{9D8B030D-6E8A-4147-A177-3AD203B41FA5}">
                      <a16:colId xmlns:a16="http://schemas.microsoft.com/office/drawing/2014/main" val="2802951174"/>
                    </a:ext>
                  </a:extLst>
                </a:gridCol>
                <a:gridCol w="1365130">
                  <a:extLst>
                    <a:ext uri="{9D8B030D-6E8A-4147-A177-3AD203B41FA5}">
                      <a16:colId xmlns:a16="http://schemas.microsoft.com/office/drawing/2014/main" val="2538772128"/>
                    </a:ext>
                  </a:extLst>
                </a:gridCol>
                <a:gridCol w="1365130">
                  <a:extLst>
                    <a:ext uri="{9D8B030D-6E8A-4147-A177-3AD203B41FA5}">
                      <a16:colId xmlns:a16="http://schemas.microsoft.com/office/drawing/2014/main" val="59871302"/>
                    </a:ext>
                  </a:extLst>
                </a:gridCol>
              </a:tblGrid>
              <a:tr h="644100">
                <a:tc>
                  <a:txBody>
                    <a:bodyPr/>
                    <a:lstStyle/>
                    <a:p>
                      <a:pPr>
                        <a:lnSpc>
                          <a:spcPct val="115000"/>
                        </a:lnSpc>
                        <a:spcAft>
                          <a:spcPts val="1000"/>
                        </a:spcAft>
                        <a:buNone/>
                      </a:pPr>
                      <a:r>
                        <a:rPr lang="en-US" sz="1100">
                          <a:effectLst/>
                          <a:latin typeface="Cambria" panose="02040503050406030204" pitchFamily="18" charset="0"/>
                          <a:ea typeface="MS Mincho" panose="02020609040205080304" pitchFamily="49" charset="-128"/>
                          <a:cs typeface="Times New Roman" panose="02020603050405020304" pitchFamily="18" charset="0"/>
                        </a:rPr>
                        <a:t>Τύπος Κληρονομιάς</a:t>
                      </a:r>
                      <a:endParaRPr lang="el-GR" sz="1100">
                        <a:effectLst/>
                        <a:latin typeface="Cambria" panose="02040503050406030204" pitchFamily="18" charset="0"/>
                        <a:ea typeface="MS Mincho" panose="02020609040205080304" pitchFamily="49" charset="-128"/>
                        <a:cs typeface="Times New Roman" panose="02020603050405020304" pitchFamily="18" charset="0"/>
                      </a:endParaRPr>
                    </a:p>
                  </a:txBody>
                  <a:tcPr marL="46618" marR="46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en-US" sz="1100">
                          <a:effectLst/>
                          <a:latin typeface="Cambria" panose="02040503050406030204" pitchFamily="18" charset="0"/>
                          <a:ea typeface="MS Mincho" panose="02020609040205080304" pitchFamily="49" charset="-128"/>
                          <a:cs typeface="Times New Roman" panose="02020603050405020304" pitchFamily="18" charset="0"/>
                        </a:rPr>
                        <a:t>Πολιτικό Πεδίο</a:t>
                      </a:r>
                      <a:endParaRPr lang="el-GR" sz="1100">
                        <a:effectLst/>
                        <a:latin typeface="Cambria" panose="02040503050406030204" pitchFamily="18" charset="0"/>
                        <a:ea typeface="MS Mincho" panose="02020609040205080304" pitchFamily="49" charset="-128"/>
                        <a:cs typeface="Times New Roman" panose="02020603050405020304" pitchFamily="18" charset="0"/>
                      </a:endParaRPr>
                    </a:p>
                  </a:txBody>
                  <a:tcPr marL="46618" marR="46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en-US" sz="1100" dirty="0" err="1">
                          <a:effectLst/>
                          <a:latin typeface="Cambria" panose="02040503050406030204" pitchFamily="18" charset="0"/>
                          <a:ea typeface="MS Mincho" panose="02020609040205080304" pitchFamily="49" charset="-128"/>
                          <a:cs typeface="Times New Roman" panose="02020603050405020304" pitchFamily="18" charset="0"/>
                        </a:rPr>
                        <a:t>Μορφή</a:t>
                      </a:r>
                      <a:r>
                        <a:rPr lang="en-US" sz="1100" dirty="0">
                          <a:effectLst/>
                          <a:latin typeface="Cambria" panose="02040503050406030204" pitchFamily="18" charset="0"/>
                          <a:ea typeface="MS Mincho" panose="02020609040205080304" pitchFamily="49" charset="-128"/>
                          <a:cs typeface="Times New Roman" panose="02020603050405020304" pitchFamily="18" charset="0"/>
                        </a:rPr>
                        <a:t> </a:t>
                      </a:r>
                      <a:r>
                        <a:rPr lang="en-US" sz="1100" dirty="0" err="1">
                          <a:effectLst/>
                          <a:latin typeface="Cambria" panose="02040503050406030204" pitchFamily="18" charset="0"/>
                          <a:ea typeface="MS Mincho" panose="02020609040205080304" pitchFamily="49" charset="-128"/>
                          <a:cs typeface="Times New Roman" panose="02020603050405020304" pitchFamily="18" charset="0"/>
                        </a:rPr>
                        <a:t>Κοινωνικού</a:t>
                      </a:r>
                      <a:r>
                        <a:rPr lang="en-US" sz="1100" dirty="0">
                          <a:effectLst/>
                          <a:latin typeface="Cambria" panose="02040503050406030204" pitchFamily="18" charset="0"/>
                          <a:ea typeface="MS Mincho" panose="02020609040205080304" pitchFamily="49" charset="-128"/>
                          <a:cs typeface="Times New Roman" panose="02020603050405020304" pitchFamily="18" charset="0"/>
                        </a:rPr>
                        <a:t> </a:t>
                      </a:r>
                      <a:r>
                        <a:rPr lang="en-US" sz="1100" dirty="0" err="1">
                          <a:effectLst/>
                          <a:latin typeface="Cambria" panose="02040503050406030204" pitchFamily="18" charset="0"/>
                          <a:ea typeface="MS Mincho" panose="02020609040205080304" pitchFamily="49" charset="-128"/>
                          <a:cs typeface="Times New Roman" panose="02020603050405020304" pitchFamily="18" charset="0"/>
                        </a:rPr>
                        <a:t>Κεφ</a:t>
                      </a:r>
                      <a:r>
                        <a:rPr lang="en-US" sz="1100" dirty="0">
                          <a:effectLst/>
                          <a:latin typeface="Cambria" panose="02040503050406030204" pitchFamily="18" charset="0"/>
                          <a:ea typeface="MS Mincho" panose="02020609040205080304" pitchFamily="49" charset="-128"/>
                          <a:cs typeface="Times New Roman" panose="02020603050405020304" pitchFamily="18" charset="0"/>
                        </a:rPr>
                        <a:t>αλαίου</a:t>
                      </a:r>
                      <a:endParaRPr lang="el-GR" sz="1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46618" marR="46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en-US" sz="1100">
                          <a:effectLst/>
                          <a:latin typeface="Cambria" panose="02040503050406030204" pitchFamily="18" charset="0"/>
                          <a:ea typeface="MS Mincho" panose="02020609040205080304" pitchFamily="49" charset="-128"/>
                          <a:cs typeface="Times New Roman" panose="02020603050405020304" pitchFamily="18" charset="0"/>
                        </a:rPr>
                        <a:t>Στόχος Πολιτικής</a:t>
                      </a:r>
                      <a:endParaRPr lang="el-GR" sz="1100">
                        <a:effectLst/>
                        <a:latin typeface="Cambria" panose="02040503050406030204" pitchFamily="18" charset="0"/>
                        <a:ea typeface="MS Mincho" panose="02020609040205080304" pitchFamily="49" charset="-128"/>
                        <a:cs typeface="Times New Roman" panose="02020603050405020304" pitchFamily="18" charset="0"/>
                      </a:endParaRPr>
                    </a:p>
                  </a:txBody>
                  <a:tcPr marL="46618" marR="46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en-US" sz="1100">
                          <a:effectLst/>
                          <a:latin typeface="Cambria" panose="02040503050406030204" pitchFamily="18" charset="0"/>
                          <a:ea typeface="MS Mincho" panose="02020609040205080304" pitchFamily="49" charset="-128"/>
                          <a:cs typeface="Times New Roman" panose="02020603050405020304" pitchFamily="18" charset="0"/>
                        </a:rPr>
                        <a:t>Εργαλεία Πολιτικής</a:t>
                      </a:r>
                      <a:endParaRPr lang="el-GR" sz="1100">
                        <a:effectLst/>
                        <a:latin typeface="Cambria" panose="02040503050406030204" pitchFamily="18" charset="0"/>
                        <a:ea typeface="MS Mincho" panose="02020609040205080304" pitchFamily="49" charset="-128"/>
                        <a:cs typeface="Times New Roman" panose="02020603050405020304" pitchFamily="18" charset="0"/>
                      </a:endParaRPr>
                    </a:p>
                  </a:txBody>
                  <a:tcPr marL="46618" marR="46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en-US" sz="1100">
                          <a:effectLst/>
                          <a:latin typeface="Cambria" panose="02040503050406030204" pitchFamily="18" charset="0"/>
                          <a:ea typeface="MS Mincho" panose="02020609040205080304" pitchFamily="49" charset="-128"/>
                          <a:cs typeface="Times New Roman" panose="02020603050405020304" pitchFamily="18" charset="0"/>
                        </a:rPr>
                        <a:t>Φορείς Υλοποίησης</a:t>
                      </a:r>
                      <a:endParaRPr lang="el-GR" sz="1100">
                        <a:effectLst/>
                        <a:latin typeface="Cambria" panose="02040503050406030204" pitchFamily="18" charset="0"/>
                        <a:ea typeface="MS Mincho" panose="02020609040205080304" pitchFamily="49" charset="-128"/>
                        <a:cs typeface="Times New Roman" panose="02020603050405020304" pitchFamily="18" charset="0"/>
                      </a:endParaRPr>
                    </a:p>
                  </a:txBody>
                  <a:tcPr marL="46618" marR="46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en-US" sz="1100">
                          <a:effectLst/>
                          <a:latin typeface="Cambria" panose="02040503050406030204" pitchFamily="18" charset="0"/>
                          <a:ea typeface="MS Mincho" panose="02020609040205080304" pitchFamily="49" charset="-128"/>
                          <a:cs typeface="Times New Roman" panose="02020603050405020304" pitchFamily="18" charset="0"/>
                        </a:rPr>
                        <a:t>Policy Gaps / Risks</a:t>
                      </a:r>
                      <a:endParaRPr lang="el-GR" sz="1100">
                        <a:effectLst/>
                        <a:latin typeface="Cambria" panose="02040503050406030204" pitchFamily="18" charset="0"/>
                        <a:ea typeface="MS Mincho" panose="02020609040205080304" pitchFamily="49" charset="-128"/>
                        <a:cs typeface="Times New Roman" panose="02020603050405020304" pitchFamily="18" charset="0"/>
                      </a:endParaRPr>
                    </a:p>
                  </a:txBody>
                  <a:tcPr marL="46618" marR="46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en-US" sz="1100">
                          <a:effectLst/>
                          <a:latin typeface="Cambria" panose="02040503050406030204" pitchFamily="18" charset="0"/>
                          <a:ea typeface="MS Mincho" panose="02020609040205080304" pitchFamily="49" charset="-128"/>
                          <a:cs typeface="Times New Roman" panose="02020603050405020304" pitchFamily="18" charset="0"/>
                        </a:rPr>
                        <a:t>Σχετικοί SDGs</a:t>
                      </a:r>
                      <a:endParaRPr lang="el-GR" sz="1100">
                        <a:effectLst/>
                        <a:latin typeface="Cambria" panose="02040503050406030204" pitchFamily="18" charset="0"/>
                        <a:ea typeface="MS Mincho" panose="02020609040205080304" pitchFamily="49" charset="-128"/>
                        <a:cs typeface="Times New Roman" panose="02020603050405020304" pitchFamily="18" charset="0"/>
                      </a:endParaRPr>
                    </a:p>
                  </a:txBody>
                  <a:tcPr marL="46618" marR="46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78273757"/>
                  </a:ext>
                </a:extLst>
              </a:tr>
              <a:tr h="1430383">
                <a:tc>
                  <a:txBody>
                    <a:bodyPr/>
                    <a:lstStyle/>
                    <a:p>
                      <a:pPr>
                        <a:lnSpc>
                          <a:spcPct val="115000"/>
                        </a:lnSpc>
                        <a:spcAft>
                          <a:spcPts val="1000"/>
                        </a:spcAft>
                        <a:buNone/>
                      </a:pPr>
                      <a:r>
                        <a:rPr lang="en-US" sz="1100">
                          <a:effectLst/>
                          <a:latin typeface="Cambria" panose="02040503050406030204" pitchFamily="18" charset="0"/>
                          <a:ea typeface="MS Mincho" panose="02020609040205080304" pitchFamily="49" charset="-128"/>
                          <a:cs typeface="Times New Roman" panose="02020603050405020304" pitchFamily="18" charset="0"/>
                        </a:rPr>
                        <a:t>Άυλη ΠΚ</a:t>
                      </a:r>
                      <a:endParaRPr lang="el-GR" sz="1100">
                        <a:effectLst/>
                        <a:latin typeface="Cambria" panose="02040503050406030204" pitchFamily="18" charset="0"/>
                        <a:ea typeface="MS Mincho" panose="02020609040205080304" pitchFamily="49" charset="-128"/>
                        <a:cs typeface="Times New Roman" panose="02020603050405020304" pitchFamily="18" charset="0"/>
                      </a:endParaRPr>
                    </a:p>
                  </a:txBody>
                  <a:tcPr marL="46618" marR="46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en-US" sz="1100">
                          <a:effectLst/>
                          <a:latin typeface="Cambria" panose="02040503050406030204" pitchFamily="18" charset="0"/>
                          <a:ea typeface="MS Mincho" panose="02020609040205080304" pitchFamily="49" charset="-128"/>
                          <a:cs typeface="Times New Roman" panose="02020603050405020304" pitchFamily="18" charset="0"/>
                        </a:rPr>
                        <a:t>Κοινοτική Συμμετοχή</a:t>
                      </a:r>
                      <a:endParaRPr lang="el-GR" sz="1100">
                        <a:effectLst/>
                        <a:latin typeface="Cambria" panose="02040503050406030204" pitchFamily="18" charset="0"/>
                        <a:ea typeface="MS Mincho" panose="02020609040205080304" pitchFamily="49" charset="-128"/>
                        <a:cs typeface="Times New Roman" panose="02020603050405020304" pitchFamily="18" charset="0"/>
                      </a:endParaRPr>
                    </a:p>
                  </a:txBody>
                  <a:tcPr marL="46618" marR="46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en-US" sz="1100">
                          <a:effectLst/>
                          <a:latin typeface="Cambria" panose="02040503050406030204" pitchFamily="18" charset="0"/>
                          <a:ea typeface="MS Mincho" panose="02020609040205080304" pitchFamily="49" charset="-128"/>
                          <a:cs typeface="Times New Roman" panose="02020603050405020304" pitchFamily="18" charset="0"/>
                        </a:rPr>
                        <a:t>Bonding</a:t>
                      </a:r>
                      <a:endParaRPr lang="el-GR" sz="1100">
                        <a:effectLst/>
                        <a:latin typeface="Cambria" panose="02040503050406030204" pitchFamily="18" charset="0"/>
                        <a:ea typeface="MS Mincho" panose="02020609040205080304" pitchFamily="49" charset="-128"/>
                        <a:cs typeface="Times New Roman" panose="02020603050405020304" pitchFamily="18" charset="0"/>
                      </a:endParaRPr>
                    </a:p>
                  </a:txBody>
                  <a:tcPr marL="46618" marR="46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en-US" sz="1100">
                          <a:effectLst/>
                          <a:latin typeface="Cambria" panose="02040503050406030204" pitchFamily="18" charset="0"/>
                          <a:ea typeface="MS Mincho" panose="02020609040205080304" pitchFamily="49" charset="-128"/>
                          <a:cs typeface="Times New Roman" panose="02020603050405020304" pitchFamily="18" charset="0"/>
                        </a:rPr>
                        <a:t>Ενίσχυση συνοχής και πολιτιστικής ταυτότητας</a:t>
                      </a:r>
                      <a:endParaRPr lang="el-GR" sz="1100">
                        <a:effectLst/>
                        <a:latin typeface="Cambria" panose="02040503050406030204" pitchFamily="18" charset="0"/>
                        <a:ea typeface="MS Mincho" panose="02020609040205080304" pitchFamily="49" charset="-128"/>
                        <a:cs typeface="Times New Roman" panose="02020603050405020304" pitchFamily="18" charset="0"/>
                      </a:endParaRPr>
                    </a:p>
                  </a:txBody>
                  <a:tcPr marL="46618" marR="46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en-US" sz="1100">
                          <a:effectLst/>
                          <a:latin typeface="Cambria" panose="02040503050406030204" pitchFamily="18" charset="0"/>
                          <a:ea typeface="MS Mincho" panose="02020609040205080304" pitchFamily="49" charset="-128"/>
                          <a:cs typeface="Times New Roman" panose="02020603050405020304" pitchFamily="18" charset="0"/>
                        </a:rPr>
                        <a:t>Χρηματοδότηση συλλόγων</a:t>
                      </a:r>
                      <a:br>
                        <a:rPr lang="en-US" sz="1100">
                          <a:effectLst/>
                          <a:latin typeface="Cambria" panose="02040503050406030204" pitchFamily="18" charset="0"/>
                          <a:ea typeface="MS Mincho" panose="02020609040205080304" pitchFamily="49" charset="-128"/>
                          <a:cs typeface="Times New Roman" panose="02020603050405020304" pitchFamily="18" charset="0"/>
                        </a:rPr>
                      </a:br>
                      <a:r>
                        <a:rPr lang="en-US" sz="1100">
                          <a:effectLst/>
                          <a:latin typeface="Cambria" panose="02040503050406030204" pitchFamily="18" charset="0"/>
                          <a:ea typeface="MS Mincho" panose="02020609040205080304" pitchFamily="49" charset="-128"/>
                          <a:cs typeface="Times New Roman" panose="02020603050405020304" pitchFamily="18" charset="0"/>
                        </a:rPr>
                        <a:t>Κοινοτικά εργαστήρια</a:t>
                      </a:r>
                      <a:br>
                        <a:rPr lang="en-US" sz="1100">
                          <a:effectLst/>
                          <a:latin typeface="Cambria" panose="02040503050406030204" pitchFamily="18" charset="0"/>
                          <a:ea typeface="MS Mincho" panose="02020609040205080304" pitchFamily="49" charset="-128"/>
                          <a:cs typeface="Times New Roman" panose="02020603050405020304" pitchFamily="18" charset="0"/>
                        </a:rPr>
                      </a:br>
                      <a:r>
                        <a:rPr lang="en-US" sz="1100">
                          <a:effectLst/>
                          <a:latin typeface="Cambria" panose="02040503050406030204" pitchFamily="18" charset="0"/>
                          <a:ea typeface="MS Mincho" panose="02020609040205080304" pitchFamily="49" charset="-128"/>
                          <a:cs typeface="Times New Roman" panose="02020603050405020304" pitchFamily="18" charset="0"/>
                        </a:rPr>
                        <a:t>Τοπικές εκδηλώσεις</a:t>
                      </a:r>
                      <a:endParaRPr lang="el-GR" sz="1100">
                        <a:effectLst/>
                        <a:latin typeface="Cambria" panose="02040503050406030204" pitchFamily="18" charset="0"/>
                        <a:ea typeface="MS Mincho" panose="02020609040205080304" pitchFamily="49" charset="-128"/>
                        <a:cs typeface="Times New Roman" panose="02020603050405020304" pitchFamily="18" charset="0"/>
                      </a:endParaRPr>
                    </a:p>
                  </a:txBody>
                  <a:tcPr marL="46618" marR="46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en-US" sz="1100">
                          <a:effectLst/>
                          <a:latin typeface="Cambria" panose="02040503050406030204" pitchFamily="18" charset="0"/>
                          <a:ea typeface="MS Mincho" panose="02020609040205080304" pitchFamily="49" charset="-128"/>
                          <a:cs typeface="Times New Roman" panose="02020603050405020304" pitchFamily="18" charset="0"/>
                        </a:rPr>
                        <a:t>Δήμοι</a:t>
                      </a:r>
                      <a:br>
                        <a:rPr lang="en-US" sz="1100">
                          <a:effectLst/>
                          <a:latin typeface="Cambria" panose="02040503050406030204" pitchFamily="18" charset="0"/>
                          <a:ea typeface="MS Mincho" panose="02020609040205080304" pitchFamily="49" charset="-128"/>
                          <a:cs typeface="Times New Roman" panose="02020603050405020304" pitchFamily="18" charset="0"/>
                        </a:rPr>
                      </a:br>
                      <a:r>
                        <a:rPr lang="en-US" sz="1100">
                          <a:effectLst/>
                          <a:latin typeface="Cambria" panose="02040503050406030204" pitchFamily="18" charset="0"/>
                          <a:ea typeface="MS Mincho" panose="02020609040205080304" pitchFamily="49" charset="-128"/>
                          <a:cs typeface="Times New Roman" panose="02020603050405020304" pitchFamily="18" charset="0"/>
                        </a:rPr>
                        <a:t>Πολιτιστικοί σύλλογοι</a:t>
                      </a:r>
                      <a:endParaRPr lang="el-GR" sz="1100">
                        <a:effectLst/>
                        <a:latin typeface="Cambria" panose="02040503050406030204" pitchFamily="18" charset="0"/>
                        <a:ea typeface="MS Mincho" panose="02020609040205080304" pitchFamily="49" charset="-128"/>
                        <a:cs typeface="Times New Roman" panose="02020603050405020304" pitchFamily="18" charset="0"/>
                      </a:endParaRPr>
                    </a:p>
                  </a:txBody>
                  <a:tcPr marL="46618" marR="46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en-US" sz="1100">
                          <a:effectLst/>
                          <a:latin typeface="Cambria" panose="02040503050406030204" pitchFamily="18" charset="0"/>
                          <a:ea typeface="MS Mincho" panose="02020609040205080304" pitchFamily="49" charset="-128"/>
                          <a:cs typeface="Times New Roman" panose="02020603050405020304" pitchFamily="18" charset="0"/>
                        </a:rPr>
                        <a:t>Εσωστρέφεια</a:t>
                      </a:r>
                      <a:br>
                        <a:rPr lang="en-US" sz="1100">
                          <a:effectLst/>
                          <a:latin typeface="Cambria" panose="02040503050406030204" pitchFamily="18" charset="0"/>
                          <a:ea typeface="MS Mincho" panose="02020609040205080304" pitchFamily="49" charset="-128"/>
                          <a:cs typeface="Times New Roman" panose="02020603050405020304" pitchFamily="18" charset="0"/>
                        </a:rPr>
                      </a:br>
                      <a:r>
                        <a:rPr lang="en-US" sz="1100">
                          <a:effectLst/>
                          <a:latin typeface="Cambria" panose="02040503050406030204" pitchFamily="18" charset="0"/>
                          <a:ea typeface="MS Mincho" panose="02020609040205080304" pitchFamily="49" charset="-128"/>
                          <a:cs typeface="Times New Roman" panose="02020603050405020304" pitchFamily="18" charset="0"/>
                        </a:rPr>
                        <a:t>Αναπαραγωγή αποκλεισμών</a:t>
                      </a:r>
                      <a:endParaRPr lang="el-GR" sz="1100">
                        <a:effectLst/>
                        <a:latin typeface="Cambria" panose="02040503050406030204" pitchFamily="18" charset="0"/>
                        <a:ea typeface="MS Mincho" panose="02020609040205080304" pitchFamily="49" charset="-128"/>
                        <a:cs typeface="Times New Roman" panose="02020603050405020304" pitchFamily="18" charset="0"/>
                      </a:endParaRPr>
                    </a:p>
                  </a:txBody>
                  <a:tcPr marL="46618" marR="46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en-US" sz="1100">
                          <a:effectLst/>
                          <a:latin typeface="Cambria" panose="02040503050406030204" pitchFamily="18" charset="0"/>
                          <a:ea typeface="MS Mincho" panose="02020609040205080304" pitchFamily="49" charset="-128"/>
                          <a:cs typeface="Times New Roman" panose="02020603050405020304" pitchFamily="18" charset="0"/>
                        </a:rPr>
                        <a:t>SDG 16</a:t>
                      </a:r>
                      <a:br>
                        <a:rPr lang="en-US" sz="1100">
                          <a:effectLst/>
                          <a:latin typeface="Cambria" panose="02040503050406030204" pitchFamily="18" charset="0"/>
                          <a:ea typeface="MS Mincho" panose="02020609040205080304" pitchFamily="49" charset="-128"/>
                          <a:cs typeface="Times New Roman" panose="02020603050405020304" pitchFamily="18" charset="0"/>
                        </a:rPr>
                      </a:br>
                      <a:r>
                        <a:rPr lang="en-US" sz="1100">
                          <a:effectLst/>
                          <a:latin typeface="Cambria" panose="02040503050406030204" pitchFamily="18" charset="0"/>
                          <a:ea typeface="MS Mincho" panose="02020609040205080304" pitchFamily="49" charset="-128"/>
                          <a:cs typeface="Times New Roman" panose="02020603050405020304" pitchFamily="18" charset="0"/>
                        </a:rPr>
                        <a:t>SDG 11.4</a:t>
                      </a:r>
                      <a:endParaRPr lang="el-GR" sz="1100">
                        <a:effectLst/>
                        <a:latin typeface="Cambria" panose="02040503050406030204" pitchFamily="18" charset="0"/>
                        <a:ea typeface="MS Mincho" panose="02020609040205080304" pitchFamily="49" charset="-128"/>
                        <a:cs typeface="Times New Roman" panose="02020603050405020304" pitchFamily="18" charset="0"/>
                      </a:endParaRPr>
                    </a:p>
                  </a:txBody>
                  <a:tcPr marL="46618" marR="46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70748339"/>
                  </a:ext>
                </a:extLst>
              </a:tr>
              <a:tr h="1299335">
                <a:tc>
                  <a:txBody>
                    <a:bodyPr/>
                    <a:lstStyle/>
                    <a:p>
                      <a:pPr>
                        <a:lnSpc>
                          <a:spcPct val="115000"/>
                        </a:lnSpc>
                        <a:spcAft>
                          <a:spcPts val="1000"/>
                        </a:spcAft>
                        <a:buNone/>
                      </a:pPr>
                      <a:r>
                        <a:rPr lang="en-US" sz="1100">
                          <a:effectLst/>
                          <a:latin typeface="Cambria" panose="02040503050406030204" pitchFamily="18" charset="0"/>
                          <a:ea typeface="MS Mincho" panose="02020609040205080304" pitchFamily="49" charset="-128"/>
                          <a:cs typeface="Times New Roman" panose="02020603050405020304" pitchFamily="18" charset="0"/>
                        </a:rPr>
                        <a:t>Άυλη ΠΚ</a:t>
                      </a:r>
                      <a:endParaRPr lang="el-GR" sz="1100">
                        <a:effectLst/>
                        <a:latin typeface="Cambria" panose="02040503050406030204" pitchFamily="18" charset="0"/>
                        <a:ea typeface="MS Mincho" panose="02020609040205080304" pitchFamily="49" charset="-128"/>
                        <a:cs typeface="Times New Roman" panose="02020603050405020304" pitchFamily="18" charset="0"/>
                      </a:endParaRPr>
                    </a:p>
                  </a:txBody>
                  <a:tcPr marL="46618" marR="46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en-US" sz="1100">
                          <a:effectLst/>
                          <a:latin typeface="Cambria" panose="02040503050406030204" pitchFamily="18" charset="0"/>
                          <a:ea typeface="MS Mincho" panose="02020609040205080304" pitchFamily="49" charset="-128"/>
                          <a:cs typeface="Times New Roman" panose="02020603050405020304" pitchFamily="18" charset="0"/>
                        </a:rPr>
                        <a:t>Δικτύωση &amp; Συνεργασίες</a:t>
                      </a:r>
                      <a:endParaRPr lang="el-GR" sz="1100">
                        <a:effectLst/>
                        <a:latin typeface="Cambria" panose="02040503050406030204" pitchFamily="18" charset="0"/>
                        <a:ea typeface="MS Mincho" panose="02020609040205080304" pitchFamily="49" charset="-128"/>
                        <a:cs typeface="Times New Roman" panose="02020603050405020304" pitchFamily="18" charset="0"/>
                      </a:endParaRPr>
                    </a:p>
                  </a:txBody>
                  <a:tcPr marL="46618" marR="46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en-US" sz="1100">
                          <a:effectLst/>
                          <a:latin typeface="Cambria" panose="02040503050406030204" pitchFamily="18" charset="0"/>
                          <a:ea typeface="MS Mincho" panose="02020609040205080304" pitchFamily="49" charset="-128"/>
                          <a:cs typeface="Times New Roman" panose="02020603050405020304" pitchFamily="18" charset="0"/>
                        </a:rPr>
                        <a:t>Bridging</a:t>
                      </a:r>
                      <a:endParaRPr lang="el-GR" sz="1100">
                        <a:effectLst/>
                        <a:latin typeface="Cambria" panose="02040503050406030204" pitchFamily="18" charset="0"/>
                        <a:ea typeface="MS Mincho" panose="02020609040205080304" pitchFamily="49" charset="-128"/>
                        <a:cs typeface="Times New Roman" panose="02020603050405020304" pitchFamily="18" charset="0"/>
                      </a:endParaRPr>
                    </a:p>
                  </a:txBody>
                  <a:tcPr marL="46618" marR="46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en-US" sz="1100">
                          <a:effectLst/>
                          <a:latin typeface="Cambria" panose="02040503050406030204" pitchFamily="18" charset="0"/>
                          <a:ea typeface="MS Mincho" panose="02020609040205080304" pitchFamily="49" charset="-128"/>
                          <a:cs typeface="Times New Roman" panose="02020603050405020304" pitchFamily="18" charset="0"/>
                        </a:rPr>
                        <a:t>Διασύνδεση φορέων και ομάδων</a:t>
                      </a:r>
                      <a:endParaRPr lang="el-GR" sz="1100">
                        <a:effectLst/>
                        <a:latin typeface="Cambria" panose="02040503050406030204" pitchFamily="18" charset="0"/>
                        <a:ea typeface="MS Mincho" panose="02020609040205080304" pitchFamily="49" charset="-128"/>
                        <a:cs typeface="Times New Roman" panose="02020603050405020304" pitchFamily="18" charset="0"/>
                      </a:endParaRPr>
                    </a:p>
                  </a:txBody>
                  <a:tcPr marL="46618" marR="46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en-US" sz="1100">
                          <a:effectLst/>
                          <a:latin typeface="Cambria" panose="02040503050406030204" pitchFamily="18" charset="0"/>
                          <a:ea typeface="MS Mincho" panose="02020609040205080304" pitchFamily="49" charset="-128"/>
                          <a:cs typeface="Times New Roman" panose="02020603050405020304" pitchFamily="18" charset="0"/>
                        </a:rPr>
                        <a:t>Διατομεακά προγράμματα</a:t>
                      </a:r>
                      <a:br>
                        <a:rPr lang="en-US" sz="1100">
                          <a:effectLst/>
                          <a:latin typeface="Cambria" panose="02040503050406030204" pitchFamily="18" charset="0"/>
                          <a:ea typeface="MS Mincho" panose="02020609040205080304" pitchFamily="49" charset="-128"/>
                          <a:cs typeface="Times New Roman" panose="02020603050405020304" pitchFamily="18" charset="0"/>
                        </a:rPr>
                      </a:br>
                      <a:r>
                        <a:rPr lang="en-US" sz="1100">
                          <a:effectLst/>
                          <a:latin typeface="Cambria" panose="02040503050406030204" pitchFamily="18" charset="0"/>
                          <a:ea typeface="MS Mincho" panose="02020609040205080304" pitchFamily="49" charset="-128"/>
                          <a:cs typeface="Times New Roman" panose="02020603050405020304" pitchFamily="18" charset="0"/>
                        </a:rPr>
                        <a:t>Δίκτυα πολιτισμού</a:t>
                      </a:r>
                      <a:br>
                        <a:rPr lang="en-US" sz="1100">
                          <a:effectLst/>
                          <a:latin typeface="Cambria" panose="02040503050406030204" pitchFamily="18" charset="0"/>
                          <a:ea typeface="MS Mincho" panose="02020609040205080304" pitchFamily="49" charset="-128"/>
                          <a:cs typeface="Times New Roman" panose="02020603050405020304" pitchFamily="18" charset="0"/>
                        </a:rPr>
                      </a:br>
                      <a:r>
                        <a:rPr lang="en-US" sz="1100">
                          <a:effectLst/>
                          <a:latin typeface="Cambria" panose="02040503050406030204" pitchFamily="18" charset="0"/>
                          <a:ea typeface="MS Mincho" panose="02020609040205080304" pitchFamily="49" charset="-128"/>
                          <a:cs typeface="Times New Roman" panose="02020603050405020304" pitchFamily="18" charset="0"/>
                        </a:rPr>
                        <a:t>Ανοιχτές προσκλήσεις</a:t>
                      </a:r>
                      <a:endParaRPr lang="el-GR" sz="1100">
                        <a:effectLst/>
                        <a:latin typeface="Cambria" panose="02040503050406030204" pitchFamily="18" charset="0"/>
                        <a:ea typeface="MS Mincho" panose="02020609040205080304" pitchFamily="49" charset="-128"/>
                        <a:cs typeface="Times New Roman" panose="02020603050405020304" pitchFamily="18" charset="0"/>
                      </a:endParaRPr>
                    </a:p>
                  </a:txBody>
                  <a:tcPr marL="46618" marR="46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en-US" sz="1100">
                          <a:effectLst/>
                          <a:latin typeface="Cambria" panose="02040503050406030204" pitchFamily="18" charset="0"/>
                          <a:ea typeface="MS Mincho" panose="02020609040205080304" pitchFamily="49" charset="-128"/>
                          <a:cs typeface="Times New Roman" panose="02020603050405020304" pitchFamily="18" charset="0"/>
                        </a:rPr>
                        <a:t>Δήμοι</a:t>
                      </a:r>
                      <a:br>
                        <a:rPr lang="en-US" sz="1100">
                          <a:effectLst/>
                          <a:latin typeface="Cambria" panose="02040503050406030204" pitchFamily="18" charset="0"/>
                          <a:ea typeface="MS Mincho" panose="02020609040205080304" pitchFamily="49" charset="-128"/>
                          <a:cs typeface="Times New Roman" panose="02020603050405020304" pitchFamily="18" charset="0"/>
                        </a:rPr>
                      </a:br>
                      <a:r>
                        <a:rPr lang="en-US" sz="1100">
                          <a:effectLst/>
                          <a:latin typeface="Cambria" panose="02040503050406030204" pitchFamily="18" charset="0"/>
                          <a:ea typeface="MS Mincho" panose="02020609040205080304" pitchFamily="49" charset="-128"/>
                          <a:cs typeface="Times New Roman" panose="02020603050405020304" pitchFamily="18" charset="0"/>
                        </a:rPr>
                        <a:t>Εκπαιδευτικοί φορείς</a:t>
                      </a:r>
                      <a:br>
                        <a:rPr lang="en-US" sz="1100">
                          <a:effectLst/>
                          <a:latin typeface="Cambria" panose="02040503050406030204" pitchFamily="18" charset="0"/>
                          <a:ea typeface="MS Mincho" panose="02020609040205080304" pitchFamily="49" charset="-128"/>
                          <a:cs typeface="Times New Roman" panose="02020603050405020304" pitchFamily="18" charset="0"/>
                        </a:rPr>
                      </a:br>
                      <a:r>
                        <a:rPr lang="en-US" sz="1100">
                          <a:effectLst/>
                          <a:latin typeface="Cambria" panose="02040503050406030204" pitchFamily="18" charset="0"/>
                          <a:ea typeface="MS Mincho" panose="02020609040205080304" pitchFamily="49" charset="-128"/>
                          <a:cs typeface="Times New Roman" panose="02020603050405020304" pitchFamily="18" charset="0"/>
                        </a:rPr>
                        <a:t>ΜΚΟ</a:t>
                      </a:r>
                      <a:endParaRPr lang="el-GR" sz="1100">
                        <a:effectLst/>
                        <a:latin typeface="Cambria" panose="02040503050406030204" pitchFamily="18" charset="0"/>
                        <a:ea typeface="MS Mincho" panose="02020609040205080304" pitchFamily="49" charset="-128"/>
                        <a:cs typeface="Times New Roman" panose="02020603050405020304" pitchFamily="18" charset="0"/>
                      </a:endParaRPr>
                    </a:p>
                  </a:txBody>
                  <a:tcPr marL="46618" marR="46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en-US" sz="1100">
                          <a:effectLst/>
                          <a:latin typeface="Cambria" panose="02040503050406030204" pitchFamily="18" charset="0"/>
                          <a:ea typeface="MS Mincho" panose="02020609040205080304" pitchFamily="49" charset="-128"/>
                          <a:cs typeface="Times New Roman" panose="02020603050405020304" pitchFamily="18" charset="0"/>
                        </a:rPr>
                        <a:t>Αποσπασματικές συνεργασίες</a:t>
                      </a:r>
                      <a:br>
                        <a:rPr lang="en-US" sz="1100">
                          <a:effectLst/>
                          <a:latin typeface="Cambria" panose="02040503050406030204" pitchFamily="18" charset="0"/>
                          <a:ea typeface="MS Mincho" panose="02020609040205080304" pitchFamily="49" charset="-128"/>
                          <a:cs typeface="Times New Roman" panose="02020603050405020304" pitchFamily="18" charset="0"/>
                        </a:rPr>
                      </a:br>
                      <a:r>
                        <a:rPr lang="en-US" sz="1100">
                          <a:effectLst/>
                          <a:latin typeface="Cambria" panose="02040503050406030204" pitchFamily="18" charset="0"/>
                          <a:ea typeface="MS Mincho" panose="02020609040205080304" pitchFamily="49" charset="-128"/>
                          <a:cs typeface="Times New Roman" panose="02020603050405020304" pitchFamily="18" charset="0"/>
                        </a:rPr>
                        <a:t>Έλλειψη συντονισμού</a:t>
                      </a:r>
                      <a:endParaRPr lang="el-GR" sz="1100">
                        <a:effectLst/>
                        <a:latin typeface="Cambria" panose="02040503050406030204" pitchFamily="18" charset="0"/>
                        <a:ea typeface="MS Mincho" panose="02020609040205080304" pitchFamily="49" charset="-128"/>
                        <a:cs typeface="Times New Roman" panose="02020603050405020304" pitchFamily="18" charset="0"/>
                      </a:endParaRPr>
                    </a:p>
                  </a:txBody>
                  <a:tcPr marL="46618" marR="46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en-US" sz="1100">
                          <a:effectLst/>
                          <a:latin typeface="Cambria" panose="02040503050406030204" pitchFamily="18" charset="0"/>
                          <a:ea typeface="MS Mincho" panose="02020609040205080304" pitchFamily="49" charset="-128"/>
                          <a:cs typeface="Times New Roman" panose="02020603050405020304" pitchFamily="18" charset="0"/>
                        </a:rPr>
                        <a:t>SDG 17</a:t>
                      </a:r>
                      <a:br>
                        <a:rPr lang="en-US" sz="1100">
                          <a:effectLst/>
                          <a:latin typeface="Cambria" panose="02040503050406030204" pitchFamily="18" charset="0"/>
                          <a:ea typeface="MS Mincho" panose="02020609040205080304" pitchFamily="49" charset="-128"/>
                          <a:cs typeface="Times New Roman" panose="02020603050405020304" pitchFamily="18" charset="0"/>
                        </a:rPr>
                      </a:br>
                      <a:r>
                        <a:rPr lang="en-US" sz="1100">
                          <a:effectLst/>
                          <a:latin typeface="Cambria" panose="02040503050406030204" pitchFamily="18" charset="0"/>
                          <a:ea typeface="MS Mincho" panose="02020609040205080304" pitchFamily="49" charset="-128"/>
                          <a:cs typeface="Times New Roman" panose="02020603050405020304" pitchFamily="18" charset="0"/>
                        </a:rPr>
                        <a:t>SDG 4</a:t>
                      </a:r>
                      <a:endParaRPr lang="el-GR" sz="1100">
                        <a:effectLst/>
                        <a:latin typeface="Cambria" panose="02040503050406030204" pitchFamily="18" charset="0"/>
                        <a:ea typeface="MS Mincho" panose="02020609040205080304" pitchFamily="49" charset="-128"/>
                        <a:cs typeface="Times New Roman" panose="02020603050405020304" pitchFamily="18" charset="0"/>
                      </a:endParaRPr>
                    </a:p>
                  </a:txBody>
                  <a:tcPr marL="46618" marR="46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90501565"/>
                  </a:ext>
                </a:extLst>
              </a:tr>
              <a:tr h="1037241">
                <a:tc>
                  <a:txBody>
                    <a:bodyPr/>
                    <a:lstStyle/>
                    <a:p>
                      <a:pPr>
                        <a:lnSpc>
                          <a:spcPct val="115000"/>
                        </a:lnSpc>
                        <a:spcAft>
                          <a:spcPts val="1000"/>
                        </a:spcAft>
                        <a:buNone/>
                      </a:pPr>
                      <a:r>
                        <a:rPr lang="en-US" sz="1100">
                          <a:effectLst/>
                          <a:latin typeface="Cambria" panose="02040503050406030204" pitchFamily="18" charset="0"/>
                          <a:ea typeface="MS Mincho" panose="02020609040205080304" pitchFamily="49" charset="-128"/>
                          <a:cs typeface="Times New Roman" panose="02020603050405020304" pitchFamily="18" charset="0"/>
                        </a:rPr>
                        <a:t>Υλική ΠΚ</a:t>
                      </a:r>
                      <a:endParaRPr lang="el-GR" sz="1100">
                        <a:effectLst/>
                        <a:latin typeface="Cambria" panose="02040503050406030204" pitchFamily="18" charset="0"/>
                        <a:ea typeface="MS Mincho" panose="02020609040205080304" pitchFamily="49" charset="-128"/>
                        <a:cs typeface="Times New Roman" panose="02020603050405020304" pitchFamily="18" charset="0"/>
                      </a:endParaRPr>
                    </a:p>
                  </a:txBody>
                  <a:tcPr marL="46618" marR="46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en-US" sz="1100">
                          <a:effectLst/>
                          <a:latin typeface="Cambria" panose="02040503050406030204" pitchFamily="18" charset="0"/>
                          <a:ea typeface="MS Mincho" panose="02020609040205080304" pitchFamily="49" charset="-128"/>
                          <a:cs typeface="Times New Roman" panose="02020603050405020304" pitchFamily="18" charset="0"/>
                        </a:rPr>
                        <a:t>Θεσμική Προστασία</a:t>
                      </a:r>
                      <a:endParaRPr lang="el-GR" sz="1100">
                        <a:effectLst/>
                        <a:latin typeface="Cambria" panose="02040503050406030204" pitchFamily="18" charset="0"/>
                        <a:ea typeface="MS Mincho" panose="02020609040205080304" pitchFamily="49" charset="-128"/>
                        <a:cs typeface="Times New Roman" panose="02020603050405020304" pitchFamily="18" charset="0"/>
                      </a:endParaRPr>
                    </a:p>
                  </a:txBody>
                  <a:tcPr marL="46618" marR="46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en-US" sz="1100">
                          <a:effectLst/>
                          <a:latin typeface="Cambria" panose="02040503050406030204" pitchFamily="18" charset="0"/>
                          <a:ea typeface="MS Mincho" panose="02020609040205080304" pitchFamily="49" charset="-128"/>
                          <a:cs typeface="Times New Roman" panose="02020603050405020304" pitchFamily="18" charset="0"/>
                        </a:rPr>
                        <a:t>Linking</a:t>
                      </a:r>
                      <a:endParaRPr lang="el-GR" sz="1100">
                        <a:effectLst/>
                        <a:latin typeface="Cambria" panose="02040503050406030204" pitchFamily="18" charset="0"/>
                        <a:ea typeface="MS Mincho" panose="02020609040205080304" pitchFamily="49" charset="-128"/>
                        <a:cs typeface="Times New Roman" panose="02020603050405020304" pitchFamily="18" charset="0"/>
                      </a:endParaRPr>
                    </a:p>
                  </a:txBody>
                  <a:tcPr marL="46618" marR="46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en-US" sz="1100">
                          <a:effectLst/>
                          <a:latin typeface="Cambria" panose="02040503050406030204" pitchFamily="18" charset="0"/>
                          <a:ea typeface="MS Mincho" panose="02020609040205080304" pitchFamily="49" charset="-128"/>
                          <a:cs typeface="Times New Roman" panose="02020603050405020304" pitchFamily="18" charset="0"/>
                        </a:rPr>
                        <a:t>Θεσμική διασφάλιση και πόροι</a:t>
                      </a:r>
                      <a:endParaRPr lang="el-GR" sz="1100">
                        <a:effectLst/>
                        <a:latin typeface="Cambria" panose="02040503050406030204" pitchFamily="18" charset="0"/>
                        <a:ea typeface="MS Mincho" panose="02020609040205080304" pitchFamily="49" charset="-128"/>
                        <a:cs typeface="Times New Roman" panose="02020603050405020304" pitchFamily="18" charset="0"/>
                      </a:endParaRPr>
                    </a:p>
                  </a:txBody>
                  <a:tcPr marL="46618" marR="46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en-US" sz="1100">
                          <a:effectLst/>
                          <a:latin typeface="Cambria" panose="02040503050406030204" pitchFamily="18" charset="0"/>
                          <a:ea typeface="MS Mincho" panose="02020609040205080304" pitchFamily="49" charset="-128"/>
                          <a:cs typeface="Times New Roman" panose="02020603050405020304" pitchFamily="18" charset="0"/>
                        </a:rPr>
                        <a:t>Νομοθεσία</a:t>
                      </a:r>
                      <a:br>
                        <a:rPr lang="en-US" sz="1100">
                          <a:effectLst/>
                          <a:latin typeface="Cambria" panose="02040503050406030204" pitchFamily="18" charset="0"/>
                          <a:ea typeface="MS Mincho" panose="02020609040205080304" pitchFamily="49" charset="-128"/>
                          <a:cs typeface="Times New Roman" panose="02020603050405020304" pitchFamily="18" charset="0"/>
                        </a:rPr>
                      </a:br>
                      <a:r>
                        <a:rPr lang="en-US" sz="1100">
                          <a:effectLst/>
                          <a:latin typeface="Cambria" panose="02040503050406030204" pitchFamily="18" charset="0"/>
                          <a:ea typeface="MS Mincho" panose="02020609040205080304" pitchFamily="49" charset="-128"/>
                          <a:cs typeface="Times New Roman" panose="02020603050405020304" pitchFamily="18" charset="0"/>
                        </a:rPr>
                        <a:t>Σχέδια διαχείρισης</a:t>
                      </a:r>
                      <a:br>
                        <a:rPr lang="en-US" sz="1100">
                          <a:effectLst/>
                          <a:latin typeface="Cambria" panose="02040503050406030204" pitchFamily="18" charset="0"/>
                          <a:ea typeface="MS Mincho" panose="02020609040205080304" pitchFamily="49" charset="-128"/>
                          <a:cs typeface="Times New Roman" panose="02020603050405020304" pitchFamily="18" charset="0"/>
                        </a:rPr>
                      </a:br>
                      <a:r>
                        <a:rPr lang="en-US" sz="1100">
                          <a:effectLst/>
                          <a:latin typeface="Cambria" panose="02040503050406030204" pitchFamily="18" charset="0"/>
                          <a:ea typeface="MS Mincho" panose="02020609040205080304" pitchFamily="49" charset="-128"/>
                          <a:cs typeface="Times New Roman" panose="02020603050405020304" pitchFamily="18" charset="0"/>
                        </a:rPr>
                        <a:t>Δημόσια χρηματοδότηση</a:t>
                      </a:r>
                      <a:endParaRPr lang="el-GR" sz="1100">
                        <a:effectLst/>
                        <a:latin typeface="Cambria" panose="02040503050406030204" pitchFamily="18" charset="0"/>
                        <a:ea typeface="MS Mincho" panose="02020609040205080304" pitchFamily="49" charset="-128"/>
                        <a:cs typeface="Times New Roman" panose="02020603050405020304" pitchFamily="18" charset="0"/>
                      </a:endParaRPr>
                    </a:p>
                  </a:txBody>
                  <a:tcPr marL="46618" marR="46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en-US" sz="1100">
                          <a:effectLst/>
                          <a:latin typeface="Cambria" panose="02040503050406030204" pitchFamily="18" charset="0"/>
                          <a:ea typeface="MS Mincho" panose="02020609040205080304" pitchFamily="49" charset="-128"/>
                          <a:cs typeface="Times New Roman" panose="02020603050405020304" pitchFamily="18" charset="0"/>
                        </a:rPr>
                        <a:t>Υπουργείο Πολιτισμού</a:t>
                      </a:r>
                      <a:br>
                        <a:rPr lang="en-US" sz="1100">
                          <a:effectLst/>
                          <a:latin typeface="Cambria" panose="02040503050406030204" pitchFamily="18" charset="0"/>
                          <a:ea typeface="MS Mincho" panose="02020609040205080304" pitchFamily="49" charset="-128"/>
                          <a:cs typeface="Times New Roman" panose="02020603050405020304" pitchFamily="18" charset="0"/>
                        </a:rPr>
                      </a:br>
                      <a:r>
                        <a:rPr lang="en-US" sz="1100">
                          <a:effectLst/>
                          <a:latin typeface="Cambria" panose="02040503050406030204" pitchFamily="18" charset="0"/>
                          <a:ea typeface="MS Mincho" panose="02020609040205080304" pitchFamily="49" charset="-128"/>
                          <a:cs typeface="Times New Roman" panose="02020603050405020304" pitchFamily="18" charset="0"/>
                        </a:rPr>
                        <a:t>Εφορείες Αρχαιοτήτων</a:t>
                      </a:r>
                      <a:endParaRPr lang="el-GR" sz="1100">
                        <a:effectLst/>
                        <a:latin typeface="Cambria" panose="02040503050406030204" pitchFamily="18" charset="0"/>
                        <a:ea typeface="MS Mincho" panose="02020609040205080304" pitchFamily="49" charset="-128"/>
                        <a:cs typeface="Times New Roman" panose="02020603050405020304" pitchFamily="18" charset="0"/>
                      </a:endParaRPr>
                    </a:p>
                  </a:txBody>
                  <a:tcPr marL="46618" marR="46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en-US" sz="1100">
                          <a:effectLst/>
                          <a:latin typeface="Cambria" panose="02040503050406030204" pitchFamily="18" charset="0"/>
                          <a:ea typeface="MS Mincho" panose="02020609040205080304" pitchFamily="49" charset="-128"/>
                          <a:cs typeface="Times New Roman" panose="02020603050405020304" pitchFamily="18" charset="0"/>
                        </a:rPr>
                        <a:t>Γραφειοκρατία</a:t>
                      </a:r>
                      <a:br>
                        <a:rPr lang="en-US" sz="1100">
                          <a:effectLst/>
                          <a:latin typeface="Cambria" panose="02040503050406030204" pitchFamily="18" charset="0"/>
                          <a:ea typeface="MS Mincho" panose="02020609040205080304" pitchFamily="49" charset="-128"/>
                          <a:cs typeface="Times New Roman" panose="02020603050405020304" pitchFamily="18" charset="0"/>
                        </a:rPr>
                      </a:br>
                      <a:r>
                        <a:rPr lang="en-US" sz="1100">
                          <a:effectLst/>
                          <a:latin typeface="Cambria" panose="02040503050406030204" pitchFamily="18" charset="0"/>
                          <a:ea typeface="MS Mincho" panose="02020609040205080304" pitchFamily="49" charset="-128"/>
                          <a:cs typeface="Times New Roman" panose="02020603050405020304" pitchFamily="18" charset="0"/>
                        </a:rPr>
                        <a:t>Κεντρικοποίηση αποφάσεων</a:t>
                      </a:r>
                      <a:endParaRPr lang="el-GR" sz="1100">
                        <a:effectLst/>
                        <a:latin typeface="Cambria" panose="02040503050406030204" pitchFamily="18" charset="0"/>
                        <a:ea typeface="MS Mincho" panose="02020609040205080304" pitchFamily="49" charset="-128"/>
                        <a:cs typeface="Times New Roman" panose="02020603050405020304" pitchFamily="18" charset="0"/>
                      </a:endParaRPr>
                    </a:p>
                  </a:txBody>
                  <a:tcPr marL="46618" marR="46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en-US" sz="1100">
                          <a:effectLst/>
                          <a:latin typeface="Cambria" panose="02040503050406030204" pitchFamily="18" charset="0"/>
                          <a:ea typeface="MS Mincho" panose="02020609040205080304" pitchFamily="49" charset="-128"/>
                          <a:cs typeface="Times New Roman" panose="02020603050405020304" pitchFamily="18" charset="0"/>
                        </a:rPr>
                        <a:t>SDG 11.4</a:t>
                      </a:r>
                      <a:br>
                        <a:rPr lang="en-US" sz="1100">
                          <a:effectLst/>
                          <a:latin typeface="Cambria" panose="02040503050406030204" pitchFamily="18" charset="0"/>
                          <a:ea typeface="MS Mincho" panose="02020609040205080304" pitchFamily="49" charset="-128"/>
                          <a:cs typeface="Times New Roman" panose="02020603050405020304" pitchFamily="18" charset="0"/>
                        </a:rPr>
                      </a:br>
                      <a:r>
                        <a:rPr lang="en-US" sz="1100">
                          <a:effectLst/>
                          <a:latin typeface="Cambria" panose="02040503050406030204" pitchFamily="18" charset="0"/>
                          <a:ea typeface="MS Mincho" panose="02020609040205080304" pitchFamily="49" charset="-128"/>
                          <a:cs typeface="Times New Roman" panose="02020603050405020304" pitchFamily="18" charset="0"/>
                        </a:rPr>
                        <a:t>SDG 16</a:t>
                      </a:r>
                      <a:endParaRPr lang="el-GR" sz="1100">
                        <a:effectLst/>
                        <a:latin typeface="Cambria" panose="02040503050406030204" pitchFamily="18" charset="0"/>
                        <a:ea typeface="MS Mincho" panose="02020609040205080304" pitchFamily="49" charset="-128"/>
                        <a:cs typeface="Times New Roman" panose="02020603050405020304" pitchFamily="18" charset="0"/>
                      </a:endParaRPr>
                    </a:p>
                  </a:txBody>
                  <a:tcPr marL="46618" marR="46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8503494"/>
                  </a:ext>
                </a:extLst>
              </a:tr>
              <a:tr h="1037241">
                <a:tc>
                  <a:txBody>
                    <a:bodyPr/>
                    <a:lstStyle/>
                    <a:p>
                      <a:pPr>
                        <a:lnSpc>
                          <a:spcPct val="115000"/>
                        </a:lnSpc>
                        <a:spcAft>
                          <a:spcPts val="1000"/>
                        </a:spcAft>
                        <a:buNone/>
                      </a:pPr>
                      <a:r>
                        <a:rPr lang="en-US" sz="1100">
                          <a:effectLst/>
                          <a:latin typeface="Cambria" panose="02040503050406030204" pitchFamily="18" charset="0"/>
                          <a:ea typeface="MS Mincho" panose="02020609040205080304" pitchFamily="49" charset="-128"/>
                          <a:cs typeface="Times New Roman" panose="02020603050405020304" pitchFamily="18" charset="0"/>
                        </a:rPr>
                        <a:t>Υλική &amp; Άυλη ΠΚ</a:t>
                      </a:r>
                      <a:endParaRPr lang="el-GR" sz="1100">
                        <a:effectLst/>
                        <a:latin typeface="Cambria" panose="02040503050406030204" pitchFamily="18" charset="0"/>
                        <a:ea typeface="MS Mincho" panose="02020609040205080304" pitchFamily="49" charset="-128"/>
                        <a:cs typeface="Times New Roman" panose="02020603050405020304" pitchFamily="18" charset="0"/>
                      </a:endParaRPr>
                    </a:p>
                  </a:txBody>
                  <a:tcPr marL="46618" marR="46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en-US" sz="1100">
                          <a:effectLst/>
                          <a:latin typeface="Cambria" panose="02040503050406030204" pitchFamily="18" charset="0"/>
                          <a:ea typeface="MS Mincho" panose="02020609040205080304" pitchFamily="49" charset="-128"/>
                          <a:cs typeface="Times New Roman" panose="02020603050405020304" pitchFamily="18" charset="0"/>
                        </a:rPr>
                        <a:t>Πολιτιστική Διακυβέρνηση</a:t>
                      </a:r>
                      <a:endParaRPr lang="el-GR" sz="1100">
                        <a:effectLst/>
                        <a:latin typeface="Cambria" panose="02040503050406030204" pitchFamily="18" charset="0"/>
                        <a:ea typeface="MS Mincho" panose="02020609040205080304" pitchFamily="49" charset="-128"/>
                        <a:cs typeface="Times New Roman" panose="02020603050405020304" pitchFamily="18" charset="0"/>
                      </a:endParaRPr>
                    </a:p>
                  </a:txBody>
                  <a:tcPr marL="46618" marR="46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en-US" sz="1100">
                          <a:effectLst/>
                          <a:latin typeface="Cambria" panose="02040503050406030204" pitchFamily="18" charset="0"/>
                          <a:ea typeface="MS Mincho" panose="02020609040205080304" pitchFamily="49" charset="-128"/>
                          <a:cs typeface="Times New Roman" panose="02020603050405020304" pitchFamily="18" charset="0"/>
                        </a:rPr>
                        <a:t>Bonding–Bridging–Linking</a:t>
                      </a:r>
                      <a:endParaRPr lang="el-GR" sz="1100">
                        <a:effectLst/>
                        <a:latin typeface="Cambria" panose="02040503050406030204" pitchFamily="18" charset="0"/>
                        <a:ea typeface="MS Mincho" panose="02020609040205080304" pitchFamily="49" charset="-128"/>
                        <a:cs typeface="Times New Roman" panose="02020603050405020304" pitchFamily="18" charset="0"/>
                      </a:endParaRPr>
                    </a:p>
                  </a:txBody>
                  <a:tcPr marL="46618" marR="46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en-US" sz="1100">
                          <a:effectLst/>
                          <a:latin typeface="Cambria" panose="02040503050406030204" pitchFamily="18" charset="0"/>
                          <a:ea typeface="MS Mincho" panose="02020609040205080304" pitchFamily="49" charset="-128"/>
                          <a:cs typeface="Times New Roman" panose="02020603050405020304" pitchFamily="18" charset="0"/>
                        </a:rPr>
                        <a:t>Ολοκληρωμένη βιώσιμη διαχείριση</a:t>
                      </a:r>
                      <a:endParaRPr lang="el-GR" sz="1100">
                        <a:effectLst/>
                        <a:latin typeface="Cambria" panose="02040503050406030204" pitchFamily="18" charset="0"/>
                        <a:ea typeface="MS Mincho" panose="02020609040205080304" pitchFamily="49" charset="-128"/>
                        <a:cs typeface="Times New Roman" panose="02020603050405020304" pitchFamily="18" charset="0"/>
                      </a:endParaRPr>
                    </a:p>
                  </a:txBody>
                  <a:tcPr marL="46618" marR="46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en-US" sz="1100">
                          <a:effectLst/>
                          <a:latin typeface="Cambria" panose="02040503050406030204" pitchFamily="18" charset="0"/>
                          <a:ea typeface="MS Mincho" panose="02020609040205080304" pitchFamily="49" charset="-128"/>
                          <a:cs typeface="Times New Roman" panose="02020603050405020304" pitchFamily="18" charset="0"/>
                        </a:rPr>
                        <a:t>Συμβούλια πολιτισμού</a:t>
                      </a:r>
                      <a:br>
                        <a:rPr lang="en-US" sz="1100">
                          <a:effectLst/>
                          <a:latin typeface="Cambria" panose="02040503050406030204" pitchFamily="18" charset="0"/>
                          <a:ea typeface="MS Mincho" panose="02020609040205080304" pitchFamily="49" charset="-128"/>
                          <a:cs typeface="Times New Roman" panose="02020603050405020304" pitchFamily="18" charset="0"/>
                        </a:rPr>
                      </a:br>
                      <a:r>
                        <a:rPr lang="en-US" sz="1100">
                          <a:effectLst/>
                          <a:latin typeface="Cambria" panose="02040503050406030204" pitchFamily="18" charset="0"/>
                          <a:ea typeface="MS Mincho" panose="02020609040205080304" pitchFamily="49" charset="-128"/>
                          <a:cs typeface="Times New Roman" panose="02020603050405020304" pitchFamily="18" charset="0"/>
                        </a:rPr>
                        <a:t>Συμφωνίες συν-διακυβέρνησης</a:t>
                      </a:r>
                      <a:endParaRPr lang="el-GR" sz="1100">
                        <a:effectLst/>
                        <a:latin typeface="Cambria" panose="02040503050406030204" pitchFamily="18" charset="0"/>
                        <a:ea typeface="MS Mincho" panose="02020609040205080304" pitchFamily="49" charset="-128"/>
                        <a:cs typeface="Times New Roman" panose="02020603050405020304" pitchFamily="18" charset="0"/>
                      </a:endParaRPr>
                    </a:p>
                  </a:txBody>
                  <a:tcPr marL="46618" marR="46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en-US" sz="1100">
                          <a:effectLst/>
                          <a:latin typeface="Cambria" panose="02040503050406030204" pitchFamily="18" charset="0"/>
                          <a:ea typeface="MS Mincho" panose="02020609040205080304" pitchFamily="49" charset="-128"/>
                          <a:cs typeface="Times New Roman" panose="02020603050405020304" pitchFamily="18" charset="0"/>
                        </a:rPr>
                        <a:t>Δήμοι</a:t>
                      </a:r>
                      <a:br>
                        <a:rPr lang="en-US" sz="1100">
                          <a:effectLst/>
                          <a:latin typeface="Cambria" panose="02040503050406030204" pitchFamily="18" charset="0"/>
                          <a:ea typeface="MS Mincho" panose="02020609040205080304" pitchFamily="49" charset="-128"/>
                          <a:cs typeface="Times New Roman" panose="02020603050405020304" pitchFamily="18" charset="0"/>
                        </a:rPr>
                      </a:br>
                      <a:r>
                        <a:rPr lang="en-US" sz="1100">
                          <a:effectLst/>
                          <a:latin typeface="Cambria" panose="02040503050406030204" pitchFamily="18" charset="0"/>
                          <a:ea typeface="MS Mincho" panose="02020609040205080304" pitchFamily="49" charset="-128"/>
                          <a:cs typeface="Times New Roman" panose="02020603050405020304" pitchFamily="18" charset="0"/>
                        </a:rPr>
                        <a:t>Περιφέρειες</a:t>
                      </a:r>
                      <a:br>
                        <a:rPr lang="en-US" sz="1100">
                          <a:effectLst/>
                          <a:latin typeface="Cambria" panose="02040503050406030204" pitchFamily="18" charset="0"/>
                          <a:ea typeface="MS Mincho" panose="02020609040205080304" pitchFamily="49" charset="-128"/>
                          <a:cs typeface="Times New Roman" panose="02020603050405020304" pitchFamily="18" charset="0"/>
                        </a:rPr>
                      </a:br>
                      <a:r>
                        <a:rPr lang="en-US" sz="1100">
                          <a:effectLst/>
                          <a:latin typeface="Cambria" panose="02040503050406030204" pitchFamily="18" charset="0"/>
                          <a:ea typeface="MS Mincho" panose="02020609040205080304" pitchFamily="49" charset="-128"/>
                          <a:cs typeface="Times New Roman" panose="02020603050405020304" pitchFamily="18" charset="0"/>
                        </a:rPr>
                        <a:t>Κοινωνία πολιτών</a:t>
                      </a:r>
                      <a:endParaRPr lang="el-GR" sz="1100">
                        <a:effectLst/>
                        <a:latin typeface="Cambria" panose="02040503050406030204" pitchFamily="18" charset="0"/>
                        <a:ea typeface="MS Mincho" panose="02020609040205080304" pitchFamily="49" charset="-128"/>
                        <a:cs typeface="Times New Roman" panose="02020603050405020304" pitchFamily="18" charset="0"/>
                      </a:endParaRPr>
                    </a:p>
                  </a:txBody>
                  <a:tcPr marL="46618" marR="46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en-US" sz="1100">
                          <a:effectLst/>
                          <a:latin typeface="Cambria" panose="02040503050406030204" pitchFamily="18" charset="0"/>
                          <a:ea typeface="MS Mincho" panose="02020609040205080304" pitchFamily="49" charset="-128"/>
                          <a:cs typeface="Times New Roman" panose="02020603050405020304" pitchFamily="18" charset="0"/>
                        </a:rPr>
                        <a:t>Policy implementation gap</a:t>
                      </a:r>
                      <a:br>
                        <a:rPr lang="en-US" sz="1100">
                          <a:effectLst/>
                          <a:latin typeface="Cambria" panose="02040503050406030204" pitchFamily="18" charset="0"/>
                          <a:ea typeface="MS Mincho" panose="02020609040205080304" pitchFamily="49" charset="-128"/>
                          <a:cs typeface="Times New Roman" panose="02020603050405020304" pitchFamily="18" charset="0"/>
                        </a:rPr>
                      </a:br>
                      <a:r>
                        <a:rPr lang="en-US" sz="1100">
                          <a:effectLst/>
                          <a:latin typeface="Cambria" panose="02040503050406030204" pitchFamily="18" charset="0"/>
                          <a:ea typeface="MS Mincho" panose="02020609040205080304" pitchFamily="49" charset="-128"/>
                          <a:cs typeface="Times New Roman" panose="02020603050405020304" pitchFamily="18" charset="0"/>
                        </a:rPr>
                        <a:t>Έλλειψη δεικτών</a:t>
                      </a:r>
                      <a:endParaRPr lang="el-GR" sz="1100">
                        <a:effectLst/>
                        <a:latin typeface="Cambria" panose="02040503050406030204" pitchFamily="18" charset="0"/>
                        <a:ea typeface="MS Mincho" panose="02020609040205080304" pitchFamily="49" charset="-128"/>
                        <a:cs typeface="Times New Roman" panose="02020603050405020304" pitchFamily="18" charset="0"/>
                      </a:endParaRPr>
                    </a:p>
                  </a:txBody>
                  <a:tcPr marL="46618" marR="46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en-US" sz="1100" dirty="0">
                          <a:effectLst/>
                          <a:latin typeface="Cambria" panose="02040503050406030204" pitchFamily="18" charset="0"/>
                          <a:ea typeface="MS Mincho" panose="02020609040205080304" pitchFamily="49" charset="-128"/>
                          <a:cs typeface="Times New Roman" panose="02020603050405020304" pitchFamily="18" charset="0"/>
                        </a:rPr>
                        <a:t>SDG 17</a:t>
                      </a:r>
                      <a:br>
                        <a:rPr lang="en-US" sz="1100" dirty="0">
                          <a:effectLst/>
                          <a:latin typeface="Cambria" panose="02040503050406030204" pitchFamily="18" charset="0"/>
                          <a:ea typeface="MS Mincho" panose="02020609040205080304" pitchFamily="49" charset="-128"/>
                          <a:cs typeface="Times New Roman" panose="02020603050405020304" pitchFamily="18" charset="0"/>
                        </a:rPr>
                      </a:br>
                      <a:r>
                        <a:rPr lang="en-US" sz="1100" dirty="0">
                          <a:effectLst/>
                          <a:latin typeface="Cambria" panose="02040503050406030204" pitchFamily="18" charset="0"/>
                          <a:ea typeface="MS Mincho" panose="02020609040205080304" pitchFamily="49" charset="-128"/>
                          <a:cs typeface="Times New Roman" panose="02020603050405020304" pitchFamily="18" charset="0"/>
                        </a:rPr>
                        <a:t>SDG 11</a:t>
                      </a:r>
                      <a:endParaRPr lang="el-GR" sz="1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46618" marR="46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40184893"/>
                  </a:ext>
                </a:extLst>
              </a:tr>
            </a:tbl>
          </a:graphicData>
        </a:graphic>
      </p:graphicFrame>
    </p:spTree>
    <p:extLst>
      <p:ext uri="{BB962C8B-B14F-4D97-AF65-F5344CB8AC3E}">
        <p14:creationId xmlns:p14="http://schemas.microsoft.com/office/powerpoint/2010/main" val="40414296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CF096E9-141E-B961-CADA-0D61A3BDED77}"/>
              </a:ext>
            </a:extLst>
          </p:cNvPr>
          <p:cNvSpPr>
            <a:spLocks noGrp="1"/>
          </p:cNvSpPr>
          <p:nvPr>
            <p:ph type="title"/>
          </p:nvPr>
        </p:nvSpPr>
        <p:spPr>
          <a:xfrm>
            <a:off x="2592925" y="624110"/>
            <a:ext cx="8911687" cy="488698"/>
          </a:xfrm>
        </p:spPr>
        <p:txBody>
          <a:bodyPr>
            <a:normAutofit/>
          </a:bodyPr>
          <a:lstStyle/>
          <a:p>
            <a:r>
              <a:rPr lang="el-GR" sz="2000" dirty="0"/>
              <a:t>Πίνακας: Ολοκληρωμένο Μοντέλο Πολιτιστικής Βιωσιμότητας </a:t>
            </a:r>
          </a:p>
        </p:txBody>
      </p:sp>
      <p:graphicFrame>
        <p:nvGraphicFramePr>
          <p:cNvPr id="4" name="Θέση περιεχομένου 3">
            <a:extLst>
              <a:ext uri="{FF2B5EF4-FFF2-40B4-BE49-F238E27FC236}">
                <a16:creationId xmlns:a16="http://schemas.microsoft.com/office/drawing/2014/main" id="{350D2F16-8F74-8C12-E2BF-D2AD0A40D5D3}"/>
              </a:ext>
            </a:extLst>
          </p:cNvPr>
          <p:cNvGraphicFramePr>
            <a:graphicFrameLocks noGrp="1"/>
          </p:cNvGraphicFramePr>
          <p:nvPr>
            <p:ph idx="1"/>
            <p:extLst>
              <p:ext uri="{D42A27DB-BD31-4B8C-83A1-F6EECF244321}">
                <p14:modId xmlns:p14="http://schemas.microsoft.com/office/powerpoint/2010/main" val="134033657"/>
              </p:ext>
            </p:extLst>
          </p:nvPr>
        </p:nvGraphicFramePr>
        <p:xfrm>
          <a:off x="1595886" y="1276709"/>
          <a:ext cx="10213675" cy="4957181"/>
        </p:xfrm>
        <a:graphic>
          <a:graphicData uri="http://schemas.openxmlformats.org/drawingml/2006/table">
            <a:tbl>
              <a:tblPr firstRow="1" firstCol="1" bandRow="1"/>
              <a:tblGrid>
                <a:gridCol w="2042735">
                  <a:extLst>
                    <a:ext uri="{9D8B030D-6E8A-4147-A177-3AD203B41FA5}">
                      <a16:colId xmlns:a16="http://schemas.microsoft.com/office/drawing/2014/main" val="3925997352"/>
                    </a:ext>
                  </a:extLst>
                </a:gridCol>
                <a:gridCol w="2042735">
                  <a:extLst>
                    <a:ext uri="{9D8B030D-6E8A-4147-A177-3AD203B41FA5}">
                      <a16:colId xmlns:a16="http://schemas.microsoft.com/office/drawing/2014/main" val="4078080576"/>
                    </a:ext>
                  </a:extLst>
                </a:gridCol>
                <a:gridCol w="2042735">
                  <a:extLst>
                    <a:ext uri="{9D8B030D-6E8A-4147-A177-3AD203B41FA5}">
                      <a16:colId xmlns:a16="http://schemas.microsoft.com/office/drawing/2014/main" val="664241622"/>
                    </a:ext>
                  </a:extLst>
                </a:gridCol>
                <a:gridCol w="2042735">
                  <a:extLst>
                    <a:ext uri="{9D8B030D-6E8A-4147-A177-3AD203B41FA5}">
                      <a16:colId xmlns:a16="http://schemas.microsoft.com/office/drawing/2014/main" val="1260627583"/>
                    </a:ext>
                  </a:extLst>
                </a:gridCol>
                <a:gridCol w="2042735">
                  <a:extLst>
                    <a:ext uri="{9D8B030D-6E8A-4147-A177-3AD203B41FA5}">
                      <a16:colId xmlns:a16="http://schemas.microsoft.com/office/drawing/2014/main" val="1746957804"/>
                    </a:ext>
                  </a:extLst>
                </a:gridCol>
              </a:tblGrid>
              <a:tr h="391126">
                <a:tc>
                  <a:txBody>
                    <a:bodyPr/>
                    <a:lstStyle/>
                    <a:p>
                      <a:pPr>
                        <a:lnSpc>
                          <a:spcPct val="115000"/>
                        </a:lnSpc>
                        <a:spcAft>
                          <a:spcPts val="1000"/>
                        </a:spcAft>
                        <a:buNone/>
                      </a:pPr>
                      <a:r>
                        <a:rPr lang="en-US" sz="1100">
                          <a:effectLst/>
                          <a:latin typeface="Bookman Old Style" panose="02050604050505020204" pitchFamily="18" charset="0"/>
                          <a:ea typeface="MS Mincho" panose="02020609040205080304" pitchFamily="49" charset="-128"/>
                          <a:cs typeface="Times New Roman" panose="02020603050405020304" pitchFamily="18" charset="0"/>
                        </a:rPr>
                        <a:t>Επίπεδο Μοντέλου</a:t>
                      </a:r>
                      <a:endParaRPr lang="el-GR" sz="1100">
                        <a:effectLst/>
                        <a:latin typeface="Bookman Old Style" panose="02050604050505020204" pitchFamily="18" charset="0"/>
                        <a:ea typeface="MS Mincho" panose="02020609040205080304" pitchFamily="49" charset="-128"/>
                        <a:cs typeface="Times New Roman" panose="02020603050405020304" pitchFamily="18" charset="0"/>
                      </a:endParaRPr>
                    </a:p>
                  </a:txBody>
                  <a:tcPr marL="43959" marR="439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en-US" sz="1100">
                          <a:effectLst/>
                          <a:latin typeface="Bookman Old Style" panose="02050604050505020204" pitchFamily="18" charset="0"/>
                          <a:ea typeface="MS Mincho" panose="02020609040205080304" pitchFamily="49" charset="-128"/>
                          <a:cs typeface="Times New Roman" panose="02020603050405020304" pitchFamily="18" charset="0"/>
                        </a:rPr>
                        <a:t>Τύπος Πολιτιστικής Κληρονομιάς</a:t>
                      </a:r>
                      <a:endParaRPr lang="el-GR" sz="1100">
                        <a:effectLst/>
                        <a:latin typeface="Bookman Old Style" panose="02050604050505020204" pitchFamily="18" charset="0"/>
                        <a:ea typeface="MS Mincho" panose="02020609040205080304" pitchFamily="49" charset="-128"/>
                        <a:cs typeface="Times New Roman" panose="02020603050405020304" pitchFamily="18" charset="0"/>
                      </a:endParaRPr>
                    </a:p>
                  </a:txBody>
                  <a:tcPr marL="43959" marR="439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en-US" sz="1100">
                          <a:effectLst/>
                          <a:latin typeface="Bookman Old Style" panose="02050604050505020204" pitchFamily="18" charset="0"/>
                          <a:ea typeface="MS Mincho" panose="02020609040205080304" pitchFamily="49" charset="-128"/>
                          <a:cs typeface="Times New Roman" panose="02020603050405020304" pitchFamily="18" charset="0"/>
                        </a:rPr>
                        <a:t>Μορφή Κοινωνικού Κεφαλαίου</a:t>
                      </a:r>
                      <a:endParaRPr lang="el-GR" sz="1100">
                        <a:effectLst/>
                        <a:latin typeface="Bookman Old Style" panose="02050604050505020204" pitchFamily="18" charset="0"/>
                        <a:ea typeface="MS Mincho" panose="02020609040205080304" pitchFamily="49" charset="-128"/>
                        <a:cs typeface="Times New Roman" panose="02020603050405020304" pitchFamily="18" charset="0"/>
                      </a:endParaRPr>
                    </a:p>
                  </a:txBody>
                  <a:tcPr marL="43959" marR="439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en-US" sz="1100">
                          <a:effectLst/>
                          <a:latin typeface="Bookman Old Style" panose="02050604050505020204" pitchFamily="18" charset="0"/>
                          <a:ea typeface="MS Mincho" panose="02020609040205080304" pitchFamily="49" charset="-128"/>
                          <a:cs typeface="Times New Roman" panose="02020603050405020304" pitchFamily="18" charset="0"/>
                        </a:rPr>
                        <a:t>Κύριες Λειτουργίες</a:t>
                      </a:r>
                      <a:endParaRPr lang="el-GR" sz="1100">
                        <a:effectLst/>
                        <a:latin typeface="Bookman Old Style" panose="02050604050505020204" pitchFamily="18" charset="0"/>
                        <a:ea typeface="MS Mincho" panose="02020609040205080304" pitchFamily="49" charset="-128"/>
                        <a:cs typeface="Times New Roman" panose="02020603050405020304" pitchFamily="18" charset="0"/>
                      </a:endParaRPr>
                    </a:p>
                  </a:txBody>
                  <a:tcPr marL="43959" marR="439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en-US" sz="1100">
                          <a:effectLst/>
                          <a:latin typeface="Bookman Old Style" panose="02050604050505020204" pitchFamily="18" charset="0"/>
                          <a:ea typeface="MS Mincho" panose="02020609040205080304" pitchFamily="49" charset="-128"/>
                          <a:cs typeface="Times New Roman" panose="02020603050405020304" pitchFamily="18" charset="0"/>
                        </a:rPr>
                        <a:t>Αποτελέσματα Βιωσιμότητας / SDGs</a:t>
                      </a:r>
                      <a:endParaRPr lang="el-GR" sz="1100">
                        <a:effectLst/>
                        <a:latin typeface="Bookman Old Style" panose="02050604050505020204" pitchFamily="18" charset="0"/>
                        <a:ea typeface="MS Mincho" panose="02020609040205080304" pitchFamily="49" charset="-128"/>
                        <a:cs typeface="Times New Roman" panose="02020603050405020304" pitchFamily="18" charset="0"/>
                      </a:endParaRPr>
                    </a:p>
                  </a:txBody>
                  <a:tcPr marL="43959" marR="439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02654737"/>
                  </a:ext>
                </a:extLst>
              </a:tr>
              <a:tr h="1028938">
                <a:tc>
                  <a:txBody>
                    <a:bodyPr/>
                    <a:lstStyle/>
                    <a:p>
                      <a:pPr>
                        <a:lnSpc>
                          <a:spcPct val="115000"/>
                        </a:lnSpc>
                        <a:spcAft>
                          <a:spcPts val="1000"/>
                        </a:spcAft>
                        <a:buNone/>
                      </a:pPr>
                      <a:r>
                        <a:rPr lang="en-US" sz="1100">
                          <a:effectLst/>
                          <a:latin typeface="Bookman Old Style" panose="02050604050505020204" pitchFamily="18" charset="0"/>
                          <a:ea typeface="MS Mincho" panose="02020609040205080304" pitchFamily="49" charset="-128"/>
                          <a:cs typeface="Times New Roman" panose="02020603050405020304" pitchFamily="18" charset="0"/>
                        </a:rPr>
                        <a:t>Πυρήνας (Κοινοτικό Επίπεδο)</a:t>
                      </a:r>
                      <a:endParaRPr lang="el-GR" sz="1100">
                        <a:effectLst/>
                        <a:latin typeface="Bookman Old Style" panose="02050604050505020204" pitchFamily="18" charset="0"/>
                        <a:ea typeface="MS Mincho" panose="02020609040205080304" pitchFamily="49" charset="-128"/>
                        <a:cs typeface="Times New Roman" panose="02020603050405020304" pitchFamily="18" charset="0"/>
                      </a:endParaRPr>
                    </a:p>
                  </a:txBody>
                  <a:tcPr marL="43959" marR="439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en-US" sz="1100">
                          <a:effectLst/>
                          <a:latin typeface="Bookman Old Style" panose="02050604050505020204" pitchFamily="18" charset="0"/>
                          <a:ea typeface="MS Mincho" panose="02020609040205080304" pitchFamily="49" charset="-128"/>
                          <a:cs typeface="Times New Roman" panose="02020603050405020304" pitchFamily="18" charset="0"/>
                        </a:rPr>
                        <a:t>Άυλη Πολιτιστική Κληρονομιά</a:t>
                      </a:r>
                      <a:endParaRPr lang="el-GR" sz="1100">
                        <a:effectLst/>
                        <a:latin typeface="Bookman Old Style" panose="02050604050505020204" pitchFamily="18" charset="0"/>
                        <a:ea typeface="MS Mincho" panose="02020609040205080304" pitchFamily="49" charset="-128"/>
                        <a:cs typeface="Times New Roman" panose="02020603050405020304" pitchFamily="18" charset="0"/>
                      </a:endParaRPr>
                    </a:p>
                  </a:txBody>
                  <a:tcPr marL="43959" marR="439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en-US" sz="1100">
                          <a:effectLst/>
                          <a:latin typeface="Bookman Old Style" panose="02050604050505020204" pitchFamily="18" charset="0"/>
                          <a:ea typeface="MS Mincho" panose="02020609040205080304" pitchFamily="49" charset="-128"/>
                          <a:cs typeface="Times New Roman" panose="02020603050405020304" pitchFamily="18" charset="0"/>
                        </a:rPr>
                        <a:t>Bonding Social Capital</a:t>
                      </a:r>
                      <a:endParaRPr lang="el-GR" sz="1100">
                        <a:effectLst/>
                        <a:latin typeface="Bookman Old Style" panose="02050604050505020204" pitchFamily="18" charset="0"/>
                        <a:ea typeface="MS Mincho" panose="02020609040205080304" pitchFamily="49" charset="-128"/>
                        <a:cs typeface="Times New Roman" panose="02020603050405020304" pitchFamily="18" charset="0"/>
                      </a:endParaRPr>
                    </a:p>
                  </a:txBody>
                  <a:tcPr marL="43959" marR="439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en-US" sz="1100">
                          <a:effectLst/>
                          <a:latin typeface="Bookman Old Style" panose="02050604050505020204" pitchFamily="18" charset="0"/>
                          <a:ea typeface="MS Mincho" panose="02020609040205080304" pitchFamily="49" charset="-128"/>
                          <a:cs typeface="Times New Roman" panose="02020603050405020304" pitchFamily="18" charset="0"/>
                        </a:rPr>
                        <a:t>Μετάδοση παραδόσεων</a:t>
                      </a:r>
                      <a:br>
                        <a:rPr lang="en-US" sz="1100">
                          <a:effectLst/>
                          <a:latin typeface="Bookman Old Style" panose="02050604050505020204" pitchFamily="18" charset="0"/>
                          <a:ea typeface="MS Mincho" panose="02020609040205080304" pitchFamily="49" charset="-128"/>
                          <a:cs typeface="Times New Roman" panose="02020603050405020304" pitchFamily="18" charset="0"/>
                        </a:rPr>
                      </a:br>
                      <a:r>
                        <a:rPr lang="en-US" sz="1100">
                          <a:effectLst/>
                          <a:latin typeface="Bookman Old Style" panose="02050604050505020204" pitchFamily="18" charset="0"/>
                          <a:ea typeface="MS Mincho" panose="02020609040205080304" pitchFamily="49" charset="-128"/>
                          <a:cs typeface="Times New Roman" panose="02020603050405020304" pitchFamily="18" charset="0"/>
                        </a:rPr>
                        <a:t>Συλλογική μνήμη</a:t>
                      </a:r>
                      <a:br>
                        <a:rPr lang="en-US" sz="1100">
                          <a:effectLst/>
                          <a:latin typeface="Bookman Old Style" panose="02050604050505020204" pitchFamily="18" charset="0"/>
                          <a:ea typeface="MS Mincho" panose="02020609040205080304" pitchFamily="49" charset="-128"/>
                          <a:cs typeface="Times New Roman" panose="02020603050405020304" pitchFamily="18" charset="0"/>
                        </a:rPr>
                      </a:br>
                      <a:r>
                        <a:rPr lang="en-US" sz="1100">
                          <a:effectLst/>
                          <a:latin typeface="Bookman Old Style" panose="02050604050505020204" pitchFamily="18" charset="0"/>
                          <a:ea typeface="MS Mincho" panose="02020609040205080304" pitchFamily="49" charset="-128"/>
                          <a:cs typeface="Times New Roman" panose="02020603050405020304" pitchFamily="18" charset="0"/>
                        </a:rPr>
                        <a:t>Αίσθηση ταυτότητας</a:t>
                      </a:r>
                      <a:br>
                        <a:rPr lang="en-US" sz="1100">
                          <a:effectLst/>
                          <a:latin typeface="Bookman Old Style" panose="02050604050505020204" pitchFamily="18" charset="0"/>
                          <a:ea typeface="MS Mincho" panose="02020609040205080304" pitchFamily="49" charset="-128"/>
                          <a:cs typeface="Times New Roman" panose="02020603050405020304" pitchFamily="18" charset="0"/>
                        </a:rPr>
                      </a:br>
                      <a:r>
                        <a:rPr lang="en-US" sz="1100">
                          <a:effectLst/>
                          <a:latin typeface="Bookman Old Style" panose="02050604050505020204" pitchFamily="18" charset="0"/>
                          <a:ea typeface="MS Mincho" panose="02020609040205080304" pitchFamily="49" charset="-128"/>
                          <a:cs typeface="Times New Roman" panose="02020603050405020304" pitchFamily="18" charset="0"/>
                        </a:rPr>
                        <a:t>Κοινοτική συνοχή</a:t>
                      </a:r>
                      <a:endParaRPr lang="el-GR" sz="1100">
                        <a:effectLst/>
                        <a:latin typeface="Bookman Old Style" panose="02050604050505020204" pitchFamily="18" charset="0"/>
                        <a:ea typeface="MS Mincho" panose="02020609040205080304" pitchFamily="49" charset="-128"/>
                        <a:cs typeface="Times New Roman" panose="02020603050405020304" pitchFamily="18" charset="0"/>
                      </a:endParaRPr>
                    </a:p>
                  </a:txBody>
                  <a:tcPr marL="43959" marR="439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en-US" sz="1100" dirty="0" err="1">
                          <a:effectLst/>
                          <a:latin typeface="Bookman Old Style" panose="02050604050505020204" pitchFamily="18" charset="0"/>
                          <a:ea typeface="MS Mincho" panose="02020609040205080304" pitchFamily="49" charset="-128"/>
                          <a:cs typeface="Times New Roman" panose="02020603050405020304" pitchFamily="18" charset="0"/>
                        </a:rPr>
                        <a:t>Κοινωνική</a:t>
                      </a:r>
                      <a:r>
                        <a:rPr lang="en-US" sz="1100" dirty="0">
                          <a:effectLst/>
                          <a:latin typeface="Bookman Old Style" panose="02050604050505020204" pitchFamily="18" charset="0"/>
                          <a:ea typeface="MS Mincho" panose="02020609040205080304" pitchFamily="49" charset="-128"/>
                          <a:cs typeface="Times New Roman" panose="02020603050405020304" pitchFamily="18" charset="0"/>
                        </a:rPr>
                        <a:t> </a:t>
                      </a:r>
                      <a:r>
                        <a:rPr lang="en-US" sz="1100" dirty="0" err="1">
                          <a:effectLst/>
                          <a:latin typeface="Bookman Old Style" panose="02050604050505020204" pitchFamily="18" charset="0"/>
                          <a:ea typeface="MS Mincho" panose="02020609040205080304" pitchFamily="49" charset="-128"/>
                          <a:cs typeface="Times New Roman" panose="02020603050405020304" pitchFamily="18" charset="0"/>
                        </a:rPr>
                        <a:t>συνοχή</a:t>
                      </a:r>
                      <a:br>
                        <a:rPr lang="en-US" sz="1100" dirty="0">
                          <a:effectLst/>
                          <a:latin typeface="Bookman Old Style" panose="02050604050505020204" pitchFamily="18" charset="0"/>
                          <a:ea typeface="MS Mincho" panose="02020609040205080304" pitchFamily="49" charset="-128"/>
                          <a:cs typeface="Times New Roman" panose="02020603050405020304" pitchFamily="18" charset="0"/>
                        </a:rPr>
                      </a:br>
                      <a:r>
                        <a:rPr lang="en-US" sz="1100" dirty="0" err="1">
                          <a:effectLst/>
                          <a:latin typeface="Bookman Old Style" panose="02050604050505020204" pitchFamily="18" charset="0"/>
                          <a:ea typeface="MS Mincho" panose="02020609040205080304" pitchFamily="49" charset="-128"/>
                          <a:cs typeface="Times New Roman" panose="02020603050405020304" pitchFamily="18" charset="0"/>
                        </a:rPr>
                        <a:t>Πολιτιστική</a:t>
                      </a:r>
                      <a:r>
                        <a:rPr lang="en-US" sz="1100" dirty="0">
                          <a:effectLst/>
                          <a:latin typeface="Bookman Old Style" panose="02050604050505020204" pitchFamily="18" charset="0"/>
                          <a:ea typeface="MS Mincho" panose="02020609040205080304" pitchFamily="49" charset="-128"/>
                          <a:cs typeface="Times New Roman" panose="02020603050405020304" pitchFamily="18" charset="0"/>
                        </a:rPr>
                        <a:t> </a:t>
                      </a:r>
                      <a:r>
                        <a:rPr lang="en-US" sz="1100" dirty="0" err="1">
                          <a:effectLst/>
                          <a:latin typeface="Bookman Old Style" panose="02050604050505020204" pitchFamily="18" charset="0"/>
                          <a:ea typeface="MS Mincho" panose="02020609040205080304" pitchFamily="49" charset="-128"/>
                          <a:cs typeface="Times New Roman" panose="02020603050405020304" pitchFamily="18" charset="0"/>
                        </a:rPr>
                        <a:t>συνέχει</a:t>
                      </a:r>
                      <a:r>
                        <a:rPr lang="en-US" sz="1100" dirty="0">
                          <a:effectLst/>
                          <a:latin typeface="Bookman Old Style" panose="02050604050505020204" pitchFamily="18" charset="0"/>
                          <a:ea typeface="MS Mincho" panose="02020609040205080304" pitchFamily="49" charset="-128"/>
                          <a:cs typeface="Times New Roman" panose="02020603050405020304" pitchFamily="18" charset="0"/>
                        </a:rPr>
                        <a:t>α</a:t>
                      </a:r>
                      <a:br>
                        <a:rPr lang="en-US" sz="1100" dirty="0">
                          <a:effectLst/>
                          <a:latin typeface="Bookman Old Style" panose="02050604050505020204" pitchFamily="18" charset="0"/>
                          <a:ea typeface="MS Mincho" panose="02020609040205080304" pitchFamily="49" charset="-128"/>
                          <a:cs typeface="Times New Roman" panose="02020603050405020304" pitchFamily="18" charset="0"/>
                        </a:rPr>
                      </a:br>
                      <a:r>
                        <a:rPr lang="en-US" sz="1100" dirty="0">
                          <a:effectLst/>
                          <a:latin typeface="Bookman Old Style" panose="02050604050505020204" pitchFamily="18" charset="0"/>
                          <a:ea typeface="MS Mincho" panose="02020609040205080304" pitchFamily="49" charset="-128"/>
                          <a:cs typeface="Times New Roman" panose="02020603050405020304" pitchFamily="18" charset="0"/>
                        </a:rPr>
                        <a:t>SDG 16</a:t>
                      </a:r>
                      <a:br>
                        <a:rPr lang="en-US" sz="1100" dirty="0">
                          <a:effectLst/>
                          <a:latin typeface="Bookman Old Style" panose="02050604050505020204" pitchFamily="18" charset="0"/>
                          <a:ea typeface="MS Mincho" panose="02020609040205080304" pitchFamily="49" charset="-128"/>
                          <a:cs typeface="Times New Roman" panose="02020603050405020304" pitchFamily="18" charset="0"/>
                        </a:rPr>
                      </a:br>
                      <a:r>
                        <a:rPr lang="en-US" sz="1100" dirty="0">
                          <a:effectLst/>
                          <a:latin typeface="Bookman Old Style" panose="02050604050505020204" pitchFamily="18" charset="0"/>
                          <a:ea typeface="MS Mincho" panose="02020609040205080304" pitchFamily="49" charset="-128"/>
                          <a:cs typeface="Times New Roman" panose="02020603050405020304" pitchFamily="18" charset="0"/>
                        </a:rPr>
                        <a:t>SDG 11.4</a:t>
                      </a:r>
                      <a:endParaRPr lang="el-GR" sz="1100" dirty="0">
                        <a:effectLst/>
                        <a:latin typeface="Bookman Old Style" panose="02050604050505020204" pitchFamily="18" charset="0"/>
                        <a:ea typeface="MS Mincho" panose="02020609040205080304" pitchFamily="49" charset="-128"/>
                        <a:cs typeface="Times New Roman" panose="02020603050405020304" pitchFamily="18" charset="0"/>
                      </a:endParaRPr>
                    </a:p>
                  </a:txBody>
                  <a:tcPr marL="43959" marR="439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52113664"/>
                  </a:ext>
                </a:extLst>
              </a:tr>
              <a:tr h="796746">
                <a:tc>
                  <a:txBody>
                    <a:bodyPr/>
                    <a:lstStyle/>
                    <a:p>
                      <a:pPr>
                        <a:lnSpc>
                          <a:spcPct val="115000"/>
                        </a:lnSpc>
                        <a:spcAft>
                          <a:spcPts val="1000"/>
                        </a:spcAft>
                        <a:buNone/>
                      </a:pPr>
                      <a:r>
                        <a:rPr lang="en-US" sz="1100">
                          <a:effectLst/>
                          <a:latin typeface="Bookman Old Style" panose="02050604050505020204" pitchFamily="18" charset="0"/>
                          <a:ea typeface="MS Mincho" panose="02020609040205080304" pitchFamily="49" charset="-128"/>
                          <a:cs typeface="Times New Roman" panose="02020603050405020304" pitchFamily="18" charset="0"/>
                        </a:rPr>
                        <a:t>Ενδιάμεσο Επίπεδο (Δικτύωση)</a:t>
                      </a:r>
                      <a:endParaRPr lang="el-GR" sz="1100">
                        <a:effectLst/>
                        <a:latin typeface="Bookman Old Style" panose="02050604050505020204" pitchFamily="18" charset="0"/>
                        <a:ea typeface="MS Mincho" panose="02020609040205080304" pitchFamily="49" charset="-128"/>
                        <a:cs typeface="Times New Roman" panose="02020603050405020304" pitchFamily="18" charset="0"/>
                      </a:endParaRPr>
                    </a:p>
                  </a:txBody>
                  <a:tcPr marL="43959" marR="439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en-US" sz="1100">
                          <a:effectLst/>
                          <a:latin typeface="Bookman Old Style" panose="02050604050505020204" pitchFamily="18" charset="0"/>
                          <a:ea typeface="MS Mincho" panose="02020609040205080304" pitchFamily="49" charset="-128"/>
                          <a:cs typeface="Times New Roman" panose="02020603050405020304" pitchFamily="18" charset="0"/>
                        </a:rPr>
                        <a:t>Άυλη &amp; Υλική Πολιτιστική Κληρονομιά</a:t>
                      </a:r>
                      <a:endParaRPr lang="el-GR" sz="1100">
                        <a:effectLst/>
                        <a:latin typeface="Bookman Old Style" panose="02050604050505020204" pitchFamily="18" charset="0"/>
                        <a:ea typeface="MS Mincho" panose="02020609040205080304" pitchFamily="49" charset="-128"/>
                        <a:cs typeface="Times New Roman" panose="02020603050405020304" pitchFamily="18" charset="0"/>
                      </a:endParaRPr>
                    </a:p>
                  </a:txBody>
                  <a:tcPr marL="43959" marR="439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en-US" sz="1100">
                          <a:effectLst/>
                          <a:latin typeface="Bookman Old Style" panose="02050604050505020204" pitchFamily="18" charset="0"/>
                          <a:ea typeface="MS Mincho" panose="02020609040205080304" pitchFamily="49" charset="-128"/>
                          <a:cs typeface="Times New Roman" panose="02020603050405020304" pitchFamily="18" charset="0"/>
                        </a:rPr>
                        <a:t>Bridging Social Capital</a:t>
                      </a:r>
                      <a:endParaRPr lang="el-GR" sz="1100">
                        <a:effectLst/>
                        <a:latin typeface="Bookman Old Style" panose="02050604050505020204" pitchFamily="18" charset="0"/>
                        <a:ea typeface="MS Mincho" panose="02020609040205080304" pitchFamily="49" charset="-128"/>
                        <a:cs typeface="Times New Roman" panose="02020603050405020304" pitchFamily="18" charset="0"/>
                      </a:endParaRPr>
                    </a:p>
                  </a:txBody>
                  <a:tcPr marL="43959" marR="439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en-US" sz="1100">
                          <a:effectLst/>
                          <a:latin typeface="Bookman Old Style" panose="02050604050505020204" pitchFamily="18" charset="0"/>
                          <a:ea typeface="MS Mincho" panose="02020609040205080304" pitchFamily="49" charset="-128"/>
                          <a:cs typeface="Times New Roman" panose="02020603050405020304" pitchFamily="18" charset="0"/>
                        </a:rPr>
                        <a:t>Διασύνδεση φορέων</a:t>
                      </a:r>
                      <a:br>
                        <a:rPr lang="en-US" sz="1100">
                          <a:effectLst/>
                          <a:latin typeface="Bookman Old Style" panose="02050604050505020204" pitchFamily="18" charset="0"/>
                          <a:ea typeface="MS Mincho" panose="02020609040205080304" pitchFamily="49" charset="-128"/>
                          <a:cs typeface="Times New Roman" panose="02020603050405020304" pitchFamily="18" charset="0"/>
                        </a:rPr>
                      </a:br>
                      <a:r>
                        <a:rPr lang="en-US" sz="1100">
                          <a:effectLst/>
                          <a:latin typeface="Bookman Old Style" panose="02050604050505020204" pitchFamily="18" charset="0"/>
                          <a:ea typeface="MS Mincho" panose="02020609040205080304" pitchFamily="49" charset="-128"/>
                          <a:cs typeface="Times New Roman" panose="02020603050405020304" pitchFamily="18" charset="0"/>
                        </a:rPr>
                        <a:t>Διατομεακές συνεργασίες</a:t>
                      </a:r>
                      <a:br>
                        <a:rPr lang="en-US" sz="1100">
                          <a:effectLst/>
                          <a:latin typeface="Bookman Old Style" panose="02050604050505020204" pitchFamily="18" charset="0"/>
                          <a:ea typeface="MS Mincho" panose="02020609040205080304" pitchFamily="49" charset="-128"/>
                          <a:cs typeface="Times New Roman" panose="02020603050405020304" pitchFamily="18" charset="0"/>
                        </a:rPr>
                      </a:br>
                      <a:r>
                        <a:rPr lang="en-US" sz="1100">
                          <a:effectLst/>
                          <a:latin typeface="Bookman Old Style" panose="02050604050505020204" pitchFamily="18" charset="0"/>
                          <a:ea typeface="MS Mincho" panose="02020609040205080304" pitchFamily="49" charset="-128"/>
                          <a:cs typeface="Times New Roman" panose="02020603050405020304" pitchFamily="18" charset="0"/>
                        </a:rPr>
                        <a:t>Πολιτιστική εξωστρέφεια</a:t>
                      </a:r>
                      <a:endParaRPr lang="el-GR" sz="1100">
                        <a:effectLst/>
                        <a:latin typeface="Bookman Old Style" panose="02050604050505020204" pitchFamily="18" charset="0"/>
                        <a:ea typeface="MS Mincho" panose="02020609040205080304" pitchFamily="49" charset="-128"/>
                        <a:cs typeface="Times New Roman" panose="02020603050405020304" pitchFamily="18" charset="0"/>
                      </a:endParaRPr>
                    </a:p>
                  </a:txBody>
                  <a:tcPr marL="43959" marR="439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en-US" sz="1100">
                          <a:effectLst/>
                          <a:latin typeface="Bookman Old Style" panose="02050604050505020204" pitchFamily="18" charset="0"/>
                          <a:ea typeface="MS Mincho" panose="02020609040205080304" pitchFamily="49" charset="-128"/>
                          <a:cs typeface="Times New Roman" panose="02020603050405020304" pitchFamily="18" charset="0"/>
                        </a:rPr>
                        <a:t>Κοινωνική συμπερίληψη</a:t>
                      </a:r>
                      <a:br>
                        <a:rPr lang="en-US" sz="1100">
                          <a:effectLst/>
                          <a:latin typeface="Bookman Old Style" panose="02050604050505020204" pitchFamily="18" charset="0"/>
                          <a:ea typeface="MS Mincho" panose="02020609040205080304" pitchFamily="49" charset="-128"/>
                          <a:cs typeface="Times New Roman" panose="02020603050405020304" pitchFamily="18" charset="0"/>
                        </a:rPr>
                      </a:br>
                      <a:r>
                        <a:rPr lang="en-US" sz="1100">
                          <a:effectLst/>
                          <a:latin typeface="Bookman Old Style" panose="02050604050505020204" pitchFamily="18" charset="0"/>
                          <a:ea typeface="MS Mincho" panose="02020609040205080304" pitchFamily="49" charset="-128"/>
                          <a:cs typeface="Times New Roman" panose="02020603050405020304" pitchFamily="18" charset="0"/>
                        </a:rPr>
                        <a:t>Καινοτομία</a:t>
                      </a:r>
                      <a:br>
                        <a:rPr lang="en-US" sz="1100">
                          <a:effectLst/>
                          <a:latin typeface="Bookman Old Style" panose="02050604050505020204" pitchFamily="18" charset="0"/>
                          <a:ea typeface="MS Mincho" panose="02020609040205080304" pitchFamily="49" charset="-128"/>
                          <a:cs typeface="Times New Roman" panose="02020603050405020304" pitchFamily="18" charset="0"/>
                        </a:rPr>
                      </a:br>
                      <a:r>
                        <a:rPr lang="en-US" sz="1100">
                          <a:effectLst/>
                          <a:latin typeface="Bookman Old Style" panose="02050604050505020204" pitchFamily="18" charset="0"/>
                          <a:ea typeface="MS Mincho" panose="02020609040205080304" pitchFamily="49" charset="-128"/>
                          <a:cs typeface="Times New Roman" panose="02020603050405020304" pitchFamily="18" charset="0"/>
                        </a:rPr>
                        <a:t>SDG 4</a:t>
                      </a:r>
                      <a:br>
                        <a:rPr lang="en-US" sz="1100">
                          <a:effectLst/>
                          <a:latin typeface="Bookman Old Style" panose="02050604050505020204" pitchFamily="18" charset="0"/>
                          <a:ea typeface="MS Mincho" panose="02020609040205080304" pitchFamily="49" charset="-128"/>
                          <a:cs typeface="Times New Roman" panose="02020603050405020304" pitchFamily="18" charset="0"/>
                        </a:rPr>
                      </a:br>
                      <a:r>
                        <a:rPr lang="en-US" sz="1100">
                          <a:effectLst/>
                          <a:latin typeface="Bookman Old Style" panose="02050604050505020204" pitchFamily="18" charset="0"/>
                          <a:ea typeface="MS Mincho" panose="02020609040205080304" pitchFamily="49" charset="-128"/>
                          <a:cs typeface="Times New Roman" panose="02020603050405020304" pitchFamily="18" charset="0"/>
                        </a:rPr>
                        <a:t>SDG 17</a:t>
                      </a:r>
                      <a:endParaRPr lang="el-GR" sz="1100">
                        <a:effectLst/>
                        <a:latin typeface="Bookman Old Style" panose="02050604050505020204" pitchFamily="18" charset="0"/>
                        <a:ea typeface="MS Mincho" panose="02020609040205080304" pitchFamily="49" charset="-128"/>
                        <a:cs typeface="Times New Roman" panose="02020603050405020304" pitchFamily="18" charset="0"/>
                      </a:endParaRPr>
                    </a:p>
                  </a:txBody>
                  <a:tcPr marL="43959" marR="439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13598937"/>
                  </a:ext>
                </a:extLst>
              </a:tr>
              <a:tr h="1028938">
                <a:tc>
                  <a:txBody>
                    <a:bodyPr/>
                    <a:lstStyle/>
                    <a:p>
                      <a:pPr>
                        <a:lnSpc>
                          <a:spcPct val="115000"/>
                        </a:lnSpc>
                        <a:spcAft>
                          <a:spcPts val="1000"/>
                        </a:spcAft>
                        <a:buNone/>
                      </a:pPr>
                      <a:r>
                        <a:rPr lang="en-US" sz="1100">
                          <a:effectLst/>
                          <a:latin typeface="Bookman Old Style" panose="02050604050505020204" pitchFamily="18" charset="0"/>
                          <a:ea typeface="MS Mincho" panose="02020609040205080304" pitchFamily="49" charset="-128"/>
                          <a:cs typeface="Times New Roman" panose="02020603050405020304" pitchFamily="18" charset="0"/>
                        </a:rPr>
                        <a:t>Θεσμικό Επίπεδο</a:t>
                      </a:r>
                      <a:endParaRPr lang="el-GR" sz="1100">
                        <a:effectLst/>
                        <a:latin typeface="Bookman Old Style" panose="02050604050505020204" pitchFamily="18" charset="0"/>
                        <a:ea typeface="MS Mincho" panose="02020609040205080304" pitchFamily="49" charset="-128"/>
                        <a:cs typeface="Times New Roman" panose="02020603050405020304" pitchFamily="18" charset="0"/>
                      </a:endParaRPr>
                    </a:p>
                  </a:txBody>
                  <a:tcPr marL="43959" marR="439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en-US" sz="1100">
                          <a:effectLst/>
                          <a:latin typeface="Bookman Old Style" panose="02050604050505020204" pitchFamily="18" charset="0"/>
                          <a:ea typeface="MS Mincho" panose="02020609040205080304" pitchFamily="49" charset="-128"/>
                          <a:cs typeface="Times New Roman" panose="02020603050405020304" pitchFamily="18" charset="0"/>
                        </a:rPr>
                        <a:t>Υλική &amp; Άυλη Πολιτιστική Κληρονομιά</a:t>
                      </a:r>
                      <a:endParaRPr lang="el-GR" sz="1100">
                        <a:effectLst/>
                        <a:latin typeface="Bookman Old Style" panose="02050604050505020204" pitchFamily="18" charset="0"/>
                        <a:ea typeface="MS Mincho" panose="02020609040205080304" pitchFamily="49" charset="-128"/>
                        <a:cs typeface="Times New Roman" panose="02020603050405020304" pitchFamily="18" charset="0"/>
                      </a:endParaRPr>
                    </a:p>
                  </a:txBody>
                  <a:tcPr marL="43959" marR="439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en-US" sz="1100">
                          <a:effectLst/>
                          <a:latin typeface="Bookman Old Style" panose="02050604050505020204" pitchFamily="18" charset="0"/>
                          <a:ea typeface="MS Mincho" panose="02020609040205080304" pitchFamily="49" charset="-128"/>
                          <a:cs typeface="Times New Roman" panose="02020603050405020304" pitchFamily="18" charset="0"/>
                        </a:rPr>
                        <a:t>Linking Social Capital</a:t>
                      </a:r>
                      <a:endParaRPr lang="el-GR" sz="1100">
                        <a:effectLst/>
                        <a:latin typeface="Bookman Old Style" panose="02050604050505020204" pitchFamily="18" charset="0"/>
                        <a:ea typeface="MS Mincho" panose="02020609040205080304" pitchFamily="49" charset="-128"/>
                        <a:cs typeface="Times New Roman" panose="02020603050405020304" pitchFamily="18" charset="0"/>
                      </a:endParaRPr>
                    </a:p>
                  </a:txBody>
                  <a:tcPr marL="43959" marR="439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en-US" sz="1100">
                          <a:effectLst/>
                          <a:latin typeface="Bookman Old Style" panose="02050604050505020204" pitchFamily="18" charset="0"/>
                          <a:ea typeface="MS Mincho" panose="02020609040205080304" pitchFamily="49" charset="-128"/>
                          <a:cs typeface="Times New Roman" panose="02020603050405020304" pitchFamily="18" charset="0"/>
                        </a:rPr>
                        <a:t>Θεσμική στήριξη</a:t>
                      </a:r>
                      <a:br>
                        <a:rPr lang="en-US" sz="1100">
                          <a:effectLst/>
                          <a:latin typeface="Bookman Old Style" panose="02050604050505020204" pitchFamily="18" charset="0"/>
                          <a:ea typeface="MS Mincho" panose="02020609040205080304" pitchFamily="49" charset="-128"/>
                          <a:cs typeface="Times New Roman" panose="02020603050405020304" pitchFamily="18" charset="0"/>
                        </a:rPr>
                      </a:br>
                      <a:r>
                        <a:rPr lang="en-US" sz="1100">
                          <a:effectLst/>
                          <a:latin typeface="Bookman Old Style" panose="02050604050505020204" pitchFamily="18" charset="0"/>
                          <a:ea typeface="MS Mincho" panose="02020609040205080304" pitchFamily="49" charset="-128"/>
                          <a:cs typeface="Times New Roman" panose="02020603050405020304" pitchFamily="18" charset="0"/>
                        </a:rPr>
                        <a:t>Χρηματοδότηση</a:t>
                      </a:r>
                      <a:br>
                        <a:rPr lang="en-US" sz="1100">
                          <a:effectLst/>
                          <a:latin typeface="Bookman Old Style" panose="02050604050505020204" pitchFamily="18" charset="0"/>
                          <a:ea typeface="MS Mincho" panose="02020609040205080304" pitchFamily="49" charset="-128"/>
                          <a:cs typeface="Times New Roman" panose="02020603050405020304" pitchFamily="18" charset="0"/>
                        </a:rPr>
                      </a:br>
                      <a:r>
                        <a:rPr lang="en-US" sz="1100">
                          <a:effectLst/>
                          <a:latin typeface="Bookman Old Style" panose="02050604050505020204" pitchFamily="18" charset="0"/>
                          <a:ea typeface="MS Mincho" panose="02020609040205080304" pitchFamily="49" charset="-128"/>
                          <a:cs typeface="Times New Roman" panose="02020603050405020304" pitchFamily="18" charset="0"/>
                        </a:rPr>
                        <a:t>Στρατηγικός σχεδιασμός</a:t>
                      </a:r>
                      <a:br>
                        <a:rPr lang="en-US" sz="1100">
                          <a:effectLst/>
                          <a:latin typeface="Bookman Old Style" panose="02050604050505020204" pitchFamily="18" charset="0"/>
                          <a:ea typeface="MS Mincho" panose="02020609040205080304" pitchFamily="49" charset="-128"/>
                          <a:cs typeface="Times New Roman" panose="02020603050405020304" pitchFamily="18" charset="0"/>
                        </a:rPr>
                      </a:br>
                      <a:r>
                        <a:rPr lang="en-US" sz="1100">
                          <a:effectLst/>
                          <a:latin typeface="Bookman Old Style" panose="02050604050505020204" pitchFamily="18" charset="0"/>
                          <a:ea typeface="MS Mincho" panose="02020609040205080304" pitchFamily="49" charset="-128"/>
                          <a:cs typeface="Times New Roman" panose="02020603050405020304" pitchFamily="18" charset="0"/>
                        </a:rPr>
                        <a:t>Πολιτιστική διακυβέρνηση</a:t>
                      </a:r>
                      <a:endParaRPr lang="el-GR" sz="1100">
                        <a:effectLst/>
                        <a:latin typeface="Bookman Old Style" panose="02050604050505020204" pitchFamily="18" charset="0"/>
                        <a:ea typeface="MS Mincho" panose="02020609040205080304" pitchFamily="49" charset="-128"/>
                        <a:cs typeface="Times New Roman" panose="02020603050405020304" pitchFamily="18" charset="0"/>
                      </a:endParaRPr>
                    </a:p>
                  </a:txBody>
                  <a:tcPr marL="43959" marR="439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en-US" sz="1100">
                          <a:effectLst/>
                          <a:latin typeface="Bookman Old Style" panose="02050604050505020204" pitchFamily="18" charset="0"/>
                          <a:ea typeface="MS Mincho" panose="02020609040205080304" pitchFamily="49" charset="-128"/>
                          <a:cs typeface="Times New Roman" panose="02020603050405020304" pitchFamily="18" charset="0"/>
                        </a:rPr>
                        <a:t>Θεσμική βιωσιμότητα</a:t>
                      </a:r>
                      <a:br>
                        <a:rPr lang="en-US" sz="1100">
                          <a:effectLst/>
                          <a:latin typeface="Bookman Old Style" panose="02050604050505020204" pitchFamily="18" charset="0"/>
                          <a:ea typeface="MS Mincho" panose="02020609040205080304" pitchFamily="49" charset="-128"/>
                          <a:cs typeface="Times New Roman" panose="02020603050405020304" pitchFamily="18" charset="0"/>
                        </a:rPr>
                      </a:br>
                      <a:r>
                        <a:rPr lang="en-US" sz="1100">
                          <a:effectLst/>
                          <a:latin typeface="Bookman Old Style" panose="02050604050505020204" pitchFamily="18" charset="0"/>
                          <a:ea typeface="MS Mincho" panose="02020609040205080304" pitchFamily="49" charset="-128"/>
                          <a:cs typeface="Times New Roman" panose="02020603050405020304" pitchFamily="18" charset="0"/>
                        </a:rPr>
                        <a:t>Αποτελεσματική διακυβέρνηση</a:t>
                      </a:r>
                      <a:br>
                        <a:rPr lang="en-US" sz="1100">
                          <a:effectLst/>
                          <a:latin typeface="Bookman Old Style" panose="02050604050505020204" pitchFamily="18" charset="0"/>
                          <a:ea typeface="MS Mincho" panose="02020609040205080304" pitchFamily="49" charset="-128"/>
                          <a:cs typeface="Times New Roman" panose="02020603050405020304" pitchFamily="18" charset="0"/>
                        </a:rPr>
                      </a:br>
                      <a:r>
                        <a:rPr lang="en-US" sz="1100">
                          <a:effectLst/>
                          <a:latin typeface="Bookman Old Style" panose="02050604050505020204" pitchFamily="18" charset="0"/>
                          <a:ea typeface="MS Mincho" panose="02020609040205080304" pitchFamily="49" charset="-128"/>
                          <a:cs typeface="Times New Roman" panose="02020603050405020304" pitchFamily="18" charset="0"/>
                        </a:rPr>
                        <a:t>SDG 11</a:t>
                      </a:r>
                      <a:br>
                        <a:rPr lang="en-US" sz="1100">
                          <a:effectLst/>
                          <a:latin typeface="Bookman Old Style" panose="02050604050505020204" pitchFamily="18" charset="0"/>
                          <a:ea typeface="MS Mincho" panose="02020609040205080304" pitchFamily="49" charset="-128"/>
                          <a:cs typeface="Times New Roman" panose="02020603050405020304" pitchFamily="18" charset="0"/>
                        </a:rPr>
                      </a:br>
                      <a:r>
                        <a:rPr lang="en-US" sz="1100">
                          <a:effectLst/>
                          <a:latin typeface="Bookman Old Style" panose="02050604050505020204" pitchFamily="18" charset="0"/>
                          <a:ea typeface="MS Mincho" panose="02020609040205080304" pitchFamily="49" charset="-128"/>
                          <a:cs typeface="Times New Roman" panose="02020603050405020304" pitchFamily="18" charset="0"/>
                        </a:rPr>
                        <a:t>SDG 16</a:t>
                      </a:r>
                      <a:endParaRPr lang="el-GR" sz="1100">
                        <a:effectLst/>
                        <a:latin typeface="Bookman Old Style" panose="02050604050505020204" pitchFamily="18" charset="0"/>
                        <a:ea typeface="MS Mincho" panose="02020609040205080304" pitchFamily="49" charset="-128"/>
                        <a:cs typeface="Times New Roman" panose="02020603050405020304" pitchFamily="18" charset="0"/>
                      </a:endParaRPr>
                    </a:p>
                  </a:txBody>
                  <a:tcPr marL="43959" marR="439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72175820"/>
                  </a:ext>
                </a:extLst>
              </a:tr>
              <a:tr h="1711433">
                <a:tc>
                  <a:txBody>
                    <a:bodyPr/>
                    <a:lstStyle/>
                    <a:p>
                      <a:pPr>
                        <a:lnSpc>
                          <a:spcPct val="115000"/>
                        </a:lnSpc>
                        <a:spcAft>
                          <a:spcPts val="1000"/>
                        </a:spcAft>
                        <a:buNone/>
                      </a:pPr>
                      <a:r>
                        <a:rPr lang="en-US" sz="1100">
                          <a:effectLst/>
                          <a:latin typeface="Bookman Old Style" panose="02050604050505020204" pitchFamily="18" charset="0"/>
                          <a:ea typeface="MS Mincho" panose="02020609040205080304" pitchFamily="49" charset="-128"/>
                          <a:cs typeface="Times New Roman" panose="02020603050405020304" pitchFamily="18" charset="0"/>
                        </a:rPr>
                        <a:t>Συστημικό Αποτέλεσμα</a:t>
                      </a:r>
                      <a:endParaRPr lang="el-GR" sz="1100">
                        <a:effectLst/>
                        <a:latin typeface="Bookman Old Style" panose="02050604050505020204" pitchFamily="18" charset="0"/>
                        <a:ea typeface="MS Mincho" panose="02020609040205080304" pitchFamily="49" charset="-128"/>
                        <a:cs typeface="Times New Roman" panose="02020603050405020304" pitchFamily="18" charset="0"/>
                      </a:endParaRPr>
                    </a:p>
                  </a:txBody>
                  <a:tcPr marL="43959" marR="439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en-US" sz="1100">
                          <a:effectLst/>
                          <a:latin typeface="Bookman Old Style" panose="02050604050505020204" pitchFamily="18" charset="0"/>
                          <a:ea typeface="MS Mincho" panose="02020609040205080304" pitchFamily="49" charset="-128"/>
                          <a:cs typeface="Times New Roman" panose="02020603050405020304" pitchFamily="18" charset="0"/>
                        </a:rPr>
                        <a:t>Ολοκληρωμένο Πολιτιστικό Σύστημα</a:t>
                      </a:r>
                      <a:endParaRPr lang="el-GR" sz="1100">
                        <a:effectLst/>
                        <a:latin typeface="Bookman Old Style" panose="02050604050505020204" pitchFamily="18" charset="0"/>
                        <a:ea typeface="MS Mincho" panose="02020609040205080304" pitchFamily="49" charset="-128"/>
                        <a:cs typeface="Times New Roman" panose="02020603050405020304" pitchFamily="18" charset="0"/>
                      </a:endParaRPr>
                    </a:p>
                  </a:txBody>
                  <a:tcPr marL="43959" marR="439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en-US" sz="1100">
                          <a:effectLst/>
                          <a:latin typeface="Bookman Old Style" panose="02050604050505020204" pitchFamily="18" charset="0"/>
                          <a:ea typeface="MS Mincho" panose="02020609040205080304" pitchFamily="49" charset="-128"/>
                          <a:cs typeface="Times New Roman" panose="02020603050405020304" pitchFamily="18" charset="0"/>
                        </a:rPr>
                        <a:t>Συνδυασμός Bonding–Bridging–Linking</a:t>
                      </a:r>
                      <a:endParaRPr lang="el-GR" sz="1100">
                        <a:effectLst/>
                        <a:latin typeface="Bookman Old Style" panose="02050604050505020204" pitchFamily="18" charset="0"/>
                        <a:ea typeface="MS Mincho" panose="02020609040205080304" pitchFamily="49" charset="-128"/>
                        <a:cs typeface="Times New Roman" panose="02020603050405020304" pitchFamily="18" charset="0"/>
                      </a:endParaRPr>
                    </a:p>
                  </a:txBody>
                  <a:tcPr marL="43959" marR="439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en-US" sz="1100">
                          <a:effectLst/>
                          <a:latin typeface="Bookman Old Style" panose="02050604050505020204" pitchFamily="18" charset="0"/>
                          <a:ea typeface="MS Mincho" panose="02020609040205080304" pitchFamily="49" charset="-128"/>
                          <a:cs typeface="Times New Roman" panose="02020603050405020304" pitchFamily="18" charset="0"/>
                        </a:rPr>
                        <a:t>Συμμετοχική διακυβέρνηση</a:t>
                      </a:r>
                      <a:br>
                        <a:rPr lang="en-US" sz="1100">
                          <a:effectLst/>
                          <a:latin typeface="Bookman Old Style" panose="02050604050505020204" pitchFamily="18" charset="0"/>
                          <a:ea typeface="MS Mincho" panose="02020609040205080304" pitchFamily="49" charset="-128"/>
                          <a:cs typeface="Times New Roman" panose="02020603050405020304" pitchFamily="18" charset="0"/>
                        </a:rPr>
                      </a:br>
                      <a:r>
                        <a:rPr lang="en-US" sz="1100">
                          <a:effectLst/>
                          <a:latin typeface="Bookman Old Style" panose="02050604050505020204" pitchFamily="18" charset="0"/>
                          <a:ea typeface="MS Mincho" panose="02020609040205080304" pitchFamily="49" charset="-128"/>
                          <a:cs typeface="Times New Roman" panose="02020603050405020304" pitchFamily="18" charset="0"/>
                        </a:rPr>
                        <a:t>Ενσωμάτωση πολιτισμού στις πολιτικές βιωσιμότητας</a:t>
                      </a:r>
                      <a:endParaRPr lang="el-GR" sz="1100">
                        <a:effectLst/>
                        <a:latin typeface="Bookman Old Style" panose="02050604050505020204" pitchFamily="18" charset="0"/>
                        <a:ea typeface="MS Mincho" panose="02020609040205080304" pitchFamily="49" charset="-128"/>
                        <a:cs typeface="Times New Roman" panose="02020603050405020304" pitchFamily="18" charset="0"/>
                      </a:endParaRPr>
                    </a:p>
                  </a:txBody>
                  <a:tcPr marL="43959" marR="439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en-US" sz="1100" dirty="0" err="1">
                          <a:effectLst/>
                          <a:latin typeface="Bookman Old Style" panose="02050604050505020204" pitchFamily="18" charset="0"/>
                          <a:ea typeface="MS Mincho" panose="02020609040205080304" pitchFamily="49" charset="-128"/>
                          <a:cs typeface="Times New Roman" panose="02020603050405020304" pitchFamily="18" charset="0"/>
                        </a:rPr>
                        <a:t>Βιώσιμη</a:t>
                      </a:r>
                      <a:r>
                        <a:rPr lang="en-US" sz="1100" dirty="0">
                          <a:effectLst/>
                          <a:latin typeface="Bookman Old Style" panose="02050604050505020204" pitchFamily="18" charset="0"/>
                          <a:ea typeface="MS Mincho" panose="02020609040205080304" pitchFamily="49" charset="-128"/>
                          <a:cs typeface="Times New Roman" panose="02020603050405020304" pitchFamily="18" charset="0"/>
                        </a:rPr>
                        <a:t> </a:t>
                      </a:r>
                      <a:r>
                        <a:rPr lang="en-US" sz="1100" dirty="0" err="1">
                          <a:effectLst/>
                          <a:latin typeface="Bookman Old Style" panose="02050604050505020204" pitchFamily="18" charset="0"/>
                          <a:ea typeface="MS Mincho" panose="02020609040205080304" pitchFamily="49" charset="-128"/>
                          <a:cs typeface="Times New Roman" panose="02020603050405020304" pitchFamily="18" charset="0"/>
                        </a:rPr>
                        <a:t>το</a:t>
                      </a:r>
                      <a:r>
                        <a:rPr lang="en-US" sz="1100" dirty="0">
                          <a:effectLst/>
                          <a:latin typeface="Bookman Old Style" panose="02050604050505020204" pitchFamily="18" charset="0"/>
                          <a:ea typeface="MS Mincho" panose="02020609040205080304" pitchFamily="49" charset="-128"/>
                          <a:cs typeface="Times New Roman" panose="02020603050405020304" pitchFamily="18" charset="0"/>
                        </a:rPr>
                        <a:t>πική ανάπτυξη</a:t>
                      </a:r>
                      <a:br>
                        <a:rPr lang="en-US" sz="1100" dirty="0">
                          <a:effectLst/>
                          <a:latin typeface="Bookman Old Style" panose="02050604050505020204" pitchFamily="18" charset="0"/>
                          <a:ea typeface="MS Mincho" panose="02020609040205080304" pitchFamily="49" charset="-128"/>
                          <a:cs typeface="Times New Roman" panose="02020603050405020304" pitchFamily="18" charset="0"/>
                        </a:rPr>
                      </a:br>
                      <a:r>
                        <a:rPr lang="en-US" sz="1100" dirty="0">
                          <a:effectLst/>
                          <a:latin typeface="Bookman Old Style" panose="02050604050505020204" pitchFamily="18" charset="0"/>
                          <a:ea typeface="MS Mincho" panose="02020609040205080304" pitchFamily="49" charset="-128"/>
                          <a:cs typeface="Times New Roman" panose="02020603050405020304" pitchFamily="18" charset="0"/>
                        </a:rPr>
                        <a:t>Κοινοτική ανθεκτικότητα</a:t>
                      </a:r>
                      <a:br>
                        <a:rPr lang="en-US" sz="1100" dirty="0">
                          <a:effectLst/>
                          <a:latin typeface="Bookman Old Style" panose="02050604050505020204" pitchFamily="18" charset="0"/>
                          <a:ea typeface="MS Mincho" panose="02020609040205080304" pitchFamily="49" charset="-128"/>
                          <a:cs typeface="Times New Roman" panose="02020603050405020304" pitchFamily="18" charset="0"/>
                        </a:rPr>
                      </a:br>
                      <a:r>
                        <a:rPr lang="en-US" sz="1100" dirty="0">
                          <a:effectLst/>
                          <a:latin typeface="Bookman Old Style" panose="02050604050505020204" pitchFamily="18" charset="0"/>
                          <a:ea typeface="MS Mincho" panose="02020609040205080304" pitchFamily="49" charset="-128"/>
                          <a:cs typeface="Times New Roman" panose="02020603050405020304" pitchFamily="18" charset="0"/>
                        </a:rPr>
                        <a:t>SDG 11</a:t>
                      </a:r>
                      <a:br>
                        <a:rPr lang="en-US" sz="1100" dirty="0">
                          <a:effectLst/>
                          <a:latin typeface="Bookman Old Style" panose="02050604050505020204" pitchFamily="18" charset="0"/>
                          <a:ea typeface="MS Mincho" panose="02020609040205080304" pitchFamily="49" charset="-128"/>
                          <a:cs typeface="Times New Roman" panose="02020603050405020304" pitchFamily="18" charset="0"/>
                        </a:rPr>
                      </a:br>
                      <a:r>
                        <a:rPr lang="en-US" sz="1100" dirty="0">
                          <a:effectLst/>
                          <a:latin typeface="Bookman Old Style" panose="02050604050505020204" pitchFamily="18" charset="0"/>
                          <a:ea typeface="MS Mincho" panose="02020609040205080304" pitchFamily="49" charset="-128"/>
                          <a:cs typeface="Times New Roman" panose="02020603050405020304" pitchFamily="18" charset="0"/>
                        </a:rPr>
                        <a:t>SDG 17</a:t>
                      </a:r>
                      <a:endParaRPr lang="el-GR" sz="1100" dirty="0">
                        <a:effectLst/>
                        <a:latin typeface="Bookman Old Style" panose="02050604050505020204" pitchFamily="18" charset="0"/>
                        <a:ea typeface="MS Mincho" panose="02020609040205080304" pitchFamily="49" charset="-128"/>
                        <a:cs typeface="Times New Roman" panose="02020603050405020304" pitchFamily="18" charset="0"/>
                      </a:endParaRPr>
                    </a:p>
                  </a:txBody>
                  <a:tcPr marL="43959" marR="439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3397873"/>
                  </a:ext>
                </a:extLst>
              </a:tr>
            </a:tbl>
          </a:graphicData>
        </a:graphic>
      </p:graphicFrame>
    </p:spTree>
    <p:extLst>
      <p:ext uri="{BB962C8B-B14F-4D97-AF65-F5344CB8AC3E}">
        <p14:creationId xmlns:p14="http://schemas.microsoft.com/office/powerpoint/2010/main" val="31333904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9D22E9D-EE2B-1811-ECF2-CBB6F08AA5CD}"/>
              </a:ext>
            </a:extLst>
          </p:cNvPr>
          <p:cNvSpPr>
            <a:spLocks noGrp="1"/>
          </p:cNvSpPr>
          <p:nvPr>
            <p:ph type="title"/>
          </p:nvPr>
        </p:nvSpPr>
        <p:spPr>
          <a:xfrm>
            <a:off x="1716657" y="624110"/>
            <a:ext cx="9787955" cy="1280890"/>
          </a:xfrm>
        </p:spPr>
        <p:txBody>
          <a:bodyPr>
            <a:normAutofit/>
          </a:bodyPr>
          <a:lstStyle/>
          <a:p>
            <a:r>
              <a:rPr lang="el-GR" sz="2000" dirty="0"/>
              <a:t>Πίνακας: Σχεδιασμός Βιώσιμης Τοπικής Ανάπτυξης με Επίκεντρο την Υλική και Άυλη Πολιτιστική Κληρονομιά</a:t>
            </a:r>
          </a:p>
        </p:txBody>
      </p:sp>
      <p:graphicFrame>
        <p:nvGraphicFramePr>
          <p:cNvPr id="4" name="Θέση περιεχομένου 3">
            <a:extLst>
              <a:ext uri="{FF2B5EF4-FFF2-40B4-BE49-F238E27FC236}">
                <a16:creationId xmlns:a16="http://schemas.microsoft.com/office/drawing/2014/main" id="{1852A231-6C18-5CF8-4CF0-F1065D2BBA73}"/>
              </a:ext>
            </a:extLst>
          </p:cNvPr>
          <p:cNvGraphicFramePr>
            <a:graphicFrameLocks noGrp="1"/>
          </p:cNvGraphicFramePr>
          <p:nvPr>
            <p:ph idx="1"/>
            <p:extLst>
              <p:ext uri="{D42A27DB-BD31-4B8C-83A1-F6EECF244321}">
                <p14:modId xmlns:p14="http://schemas.microsoft.com/office/powerpoint/2010/main" val="3555445765"/>
              </p:ext>
            </p:extLst>
          </p:nvPr>
        </p:nvGraphicFramePr>
        <p:xfrm>
          <a:off x="1147313" y="2133600"/>
          <a:ext cx="10601865" cy="4115191"/>
        </p:xfrm>
        <a:graphic>
          <a:graphicData uri="http://schemas.openxmlformats.org/drawingml/2006/table">
            <a:tbl>
              <a:tblPr firstRow="1" firstCol="1" bandRow="1"/>
              <a:tblGrid>
                <a:gridCol w="2120373">
                  <a:extLst>
                    <a:ext uri="{9D8B030D-6E8A-4147-A177-3AD203B41FA5}">
                      <a16:colId xmlns:a16="http://schemas.microsoft.com/office/drawing/2014/main" val="888031733"/>
                    </a:ext>
                  </a:extLst>
                </a:gridCol>
                <a:gridCol w="2120373">
                  <a:extLst>
                    <a:ext uri="{9D8B030D-6E8A-4147-A177-3AD203B41FA5}">
                      <a16:colId xmlns:a16="http://schemas.microsoft.com/office/drawing/2014/main" val="2374257610"/>
                    </a:ext>
                  </a:extLst>
                </a:gridCol>
                <a:gridCol w="2120373">
                  <a:extLst>
                    <a:ext uri="{9D8B030D-6E8A-4147-A177-3AD203B41FA5}">
                      <a16:colId xmlns:a16="http://schemas.microsoft.com/office/drawing/2014/main" val="1316072223"/>
                    </a:ext>
                  </a:extLst>
                </a:gridCol>
                <a:gridCol w="2120373">
                  <a:extLst>
                    <a:ext uri="{9D8B030D-6E8A-4147-A177-3AD203B41FA5}">
                      <a16:colId xmlns:a16="http://schemas.microsoft.com/office/drawing/2014/main" val="3104952687"/>
                    </a:ext>
                  </a:extLst>
                </a:gridCol>
                <a:gridCol w="2120373">
                  <a:extLst>
                    <a:ext uri="{9D8B030D-6E8A-4147-A177-3AD203B41FA5}">
                      <a16:colId xmlns:a16="http://schemas.microsoft.com/office/drawing/2014/main" val="2130780649"/>
                    </a:ext>
                  </a:extLst>
                </a:gridCol>
              </a:tblGrid>
              <a:tr h="356894">
                <a:tc>
                  <a:txBody>
                    <a:bodyPr/>
                    <a:lstStyle/>
                    <a:p>
                      <a:pPr>
                        <a:lnSpc>
                          <a:spcPct val="115000"/>
                        </a:lnSpc>
                        <a:spcAft>
                          <a:spcPts val="1000"/>
                        </a:spcAft>
                        <a:buNone/>
                      </a:pPr>
                      <a:r>
                        <a:rPr lang="en-US" sz="1100">
                          <a:effectLst/>
                          <a:latin typeface="Bookman Old Style" panose="02050604050505020204" pitchFamily="18" charset="0"/>
                          <a:ea typeface="MS Mincho" panose="02020609040205080304" pitchFamily="49" charset="-128"/>
                          <a:cs typeface="Times New Roman" panose="02020603050405020304" pitchFamily="18" charset="0"/>
                        </a:rPr>
                        <a:t>Στρατηγικός Πυλώνας</a:t>
                      </a:r>
                      <a:endParaRPr lang="el-GR" sz="1100">
                        <a:effectLst/>
                        <a:latin typeface="Bookman Old Style" panose="02050604050505020204" pitchFamily="18" charset="0"/>
                        <a:ea typeface="MS Mincho" panose="02020609040205080304" pitchFamily="49" charset="-128"/>
                        <a:cs typeface="Times New Roman" panose="02020603050405020304" pitchFamily="18" charset="0"/>
                      </a:endParaRPr>
                    </a:p>
                  </a:txBody>
                  <a:tcPr marL="40132" marR="40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en-US" sz="1100">
                          <a:effectLst/>
                          <a:latin typeface="Bookman Old Style" panose="02050604050505020204" pitchFamily="18" charset="0"/>
                          <a:ea typeface="MS Mincho" panose="02020609040205080304" pitchFamily="49" charset="-128"/>
                          <a:cs typeface="Times New Roman" panose="02020603050405020304" pitchFamily="18" charset="0"/>
                        </a:rPr>
                        <a:t>Εστίαση στην Υλική / Άυλη Κληρονομιά</a:t>
                      </a:r>
                      <a:endParaRPr lang="el-GR" sz="1100">
                        <a:effectLst/>
                        <a:latin typeface="Bookman Old Style" panose="02050604050505020204" pitchFamily="18" charset="0"/>
                        <a:ea typeface="MS Mincho" panose="02020609040205080304" pitchFamily="49" charset="-128"/>
                        <a:cs typeface="Times New Roman" panose="02020603050405020304" pitchFamily="18" charset="0"/>
                      </a:endParaRPr>
                    </a:p>
                  </a:txBody>
                  <a:tcPr marL="40132" marR="40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en-US" sz="1100">
                          <a:effectLst/>
                          <a:latin typeface="Bookman Old Style" panose="02050604050505020204" pitchFamily="18" charset="0"/>
                          <a:ea typeface="MS Mincho" panose="02020609040205080304" pitchFamily="49" charset="-128"/>
                          <a:cs typeface="Times New Roman" panose="02020603050405020304" pitchFamily="18" charset="0"/>
                        </a:rPr>
                        <a:t>Κύριοι Στόχοι</a:t>
                      </a:r>
                      <a:endParaRPr lang="el-GR" sz="1100">
                        <a:effectLst/>
                        <a:latin typeface="Bookman Old Style" panose="02050604050505020204" pitchFamily="18" charset="0"/>
                        <a:ea typeface="MS Mincho" panose="02020609040205080304" pitchFamily="49" charset="-128"/>
                        <a:cs typeface="Times New Roman" panose="02020603050405020304" pitchFamily="18" charset="0"/>
                      </a:endParaRPr>
                    </a:p>
                  </a:txBody>
                  <a:tcPr marL="40132" marR="40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en-US" sz="1100">
                          <a:effectLst/>
                          <a:latin typeface="Bookman Old Style" panose="02050604050505020204" pitchFamily="18" charset="0"/>
                          <a:ea typeface="MS Mincho" panose="02020609040205080304" pitchFamily="49" charset="-128"/>
                          <a:cs typeface="Times New Roman" panose="02020603050405020304" pitchFamily="18" charset="0"/>
                        </a:rPr>
                        <a:t>Ενδεικτικές Δράσεις / Εργαλεία</a:t>
                      </a:r>
                      <a:endParaRPr lang="el-GR" sz="1100">
                        <a:effectLst/>
                        <a:latin typeface="Bookman Old Style" panose="02050604050505020204" pitchFamily="18" charset="0"/>
                        <a:ea typeface="MS Mincho" panose="02020609040205080304" pitchFamily="49" charset="-128"/>
                        <a:cs typeface="Times New Roman" panose="02020603050405020304" pitchFamily="18" charset="0"/>
                      </a:endParaRPr>
                    </a:p>
                  </a:txBody>
                  <a:tcPr marL="40132" marR="40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en-US" sz="1100">
                          <a:effectLst/>
                          <a:latin typeface="Bookman Old Style" panose="02050604050505020204" pitchFamily="18" charset="0"/>
                          <a:ea typeface="MS Mincho" panose="02020609040205080304" pitchFamily="49" charset="-128"/>
                          <a:cs typeface="Times New Roman" panose="02020603050405020304" pitchFamily="18" charset="0"/>
                        </a:rPr>
                        <a:t>Σχετικοί SDGs</a:t>
                      </a:r>
                      <a:endParaRPr lang="el-GR" sz="1100">
                        <a:effectLst/>
                        <a:latin typeface="Bookman Old Style" panose="02050604050505020204" pitchFamily="18" charset="0"/>
                        <a:ea typeface="MS Mincho" panose="02020609040205080304" pitchFamily="49" charset="-128"/>
                        <a:cs typeface="Times New Roman" panose="02020603050405020304" pitchFamily="18" charset="0"/>
                      </a:endParaRPr>
                    </a:p>
                  </a:txBody>
                  <a:tcPr marL="40132" marR="40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84346316"/>
                  </a:ext>
                </a:extLst>
              </a:tr>
              <a:tr h="724193">
                <a:tc>
                  <a:txBody>
                    <a:bodyPr/>
                    <a:lstStyle/>
                    <a:p>
                      <a:pPr>
                        <a:lnSpc>
                          <a:spcPct val="115000"/>
                        </a:lnSpc>
                        <a:spcAft>
                          <a:spcPts val="1000"/>
                        </a:spcAft>
                        <a:buNone/>
                      </a:pPr>
                      <a:r>
                        <a:rPr lang="en-US" sz="1100">
                          <a:effectLst/>
                          <a:latin typeface="Bookman Old Style" panose="02050604050505020204" pitchFamily="18" charset="0"/>
                          <a:ea typeface="MS Mincho" panose="02020609040205080304" pitchFamily="49" charset="-128"/>
                          <a:cs typeface="Times New Roman" panose="02020603050405020304" pitchFamily="18" charset="0"/>
                        </a:rPr>
                        <a:t>Ολοκληρωμένη Πολιτιστική Διακυβέρνηση</a:t>
                      </a:r>
                      <a:endParaRPr lang="el-GR" sz="1100">
                        <a:effectLst/>
                        <a:latin typeface="Bookman Old Style" panose="02050604050505020204" pitchFamily="18" charset="0"/>
                        <a:ea typeface="MS Mincho" panose="02020609040205080304" pitchFamily="49" charset="-128"/>
                        <a:cs typeface="Times New Roman" panose="02020603050405020304" pitchFamily="18" charset="0"/>
                      </a:endParaRPr>
                    </a:p>
                  </a:txBody>
                  <a:tcPr marL="40132" marR="40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en-US" sz="1100">
                          <a:effectLst/>
                          <a:latin typeface="Bookman Old Style" panose="02050604050505020204" pitchFamily="18" charset="0"/>
                          <a:ea typeface="MS Mincho" panose="02020609040205080304" pitchFamily="49" charset="-128"/>
                          <a:cs typeface="Times New Roman" panose="02020603050405020304" pitchFamily="18" charset="0"/>
                        </a:rPr>
                        <a:t>Υλική &amp; Άυλη</a:t>
                      </a:r>
                      <a:endParaRPr lang="el-GR" sz="1100">
                        <a:effectLst/>
                        <a:latin typeface="Bookman Old Style" panose="02050604050505020204" pitchFamily="18" charset="0"/>
                        <a:ea typeface="MS Mincho" panose="02020609040205080304" pitchFamily="49" charset="-128"/>
                        <a:cs typeface="Times New Roman" panose="02020603050405020304" pitchFamily="18" charset="0"/>
                      </a:endParaRPr>
                    </a:p>
                  </a:txBody>
                  <a:tcPr marL="40132" marR="40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en-US" sz="1100">
                          <a:effectLst/>
                          <a:latin typeface="Bookman Old Style" panose="02050604050505020204" pitchFamily="18" charset="0"/>
                          <a:ea typeface="MS Mincho" panose="02020609040205080304" pitchFamily="49" charset="-128"/>
                          <a:cs typeface="Times New Roman" panose="02020603050405020304" pitchFamily="18" charset="0"/>
                        </a:rPr>
                        <a:t>Συμμετοχική διακυβέρνηση</a:t>
                      </a:r>
                      <a:br>
                        <a:rPr lang="en-US" sz="1100">
                          <a:effectLst/>
                          <a:latin typeface="Bookman Old Style" panose="02050604050505020204" pitchFamily="18" charset="0"/>
                          <a:ea typeface="MS Mincho" panose="02020609040205080304" pitchFamily="49" charset="-128"/>
                          <a:cs typeface="Times New Roman" panose="02020603050405020304" pitchFamily="18" charset="0"/>
                        </a:rPr>
                      </a:br>
                      <a:r>
                        <a:rPr lang="en-US" sz="1100">
                          <a:effectLst/>
                          <a:latin typeface="Bookman Old Style" panose="02050604050505020204" pitchFamily="18" charset="0"/>
                          <a:ea typeface="MS Mincho" panose="02020609040205080304" pitchFamily="49" charset="-128"/>
                          <a:cs typeface="Times New Roman" panose="02020603050405020304" pitchFamily="18" charset="0"/>
                        </a:rPr>
                        <a:t>Θεσμική συνεργασία</a:t>
                      </a:r>
                      <a:br>
                        <a:rPr lang="en-US" sz="1100">
                          <a:effectLst/>
                          <a:latin typeface="Bookman Old Style" panose="02050604050505020204" pitchFamily="18" charset="0"/>
                          <a:ea typeface="MS Mincho" panose="02020609040205080304" pitchFamily="49" charset="-128"/>
                          <a:cs typeface="Times New Roman" panose="02020603050405020304" pitchFamily="18" charset="0"/>
                        </a:rPr>
                      </a:br>
                      <a:r>
                        <a:rPr lang="en-US" sz="1100">
                          <a:effectLst/>
                          <a:latin typeface="Bookman Old Style" panose="02050604050505020204" pitchFamily="18" charset="0"/>
                          <a:ea typeface="MS Mincho" panose="02020609040205080304" pitchFamily="49" charset="-128"/>
                          <a:cs typeface="Times New Roman" panose="02020603050405020304" pitchFamily="18" charset="0"/>
                        </a:rPr>
                        <a:t>Συντονισμός φορέων</a:t>
                      </a:r>
                      <a:endParaRPr lang="el-GR" sz="1100">
                        <a:effectLst/>
                        <a:latin typeface="Bookman Old Style" panose="02050604050505020204" pitchFamily="18" charset="0"/>
                        <a:ea typeface="MS Mincho" panose="02020609040205080304" pitchFamily="49" charset="-128"/>
                        <a:cs typeface="Times New Roman" panose="02020603050405020304" pitchFamily="18" charset="0"/>
                      </a:endParaRPr>
                    </a:p>
                  </a:txBody>
                  <a:tcPr marL="40132" marR="40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en-US" sz="1100">
                          <a:effectLst/>
                          <a:latin typeface="Bookman Old Style" panose="02050604050505020204" pitchFamily="18" charset="0"/>
                          <a:ea typeface="MS Mincho" panose="02020609040205080304" pitchFamily="49" charset="-128"/>
                          <a:cs typeface="Times New Roman" panose="02020603050405020304" pitchFamily="18" charset="0"/>
                        </a:rPr>
                        <a:t>Συμβούλια πολιτισμού</a:t>
                      </a:r>
                      <a:br>
                        <a:rPr lang="en-US" sz="1100">
                          <a:effectLst/>
                          <a:latin typeface="Bookman Old Style" panose="02050604050505020204" pitchFamily="18" charset="0"/>
                          <a:ea typeface="MS Mincho" panose="02020609040205080304" pitchFamily="49" charset="-128"/>
                          <a:cs typeface="Times New Roman" panose="02020603050405020304" pitchFamily="18" charset="0"/>
                        </a:rPr>
                      </a:br>
                      <a:r>
                        <a:rPr lang="en-US" sz="1100">
                          <a:effectLst/>
                          <a:latin typeface="Bookman Old Style" panose="02050604050505020204" pitchFamily="18" charset="0"/>
                          <a:ea typeface="MS Mincho" panose="02020609040205080304" pitchFamily="49" charset="-128"/>
                          <a:cs typeface="Times New Roman" panose="02020603050405020304" pitchFamily="18" charset="0"/>
                        </a:rPr>
                        <a:t>Συν-διαχείριση</a:t>
                      </a:r>
                      <a:br>
                        <a:rPr lang="en-US" sz="1100">
                          <a:effectLst/>
                          <a:latin typeface="Bookman Old Style" panose="02050604050505020204" pitchFamily="18" charset="0"/>
                          <a:ea typeface="MS Mincho" panose="02020609040205080304" pitchFamily="49" charset="-128"/>
                          <a:cs typeface="Times New Roman" panose="02020603050405020304" pitchFamily="18" charset="0"/>
                        </a:rPr>
                      </a:br>
                      <a:r>
                        <a:rPr lang="en-US" sz="1100">
                          <a:effectLst/>
                          <a:latin typeface="Bookman Old Style" panose="02050604050505020204" pitchFamily="18" charset="0"/>
                          <a:ea typeface="MS Mincho" panose="02020609040205080304" pitchFamily="49" charset="-128"/>
                          <a:cs typeface="Times New Roman" panose="02020603050405020304" pitchFamily="18" charset="0"/>
                        </a:rPr>
                        <a:t>Διατομεακές επιτροπές</a:t>
                      </a:r>
                      <a:endParaRPr lang="el-GR" sz="1100">
                        <a:effectLst/>
                        <a:latin typeface="Bookman Old Style" panose="02050604050505020204" pitchFamily="18" charset="0"/>
                        <a:ea typeface="MS Mincho" panose="02020609040205080304" pitchFamily="49" charset="-128"/>
                        <a:cs typeface="Times New Roman" panose="02020603050405020304" pitchFamily="18" charset="0"/>
                      </a:endParaRPr>
                    </a:p>
                  </a:txBody>
                  <a:tcPr marL="40132" marR="40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en-US" sz="1100">
                          <a:effectLst/>
                          <a:latin typeface="Bookman Old Style" panose="02050604050505020204" pitchFamily="18" charset="0"/>
                          <a:ea typeface="MS Mincho" panose="02020609040205080304" pitchFamily="49" charset="-128"/>
                          <a:cs typeface="Times New Roman" panose="02020603050405020304" pitchFamily="18" charset="0"/>
                        </a:rPr>
                        <a:t>SDG 16</a:t>
                      </a:r>
                      <a:br>
                        <a:rPr lang="en-US" sz="1100">
                          <a:effectLst/>
                          <a:latin typeface="Bookman Old Style" panose="02050604050505020204" pitchFamily="18" charset="0"/>
                          <a:ea typeface="MS Mincho" panose="02020609040205080304" pitchFamily="49" charset="-128"/>
                          <a:cs typeface="Times New Roman" panose="02020603050405020304" pitchFamily="18" charset="0"/>
                        </a:rPr>
                      </a:br>
                      <a:r>
                        <a:rPr lang="en-US" sz="1100">
                          <a:effectLst/>
                          <a:latin typeface="Bookman Old Style" panose="02050604050505020204" pitchFamily="18" charset="0"/>
                          <a:ea typeface="MS Mincho" panose="02020609040205080304" pitchFamily="49" charset="-128"/>
                          <a:cs typeface="Times New Roman" panose="02020603050405020304" pitchFamily="18" charset="0"/>
                        </a:rPr>
                        <a:t>SDG 17</a:t>
                      </a:r>
                      <a:endParaRPr lang="el-GR" sz="1100">
                        <a:effectLst/>
                        <a:latin typeface="Bookman Old Style" panose="02050604050505020204" pitchFamily="18" charset="0"/>
                        <a:ea typeface="MS Mincho" panose="02020609040205080304" pitchFamily="49" charset="-128"/>
                        <a:cs typeface="Times New Roman" panose="02020603050405020304" pitchFamily="18" charset="0"/>
                      </a:endParaRPr>
                    </a:p>
                  </a:txBody>
                  <a:tcPr marL="40132" marR="40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08057241"/>
                  </a:ext>
                </a:extLst>
              </a:tr>
              <a:tr h="724193">
                <a:tc>
                  <a:txBody>
                    <a:bodyPr/>
                    <a:lstStyle/>
                    <a:p>
                      <a:pPr>
                        <a:lnSpc>
                          <a:spcPct val="115000"/>
                        </a:lnSpc>
                        <a:spcAft>
                          <a:spcPts val="1000"/>
                        </a:spcAft>
                        <a:buNone/>
                      </a:pPr>
                      <a:r>
                        <a:rPr lang="en-US" sz="1100">
                          <a:effectLst/>
                          <a:latin typeface="Bookman Old Style" panose="02050604050505020204" pitchFamily="18" charset="0"/>
                          <a:ea typeface="MS Mincho" panose="02020609040205080304" pitchFamily="49" charset="-128"/>
                          <a:cs typeface="Times New Roman" panose="02020603050405020304" pitchFamily="18" charset="0"/>
                        </a:rPr>
                        <a:t>Προστασία &amp; Ενεργοποίηση Υλικής Κληρονομιάς</a:t>
                      </a:r>
                      <a:endParaRPr lang="el-GR" sz="1100">
                        <a:effectLst/>
                        <a:latin typeface="Bookman Old Style" panose="02050604050505020204" pitchFamily="18" charset="0"/>
                        <a:ea typeface="MS Mincho" panose="02020609040205080304" pitchFamily="49" charset="-128"/>
                        <a:cs typeface="Times New Roman" panose="02020603050405020304" pitchFamily="18" charset="0"/>
                      </a:endParaRPr>
                    </a:p>
                  </a:txBody>
                  <a:tcPr marL="40132" marR="40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en-US" sz="1100">
                          <a:effectLst/>
                          <a:latin typeface="Bookman Old Style" panose="02050604050505020204" pitchFamily="18" charset="0"/>
                          <a:ea typeface="MS Mincho" panose="02020609040205080304" pitchFamily="49" charset="-128"/>
                          <a:cs typeface="Times New Roman" panose="02020603050405020304" pitchFamily="18" charset="0"/>
                        </a:rPr>
                        <a:t>Υλική</a:t>
                      </a:r>
                      <a:endParaRPr lang="el-GR" sz="1100">
                        <a:effectLst/>
                        <a:latin typeface="Bookman Old Style" panose="02050604050505020204" pitchFamily="18" charset="0"/>
                        <a:ea typeface="MS Mincho" panose="02020609040205080304" pitchFamily="49" charset="-128"/>
                        <a:cs typeface="Times New Roman" panose="02020603050405020304" pitchFamily="18" charset="0"/>
                      </a:endParaRPr>
                    </a:p>
                  </a:txBody>
                  <a:tcPr marL="40132" marR="40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en-US" sz="1100">
                          <a:effectLst/>
                          <a:latin typeface="Bookman Old Style" panose="02050604050505020204" pitchFamily="18" charset="0"/>
                          <a:ea typeface="MS Mincho" panose="02020609040205080304" pitchFamily="49" charset="-128"/>
                          <a:cs typeface="Times New Roman" panose="02020603050405020304" pitchFamily="18" charset="0"/>
                        </a:rPr>
                        <a:t>Διατήρηση μνημείων</a:t>
                      </a:r>
                      <a:br>
                        <a:rPr lang="en-US" sz="1100">
                          <a:effectLst/>
                          <a:latin typeface="Bookman Old Style" panose="02050604050505020204" pitchFamily="18" charset="0"/>
                          <a:ea typeface="MS Mincho" panose="02020609040205080304" pitchFamily="49" charset="-128"/>
                          <a:cs typeface="Times New Roman" panose="02020603050405020304" pitchFamily="18" charset="0"/>
                        </a:rPr>
                      </a:br>
                      <a:r>
                        <a:rPr lang="en-US" sz="1100">
                          <a:effectLst/>
                          <a:latin typeface="Bookman Old Style" panose="02050604050505020204" pitchFamily="18" charset="0"/>
                          <a:ea typeface="MS Mincho" panose="02020609040205080304" pitchFamily="49" charset="-128"/>
                          <a:cs typeface="Times New Roman" panose="02020603050405020304" pitchFamily="18" charset="0"/>
                        </a:rPr>
                        <a:t>Αστική αναζωογόνηση</a:t>
                      </a:r>
                      <a:br>
                        <a:rPr lang="en-US" sz="1100">
                          <a:effectLst/>
                          <a:latin typeface="Bookman Old Style" panose="02050604050505020204" pitchFamily="18" charset="0"/>
                          <a:ea typeface="MS Mincho" panose="02020609040205080304" pitchFamily="49" charset="-128"/>
                          <a:cs typeface="Times New Roman" panose="02020603050405020304" pitchFamily="18" charset="0"/>
                        </a:rPr>
                      </a:br>
                      <a:r>
                        <a:rPr lang="en-US" sz="1100">
                          <a:effectLst/>
                          <a:latin typeface="Bookman Old Style" panose="02050604050505020204" pitchFamily="18" charset="0"/>
                          <a:ea typeface="MS Mincho" panose="02020609040205080304" pitchFamily="49" charset="-128"/>
                          <a:cs typeface="Times New Roman" panose="02020603050405020304" pitchFamily="18" charset="0"/>
                        </a:rPr>
                        <a:t>Ήπια αξιοποίηση</a:t>
                      </a:r>
                      <a:endParaRPr lang="el-GR" sz="1100">
                        <a:effectLst/>
                        <a:latin typeface="Bookman Old Style" panose="02050604050505020204" pitchFamily="18" charset="0"/>
                        <a:ea typeface="MS Mincho" panose="02020609040205080304" pitchFamily="49" charset="-128"/>
                        <a:cs typeface="Times New Roman" panose="02020603050405020304" pitchFamily="18" charset="0"/>
                      </a:endParaRPr>
                    </a:p>
                  </a:txBody>
                  <a:tcPr marL="40132" marR="40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en-US" sz="1100">
                          <a:effectLst/>
                          <a:latin typeface="Bookman Old Style" panose="02050604050505020204" pitchFamily="18" charset="0"/>
                          <a:ea typeface="MS Mincho" panose="02020609040205080304" pitchFamily="49" charset="-128"/>
                          <a:cs typeface="Times New Roman" panose="02020603050405020304" pitchFamily="18" charset="0"/>
                        </a:rPr>
                        <a:t>Σχέδια διαχείρισης</a:t>
                      </a:r>
                      <a:br>
                        <a:rPr lang="en-US" sz="1100">
                          <a:effectLst/>
                          <a:latin typeface="Bookman Old Style" panose="02050604050505020204" pitchFamily="18" charset="0"/>
                          <a:ea typeface="MS Mincho" panose="02020609040205080304" pitchFamily="49" charset="-128"/>
                          <a:cs typeface="Times New Roman" panose="02020603050405020304" pitchFamily="18" charset="0"/>
                        </a:rPr>
                      </a:br>
                      <a:r>
                        <a:rPr lang="en-US" sz="1100">
                          <a:effectLst/>
                          <a:latin typeface="Bookman Old Style" panose="02050604050505020204" pitchFamily="18" charset="0"/>
                          <a:ea typeface="MS Mincho" panose="02020609040205080304" pitchFamily="49" charset="-128"/>
                          <a:cs typeface="Times New Roman" panose="02020603050405020304" pitchFamily="18" charset="0"/>
                        </a:rPr>
                        <a:t>Αναπλάσεις</a:t>
                      </a:r>
                      <a:br>
                        <a:rPr lang="en-US" sz="1100">
                          <a:effectLst/>
                          <a:latin typeface="Bookman Old Style" panose="02050604050505020204" pitchFamily="18" charset="0"/>
                          <a:ea typeface="MS Mincho" panose="02020609040205080304" pitchFamily="49" charset="-128"/>
                          <a:cs typeface="Times New Roman" panose="02020603050405020304" pitchFamily="18" charset="0"/>
                        </a:rPr>
                      </a:br>
                      <a:r>
                        <a:rPr lang="en-US" sz="1100">
                          <a:effectLst/>
                          <a:latin typeface="Bookman Old Style" panose="02050604050505020204" pitchFamily="18" charset="0"/>
                          <a:ea typeface="MS Mincho" panose="02020609040205080304" pitchFamily="49" charset="-128"/>
                          <a:cs typeface="Times New Roman" panose="02020603050405020304" pitchFamily="18" charset="0"/>
                        </a:rPr>
                        <a:t>Πολιτιστικός τουρισμός</a:t>
                      </a:r>
                      <a:endParaRPr lang="el-GR" sz="1100">
                        <a:effectLst/>
                        <a:latin typeface="Bookman Old Style" panose="02050604050505020204" pitchFamily="18" charset="0"/>
                        <a:ea typeface="MS Mincho" panose="02020609040205080304" pitchFamily="49" charset="-128"/>
                        <a:cs typeface="Times New Roman" panose="02020603050405020304" pitchFamily="18" charset="0"/>
                      </a:endParaRPr>
                    </a:p>
                  </a:txBody>
                  <a:tcPr marL="40132" marR="40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en-US" sz="1100">
                          <a:effectLst/>
                          <a:latin typeface="Bookman Old Style" panose="02050604050505020204" pitchFamily="18" charset="0"/>
                          <a:ea typeface="MS Mincho" panose="02020609040205080304" pitchFamily="49" charset="-128"/>
                          <a:cs typeface="Times New Roman" panose="02020603050405020304" pitchFamily="18" charset="0"/>
                        </a:rPr>
                        <a:t>SDG 11.4</a:t>
                      </a:r>
                      <a:br>
                        <a:rPr lang="en-US" sz="1100">
                          <a:effectLst/>
                          <a:latin typeface="Bookman Old Style" panose="02050604050505020204" pitchFamily="18" charset="0"/>
                          <a:ea typeface="MS Mincho" panose="02020609040205080304" pitchFamily="49" charset="-128"/>
                          <a:cs typeface="Times New Roman" panose="02020603050405020304" pitchFamily="18" charset="0"/>
                        </a:rPr>
                      </a:br>
                      <a:r>
                        <a:rPr lang="en-US" sz="1100">
                          <a:effectLst/>
                          <a:latin typeface="Bookman Old Style" panose="02050604050505020204" pitchFamily="18" charset="0"/>
                          <a:ea typeface="MS Mincho" panose="02020609040205080304" pitchFamily="49" charset="-128"/>
                          <a:cs typeface="Times New Roman" panose="02020603050405020304" pitchFamily="18" charset="0"/>
                        </a:rPr>
                        <a:t>SDG 8</a:t>
                      </a:r>
                      <a:endParaRPr lang="el-GR" sz="1100">
                        <a:effectLst/>
                        <a:latin typeface="Bookman Old Style" panose="02050604050505020204" pitchFamily="18" charset="0"/>
                        <a:ea typeface="MS Mincho" panose="02020609040205080304" pitchFamily="49" charset="-128"/>
                        <a:cs typeface="Times New Roman" panose="02020603050405020304" pitchFamily="18" charset="0"/>
                      </a:endParaRPr>
                    </a:p>
                  </a:txBody>
                  <a:tcPr marL="40132" marR="40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89360382"/>
                  </a:ext>
                </a:extLst>
              </a:tr>
              <a:tr h="724193">
                <a:tc>
                  <a:txBody>
                    <a:bodyPr/>
                    <a:lstStyle/>
                    <a:p>
                      <a:pPr>
                        <a:lnSpc>
                          <a:spcPct val="115000"/>
                        </a:lnSpc>
                        <a:spcAft>
                          <a:spcPts val="1000"/>
                        </a:spcAft>
                        <a:buNone/>
                      </a:pPr>
                      <a:r>
                        <a:rPr lang="en-US" sz="1100">
                          <a:effectLst/>
                          <a:latin typeface="Bookman Old Style" panose="02050604050505020204" pitchFamily="18" charset="0"/>
                          <a:ea typeface="MS Mincho" panose="02020609040205080304" pitchFamily="49" charset="-128"/>
                          <a:cs typeface="Times New Roman" panose="02020603050405020304" pitchFamily="18" charset="0"/>
                        </a:rPr>
                        <a:t>Διαφύλαξη &amp; Μετάδοση Άυλης Κληρονομιάς</a:t>
                      </a:r>
                      <a:endParaRPr lang="el-GR" sz="1100">
                        <a:effectLst/>
                        <a:latin typeface="Bookman Old Style" panose="02050604050505020204" pitchFamily="18" charset="0"/>
                        <a:ea typeface="MS Mincho" panose="02020609040205080304" pitchFamily="49" charset="-128"/>
                        <a:cs typeface="Times New Roman" panose="02020603050405020304" pitchFamily="18" charset="0"/>
                      </a:endParaRPr>
                    </a:p>
                  </a:txBody>
                  <a:tcPr marL="40132" marR="40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en-US" sz="1100">
                          <a:effectLst/>
                          <a:latin typeface="Bookman Old Style" panose="02050604050505020204" pitchFamily="18" charset="0"/>
                          <a:ea typeface="MS Mincho" panose="02020609040205080304" pitchFamily="49" charset="-128"/>
                          <a:cs typeface="Times New Roman" panose="02020603050405020304" pitchFamily="18" charset="0"/>
                        </a:rPr>
                        <a:t>Άυλη</a:t>
                      </a:r>
                      <a:endParaRPr lang="el-GR" sz="1100">
                        <a:effectLst/>
                        <a:latin typeface="Bookman Old Style" panose="02050604050505020204" pitchFamily="18" charset="0"/>
                        <a:ea typeface="MS Mincho" panose="02020609040205080304" pitchFamily="49" charset="-128"/>
                        <a:cs typeface="Times New Roman" panose="02020603050405020304" pitchFamily="18" charset="0"/>
                      </a:endParaRPr>
                    </a:p>
                  </a:txBody>
                  <a:tcPr marL="40132" marR="40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en-US" sz="1100">
                          <a:effectLst/>
                          <a:latin typeface="Bookman Old Style" panose="02050604050505020204" pitchFamily="18" charset="0"/>
                          <a:ea typeface="MS Mincho" panose="02020609040205080304" pitchFamily="49" charset="-128"/>
                          <a:cs typeface="Times New Roman" panose="02020603050405020304" pitchFamily="18" charset="0"/>
                        </a:rPr>
                        <a:t>Διαγενεακή μετάδοση</a:t>
                      </a:r>
                      <a:br>
                        <a:rPr lang="en-US" sz="1100">
                          <a:effectLst/>
                          <a:latin typeface="Bookman Old Style" panose="02050604050505020204" pitchFamily="18" charset="0"/>
                          <a:ea typeface="MS Mincho" panose="02020609040205080304" pitchFamily="49" charset="-128"/>
                          <a:cs typeface="Times New Roman" panose="02020603050405020304" pitchFamily="18" charset="0"/>
                        </a:rPr>
                      </a:br>
                      <a:r>
                        <a:rPr lang="en-US" sz="1100">
                          <a:effectLst/>
                          <a:latin typeface="Bookman Old Style" panose="02050604050505020204" pitchFamily="18" charset="0"/>
                          <a:ea typeface="MS Mincho" panose="02020609040205080304" pitchFamily="49" charset="-128"/>
                          <a:cs typeface="Times New Roman" panose="02020603050405020304" pitchFamily="18" charset="0"/>
                        </a:rPr>
                        <a:t>Συμμετοχή νέων</a:t>
                      </a:r>
                      <a:br>
                        <a:rPr lang="en-US" sz="1100">
                          <a:effectLst/>
                          <a:latin typeface="Bookman Old Style" panose="02050604050505020204" pitchFamily="18" charset="0"/>
                          <a:ea typeface="MS Mincho" panose="02020609040205080304" pitchFamily="49" charset="-128"/>
                          <a:cs typeface="Times New Roman" panose="02020603050405020304" pitchFamily="18" charset="0"/>
                        </a:rPr>
                      </a:br>
                      <a:r>
                        <a:rPr lang="en-US" sz="1100">
                          <a:effectLst/>
                          <a:latin typeface="Bookman Old Style" panose="02050604050505020204" pitchFamily="18" charset="0"/>
                          <a:ea typeface="MS Mincho" panose="02020609040205080304" pitchFamily="49" charset="-128"/>
                          <a:cs typeface="Times New Roman" panose="02020603050405020304" pitchFamily="18" charset="0"/>
                        </a:rPr>
                        <a:t>Πολιτιστική συνέχεια</a:t>
                      </a:r>
                      <a:endParaRPr lang="el-GR" sz="1100">
                        <a:effectLst/>
                        <a:latin typeface="Bookman Old Style" panose="02050604050505020204" pitchFamily="18" charset="0"/>
                        <a:ea typeface="MS Mincho" panose="02020609040205080304" pitchFamily="49" charset="-128"/>
                        <a:cs typeface="Times New Roman" panose="02020603050405020304" pitchFamily="18" charset="0"/>
                      </a:endParaRPr>
                    </a:p>
                  </a:txBody>
                  <a:tcPr marL="40132" marR="40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en-US" sz="1100">
                          <a:effectLst/>
                          <a:latin typeface="Bookman Old Style" panose="02050604050505020204" pitchFamily="18" charset="0"/>
                          <a:ea typeface="MS Mincho" panose="02020609040205080304" pitchFamily="49" charset="-128"/>
                          <a:cs typeface="Times New Roman" panose="02020603050405020304" pitchFamily="18" charset="0"/>
                        </a:rPr>
                        <a:t>Εκπαιδευτικά προγράμματα</a:t>
                      </a:r>
                      <a:br>
                        <a:rPr lang="en-US" sz="1100">
                          <a:effectLst/>
                          <a:latin typeface="Bookman Old Style" panose="02050604050505020204" pitchFamily="18" charset="0"/>
                          <a:ea typeface="MS Mincho" panose="02020609040205080304" pitchFamily="49" charset="-128"/>
                          <a:cs typeface="Times New Roman" panose="02020603050405020304" pitchFamily="18" charset="0"/>
                        </a:rPr>
                      </a:br>
                      <a:r>
                        <a:rPr lang="en-US" sz="1100">
                          <a:effectLst/>
                          <a:latin typeface="Bookman Old Style" panose="02050604050505020204" pitchFamily="18" charset="0"/>
                          <a:ea typeface="MS Mincho" panose="02020609040205080304" pitchFamily="49" charset="-128"/>
                          <a:cs typeface="Times New Roman" panose="02020603050405020304" pitchFamily="18" charset="0"/>
                        </a:rPr>
                        <a:t>Τοπικοί κατάλογοι ΑΠΚ</a:t>
                      </a:r>
                      <a:br>
                        <a:rPr lang="en-US" sz="1100">
                          <a:effectLst/>
                          <a:latin typeface="Bookman Old Style" panose="02050604050505020204" pitchFamily="18" charset="0"/>
                          <a:ea typeface="MS Mincho" panose="02020609040205080304" pitchFamily="49" charset="-128"/>
                          <a:cs typeface="Times New Roman" panose="02020603050405020304" pitchFamily="18" charset="0"/>
                        </a:rPr>
                      </a:br>
                      <a:r>
                        <a:rPr lang="en-US" sz="1100">
                          <a:effectLst/>
                          <a:latin typeface="Bookman Old Style" panose="02050604050505020204" pitchFamily="18" charset="0"/>
                          <a:ea typeface="MS Mincho" panose="02020609040205080304" pitchFamily="49" charset="-128"/>
                          <a:cs typeface="Times New Roman" panose="02020603050405020304" pitchFamily="18" charset="0"/>
                        </a:rPr>
                        <a:t>Ψηφιακή τεκμηρίωση</a:t>
                      </a:r>
                      <a:endParaRPr lang="el-GR" sz="1100">
                        <a:effectLst/>
                        <a:latin typeface="Bookman Old Style" panose="02050604050505020204" pitchFamily="18" charset="0"/>
                        <a:ea typeface="MS Mincho" panose="02020609040205080304" pitchFamily="49" charset="-128"/>
                        <a:cs typeface="Times New Roman" panose="02020603050405020304" pitchFamily="18" charset="0"/>
                      </a:endParaRPr>
                    </a:p>
                  </a:txBody>
                  <a:tcPr marL="40132" marR="40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en-US" sz="1100">
                          <a:effectLst/>
                          <a:latin typeface="Bookman Old Style" panose="02050604050505020204" pitchFamily="18" charset="0"/>
                          <a:ea typeface="MS Mincho" panose="02020609040205080304" pitchFamily="49" charset="-128"/>
                          <a:cs typeface="Times New Roman" panose="02020603050405020304" pitchFamily="18" charset="0"/>
                        </a:rPr>
                        <a:t>SDG 4</a:t>
                      </a:r>
                      <a:br>
                        <a:rPr lang="en-US" sz="1100">
                          <a:effectLst/>
                          <a:latin typeface="Bookman Old Style" panose="02050604050505020204" pitchFamily="18" charset="0"/>
                          <a:ea typeface="MS Mincho" panose="02020609040205080304" pitchFamily="49" charset="-128"/>
                          <a:cs typeface="Times New Roman" panose="02020603050405020304" pitchFamily="18" charset="0"/>
                        </a:rPr>
                      </a:br>
                      <a:r>
                        <a:rPr lang="en-US" sz="1100">
                          <a:effectLst/>
                          <a:latin typeface="Bookman Old Style" panose="02050604050505020204" pitchFamily="18" charset="0"/>
                          <a:ea typeface="MS Mincho" panose="02020609040205080304" pitchFamily="49" charset="-128"/>
                          <a:cs typeface="Times New Roman" panose="02020603050405020304" pitchFamily="18" charset="0"/>
                        </a:rPr>
                        <a:t>SDG 11.4</a:t>
                      </a:r>
                      <a:endParaRPr lang="el-GR" sz="1100">
                        <a:effectLst/>
                        <a:latin typeface="Bookman Old Style" panose="02050604050505020204" pitchFamily="18" charset="0"/>
                        <a:ea typeface="MS Mincho" panose="02020609040205080304" pitchFamily="49" charset="-128"/>
                        <a:cs typeface="Times New Roman" panose="02020603050405020304" pitchFamily="18" charset="0"/>
                      </a:endParaRPr>
                    </a:p>
                  </a:txBody>
                  <a:tcPr marL="40132" marR="40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29992906"/>
                  </a:ext>
                </a:extLst>
              </a:tr>
              <a:tr h="846626">
                <a:tc>
                  <a:txBody>
                    <a:bodyPr/>
                    <a:lstStyle/>
                    <a:p>
                      <a:pPr>
                        <a:lnSpc>
                          <a:spcPct val="115000"/>
                        </a:lnSpc>
                        <a:spcAft>
                          <a:spcPts val="1000"/>
                        </a:spcAft>
                        <a:buNone/>
                      </a:pPr>
                      <a:r>
                        <a:rPr lang="en-US" sz="1100">
                          <a:effectLst/>
                          <a:latin typeface="Bookman Old Style" panose="02050604050505020204" pitchFamily="18" charset="0"/>
                          <a:ea typeface="MS Mincho" panose="02020609040205080304" pitchFamily="49" charset="-128"/>
                          <a:cs typeface="Times New Roman" panose="02020603050405020304" pitchFamily="18" charset="0"/>
                        </a:rPr>
                        <a:t>Πολιτιστική Οικονομία &amp; Απασχόληση</a:t>
                      </a:r>
                      <a:endParaRPr lang="el-GR" sz="1100">
                        <a:effectLst/>
                        <a:latin typeface="Bookman Old Style" panose="02050604050505020204" pitchFamily="18" charset="0"/>
                        <a:ea typeface="MS Mincho" panose="02020609040205080304" pitchFamily="49" charset="-128"/>
                        <a:cs typeface="Times New Roman" panose="02020603050405020304" pitchFamily="18" charset="0"/>
                      </a:endParaRPr>
                    </a:p>
                  </a:txBody>
                  <a:tcPr marL="40132" marR="40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en-US" sz="1100">
                          <a:effectLst/>
                          <a:latin typeface="Bookman Old Style" panose="02050604050505020204" pitchFamily="18" charset="0"/>
                          <a:ea typeface="MS Mincho" panose="02020609040205080304" pitchFamily="49" charset="-128"/>
                          <a:cs typeface="Times New Roman" panose="02020603050405020304" pitchFamily="18" charset="0"/>
                        </a:rPr>
                        <a:t>Υλική &amp; Άυλη</a:t>
                      </a:r>
                      <a:endParaRPr lang="el-GR" sz="1100">
                        <a:effectLst/>
                        <a:latin typeface="Bookman Old Style" panose="02050604050505020204" pitchFamily="18" charset="0"/>
                        <a:ea typeface="MS Mincho" panose="02020609040205080304" pitchFamily="49" charset="-128"/>
                        <a:cs typeface="Times New Roman" panose="02020603050405020304" pitchFamily="18" charset="0"/>
                      </a:endParaRPr>
                    </a:p>
                  </a:txBody>
                  <a:tcPr marL="40132" marR="40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en-US" sz="1100">
                          <a:effectLst/>
                          <a:latin typeface="Bookman Old Style" panose="02050604050505020204" pitchFamily="18" charset="0"/>
                          <a:ea typeface="MS Mincho" panose="02020609040205080304" pitchFamily="49" charset="-128"/>
                          <a:cs typeface="Times New Roman" panose="02020603050405020304" pitchFamily="18" charset="0"/>
                        </a:rPr>
                        <a:t>Τοπική απασχόληση</a:t>
                      </a:r>
                      <a:br>
                        <a:rPr lang="en-US" sz="1100">
                          <a:effectLst/>
                          <a:latin typeface="Bookman Old Style" panose="02050604050505020204" pitchFamily="18" charset="0"/>
                          <a:ea typeface="MS Mincho" panose="02020609040205080304" pitchFamily="49" charset="-128"/>
                          <a:cs typeface="Times New Roman" panose="02020603050405020304" pitchFamily="18" charset="0"/>
                        </a:rPr>
                      </a:br>
                      <a:r>
                        <a:rPr lang="en-US" sz="1100">
                          <a:effectLst/>
                          <a:latin typeface="Bookman Old Style" panose="02050604050505020204" pitchFamily="18" charset="0"/>
                          <a:ea typeface="MS Mincho" panose="02020609040205080304" pitchFamily="49" charset="-128"/>
                          <a:cs typeface="Times New Roman" panose="02020603050405020304" pitchFamily="18" charset="0"/>
                        </a:rPr>
                        <a:t>Δημιουργικές δραστηριότητες</a:t>
                      </a:r>
                      <a:br>
                        <a:rPr lang="en-US" sz="1100">
                          <a:effectLst/>
                          <a:latin typeface="Bookman Old Style" panose="02050604050505020204" pitchFamily="18" charset="0"/>
                          <a:ea typeface="MS Mincho" panose="02020609040205080304" pitchFamily="49" charset="-128"/>
                          <a:cs typeface="Times New Roman" panose="02020603050405020304" pitchFamily="18" charset="0"/>
                        </a:rPr>
                      </a:br>
                      <a:r>
                        <a:rPr lang="en-US" sz="1100">
                          <a:effectLst/>
                          <a:latin typeface="Bookman Old Style" panose="02050604050505020204" pitchFamily="18" charset="0"/>
                          <a:ea typeface="MS Mincho" panose="02020609040205080304" pitchFamily="49" charset="-128"/>
                          <a:cs typeface="Times New Roman" panose="02020603050405020304" pitchFamily="18" charset="0"/>
                        </a:rPr>
                        <a:t>Βιώσιμη οικονομία</a:t>
                      </a:r>
                      <a:endParaRPr lang="el-GR" sz="1100">
                        <a:effectLst/>
                        <a:latin typeface="Bookman Old Style" panose="02050604050505020204" pitchFamily="18" charset="0"/>
                        <a:ea typeface="MS Mincho" panose="02020609040205080304" pitchFamily="49" charset="-128"/>
                        <a:cs typeface="Times New Roman" panose="02020603050405020304" pitchFamily="18" charset="0"/>
                      </a:endParaRPr>
                    </a:p>
                  </a:txBody>
                  <a:tcPr marL="40132" marR="40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en-US" sz="1100">
                          <a:effectLst/>
                          <a:latin typeface="Bookman Old Style" panose="02050604050505020204" pitchFamily="18" charset="0"/>
                          <a:ea typeface="MS Mincho" panose="02020609040205080304" pitchFamily="49" charset="-128"/>
                          <a:cs typeface="Times New Roman" panose="02020603050405020304" pitchFamily="18" charset="0"/>
                        </a:rPr>
                        <a:t>Πολιτιστική επιχειρηματικότητα</a:t>
                      </a:r>
                      <a:br>
                        <a:rPr lang="en-US" sz="1100">
                          <a:effectLst/>
                          <a:latin typeface="Bookman Old Style" panose="02050604050505020204" pitchFamily="18" charset="0"/>
                          <a:ea typeface="MS Mincho" panose="02020609040205080304" pitchFamily="49" charset="-128"/>
                          <a:cs typeface="Times New Roman" panose="02020603050405020304" pitchFamily="18" charset="0"/>
                        </a:rPr>
                      </a:br>
                      <a:r>
                        <a:rPr lang="en-US" sz="1100">
                          <a:effectLst/>
                          <a:latin typeface="Bookman Old Style" panose="02050604050505020204" pitchFamily="18" charset="0"/>
                          <a:ea typeface="MS Mincho" panose="02020609040205080304" pitchFamily="49" charset="-128"/>
                          <a:cs typeface="Times New Roman" panose="02020603050405020304" pitchFamily="18" charset="0"/>
                        </a:rPr>
                        <a:t>Δίκτυα δημιουργών</a:t>
                      </a:r>
                      <a:endParaRPr lang="el-GR" sz="1100">
                        <a:effectLst/>
                        <a:latin typeface="Bookman Old Style" panose="02050604050505020204" pitchFamily="18" charset="0"/>
                        <a:ea typeface="MS Mincho" panose="02020609040205080304" pitchFamily="49" charset="-128"/>
                        <a:cs typeface="Times New Roman" panose="02020603050405020304" pitchFamily="18" charset="0"/>
                      </a:endParaRPr>
                    </a:p>
                  </a:txBody>
                  <a:tcPr marL="40132" marR="40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en-US" sz="1100">
                          <a:effectLst/>
                          <a:latin typeface="Bookman Old Style" panose="02050604050505020204" pitchFamily="18" charset="0"/>
                          <a:ea typeface="MS Mincho" panose="02020609040205080304" pitchFamily="49" charset="-128"/>
                          <a:cs typeface="Times New Roman" panose="02020603050405020304" pitchFamily="18" charset="0"/>
                        </a:rPr>
                        <a:t>SDG 8</a:t>
                      </a:r>
                      <a:br>
                        <a:rPr lang="en-US" sz="1100">
                          <a:effectLst/>
                          <a:latin typeface="Bookman Old Style" panose="02050604050505020204" pitchFamily="18" charset="0"/>
                          <a:ea typeface="MS Mincho" panose="02020609040205080304" pitchFamily="49" charset="-128"/>
                          <a:cs typeface="Times New Roman" panose="02020603050405020304" pitchFamily="18" charset="0"/>
                        </a:rPr>
                      </a:br>
                      <a:r>
                        <a:rPr lang="en-US" sz="1100">
                          <a:effectLst/>
                          <a:latin typeface="Bookman Old Style" panose="02050604050505020204" pitchFamily="18" charset="0"/>
                          <a:ea typeface="MS Mincho" panose="02020609040205080304" pitchFamily="49" charset="-128"/>
                          <a:cs typeface="Times New Roman" panose="02020603050405020304" pitchFamily="18" charset="0"/>
                        </a:rPr>
                        <a:t>SDG 9</a:t>
                      </a:r>
                      <a:endParaRPr lang="el-GR" sz="1100">
                        <a:effectLst/>
                        <a:latin typeface="Bookman Old Style" panose="02050604050505020204" pitchFamily="18" charset="0"/>
                        <a:ea typeface="MS Mincho" panose="02020609040205080304" pitchFamily="49" charset="-128"/>
                        <a:cs typeface="Times New Roman" panose="02020603050405020304" pitchFamily="18" charset="0"/>
                      </a:endParaRPr>
                    </a:p>
                  </a:txBody>
                  <a:tcPr marL="40132" marR="40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46851009"/>
                  </a:ext>
                </a:extLst>
              </a:tr>
              <a:tr h="724193">
                <a:tc>
                  <a:txBody>
                    <a:bodyPr/>
                    <a:lstStyle/>
                    <a:p>
                      <a:pPr>
                        <a:lnSpc>
                          <a:spcPct val="115000"/>
                        </a:lnSpc>
                        <a:spcAft>
                          <a:spcPts val="1000"/>
                        </a:spcAft>
                        <a:buNone/>
                      </a:pPr>
                      <a:r>
                        <a:rPr lang="en-US" sz="1100">
                          <a:effectLst/>
                          <a:latin typeface="Bookman Old Style" panose="02050604050505020204" pitchFamily="18" charset="0"/>
                          <a:ea typeface="MS Mincho" panose="02020609040205080304" pitchFamily="49" charset="-128"/>
                          <a:cs typeface="Times New Roman" panose="02020603050405020304" pitchFamily="18" charset="0"/>
                        </a:rPr>
                        <a:t>Κοινωνική Συνοχή &amp; Ανθεκτικότητα</a:t>
                      </a:r>
                      <a:endParaRPr lang="el-GR" sz="1100">
                        <a:effectLst/>
                        <a:latin typeface="Bookman Old Style" panose="02050604050505020204" pitchFamily="18" charset="0"/>
                        <a:ea typeface="MS Mincho" panose="02020609040205080304" pitchFamily="49" charset="-128"/>
                        <a:cs typeface="Times New Roman" panose="02020603050405020304" pitchFamily="18" charset="0"/>
                      </a:endParaRPr>
                    </a:p>
                  </a:txBody>
                  <a:tcPr marL="40132" marR="40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en-US" sz="1100">
                          <a:effectLst/>
                          <a:latin typeface="Bookman Old Style" panose="02050604050505020204" pitchFamily="18" charset="0"/>
                          <a:ea typeface="MS Mincho" panose="02020609040205080304" pitchFamily="49" charset="-128"/>
                          <a:cs typeface="Times New Roman" panose="02020603050405020304" pitchFamily="18" charset="0"/>
                        </a:rPr>
                        <a:t>Άυλη (κυρίως)</a:t>
                      </a:r>
                      <a:endParaRPr lang="el-GR" sz="1100">
                        <a:effectLst/>
                        <a:latin typeface="Bookman Old Style" panose="02050604050505020204" pitchFamily="18" charset="0"/>
                        <a:ea typeface="MS Mincho" panose="02020609040205080304" pitchFamily="49" charset="-128"/>
                        <a:cs typeface="Times New Roman" panose="02020603050405020304" pitchFamily="18" charset="0"/>
                      </a:endParaRPr>
                    </a:p>
                  </a:txBody>
                  <a:tcPr marL="40132" marR="40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en-US" sz="1100">
                          <a:effectLst/>
                          <a:latin typeface="Bookman Old Style" panose="02050604050505020204" pitchFamily="18" charset="0"/>
                          <a:ea typeface="MS Mincho" panose="02020609040205080304" pitchFamily="49" charset="-128"/>
                          <a:cs typeface="Times New Roman" panose="02020603050405020304" pitchFamily="18" charset="0"/>
                        </a:rPr>
                        <a:t>Ενίσχυση συνοχής</a:t>
                      </a:r>
                      <a:br>
                        <a:rPr lang="en-US" sz="1100">
                          <a:effectLst/>
                          <a:latin typeface="Bookman Old Style" panose="02050604050505020204" pitchFamily="18" charset="0"/>
                          <a:ea typeface="MS Mincho" panose="02020609040205080304" pitchFamily="49" charset="-128"/>
                          <a:cs typeface="Times New Roman" panose="02020603050405020304" pitchFamily="18" charset="0"/>
                        </a:rPr>
                      </a:br>
                      <a:r>
                        <a:rPr lang="en-US" sz="1100">
                          <a:effectLst/>
                          <a:latin typeface="Bookman Old Style" panose="02050604050505020204" pitchFamily="18" charset="0"/>
                          <a:ea typeface="MS Mincho" panose="02020609040205080304" pitchFamily="49" charset="-128"/>
                          <a:cs typeface="Times New Roman" panose="02020603050405020304" pitchFamily="18" charset="0"/>
                        </a:rPr>
                        <a:t>Κοινοτική ανθεκτικότητα</a:t>
                      </a:r>
                      <a:br>
                        <a:rPr lang="en-US" sz="1100">
                          <a:effectLst/>
                          <a:latin typeface="Bookman Old Style" panose="02050604050505020204" pitchFamily="18" charset="0"/>
                          <a:ea typeface="MS Mincho" panose="02020609040205080304" pitchFamily="49" charset="-128"/>
                          <a:cs typeface="Times New Roman" panose="02020603050405020304" pitchFamily="18" charset="0"/>
                        </a:rPr>
                      </a:br>
                      <a:r>
                        <a:rPr lang="en-US" sz="1100">
                          <a:effectLst/>
                          <a:latin typeface="Bookman Old Style" panose="02050604050505020204" pitchFamily="18" charset="0"/>
                          <a:ea typeface="MS Mincho" panose="02020609040205080304" pitchFamily="49" charset="-128"/>
                          <a:cs typeface="Times New Roman" panose="02020603050405020304" pitchFamily="18" charset="0"/>
                        </a:rPr>
                        <a:t>Κοινωνική ένταξη</a:t>
                      </a:r>
                      <a:endParaRPr lang="el-GR" sz="1100">
                        <a:effectLst/>
                        <a:latin typeface="Bookman Old Style" panose="02050604050505020204" pitchFamily="18" charset="0"/>
                        <a:ea typeface="MS Mincho" panose="02020609040205080304" pitchFamily="49" charset="-128"/>
                        <a:cs typeface="Times New Roman" panose="02020603050405020304" pitchFamily="18" charset="0"/>
                      </a:endParaRPr>
                    </a:p>
                  </a:txBody>
                  <a:tcPr marL="40132" marR="40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en-US" sz="1100">
                          <a:effectLst/>
                          <a:latin typeface="Bookman Old Style" panose="02050604050505020204" pitchFamily="18" charset="0"/>
                          <a:ea typeface="MS Mincho" panose="02020609040205080304" pitchFamily="49" charset="-128"/>
                          <a:cs typeface="Times New Roman" panose="02020603050405020304" pitchFamily="18" charset="0"/>
                        </a:rPr>
                        <a:t>Κοινοτικές δράσεις</a:t>
                      </a:r>
                      <a:br>
                        <a:rPr lang="en-US" sz="1100">
                          <a:effectLst/>
                          <a:latin typeface="Bookman Old Style" panose="02050604050505020204" pitchFamily="18" charset="0"/>
                          <a:ea typeface="MS Mincho" panose="02020609040205080304" pitchFamily="49" charset="-128"/>
                          <a:cs typeface="Times New Roman" panose="02020603050405020304" pitchFamily="18" charset="0"/>
                        </a:rPr>
                      </a:br>
                      <a:r>
                        <a:rPr lang="en-US" sz="1100">
                          <a:effectLst/>
                          <a:latin typeface="Bookman Old Style" panose="02050604050505020204" pitchFamily="18" charset="0"/>
                          <a:ea typeface="MS Mincho" panose="02020609040205080304" pitchFamily="49" charset="-128"/>
                          <a:cs typeface="Times New Roman" panose="02020603050405020304" pitchFamily="18" charset="0"/>
                        </a:rPr>
                        <a:t>Συμμετοχικές εκδηλώσεις</a:t>
                      </a:r>
                      <a:endParaRPr lang="el-GR" sz="1100">
                        <a:effectLst/>
                        <a:latin typeface="Bookman Old Style" panose="02050604050505020204" pitchFamily="18" charset="0"/>
                        <a:ea typeface="MS Mincho" panose="02020609040205080304" pitchFamily="49" charset="-128"/>
                        <a:cs typeface="Times New Roman" panose="02020603050405020304" pitchFamily="18" charset="0"/>
                      </a:endParaRPr>
                    </a:p>
                  </a:txBody>
                  <a:tcPr marL="40132" marR="40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en-US" sz="1100" dirty="0">
                          <a:effectLst/>
                          <a:latin typeface="Bookman Old Style" panose="02050604050505020204" pitchFamily="18" charset="0"/>
                          <a:ea typeface="MS Mincho" panose="02020609040205080304" pitchFamily="49" charset="-128"/>
                          <a:cs typeface="Times New Roman" panose="02020603050405020304" pitchFamily="18" charset="0"/>
                        </a:rPr>
                        <a:t>SDG 16</a:t>
                      </a:r>
                      <a:br>
                        <a:rPr lang="en-US" sz="1100" dirty="0">
                          <a:effectLst/>
                          <a:latin typeface="Bookman Old Style" panose="02050604050505020204" pitchFamily="18" charset="0"/>
                          <a:ea typeface="MS Mincho" panose="02020609040205080304" pitchFamily="49" charset="-128"/>
                          <a:cs typeface="Times New Roman" panose="02020603050405020304" pitchFamily="18" charset="0"/>
                        </a:rPr>
                      </a:br>
                      <a:r>
                        <a:rPr lang="en-US" sz="1100" dirty="0">
                          <a:effectLst/>
                          <a:latin typeface="Bookman Old Style" panose="02050604050505020204" pitchFamily="18" charset="0"/>
                          <a:ea typeface="MS Mincho" panose="02020609040205080304" pitchFamily="49" charset="-128"/>
                          <a:cs typeface="Times New Roman" panose="02020603050405020304" pitchFamily="18" charset="0"/>
                        </a:rPr>
                        <a:t>SDG 11</a:t>
                      </a:r>
                      <a:endParaRPr lang="el-GR" sz="1100" dirty="0">
                        <a:effectLst/>
                        <a:latin typeface="Bookman Old Style" panose="02050604050505020204" pitchFamily="18" charset="0"/>
                        <a:ea typeface="MS Mincho" panose="02020609040205080304" pitchFamily="49" charset="-128"/>
                        <a:cs typeface="Times New Roman" panose="02020603050405020304" pitchFamily="18" charset="0"/>
                      </a:endParaRPr>
                    </a:p>
                  </a:txBody>
                  <a:tcPr marL="40132" marR="40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3875885"/>
                  </a:ext>
                </a:extLst>
              </a:tr>
            </a:tbl>
          </a:graphicData>
        </a:graphic>
      </p:graphicFrame>
    </p:spTree>
    <p:extLst>
      <p:ext uri="{BB962C8B-B14F-4D97-AF65-F5344CB8AC3E}">
        <p14:creationId xmlns:p14="http://schemas.microsoft.com/office/powerpoint/2010/main" val="23996217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half" idx="4294967295"/>
          </p:nvPr>
        </p:nvSpPr>
        <p:spPr>
          <a:xfrm>
            <a:off x="0" y="1690688"/>
            <a:ext cx="4183063" cy="4351337"/>
          </a:xfrm>
        </p:spPr>
        <p:txBody>
          <a:bodyPr/>
          <a:lstStyle/>
          <a:p>
            <a:pPr lvl="0">
              <a:buClr>
                <a:srgbClr val="CE1E82"/>
              </a:buClr>
            </a:pPr>
            <a:r>
              <a:rPr lang="el-GR" dirty="0">
                <a:solidFill>
                  <a:prstClr val="black"/>
                </a:solidFill>
              </a:rPr>
              <a:t>Προσέγγιση δαπανών</a:t>
            </a:r>
            <a:r>
              <a:rPr lang="en-US" dirty="0">
                <a:solidFill>
                  <a:prstClr val="black"/>
                </a:solidFill>
              </a:rPr>
              <a:t> (Economic Impact Analysis</a:t>
            </a:r>
            <a:r>
              <a:rPr lang="el-GR" dirty="0">
                <a:solidFill>
                  <a:prstClr val="black"/>
                </a:solidFill>
              </a:rPr>
              <a:t>)</a:t>
            </a:r>
          </a:p>
          <a:p>
            <a:pPr lvl="0">
              <a:buClr>
                <a:srgbClr val="CE1E82"/>
              </a:buClr>
            </a:pPr>
            <a:endParaRPr lang="el-GR" dirty="0">
              <a:solidFill>
                <a:prstClr val="black"/>
              </a:solidFill>
            </a:endParaRPr>
          </a:p>
          <a:p>
            <a:pPr lvl="0">
              <a:buClr>
                <a:srgbClr val="CE1E82"/>
              </a:buClr>
            </a:pPr>
            <a:r>
              <a:rPr lang="el-GR" dirty="0">
                <a:solidFill>
                  <a:prstClr val="black"/>
                </a:solidFill>
              </a:rPr>
              <a:t>Προσέγγιση αξιολόγησης των επιπτώσεων  (</a:t>
            </a:r>
            <a:r>
              <a:rPr lang="en-US" dirty="0">
                <a:solidFill>
                  <a:prstClr val="black"/>
                </a:solidFill>
              </a:rPr>
              <a:t>Social Impact Assessment</a:t>
            </a:r>
            <a:r>
              <a:rPr lang="el-GR" dirty="0">
                <a:solidFill>
                  <a:prstClr val="black"/>
                </a:solidFill>
              </a:rPr>
              <a:t>).</a:t>
            </a:r>
          </a:p>
        </p:txBody>
      </p:sp>
      <p:sp>
        <p:nvSpPr>
          <p:cNvPr id="2" name="Τίτλος 1"/>
          <p:cNvSpPr>
            <a:spLocks noGrp="1"/>
          </p:cNvSpPr>
          <p:nvPr>
            <p:ph type="title" idx="4294967295"/>
          </p:nvPr>
        </p:nvSpPr>
        <p:spPr>
          <a:xfrm>
            <a:off x="0" y="68263"/>
            <a:ext cx="10515600" cy="1519237"/>
          </a:xfrm>
        </p:spPr>
        <p:txBody>
          <a:bodyPr>
            <a:normAutofit fontScale="90000"/>
          </a:bodyPr>
          <a:lstStyle/>
          <a:p>
            <a:pPr marL="228600" lvl="0" indent="-228600">
              <a:spcBef>
                <a:spcPts val="1000"/>
              </a:spcBef>
              <a:buClr>
                <a:srgbClr val="CE1E82"/>
              </a:buClr>
              <a:buFont typeface="Arial" panose="020B0604020202020204" pitchFamily="34" charset="0"/>
              <a:buChar char="•"/>
            </a:pPr>
            <a:br>
              <a:rPr lang="el-GR" sz="3100" b="1" dirty="0"/>
            </a:br>
            <a:br>
              <a:rPr lang="el-GR" sz="3100" b="1" dirty="0"/>
            </a:br>
            <a:r>
              <a:rPr lang="el-GR" sz="3100" b="1" dirty="0"/>
              <a:t>Μέτρηση Αντικτύπου- Μοντέλα Μέτρησης </a:t>
            </a:r>
            <a:br>
              <a:rPr lang="el-GR" sz="2800" b="1" dirty="0">
                <a:solidFill>
                  <a:prstClr val="black"/>
                </a:solidFill>
                <a:latin typeface="Calibri" panose="020F0502020204030204"/>
                <a:ea typeface="+mn-ea"/>
                <a:cs typeface="+mn-cs"/>
              </a:rPr>
            </a:br>
            <a:endParaRPr lang="el-GR" b="1" dirty="0"/>
          </a:p>
        </p:txBody>
      </p:sp>
      <p:pic>
        <p:nvPicPr>
          <p:cNvPr id="11" name="Θέση περιεχομένου 10"/>
          <p:cNvPicPr>
            <a:picLocks noGrp="1" noChangeAspect="1"/>
          </p:cNvPicPr>
          <p:nvPr>
            <p:ph sz="half" idx="4294967295"/>
          </p:nvPr>
        </p:nvPicPr>
        <p:blipFill>
          <a:blip r:embed="rId2"/>
          <a:stretch>
            <a:fillRect/>
          </a:stretch>
        </p:blipFill>
        <p:spPr>
          <a:xfrm>
            <a:off x="5454650" y="1882775"/>
            <a:ext cx="6737350" cy="3967163"/>
          </a:xfrm>
          <a:prstGeom prst="rect">
            <a:avLst/>
          </a:prstGeom>
        </p:spPr>
      </p:pic>
    </p:spTree>
    <p:extLst>
      <p:ext uri="{BB962C8B-B14F-4D97-AF65-F5344CB8AC3E}">
        <p14:creationId xmlns:p14="http://schemas.microsoft.com/office/powerpoint/2010/main" val="30930597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p:cNvPicPr>
            <a:picLocks noChangeAspect="1"/>
          </p:cNvPicPr>
          <p:nvPr/>
        </p:nvPicPr>
        <p:blipFill>
          <a:blip r:embed="rId2"/>
          <a:stretch>
            <a:fillRect/>
          </a:stretch>
        </p:blipFill>
        <p:spPr>
          <a:xfrm>
            <a:off x="1662330" y="586596"/>
            <a:ext cx="8815580" cy="5020814"/>
          </a:xfrm>
          <a:prstGeom prst="rect">
            <a:avLst/>
          </a:prstGeom>
        </p:spPr>
      </p:pic>
    </p:spTree>
    <p:extLst>
      <p:ext uri="{BB962C8B-B14F-4D97-AF65-F5344CB8AC3E}">
        <p14:creationId xmlns:p14="http://schemas.microsoft.com/office/powerpoint/2010/main" val="9261748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ΙΣΤΟΡΙΚΟ ΘΕΩΡΗΤΙΚΟ ΠΛΑΙΣΙΟ</a:t>
            </a:r>
          </a:p>
        </p:txBody>
      </p:sp>
      <p:sp>
        <p:nvSpPr>
          <p:cNvPr id="3" name="Θέση περιεχομένου 2"/>
          <p:cNvSpPr>
            <a:spLocks noGrp="1"/>
          </p:cNvSpPr>
          <p:nvPr>
            <p:ph idx="1"/>
          </p:nvPr>
        </p:nvSpPr>
        <p:spPr/>
        <p:txBody>
          <a:bodyPr>
            <a:normAutofit/>
          </a:bodyPr>
          <a:lstStyle/>
          <a:p>
            <a:r>
              <a:rPr lang="el-GR" dirty="0"/>
              <a:t>ο Γάλλος ανθρωπολόγος </a:t>
            </a:r>
            <a:r>
              <a:rPr lang="el-GR" dirty="0" err="1"/>
              <a:t>Claude</a:t>
            </a:r>
            <a:r>
              <a:rPr lang="el-GR" dirty="0"/>
              <a:t> </a:t>
            </a:r>
            <a:r>
              <a:rPr lang="el-GR" dirty="0" err="1"/>
              <a:t>Lévi-Strauss</a:t>
            </a:r>
            <a:r>
              <a:rPr lang="el-GR" dirty="0"/>
              <a:t> (1908–2009) στο έργο του </a:t>
            </a:r>
            <a:r>
              <a:rPr lang="el-GR" dirty="0" err="1"/>
              <a:t>Race</a:t>
            </a:r>
            <a:r>
              <a:rPr lang="el-GR" dirty="0"/>
              <a:t> </a:t>
            </a:r>
            <a:r>
              <a:rPr lang="el-GR" dirty="0" err="1"/>
              <a:t>et</a:t>
            </a:r>
            <a:r>
              <a:rPr lang="el-GR" dirty="0"/>
              <a:t> </a:t>
            </a:r>
            <a:r>
              <a:rPr lang="el-GR" dirty="0" err="1"/>
              <a:t>Histoire</a:t>
            </a:r>
            <a:r>
              <a:rPr lang="el-GR" dirty="0"/>
              <a:t> (1952) διακήρυττε την αξία και την ανάγκη για τη διάσωση και τον σεβασμό της πολιτισμικής διαφορετικότητας. Το έργο αυτό αποτέλεσε κεντρικό ιδεολογικό άξονα της </a:t>
            </a:r>
            <a:r>
              <a:rPr lang="el-GR" dirty="0" err="1"/>
              <a:t>Unesco</a:t>
            </a:r>
            <a:r>
              <a:rPr lang="el-GR" dirty="0"/>
              <a:t> και έμπνευση για τις δραστηριότητές της στον τομέα του πολιτισμού και του διαπολιτισμικού διαλόγου. </a:t>
            </a:r>
          </a:p>
          <a:p>
            <a:r>
              <a:rPr lang="el-GR" dirty="0"/>
              <a:t>«Προκήρυξη των Αριστουργημάτων της Άυλης Κληρονομιάς της Ανθρωπότητας»,</a:t>
            </a:r>
          </a:p>
          <a:p>
            <a:r>
              <a:rPr lang="el-GR" dirty="0"/>
              <a:t>Η ΑΝΑΓΚΑΙΟΤΗΤΑ :η προστασία παραδοσιακών μορφών τέχνης και πολιτισμού (μουσική, χορός, θέατρο, ποίηση κ.τ.λ.), τα οποία, καθότι συλλογικά αγαθά, μπορούν να γίνουν πιο εύκολα προϊόν οικονομικής και εμπορευματικής εκμετάλλευσης</a:t>
            </a:r>
          </a:p>
        </p:txBody>
      </p:sp>
    </p:spTree>
    <p:extLst>
      <p:ext uri="{BB962C8B-B14F-4D97-AF65-F5344CB8AC3E}">
        <p14:creationId xmlns:p14="http://schemas.microsoft.com/office/powerpoint/2010/main" val="17459592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pPr lvl="0">
              <a:spcBef>
                <a:spcPts val="1000"/>
              </a:spcBef>
            </a:pPr>
            <a:br>
              <a:rPr lang="el-GR" sz="2200" b="1" dirty="0">
                <a:solidFill>
                  <a:srgbClr val="CE1E82"/>
                </a:solidFill>
                <a:latin typeface="Calibri" panose="020F0502020204030204"/>
                <a:ea typeface="+mn-ea"/>
                <a:cs typeface="+mn-cs"/>
              </a:rPr>
            </a:br>
            <a:br>
              <a:rPr lang="el-GR" sz="2200" b="1" dirty="0">
                <a:solidFill>
                  <a:srgbClr val="CE1E82"/>
                </a:solidFill>
                <a:latin typeface="Calibri" panose="020F0502020204030204"/>
                <a:ea typeface="+mn-ea"/>
                <a:cs typeface="+mn-cs"/>
              </a:rPr>
            </a:br>
            <a:r>
              <a:rPr lang="en-US" sz="3200" b="1" dirty="0">
                <a:solidFill>
                  <a:prstClr val="black"/>
                </a:solidFill>
              </a:rPr>
              <a:t>SROI</a:t>
            </a:r>
            <a:br>
              <a:rPr lang="el-GR" sz="2200" b="1" dirty="0">
                <a:solidFill>
                  <a:srgbClr val="CE1E82"/>
                </a:solidFill>
                <a:latin typeface="Calibri" panose="020F0502020204030204"/>
                <a:ea typeface="+mn-ea"/>
                <a:cs typeface="+mn-cs"/>
              </a:rPr>
            </a:br>
            <a:br>
              <a:rPr lang="el-GR" sz="2200" b="1" dirty="0">
                <a:solidFill>
                  <a:srgbClr val="CE1E82"/>
                </a:solidFill>
                <a:latin typeface="Calibri" panose="020F0502020204030204"/>
                <a:ea typeface="+mn-ea"/>
                <a:cs typeface="+mn-cs"/>
              </a:rPr>
            </a:br>
            <a:br>
              <a:rPr lang="el-GR" sz="2200" b="1" dirty="0">
                <a:solidFill>
                  <a:srgbClr val="CE1E82"/>
                </a:solidFill>
                <a:latin typeface="Calibri" panose="020F0502020204030204"/>
                <a:ea typeface="+mn-ea"/>
                <a:cs typeface="+mn-cs"/>
              </a:rPr>
            </a:br>
            <a:r>
              <a:rPr lang="el-GR" sz="2200" b="1" dirty="0">
                <a:solidFill>
                  <a:srgbClr val="CE1E82"/>
                </a:solidFill>
                <a:latin typeface="Calibri" panose="020F0502020204030204"/>
                <a:ea typeface="+mn-ea"/>
                <a:cs typeface="+mn-cs"/>
              </a:rPr>
              <a:t>Στάδια Εφαρμογής </a:t>
            </a:r>
            <a:r>
              <a:rPr lang="en-US" sz="2200" b="1" dirty="0">
                <a:solidFill>
                  <a:srgbClr val="CE1E82"/>
                </a:solidFill>
                <a:latin typeface="Calibri" panose="020F0502020204030204"/>
                <a:ea typeface="+mn-ea"/>
                <a:cs typeface="+mn-cs"/>
              </a:rPr>
              <a:t>SROI</a:t>
            </a:r>
            <a:br>
              <a:rPr lang="el-GR" sz="2200" b="1" dirty="0">
                <a:solidFill>
                  <a:srgbClr val="CE1E82"/>
                </a:solidFill>
                <a:latin typeface="Calibri" panose="020F0502020204030204"/>
                <a:ea typeface="+mn-ea"/>
                <a:cs typeface="+mn-cs"/>
              </a:rPr>
            </a:br>
            <a:endParaRPr lang="el-GR" dirty="0"/>
          </a:p>
        </p:txBody>
      </p:sp>
      <p:pic>
        <p:nvPicPr>
          <p:cNvPr id="5" name="Θέση περιεχομένου 4"/>
          <p:cNvPicPr>
            <a:picLocks noGrp="1" noChangeAspect="1"/>
          </p:cNvPicPr>
          <p:nvPr>
            <p:ph sz="half" idx="1"/>
          </p:nvPr>
        </p:nvPicPr>
        <p:blipFill>
          <a:blip r:embed="rId2"/>
          <a:stretch>
            <a:fillRect/>
          </a:stretch>
        </p:blipFill>
        <p:spPr>
          <a:xfrm>
            <a:off x="2589213" y="2479387"/>
            <a:ext cx="4313237" cy="3086676"/>
          </a:xfrm>
          <a:prstGeom prst="rect">
            <a:avLst/>
          </a:prstGeom>
        </p:spPr>
      </p:pic>
      <mc:AlternateContent xmlns:mc="http://schemas.openxmlformats.org/markup-compatibility/2006" xmlns:a14="http://schemas.microsoft.com/office/drawing/2010/main">
        <mc:Choice Requires="a14">
          <p:sp>
            <p:nvSpPr>
              <p:cNvPr id="4" name="Θέση περιεχομένου 3"/>
              <p:cNvSpPr>
                <a:spLocks noGrp="1"/>
              </p:cNvSpPr>
              <p:nvPr>
                <p:ph sz="half" idx="2"/>
              </p:nvPr>
            </p:nvSpPr>
            <p:spPr/>
            <p:txBody>
              <a:bodyPr/>
              <a:lstStyle/>
              <a:p>
                <a:pPr marL="0" lvl="0" indent="0">
                  <a:buClr>
                    <a:srgbClr val="CE1E82"/>
                  </a:buClr>
                  <a:buNone/>
                </a:pPr>
                <a:r>
                  <a:rPr lang="el-GR" sz="2400" b="1" dirty="0">
                    <a:solidFill>
                      <a:srgbClr val="CE1E82"/>
                    </a:solidFill>
                  </a:rPr>
                  <a:t>Μαθηματικός τύπος υπολογισμού</a:t>
                </a:r>
              </a:p>
              <a:p>
                <a:pPr marL="0" lvl="0" indent="0">
                  <a:buClr>
                    <a:srgbClr val="CE1E82"/>
                  </a:buClr>
                  <a:buNone/>
                </a:pPr>
                <a:endParaRPr lang="el-GR" sz="2400" b="1" dirty="0">
                  <a:solidFill>
                    <a:srgbClr val="CE1E82"/>
                  </a:solidFill>
                </a:endParaRPr>
              </a:p>
              <a:p>
                <a:pPr marL="0" lvl="0" indent="0">
                  <a:buClr>
                    <a:srgbClr val="CE1E82"/>
                  </a:buClr>
                  <a:buNone/>
                </a:pPr>
                <a:endParaRPr lang="el-GR" i="1" dirty="0">
                  <a:solidFill>
                    <a:prstClr val="black"/>
                  </a:solidFill>
                  <a:latin typeface="Cambria Math" panose="02040503050406030204" pitchFamily="18" charset="0"/>
                </a:endParaRPr>
              </a:p>
              <a:p>
                <a:pPr marL="0" lvl="0" indent="0">
                  <a:buClr>
                    <a:srgbClr val="CE1E82"/>
                  </a:buClr>
                  <a:buNone/>
                </a:pPr>
                <a:endParaRPr lang="el-GR" i="1" dirty="0">
                  <a:solidFill>
                    <a:prstClr val="black"/>
                  </a:solidFill>
                  <a:latin typeface="Cambria Math" panose="02040503050406030204" pitchFamily="18" charset="0"/>
                </a:endParaRPr>
              </a:p>
              <a:p>
                <a:pPr marL="0" lvl="0" indent="0">
                  <a:buClr>
                    <a:srgbClr val="CE1E82"/>
                  </a:buClr>
                  <a:buNone/>
                </a:pPr>
                <a14:m>
                  <m:oMathPara xmlns:m="http://schemas.openxmlformats.org/officeDocument/2006/math">
                    <m:oMathParaPr>
                      <m:jc m:val="centerGroup"/>
                    </m:oMathParaPr>
                    <m:oMath xmlns:m="http://schemas.openxmlformats.org/officeDocument/2006/math">
                      <m:r>
                        <a:rPr lang="el-GR" i="1">
                          <a:solidFill>
                            <a:prstClr val="black"/>
                          </a:solidFill>
                          <a:latin typeface="Cambria Math" panose="02040503050406030204" pitchFamily="18" charset="0"/>
                        </a:rPr>
                        <m:t>𝑆𝑅𝑂𝐼</m:t>
                      </m:r>
                      <m:r>
                        <a:rPr lang="el-GR" i="1">
                          <a:solidFill>
                            <a:prstClr val="black"/>
                          </a:solidFill>
                          <a:latin typeface="Cambria Math" panose="02040503050406030204" pitchFamily="18" charset="0"/>
                        </a:rPr>
                        <m:t> =</m:t>
                      </m:r>
                      <m:f>
                        <m:fPr>
                          <m:ctrlPr>
                            <a:rPr lang="el-GR" i="1">
                              <a:solidFill>
                                <a:prstClr val="black"/>
                              </a:solidFill>
                              <a:latin typeface="Cambria Math" panose="02040503050406030204" pitchFamily="18" charset="0"/>
                            </a:rPr>
                          </m:ctrlPr>
                        </m:fPr>
                        <m:num>
                          <m:r>
                            <a:rPr lang="el-GR" i="1">
                              <a:solidFill>
                                <a:prstClr val="black"/>
                              </a:solidFill>
                              <a:latin typeface="Cambria Math" panose="02040503050406030204" pitchFamily="18" charset="0"/>
                            </a:rPr>
                            <m:t>𝑁𝑃𝑉</m:t>
                          </m:r>
                          <m:r>
                            <a:rPr lang="el-GR" i="1">
                              <a:solidFill>
                                <a:prstClr val="black"/>
                              </a:solidFill>
                              <a:latin typeface="Cambria Math" panose="02040503050406030204" pitchFamily="18" charset="0"/>
                            </a:rPr>
                            <m:t> </m:t>
                          </m:r>
                          <m:r>
                            <a:rPr lang="el-GR" i="1">
                              <a:solidFill>
                                <a:prstClr val="black"/>
                              </a:solidFill>
                              <a:latin typeface="Cambria Math" panose="02040503050406030204" pitchFamily="18" charset="0"/>
                            </a:rPr>
                            <m:t>𝛢𝜋𝜊𝛿𝜊𝜎𝜀𝜔𝜈</m:t>
                          </m:r>
                        </m:num>
                        <m:den>
                          <m:r>
                            <a:rPr lang="el-GR" i="1">
                              <a:solidFill>
                                <a:prstClr val="black"/>
                              </a:solidFill>
                              <a:latin typeface="Cambria Math" panose="02040503050406030204" pitchFamily="18" charset="0"/>
                            </a:rPr>
                            <m:t>𝑁𝑉𝑃</m:t>
                          </m:r>
                          <m:r>
                            <a:rPr lang="el-GR" i="1">
                              <a:solidFill>
                                <a:prstClr val="black"/>
                              </a:solidFill>
                              <a:latin typeface="Cambria Math" panose="02040503050406030204" pitchFamily="18" charset="0"/>
                            </a:rPr>
                            <m:t> </m:t>
                          </m:r>
                          <m:r>
                            <a:rPr lang="el-GR" i="1">
                              <a:solidFill>
                                <a:prstClr val="black"/>
                              </a:solidFill>
                              <a:latin typeface="Cambria Math" panose="02040503050406030204" pitchFamily="18" charset="0"/>
                            </a:rPr>
                            <m:t>𝛢𝜉𝜄𝛼</m:t>
                          </m:r>
                          <m:r>
                            <a:rPr lang="el-GR" i="1">
                              <a:solidFill>
                                <a:prstClr val="black"/>
                              </a:solidFill>
                              <a:latin typeface="Cambria Math" panose="02040503050406030204" pitchFamily="18" charset="0"/>
                            </a:rPr>
                            <m:t> </m:t>
                          </m:r>
                          <m:r>
                            <a:rPr lang="el-GR" i="1">
                              <a:solidFill>
                                <a:prstClr val="black"/>
                              </a:solidFill>
                              <a:latin typeface="Cambria Math" panose="02040503050406030204" pitchFamily="18" charset="0"/>
                            </a:rPr>
                            <m:t>𝛦𝜋𝜀𝜈𝛿𝜐𝜎𝜂𝜍</m:t>
                          </m:r>
                        </m:den>
                      </m:f>
                    </m:oMath>
                  </m:oMathPara>
                </a14:m>
                <a:endParaRPr lang="en-US" sz="2400" b="1" dirty="0">
                  <a:solidFill>
                    <a:srgbClr val="CE1E82"/>
                  </a:solidFill>
                </a:endParaRPr>
              </a:p>
            </p:txBody>
          </p:sp>
        </mc:Choice>
        <mc:Fallback xmlns="">
          <p:sp>
            <p:nvSpPr>
              <p:cNvPr id="4" name="Θέση περιεχομένου 3"/>
              <p:cNvSpPr>
                <a:spLocks noGrp="1" noRot="1" noChangeAspect="1" noMove="1" noResize="1" noEditPoints="1" noAdjustHandles="1" noChangeArrowheads="1" noChangeShapeType="1" noTextEdit="1"/>
              </p:cNvSpPr>
              <p:nvPr>
                <p:ph sz="half" idx="2"/>
              </p:nvPr>
            </p:nvSpPr>
            <p:spPr>
              <a:blipFill rotWithShape="0">
                <a:blip r:embed="rId3"/>
                <a:stretch>
                  <a:fillRect l="-2263" t="-1292"/>
                </a:stretch>
              </a:blipFill>
            </p:spPr>
            <p:txBody>
              <a:bodyPr/>
              <a:lstStyle/>
              <a:p>
                <a:r>
                  <a:rPr lang="el-GR">
                    <a:noFill/>
                  </a:rPr>
                  <a:t> </a:t>
                </a:r>
              </a:p>
            </p:txBody>
          </p:sp>
        </mc:Fallback>
      </mc:AlternateContent>
    </p:spTree>
    <p:extLst>
      <p:ext uri="{BB962C8B-B14F-4D97-AF65-F5344CB8AC3E}">
        <p14:creationId xmlns:p14="http://schemas.microsoft.com/office/powerpoint/2010/main" val="17444752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lstStyle/>
          <a:p>
            <a:r>
              <a:rPr lang="en-US" dirty="0"/>
              <a:t>IMPACT MAP</a:t>
            </a:r>
            <a:endParaRPr lang="el-GR" dirty="0"/>
          </a:p>
        </p:txBody>
      </p:sp>
      <p:pic>
        <p:nvPicPr>
          <p:cNvPr id="7" name="Θέση περιεχομένου 6"/>
          <p:cNvPicPr>
            <a:picLocks noGrp="1" noChangeAspect="1"/>
          </p:cNvPicPr>
          <p:nvPr>
            <p:ph idx="1"/>
          </p:nvPr>
        </p:nvPicPr>
        <p:blipFill>
          <a:blip r:embed="rId2"/>
          <a:stretch>
            <a:fillRect/>
          </a:stretch>
        </p:blipFill>
        <p:spPr>
          <a:xfrm>
            <a:off x="3129409" y="2133600"/>
            <a:ext cx="7835007" cy="3778250"/>
          </a:xfrm>
          <a:prstGeom prst="rect">
            <a:avLst/>
          </a:prstGeom>
        </p:spPr>
      </p:pic>
    </p:spTree>
    <p:extLst>
      <p:ext uri="{BB962C8B-B14F-4D97-AF65-F5344CB8AC3E}">
        <p14:creationId xmlns:p14="http://schemas.microsoft.com/office/powerpoint/2010/main" val="33417045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3200" b="1" dirty="0">
                <a:solidFill>
                  <a:prstClr val="black"/>
                </a:solidFill>
              </a:rPr>
              <a:t>Έρευνα- ΑΠΚ </a:t>
            </a:r>
            <a:r>
              <a:rPr lang="el-GR" sz="3200" b="1" dirty="0" err="1">
                <a:solidFill>
                  <a:prstClr val="black"/>
                </a:solidFill>
              </a:rPr>
              <a:t>μαστιχοκαλλιέργειας</a:t>
            </a:r>
            <a:endParaRPr lang="el-GR" dirty="0"/>
          </a:p>
        </p:txBody>
      </p:sp>
      <p:sp>
        <p:nvSpPr>
          <p:cNvPr id="3" name="Θέση περιεχομένου 2"/>
          <p:cNvSpPr>
            <a:spLocks noGrp="1"/>
          </p:cNvSpPr>
          <p:nvPr>
            <p:ph idx="1"/>
          </p:nvPr>
        </p:nvSpPr>
        <p:spPr/>
        <p:txBody>
          <a:bodyPr>
            <a:normAutofit fontScale="92500"/>
          </a:bodyPr>
          <a:lstStyle/>
          <a:p>
            <a:pPr marL="0" lvl="0" indent="0">
              <a:lnSpc>
                <a:spcPct val="100000"/>
              </a:lnSpc>
              <a:spcBef>
                <a:spcPts val="0"/>
              </a:spcBef>
              <a:buNone/>
            </a:pPr>
            <a:r>
              <a:rPr lang="el-GR" sz="1800" b="1" dirty="0">
                <a:solidFill>
                  <a:prstClr val="black"/>
                </a:solidFill>
              </a:rPr>
              <a:t>Ομάδες Εστίασης</a:t>
            </a:r>
            <a:endParaRPr lang="en-US" sz="1800" b="1" dirty="0">
              <a:solidFill>
                <a:prstClr val="black"/>
              </a:solidFill>
            </a:endParaRPr>
          </a:p>
          <a:p>
            <a:pPr marL="0" lvl="0" indent="0">
              <a:lnSpc>
                <a:spcPct val="100000"/>
              </a:lnSpc>
              <a:spcBef>
                <a:spcPts val="0"/>
              </a:spcBef>
              <a:buNone/>
            </a:pPr>
            <a:endParaRPr lang="en-US" sz="1800" b="1" dirty="0">
              <a:solidFill>
                <a:prstClr val="black"/>
              </a:solidFill>
            </a:endParaRPr>
          </a:p>
          <a:p>
            <a:pPr lvl="0">
              <a:buClr>
                <a:srgbClr val="CE1E82"/>
              </a:buClr>
            </a:pPr>
            <a:r>
              <a:rPr lang="el-GR" sz="2400" dirty="0">
                <a:solidFill>
                  <a:prstClr val="black"/>
                </a:solidFill>
              </a:rPr>
              <a:t>Η Ένωση </a:t>
            </a:r>
            <a:r>
              <a:rPr lang="el-GR" sz="2400" dirty="0" err="1">
                <a:solidFill>
                  <a:prstClr val="black"/>
                </a:solidFill>
              </a:rPr>
              <a:t>Μαστιχοπαραγωγών</a:t>
            </a:r>
            <a:r>
              <a:rPr lang="el-GR" sz="2400" dirty="0">
                <a:solidFill>
                  <a:prstClr val="black"/>
                </a:solidFill>
              </a:rPr>
              <a:t> Χίου (ΕΜΧ), καθώς αποτελεί τον αντιπρόσωπο όλων των </a:t>
            </a:r>
            <a:r>
              <a:rPr lang="el-GR" sz="2400" dirty="0" err="1">
                <a:solidFill>
                  <a:prstClr val="black"/>
                </a:solidFill>
              </a:rPr>
              <a:t>μαστιχοκαλλιεργητών</a:t>
            </a:r>
            <a:r>
              <a:rPr lang="el-GR" sz="2400" dirty="0">
                <a:solidFill>
                  <a:prstClr val="black"/>
                </a:solidFill>
              </a:rPr>
              <a:t>.</a:t>
            </a:r>
          </a:p>
          <a:p>
            <a:pPr lvl="0">
              <a:buClr>
                <a:srgbClr val="CE1E82"/>
              </a:buClr>
            </a:pPr>
            <a:r>
              <a:rPr lang="el-GR" sz="2400" dirty="0">
                <a:solidFill>
                  <a:prstClr val="black"/>
                </a:solidFill>
              </a:rPr>
              <a:t>Φορείς του τουρισμού, του πολιτισμού και της επιχειρηματικότητας της περιοχής, καθώς αντιπροσωπεύουν τον τομέα της πολιτιστικής επιχειρηματικότητας.</a:t>
            </a:r>
          </a:p>
          <a:p>
            <a:pPr lvl="0">
              <a:buClr>
                <a:srgbClr val="CE1E82"/>
              </a:buClr>
            </a:pPr>
            <a:r>
              <a:rPr lang="el-GR" sz="2400" dirty="0">
                <a:solidFill>
                  <a:prstClr val="black"/>
                </a:solidFill>
              </a:rPr>
              <a:t>Ομάδα από κατοίκους της περιοχής των Μαστιχοχωρίων, καθώς αποτελούν τους πιο άμεσα επωφελούμενους</a:t>
            </a:r>
            <a:endParaRPr lang="el-GR" sz="2400" b="1" dirty="0">
              <a:solidFill>
                <a:prstClr val="black"/>
              </a:solidFill>
            </a:endParaRPr>
          </a:p>
        </p:txBody>
      </p:sp>
    </p:spTree>
    <p:extLst>
      <p:ext uri="{BB962C8B-B14F-4D97-AF65-F5344CB8AC3E}">
        <p14:creationId xmlns:p14="http://schemas.microsoft.com/office/powerpoint/2010/main" val="31706784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lvl="0">
              <a:spcBef>
                <a:spcPts val="1000"/>
              </a:spcBef>
            </a:pPr>
            <a:r>
              <a:rPr lang="el-GR" sz="2400" b="1" dirty="0">
                <a:solidFill>
                  <a:srgbClr val="CE1E82"/>
                </a:solidFill>
                <a:latin typeface="Calibri" panose="020F0502020204030204"/>
                <a:ea typeface="+mn-ea"/>
                <a:cs typeface="+mn-cs"/>
              </a:rPr>
              <a:t>Ενδιαφερόμενα Μέλη – </a:t>
            </a:r>
            <a:r>
              <a:rPr lang="en-US" sz="2400" b="1" dirty="0">
                <a:solidFill>
                  <a:srgbClr val="CE1E82"/>
                </a:solidFill>
                <a:latin typeface="Calibri" panose="020F0502020204030204"/>
                <a:ea typeface="+mn-ea"/>
                <a:cs typeface="+mn-cs"/>
              </a:rPr>
              <a:t>Stakeholders</a:t>
            </a:r>
          </a:p>
        </p:txBody>
      </p:sp>
      <p:sp>
        <p:nvSpPr>
          <p:cNvPr id="3" name="Θέση περιεχομένου 2"/>
          <p:cNvSpPr>
            <a:spLocks noGrp="1"/>
          </p:cNvSpPr>
          <p:nvPr>
            <p:ph idx="1"/>
          </p:nvPr>
        </p:nvSpPr>
        <p:spPr/>
        <p:txBody>
          <a:bodyPr>
            <a:noAutofit/>
          </a:bodyPr>
          <a:lstStyle/>
          <a:p>
            <a:pPr marL="342900" lvl="0" indent="-342900">
              <a:lnSpc>
                <a:spcPct val="200000"/>
              </a:lnSpc>
              <a:spcBef>
                <a:spcPts val="0"/>
              </a:spcBef>
              <a:buFontTx/>
              <a:buAutoNum type="arabicPeriod"/>
            </a:pPr>
            <a:r>
              <a:rPr lang="el-GR" sz="2400" dirty="0">
                <a:solidFill>
                  <a:prstClr val="black"/>
                </a:solidFill>
              </a:rPr>
              <a:t>Μουσείο Μαστίχας</a:t>
            </a:r>
          </a:p>
          <a:p>
            <a:pPr marL="342900" lvl="0" indent="-342900">
              <a:lnSpc>
                <a:spcPct val="200000"/>
              </a:lnSpc>
              <a:spcBef>
                <a:spcPts val="0"/>
              </a:spcBef>
              <a:buFontTx/>
              <a:buAutoNum type="arabicPeriod"/>
            </a:pPr>
            <a:r>
              <a:rPr lang="el-GR" sz="2400" dirty="0" err="1">
                <a:solidFill>
                  <a:prstClr val="black"/>
                </a:solidFill>
              </a:rPr>
              <a:t>Μαστιχοπαραγωγοί</a:t>
            </a:r>
            <a:endParaRPr lang="el-GR" sz="2400" dirty="0">
              <a:solidFill>
                <a:prstClr val="black"/>
              </a:solidFill>
            </a:endParaRPr>
          </a:p>
          <a:p>
            <a:pPr marL="342900" lvl="0" indent="-342900">
              <a:lnSpc>
                <a:spcPct val="200000"/>
              </a:lnSpc>
              <a:spcBef>
                <a:spcPts val="0"/>
              </a:spcBef>
              <a:buFontTx/>
              <a:buAutoNum type="arabicPeriod"/>
            </a:pPr>
            <a:r>
              <a:rPr lang="el-GR" sz="2400" dirty="0">
                <a:solidFill>
                  <a:prstClr val="black"/>
                </a:solidFill>
              </a:rPr>
              <a:t>Τοπική Κοινωνία</a:t>
            </a:r>
          </a:p>
          <a:p>
            <a:pPr marL="342900" lvl="0" indent="-342900">
              <a:lnSpc>
                <a:spcPct val="200000"/>
              </a:lnSpc>
              <a:spcBef>
                <a:spcPts val="0"/>
              </a:spcBef>
              <a:buFontTx/>
              <a:buAutoNum type="arabicPeriod"/>
            </a:pPr>
            <a:r>
              <a:rPr lang="el-GR" sz="2400" dirty="0">
                <a:solidFill>
                  <a:prstClr val="black"/>
                </a:solidFill>
              </a:rPr>
              <a:t>Τοπική Επιχειρηματικότητα</a:t>
            </a:r>
          </a:p>
          <a:p>
            <a:pPr marL="342900" lvl="0" indent="-342900">
              <a:lnSpc>
                <a:spcPct val="200000"/>
              </a:lnSpc>
              <a:spcBef>
                <a:spcPts val="0"/>
              </a:spcBef>
              <a:buFontTx/>
              <a:buAutoNum type="arabicPeriod"/>
            </a:pPr>
            <a:r>
              <a:rPr lang="el-GR" sz="2400" dirty="0">
                <a:solidFill>
                  <a:prstClr val="black"/>
                </a:solidFill>
              </a:rPr>
              <a:t>Μη επίσημη εκπαίδευση</a:t>
            </a:r>
          </a:p>
          <a:p>
            <a:pPr marL="342900" lvl="0" indent="-342900">
              <a:lnSpc>
                <a:spcPct val="200000"/>
              </a:lnSpc>
              <a:spcBef>
                <a:spcPts val="0"/>
              </a:spcBef>
              <a:buFontTx/>
              <a:buAutoNum type="arabicPeriod"/>
            </a:pPr>
            <a:r>
              <a:rPr lang="el-GR" sz="2400" dirty="0">
                <a:solidFill>
                  <a:prstClr val="black"/>
                </a:solidFill>
              </a:rPr>
              <a:t>Ακαδημαϊκή Κοινότητα</a:t>
            </a:r>
          </a:p>
        </p:txBody>
      </p:sp>
    </p:spTree>
    <p:extLst>
      <p:ext uri="{BB962C8B-B14F-4D97-AF65-F5344CB8AC3E}">
        <p14:creationId xmlns:p14="http://schemas.microsoft.com/office/powerpoint/2010/main" val="29718579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t>Κύρια Σημεία Μέτρησης</a:t>
            </a:r>
          </a:p>
        </p:txBody>
      </p:sp>
      <p:pic>
        <p:nvPicPr>
          <p:cNvPr id="4" name="Θέση περιεχομένου 3"/>
          <p:cNvPicPr>
            <a:picLocks noGrp="1" noChangeAspect="1"/>
          </p:cNvPicPr>
          <p:nvPr>
            <p:ph idx="1"/>
          </p:nvPr>
        </p:nvPicPr>
        <p:blipFill>
          <a:blip r:embed="rId2"/>
          <a:stretch>
            <a:fillRect/>
          </a:stretch>
        </p:blipFill>
        <p:spPr>
          <a:xfrm>
            <a:off x="1802921" y="1690687"/>
            <a:ext cx="7720641" cy="4779123"/>
          </a:xfrm>
          <a:prstGeom prst="rect">
            <a:avLst/>
          </a:prstGeom>
        </p:spPr>
      </p:pic>
    </p:spTree>
    <p:extLst>
      <p:ext uri="{BB962C8B-B14F-4D97-AF65-F5344CB8AC3E}">
        <p14:creationId xmlns:p14="http://schemas.microsoft.com/office/powerpoint/2010/main" val="7852570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p:cNvPicPr>
            <a:picLocks noChangeAspect="1"/>
          </p:cNvPicPr>
          <p:nvPr/>
        </p:nvPicPr>
        <p:blipFill>
          <a:blip r:embed="rId2"/>
          <a:stretch>
            <a:fillRect/>
          </a:stretch>
        </p:blipFill>
        <p:spPr>
          <a:xfrm>
            <a:off x="1690777" y="1104180"/>
            <a:ext cx="7815532" cy="4530686"/>
          </a:xfrm>
          <a:prstGeom prst="rect">
            <a:avLst/>
          </a:prstGeom>
        </p:spPr>
      </p:pic>
    </p:spTree>
    <p:extLst>
      <p:ext uri="{BB962C8B-B14F-4D97-AF65-F5344CB8AC3E}">
        <p14:creationId xmlns:p14="http://schemas.microsoft.com/office/powerpoint/2010/main" val="13472266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stretch>
            <a:fillRect/>
          </a:stretch>
        </p:blipFill>
        <p:spPr>
          <a:xfrm>
            <a:off x="466235" y="103516"/>
            <a:ext cx="3840813" cy="3680406"/>
          </a:xfrm>
          <a:prstGeom prst="rect">
            <a:avLst/>
          </a:prstGeom>
        </p:spPr>
      </p:pic>
      <p:pic>
        <p:nvPicPr>
          <p:cNvPr id="3" name="Εικόνα 2"/>
          <p:cNvPicPr>
            <a:picLocks noChangeAspect="1"/>
          </p:cNvPicPr>
          <p:nvPr/>
        </p:nvPicPr>
        <p:blipFill>
          <a:blip r:embed="rId3"/>
          <a:stretch>
            <a:fillRect/>
          </a:stretch>
        </p:blipFill>
        <p:spPr>
          <a:xfrm>
            <a:off x="5305246" y="37645"/>
            <a:ext cx="5612414" cy="3812147"/>
          </a:xfrm>
          <a:prstGeom prst="rect">
            <a:avLst/>
          </a:prstGeom>
        </p:spPr>
      </p:pic>
    </p:spTree>
    <p:extLst>
      <p:ext uri="{BB962C8B-B14F-4D97-AF65-F5344CB8AC3E}">
        <p14:creationId xmlns:p14="http://schemas.microsoft.com/office/powerpoint/2010/main" val="8225153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Ακαδημαϊκή κοινότητα</a:t>
            </a:r>
          </a:p>
        </p:txBody>
      </p:sp>
      <p:pic>
        <p:nvPicPr>
          <p:cNvPr id="4" name="Θέση περιεχομένου 3"/>
          <p:cNvPicPr>
            <a:picLocks noGrp="1" noChangeAspect="1"/>
          </p:cNvPicPr>
          <p:nvPr>
            <p:ph idx="1"/>
          </p:nvPr>
        </p:nvPicPr>
        <p:blipFill>
          <a:blip r:embed="rId2"/>
          <a:stretch>
            <a:fillRect/>
          </a:stretch>
        </p:blipFill>
        <p:spPr>
          <a:xfrm>
            <a:off x="2191109" y="1889185"/>
            <a:ext cx="5916745" cy="3477731"/>
          </a:xfrm>
          <a:prstGeom prst="rect">
            <a:avLst/>
          </a:prstGeom>
        </p:spPr>
      </p:pic>
    </p:spTree>
    <p:extLst>
      <p:ext uri="{BB962C8B-B14F-4D97-AF65-F5344CB8AC3E}">
        <p14:creationId xmlns:p14="http://schemas.microsoft.com/office/powerpoint/2010/main" val="41169524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Ορθογώνιο 6"/>
          <p:cNvSpPr/>
          <p:nvPr/>
        </p:nvSpPr>
        <p:spPr>
          <a:xfrm>
            <a:off x="2027208" y="1443841"/>
            <a:ext cx="7116792" cy="3970318"/>
          </a:xfrm>
          <a:prstGeom prst="rect">
            <a:avLst/>
          </a:prstGeom>
        </p:spPr>
        <p:txBody>
          <a:bodyPr wrap="square">
            <a:spAutoFit/>
          </a:bodyPr>
          <a:lstStyle/>
          <a:p>
            <a:pPr marL="457200" lvl="0" indent="-457200">
              <a:lnSpc>
                <a:spcPct val="150000"/>
              </a:lnSpc>
              <a:buClr>
                <a:srgbClr val="CE1E82"/>
              </a:buClr>
              <a:buFont typeface="Wingdings" panose="05000000000000000000" pitchFamily="2" charset="2"/>
              <a:buChar char="Ø"/>
            </a:pPr>
            <a:r>
              <a:rPr lang="el-GR" sz="2800" b="1" dirty="0">
                <a:solidFill>
                  <a:prstClr val="black"/>
                </a:solidFill>
              </a:rPr>
              <a:t>μετρήσεις για την τοπική επιχειρηματικότητα και τις τοπικές επιχειρήσεις</a:t>
            </a:r>
          </a:p>
          <a:p>
            <a:pPr marL="457200" lvl="0" indent="-457200">
              <a:lnSpc>
                <a:spcPct val="150000"/>
              </a:lnSpc>
              <a:buClr>
                <a:srgbClr val="CE1E82"/>
              </a:buClr>
              <a:buFont typeface="Wingdings" panose="05000000000000000000" pitchFamily="2" charset="2"/>
              <a:buChar char="Ø"/>
            </a:pPr>
            <a:r>
              <a:rPr lang="el-GR" sz="2800" b="1" dirty="0">
                <a:solidFill>
                  <a:prstClr val="black"/>
                </a:solidFill>
              </a:rPr>
              <a:t>Ειδική αξιολόγηση και συνεχής επαναξιολόγηση των αποτελεσμάτων του δείκτη από τις ομάδες εστίασης</a:t>
            </a:r>
          </a:p>
        </p:txBody>
      </p:sp>
    </p:spTree>
    <p:extLst>
      <p:ext uri="{BB962C8B-B14F-4D97-AF65-F5344CB8AC3E}">
        <p14:creationId xmlns:p14="http://schemas.microsoft.com/office/powerpoint/2010/main" val="32949362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t>Επιδιωκόμενα αποτελέσματα</a:t>
            </a:r>
          </a:p>
        </p:txBody>
      </p:sp>
      <p:sp>
        <p:nvSpPr>
          <p:cNvPr id="3" name="Θέση περιεχομένου 2"/>
          <p:cNvSpPr>
            <a:spLocks noGrp="1"/>
          </p:cNvSpPr>
          <p:nvPr>
            <p:ph idx="1"/>
          </p:nvPr>
        </p:nvSpPr>
        <p:spPr/>
        <p:txBody>
          <a:bodyPr>
            <a:normAutofit fontScale="85000" lnSpcReduction="20000"/>
          </a:bodyPr>
          <a:lstStyle/>
          <a:p>
            <a:pPr lvl="0">
              <a:buClr>
                <a:srgbClr val="CE1E82"/>
              </a:buClr>
            </a:pPr>
            <a:r>
              <a:rPr lang="el-GR" sz="3200" dirty="0">
                <a:solidFill>
                  <a:prstClr val="black"/>
                </a:solidFill>
              </a:rPr>
              <a:t>Οι επιπτώσεις των πολιτιστικών δραστηριοτήτων μπορούν να καταγραφούν και να αποτιμηθούν.</a:t>
            </a:r>
          </a:p>
          <a:p>
            <a:pPr lvl="0">
              <a:buClr>
                <a:srgbClr val="CE1E82"/>
              </a:buClr>
            </a:pPr>
            <a:r>
              <a:rPr lang="el-GR" sz="3200" dirty="0">
                <a:solidFill>
                  <a:prstClr val="black"/>
                </a:solidFill>
              </a:rPr>
              <a:t>Οι επενδύσεις στον πολιτισμό επιφέρουν πολλαπλασιαστικές συνέπειες στην κοινωνία.</a:t>
            </a:r>
          </a:p>
          <a:p>
            <a:pPr lvl="0">
              <a:buClr>
                <a:srgbClr val="CE1E82"/>
              </a:buClr>
            </a:pPr>
            <a:r>
              <a:rPr lang="el-GR" sz="3200" dirty="0">
                <a:solidFill>
                  <a:prstClr val="black"/>
                </a:solidFill>
              </a:rPr>
              <a:t>Η πολιτιστική δραστηριότητα τονώνει τα αισθήματα υπερηφάνειας και αναγνώρισης στους κατοίκους,</a:t>
            </a:r>
          </a:p>
          <a:p>
            <a:pPr lvl="0">
              <a:buClr>
                <a:srgbClr val="CE1E82"/>
              </a:buClr>
            </a:pPr>
            <a:r>
              <a:rPr lang="el-GR" sz="3200" dirty="0">
                <a:solidFill>
                  <a:prstClr val="black"/>
                </a:solidFill>
              </a:rPr>
              <a:t>Η ΑΠΚ αποτελεί εργαλείο βιώσιμης ανάπτυξης όταν αντικατοπτρίζεται στον τρόπο ζωής των κατοίκων.</a:t>
            </a:r>
          </a:p>
          <a:p>
            <a:pPr lvl="0">
              <a:buClr>
                <a:srgbClr val="CE1E82"/>
              </a:buClr>
            </a:pPr>
            <a:r>
              <a:rPr lang="el-GR" sz="3200" dirty="0">
                <a:solidFill>
                  <a:prstClr val="black"/>
                </a:solidFill>
              </a:rPr>
              <a:t>Ο Κοινωνικός ρόλος της ΑΠΚ</a:t>
            </a:r>
          </a:p>
        </p:txBody>
      </p:sp>
    </p:spTree>
    <p:extLst>
      <p:ext uri="{BB962C8B-B14F-4D97-AF65-F5344CB8AC3E}">
        <p14:creationId xmlns:p14="http://schemas.microsoft.com/office/powerpoint/2010/main" val="14205840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Ορισμός ΑΠΚ-  Σύμβαση της </a:t>
            </a:r>
            <a:r>
              <a:rPr lang="en-US" dirty="0"/>
              <a:t>UNESCO </a:t>
            </a:r>
            <a:r>
              <a:rPr lang="el-GR" dirty="0"/>
              <a:t>2003</a:t>
            </a:r>
          </a:p>
        </p:txBody>
      </p:sp>
      <p:sp>
        <p:nvSpPr>
          <p:cNvPr id="3" name="Θέση περιεχομένου 2"/>
          <p:cNvSpPr>
            <a:spLocks noGrp="1"/>
          </p:cNvSpPr>
          <p:nvPr>
            <p:ph idx="1"/>
          </p:nvPr>
        </p:nvSpPr>
        <p:spPr/>
        <p:txBody>
          <a:bodyPr/>
          <a:lstStyle/>
          <a:p>
            <a:r>
              <a:rPr lang="el-GR" dirty="0"/>
              <a:t>ως άυλη πολιτιστική κληρονομιά, σύμφωνα με τη Σύμβαση της UNESCO για τη Διαφύλαξη της Άυλης Πολιτιστικής Κληρονομιάς (2003), ορίζονται «οι πρακτικές, αναπαραστάσεις, εκφράσεις, γνώσεις και τεχνικές – καθώς και τα εργαλεία, αντικείμενα, χειροτεχνήματα και οι πολιτιστικοί χώροι που συνδέονται με αυτές και τις οποίες οι κοινότητες, οι ομάδες και, κατά περίπτωση, τα άτομα αναγνωρίζουν ότι αποτελεί μέρος της πολιτιστικής κληρονομιάς τους» (άρθρο 2. παρ. 1).</a:t>
            </a:r>
          </a:p>
        </p:txBody>
      </p:sp>
    </p:spTree>
    <p:extLst>
      <p:ext uri="{BB962C8B-B14F-4D97-AF65-F5344CB8AC3E}">
        <p14:creationId xmlns:p14="http://schemas.microsoft.com/office/powerpoint/2010/main" val="40864546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200" b="1" dirty="0"/>
              <a:t>Η προβληματική της διαχείρισης της ΑΠΚ</a:t>
            </a:r>
            <a:br>
              <a:rPr lang="el-GR" sz="3200" b="1" dirty="0"/>
            </a:br>
            <a:r>
              <a:rPr lang="el-GR" sz="3200" b="1" dirty="0"/>
              <a:t>ανάπτυξη &gt;εμπορευματοποίηση</a:t>
            </a:r>
          </a:p>
        </p:txBody>
      </p:sp>
      <p:sp>
        <p:nvSpPr>
          <p:cNvPr id="3" name="Θέση περιεχομένου 2"/>
          <p:cNvSpPr>
            <a:spLocks noGrp="1"/>
          </p:cNvSpPr>
          <p:nvPr>
            <p:ph idx="1"/>
          </p:nvPr>
        </p:nvSpPr>
        <p:spPr/>
        <p:txBody>
          <a:bodyPr>
            <a:normAutofit fontScale="92500" lnSpcReduction="20000"/>
          </a:bodyPr>
          <a:lstStyle/>
          <a:p>
            <a:r>
              <a:rPr lang="el-GR" dirty="0"/>
              <a:t>Ο ενθουσιασμός των κρατών μελών να προβάλλουν τις τοπικές τους παραδόσεις παγκοσμίως έχει οδηγήσει πολλούς μελετητές στο να κάνουν λόγο για διεθνή ανταγωνισμό σχετικά με το ποια χώρα θα έχει τις περισσότερες αναρτήσεις. Όπως ήταν αναμενόμενο, όταν το θέμα της προστασίας της πολιτιστικής κληρονομιάς γίνεται θέμα διεθνούς προβολής και κινείται πρωτίστως από κρατικούς μηχανισμούς, η συμμετοχή και η πρωτοβουλία της τοπικής κοινότητας στα μέτρα καταγραφής και διαφύλαξης συχνά </a:t>
            </a:r>
            <a:r>
              <a:rPr lang="el-GR" dirty="0" err="1"/>
              <a:t>παραβλέπονται</a:t>
            </a:r>
            <a:r>
              <a:rPr lang="el-GR" dirty="0"/>
              <a:t>. Εκείνο που προέχει είναι μάλλον οι πολιτικές και οικονομικές διαστάσεις της επίσημης αναγνώρισης. Εξάλλου, η οργανωμένη συμμετοχή της τοπικής κοινωνίας στα προγράμματα διαφύλαξης αποδεικνύεται στην πράξη αρκετά σύνθετη και δύσκολη διαδικασία (</a:t>
            </a:r>
            <a:r>
              <a:rPr lang="el-GR" dirty="0" err="1"/>
              <a:t>Cooke</a:t>
            </a:r>
            <a:r>
              <a:rPr lang="el-GR" dirty="0"/>
              <a:t> &amp; </a:t>
            </a:r>
            <a:r>
              <a:rPr lang="el-GR" dirty="0" err="1"/>
              <a:t>Kothari</a:t>
            </a:r>
            <a:r>
              <a:rPr lang="el-GR" dirty="0"/>
              <a:t>, 2001). Για να αντιμετωπίσει αυτήν την κατάσταση, τα τελευταία χρόνια μετά την υιοθέτηση των Επιχειρησιακών Οδηγιών η </a:t>
            </a:r>
            <a:r>
              <a:rPr lang="el-GR" dirty="0" err="1"/>
              <a:t>Unesco</a:t>
            </a:r>
            <a:r>
              <a:rPr lang="el-GR" dirty="0"/>
              <a:t> έχει αναλάβει την οργάνωση μιας σειράς σεμιναρίων στα τοπικά γραφεία του οργανισμού σε χώρες της Ευρώπης, της Ασίας και της Αφρικής, τα οποία σκοπό έχουν την ενδυνάμωση και επαγρύπνηση των τοπικών κοινοτήτων (www.unesco.org/culture/ich)</a:t>
            </a:r>
          </a:p>
        </p:txBody>
      </p:sp>
    </p:spTree>
    <p:extLst>
      <p:ext uri="{BB962C8B-B14F-4D97-AF65-F5344CB8AC3E}">
        <p14:creationId xmlns:p14="http://schemas.microsoft.com/office/powerpoint/2010/main" val="20182513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Ορθογώνιο 4"/>
          <p:cNvSpPr/>
          <p:nvPr/>
        </p:nvSpPr>
        <p:spPr>
          <a:xfrm>
            <a:off x="1794292" y="862489"/>
            <a:ext cx="8436635" cy="6463308"/>
          </a:xfrm>
          <a:prstGeom prst="rect">
            <a:avLst/>
          </a:prstGeom>
        </p:spPr>
        <p:txBody>
          <a:bodyPr wrap="square">
            <a:spAutoFit/>
          </a:bodyPr>
          <a:lstStyle/>
          <a:p>
            <a:r>
              <a:rPr lang="el-GR" dirty="0"/>
              <a:t>Μέχρι στιγμής διαπιστώνεται ότι ο διεθνής χαρακτηρισμός της άυλης κληρονομιάς περιλαμβάνει μάλλον εκφράσεις που ανήκουν στον χώρο του λαϊκού πολιτισμού και του φολκλόρ.</a:t>
            </a:r>
          </a:p>
          <a:p>
            <a:pPr marL="342900" indent="-342900">
              <a:buAutoNum type="arabicPeriod"/>
            </a:pPr>
            <a:r>
              <a:rPr lang="el-GR" dirty="0"/>
              <a:t>Δεν αντιπροσωπεύονται πιο σύνθετες εκφράσεις ταυτότητας που αντιπροσωπεύουν τη σύγχρονη πραγματικότητα (Brown, 2005)</a:t>
            </a:r>
          </a:p>
          <a:p>
            <a:endParaRPr lang="el-GR" dirty="0"/>
          </a:p>
          <a:p>
            <a:r>
              <a:rPr lang="el-GR" dirty="0"/>
              <a:t>2. τα μέτρα διαφύλαξης και προβολής τελικά δεσμεύουν την τοπική</a:t>
            </a:r>
          </a:p>
          <a:p>
            <a:r>
              <a:rPr lang="el-GR" dirty="0"/>
              <a:t>κοινότητα σε έναν αυθεντικά παραδοσιακό, πλην όμως απονεκρωμένο και αποστειρωμένο, τρόπο ζωής, όπου η προστασία της πολιτιστικής κληρονομιάς εκφράζει πρωτίστως οικονομικές και πολιτικές ανάγκες, και παύει να αποτελεί μια πηγαία εκδήλωση πολιτισμικής ταυτότητας (</a:t>
            </a:r>
            <a:r>
              <a:rPr lang="el-GR" dirty="0" err="1"/>
              <a:t>Bendix</a:t>
            </a:r>
            <a:r>
              <a:rPr lang="el-GR" dirty="0"/>
              <a:t>, 2009)</a:t>
            </a:r>
          </a:p>
          <a:p>
            <a:r>
              <a:rPr lang="el-GR" dirty="0"/>
              <a:t>όταν η διαφύλαξη της άυλης κληρονομιάς ακολουθεί κυρίως κρατικές επιταγές οικονομικής ανάπτυξης, συχνά τα μέτρα που εφαρμόζονται προωθούν μια εξωτερική εικόνα των παραδοσιακών εκφράσεων, οι οποίες έχουν χάσει τη λειτουργική τους σχέση με τις τοπικές κοινότητες και έχουν γίνει εμπορεύσιμα προϊόντα «αυθεντικών πολιτισμών» προς διεθνή κατανάλωση. Σ’ αυτές τις περιπτώσεις πιο σημαντική είναι η 60 πιστή αναπαράσταση ενός δρώμενου ή μιας παραδοσιακής καλλιτεχνικής έκφρασης, παρά οι αλλαγές που έχουν επέλθει ή η σημασία της συγκεκριμένης παράδοσης για την τοπική κοινότητα. Από την άλλη πλευρά, η εμπορευματοποίηση της παράδοσης έχει δημιουργήσει μια τοπική οικονομία με σημαντικά οφέλη για την τοπική κοινωνία.</a:t>
            </a:r>
          </a:p>
          <a:p>
            <a:endParaRPr lang="el-GR" dirty="0"/>
          </a:p>
          <a:p>
            <a:endParaRPr lang="el-GR" dirty="0"/>
          </a:p>
          <a:p>
            <a:endParaRPr lang="el-GR" dirty="0"/>
          </a:p>
        </p:txBody>
      </p:sp>
    </p:spTree>
    <p:extLst>
      <p:ext uri="{BB962C8B-B14F-4D97-AF65-F5344CB8AC3E}">
        <p14:creationId xmlns:p14="http://schemas.microsoft.com/office/powerpoint/2010/main" val="10974166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1544128" y="843677"/>
            <a:ext cx="7599872" cy="5539978"/>
          </a:xfrm>
          <a:prstGeom prst="rect">
            <a:avLst/>
          </a:prstGeom>
        </p:spPr>
        <p:txBody>
          <a:bodyPr wrap="square">
            <a:spAutoFit/>
          </a:bodyPr>
          <a:lstStyle/>
          <a:p>
            <a:pPr marL="457200" indent="-457200">
              <a:buAutoNum type="arabicPeriod"/>
            </a:pPr>
            <a:r>
              <a:rPr lang="el-GR" sz="2400" b="1" dirty="0">
                <a:solidFill>
                  <a:prstClr val="black"/>
                </a:solidFill>
                <a:latin typeface="Calibri Light" panose="020F0302020204030204"/>
                <a:ea typeface="+mj-ea"/>
                <a:cs typeface="+mj-cs"/>
              </a:rPr>
              <a:t>Η ΑΠΚ μπορεί να αποτελέσει ένα  Νέο Μοντέλο Ανάπτυξης</a:t>
            </a:r>
            <a:br>
              <a:rPr lang="el-GR" sz="2400" b="1" dirty="0">
                <a:solidFill>
                  <a:prstClr val="black"/>
                </a:solidFill>
                <a:latin typeface="Calibri Light" panose="020F0302020204030204"/>
                <a:ea typeface="+mj-ea"/>
                <a:cs typeface="+mj-cs"/>
              </a:rPr>
            </a:br>
            <a:r>
              <a:rPr lang="el-GR" sz="2400" b="1" dirty="0">
                <a:solidFill>
                  <a:prstClr val="black"/>
                </a:solidFill>
                <a:latin typeface="Calibri Light" panose="020F0302020204030204"/>
                <a:ea typeface="+mj-ea"/>
                <a:cs typeface="+mj-cs"/>
              </a:rPr>
              <a:t>2. Αποτελεί το συγκριτικό πλεονέκτημα των τοπικών κοινωνιών</a:t>
            </a:r>
            <a:br>
              <a:rPr lang="el-GR" sz="2400" b="1" dirty="0">
                <a:solidFill>
                  <a:prstClr val="black"/>
                </a:solidFill>
                <a:latin typeface="Calibri Light" panose="020F0302020204030204"/>
                <a:ea typeface="+mj-ea"/>
                <a:cs typeface="+mj-cs"/>
              </a:rPr>
            </a:br>
            <a:r>
              <a:rPr lang="el-GR" sz="2400" b="1" dirty="0">
                <a:solidFill>
                  <a:prstClr val="black"/>
                </a:solidFill>
                <a:latin typeface="Calibri Light" panose="020F0302020204030204"/>
                <a:ea typeface="+mj-ea"/>
                <a:cs typeface="+mj-cs"/>
              </a:rPr>
              <a:t>3. Τα μοντέλα μέτρησης επιπτώσεων, όπως το </a:t>
            </a:r>
            <a:r>
              <a:rPr lang="en-US" sz="2400" b="1" dirty="0">
                <a:solidFill>
                  <a:prstClr val="black"/>
                </a:solidFill>
                <a:latin typeface="Calibri Light" panose="020F0302020204030204"/>
                <a:ea typeface="+mj-ea"/>
                <a:cs typeface="+mj-cs"/>
              </a:rPr>
              <a:t>SROI </a:t>
            </a:r>
            <a:r>
              <a:rPr lang="el-GR" sz="2400" b="1" dirty="0">
                <a:solidFill>
                  <a:prstClr val="black"/>
                </a:solidFill>
                <a:latin typeface="Calibri Light" panose="020F0302020204030204"/>
                <a:ea typeface="+mj-ea"/>
                <a:cs typeface="+mj-cs"/>
              </a:rPr>
              <a:t>μπορούν να αποτελέσουν χρήσιμο εργαλείο για τη σημασία των επενδύσεων στον πολιτισμό</a:t>
            </a:r>
            <a:br>
              <a:rPr lang="el-GR" sz="2400" b="1" dirty="0">
                <a:solidFill>
                  <a:prstClr val="black"/>
                </a:solidFill>
                <a:latin typeface="Calibri Light" panose="020F0302020204030204"/>
                <a:ea typeface="+mj-ea"/>
                <a:cs typeface="+mj-cs"/>
              </a:rPr>
            </a:br>
            <a:r>
              <a:rPr lang="el-GR" sz="2400" b="1" dirty="0">
                <a:solidFill>
                  <a:prstClr val="black"/>
                </a:solidFill>
                <a:latin typeface="Calibri Light" panose="020F0302020204030204"/>
                <a:ea typeface="+mj-ea"/>
                <a:cs typeface="+mj-cs"/>
              </a:rPr>
              <a:t>4. Εργαλείο για περαιτέρω έρευνα από τοπικούς φορείς και το Υπουργείο</a:t>
            </a:r>
            <a:br>
              <a:rPr lang="el-GR" sz="2400" b="1" dirty="0">
                <a:solidFill>
                  <a:prstClr val="black"/>
                </a:solidFill>
                <a:latin typeface="Calibri Light" panose="020F0302020204030204"/>
                <a:ea typeface="+mj-ea"/>
                <a:cs typeface="+mj-cs"/>
              </a:rPr>
            </a:br>
            <a:r>
              <a:rPr lang="el-GR" sz="2400" b="1" dirty="0">
                <a:solidFill>
                  <a:prstClr val="black"/>
                </a:solidFill>
                <a:latin typeface="Calibri Light" panose="020F0302020204030204"/>
                <a:ea typeface="+mj-ea"/>
                <a:cs typeface="+mj-cs"/>
              </a:rPr>
              <a:t>5. Οι μετρήσεις μπορούν να αποτελέσουν κίνητρο για επενδύσεις από ιδιώτες στο πλαίσιο της πολιτιστικής επιχειρηματικότητας</a:t>
            </a:r>
          </a:p>
          <a:p>
            <a:pPr marL="457200" indent="-457200">
              <a:buAutoNum type="arabicPeriod"/>
            </a:pPr>
            <a:endParaRPr lang="el-GR" sz="2400" b="1" dirty="0">
              <a:solidFill>
                <a:prstClr val="black"/>
              </a:solidFill>
              <a:latin typeface="Calibri Light" panose="020F0302020204030204"/>
              <a:ea typeface="+mj-ea"/>
              <a:cs typeface="+mj-cs"/>
            </a:endParaRPr>
          </a:p>
          <a:p>
            <a:br>
              <a:rPr lang="el-GR" sz="2400" b="1" dirty="0">
                <a:solidFill>
                  <a:prstClr val="black"/>
                </a:solidFill>
                <a:latin typeface="Calibri Light" panose="020F0302020204030204"/>
                <a:ea typeface="+mj-ea"/>
                <a:cs typeface="+mj-cs"/>
              </a:rPr>
            </a:br>
            <a:endParaRPr lang="el-GR" dirty="0"/>
          </a:p>
        </p:txBody>
      </p:sp>
    </p:spTree>
    <p:extLst>
      <p:ext uri="{BB962C8B-B14F-4D97-AF65-F5344CB8AC3E}">
        <p14:creationId xmlns:p14="http://schemas.microsoft.com/office/powerpoint/2010/main" val="33702134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845388" y="852781"/>
            <a:ext cx="9730596" cy="4001095"/>
          </a:xfrm>
          <a:prstGeom prst="rect">
            <a:avLst/>
          </a:prstGeom>
        </p:spPr>
        <p:txBody>
          <a:bodyPr wrap="square">
            <a:spAutoFit/>
          </a:bodyPr>
          <a:lstStyle/>
          <a:p>
            <a:r>
              <a:rPr lang="el-GR" sz="2000" b="1" dirty="0">
                <a:solidFill>
                  <a:prstClr val="black"/>
                </a:solidFill>
                <a:latin typeface="Calibri Light" panose="020F0302020204030204"/>
              </a:rPr>
              <a:t>Τέλος</a:t>
            </a:r>
            <a:r>
              <a:rPr lang="el-GR" sz="2000" dirty="0">
                <a:solidFill>
                  <a:prstClr val="black"/>
                </a:solidFill>
              </a:rPr>
              <a:t>, πέρα από τα πολιτικά και οικονομικά οφέλη που σχετίζονται με την τουριστική προώθηση της άυλης κληρονομιάς είναι απαραίτητο να γίνει κατανοητός ο ουσιαστικός ρόλος που διαδραματίζουν οι τοπικές κοινότητες στις διαδικασίες διαφύλαξης και μετάδοσης. Χωρίς την ενεργό συμμετοχή και κινητοποίηση των τοπικών κοινοτήτων είναι πολύ πιθανό ότι η διαφύλαξη της άυλης κληρονομιάς θα αποτελέσει μια επιφανειακή άσκηση και γραφειοκρατική εργασία για τους κρατικούς εμπειρογνώμονες με περιορισμένο αντίκτυπο στον τοπικό κοινωνικό ιστό. </a:t>
            </a:r>
          </a:p>
          <a:p>
            <a:endParaRPr lang="el-GR" sz="2400" dirty="0">
              <a:solidFill>
                <a:prstClr val="black"/>
              </a:solidFill>
            </a:endParaRPr>
          </a:p>
          <a:p>
            <a:endParaRPr lang="el-GR" sz="2400" dirty="0">
              <a:solidFill>
                <a:prstClr val="black"/>
              </a:solidFill>
            </a:endParaRPr>
          </a:p>
          <a:p>
            <a:endParaRPr lang="el-GR" sz="2400" dirty="0">
              <a:solidFill>
                <a:prstClr val="black"/>
              </a:solidFill>
            </a:endParaRPr>
          </a:p>
          <a:p>
            <a:endParaRPr lang="el-GR" sz="2400" dirty="0">
              <a:solidFill>
                <a:prstClr val="black"/>
              </a:solidFill>
            </a:endParaRPr>
          </a:p>
          <a:p>
            <a:endParaRPr lang="el-GR" dirty="0"/>
          </a:p>
        </p:txBody>
      </p:sp>
      <p:pic>
        <p:nvPicPr>
          <p:cNvPr id="3" name="Εικόνα 2"/>
          <p:cNvPicPr>
            <a:picLocks noChangeAspect="1"/>
          </p:cNvPicPr>
          <p:nvPr/>
        </p:nvPicPr>
        <p:blipFill>
          <a:blip r:embed="rId2"/>
          <a:stretch>
            <a:fillRect/>
          </a:stretch>
        </p:blipFill>
        <p:spPr>
          <a:xfrm>
            <a:off x="3899141" y="3660895"/>
            <a:ext cx="6495690" cy="3093588"/>
          </a:xfrm>
          <a:prstGeom prst="rect">
            <a:avLst/>
          </a:prstGeom>
        </p:spPr>
      </p:pic>
      <p:sp>
        <p:nvSpPr>
          <p:cNvPr id="4" name="Ορθογώνιο 3"/>
          <p:cNvSpPr/>
          <p:nvPr/>
        </p:nvSpPr>
        <p:spPr>
          <a:xfrm>
            <a:off x="3733013" y="3305890"/>
            <a:ext cx="7167347" cy="400110"/>
          </a:xfrm>
          <a:prstGeom prst="rect">
            <a:avLst/>
          </a:prstGeom>
        </p:spPr>
        <p:txBody>
          <a:bodyPr wrap="none">
            <a:spAutoFit/>
          </a:bodyPr>
          <a:lstStyle/>
          <a:p>
            <a:endParaRPr lang="el-GR" sz="1000" b="1" dirty="0">
              <a:effectLst/>
              <a:latin typeface="Times New Roman" panose="02020603050405020304" pitchFamily="18" charset="0"/>
              <a:ea typeface="Times New Roman" panose="02020603050405020304" pitchFamily="18" charset="0"/>
            </a:endParaRPr>
          </a:p>
          <a:p>
            <a:r>
              <a:rPr lang="el-GR" sz="1000" b="1" dirty="0">
                <a:effectLst/>
                <a:latin typeface="Times New Roman" panose="02020603050405020304" pitchFamily="18" charset="0"/>
                <a:ea typeface="Times New Roman" panose="02020603050405020304" pitchFamily="18" charset="0"/>
              </a:rPr>
              <a:t>Σκάφη του</a:t>
            </a:r>
            <a:r>
              <a:rPr lang="en-US" sz="1000" b="1" dirty="0">
                <a:effectLst/>
                <a:latin typeface="Times New Roman" panose="02020603050405020304" pitchFamily="18" charset="0"/>
                <a:ea typeface="Times New Roman" panose="02020603050405020304" pitchFamily="18" charset="0"/>
              </a:rPr>
              <a:t> </a:t>
            </a:r>
            <a:r>
              <a:rPr lang="en-US" sz="1000" b="1" dirty="0" err="1">
                <a:effectLst/>
                <a:latin typeface="Times New Roman" panose="02020603050405020304" pitchFamily="18" charset="0"/>
                <a:ea typeface="Times New Roman" panose="02020603050405020304" pitchFamily="18" charset="0"/>
              </a:rPr>
              <a:t>Museo</a:t>
            </a:r>
            <a:r>
              <a:rPr lang="en-US" sz="1000" b="1" dirty="0">
                <a:effectLst/>
                <a:latin typeface="Times New Roman" panose="02020603050405020304" pitchFamily="18" charset="0"/>
                <a:ea typeface="Times New Roman" panose="02020603050405020304" pitchFamily="18" charset="0"/>
              </a:rPr>
              <a:t> </a:t>
            </a:r>
            <a:r>
              <a:rPr lang="en-US" sz="1000" b="1" dirty="0" err="1">
                <a:effectLst/>
                <a:latin typeface="Times New Roman" panose="02020603050405020304" pitchFamily="18" charset="0"/>
                <a:ea typeface="Times New Roman" panose="02020603050405020304" pitchFamily="18" charset="0"/>
              </a:rPr>
              <a:t>della</a:t>
            </a:r>
            <a:r>
              <a:rPr lang="en-US" sz="1000" b="1" dirty="0">
                <a:effectLst/>
                <a:latin typeface="Times New Roman" panose="02020603050405020304" pitchFamily="18" charset="0"/>
                <a:ea typeface="Times New Roman" panose="02020603050405020304" pitchFamily="18" charset="0"/>
              </a:rPr>
              <a:t> </a:t>
            </a:r>
            <a:r>
              <a:rPr lang="en-US" sz="1000" b="1" dirty="0" err="1">
                <a:effectLst/>
                <a:latin typeface="Times New Roman" panose="02020603050405020304" pitchFamily="18" charset="0"/>
                <a:ea typeface="Times New Roman" panose="02020603050405020304" pitchFamily="18" charset="0"/>
              </a:rPr>
              <a:t>Marineria</a:t>
            </a:r>
            <a:r>
              <a:rPr lang="en-US" sz="1000" b="1" dirty="0">
                <a:effectLst/>
                <a:latin typeface="Times New Roman" panose="02020603050405020304" pitchFamily="18" charset="0"/>
                <a:ea typeface="Times New Roman" panose="02020603050405020304" pitchFamily="18" charset="0"/>
              </a:rPr>
              <a:t> </a:t>
            </a:r>
            <a:r>
              <a:rPr lang="el-GR" sz="1000" b="1" dirty="0">
                <a:effectLst/>
                <a:latin typeface="Times New Roman" panose="02020603050405020304" pitchFamily="18" charset="0"/>
                <a:ea typeface="Times New Roman" panose="02020603050405020304" pitchFamily="18" charset="0"/>
              </a:rPr>
              <a:t>στο κανάλι</a:t>
            </a:r>
            <a:r>
              <a:rPr lang="en-US" sz="1000" b="1" dirty="0">
                <a:effectLst/>
                <a:latin typeface="Times New Roman" panose="02020603050405020304" pitchFamily="18" charset="0"/>
                <a:ea typeface="Times New Roman" panose="02020603050405020304" pitchFamily="18" charset="0"/>
              </a:rPr>
              <a:t> Cesenatico (</a:t>
            </a:r>
            <a:r>
              <a:rPr lang="en-US" sz="1000" b="1" dirty="0" err="1">
                <a:solidFill>
                  <a:srgbClr val="333333"/>
                </a:solidFill>
                <a:effectLst/>
                <a:latin typeface="Times New Roman" panose="02020603050405020304" pitchFamily="18" charset="0"/>
                <a:ea typeface="Times New Roman" panose="02020603050405020304" pitchFamily="18" charset="0"/>
              </a:rPr>
              <a:t>Museo</a:t>
            </a:r>
            <a:r>
              <a:rPr lang="en-US" sz="1000" b="1" dirty="0">
                <a:solidFill>
                  <a:srgbClr val="333333"/>
                </a:solidFill>
                <a:effectLst/>
                <a:latin typeface="Times New Roman" panose="02020603050405020304" pitchFamily="18" charset="0"/>
                <a:ea typeface="Times New Roman" panose="02020603050405020304" pitchFamily="18" charset="0"/>
              </a:rPr>
              <a:t> </a:t>
            </a:r>
            <a:r>
              <a:rPr lang="en-US" sz="1000" b="1" dirty="0" err="1">
                <a:solidFill>
                  <a:srgbClr val="333333"/>
                </a:solidFill>
                <a:effectLst/>
                <a:latin typeface="Times New Roman" panose="02020603050405020304" pitchFamily="18" charset="0"/>
                <a:ea typeface="Times New Roman" panose="02020603050405020304" pitchFamily="18" charset="0"/>
              </a:rPr>
              <a:t>della</a:t>
            </a:r>
            <a:r>
              <a:rPr lang="en-US" sz="1000" b="1" dirty="0">
                <a:solidFill>
                  <a:srgbClr val="333333"/>
                </a:solidFill>
                <a:effectLst/>
                <a:latin typeface="Times New Roman" panose="02020603050405020304" pitchFamily="18" charset="0"/>
                <a:ea typeface="Times New Roman" panose="02020603050405020304" pitchFamily="18" charset="0"/>
              </a:rPr>
              <a:t> </a:t>
            </a:r>
            <a:r>
              <a:rPr lang="en-US" sz="1000" b="1" dirty="0" err="1">
                <a:solidFill>
                  <a:srgbClr val="333333"/>
                </a:solidFill>
                <a:effectLst/>
                <a:latin typeface="Times New Roman" panose="02020603050405020304" pitchFamily="18" charset="0"/>
                <a:ea typeface="Times New Roman" panose="02020603050405020304" pitchFamily="18" charset="0"/>
              </a:rPr>
              <a:t>Marineria</a:t>
            </a:r>
            <a:r>
              <a:rPr lang="en-US" sz="1000" b="1" dirty="0">
                <a:solidFill>
                  <a:srgbClr val="333333"/>
                </a:solidFill>
                <a:effectLst/>
                <a:latin typeface="Times New Roman" panose="02020603050405020304" pitchFamily="18" charset="0"/>
                <a:ea typeface="Times New Roman" panose="02020603050405020304" pitchFamily="18" charset="0"/>
              </a:rPr>
              <a:t>, (http://museomarineria.comune.cesenatico). </a:t>
            </a:r>
            <a:endParaRPr lang="el-GR" dirty="0"/>
          </a:p>
        </p:txBody>
      </p:sp>
    </p:spTree>
    <p:extLst>
      <p:ext uri="{BB962C8B-B14F-4D97-AF65-F5344CB8AC3E}">
        <p14:creationId xmlns:p14="http://schemas.microsoft.com/office/powerpoint/2010/main" val="34604561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2401018" y="967004"/>
            <a:ext cx="7873042" cy="5632311"/>
          </a:xfrm>
          <a:prstGeom prst="rect">
            <a:avLst/>
          </a:prstGeom>
        </p:spPr>
        <p:txBody>
          <a:bodyPr wrap="square">
            <a:spAutoFit/>
          </a:bodyPr>
          <a:lstStyle/>
          <a:p>
            <a:r>
              <a:rPr lang="el-GR" dirty="0"/>
              <a:t>Στην Άυλη Πολιτιστική Κληρονομιά περιλαμβάνονται:</a:t>
            </a:r>
          </a:p>
          <a:p>
            <a:r>
              <a:rPr lang="el-GR" dirty="0"/>
              <a:t>α) οι προφορικές παραδόσεις και εκφράσεις, συμπεριλαμβανομένης της γλώσσας ως φορέα της άυλης πολιτιστικής κληρονομιάς (παραμύθια, μύθοι και διηγήσεις, αφηγηματικά τραγούδια).</a:t>
            </a:r>
          </a:p>
          <a:p>
            <a:endParaRPr lang="el-GR" dirty="0"/>
          </a:p>
          <a:p>
            <a:r>
              <a:rPr lang="el-GR" dirty="0"/>
              <a:t>β) οι τέχνες του θεάματος, ή ορθότερα οι </a:t>
            </a:r>
            <a:r>
              <a:rPr lang="el-GR" dirty="0" err="1"/>
              <a:t>επιτελεστικές</a:t>
            </a:r>
            <a:r>
              <a:rPr lang="el-GR" dirty="0"/>
              <a:t> τέχνες (χορός, μουσική, λαϊκό θέατρο)</a:t>
            </a:r>
          </a:p>
          <a:p>
            <a:endParaRPr lang="el-GR" dirty="0"/>
          </a:p>
          <a:p>
            <a:r>
              <a:rPr lang="el-GR" dirty="0"/>
              <a:t>γ) οι κοινωνικές πρακτικές, οι τελετουργίες και οι εορταστικές εκδηλώσεις (λαϊκά δρώμενα, έθιμα </a:t>
            </a:r>
            <a:r>
              <a:rPr lang="el-GR" dirty="0" err="1"/>
              <a:t>ευετηρίας</a:t>
            </a:r>
            <a:r>
              <a:rPr lang="el-GR" dirty="0"/>
              <a:t>, έθιμα στον κύκλο του χρόνου, σημαντικοί σταθμοί στη ζωή του ανθρώπου)</a:t>
            </a:r>
          </a:p>
          <a:p>
            <a:endParaRPr lang="el-GR" dirty="0"/>
          </a:p>
          <a:p>
            <a:r>
              <a:rPr lang="el-GR" dirty="0"/>
              <a:t>δ) οι γνώσεις και πρακτικές που αφορούν τη φύση και το σύμπαν (παραδοσιακές καλλιέργειες, </a:t>
            </a:r>
            <a:r>
              <a:rPr lang="el-GR" dirty="0" err="1"/>
              <a:t>εθνοβοτανική</a:t>
            </a:r>
            <a:r>
              <a:rPr lang="el-GR" dirty="0"/>
              <a:t> γνώση, λαϊκές αντιλήψεις για τη μετεωρολογία κ.ά.)</a:t>
            </a:r>
          </a:p>
          <a:p>
            <a:endParaRPr lang="el-GR" dirty="0"/>
          </a:p>
          <a:p>
            <a:r>
              <a:rPr lang="el-GR" dirty="0"/>
              <a:t>ε) η τεχνογνωσία που συνδέεται με την παραδοσιακή χειροτεχνία (υφαντική, αγγειοπλαστική, </a:t>
            </a:r>
            <a:r>
              <a:rPr lang="el-GR" dirty="0" err="1"/>
              <a:t>ξυλοναυπηγική</a:t>
            </a:r>
            <a:r>
              <a:rPr lang="el-GR" dirty="0"/>
              <a:t> κ.ά.)</a:t>
            </a:r>
          </a:p>
          <a:p>
            <a:endParaRPr lang="el-GR" dirty="0"/>
          </a:p>
          <a:p>
            <a:r>
              <a:rPr lang="en-US" dirty="0"/>
              <a:t>http://ayla.culture.gr/orismos-apk/</a:t>
            </a:r>
            <a:endParaRPr lang="el-GR" dirty="0"/>
          </a:p>
          <a:p>
            <a:endParaRPr lang="el-GR" dirty="0"/>
          </a:p>
        </p:txBody>
      </p:sp>
    </p:spTree>
    <p:extLst>
      <p:ext uri="{BB962C8B-B14F-4D97-AF65-F5344CB8AC3E}">
        <p14:creationId xmlns:p14="http://schemas.microsoft.com/office/powerpoint/2010/main" val="17424287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p:cNvPicPr>
            <a:picLocks noChangeAspect="1"/>
          </p:cNvPicPr>
          <p:nvPr/>
        </p:nvPicPr>
        <p:blipFill>
          <a:blip r:embed="rId2"/>
          <a:stretch>
            <a:fillRect/>
          </a:stretch>
        </p:blipFill>
        <p:spPr>
          <a:xfrm>
            <a:off x="1307620" y="1881456"/>
            <a:ext cx="9525000" cy="4234673"/>
          </a:xfrm>
          <a:prstGeom prst="rect">
            <a:avLst/>
          </a:prstGeom>
        </p:spPr>
      </p:pic>
      <p:sp>
        <p:nvSpPr>
          <p:cNvPr id="8" name="Τίτλος 7"/>
          <p:cNvSpPr>
            <a:spLocks noGrp="1"/>
          </p:cNvSpPr>
          <p:nvPr>
            <p:ph type="title"/>
          </p:nvPr>
        </p:nvSpPr>
        <p:spPr>
          <a:xfrm>
            <a:off x="838200" y="365125"/>
            <a:ext cx="10515600" cy="1015101"/>
          </a:xfrm>
        </p:spPr>
        <p:txBody>
          <a:bodyPr>
            <a:normAutofit fontScale="90000"/>
          </a:bodyPr>
          <a:lstStyle/>
          <a:p>
            <a:r>
              <a:rPr lang="el-GR" sz="2800" b="1" dirty="0"/>
              <a:t>Πλατεία </a:t>
            </a:r>
            <a:r>
              <a:rPr lang="el-GR" sz="2800" b="1" dirty="0" err="1"/>
              <a:t>Jemaa</a:t>
            </a:r>
            <a:r>
              <a:rPr lang="el-GR" sz="2800" b="1" dirty="0"/>
              <a:t> </a:t>
            </a:r>
            <a:r>
              <a:rPr lang="el-GR" sz="2800" b="1" dirty="0" err="1"/>
              <a:t>el-Fnaa</a:t>
            </a:r>
            <a:r>
              <a:rPr lang="el-GR" sz="2800" b="1" dirty="0"/>
              <a:t> στην πόλη </a:t>
            </a:r>
            <a:r>
              <a:rPr lang="el-GR" sz="2800" b="1" dirty="0" err="1"/>
              <a:t>Μαρακές</a:t>
            </a:r>
            <a:r>
              <a:rPr lang="el-GR" sz="2800" b="1" dirty="0"/>
              <a:t> του Μαρόκου</a:t>
            </a:r>
            <a:br>
              <a:rPr lang="el-GR" sz="2000" dirty="0"/>
            </a:br>
            <a:br>
              <a:rPr lang="el-GR" sz="2000" dirty="0"/>
            </a:br>
            <a:r>
              <a:rPr lang="en-US" sz="2000" dirty="0"/>
              <a:t>https://www.followgeorge.gr/home/plateia-jemma-el-fnaa-square-to-diamanti-tou-marrakech-odigos-epiviosis</a:t>
            </a:r>
            <a:endParaRPr lang="el-GR" sz="2000" dirty="0"/>
          </a:p>
        </p:txBody>
      </p:sp>
      <p:sp>
        <p:nvSpPr>
          <p:cNvPr id="9" name="Θέση περιεχομένου 8"/>
          <p:cNvSpPr>
            <a:spLocks noGrp="1"/>
          </p:cNvSpPr>
          <p:nvPr>
            <p:ph idx="1"/>
          </p:nvPr>
        </p:nvSpPr>
        <p:spPr>
          <a:xfrm>
            <a:off x="1121434" y="1881456"/>
            <a:ext cx="9842740" cy="4234673"/>
          </a:xfrm>
        </p:spPr>
        <p:txBody>
          <a:bodyPr/>
          <a:lstStyle/>
          <a:p>
            <a:pPr marL="0" indent="0">
              <a:buNone/>
            </a:pPr>
            <a:endParaRPr lang="el-GR" dirty="0"/>
          </a:p>
        </p:txBody>
      </p:sp>
    </p:spTree>
    <p:extLst>
      <p:ext uri="{BB962C8B-B14F-4D97-AF65-F5344CB8AC3E}">
        <p14:creationId xmlns:p14="http://schemas.microsoft.com/office/powerpoint/2010/main" val="22249190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lvl="0">
              <a:lnSpc>
                <a:spcPct val="220000"/>
              </a:lnSpc>
              <a:spcBef>
                <a:spcPts val="1000"/>
              </a:spcBef>
            </a:pPr>
            <a:r>
              <a:rPr lang="el-GR" sz="2400" b="1" dirty="0">
                <a:solidFill>
                  <a:prstClr val="black"/>
                </a:solidFill>
                <a:latin typeface="Calibri" panose="020F0502020204030204"/>
                <a:ea typeface="+mn-ea"/>
                <a:cs typeface="+mn-cs"/>
              </a:rPr>
              <a:t>Άυλη Πολιτιστική Κληρονομιά και Βιώσιμη Ανάπτυξη</a:t>
            </a:r>
          </a:p>
        </p:txBody>
      </p:sp>
      <p:sp>
        <p:nvSpPr>
          <p:cNvPr id="3" name="Θέση περιεχομένου 2"/>
          <p:cNvSpPr>
            <a:spLocks noGrp="1"/>
          </p:cNvSpPr>
          <p:nvPr>
            <p:ph idx="1"/>
          </p:nvPr>
        </p:nvSpPr>
        <p:spPr/>
        <p:txBody>
          <a:bodyPr/>
          <a:lstStyle/>
          <a:p>
            <a:r>
              <a:rPr lang="el-GR" dirty="0"/>
              <a:t>Αλληλεπίδραση Πολιτισμού και οικονομίας. </a:t>
            </a:r>
          </a:p>
          <a:p>
            <a:endParaRPr lang="el-GR" dirty="0"/>
          </a:p>
          <a:p>
            <a:r>
              <a:rPr lang="el-GR" dirty="0"/>
              <a:t>Κοινωνική και Οικονομική έρευνα : Μοντέλα Μέτρησης</a:t>
            </a:r>
          </a:p>
          <a:p>
            <a:endParaRPr lang="el-GR" dirty="0"/>
          </a:p>
          <a:p>
            <a:r>
              <a:rPr lang="el-GR" dirty="0"/>
              <a:t>Το πρότυπο SROI και η εφαρμογή του στην Ελληνική πραγματικότητα με βάση την περίπτωση της ΑΠΚ της Καλλιέργειας της Μαστίχας στη Χίο (παράδειγμα)</a:t>
            </a:r>
          </a:p>
          <a:p>
            <a:endParaRPr lang="el-GR" dirty="0"/>
          </a:p>
        </p:txBody>
      </p:sp>
    </p:spTree>
    <p:extLst>
      <p:ext uri="{BB962C8B-B14F-4D97-AF65-F5344CB8AC3E}">
        <p14:creationId xmlns:p14="http://schemas.microsoft.com/office/powerpoint/2010/main" val="33394774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3200" b="1" dirty="0">
                <a:solidFill>
                  <a:prstClr val="black"/>
                </a:solidFill>
              </a:rPr>
              <a:t>ΑΠΚ και Βιώσιμη Ανάπτυξη</a:t>
            </a:r>
            <a:endParaRPr lang="el-GR" dirty="0"/>
          </a:p>
        </p:txBody>
      </p:sp>
      <p:sp>
        <p:nvSpPr>
          <p:cNvPr id="3" name="Θέση περιεχομένου 2"/>
          <p:cNvSpPr>
            <a:spLocks noGrp="1"/>
          </p:cNvSpPr>
          <p:nvPr>
            <p:ph sz="half" idx="1"/>
          </p:nvPr>
        </p:nvSpPr>
        <p:spPr/>
        <p:txBody>
          <a:bodyPr>
            <a:normAutofit fontScale="62500" lnSpcReduction="20000"/>
          </a:bodyPr>
          <a:lstStyle/>
          <a:p>
            <a:pPr marL="0" lvl="0" indent="0">
              <a:lnSpc>
                <a:spcPct val="100000"/>
              </a:lnSpc>
              <a:spcBef>
                <a:spcPts val="0"/>
              </a:spcBef>
              <a:buNone/>
            </a:pPr>
            <a:r>
              <a:rPr lang="en-US" sz="1800" dirty="0">
                <a:solidFill>
                  <a:prstClr val="black"/>
                </a:solidFill>
              </a:rPr>
              <a:t>17 </a:t>
            </a:r>
            <a:r>
              <a:rPr lang="el-GR" sz="1800" dirty="0">
                <a:solidFill>
                  <a:prstClr val="black"/>
                </a:solidFill>
              </a:rPr>
              <a:t>Στόχοι για τη Βιώσιμη Ανάπτυξη</a:t>
            </a:r>
          </a:p>
          <a:p>
            <a:endParaRPr lang="el-GR" dirty="0"/>
          </a:p>
        </p:txBody>
      </p:sp>
      <p:sp>
        <p:nvSpPr>
          <p:cNvPr id="5" name="Θέση περιεχομένου 4"/>
          <p:cNvSpPr>
            <a:spLocks noGrp="1"/>
          </p:cNvSpPr>
          <p:nvPr>
            <p:ph sz="half" idx="2"/>
          </p:nvPr>
        </p:nvSpPr>
        <p:spPr/>
        <p:txBody>
          <a:bodyPr>
            <a:normAutofit fontScale="62500" lnSpcReduction="20000"/>
          </a:bodyPr>
          <a:lstStyle/>
          <a:p>
            <a:pPr marL="0" lvl="0" indent="0">
              <a:buClr>
                <a:srgbClr val="CE1E82"/>
              </a:buClr>
              <a:buNone/>
            </a:pPr>
            <a:r>
              <a:rPr lang="en-US" sz="3200" dirty="0">
                <a:solidFill>
                  <a:prstClr val="black"/>
                </a:solidFill>
              </a:rPr>
              <a:t>Culture 2030</a:t>
            </a:r>
          </a:p>
          <a:p>
            <a:pPr lvl="0">
              <a:buClr>
                <a:srgbClr val="CE1E82"/>
              </a:buClr>
            </a:pPr>
            <a:r>
              <a:rPr lang="el-GR" sz="2400" dirty="0">
                <a:solidFill>
                  <a:prstClr val="black"/>
                </a:solidFill>
              </a:rPr>
              <a:t>Περιβάλλον</a:t>
            </a:r>
            <a:r>
              <a:rPr lang="en-US" sz="2400" dirty="0">
                <a:solidFill>
                  <a:prstClr val="black"/>
                </a:solidFill>
              </a:rPr>
              <a:t> και </a:t>
            </a:r>
            <a:r>
              <a:rPr lang="en-US" sz="2400" dirty="0" err="1">
                <a:solidFill>
                  <a:prstClr val="black"/>
                </a:solidFill>
              </a:rPr>
              <a:t>Ανθεκτικότητ</a:t>
            </a:r>
            <a:r>
              <a:rPr lang="en-US" sz="2400" dirty="0">
                <a:solidFill>
                  <a:prstClr val="black"/>
                </a:solidFill>
              </a:rPr>
              <a:t>α</a:t>
            </a:r>
          </a:p>
          <a:p>
            <a:pPr lvl="0">
              <a:buClr>
                <a:srgbClr val="CE1E82"/>
              </a:buClr>
            </a:pPr>
            <a:r>
              <a:rPr lang="el-GR" sz="2400" dirty="0">
                <a:solidFill>
                  <a:prstClr val="black"/>
                </a:solidFill>
              </a:rPr>
              <a:t>Ευημερία και Διαβίωση</a:t>
            </a:r>
            <a:endParaRPr lang="en-US" sz="2400" dirty="0">
              <a:solidFill>
                <a:prstClr val="black"/>
              </a:solidFill>
            </a:endParaRPr>
          </a:p>
          <a:p>
            <a:pPr lvl="0">
              <a:buClr>
                <a:srgbClr val="CE1E82"/>
              </a:buClr>
            </a:pPr>
            <a:r>
              <a:rPr lang="el-GR" sz="2400" dirty="0">
                <a:solidFill>
                  <a:prstClr val="black"/>
                </a:solidFill>
              </a:rPr>
              <a:t>Γνώση &amp; Δεξιότητες</a:t>
            </a:r>
            <a:endParaRPr lang="en-US" sz="2400" dirty="0">
              <a:solidFill>
                <a:prstClr val="black"/>
              </a:solidFill>
            </a:endParaRPr>
          </a:p>
          <a:p>
            <a:pPr lvl="0">
              <a:buClr>
                <a:srgbClr val="CE1E82"/>
              </a:buClr>
            </a:pPr>
            <a:r>
              <a:rPr lang="el-GR" sz="2400" dirty="0">
                <a:solidFill>
                  <a:prstClr val="black"/>
                </a:solidFill>
              </a:rPr>
              <a:t>Συμπερίληψη</a:t>
            </a:r>
            <a:r>
              <a:rPr lang="en-US" sz="2400" dirty="0">
                <a:solidFill>
                  <a:prstClr val="black"/>
                </a:solidFill>
              </a:rPr>
              <a:t>και </a:t>
            </a:r>
            <a:r>
              <a:rPr lang="en-US" sz="2400" dirty="0" err="1">
                <a:solidFill>
                  <a:prstClr val="black"/>
                </a:solidFill>
              </a:rPr>
              <a:t>Συμμετοχή</a:t>
            </a:r>
            <a:endParaRPr lang="el-GR" sz="2400" dirty="0">
              <a:solidFill>
                <a:prstClr val="black"/>
              </a:solidFill>
            </a:endParaRPr>
          </a:p>
          <a:p>
            <a:pPr lvl="0">
              <a:buClr>
                <a:srgbClr val="CE1E82"/>
              </a:buClr>
            </a:pPr>
            <a:endParaRPr lang="el-GR" sz="2400" dirty="0">
              <a:solidFill>
                <a:prstClr val="black"/>
              </a:solidFill>
            </a:endParaRPr>
          </a:p>
          <a:p>
            <a:pPr lvl="0">
              <a:buClr>
                <a:srgbClr val="CE1E82"/>
              </a:buClr>
            </a:pPr>
            <a:endParaRPr lang="el-GR" sz="2400" dirty="0">
              <a:solidFill>
                <a:prstClr val="black"/>
              </a:solidFill>
            </a:endParaRPr>
          </a:p>
          <a:p>
            <a:pPr lvl="0">
              <a:buClr>
                <a:srgbClr val="CE1E82"/>
              </a:buClr>
            </a:pPr>
            <a:endParaRPr lang="el-GR" sz="2400" dirty="0">
              <a:solidFill>
                <a:prstClr val="black"/>
              </a:solidFill>
            </a:endParaRPr>
          </a:p>
          <a:p>
            <a:pPr lvl="0">
              <a:buClr>
                <a:srgbClr val="CE1E82"/>
              </a:buClr>
            </a:pPr>
            <a:endParaRPr lang="el-GR" sz="2400" dirty="0">
              <a:solidFill>
                <a:prstClr val="black"/>
              </a:solidFill>
            </a:endParaRPr>
          </a:p>
          <a:p>
            <a:pPr lvl="0" indent="0" algn="just">
              <a:lnSpc>
                <a:spcPct val="107000"/>
              </a:lnSpc>
              <a:spcBef>
                <a:spcPts val="0"/>
              </a:spcBef>
              <a:spcAft>
                <a:spcPts val="800"/>
              </a:spcAft>
              <a:buNone/>
            </a:pPr>
            <a:r>
              <a:rPr lang="en-US" sz="2400" dirty="0">
                <a:solidFill>
                  <a:prstClr val="black"/>
                </a:solidFill>
              </a:rPr>
              <a:t> </a:t>
            </a:r>
            <a:r>
              <a:rPr lang="el-GR" sz="1800" dirty="0">
                <a:solidFill>
                  <a:prstClr val="black"/>
                </a:solidFill>
                <a:latin typeface="Calibri" panose="020F0502020204030204" pitchFamily="34" charset="0"/>
                <a:ea typeface="Calibri" panose="020F0502020204030204" pitchFamily="34" charset="0"/>
                <a:cs typeface="Calibri" panose="020F0502020204030204" pitchFamily="34" charset="0"/>
              </a:rPr>
              <a:t>«</a:t>
            </a:r>
            <a:r>
              <a:rPr lang="el-GR" sz="1800" i="1" dirty="0">
                <a:solidFill>
                  <a:prstClr val="black"/>
                </a:solidFill>
                <a:latin typeface="Calibri" panose="020F0502020204030204" pitchFamily="34" charset="0"/>
                <a:ea typeface="Calibri" panose="020F0502020204030204" pitchFamily="34" charset="0"/>
                <a:cs typeface="Calibri" panose="020F0502020204030204" pitchFamily="34" charset="0"/>
              </a:rPr>
              <a:t>Αειφόρος ανάπτυξη είναι η ανάπτυξη που ικανοποιεί τις ανάγκες της παρούσας γενιάς, χωρίς να υπονομεύει τη δυνατότητα των μελλοντικών γενεών να ικανοποιήσουν τις δικές τους ανάγκες</a:t>
            </a:r>
            <a:r>
              <a:rPr lang="el-GR" sz="1800"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1800" dirty="0" err="1">
                <a:solidFill>
                  <a:prstClr val="black"/>
                </a:solidFill>
                <a:latin typeface="Calibri" panose="020F0502020204030204" pitchFamily="34" charset="0"/>
                <a:ea typeface="Calibri" panose="020F0502020204030204" pitchFamily="34" charset="0"/>
              </a:rPr>
              <a:t>Brundtlald</a:t>
            </a:r>
            <a:r>
              <a:rPr lang="el-GR" sz="1800" dirty="0">
                <a:solidFill>
                  <a:prstClr val="black"/>
                </a:solidFill>
                <a:latin typeface="Calibri" panose="020F0502020204030204" pitchFamily="34" charset="0"/>
                <a:ea typeface="Calibri" panose="020F0502020204030204" pitchFamily="34" charset="0"/>
              </a:rPr>
              <a:t>, 1987)</a:t>
            </a:r>
            <a:endParaRPr lang="en-US" sz="16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0" lvl="0" indent="0">
              <a:buClr>
                <a:srgbClr val="CE1E82"/>
              </a:buClr>
              <a:buNone/>
            </a:pPr>
            <a:endParaRPr lang="el-GR" sz="2400" dirty="0">
              <a:solidFill>
                <a:prstClr val="black"/>
              </a:solidFill>
            </a:endParaRPr>
          </a:p>
        </p:txBody>
      </p:sp>
      <p:pic>
        <p:nvPicPr>
          <p:cNvPr id="4" name="Εικόνα 3"/>
          <p:cNvPicPr>
            <a:picLocks noChangeAspect="1"/>
          </p:cNvPicPr>
          <p:nvPr/>
        </p:nvPicPr>
        <p:blipFill>
          <a:blip r:embed="rId2"/>
          <a:stretch>
            <a:fillRect/>
          </a:stretch>
        </p:blipFill>
        <p:spPr>
          <a:xfrm>
            <a:off x="0" y="2422948"/>
            <a:ext cx="4554747" cy="2219136"/>
          </a:xfrm>
          <a:prstGeom prst="rect">
            <a:avLst/>
          </a:prstGeom>
        </p:spPr>
      </p:pic>
    </p:spTree>
    <p:extLst>
      <p:ext uri="{BB962C8B-B14F-4D97-AF65-F5344CB8AC3E}">
        <p14:creationId xmlns:p14="http://schemas.microsoft.com/office/powerpoint/2010/main" val="14620112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20CCB9F5-DDBE-9A35-4C38-3C8E19961C96}"/>
              </a:ext>
            </a:extLst>
          </p:cNvPr>
          <p:cNvSpPr>
            <a:spLocks noGrp="1"/>
          </p:cNvSpPr>
          <p:nvPr>
            <p:ph type="title"/>
          </p:nvPr>
        </p:nvSpPr>
        <p:spPr/>
        <p:txBody>
          <a:bodyPr>
            <a:normAutofit/>
          </a:bodyPr>
          <a:lstStyle/>
          <a:p>
            <a:r>
              <a:rPr lang="el-GR" sz="2000" b="1" dirty="0"/>
              <a:t>Πίνακας: Θεματικές ΑΠΚ και Μορφές Βιωσιμότητας</a:t>
            </a:r>
          </a:p>
        </p:txBody>
      </p:sp>
      <p:graphicFrame>
        <p:nvGraphicFramePr>
          <p:cNvPr id="7" name="Θέση περιεχομένου 6">
            <a:extLst>
              <a:ext uri="{FF2B5EF4-FFF2-40B4-BE49-F238E27FC236}">
                <a16:creationId xmlns:a16="http://schemas.microsoft.com/office/drawing/2014/main" id="{63E8C45C-1266-022D-75C4-F813AF479140}"/>
              </a:ext>
            </a:extLst>
          </p:cNvPr>
          <p:cNvGraphicFramePr>
            <a:graphicFrameLocks noGrp="1"/>
          </p:cNvGraphicFramePr>
          <p:nvPr>
            <p:ph idx="1"/>
            <p:extLst>
              <p:ext uri="{D42A27DB-BD31-4B8C-83A1-F6EECF244321}">
                <p14:modId xmlns:p14="http://schemas.microsoft.com/office/powerpoint/2010/main" val="1331105703"/>
              </p:ext>
            </p:extLst>
          </p:nvPr>
        </p:nvGraphicFramePr>
        <p:xfrm>
          <a:off x="2794957" y="1904999"/>
          <a:ext cx="7246189" cy="4176622"/>
        </p:xfrm>
        <a:graphic>
          <a:graphicData uri="http://schemas.openxmlformats.org/drawingml/2006/table">
            <a:tbl>
              <a:tblPr firstRow="1" firstCol="1" bandRow="1"/>
              <a:tblGrid>
                <a:gridCol w="2408413">
                  <a:extLst>
                    <a:ext uri="{9D8B030D-6E8A-4147-A177-3AD203B41FA5}">
                      <a16:colId xmlns:a16="http://schemas.microsoft.com/office/drawing/2014/main" val="3864018109"/>
                    </a:ext>
                  </a:extLst>
                </a:gridCol>
                <a:gridCol w="2418888">
                  <a:extLst>
                    <a:ext uri="{9D8B030D-6E8A-4147-A177-3AD203B41FA5}">
                      <a16:colId xmlns:a16="http://schemas.microsoft.com/office/drawing/2014/main" val="1384220172"/>
                    </a:ext>
                  </a:extLst>
                </a:gridCol>
                <a:gridCol w="2418888">
                  <a:extLst>
                    <a:ext uri="{9D8B030D-6E8A-4147-A177-3AD203B41FA5}">
                      <a16:colId xmlns:a16="http://schemas.microsoft.com/office/drawing/2014/main" val="1155655913"/>
                    </a:ext>
                  </a:extLst>
                </a:gridCol>
              </a:tblGrid>
              <a:tr h="302998">
                <a:tc>
                  <a:txBody>
                    <a:bodyPr/>
                    <a:lstStyle/>
                    <a:p>
                      <a:pPr>
                        <a:lnSpc>
                          <a:spcPct val="115000"/>
                        </a:lnSpc>
                        <a:spcAft>
                          <a:spcPts val="1000"/>
                        </a:spcAft>
                        <a:buNone/>
                      </a:pPr>
                      <a:r>
                        <a:rPr lang="en-US" sz="1400" dirty="0" err="1">
                          <a:effectLst/>
                          <a:latin typeface="+mj-lt"/>
                          <a:ea typeface="MS Mincho" panose="02020609040205080304" pitchFamily="49" charset="-128"/>
                          <a:cs typeface="Times New Roman" panose="02020603050405020304" pitchFamily="18" charset="0"/>
                        </a:rPr>
                        <a:t>Θεμ</a:t>
                      </a:r>
                      <a:r>
                        <a:rPr lang="en-US" sz="1400" dirty="0">
                          <a:effectLst/>
                          <a:latin typeface="+mj-lt"/>
                          <a:ea typeface="MS Mincho" panose="02020609040205080304" pitchFamily="49" charset="-128"/>
                          <a:cs typeface="Times New Roman" panose="02020603050405020304" pitchFamily="18" charset="0"/>
                        </a:rPr>
                        <a:t>ατικές ΑΠΚ</a:t>
                      </a:r>
                      <a:endParaRPr lang="el-GR" sz="1400" dirty="0">
                        <a:effectLst/>
                        <a:latin typeface="+mj-lt"/>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en-US" sz="1400">
                          <a:effectLst/>
                          <a:latin typeface="+mj-lt"/>
                          <a:ea typeface="MS Mincho" panose="02020609040205080304" pitchFamily="49" charset="-128"/>
                          <a:cs typeface="Times New Roman" panose="02020603050405020304" pitchFamily="18" charset="0"/>
                        </a:rPr>
                        <a:t>Μορφές Βιωσιμότητας</a:t>
                      </a:r>
                      <a:endParaRPr lang="el-GR" sz="1400">
                        <a:effectLst/>
                        <a:latin typeface="+mj-lt"/>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en-US" sz="1400">
                          <a:effectLst/>
                          <a:latin typeface="+mj-lt"/>
                          <a:ea typeface="MS Mincho" panose="02020609040205080304" pitchFamily="49" charset="-128"/>
                          <a:cs typeface="Times New Roman" panose="02020603050405020304" pitchFamily="18" charset="0"/>
                        </a:rPr>
                        <a:t>Περιγραφή Συνεισφοράς</a:t>
                      </a:r>
                      <a:endParaRPr lang="el-GR" sz="1400">
                        <a:effectLst/>
                        <a:latin typeface="+mj-lt"/>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28396316"/>
                  </a:ext>
                </a:extLst>
              </a:tr>
              <a:tr h="968406">
                <a:tc>
                  <a:txBody>
                    <a:bodyPr/>
                    <a:lstStyle/>
                    <a:p>
                      <a:pPr>
                        <a:lnSpc>
                          <a:spcPct val="115000"/>
                        </a:lnSpc>
                        <a:spcAft>
                          <a:spcPts val="1000"/>
                        </a:spcAft>
                        <a:buNone/>
                      </a:pPr>
                      <a:r>
                        <a:rPr lang="en-US" sz="1400">
                          <a:effectLst/>
                          <a:latin typeface="+mj-lt"/>
                          <a:ea typeface="MS Mincho" panose="02020609040205080304" pitchFamily="49" charset="-128"/>
                          <a:cs typeface="Times New Roman" panose="02020603050405020304" pitchFamily="18" charset="0"/>
                        </a:rPr>
                        <a:t>Παραδοσιακοί Χοροί</a:t>
                      </a:r>
                      <a:endParaRPr lang="el-GR" sz="1400">
                        <a:effectLst/>
                        <a:latin typeface="+mj-lt"/>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en-US" sz="1400" dirty="0" err="1">
                          <a:effectLst/>
                          <a:latin typeface="+mj-lt"/>
                          <a:ea typeface="MS Mincho" panose="02020609040205080304" pitchFamily="49" charset="-128"/>
                          <a:cs typeface="Times New Roman" panose="02020603050405020304" pitchFamily="18" charset="0"/>
                        </a:rPr>
                        <a:t>Κοινωνική</a:t>
                      </a:r>
                      <a:r>
                        <a:rPr lang="en-US" sz="1400" dirty="0">
                          <a:effectLst/>
                          <a:latin typeface="+mj-lt"/>
                          <a:ea typeface="MS Mincho" panose="02020609040205080304" pitchFamily="49" charset="-128"/>
                          <a:cs typeface="Times New Roman" panose="02020603050405020304" pitchFamily="18" charset="0"/>
                        </a:rPr>
                        <a:t> </a:t>
                      </a:r>
                      <a:r>
                        <a:rPr lang="en-US" sz="1400" dirty="0" err="1">
                          <a:effectLst/>
                          <a:latin typeface="+mj-lt"/>
                          <a:ea typeface="MS Mincho" panose="02020609040205080304" pitchFamily="49" charset="-128"/>
                          <a:cs typeface="Times New Roman" panose="02020603050405020304" pitchFamily="18" charset="0"/>
                        </a:rPr>
                        <a:t>Βιωσιμότητ</a:t>
                      </a:r>
                      <a:r>
                        <a:rPr lang="en-US" sz="1400" dirty="0">
                          <a:effectLst/>
                          <a:latin typeface="+mj-lt"/>
                          <a:ea typeface="MS Mincho" panose="02020609040205080304" pitchFamily="49" charset="-128"/>
                          <a:cs typeface="Times New Roman" panose="02020603050405020304" pitchFamily="18" charset="0"/>
                        </a:rPr>
                        <a:t>α</a:t>
                      </a:r>
                      <a:endParaRPr lang="el-GR" sz="1400" dirty="0">
                        <a:effectLst/>
                        <a:latin typeface="+mj-lt"/>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en-US" sz="1400" dirty="0" err="1">
                          <a:effectLst/>
                          <a:latin typeface="+mj-lt"/>
                          <a:ea typeface="MS Mincho" panose="02020609040205080304" pitchFamily="49" charset="-128"/>
                          <a:cs typeface="Times New Roman" panose="02020603050405020304" pitchFamily="18" charset="0"/>
                        </a:rPr>
                        <a:t>Ενίσχυση</a:t>
                      </a:r>
                      <a:r>
                        <a:rPr lang="en-US" sz="1400" dirty="0">
                          <a:effectLst/>
                          <a:latin typeface="+mj-lt"/>
                          <a:ea typeface="MS Mincho" panose="02020609040205080304" pitchFamily="49" charset="-128"/>
                          <a:cs typeface="Times New Roman" panose="02020603050405020304" pitchFamily="18" charset="0"/>
                        </a:rPr>
                        <a:t> </a:t>
                      </a:r>
                      <a:r>
                        <a:rPr lang="en-US" sz="1400" dirty="0" err="1">
                          <a:effectLst/>
                          <a:latin typeface="+mj-lt"/>
                          <a:ea typeface="MS Mincho" panose="02020609040205080304" pitchFamily="49" charset="-128"/>
                          <a:cs typeface="Times New Roman" panose="02020603050405020304" pitchFamily="18" charset="0"/>
                        </a:rPr>
                        <a:t>κοινωνικών</a:t>
                      </a:r>
                      <a:r>
                        <a:rPr lang="en-US" sz="1400" dirty="0">
                          <a:effectLst/>
                          <a:latin typeface="+mj-lt"/>
                          <a:ea typeface="MS Mincho" panose="02020609040205080304" pitchFamily="49" charset="-128"/>
                          <a:cs typeface="Times New Roman" panose="02020603050405020304" pitchFamily="18" charset="0"/>
                        </a:rPr>
                        <a:t> </a:t>
                      </a:r>
                      <a:r>
                        <a:rPr lang="en-US" sz="1400" dirty="0" err="1">
                          <a:effectLst/>
                          <a:latin typeface="+mj-lt"/>
                          <a:ea typeface="MS Mincho" panose="02020609040205080304" pitchFamily="49" charset="-128"/>
                          <a:cs typeface="Times New Roman" panose="02020603050405020304" pitchFamily="18" charset="0"/>
                        </a:rPr>
                        <a:t>δεσμών</a:t>
                      </a:r>
                      <a:r>
                        <a:rPr lang="en-US" sz="1400" dirty="0">
                          <a:effectLst/>
                          <a:latin typeface="+mj-lt"/>
                          <a:ea typeface="MS Mincho" panose="02020609040205080304" pitchFamily="49" charset="-128"/>
                          <a:cs typeface="Times New Roman" panose="02020603050405020304" pitchFamily="18" charset="0"/>
                        </a:rPr>
                        <a:t>, </a:t>
                      </a:r>
                      <a:r>
                        <a:rPr lang="en-US" sz="1400" dirty="0" err="1">
                          <a:effectLst/>
                          <a:latin typeface="+mj-lt"/>
                          <a:ea typeface="MS Mincho" panose="02020609040205080304" pitchFamily="49" charset="-128"/>
                          <a:cs typeface="Times New Roman" panose="02020603050405020304" pitchFamily="18" charset="0"/>
                        </a:rPr>
                        <a:t>συλλογικότητ</a:t>
                      </a:r>
                      <a:r>
                        <a:rPr lang="en-US" sz="1400" dirty="0">
                          <a:effectLst/>
                          <a:latin typeface="+mj-lt"/>
                          <a:ea typeface="MS Mincho" panose="02020609040205080304" pitchFamily="49" charset="-128"/>
                          <a:cs typeface="Times New Roman" panose="02020603050405020304" pitchFamily="18" charset="0"/>
                        </a:rPr>
                        <a:t>ας και τοπικής ταυτότητας</a:t>
                      </a:r>
                      <a:endParaRPr lang="el-GR" sz="1400" dirty="0">
                        <a:effectLst/>
                        <a:latin typeface="+mj-lt"/>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21508016"/>
                  </a:ext>
                </a:extLst>
              </a:tr>
              <a:tr h="968406">
                <a:tc>
                  <a:txBody>
                    <a:bodyPr/>
                    <a:lstStyle/>
                    <a:p>
                      <a:pPr>
                        <a:lnSpc>
                          <a:spcPct val="115000"/>
                        </a:lnSpc>
                        <a:spcAft>
                          <a:spcPts val="1000"/>
                        </a:spcAft>
                        <a:buNone/>
                      </a:pPr>
                      <a:r>
                        <a:rPr lang="en-US" sz="1400">
                          <a:effectLst/>
                          <a:latin typeface="+mj-lt"/>
                          <a:ea typeface="MS Mincho" panose="02020609040205080304" pitchFamily="49" charset="-128"/>
                          <a:cs typeface="Times New Roman" panose="02020603050405020304" pitchFamily="18" charset="0"/>
                        </a:rPr>
                        <a:t>Μουσικές Παραδόσεις</a:t>
                      </a:r>
                      <a:endParaRPr lang="el-GR" sz="1400">
                        <a:effectLst/>
                        <a:latin typeface="+mj-lt"/>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en-US" sz="1400">
                          <a:effectLst/>
                          <a:latin typeface="+mj-lt"/>
                          <a:ea typeface="MS Mincho" panose="02020609040205080304" pitchFamily="49" charset="-128"/>
                          <a:cs typeface="Times New Roman" panose="02020603050405020304" pitchFamily="18" charset="0"/>
                        </a:rPr>
                        <a:t>Πολιτιστική Βιωσιμότητα</a:t>
                      </a:r>
                      <a:endParaRPr lang="el-GR" sz="1400">
                        <a:effectLst/>
                        <a:latin typeface="+mj-lt"/>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en-US" sz="1400" dirty="0" err="1">
                          <a:effectLst/>
                          <a:latin typeface="+mj-lt"/>
                          <a:ea typeface="MS Mincho" panose="02020609040205080304" pitchFamily="49" charset="-128"/>
                          <a:cs typeface="Times New Roman" panose="02020603050405020304" pitchFamily="18" charset="0"/>
                        </a:rPr>
                        <a:t>Συνέχιση</a:t>
                      </a:r>
                      <a:r>
                        <a:rPr lang="en-US" sz="1400" dirty="0">
                          <a:effectLst/>
                          <a:latin typeface="+mj-lt"/>
                          <a:ea typeface="MS Mincho" panose="02020609040205080304" pitchFamily="49" charset="-128"/>
                          <a:cs typeface="Times New Roman" panose="02020603050405020304" pitchFamily="18" charset="0"/>
                        </a:rPr>
                        <a:t> </a:t>
                      </a:r>
                      <a:r>
                        <a:rPr lang="en-US" sz="1400" dirty="0" err="1">
                          <a:effectLst/>
                          <a:latin typeface="+mj-lt"/>
                          <a:ea typeface="MS Mincho" panose="02020609040205080304" pitchFamily="49" charset="-128"/>
                          <a:cs typeface="Times New Roman" panose="02020603050405020304" pitchFamily="18" charset="0"/>
                        </a:rPr>
                        <a:t>μουσικής</a:t>
                      </a:r>
                      <a:r>
                        <a:rPr lang="en-US" sz="1400" dirty="0">
                          <a:effectLst/>
                          <a:latin typeface="+mj-lt"/>
                          <a:ea typeface="MS Mincho" panose="02020609040205080304" pitchFamily="49" charset="-128"/>
                          <a:cs typeface="Times New Roman" panose="02020603050405020304" pitchFamily="18" charset="0"/>
                        </a:rPr>
                        <a:t> </a:t>
                      </a:r>
                      <a:r>
                        <a:rPr lang="en-US" sz="1400" dirty="0" err="1">
                          <a:effectLst/>
                          <a:latin typeface="+mj-lt"/>
                          <a:ea typeface="MS Mincho" panose="02020609040205080304" pitchFamily="49" charset="-128"/>
                          <a:cs typeface="Times New Roman" panose="02020603050405020304" pitchFamily="18" charset="0"/>
                        </a:rPr>
                        <a:t>κληρονομιάς</a:t>
                      </a:r>
                      <a:r>
                        <a:rPr lang="en-US" sz="1400" dirty="0">
                          <a:effectLst/>
                          <a:latin typeface="+mj-lt"/>
                          <a:ea typeface="MS Mincho" panose="02020609040205080304" pitchFamily="49" charset="-128"/>
                          <a:cs typeface="Times New Roman" panose="02020603050405020304" pitchFamily="18" charset="0"/>
                        </a:rPr>
                        <a:t> και </a:t>
                      </a:r>
                      <a:r>
                        <a:rPr lang="en-US" sz="1400" dirty="0" err="1">
                          <a:effectLst/>
                          <a:latin typeface="+mj-lt"/>
                          <a:ea typeface="MS Mincho" panose="02020609040205080304" pitchFamily="49" charset="-128"/>
                          <a:cs typeface="Times New Roman" panose="02020603050405020304" pitchFamily="18" charset="0"/>
                        </a:rPr>
                        <a:t>δι</a:t>
                      </a:r>
                      <a:r>
                        <a:rPr lang="en-US" sz="1400" dirty="0">
                          <a:effectLst/>
                          <a:latin typeface="+mj-lt"/>
                          <a:ea typeface="MS Mincho" panose="02020609040205080304" pitchFamily="49" charset="-128"/>
                          <a:cs typeface="Times New Roman" panose="02020603050405020304" pitchFamily="18" charset="0"/>
                        </a:rPr>
                        <a:t>αγενεακή μετάδοση</a:t>
                      </a:r>
                      <a:endParaRPr lang="el-GR" sz="1400" dirty="0">
                        <a:effectLst/>
                        <a:latin typeface="+mj-lt"/>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13128552"/>
                  </a:ext>
                </a:extLst>
              </a:tr>
              <a:tr h="968406">
                <a:tc>
                  <a:txBody>
                    <a:bodyPr/>
                    <a:lstStyle/>
                    <a:p>
                      <a:pPr>
                        <a:lnSpc>
                          <a:spcPct val="115000"/>
                        </a:lnSpc>
                        <a:spcAft>
                          <a:spcPts val="1000"/>
                        </a:spcAft>
                        <a:buNone/>
                      </a:pPr>
                      <a:r>
                        <a:rPr lang="en-US" sz="1400">
                          <a:effectLst/>
                          <a:latin typeface="+mj-lt"/>
                          <a:ea typeface="MS Mincho" panose="02020609040205080304" pitchFamily="49" charset="-128"/>
                          <a:cs typeface="Times New Roman" panose="02020603050405020304" pitchFamily="18" charset="0"/>
                        </a:rPr>
                        <a:t>Λαογραφία &amp; Έθιμα</a:t>
                      </a:r>
                      <a:endParaRPr lang="el-GR" sz="1400">
                        <a:effectLst/>
                        <a:latin typeface="+mj-lt"/>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en-US" sz="1400">
                          <a:effectLst/>
                          <a:latin typeface="+mj-lt"/>
                          <a:ea typeface="MS Mincho" panose="02020609040205080304" pitchFamily="49" charset="-128"/>
                          <a:cs typeface="Times New Roman" panose="02020603050405020304" pitchFamily="18" charset="0"/>
                        </a:rPr>
                        <a:t>Κοινωνικοπολιτισμική Ανθεκτικότητα</a:t>
                      </a:r>
                      <a:endParaRPr lang="el-GR" sz="1400">
                        <a:effectLst/>
                        <a:latin typeface="+mj-lt"/>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en-US" sz="1400" dirty="0" err="1">
                          <a:effectLst/>
                          <a:latin typeface="+mj-lt"/>
                          <a:ea typeface="MS Mincho" panose="02020609040205080304" pitchFamily="49" charset="-128"/>
                          <a:cs typeface="Times New Roman" panose="02020603050405020304" pitchFamily="18" charset="0"/>
                        </a:rPr>
                        <a:t>Δι</a:t>
                      </a:r>
                      <a:r>
                        <a:rPr lang="en-US" sz="1400" dirty="0">
                          <a:effectLst/>
                          <a:latin typeface="+mj-lt"/>
                          <a:ea typeface="MS Mincho" panose="02020609040205080304" pitchFamily="49" charset="-128"/>
                          <a:cs typeface="Times New Roman" panose="02020603050405020304" pitchFamily="18" charset="0"/>
                        </a:rPr>
                        <a:t>ατήρηση μνήμης και σύνδεση παρελθόντος–παρόντος</a:t>
                      </a:r>
                      <a:endParaRPr lang="el-GR" sz="1400" dirty="0">
                        <a:effectLst/>
                        <a:latin typeface="+mj-lt"/>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77242505"/>
                  </a:ext>
                </a:extLst>
              </a:tr>
              <a:tr h="968406">
                <a:tc>
                  <a:txBody>
                    <a:bodyPr/>
                    <a:lstStyle/>
                    <a:p>
                      <a:pPr>
                        <a:lnSpc>
                          <a:spcPct val="115000"/>
                        </a:lnSpc>
                        <a:spcAft>
                          <a:spcPts val="1000"/>
                        </a:spcAft>
                        <a:buNone/>
                      </a:pPr>
                      <a:r>
                        <a:rPr lang="en-US" sz="1400">
                          <a:effectLst/>
                          <a:latin typeface="+mj-lt"/>
                          <a:ea typeface="MS Mincho" panose="02020609040205080304" pitchFamily="49" charset="-128"/>
                          <a:cs typeface="Times New Roman" panose="02020603050405020304" pitchFamily="18" charset="0"/>
                        </a:rPr>
                        <a:t>Νεανική Δημιουργικότητα</a:t>
                      </a:r>
                      <a:endParaRPr lang="el-GR" sz="1400">
                        <a:effectLst/>
                        <a:latin typeface="+mj-lt"/>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en-US" sz="1400">
                          <a:effectLst/>
                          <a:latin typeface="+mj-lt"/>
                          <a:ea typeface="MS Mincho" panose="02020609040205080304" pitchFamily="49" charset="-128"/>
                          <a:cs typeface="Times New Roman" panose="02020603050405020304" pitchFamily="18" charset="0"/>
                        </a:rPr>
                        <a:t>Μελλοντική Βιωσιμότητα</a:t>
                      </a:r>
                      <a:endParaRPr lang="el-GR" sz="1400">
                        <a:effectLst/>
                        <a:latin typeface="+mj-lt"/>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en-US" sz="1400" dirty="0" err="1">
                          <a:effectLst/>
                          <a:latin typeface="+mj-lt"/>
                          <a:ea typeface="MS Mincho" panose="02020609040205080304" pitchFamily="49" charset="-128"/>
                          <a:cs typeface="Times New Roman" panose="02020603050405020304" pitchFamily="18" charset="0"/>
                        </a:rPr>
                        <a:t>Αν</a:t>
                      </a:r>
                      <a:r>
                        <a:rPr lang="en-US" sz="1400" dirty="0">
                          <a:effectLst/>
                          <a:latin typeface="+mj-lt"/>
                          <a:ea typeface="MS Mincho" panose="02020609040205080304" pitchFamily="49" charset="-128"/>
                          <a:cs typeface="Times New Roman" panose="02020603050405020304" pitchFamily="18" charset="0"/>
                        </a:rPr>
                        <a:t>ανεωτικές πρακτικές και ενσωμάτωση νέων πληθυσμών</a:t>
                      </a:r>
                      <a:endParaRPr lang="el-GR" sz="1400" dirty="0">
                        <a:effectLst/>
                        <a:latin typeface="+mj-lt"/>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96756935"/>
                  </a:ext>
                </a:extLst>
              </a:tr>
            </a:tbl>
          </a:graphicData>
        </a:graphic>
      </p:graphicFrame>
      <p:sp>
        <p:nvSpPr>
          <p:cNvPr id="8" name="Rectangle 1">
            <a:extLst>
              <a:ext uri="{FF2B5EF4-FFF2-40B4-BE49-F238E27FC236}">
                <a16:creationId xmlns:a16="http://schemas.microsoft.com/office/drawing/2014/main" id="{77153EB7-386D-4F03-187D-0F99D36E32D5}"/>
              </a:ext>
            </a:extLst>
          </p:cNvPr>
          <p:cNvSpPr>
            <a:spLocks noChangeArrowheads="1"/>
          </p:cNvSpPr>
          <p:nvPr/>
        </p:nvSpPr>
        <p:spPr bwMode="auto">
          <a:xfrm>
            <a:off x="-1090751" y="-97110"/>
            <a:ext cx="13282751" cy="651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12696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l-GR" sz="1300" b="1" i="0" u="none" strike="noStrike" cap="none" normalizeH="0" baseline="0">
                <a:ln>
                  <a:noFill/>
                </a:ln>
                <a:solidFill>
                  <a:srgbClr val="4F81BD"/>
                </a:solidFill>
                <a:effectLst/>
                <a:latin typeface="Calibri" panose="020F0502020204030204" pitchFamily="34" charset="0"/>
                <a:ea typeface="MS Gothic" panose="020B0609070205080204" pitchFamily="49" charset="-128"/>
                <a:cs typeface="Times New Roman" panose="02020603050405020304" pitchFamily="18" charset="0"/>
              </a:rPr>
              <a:t>Πίνακας: Θεματικές ΑΠΚ → Μορφές Βιωσιμότητας</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l-GR"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3842934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E53A3BB-4A76-BAB1-3E37-BA7C13A2690B}"/>
              </a:ext>
            </a:extLst>
          </p:cNvPr>
          <p:cNvSpPr>
            <a:spLocks noGrp="1"/>
          </p:cNvSpPr>
          <p:nvPr>
            <p:ph type="title"/>
          </p:nvPr>
        </p:nvSpPr>
        <p:spPr/>
        <p:txBody>
          <a:bodyPr>
            <a:normAutofit/>
          </a:bodyPr>
          <a:lstStyle/>
          <a:p>
            <a:r>
              <a:rPr lang="el-GR" sz="2000" dirty="0"/>
              <a:t>Πίνακας: Σύνοψη Εννοιολογικού Μοντέλου Πολιτιστικής Βιωσιμότητας</a:t>
            </a:r>
          </a:p>
        </p:txBody>
      </p:sp>
      <p:graphicFrame>
        <p:nvGraphicFramePr>
          <p:cNvPr id="4" name="Θέση περιεχομένου 3">
            <a:extLst>
              <a:ext uri="{FF2B5EF4-FFF2-40B4-BE49-F238E27FC236}">
                <a16:creationId xmlns:a16="http://schemas.microsoft.com/office/drawing/2014/main" id="{03ABFACF-7256-CBFB-BF9C-5E24F40C7ECF}"/>
              </a:ext>
            </a:extLst>
          </p:cNvPr>
          <p:cNvGraphicFramePr>
            <a:graphicFrameLocks noGrp="1"/>
          </p:cNvGraphicFramePr>
          <p:nvPr>
            <p:ph idx="1"/>
            <p:extLst>
              <p:ext uri="{D42A27DB-BD31-4B8C-83A1-F6EECF244321}">
                <p14:modId xmlns:p14="http://schemas.microsoft.com/office/powerpoint/2010/main" val="2103395055"/>
              </p:ext>
            </p:extLst>
          </p:nvPr>
        </p:nvGraphicFramePr>
        <p:xfrm>
          <a:off x="2191109" y="1518249"/>
          <a:ext cx="7599003" cy="5035015"/>
        </p:xfrm>
        <a:graphic>
          <a:graphicData uri="http://schemas.openxmlformats.org/drawingml/2006/table">
            <a:tbl>
              <a:tblPr firstRow="1" firstCol="1" bandRow="1"/>
              <a:tblGrid>
                <a:gridCol w="2533001">
                  <a:extLst>
                    <a:ext uri="{9D8B030D-6E8A-4147-A177-3AD203B41FA5}">
                      <a16:colId xmlns:a16="http://schemas.microsoft.com/office/drawing/2014/main" val="2446851332"/>
                    </a:ext>
                  </a:extLst>
                </a:gridCol>
                <a:gridCol w="2533001">
                  <a:extLst>
                    <a:ext uri="{9D8B030D-6E8A-4147-A177-3AD203B41FA5}">
                      <a16:colId xmlns:a16="http://schemas.microsoft.com/office/drawing/2014/main" val="2485566257"/>
                    </a:ext>
                  </a:extLst>
                </a:gridCol>
                <a:gridCol w="2533001">
                  <a:extLst>
                    <a:ext uri="{9D8B030D-6E8A-4147-A177-3AD203B41FA5}">
                      <a16:colId xmlns:a16="http://schemas.microsoft.com/office/drawing/2014/main" val="1478176014"/>
                    </a:ext>
                  </a:extLst>
                </a:gridCol>
              </a:tblGrid>
              <a:tr h="439235">
                <a:tc>
                  <a:txBody>
                    <a:bodyPr/>
                    <a:lstStyle/>
                    <a:p>
                      <a:pPr>
                        <a:lnSpc>
                          <a:spcPct val="115000"/>
                        </a:lnSpc>
                        <a:spcAft>
                          <a:spcPts val="1000"/>
                        </a:spcAft>
                        <a:buNone/>
                      </a:pPr>
                      <a:r>
                        <a:rPr lang="en-US" sz="1800">
                          <a:effectLst/>
                          <a:latin typeface="Bookman Old Style" panose="02050604050505020204" pitchFamily="18" charset="0"/>
                          <a:ea typeface="MS Mincho" panose="02020609040205080304" pitchFamily="49" charset="-128"/>
                          <a:cs typeface="Times New Roman" panose="02020603050405020304" pitchFamily="18" charset="0"/>
                        </a:rPr>
                        <a:t>Πυλώνας</a:t>
                      </a:r>
                      <a:endParaRPr lang="el-GR" sz="1800">
                        <a:effectLst/>
                        <a:latin typeface="Bookman Old Style" panose="020506040505050202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en-US" sz="1800">
                          <a:effectLst/>
                          <a:latin typeface="Bookman Old Style" panose="02050604050505020204" pitchFamily="18" charset="0"/>
                          <a:ea typeface="MS Mincho" panose="02020609040205080304" pitchFamily="49" charset="-128"/>
                          <a:cs typeface="Times New Roman" panose="02020603050405020304" pitchFamily="18" charset="0"/>
                        </a:rPr>
                        <a:t>Περιγραφή</a:t>
                      </a:r>
                      <a:endParaRPr lang="el-GR" sz="1800">
                        <a:effectLst/>
                        <a:latin typeface="Bookman Old Style" panose="020506040505050202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en-US" sz="1800">
                          <a:effectLst/>
                          <a:latin typeface="Bookman Old Style" panose="02050604050505020204" pitchFamily="18" charset="0"/>
                          <a:ea typeface="MS Mincho" panose="02020609040205080304" pitchFamily="49" charset="-128"/>
                          <a:cs typeface="Times New Roman" panose="02020603050405020304" pitchFamily="18" charset="0"/>
                        </a:rPr>
                        <a:t>Κύρια Στοιχεία</a:t>
                      </a:r>
                      <a:endParaRPr lang="el-GR" sz="1800">
                        <a:effectLst/>
                        <a:latin typeface="Bookman Old Style" panose="020506040505050202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30258989"/>
                  </a:ext>
                </a:extLst>
              </a:tr>
              <a:tr h="1385515">
                <a:tc>
                  <a:txBody>
                    <a:bodyPr/>
                    <a:lstStyle/>
                    <a:p>
                      <a:pPr>
                        <a:lnSpc>
                          <a:spcPct val="115000"/>
                        </a:lnSpc>
                        <a:spcAft>
                          <a:spcPts val="1000"/>
                        </a:spcAft>
                        <a:buNone/>
                      </a:pPr>
                      <a:r>
                        <a:rPr lang="en-US" sz="1800">
                          <a:effectLst/>
                          <a:latin typeface="Bookman Old Style" panose="02050604050505020204" pitchFamily="18" charset="0"/>
                          <a:ea typeface="MS Mincho" panose="02020609040205080304" pitchFamily="49" charset="-128"/>
                          <a:cs typeface="Times New Roman" panose="02020603050405020304" pitchFamily="18" charset="0"/>
                        </a:rPr>
                        <a:t>ΑΠΚ ως Οικοσύστημα</a:t>
                      </a:r>
                      <a:endParaRPr lang="el-GR" sz="1800">
                        <a:effectLst/>
                        <a:latin typeface="Bookman Old Style" panose="020506040505050202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en-US" sz="1800">
                          <a:effectLst/>
                          <a:latin typeface="Bookman Old Style" panose="02050604050505020204" pitchFamily="18" charset="0"/>
                          <a:ea typeface="MS Mincho" panose="02020609040205080304" pitchFamily="49" charset="-128"/>
                          <a:cs typeface="Times New Roman" panose="02020603050405020304" pitchFamily="18" charset="0"/>
                        </a:rPr>
                        <a:t>Η ΑΠΚ παράγει πολιτιστικές υπηρεσίες</a:t>
                      </a:r>
                      <a:endParaRPr lang="el-GR" sz="1800">
                        <a:effectLst/>
                        <a:latin typeface="Bookman Old Style" panose="020506040505050202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en-US" sz="1800">
                          <a:effectLst/>
                          <a:latin typeface="Bookman Old Style" panose="02050604050505020204" pitchFamily="18" charset="0"/>
                          <a:ea typeface="MS Mincho" panose="02020609040205080304" pitchFamily="49" charset="-128"/>
                          <a:cs typeface="Times New Roman" panose="02020603050405020304" pitchFamily="18" charset="0"/>
                        </a:rPr>
                        <a:t>Ταυτότητα, μνήμη, συνοχή</a:t>
                      </a:r>
                      <a:endParaRPr lang="el-GR" sz="1800">
                        <a:effectLst/>
                        <a:latin typeface="Bookman Old Style" panose="020506040505050202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52616158"/>
                  </a:ext>
                </a:extLst>
              </a:tr>
              <a:tr h="1385515">
                <a:tc>
                  <a:txBody>
                    <a:bodyPr/>
                    <a:lstStyle/>
                    <a:p>
                      <a:pPr>
                        <a:lnSpc>
                          <a:spcPct val="115000"/>
                        </a:lnSpc>
                        <a:spcAft>
                          <a:spcPts val="1000"/>
                        </a:spcAft>
                        <a:buNone/>
                      </a:pPr>
                      <a:r>
                        <a:rPr lang="en-US" sz="1800">
                          <a:effectLst/>
                          <a:latin typeface="Bookman Old Style" panose="02050604050505020204" pitchFamily="18" charset="0"/>
                          <a:ea typeface="MS Mincho" panose="02020609040205080304" pitchFamily="49" charset="-128"/>
                          <a:cs typeface="Times New Roman" panose="02020603050405020304" pitchFamily="18" charset="0"/>
                        </a:rPr>
                        <a:t>Κοινότητα ως Φορέας Βιωσιμότητας</a:t>
                      </a:r>
                      <a:endParaRPr lang="el-GR" sz="1800">
                        <a:effectLst/>
                        <a:latin typeface="Bookman Old Style" panose="020506040505050202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en-US" sz="1800">
                          <a:effectLst/>
                          <a:latin typeface="Bookman Old Style" panose="02050604050505020204" pitchFamily="18" charset="0"/>
                          <a:ea typeface="MS Mincho" panose="02020609040205080304" pitchFamily="49" charset="-128"/>
                          <a:cs typeface="Times New Roman" panose="02020603050405020304" pitchFamily="18" charset="0"/>
                        </a:rPr>
                        <a:t>Συγκρότηση κοινωνικού κεφαλαίου</a:t>
                      </a:r>
                      <a:endParaRPr lang="el-GR" sz="1800">
                        <a:effectLst/>
                        <a:latin typeface="Bookman Old Style" panose="020506040505050202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en-US" sz="1800">
                          <a:effectLst/>
                          <a:latin typeface="Bookman Old Style" panose="02050604050505020204" pitchFamily="18" charset="0"/>
                          <a:ea typeface="MS Mincho" panose="02020609040205080304" pitchFamily="49" charset="-128"/>
                          <a:cs typeface="Times New Roman" panose="02020603050405020304" pitchFamily="18" charset="0"/>
                        </a:rPr>
                        <a:t>Συμμετοχή, εκπαίδευση, ανθεκτικότητα</a:t>
                      </a:r>
                      <a:endParaRPr lang="el-GR" sz="1800">
                        <a:effectLst/>
                        <a:latin typeface="Bookman Old Style" panose="020506040505050202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45585555"/>
                  </a:ext>
                </a:extLst>
              </a:tr>
              <a:tr h="912375">
                <a:tc>
                  <a:txBody>
                    <a:bodyPr/>
                    <a:lstStyle/>
                    <a:p>
                      <a:pPr>
                        <a:lnSpc>
                          <a:spcPct val="115000"/>
                        </a:lnSpc>
                        <a:spcAft>
                          <a:spcPts val="1000"/>
                        </a:spcAft>
                        <a:buNone/>
                      </a:pPr>
                      <a:r>
                        <a:rPr lang="en-US" sz="1800">
                          <a:effectLst/>
                          <a:latin typeface="Bookman Old Style" panose="02050604050505020204" pitchFamily="18" charset="0"/>
                          <a:ea typeface="MS Mincho" panose="02020609040205080304" pitchFamily="49" charset="-128"/>
                          <a:cs typeface="Times New Roman" panose="02020603050405020304" pitchFamily="18" charset="0"/>
                        </a:rPr>
                        <a:t>Υβριδική Διακυβέρνηση</a:t>
                      </a:r>
                      <a:endParaRPr lang="el-GR" sz="1800">
                        <a:effectLst/>
                        <a:latin typeface="Bookman Old Style" panose="020506040505050202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en-US" sz="1800">
                          <a:effectLst/>
                          <a:latin typeface="Bookman Old Style" panose="02050604050505020204" pitchFamily="18" charset="0"/>
                          <a:ea typeface="MS Mincho" panose="02020609040205080304" pitchFamily="49" charset="-128"/>
                          <a:cs typeface="Times New Roman" panose="02020603050405020304" pitchFamily="18" charset="0"/>
                        </a:rPr>
                        <a:t>Συνέργειες θεσμών–κοινοτήτων</a:t>
                      </a:r>
                      <a:endParaRPr lang="el-GR" sz="1800">
                        <a:effectLst/>
                        <a:latin typeface="Bookman Old Style" panose="020506040505050202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en-US" sz="1800">
                          <a:effectLst/>
                          <a:latin typeface="Bookman Old Style" panose="02050604050505020204" pitchFamily="18" charset="0"/>
                          <a:ea typeface="MS Mincho" panose="02020609040205080304" pitchFamily="49" charset="-128"/>
                          <a:cs typeface="Times New Roman" panose="02020603050405020304" pitchFamily="18" charset="0"/>
                        </a:rPr>
                        <a:t>Co-governance, σταθερότητα</a:t>
                      </a:r>
                      <a:endParaRPr lang="el-GR" sz="1800">
                        <a:effectLst/>
                        <a:latin typeface="Bookman Old Style" panose="020506040505050202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37483995"/>
                  </a:ext>
                </a:extLst>
              </a:tr>
              <a:tr h="912375">
                <a:tc>
                  <a:txBody>
                    <a:bodyPr/>
                    <a:lstStyle/>
                    <a:p>
                      <a:pPr>
                        <a:lnSpc>
                          <a:spcPct val="115000"/>
                        </a:lnSpc>
                        <a:spcAft>
                          <a:spcPts val="1000"/>
                        </a:spcAft>
                        <a:buNone/>
                      </a:pPr>
                      <a:r>
                        <a:rPr lang="en-US" sz="1800" dirty="0" err="1">
                          <a:effectLst/>
                          <a:latin typeface="Bookman Old Style" panose="02050604050505020204" pitchFamily="18" charset="0"/>
                          <a:ea typeface="MS Mincho" panose="02020609040205080304" pitchFamily="49" charset="-128"/>
                          <a:cs typeface="Times New Roman" panose="02020603050405020304" pitchFamily="18" charset="0"/>
                        </a:rPr>
                        <a:t>Ενσωμάτωση</a:t>
                      </a:r>
                      <a:r>
                        <a:rPr lang="en-US" sz="1800" dirty="0">
                          <a:effectLst/>
                          <a:latin typeface="Bookman Old Style" panose="02050604050505020204" pitchFamily="18" charset="0"/>
                          <a:ea typeface="MS Mincho" panose="02020609040205080304" pitchFamily="49" charset="-128"/>
                          <a:cs typeface="Times New Roman" panose="02020603050405020304" pitchFamily="18" charset="0"/>
                        </a:rPr>
                        <a:t> SDGs</a:t>
                      </a:r>
                      <a:endParaRPr lang="el-GR" sz="1800" dirty="0">
                        <a:effectLst/>
                        <a:latin typeface="Bookman Old Style" panose="020506040505050202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en-US" sz="1800" dirty="0">
                          <a:effectLst/>
                          <a:latin typeface="Bookman Old Style" panose="02050604050505020204" pitchFamily="18" charset="0"/>
                          <a:ea typeface="MS Mincho" panose="02020609040205080304" pitchFamily="49" charset="-128"/>
                          <a:cs typeface="Times New Roman" panose="02020603050405020304" pitchFamily="18" charset="0"/>
                        </a:rPr>
                        <a:t>Ο π</a:t>
                      </a:r>
                      <a:r>
                        <a:rPr lang="en-US" sz="1800" dirty="0" err="1">
                          <a:effectLst/>
                          <a:latin typeface="Bookman Old Style" panose="02050604050505020204" pitchFamily="18" charset="0"/>
                          <a:ea typeface="MS Mincho" panose="02020609040205080304" pitchFamily="49" charset="-128"/>
                          <a:cs typeface="Times New Roman" panose="02020603050405020304" pitchFamily="18" charset="0"/>
                        </a:rPr>
                        <a:t>ολιτισμός</a:t>
                      </a:r>
                      <a:r>
                        <a:rPr lang="en-US" sz="1800" dirty="0">
                          <a:effectLst/>
                          <a:latin typeface="Bookman Old Style" panose="02050604050505020204" pitchFamily="18" charset="0"/>
                          <a:ea typeface="MS Mincho" panose="02020609040205080304" pitchFamily="49" charset="-128"/>
                          <a:cs typeface="Times New Roman" panose="02020603050405020304" pitchFamily="18" charset="0"/>
                        </a:rPr>
                        <a:t> </a:t>
                      </a:r>
                      <a:r>
                        <a:rPr lang="en-US" sz="1800" dirty="0" err="1">
                          <a:effectLst/>
                          <a:latin typeface="Bookman Old Style" panose="02050604050505020204" pitchFamily="18" charset="0"/>
                          <a:ea typeface="MS Mincho" panose="02020609040205080304" pitchFamily="49" charset="-128"/>
                          <a:cs typeface="Times New Roman" panose="02020603050405020304" pitchFamily="18" charset="0"/>
                        </a:rPr>
                        <a:t>ως</a:t>
                      </a:r>
                      <a:r>
                        <a:rPr lang="en-US" sz="1800" dirty="0">
                          <a:effectLst/>
                          <a:latin typeface="Bookman Old Style" panose="02050604050505020204" pitchFamily="18" charset="0"/>
                          <a:ea typeface="MS Mincho" panose="02020609040205080304" pitchFamily="49" charset="-128"/>
                          <a:cs typeface="Times New Roman" panose="02020603050405020304" pitchFamily="18" charset="0"/>
                        </a:rPr>
                        <a:t> enabler β</a:t>
                      </a:r>
                      <a:r>
                        <a:rPr lang="en-US" sz="1800" dirty="0" err="1">
                          <a:effectLst/>
                          <a:latin typeface="Bookman Old Style" panose="02050604050505020204" pitchFamily="18" charset="0"/>
                          <a:ea typeface="MS Mincho" panose="02020609040205080304" pitchFamily="49" charset="-128"/>
                          <a:cs typeface="Times New Roman" panose="02020603050405020304" pitchFamily="18" charset="0"/>
                        </a:rPr>
                        <a:t>ιωσιμότητ</a:t>
                      </a:r>
                      <a:r>
                        <a:rPr lang="en-US" sz="1800" dirty="0">
                          <a:effectLst/>
                          <a:latin typeface="Bookman Old Style" panose="02050604050505020204" pitchFamily="18" charset="0"/>
                          <a:ea typeface="MS Mincho" panose="02020609040205080304" pitchFamily="49" charset="-128"/>
                          <a:cs typeface="Times New Roman" panose="02020603050405020304" pitchFamily="18" charset="0"/>
                        </a:rPr>
                        <a:t>ας</a:t>
                      </a:r>
                      <a:endParaRPr lang="el-GR" sz="1800" dirty="0">
                        <a:effectLst/>
                        <a:latin typeface="Bookman Old Style" panose="020506040505050202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en-US" sz="1800" dirty="0">
                          <a:effectLst/>
                          <a:latin typeface="Bookman Old Style" panose="02050604050505020204" pitchFamily="18" charset="0"/>
                          <a:ea typeface="MS Mincho" panose="02020609040205080304" pitchFamily="49" charset="-128"/>
                          <a:cs typeface="Times New Roman" panose="02020603050405020304" pitchFamily="18" charset="0"/>
                        </a:rPr>
                        <a:t>SDG 11.4, 4.7, 8.3, 16.7</a:t>
                      </a:r>
                      <a:endParaRPr lang="el-GR" sz="1800" dirty="0">
                        <a:effectLst/>
                        <a:latin typeface="Bookman Old Style" panose="020506040505050202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12955274"/>
                  </a:ext>
                </a:extLst>
              </a:tr>
            </a:tbl>
          </a:graphicData>
        </a:graphic>
      </p:graphicFrame>
    </p:spTree>
    <p:extLst>
      <p:ext uri="{BB962C8B-B14F-4D97-AF65-F5344CB8AC3E}">
        <p14:creationId xmlns:p14="http://schemas.microsoft.com/office/powerpoint/2010/main" val="2954814021"/>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228</TotalTime>
  <Words>2558</Words>
  <Application>Microsoft Office PowerPoint</Application>
  <PresentationFormat>Ευρεία οθόνη</PresentationFormat>
  <Paragraphs>348</Paragraphs>
  <Slides>33</Slides>
  <Notes>0</Notes>
  <HiddenSlides>0</HiddenSlides>
  <MMClips>0</MMClips>
  <ScaleCrop>false</ScaleCrop>
  <HeadingPairs>
    <vt:vector size="6" baseType="variant">
      <vt:variant>
        <vt:lpstr>Γραμματοσειρές που χρησιμοποιούνται</vt:lpstr>
      </vt:variant>
      <vt:variant>
        <vt:i4>10</vt:i4>
      </vt:variant>
      <vt:variant>
        <vt:lpstr>Θέμα</vt:lpstr>
      </vt:variant>
      <vt:variant>
        <vt:i4>1</vt:i4>
      </vt:variant>
      <vt:variant>
        <vt:lpstr>Τίτλοι διαφανειών</vt:lpstr>
      </vt:variant>
      <vt:variant>
        <vt:i4>33</vt:i4>
      </vt:variant>
    </vt:vector>
  </HeadingPairs>
  <TitlesOfParts>
    <vt:vector size="44" baseType="lpstr">
      <vt:lpstr>Arial</vt:lpstr>
      <vt:lpstr>Bookman Old Style</vt:lpstr>
      <vt:lpstr>Calibri</vt:lpstr>
      <vt:lpstr>Calibri Light</vt:lpstr>
      <vt:lpstr>Cambria</vt:lpstr>
      <vt:lpstr>Cambria Math</vt:lpstr>
      <vt:lpstr>Century Gothic</vt:lpstr>
      <vt:lpstr>Times New Roman</vt:lpstr>
      <vt:lpstr>Wingdings</vt:lpstr>
      <vt:lpstr>Wingdings 3</vt:lpstr>
      <vt:lpstr>Wisp</vt:lpstr>
      <vt:lpstr>Διατήρηση και Διαχείριση Πολιτιστικής Κληρονομιάς στην κατεύθυνση της βιώσιμης τοπικής ανάπτυξης: Μέρος ΙΙ Διαχείριση της Άϋλης Πολιτιστικής Κληρονομιάς Στρατηγικός σχεδιασμός ολιστικής πολιτιστικής ανάπτυξης</vt:lpstr>
      <vt:lpstr>ΙΣΤΟΡΙΚΟ ΘΕΩΡΗΤΙΚΟ ΠΛΑΙΣΙΟ</vt:lpstr>
      <vt:lpstr>Ορισμός ΑΠΚ-  Σύμβαση της UNESCO 2003</vt:lpstr>
      <vt:lpstr>Παρουσίαση του PowerPoint</vt:lpstr>
      <vt:lpstr>Πλατεία Jemaa el-Fnaa στην πόλη Μαρακές του Μαρόκου  https://www.followgeorge.gr/home/plateia-jemma-el-fnaa-square-to-diamanti-tou-marrakech-odigos-epiviosis</vt:lpstr>
      <vt:lpstr>Άυλη Πολιτιστική Κληρονομιά και Βιώσιμη Ανάπτυξη</vt:lpstr>
      <vt:lpstr>ΑΠΚ και Βιώσιμη Ανάπτυξη</vt:lpstr>
      <vt:lpstr>Πίνακας: Θεματικές ΑΠΚ και Μορφές Βιωσιμότητας</vt:lpstr>
      <vt:lpstr>Πίνακας: Σύνοψη Εννοιολογικού Μοντέλου Πολιτιστικής Βιωσιμότητας</vt:lpstr>
      <vt:lpstr>ΑΠΚ→ Κοινωνικό κεφάλαιο → Ανθεκτικότητα</vt:lpstr>
      <vt:lpstr>Πίνακας: Θεματικές ΑΠΚ → Σχετικοί SDGs</vt:lpstr>
      <vt:lpstr>Πίνακας: Πολιτιστική Διακυβέρνηση της Υλικής Πολιτιστικής Κληρονομιάς και Σύνδεση με τους Στόχους Βιώσιμης Ανάπτυξης (SDGs)</vt:lpstr>
      <vt:lpstr>Πίνακας: Σύγκριση Υλικής και Άυλης Πολιτιστικής Κληρονομιάς – Διακυβέρνηση, Εργαλεία Πολιτικής και Σύνδεση με SDGs</vt:lpstr>
      <vt:lpstr>Πίνακας: Πολιτικές Παρεμβάσεις για Υλική και Άυλη Πολιτιστική Κληρονομιά στο Πλαίσιο της Βιώσιμης Ανάπτυξης</vt:lpstr>
      <vt:lpstr>Πίνακας: Πολιτιστική Διακυβέρνηση Κληρονομιάς – Κοινωνικό Κεφάλαιο, Εργαλεία Πολιτικής και Κίνδυνοι Υλοποίησης (MDPI)</vt:lpstr>
      <vt:lpstr>Πίνακας: Ολοκληρωμένο Μοντέλο Πολιτιστικής Βιωσιμότητας </vt:lpstr>
      <vt:lpstr>Πίνακας: Σχεδιασμός Βιώσιμης Τοπικής Ανάπτυξης με Επίκεντρο την Υλική και Άυλη Πολιτιστική Κληρονομιά</vt:lpstr>
      <vt:lpstr>  Μέτρηση Αντικτύπου- Μοντέλα Μέτρησης  </vt:lpstr>
      <vt:lpstr>Παρουσίαση του PowerPoint</vt:lpstr>
      <vt:lpstr>  SROI   Στάδια Εφαρμογής SROI </vt:lpstr>
      <vt:lpstr>IMPACT MAP</vt:lpstr>
      <vt:lpstr>Έρευνα- ΑΠΚ μαστιχοκαλλιέργειας</vt:lpstr>
      <vt:lpstr>Ενδιαφερόμενα Μέλη – Stakeholders</vt:lpstr>
      <vt:lpstr>Κύρια Σημεία Μέτρησης</vt:lpstr>
      <vt:lpstr>Παρουσίαση του PowerPoint</vt:lpstr>
      <vt:lpstr>Παρουσίαση του PowerPoint</vt:lpstr>
      <vt:lpstr>Ακαδημαϊκή κοινότητα</vt:lpstr>
      <vt:lpstr>Παρουσίαση του PowerPoint</vt:lpstr>
      <vt:lpstr>Επιδιωκόμενα αποτελέσματα</vt:lpstr>
      <vt:lpstr>Η προβληματική της διαχείρισης της ΑΠΚ ανάπτυξη &gt;εμπορευματοποίηση</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Διατήρηση και Διαχείριση Πολιτιστικής Κληρονομιάς στην κατεύθυνση της βιώσιμης τοπικής ανάπτυξης: Μέρος ΙΙ Διαχείριση της Άϋλης Πολιτιστικής Κληρονομιάς</dc:title>
  <dc:creator>Λογαριασμός Microsoft</dc:creator>
  <cp:lastModifiedBy>EVGENIA BITSANI</cp:lastModifiedBy>
  <cp:revision>14</cp:revision>
  <dcterms:created xsi:type="dcterms:W3CDTF">2021-01-22T08:19:19Z</dcterms:created>
  <dcterms:modified xsi:type="dcterms:W3CDTF">2025-12-15T18:43:18Z</dcterms:modified>
</cp:coreProperties>
</file>