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92" r:id="rId2"/>
    <p:sldId id="256" r:id="rId3"/>
    <p:sldId id="293" r:id="rId4"/>
    <p:sldId id="294" r:id="rId5"/>
    <p:sldId id="295" r:id="rId6"/>
    <p:sldId id="296" r:id="rId7"/>
    <p:sldId id="297" r:id="rId8"/>
    <p:sldId id="298" r:id="rId9"/>
    <p:sldId id="299" r:id="rId10"/>
    <p:sldId id="300" r:id="rId11"/>
    <p:sldId id="301" r:id="rId12"/>
    <p:sldId id="302" r:id="rId13"/>
    <p:sldId id="303" r:id="rId14"/>
    <p:sldId id="304" r:id="rId15"/>
    <p:sldId id="305" r:id="rId16"/>
    <p:sldId id="306" r:id="rId17"/>
    <p:sldId id="307" r:id="rId18"/>
    <p:sldId id="257" r:id="rId19"/>
    <p:sldId id="258" r:id="rId20"/>
    <p:sldId id="259" r:id="rId21"/>
    <p:sldId id="260" r:id="rId22"/>
    <p:sldId id="261" r:id="rId23"/>
    <p:sldId id="262" r:id="rId24"/>
    <p:sldId id="263" r:id="rId25"/>
    <p:sldId id="264" r:id="rId26"/>
    <p:sldId id="265" r:id="rId27"/>
    <p:sldId id="266" r:id="rId28"/>
    <p:sldId id="267" r:id="rId29"/>
    <p:sldId id="268" r:id="rId30"/>
    <p:sldId id="269" r:id="rId31"/>
    <p:sldId id="270" r:id="rId32"/>
    <p:sldId id="271" r:id="rId33"/>
    <p:sldId id="289" r:id="rId34"/>
    <p:sldId id="272" r:id="rId35"/>
    <p:sldId id="273" r:id="rId36"/>
    <p:sldId id="290" r:id="rId37"/>
    <p:sldId id="274" r:id="rId38"/>
    <p:sldId id="275" r:id="rId39"/>
    <p:sldId id="276" r:id="rId40"/>
    <p:sldId id="277" r:id="rId41"/>
    <p:sldId id="278" r:id="rId42"/>
    <p:sldId id="279" r:id="rId43"/>
    <p:sldId id="280" r:id="rId44"/>
    <p:sldId id="281" r:id="rId45"/>
    <p:sldId id="282" r:id="rId46"/>
    <p:sldId id="291" r:id="rId47"/>
    <p:sldId id="283" r:id="rId48"/>
    <p:sldId id="284" r:id="rId49"/>
    <p:sldId id="285" r:id="rId50"/>
    <p:sldId id="286" r:id="rId51"/>
    <p:sldId id="287" r:id="rId52"/>
    <p:sldId id="288" r:id="rId53"/>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95" d="100"/>
          <a:sy n="95" d="100"/>
        </p:scale>
        <p:origin x="163"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l-GR"/>
              <a:t>Στυλ κύριου τίτλου</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Στυλ κύριου υπότιτλου</a:t>
            </a:r>
            <a:endParaRPr lang="en-US" dirty="0"/>
          </a:p>
        </p:txBody>
      </p:sp>
      <p:sp>
        <p:nvSpPr>
          <p:cNvPr id="4" name="Date Placeholder 3"/>
          <p:cNvSpPr>
            <a:spLocks noGrp="1"/>
          </p:cNvSpPr>
          <p:nvPr>
            <p:ph type="dt" sz="half" idx="10"/>
          </p:nvPr>
        </p:nvSpPr>
        <p:spPr/>
        <p:txBody>
          <a:bodyPr/>
          <a:lstStyle/>
          <a:p>
            <a:fld id="{90F6287C-09B3-430A-9776-056BE0943F3B}" type="datetimeFigureOut">
              <a:rPr lang="el-GR" smtClean="0"/>
              <a:t>29/11/2022</a:t>
            </a:fld>
            <a:endParaRPr lang="el-GR"/>
          </a:p>
        </p:txBody>
      </p:sp>
      <p:sp>
        <p:nvSpPr>
          <p:cNvPr id="5" name="Footer Placeholder 4"/>
          <p:cNvSpPr>
            <a:spLocks noGrp="1"/>
          </p:cNvSpPr>
          <p:nvPr>
            <p:ph type="ftr" sz="quarter" idx="11"/>
          </p:nvPr>
        </p:nvSpPr>
        <p:spPr/>
        <p:txBody>
          <a:bodyPr/>
          <a:lstStyle/>
          <a:p>
            <a:endParaRPr lang="el-G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A0CE6D2-7639-4A6A-8F45-B17C487B5633}" type="slidenum">
              <a:rPr lang="el-GR" smtClean="0"/>
              <a:t>‹#›</a:t>
            </a:fld>
            <a:endParaRPr lang="el-GR"/>
          </a:p>
        </p:txBody>
      </p:sp>
    </p:spTree>
    <p:extLst>
      <p:ext uri="{BB962C8B-B14F-4D97-AF65-F5344CB8AC3E}">
        <p14:creationId xmlns:p14="http://schemas.microsoft.com/office/powerpoint/2010/main" val="2090137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l-GR"/>
              <a:t>Στυλ κύριου τίτλου</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υποδείγματος κειμένου</a:t>
            </a:r>
          </a:p>
        </p:txBody>
      </p:sp>
      <p:sp>
        <p:nvSpPr>
          <p:cNvPr id="4" name="Date Placeholder 3"/>
          <p:cNvSpPr>
            <a:spLocks noGrp="1"/>
          </p:cNvSpPr>
          <p:nvPr>
            <p:ph type="dt" sz="half" idx="10"/>
          </p:nvPr>
        </p:nvSpPr>
        <p:spPr/>
        <p:txBody>
          <a:bodyPr/>
          <a:lstStyle/>
          <a:p>
            <a:fld id="{90F6287C-09B3-430A-9776-056BE0943F3B}" type="datetimeFigureOut">
              <a:rPr lang="el-GR" smtClean="0"/>
              <a:t>29/11/2022</a:t>
            </a:fld>
            <a:endParaRPr lang="el-GR"/>
          </a:p>
        </p:txBody>
      </p:sp>
      <p:sp>
        <p:nvSpPr>
          <p:cNvPr id="5" name="Footer Placeholder 4"/>
          <p:cNvSpPr>
            <a:spLocks noGrp="1"/>
          </p:cNvSpPr>
          <p:nvPr>
            <p:ph type="ftr" sz="quarter" idx="11"/>
          </p:nvPr>
        </p:nvSpPr>
        <p:spPr/>
        <p:txBody>
          <a:bodyPr/>
          <a:lstStyle/>
          <a:p>
            <a:endParaRPr lang="el-G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A0CE6D2-7639-4A6A-8F45-B17C487B5633}" type="slidenum">
              <a:rPr lang="el-GR" smtClean="0"/>
              <a:t>‹#›</a:t>
            </a:fld>
            <a:endParaRPr lang="el-GR"/>
          </a:p>
        </p:txBody>
      </p:sp>
    </p:spTree>
    <p:extLst>
      <p:ext uri="{BB962C8B-B14F-4D97-AF65-F5344CB8AC3E}">
        <p14:creationId xmlns:p14="http://schemas.microsoft.com/office/powerpoint/2010/main" val="42870754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a:t>Στυλ κύριου τίτλου</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υποδείγματος κειμένου</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υποδείγματος κειμένου</a:t>
            </a:r>
          </a:p>
        </p:txBody>
      </p:sp>
      <p:sp>
        <p:nvSpPr>
          <p:cNvPr id="4" name="Date Placeholder 3"/>
          <p:cNvSpPr>
            <a:spLocks noGrp="1"/>
          </p:cNvSpPr>
          <p:nvPr>
            <p:ph type="dt" sz="half" idx="10"/>
          </p:nvPr>
        </p:nvSpPr>
        <p:spPr/>
        <p:txBody>
          <a:bodyPr/>
          <a:lstStyle/>
          <a:p>
            <a:fld id="{90F6287C-09B3-430A-9776-056BE0943F3B}" type="datetimeFigureOut">
              <a:rPr lang="el-GR" smtClean="0"/>
              <a:t>29/11/2022</a:t>
            </a:fld>
            <a:endParaRPr lang="el-GR"/>
          </a:p>
        </p:txBody>
      </p:sp>
      <p:sp>
        <p:nvSpPr>
          <p:cNvPr id="5" name="Footer Placeholder 4"/>
          <p:cNvSpPr>
            <a:spLocks noGrp="1"/>
          </p:cNvSpPr>
          <p:nvPr>
            <p:ph type="ftr" sz="quarter" idx="11"/>
          </p:nvPr>
        </p:nvSpPr>
        <p:spPr/>
        <p:txBody>
          <a:bodyPr/>
          <a:lstStyle/>
          <a:p>
            <a:endParaRPr lang="el-G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A0CE6D2-7639-4A6A-8F45-B17C487B5633}" type="slidenum">
              <a:rPr lang="el-GR" smtClean="0"/>
              <a:t>‹#›</a:t>
            </a:fld>
            <a:endParaRPr lang="el-G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374008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l-GR"/>
              <a:t>Στυλ κύριου τίτλου</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υποδείγματος κειμένου</a:t>
            </a:r>
          </a:p>
        </p:txBody>
      </p:sp>
      <p:sp>
        <p:nvSpPr>
          <p:cNvPr id="5" name="Date Placeholder 4"/>
          <p:cNvSpPr>
            <a:spLocks noGrp="1"/>
          </p:cNvSpPr>
          <p:nvPr>
            <p:ph type="dt" sz="half" idx="10"/>
          </p:nvPr>
        </p:nvSpPr>
        <p:spPr/>
        <p:txBody>
          <a:bodyPr/>
          <a:lstStyle/>
          <a:p>
            <a:fld id="{90F6287C-09B3-430A-9776-056BE0943F3B}" type="datetimeFigureOut">
              <a:rPr lang="el-GR" smtClean="0"/>
              <a:t>29/11/2022</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A0CE6D2-7639-4A6A-8F45-B17C487B5633}" type="slidenum">
              <a:rPr lang="el-GR" smtClean="0"/>
              <a:t>‹#›</a:t>
            </a:fld>
            <a:endParaRPr lang="el-GR"/>
          </a:p>
        </p:txBody>
      </p:sp>
    </p:spTree>
    <p:extLst>
      <p:ext uri="{BB962C8B-B14F-4D97-AF65-F5344CB8AC3E}">
        <p14:creationId xmlns:p14="http://schemas.microsoft.com/office/powerpoint/2010/main" val="5385951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a:t>Στυλ κύριου τίτλου</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υποδείγματος κειμένου</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υποδείγματος κειμένου</a:t>
            </a:r>
          </a:p>
        </p:txBody>
      </p:sp>
      <p:sp>
        <p:nvSpPr>
          <p:cNvPr id="5" name="Date Placeholder 4"/>
          <p:cNvSpPr>
            <a:spLocks noGrp="1"/>
          </p:cNvSpPr>
          <p:nvPr>
            <p:ph type="dt" sz="half" idx="10"/>
          </p:nvPr>
        </p:nvSpPr>
        <p:spPr/>
        <p:txBody>
          <a:bodyPr/>
          <a:lstStyle/>
          <a:p>
            <a:fld id="{90F6287C-09B3-430A-9776-056BE0943F3B}" type="datetimeFigureOut">
              <a:rPr lang="el-GR" smtClean="0"/>
              <a:t>29/11/2022</a:t>
            </a:fld>
            <a:endParaRPr lang="el-GR"/>
          </a:p>
        </p:txBody>
      </p:sp>
      <p:sp>
        <p:nvSpPr>
          <p:cNvPr id="6" name="Footer Placeholder 5"/>
          <p:cNvSpPr>
            <a:spLocks noGrp="1"/>
          </p:cNvSpPr>
          <p:nvPr>
            <p:ph type="ftr" sz="quarter" idx="11"/>
          </p:nvPr>
        </p:nvSpPr>
        <p:spPr/>
        <p:txBody>
          <a:bodyPr/>
          <a:lstStyle/>
          <a:p>
            <a:endParaRPr lang="el-G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A0CE6D2-7639-4A6A-8F45-B17C487B5633}" type="slidenum">
              <a:rPr lang="el-GR" smtClean="0"/>
              <a:t>‹#›</a:t>
            </a:fld>
            <a:endParaRPr lang="el-G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730384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l-GR"/>
              <a:t>Στυλ κύριου τίτλου</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υποδείγματος κειμένου</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υποδείγματος κειμένου</a:t>
            </a:r>
          </a:p>
        </p:txBody>
      </p:sp>
      <p:sp>
        <p:nvSpPr>
          <p:cNvPr id="5" name="Date Placeholder 4"/>
          <p:cNvSpPr>
            <a:spLocks noGrp="1"/>
          </p:cNvSpPr>
          <p:nvPr>
            <p:ph type="dt" sz="half" idx="10"/>
          </p:nvPr>
        </p:nvSpPr>
        <p:spPr/>
        <p:txBody>
          <a:bodyPr/>
          <a:lstStyle/>
          <a:p>
            <a:fld id="{90F6287C-09B3-430A-9776-056BE0943F3B}" type="datetimeFigureOut">
              <a:rPr lang="el-GR" smtClean="0"/>
              <a:t>29/11/2022</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A0CE6D2-7639-4A6A-8F45-B17C487B5633}" type="slidenum">
              <a:rPr lang="el-GR" smtClean="0"/>
              <a:t>‹#›</a:t>
            </a:fld>
            <a:endParaRPr lang="el-GR"/>
          </a:p>
        </p:txBody>
      </p:sp>
    </p:spTree>
    <p:extLst>
      <p:ext uri="{BB962C8B-B14F-4D97-AF65-F5344CB8AC3E}">
        <p14:creationId xmlns:p14="http://schemas.microsoft.com/office/powerpoint/2010/main" val="3629772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dirty="0"/>
          </a:p>
        </p:txBody>
      </p:sp>
      <p:sp>
        <p:nvSpPr>
          <p:cNvPr id="3" name="Vertical Text Placeholder 2"/>
          <p:cNvSpPr>
            <a:spLocks noGrp="1"/>
          </p:cNvSpPr>
          <p:nvPr>
            <p:ph type="body" orient="vert" idx="1"/>
          </p:nvPr>
        </p:nvSpPr>
        <p:spPr/>
        <p:txBody>
          <a:bodyPr vert="eaVert" ancho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90F6287C-09B3-430A-9776-056BE0943F3B}" type="datetimeFigureOut">
              <a:rPr lang="el-GR" smtClean="0"/>
              <a:t>29/11/2022</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A0CE6D2-7639-4A6A-8F45-B17C487B5633}" type="slidenum">
              <a:rPr lang="el-GR" smtClean="0"/>
              <a:t>‹#›</a:t>
            </a:fld>
            <a:endParaRPr lang="el-GR"/>
          </a:p>
        </p:txBody>
      </p:sp>
    </p:spTree>
    <p:extLst>
      <p:ext uri="{BB962C8B-B14F-4D97-AF65-F5344CB8AC3E}">
        <p14:creationId xmlns:p14="http://schemas.microsoft.com/office/powerpoint/2010/main" val="22140541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l-GR"/>
              <a:t>Στυλ κύριου τίτλου</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90F6287C-09B3-430A-9776-056BE0943F3B}" type="datetimeFigureOut">
              <a:rPr lang="el-GR" smtClean="0"/>
              <a:t>29/11/2022</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A0CE6D2-7639-4A6A-8F45-B17C487B5633}" type="slidenum">
              <a:rPr lang="el-GR" smtClean="0"/>
              <a:t>‹#›</a:t>
            </a:fld>
            <a:endParaRPr lang="el-GR"/>
          </a:p>
        </p:txBody>
      </p:sp>
    </p:spTree>
    <p:extLst>
      <p:ext uri="{BB962C8B-B14F-4D97-AF65-F5344CB8AC3E}">
        <p14:creationId xmlns:p14="http://schemas.microsoft.com/office/powerpoint/2010/main" val="1719943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l-GR"/>
              <a:t>Στυλ κύριου τίτλου</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90F6287C-09B3-430A-9776-056BE0943F3B}" type="datetimeFigureOut">
              <a:rPr lang="el-GR" smtClean="0"/>
              <a:t>29/11/2022</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A0CE6D2-7639-4A6A-8F45-B17C487B5633}" type="slidenum">
              <a:rPr lang="el-GR" smtClean="0"/>
              <a:t>‹#›</a:t>
            </a:fld>
            <a:endParaRPr lang="el-GR"/>
          </a:p>
        </p:txBody>
      </p:sp>
    </p:spTree>
    <p:extLst>
      <p:ext uri="{BB962C8B-B14F-4D97-AF65-F5344CB8AC3E}">
        <p14:creationId xmlns:p14="http://schemas.microsoft.com/office/powerpoint/2010/main" val="20285394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l-GR"/>
              <a:t>Στυλ κύριου τίτλου</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υποδείγματος κειμένου</a:t>
            </a:r>
          </a:p>
        </p:txBody>
      </p:sp>
      <p:sp>
        <p:nvSpPr>
          <p:cNvPr id="4" name="Date Placeholder 3"/>
          <p:cNvSpPr>
            <a:spLocks noGrp="1"/>
          </p:cNvSpPr>
          <p:nvPr>
            <p:ph type="dt" sz="half" idx="10"/>
          </p:nvPr>
        </p:nvSpPr>
        <p:spPr/>
        <p:txBody>
          <a:bodyPr/>
          <a:lstStyle/>
          <a:p>
            <a:fld id="{90F6287C-09B3-430A-9776-056BE0943F3B}" type="datetimeFigureOut">
              <a:rPr lang="el-GR" smtClean="0"/>
              <a:t>29/11/2022</a:t>
            </a:fld>
            <a:endParaRPr lang="el-GR"/>
          </a:p>
        </p:txBody>
      </p:sp>
      <p:sp>
        <p:nvSpPr>
          <p:cNvPr id="5" name="Footer Placeholder 4"/>
          <p:cNvSpPr>
            <a:spLocks noGrp="1"/>
          </p:cNvSpPr>
          <p:nvPr>
            <p:ph type="ftr" sz="quarter" idx="11"/>
          </p:nvPr>
        </p:nvSpPr>
        <p:spPr/>
        <p:txBody>
          <a:bodyPr/>
          <a:lstStyle/>
          <a:p>
            <a:endParaRPr lang="el-G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A0CE6D2-7639-4A6A-8F45-B17C487B5633}" type="slidenum">
              <a:rPr lang="el-GR" smtClean="0"/>
              <a:t>‹#›</a:t>
            </a:fld>
            <a:endParaRPr lang="el-GR"/>
          </a:p>
        </p:txBody>
      </p:sp>
    </p:spTree>
    <p:extLst>
      <p:ext uri="{BB962C8B-B14F-4D97-AF65-F5344CB8AC3E}">
        <p14:creationId xmlns:p14="http://schemas.microsoft.com/office/powerpoint/2010/main" val="1282535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a:t>Στυλ κύριου τίτλου</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Date Placeholder 4"/>
          <p:cNvSpPr>
            <a:spLocks noGrp="1"/>
          </p:cNvSpPr>
          <p:nvPr>
            <p:ph type="dt" sz="half" idx="10"/>
          </p:nvPr>
        </p:nvSpPr>
        <p:spPr/>
        <p:txBody>
          <a:bodyPr/>
          <a:lstStyle/>
          <a:p>
            <a:fld id="{90F6287C-09B3-430A-9776-056BE0943F3B}" type="datetimeFigureOut">
              <a:rPr lang="el-GR" smtClean="0"/>
              <a:t>29/11/2022</a:t>
            </a:fld>
            <a:endParaRPr lang="el-GR"/>
          </a:p>
        </p:txBody>
      </p:sp>
      <p:sp>
        <p:nvSpPr>
          <p:cNvPr id="6" name="Footer Placeholder 5"/>
          <p:cNvSpPr>
            <a:spLocks noGrp="1"/>
          </p:cNvSpPr>
          <p:nvPr>
            <p:ph type="ftr" sz="quarter" idx="11"/>
          </p:nvPr>
        </p:nvSpPr>
        <p:spPr/>
        <p:txBody>
          <a:bodyPr/>
          <a:lstStyle/>
          <a:p>
            <a:endParaRPr lang="el-G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A0CE6D2-7639-4A6A-8F45-B17C487B5633}" type="slidenum">
              <a:rPr lang="el-GR" smtClean="0"/>
              <a:t>‹#›</a:t>
            </a:fld>
            <a:endParaRPr lang="el-GR"/>
          </a:p>
        </p:txBody>
      </p:sp>
    </p:spTree>
    <p:extLst>
      <p:ext uri="{BB962C8B-B14F-4D97-AF65-F5344CB8AC3E}">
        <p14:creationId xmlns:p14="http://schemas.microsoft.com/office/powerpoint/2010/main" val="1315311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a:t>Στυλ κύριου τίτλου</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7" name="Date Placeholder 6"/>
          <p:cNvSpPr>
            <a:spLocks noGrp="1"/>
          </p:cNvSpPr>
          <p:nvPr>
            <p:ph type="dt" sz="half" idx="10"/>
          </p:nvPr>
        </p:nvSpPr>
        <p:spPr/>
        <p:txBody>
          <a:bodyPr/>
          <a:lstStyle/>
          <a:p>
            <a:fld id="{90F6287C-09B3-430A-9776-056BE0943F3B}" type="datetimeFigureOut">
              <a:rPr lang="el-GR" smtClean="0"/>
              <a:t>29/11/2022</a:t>
            </a:fld>
            <a:endParaRPr lang="el-GR"/>
          </a:p>
        </p:txBody>
      </p:sp>
      <p:sp>
        <p:nvSpPr>
          <p:cNvPr id="8" name="Footer Placeholder 7"/>
          <p:cNvSpPr>
            <a:spLocks noGrp="1"/>
          </p:cNvSpPr>
          <p:nvPr>
            <p:ph type="ftr" sz="quarter" idx="11"/>
          </p:nvPr>
        </p:nvSpPr>
        <p:spPr/>
        <p:txBody>
          <a:bodyPr/>
          <a:lstStyle/>
          <a:p>
            <a:endParaRPr lang="el-G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A0CE6D2-7639-4A6A-8F45-B17C487B5633}" type="slidenum">
              <a:rPr lang="el-GR" smtClean="0"/>
              <a:t>‹#›</a:t>
            </a:fld>
            <a:endParaRPr lang="el-GR"/>
          </a:p>
        </p:txBody>
      </p:sp>
    </p:spTree>
    <p:extLst>
      <p:ext uri="{BB962C8B-B14F-4D97-AF65-F5344CB8AC3E}">
        <p14:creationId xmlns:p14="http://schemas.microsoft.com/office/powerpoint/2010/main" val="1351061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dirty="0"/>
          </a:p>
        </p:txBody>
      </p:sp>
      <p:sp>
        <p:nvSpPr>
          <p:cNvPr id="3" name="Date Placeholder 2"/>
          <p:cNvSpPr>
            <a:spLocks noGrp="1"/>
          </p:cNvSpPr>
          <p:nvPr>
            <p:ph type="dt" sz="half" idx="10"/>
          </p:nvPr>
        </p:nvSpPr>
        <p:spPr/>
        <p:txBody>
          <a:bodyPr/>
          <a:lstStyle/>
          <a:p>
            <a:fld id="{90F6287C-09B3-430A-9776-056BE0943F3B}" type="datetimeFigureOut">
              <a:rPr lang="el-GR" smtClean="0"/>
              <a:t>29/11/2022</a:t>
            </a:fld>
            <a:endParaRPr lang="el-GR"/>
          </a:p>
        </p:txBody>
      </p:sp>
      <p:sp>
        <p:nvSpPr>
          <p:cNvPr id="4" name="Footer Placeholder 3"/>
          <p:cNvSpPr>
            <a:spLocks noGrp="1"/>
          </p:cNvSpPr>
          <p:nvPr>
            <p:ph type="ftr" sz="quarter" idx="11"/>
          </p:nvPr>
        </p:nvSpPr>
        <p:spPr/>
        <p:txBody>
          <a:bodyPr/>
          <a:lstStyle/>
          <a:p>
            <a:endParaRPr lang="el-G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A0CE6D2-7639-4A6A-8F45-B17C487B5633}" type="slidenum">
              <a:rPr lang="el-GR" smtClean="0"/>
              <a:t>‹#›</a:t>
            </a:fld>
            <a:endParaRPr lang="el-GR"/>
          </a:p>
        </p:txBody>
      </p:sp>
    </p:spTree>
    <p:extLst>
      <p:ext uri="{BB962C8B-B14F-4D97-AF65-F5344CB8AC3E}">
        <p14:creationId xmlns:p14="http://schemas.microsoft.com/office/powerpoint/2010/main" val="40374716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F6287C-09B3-430A-9776-056BE0943F3B}" type="datetimeFigureOut">
              <a:rPr lang="el-GR" smtClean="0"/>
              <a:t>29/11/2022</a:t>
            </a:fld>
            <a:endParaRPr lang="el-GR"/>
          </a:p>
        </p:txBody>
      </p:sp>
      <p:sp>
        <p:nvSpPr>
          <p:cNvPr id="3" name="Footer Placeholder 2"/>
          <p:cNvSpPr>
            <a:spLocks noGrp="1"/>
          </p:cNvSpPr>
          <p:nvPr>
            <p:ph type="ftr" sz="quarter" idx="11"/>
          </p:nvPr>
        </p:nvSpPr>
        <p:spPr/>
        <p:txBody>
          <a:bodyPr/>
          <a:lstStyle/>
          <a:p>
            <a:endParaRPr lang="el-G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A0CE6D2-7639-4A6A-8F45-B17C487B5633}" type="slidenum">
              <a:rPr lang="el-GR" smtClean="0"/>
              <a:t>‹#›</a:t>
            </a:fld>
            <a:endParaRPr lang="el-GR"/>
          </a:p>
        </p:txBody>
      </p:sp>
    </p:spTree>
    <p:extLst>
      <p:ext uri="{BB962C8B-B14F-4D97-AF65-F5344CB8AC3E}">
        <p14:creationId xmlns:p14="http://schemas.microsoft.com/office/powerpoint/2010/main" val="7988848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l-GR"/>
              <a:t>Στυλ κύριου τίτλου</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Date Placeholder 4"/>
          <p:cNvSpPr>
            <a:spLocks noGrp="1"/>
          </p:cNvSpPr>
          <p:nvPr>
            <p:ph type="dt" sz="half" idx="10"/>
          </p:nvPr>
        </p:nvSpPr>
        <p:spPr/>
        <p:txBody>
          <a:bodyPr/>
          <a:lstStyle/>
          <a:p>
            <a:fld id="{90F6287C-09B3-430A-9776-056BE0943F3B}" type="datetimeFigureOut">
              <a:rPr lang="el-GR" smtClean="0"/>
              <a:t>29/11/2022</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A0CE6D2-7639-4A6A-8F45-B17C487B5633}" type="slidenum">
              <a:rPr lang="el-GR" smtClean="0"/>
              <a:t>‹#›</a:t>
            </a:fld>
            <a:endParaRPr lang="el-GR"/>
          </a:p>
        </p:txBody>
      </p:sp>
    </p:spTree>
    <p:extLst>
      <p:ext uri="{BB962C8B-B14F-4D97-AF65-F5344CB8AC3E}">
        <p14:creationId xmlns:p14="http://schemas.microsoft.com/office/powerpoint/2010/main" val="20113515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l-GR"/>
              <a:t>Στυλ κύριου τίτλου</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Date Placeholder 4"/>
          <p:cNvSpPr>
            <a:spLocks noGrp="1"/>
          </p:cNvSpPr>
          <p:nvPr>
            <p:ph type="dt" sz="half" idx="10"/>
          </p:nvPr>
        </p:nvSpPr>
        <p:spPr/>
        <p:txBody>
          <a:bodyPr/>
          <a:lstStyle/>
          <a:p>
            <a:fld id="{90F6287C-09B3-430A-9776-056BE0943F3B}" type="datetimeFigureOut">
              <a:rPr lang="el-GR" smtClean="0"/>
              <a:t>29/11/2022</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A0CE6D2-7639-4A6A-8F45-B17C487B5633}" type="slidenum">
              <a:rPr lang="el-GR" smtClean="0"/>
              <a:t>‹#›</a:t>
            </a:fld>
            <a:endParaRPr lang="el-GR"/>
          </a:p>
        </p:txBody>
      </p:sp>
    </p:spTree>
    <p:extLst>
      <p:ext uri="{BB962C8B-B14F-4D97-AF65-F5344CB8AC3E}">
        <p14:creationId xmlns:p14="http://schemas.microsoft.com/office/powerpoint/2010/main" val="25778331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l-GR"/>
              <a:t>Στυλ κύριου τίτλου</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90F6287C-09B3-430A-9776-056BE0943F3B}" type="datetimeFigureOut">
              <a:rPr lang="el-GR" smtClean="0"/>
              <a:t>29/11/2022</a:t>
            </a:fld>
            <a:endParaRPr lang="el-G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l-G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A0CE6D2-7639-4A6A-8F45-B17C487B5633}" type="slidenum">
              <a:rPr lang="el-GR" smtClean="0"/>
              <a:t>‹#›</a:t>
            </a:fld>
            <a:endParaRPr lang="el-GR"/>
          </a:p>
        </p:txBody>
      </p:sp>
    </p:spTree>
    <p:extLst>
      <p:ext uri="{BB962C8B-B14F-4D97-AF65-F5344CB8AC3E}">
        <p14:creationId xmlns:p14="http://schemas.microsoft.com/office/powerpoint/2010/main" val="26580425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xmlns="" id="{B6C9A67B-5873-4FB4-9856-2759468637CF}"/>
              </a:ext>
            </a:extLst>
          </p:cNvPr>
          <p:cNvSpPr>
            <a:spLocks noGrp="1"/>
          </p:cNvSpPr>
          <p:nvPr>
            <p:ph type="title"/>
          </p:nvPr>
        </p:nvSpPr>
        <p:spPr>
          <a:xfrm>
            <a:off x="2592924" y="624109"/>
            <a:ext cx="8911687" cy="2314399"/>
          </a:xfrm>
        </p:spPr>
        <p:txBody>
          <a:bodyPr>
            <a:normAutofit/>
          </a:bodyPr>
          <a:lstStyle/>
          <a:p>
            <a:r>
              <a:rPr lang="el-GR" sz="3200" b="1" dirty="0"/>
              <a:t>Διατήρηση και Διαχείριση Πολιτιστικής Κληρονομιάς στην κατεύθυνση της βιώσιμης τοπικής ανάπτυξης</a:t>
            </a:r>
          </a:p>
        </p:txBody>
      </p:sp>
    </p:spTree>
    <p:extLst>
      <p:ext uri="{BB962C8B-B14F-4D97-AF65-F5344CB8AC3E}">
        <p14:creationId xmlns:p14="http://schemas.microsoft.com/office/powerpoint/2010/main" val="31233403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7CD948AB-987D-4C88-8361-D3108CF53FF0}"/>
              </a:ext>
            </a:extLst>
          </p:cNvPr>
          <p:cNvSpPr>
            <a:spLocks noGrp="1"/>
          </p:cNvSpPr>
          <p:nvPr>
            <p:ph type="title"/>
          </p:nvPr>
        </p:nvSpPr>
        <p:spPr>
          <a:xfrm>
            <a:off x="838200" y="365126"/>
            <a:ext cx="10515600" cy="921808"/>
          </a:xfrm>
        </p:spPr>
        <p:txBody>
          <a:bodyPr>
            <a:normAutofit/>
          </a:bodyPr>
          <a:lstStyle/>
          <a:p>
            <a:r>
              <a:rPr lang="el-GR" sz="3600" b="1" dirty="0"/>
              <a:t>Μνημεία</a:t>
            </a:r>
          </a:p>
        </p:txBody>
      </p:sp>
      <p:sp>
        <p:nvSpPr>
          <p:cNvPr id="3" name="Θέση περιεχομένου 2">
            <a:extLst>
              <a:ext uri="{FF2B5EF4-FFF2-40B4-BE49-F238E27FC236}">
                <a16:creationId xmlns:a16="http://schemas.microsoft.com/office/drawing/2014/main" xmlns="" id="{93441BF6-F06D-427A-9E9E-1D5A4451AEF1}"/>
              </a:ext>
            </a:extLst>
          </p:cNvPr>
          <p:cNvSpPr>
            <a:spLocks noGrp="1"/>
          </p:cNvSpPr>
          <p:nvPr>
            <p:ph idx="1"/>
          </p:nvPr>
        </p:nvSpPr>
        <p:spPr>
          <a:xfrm>
            <a:off x="838200" y="1286934"/>
            <a:ext cx="10515600" cy="4351338"/>
          </a:xfrm>
        </p:spPr>
        <p:txBody>
          <a:bodyPr>
            <a:normAutofit/>
          </a:bodyPr>
          <a:lstStyle/>
          <a:p>
            <a:pPr marL="0" indent="0" algn="just">
              <a:buNone/>
            </a:pPr>
            <a:r>
              <a:rPr lang="el-GR" dirty="0"/>
              <a:t>Με την ευρεία έννοια ως μνημείο μπορεί να χαρακτηριστεί κάθε αντικείμενο, έργο (υλικό ή πνευματικό) ή χώρος που διασώθηκε από το παρελθόν και σήμερα χρήζει προστασίας για τα μηνύματα που φέρει ή τις πληροφορίες που δίνει ή τέλος για το συμβολικό χαρακτήρα που είχε ή απέκτησε στην ιστορική διαδρομή του.</a:t>
            </a:r>
          </a:p>
          <a:p>
            <a:pPr marL="0" indent="0">
              <a:buNone/>
            </a:pPr>
            <a:r>
              <a:rPr lang="el-GR" dirty="0"/>
              <a:t>Λόγω της γενικότητας του ορισμού, η δημιουργία κριτηρίων κρίθηκε απαραίτητη. Τα κριτήρια είναι τα εξής:</a:t>
            </a:r>
          </a:p>
          <a:p>
            <a:r>
              <a:rPr lang="el-GR" dirty="0"/>
              <a:t>η πρωτοτυπία ή γνησιότητα</a:t>
            </a:r>
          </a:p>
          <a:p>
            <a:r>
              <a:rPr lang="el-GR" dirty="0"/>
              <a:t>η ιστορικότητα</a:t>
            </a:r>
          </a:p>
          <a:p>
            <a:r>
              <a:rPr lang="el-GR" dirty="0"/>
              <a:t>η ποιότητα</a:t>
            </a:r>
          </a:p>
          <a:p>
            <a:r>
              <a:rPr lang="el-GR" dirty="0"/>
              <a:t>ο συμβολισμός</a:t>
            </a:r>
          </a:p>
        </p:txBody>
      </p:sp>
    </p:spTree>
    <p:extLst>
      <p:ext uri="{BB962C8B-B14F-4D97-AF65-F5344CB8AC3E}">
        <p14:creationId xmlns:p14="http://schemas.microsoft.com/office/powerpoint/2010/main" val="16414973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9C350A33-5BA1-4735-857A-3BE192789BCB}"/>
              </a:ext>
            </a:extLst>
          </p:cNvPr>
          <p:cNvSpPr>
            <a:spLocks noGrp="1"/>
          </p:cNvSpPr>
          <p:nvPr>
            <p:ph type="title"/>
          </p:nvPr>
        </p:nvSpPr>
        <p:spPr>
          <a:xfrm>
            <a:off x="838200" y="365125"/>
            <a:ext cx="10515600" cy="904875"/>
          </a:xfrm>
        </p:spPr>
        <p:txBody>
          <a:bodyPr>
            <a:normAutofit/>
          </a:bodyPr>
          <a:lstStyle/>
          <a:p>
            <a:r>
              <a:rPr lang="el-GR" sz="3600" b="1" dirty="0"/>
              <a:t>Τοπίο</a:t>
            </a:r>
          </a:p>
        </p:txBody>
      </p:sp>
      <p:sp>
        <p:nvSpPr>
          <p:cNvPr id="3" name="Θέση περιεχομένου 2">
            <a:extLst>
              <a:ext uri="{FF2B5EF4-FFF2-40B4-BE49-F238E27FC236}">
                <a16:creationId xmlns:a16="http://schemas.microsoft.com/office/drawing/2014/main" xmlns="" id="{1401EFCC-AB7F-4B8A-B57B-4B7F2EEA024E}"/>
              </a:ext>
            </a:extLst>
          </p:cNvPr>
          <p:cNvSpPr>
            <a:spLocks noGrp="1"/>
          </p:cNvSpPr>
          <p:nvPr>
            <p:ph idx="1"/>
          </p:nvPr>
        </p:nvSpPr>
        <p:spPr>
          <a:xfrm>
            <a:off x="838200" y="1117599"/>
            <a:ext cx="10515600" cy="4910667"/>
          </a:xfrm>
        </p:spPr>
        <p:txBody>
          <a:bodyPr>
            <a:normAutofit/>
          </a:bodyPr>
          <a:lstStyle/>
          <a:p>
            <a:pPr marL="0" indent="0" algn="just">
              <a:buNone/>
            </a:pPr>
            <a:r>
              <a:rPr lang="el-GR" dirty="0"/>
              <a:t>Ως τοπίο ορίζεται κάθε δυναμικό σύνολο βιοτικών και μη βιοτικών παραγόντων και στοιχείων του περιβάλλοντος, που μεμονωμένα ή </a:t>
            </a:r>
            <a:r>
              <a:rPr lang="el-GR" dirty="0" err="1"/>
              <a:t>αλληλεπιδρώντας</a:t>
            </a:r>
            <a:r>
              <a:rPr lang="el-GR" dirty="0"/>
              <a:t> σε συγκεκριμένο χώρο συνθέτουν μία οπτική εμπειρία.</a:t>
            </a:r>
          </a:p>
          <a:p>
            <a:pPr marL="0" indent="0" algn="just">
              <a:buNone/>
            </a:pPr>
            <a:endParaRPr lang="el-GR" dirty="0"/>
          </a:p>
          <a:p>
            <a:pPr marL="0" indent="0" algn="just">
              <a:buNone/>
            </a:pPr>
            <a:r>
              <a:rPr lang="el-GR" dirty="0"/>
              <a:t>Η Σύνοδος για την Παγκόσμια Κληρονομιά (the World </a:t>
            </a:r>
            <a:r>
              <a:rPr lang="el-GR" dirty="0" err="1"/>
              <a:t>Heritage</a:t>
            </a:r>
            <a:r>
              <a:rPr lang="el-GR" dirty="0"/>
              <a:t> Convention της UNESCO), υπήρξε το πρώτο θεσμοθετημένο όργανο, το οποίο αναγνώρισε τον όρο «πολιτισμικά τοπία» («</a:t>
            </a:r>
            <a:r>
              <a:rPr lang="el-GR" dirty="0" err="1"/>
              <a:t>cultural</a:t>
            </a:r>
            <a:r>
              <a:rPr lang="el-GR" dirty="0"/>
              <a:t> </a:t>
            </a:r>
            <a:r>
              <a:rPr lang="el-GR" dirty="0" err="1"/>
              <a:t>landscapes</a:t>
            </a:r>
            <a:r>
              <a:rPr lang="el-GR" dirty="0"/>
              <a:t>») ως αναπόσπαστο τμήμα της παγκόσμιας πολιτιστικής κληρονομιάς, ενθαρρύνοντας έτσι και την προστασία τους.</a:t>
            </a:r>
          </a:p>
          <a:p>
            <a:pPr marL="0" indent="0" algn="just">
              <a:buNone/>
            </a:pPr>
            <a:endParaRPr lang="el-GR" dirty="0"/>
          </a:p>
          <a:p>
            <a:pPr marL="0" indent="0" algn="just">
              <a:buNone/>
            </a:pPr>
            <a:r>
              <a:rPr lang="el-GR" dirty="0"/>
              <a:t>Ταξινόμηση και ορολογία </a:t>
            </a:r>
            <a:r>
              <a:rPr lang="el-GR" dirty="0" err="1"/>
              <a:t>απο</a:t>
            </a:r>
            <a:r>
              <a:rPr lang="el-GR" dirty="0"/>
              <a:t> την UNESCO:</a:t>
            </a:r>
          </a:p>
          <a:p>
            <a:pPr algn="just"/>
            <a:r>
              <a:rPr lang="el-GR" dirty="0"/>
              <a:t>«εμφανώς καθορισμένα τοπία»</a:t>
            </a:r>
          </a:p>
          <a:p>
            <a:pPr algn="just"/>
            <a:r>
              <a:rPr lang="el-GR" dirty="0"/>
              <a:t>«οργανικά εξελιγμένα τοπία»</a:t>
            </a:r>
          </a:p>
          <a:p>
            <a:pPr algn="just"/>
            <a:r>
              <a:rPr lang="el-GR" dirty="0"/>
              <a:t>«</a:t>
            </a:r>
            <a:r>
              <a:rPr lang="el-GR" dirty="0" err="1"/>
              <a:t>συσχετιζόμενα</a:t>
            </a:r>
            <a:r>
              <a:rPr lang="el-GR" dirty="0"/>
              <a:t> πολιτισμικά τοπία»</a:t>
            </a:r>
          </a:p>
        </p:txBody>
      </p:sp>
    </p:spTree>
    <p:extLst>
      <p:ext uri="{BB962C8B-B14F-4D97-AF65-F5344CB8AC3E}">
        <p14:creationId xmlns:p14="http://schemas.microsoft.com/office/powerpoint/2010/main" val="25700966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F21F3728-3A82-48BB-B270-41B921A56229}"/>
              </a:ext>
            </a:extLst>
          </p:cNvPr>
          <p:cNvSpPr>
            <a:spLocks noGrp="1"/>
          </p:cNvSpPr>
          <p:nvPr>
            <p:ph idx="1"/>
          </p:nvPr>
        </p:nvSpPr>
        <p:spPr>
          <a:xfrm>
            <a:off x="685800" y="711199"/>
            <a:ext cx="10515600" cy="6146801"/>
          </a:xfrm>
        </p:spPr>
        <p:txBody>
          <a:bodyPr>
            <a:normAutofit/>
          </a:bodyPr>
          <a:lstStyle/>
          <a:p>
            <a:pPr marL="0" indent="0" algn="just">
              <a:buNone/>
            </a:pPr>
            <a:r>
              <a:rPr lang="el-GR" b="1" dirty="0"/>
              <a:t>Διατήρηση</a:t>
            </a:r>
          </a:p>
          <a:p>
            <a:pPr marL="0" indent="0" algn="just">
              <a:buNone/>
            </a:pPr>
            <a:r>
              <a:rPr lang="el-GR" dirty="0"/>
              <a:t>Ο όρος περιλαμβάνει όλες τις ενέργειες, που θα πρέπει να λαμβάνονται και να υλοποιούνται έτσι ώστε ένα αντικείμενο, κτίσμα ή τοπίο να μην απειλείται από φυσικούς, χημικούς, βιολογικούς ή οποιασδήποτε άλλης μορφής παράγοντες, που μπορούν να προκαλέσουν μία ανεπιθύμητη μεταβολή ή μετατροπή του στο πέρασμα του χρόνου.</a:t>
            </a:r>
          </a:p>
          <a:p>
            <a:pPr marL="0" indent="0" algn="just">
              <a:buNone/>
            </a:pPr>
            <a:r>
              <a:rPr lang="el-GR" b="1" dirty="0"/>
              <a:t>Συντήρηση</a:t>
            </a:r>
          </a:p>
          <a:p>
            <a:pPr marL="0" indent="0" algn="just">
              <a:buNone/>
            </a:pPr>
            <a:r>
              <a:rPr lang="el-GR" dirty="0"/>
              <a:t>Η έννοια της συντήρησης της πολιτιστικής κληρονομιάς περιλαμβάνει κάθε μορφή σωστικών επεμβάσεων σε μνημεία ή συλλογές.</a:t>
            </a:r>
          </a:p>
          <a:p>
            <a:pPr marL="0" indent="0" algn="just">
              <a:buNone/>
            </a:pPr>
            <a:r>
              <a:rPr lang="el-GR" b="1" dirty="0"/>
              <a:t>Προληπτική συντήρηση</a:t>
            </a:r>
          </a:p>
          <a:p>
            <a:pPr marL="0" indent="0" algn="just">
              <a:buNone/>
            </a:pPr>
            <a:r>
              <a:rPr lang="el-GR" dirty="0"/>
              <a:t>Η προληπτική συντήρηση είναι το σύνολο των συντονισμένων ενεργειών που στοχεύουν στη δημιουργία περιβάλλοντος ή συνθηκών, προκειμένου να μειωθεί η ταχύτητα φθοράς των αρχιτεκτονικών μνημείων και των πολιτιστικών αγαθών.</a:t>
            </a:r>
          </a:p>
        </p:txBody>
      </p:sp>
    </p:spTree>
    <p:extLst>
      <p:ext uri="{BB962C8B-B14F-4D97-AF65-F5344CB8AC3E}">
        <p14:creationId xmlns:p14="http://schemas.microsoft.com/office/powerpoint/2010/main" val="16523950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02AA581C-5394-4B40-B484-85A5A24F4C4C}"/>
              </a:ext>
            </a:extLst>
          </p:cNvPr>
          <p:cNvSpPr>
            <a:spLocks noGrp="1"/>
          </p:cNvSpPr>
          <p:nvPr>
            <p:ph idx="1"/>
          </p:nvPr>
        </p:nvSpPr>
        <p:spPr>
          <a:xfrm>
            <a:off x="838200" y="762000"/>
            <a:ext cx="10515600" cy="5414963"/>
          </a:xfrm>
        </p:spPr>
        <p:txBody>
          <a:bodyPr>
            <a:normAutofit lnSpcReduction="10000"/>
          </a:bodyPr>
          <a:lstStyle/>
          <a:p>
            <a:pPr marL="0" indent="0">
              <a:buNone/>
            </a:pPr>
            <a:r>
              <a:rPr lang="el-GR" b="1" dirty="0"/>
              <a:t>Προστασία</a:t>
            </a:r>
          </a:p>
          <a:p>
            <a:pPr marL="0" indent="0" algn="just">
              <a:buNone/>
            </a:pPr>
            <a:r>
              <a:rPr lang="el-GR" dirty="0"/>
              <a:t>Η έννοια της προστασίας των πολιτιστικών αγαθών αναφέρεται στη διαφύλαξη και το σεβασμό τους σε καιρό ειρήνης και στην αντιμετώπιση των κινδύνων που ενδεχομένως διατρέχουν από πολεμικές συρράξεις.</a:t>
            </a:r>
          </a:p>
          <a:p>
            <a:pPr marL="0" indent="0" algn="just">
              <a:buNone/>
            </a:pPr>
            <a:endParaRPr lang="el-GR" dirty="0"/>
          </a:p>
          <a:p>
            <a:pPr marL="0" indent="0" algn="just">
              <a:buNone/>
            </a:pPr>
            <a:r>
              <a:rPr lang="el-GR" dirty="0"/>
              <a:t>Η έννοια της προστασίας εμπερικλείει μία σειρά διαδικασιών που περιλαμβάνει:</a:t>
            </a:r>
          </a:p>
          <a:p>
            <a:pPr marL="0" indent="0" algn="just">
              <a:buNone/>
            </a:pPr>
            <a:endParaRPr lang="el-GR" dirty="0"/>
          </a:p>
          <a:p>
            <a:pPr algn="just"/>
            <a:r>
              <a:rPr lang="el-GR" dirty="0"/>
              <a:t>τον εντοπισμό, </a:t>
            </a:r>
          </a:p>
          <a:p>
            <a:pPr algn="just"/>
            <a:r>
              <a:rPr lang="el-GR" dirty="0"/>
              <a:t>την επιφανειακή έρευνα και την ανασκαφή</a:t>
            </a:r>
          </a:p>
          <a:p>
            <a:pPr algn="just"/>
            <a:r>
              <a:rPr lang="el-GR" dirty="0"/>
              <a:t>την καταγραφή και την αρχειοθέτηση</a:t>
            </a:r>
          </a:p>
          <a:p>
            <a:pPr algn="just"/>
            <a:r>
              <a:rPr lang="el-GR" dirty="0"/>
              <a:t>τη μελέτη και την τεκμηρίωση</a:t>
            </a:r>
          </a:p>
          <a:p>
            <a:pPr algn="just"/>
            <a:r>
              <a:rPr lang="el-GR" dirty="0"/>
              <a:t>τη διασφάλιση από καταστροφή, φθορά, αλλοίωση, κλοπή </a:t>
            </a:r>
            <a:r>
              <a:rPr lang="el-GR" dirty="0" err="1"/>
              <a:t>κτλ</a:t>
            </a:r>
            <a:endParaRPr lang="el-GR" dirty="0"/>
          </a:p>
          <a:p>
            <a:pPr algn="just"/>
            <a:r>
              <a:rPr lang="el-GR" dirty="0"/>
              <a:t>τη συντήρηση και την αποκατάσταση</a:t>
            </a:r>
          </a:p>
          <a:p>
            <a:pPr algn="just"/>
            <a:r>
              <a:rPr lang="el-GR" dirty="0"/>
              <a:t>την αναβάθμιση και τη διευκόλυνση της πρόσβασης του κοινού</a:t>
            </a:r>
            <a:br>
              <a:rPr lang="el-GR" dirty="0"/>
            </a:br>
            <a:endParaRPr lang="el-GR" dirty="0"/>
          </a:p>
        </p:txBody>
      </p:sp>
    </p:spTree>
    <p:extLst>
      <p:ext uri="{BB962C8B-B14F-4D97-AF65-F5344CB8AC3E}">
        <p14:creationId xmlns:p14="http://schemas.microsoft.com/office/powerpoint/2010/main" val="5590535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60F991DF-2273-48F5-B126-7AF03B436EE3}"/>
              </a:ext>
            </a:extLst>
          </p:cNvPr>
          <p:cNvSpPr>
            <a:spLocks noGrp="1"/>
          </p:cNvSpPr>
          <p:nvPr>
            <p:ph type="title"/>
          </p:nvPr>
        </p:nvSpPr>
        <p:spPr>
          <a:xfrm>
            <a:off x="838200" y="365126"/>
            <a:ext cx="10515600" cy="872004"/>
          </a:xfrm>
        </p:spPr>
        <p:txBody>
          <a:bodyPr>
            <a:normAutofit/>
          </a:bodyPr>
          <a:lstStyle/>
          <a:p>
            <a:r>
              <a:rPr lang="el-GR" sz="3200" b="1" dirty="0"/>
              <a:t>Απειλές της υλικής πολιτιστικής κληρονομιάς</a:t>
            </a:r>
          </a:p>
        </p:txBody>
      </p:sp>
      <p:sp>
        <p:nvSpPr>
          <p:cNvPr id="3" name="Θέση περιεχομένου 2">
            <a:extLst>
              <a:ext uri="{FF2B5EF4-FFF2-40B4-BE49-F238E27FC236}">
                <a16:creationId xmlns:a16="http://schemas.microsoft.com/office/drawing/2014/main" xmlns="" id="{555B985B-BCC2-459F-88D6-9E727D3D2C4A}"/>
              </a:ext>
            </a:extLst>
          </p:cNvPr>
          <p:cNvSpPr>
            <a:spLocks noGrp="1"/>
          </p:cNvSpPr>
          <p:nvPr>
            <p:ph idx="1"/>
          </p:nvPr>
        </p:nvSpPr>
        <p:spPr>
          <a:xfrm>
            <a:off x="838200" y="1237130"/>
            <a:ext cx="10515600" cy="4939833"/>
          </a:xfrm>
        </p:spPr>
        <p:txBody>
          <a:bodyPr>
            <a:normAutofit/>
          </a:bodyPr>
          <a:lstStyle/>
          <a:p>
            <a:pPr marL="0" indent="0">
              <a:buNone/>
            </a:pPr>
            <a:r>
              <a:rPr lang="el-GR" b="1" dirty="0"/>
              <a:t>1. </a:t>
            </a:r>
            <a:r>
              <a:rPr lang="el-GR" dirty="0"/>
              <a:t>Στις </a:t>
            </a:r>
            <a:r>
              <a:rPr lang="el-GR" b="1" dirty="0"/>
              <a:t>αντίξοες περιβαλλοντικές συνθήκες </a:t>
            </a:r>
            <a:r>
              <a:rPr lang="el-GR" dirty="0"/>
              <a:t>που πιθανόν να επικρατούν στο χώρο όπου εκτίθενται, φυλάσσονται ή αποθηκεύονται. Παράγοντες όπως:</a:t>
            </a:r>
          </a:p>
          <a:p>
            <a:r>
              <a:rPr lang="el-GR" dirty="0"/>
              <a:t>η θερμοκρασία</a:t>
            </a:r>
          </a:p>
          <a:p>
            <a:r>
              <a:rPr lang="el-GR" dirty="0"/>
              <a:t>η ένταση και το είδος του φωτισμού που δέχονται</a:t>
            </a:r>
          </a:p>
          <a:p>
            <a:r>
              <a:rPr lang="el-GR" dirty="0"/>
              <a:t>η υγρασία</a:t>
            </a:r>
          </a:p>
          <a:p>
            <a:pPr marL="0" indent="0">
              <a:buNone/>
            </a:pPr>
            <a:r>
              <a:rPr lang="el-GR" dirty="0"/>
              <a:t>για αντικείμενα που φυλάσσονται σε </a:t>
            </a:r>
            <a:r>
              <a:rPr lang="el-GR" b="1" dirty="0"/>
              <a:t>εσωτερικούς χώρους</a:t>
            </a:r>
            <a:r>
              <a:rPr lang="el-GR" dirty="0"/>
              <a:t>, αλλά και:</a:t>
            </a:r>
          </a:p>
          <a:p>
            <a:r>
              <a:rPr lang="el-GR" dirty="0"/>
              <a:t>οι απότομες αλλαγές των συνθηκών του περιβάλλοντος</a:t>
            </a:r>
          </a:p>
          <a:p>
            <a:r>
              <a:rPr lang="el-GR" dirty="0"/>
              <a:t>η ύπαρξη ακραίων φαινομένων</a:t>
            </a:r>
          </a:p>
          <a:p>
            <a:r>
              <a:rPr lang="el-GR" dirty="0"/>
              <a:t>η ύπαρξη υπόγειων νερών</a:t>
            </a:r>
          </a:p>
          <a:p>
            <a:r>
              <a:rPr lang="el-GR" dirty="0"/>
              <a:t>η καθίζηση και άλλα προβλήματα του εδάφους θεμελίωσης</a:t>
            </a:r>
          </a:p>
          <a:p>
            <a:pPr marL="0" indent="0">
              <a:buNone/>
            </a:pPr>
            <a:r>
              <a:rPr lang="el-GR" dirty="0"/>
              <a:t>για τα αγαθά που εκτίθενται σε εξωτερικούς χώρους και είναι δυνατόν να επηρεάσουν σημαντικά τη «φυσική» ταχύτητα φθοράς τους.</a:t>
            </a:r>
          </a:p>
        </p:txBody>
      </p:sp>
    </p:spTree>
    <p:extLst>
      <p:ext uri="{BB962C8B-B14F-4D97-AF65-F5344CB8AC3E}">
        <p14:creationId xmlns:p14="http://schemas.microsoft.com/office/powerpoint/2010/main" val="35489201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CC744828-0D58-406C-A2E8-A32CBE493273}"/>
              </a:ext>
            </a:extLst>
          </p:cNvPr>
          <p:cNvSpPr>
            <a:spLocks noGrp="1"/>
          </p:cNvSpPr>
          <p:nvPr>
            <p:ph idx="1"/>
          </p:nvPr>
        </p:nvSpPr>
        <p:spPr>
          <a:xfrm>
            <a:off x="838200" y="502024"/>
            <a:ext cx="10515600" cy="5674939"/>
          </a:xfrm>
        </p:spPr>
        <p:txBody>
          <a:bodyPr>
            <a:normAutofit/>
          </a:bodyPr>
          <a:lstStyle/>
          <a:p>
            <a:pPr marL="0" indent="0">
              <a:buNone/>
            </a:pPr>
            <a:r>
              <a:rPr lang="el-GR" b="1" dirty="0"/>
              <a:t>2. Στους βιολογικούς παράγοντες, όπως η δράση:</a:t>
            </a:r>
          </a:p>
          <a:p>
            <a:r>
              <a:rPr lang="el-GR" dirty="0"/>
              <a:t>των φυτικών ριζών</a:t>
            </a:r>
          </a:p>
          <a:p>
            <a:r>
              <a:rPr lang="el-GR" dirty="0"/>
              <a:t>των διαφόρων θηλαστικών, πτηνών, εντόμων </a:t>
            </a:r>
            <a:r>
              <a:rPr lang="el-GR" dirty="0" err="1"/>
              <a:t>κ.α</a:t>
            </a:r>
            <a:endParaRPr lang="el-GR" dirty="0"/>
          </a:p>
          <a:p>
            <a:r>
              <a:rPr lang="el-GR" dirty="0"/>
              <a:t>των διαφόρων μικροοργανισμών</a:t>
            </a:r>
          </a:p>
          <a:p>
            <a:pPr marL="0" indent="0">
              <a:buNone/>
            </a:pPr>
            <a:r>
              <a:rPr lang="el-GR" b="1" dirty="0"/>
              <a:t>3. </a:t>
            </a:r>
            <a:r>
              <a:rPr lang="el-GR" dirty="0"/>
              <a:t>Στις </a:t>
            </a:r>
            <a:r>
              <a:rPr lang="el-GR" b="1" dirty="0"/>
              <a:t>φυσικές καταστροφές</a:t>
            </a:r>
            <a:r>
              <a:rPr lang="el-GR" dirty="0"/>
              <a:t>, όπως:</a:t>
            </a:r>
          </a:p>
          <a:p>
            <a:r>
              <a:rPr lang="el-GR" dirty="0"/>
              <a:t>οι σεισμοί</a:t>
            </a:r>
          </a:p>
          <a:p>
            <a:r>
              <a:rPr lang="el-GR" dirty="0"/>
              <a:t>η φωτιά</a:t>
            </a:r>
          </a:p>
          <a:p>
            <a:r>
              <a:rPr lang="el-GR" dirty="0"/>
              <a:t>οι πλημμύρες </a:t>
            </a:r>
            <a:r>
              <a:rPr lang="el-GR" dirty="0" err="1"/>
              <a:t>κ.α</a:t>
            </a:r>
            <a:endParaRPr lang="el-GR" dirty="0"/>
          </a:p>
          <a:p>
            <a:pPr marL="0" indent="0">
              <a:buNone/>
            </a:pPr>
            <a:r>
              <a:rPr lang="el-GR" b="1" dirty="0"/>
              <a:t>4. </a:t>
            </a:r>
            <a:r>
              <a:rPr lang="el-GR" dirty="0"/>
              <a:t>Στις </a:t>
            </a:r>
            <a:r>
              <a:rPr lang="el-GR" b="1" dirty="0"/>
              <a:t>ανθρώπινες δραστηριότητες</a:t>
            </a:r>
            <a:r>
              <a:rPr lang="el-GR" dirty="0"/>
              <a:t>, όπως:</a:t>
            </a:r>
          </a:p>
          <a:p>
            <a:r>
              <a:rPr lang="el-GR" dirty="0"/>
              <a:t>η ατμοσφαιρική ρύπανση</a:t>
            </a:r>
          </a:p>
          <a:p>
            <a:r>
              <a:rPr lang="el-GR" dirty="0"/>
              <a:t>οι κακότεχνες επισκευές με μη συμβατά υλικά</a:t>
            </a:r>
          </a:p>
          <a:p>
            <a:r>
              <a:rPr lang="el-GR" dirty="0"/>
              <a:t>οι νεότερες προσθήκες και οι λαθεμένες απόπειρες ανακατασκευής ή αναπαράστασης</a:t>
            </a:r>
          </a:p>
        </p:txBody>
      </p:sp>
    </p:spTree>
    <p:extLst>
      <p:ext uri="{BB962C8B-B14F-4D97-AF65-F5344CB8AC3E}">
        <p14:creationId xmlns:p14="http://schemas.microsoft.com/office/powerpoint/2010/main" val="26583061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C6DE3AFF-CAD4-40DC-B260-5C3A957D1351}"/>
              </a:ext>
            </a:extLst>
          </p:cNvPr>
          <p:cNvSpPr>
            <a:spLocks noGrp="1"/>
          </p:cNvSpPr>
          <p:nvPr>
            <p:ph idx="1"/>
          </p:nvPr>
        </p:nvSpPr>
        <p:spPr>
          <a:xfrm>
            <a:off x="838200" y="932329"/>
            <a:ext cx="10515600" cy="5244634"/>
          </a:xfrm>
        </p:spPr>
        <p:txBody>
          <a:bodyPr>
            <a:normAutofit/>
          </a:bodyPr>
          <a:lstStyle/>
          <a:p>
            <a:r>
              <a:rPr lang="el-GR" dirty="0"/>
              <a:t>η ανεξέλεγκτη δόμηση στον περιβάλλοντα χώρο</a:t>
            </a:r>
          </a:p>
          <a:p>
            <a:r>
              <a:rPr lang="el-GR" dirty="0"/>
              <a:t>η αλλοίωση ή καταστροφή του τοπίου</a:t>
            </a:r>
          </a:p>
          <a:p>
            <a:r>
              <a:rPr lang="el-GR" dirty="0"/>
              <a:t>η υψηλή </a:t>
            </a:r>
            <a:r>
              <a:rPr lang="el-GR" dirty="0" err="1"/>
              <a:t>επισκεψιμότητα</a:t>
            </a:r>
            <a:r>
              <a:rPr lang="el-GR" dirty="0"/>
              <a:t> αρχαιολογικών χώρων, μνημείων και μουσείων</a:t>
            </a:r>
          </a:p>
          <a:p>
            <a:pPr marL="0" indent="0">
              <a:buNone/>
            </a:pPr>
            <a:r>
              <a:rPr lang="el-GR" b="1" dirty="0"/>
              <a:t>Ιστορία:</a:t>
            </a:r>
          </a:p>
          <a:p>
            <a:pPr marL="0" indent="0" algn="just">
              <a:buNone/>
            </a:pPr>
            <a:r>
              <a:rPr lang="el-GR" dirty="0"/>
              <a:t>Αμέσως μετά την απελευθέρωση της χώρας μας από τους Τούρκους, άρχισε ο αγώνας και για την προστασία της υλικής πολιτιστικής μας κληρονομιάς και ειδικότερα των εναπομεινάντων μνημείων. Έτσι, στις 10/22 Μαΐου 1834, εκδόθηκε ο πρώτος νόμος «Περί προστασίας των αρχαιοτήτων».</a:t>
            </a:r>
          </a:p>
        </p:txBody>
      </p:sp>
    </p:spTree>
    <p:extLst>
      <p:ext uri="{BB962C8B-B14F-4D97-AF65-F5344CB8AC3E}">
        <p14:creationId xmlns:p14="http://schemas.microsoft.com/office/powerpoint/2010/main" val="670269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xmlns="" id="{A5979FBB-D886-4D61-8543-9F70349F1FA9}"/>
              </a:ext>
            </a:extLst>
          </p:cNvPr>
          <p:cNvSpPr>
            <a:spLocks noGrp="1"/>
          </p:cNvSpPr>
          <p:nvPr>
            <p:ph type="title"/>
          </p:nvPr>
        </p:nvSpPr>
        <p:spPr>
          <a:xfrm>
            <a:off x="838200" y="365125"/>
            <a:ext cx="10515600" cy="2857469"/>
          </a:xfrm>
        </p:spPr>
        <p:txBody>
          <a:bodyPr>
            <a:normAutofit/>
          </a:bodyPr>
          <a:lstStyle/>
          <a:p>
            <a:r>
              <a:rPr lang="el-GR" b="1" dirty="0" err="1"/>
              <a:t>Ια</a:t>
            </a:r>
            <a:r>
              <a:rPr lang="el-GR" b="1" dirty="0"/>
              <a:t>. Διαχείριση Υλικής Πολιτιστικής κληρονομιάς και μοντέλα </a:t>
            </a:r>
            <a:r>
              <a:rPr lang="el-GR" b="1" dirty="0" err="1"/>
              <a:t>βιοπολιτισμικής</a:t>
            </a:r>
            <a:r>
              <a:rPr lang="el-GR" b="1" dirty="0"/>
              <a:t> ανάπτυξης</a:t>
            </a:r>
          </a:p>
        </p:txBody>
      </p:sp>
    </p:spTree>
    <p:extLst>
      <p:ext uri="{BB962C8B-B14F-4D97-AF65-F5344CB8AC3E}">
        <p14:creationId xmlns:p14="http://schemas.microsoft.com/office/powerpoint/2010/main" val="40490167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E31284CE-47D3-4767-9113-ECEA7E6C7258}"/>
              </a:ext>
            </a:extLst>
          </p:cNvPr>
          <p:cNvSpPr>
            <a:spLocks noGrp="1"/>
          </p:cNvSpPr>
          <p:nvPr>
            <p:ph type="title"/>
          </p:nvPr>
        </p:nvSpPr>
        <p:spPr>
          <a:xfrm>
            <a:off x="838200" y="365125"/>
            <a:ext cx="10515600" cy="823595"/>
          </a:xfrm>
        </p:spPr>
        <p:txBody>
          <a:bodyPr/>
          <a:lstStyle/>
          <a:p>
            <a:r>
              <a:rPr lang="el-GR" b="1" dirty="0"/>
              <a:t>Ιστορική εξέλιξη</a:t>
            </a:r>
            <a:endParaRPr lang="el-GR" dirty="0"/>
          </a:p>
        </p:txBody>
      </p:sp>
      <p:sp>
        <p:nvSpPr>
          <p:cNvPr id="3" name="Θέση περιεχομένου 2">
            <a:extLst>
              <a:ext uri="{FF2B5EF4-FFF2-40B4-BE49-F238E27FC236}">
                <a16:creationId xmlns:a16="http://schemas.microsoft.com/office/drawing/2014/main" xmlns="" id="{C4B5BF5B-2D59-47CC-BF29-BA0E8DAA67B7}"/>
              </a:ext>
            </a:extLst>
          </p:cNvPr>
          <p:cNvSpPr>
            <a:spLocks noGrp="1"/>
          </p:cNvSpPr>
          <p:nvPr>
            <p:ph idx="1"/>
          </p:nvPr>
        </p:nvSpPr>
        <p:spPr>
          <a:xfrm>
            <a:off x="838200" y="1060704"/>
            <a:ext cx="10515600" cy="5303520"/>
          </a:xfrm>
        </p:spPr>
        <p:txBody>
          <a:bodyPr>
            <a:normAutofit/>
          </a:bodyPr>
          <a:lstStyle/>
          <a:p>
            <a:pPr algn="just">
              <a:buFont typeface="Wingdings" panose="05000000000000000000" pitchFamily="2" charset="2"/>
              <a:buChar char="Ø"/>
            </a:pPr>
            <a:r>
              <a:rPr lang="el-GR" dirty="0"/>
              <a:t>Διαχείριση πολιτιστικής κληρονομιάς</a:t>
            </a:r>
          </a:p>
          <a:p>
            <a:pPr marL="0" indent="0" algn="just">
              <a:buNone/>
            </a:pPr>
            <a:r>
              <a:rPr lang="el-GR" sz="2400" dirty="0"/>
              <a:t>«ο επαγγελματικός κλάδος που είναι αφιερωμένος στη διατήρηση της πολιτισμικής κληρονομιάς για το μέλλον»</a:t>
            </a:r>
          </a:p>
          <a:p>
            <a:pPr algn="just">
              <a:buFont typeface="Wingdings" panose="05000000000000000000" pitchFamily="2" charset="2"/>
              <a:buChar char="Ø"/>
            </a:pPr>
            <a:r>
              <a:rPr lang="el-GR" dirty="0"/>
              <a:t>19ος – 20ος αιώνας: Διατήρηση ιστορικών κτηρίων</a:t>
            </a:r>
          </a:p>
          <a:p>
            <a:pPr algn="just">
              <a:buFont typeface="Wingdings" panose="05000000000000000000" pitchFamily="2" charset="2"/>
              <a:buChar char="Ø"/>
            </a:pPr>
            <a:r>
              <a:rPr lang="el-GR" dirty="0"/>
              <a:t>Β’ Π.Π., Δυτική Ευρώπη: Συμφωνίες διαχείρισης</a:t>
            </a:r>
          </a:p>
          <a:p>
            <a:pPr algn="just">
              <a:buFont typeface="Wingdings" panose="05000000000000000000" pitchFamily="2" charset="2"/>
              <a:buChar char="Ø"/>
            </a:pPr>
            <a:r>
              <a:rPr lang="el-GR" dirty="0" err="1"/>
              <a:t>Icomos</a:t>
            </a:r>
            <a:r>
              <a:rPr lang="el-GR" dirty="0"/>
              <a:t>: Χάρτα της Βενετίας (1964)</a:t>
            </a:r>
          </a:p>
          <a:p>
            <a:pPr marL="0" indent="0" algn="just">
              <a:buNone/>
            </a:pPr>
            <a:r>
              <a:rPr lang="el-GR" sz="2400" dirty="0"/>
              <a:t>συντήρηση/αναστήλωση των μνημείων</a:t>
            </a:r>
          </a:p>
          <a:p>
            <a:pPr algn="just">
              <a:buFont typeface="Wingdings" panose="05000000000000000000" pitchFamily="2" charset="2"/>
              <a:buChar char="Ø"/>
            </a:pPr>
            <a:r>
              <a:rPr lang="el-GR" dirty="0"/>
              <a:t>Σύμβαση για την Προστασία της Παγκόσμιας Πολιτιστικής και Φυσικής Κληρονομιάς        </a:t>
            </a:r>
            <a:r>
              <a:rPr lang="el-GR" b="1" dirty="0"/>
              <a:t>Σύμβαση Παγκόσμιας Κληρονομιάς </a:t>
            </a:r>
            <a:r>
              <a:rPr lang="el-GR" dirty="0"/>
              <a:t>(</a:t>
            </a:r>
            <a:r>
              <a:rPr lang="el-GR" dirty="0" err="1"/>
              <a:t>Unesco</a:t>
            </a:r>
            <a:r>
              <a:rPr lang="el-GR" dirty="0"/>
              <a:t>, 1972)</a:t>
            </a:r>
          </a:p>
          <a:p>
            <a:pPr marL="0" indent="0" algn="just">
              <a:buNone/>
            </a:pPr>
            <a:r>
              <a:rPr lang="el-GR" sz="2600" dirty="0"/>
              <a:t>Η φυσική και η πολιτισμική κληρονομιά νοούνται και προστατεύονται ως ενιαίο σύνολο</a:t>
            </a:r>
          </a:p>
        </p:txBody>
      </p:sp>
      <p:sp>
        <p:nvSpPr>
          <p:cNvPr id="4" name="Βέλος: Δεξιό 3">
            <a:extLst>
              <a:ext uri="{FF2B5EF4-FFF2-40B4-BE49-F238E27FC236}">
                <a16:creationId xmlns:a16="http://schemas.microsoft.com/office/drawing/2014/main" xmlns="" id="{9DD2C857-D205-47E0-9604-D4B68E43F46B}"/>
              </a:ext>
            </a:extLst>
          </p:cNvPr>
          <p:cNvSpPr/>
          <p:nvPr/>
        </p:nvSpPr>
        <p:spPr>
          <a:xfrm>
            <a:off x="4480560" y="4636009"/>
            <a:ext cx="420624"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2173843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82129762-D1F8-4CE0-8003-FB9F66FDC649}"/>
              </a:ext>
            </a:extLst>
          </p:cNvPr>
          <p:cNvSpPr>
            <a:spLocks noGrp="1"/>
          </p:cNvSpPr>
          <p:nvPr>
            <p:ph type="title"/>
          </p:nvPr>
        </p:nvSpPr>
        <p:spPr/>
        <p:txBody>
          <a:bodyPr/>
          <a:lstStyle/>
          <a:p>
            <a:r>
              <a:rPr lang="el-GR" dirty="0"/>
              <a:t> </a:t>
            </a:r>
            <a:r>
              <a:rPr lang="el-GR" b="1" dirty="0"/>
              <a:t>Περιεχόμενο διαχείρισης</a:t>
            </a:r>
            <a:endParaRPr lang="el-GR" dirty="0"/>
          </a:p>
        </p:txBody>
      </p:sp>
      <p:sp>
        <p:nvSpPr>
          <p:cNvPr id="3" name="Θέση περιεχομένου 2">
            <a:extLst>
              <a:ext uri="{FF2B5EF4-FFF2-40B4-BE49-F238E27FC236}">
                <a16:creationId xmlns:a16="http://schemas.microsoft.com/office/drawing/2014/main" xmlns="" id="{F083AED0-FB70-4529-B931-03CBDA287D29}"/>
              </a:ext>
            </a:extLst>
          </p:cNvPr>
          <p:cNvSpPr>
            <a:spLocks noGrp="1"/>
          </p:cNvSpPr>
          <p:nvPr>
            <p:ph idx="1"/>
          </p:nvPr>
        </p:nvSpPr>
        <p:spPr/>
        <p:txBody>
          <a:bodyPr/>
          <a:lstStyle/>
          <a:p>
            <a:pPr algn="just">
              <a:buFont typeface="Wingdings" panose="05000000000000000000" pitchFamily="2" charset="2"/>
              <a:buChar char="Ø"/>
            </a:pPr>
            <a:r>
              <a:rPr lang="el-GR" dirty="0"/>
              <a:t>Υλικά στοιχεία</a:t>
            </a:r>
          </a:p>
          <a:p>
            <a:pPr algn="just">
              <a:buFont typeface="Courier New" panose="02070309020205020404" pitchFamily="49" charset="0"/>
              <a:buChar char="o"/>
            </a:pPr>
            <a:r>
              <a:rPr lang="el-GR" dirty="0"/>
              <a:t>Είδος του υλικού και τρόπος κατασκευής, διακόσμηση, τεχνοτροπία, </a:t>
            </a:r>
            <a:r>
              <a:rPr lang="el-GR" dirty="0" err="1"/>
              <a:t>κ.λπ</a:t>
            </a:r>
            <a:r>
              <a:rPr lang="el-GR" dirty="0"/>
              <a:t> ενός μνημείου</a:t>
            </a:r>
          </a:p>
          <a:p>
            <a:pPr algn="just">
              <a:buFont typeface="Courier New" panose="02070309020205020404" pitchFamily="49" charset="0"/>
              <a:buChar char="o"/>
            </a:pPr>
            <a:r>
              <a:rPr lang="el-GR" dirty="0"/>
              <a:t>Η κατασκευή που υπάρχει στο έδαφος αλλά και στο υπέδαφος ενός μνημείου</a:t>
            </a:r>
          </a:p>
          <a:p>
            <a:pPr algn="just">
              <a:buFont typeface="Courier New" panose="02070309020205020404" pitchFamily="49" charset="0"/>
              <a:buChar char="o"/>
            </a:pPr>
            <a:r>
              <a:rPr lang="el-GR" dirty="0"/>
              <a:t>Διαμόρφωση του εσωτερικού και του εξωτερικού χώρου ενός μνημείου</a:t>
            </a:r>
          </a:p>
          <a:p>
            <a:pPr algn="just">
              <a:buFont typeface="Courier New" panose="02070309020205020404" pitchFamily="49" charset="0"/>
              <a:buChar char="o"/>
            </a:pPr>
            <a:r>
              <a:rPr lang="el-GR" dirty="0"/>
              <a:t>Ευρύτερος φυσικός περιβάλλοντας χώρος</a:t>
            </a:r>
          </a:p>
        </p:txBody>
      </p:sp>
    </p:spTree>
    <p:extLst>
      <p:ext uri="{BB962C8B-B14F-4D97-AF65-F5344CB8AC3E}">
        <p14:creationId xmlns:p14="http://schemas.microsoft.com/office/powerpoint/2010/main" val="23741594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7560B34C-908F-40AE-A006-F4E3CBD5F13A}"/>
              </a:ext>
            </a:extLst>
          </p:cNvPr>
          <p:cNvSpPr>
            <a:spLocks noGrp="1"/>
          </p:cNvSpPr>
          <p:nvPr>
            <p:ph type="ctrTitle"/>
          </p:nvPr>
        </p:nvSpPr>
        <p:spPr/>
        <p:txBody>
          <a:bodyPr>
            <a:normAutofit fontScale="90000"/>
          </a:bodyPr>
          <a:lstStyle/>
          <a:p>
            <a:r>
              <a:rPr lang="el-GR" b="1" dirty="0"/>
              <a:t> </a:t>
            </a:r>
            <a:r>
              <a:rPr lang="el-GR" sz="3600" b="1" dirty="0"/>
              <a:t>Μέρος Ι :Διατήρηση /Διαχείριση της Υλικής Πολιτιστικής Κληρονομιάς</a:t>
            </a:r>
            <a:r>
              <a:rPr lang="el-GR" dirty="0"/>
              <a:t/>
            </a:r>
            <a:br>
              <a:rPr lang="el-GR" dirty="0"/>
            </a:br>
            <a:endParaRPr lang="el-GR" dirty="0"/>
          </a:p>
        </p:txBody>
      </p:sp>
    </p:spTree>
    <p:extLst>
      <p:ext uri="{BB962C8B-B14F-4D97-AF65-F5344CB8AC3E}">
        <p14:creationId xmlns:p14="http://schemas.microsoft.com/office/powerpoint/2010/main" val="38719089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5B3C619F-5342-45BB-849D-08A13756589B}"/>
              </a:ext>
            </a:extLst>
          </p:cNvPr>
          <p:cNvSpPr>
            <a:spLocks noGrp="1"/>
          </p:cNvSpPr>
          <p:nvPr>
            <p:ph idx="1"/>
          </p:nvPr>
        </p:nvSpPr>
        <p:spPr>
          <a:xfrm>
            <a:off x="838200" y="914400"/>
            <a:ext cx="10515600" cy="5262563"/>
          </a:xfrm>
        </p:spPr>
        <p:txBody>
          <a:bodyPr/>
          <a:lstStyle/>
          <a:p>
            <a:pPr algn="just">
              <a:buFont typeface="Wingdings" panose="05000000000000000000" pitchFamily="2" charset="2"/>
              <a:buChar char="Ø"/>
            </a:pPr>
            <a:r>
              <a:rPr lang="el-GR" dirty="0"/>
              <a:t>Άυλα στοιχεία</a:t>
            </a:r>
          </a:p>
          <a:p>
            <a:pPr algn="just">
              <a:buFont typeface="Courier New" panose="02070309020205020404" pitchFamily="49" charset="0"/>
              <a:buChar char="o"/>
            </a:pPr>
            <a:r>
              <a:rPr lang="el-GR" dirty="0"/>
              <a:t>Μύθοι, προφορικές παραδόσεις, λατρευτικές πρακτικές/τελετουργίες, κοινωνικές αντιλήψεις κ.ά.</a:t>
            </a:r>
          </a:p>
          <a:p>
            <a:pPr algn="just">
              <a:buFont typeface="Wingdings" panose="05000000000000000000" pitchFamily="2" charset="2"/>
              <a:buChar char="Ø"/>
            </a:pPr>
            <a:r>
              <a:rPr lang="el-GR" dirty="0"/>
              <a:t>Αξίες</a:t>
            </a:r>
          </a:p>
          <a:p>
            <a:pPr algn="just">
              <a:buFont typeface="Courier New" panose="02070309020205020404" pitchFamily="49" charset="0"/>
              <a:buChar char="o"/>
            </a:pPr>
            <a:r>
              <a:rPr lang="el-GR" dirty="0"/>
              <a:t>Το έννομο ενδιαφέρον μίας ομάδας ανθρώπων/ομάδας ενδιαφέροντος για την πολιτιστική κληρονομιά</a:t>
            </a:r>
          </a:p>
          <a:p>
            <a:pPr algn="just">
              <a:buFont typeface="Courier New" panose="02070309020205020404" pitchFamily="49" charset="0"/>
              <a:buChar char="o"/>
            </a:pPr>
            <a:r>
              <a:rPr lang="el-GR" b="1" dirty="0"/>
              <a:t>Ομάδες ενδιαφέροντος</a:t>
            </a:r>
            <a:r>
              <a:rPr lang="el-GR" dirty="0"/>
              <a:t>: κριτήριο η διαφορετική τους σχέση με την πολιτισμική κληρονομιά </a:t>
            </a:r>
          </a:p>
          <a:p>
            <a:pPr algn="just">
              <a:buFont typeface="Courier New" panose="02070309020205020404" pitchFamily="49" charset="0"/>
              <a:buChar char="o"/>
            </a:pPr>
            <a:r>
              <a:rPr lang="el-GR" dirty="0"/>
              <a:t>π.χ. αρχαιολόγοι, ιστορικοί, ερευνητές, πολιτικοί, μέλη τοπικής κοινωνίας, μοναχοί, ιθαγενείς, επισκέπτες/τουρίστες, τουριστικοί πράκτορες, και μη κυβερνητικές οργανώσεις</a:t>
            </a:r>
          </a:p>
        </p:txBody>
      </p:sp>
    </p:spTree>
    <p:extLst>
      <p:ext uri="{BB962C8B-B14F-4D97-AF65-F5344CB8AC3E}">
        <p14:creationId xmlns:p14="http://schemas.microsoft.com/office/powerpoint/2010/main" val="23469732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F925EC2B-2D9B-42DA-B4BF-74DC2CC80FDE}"/>
              </a:ext>
            </a:extLst>
          </p:cNvPr>
          <p:cNvSpPr>
            <a:spLocks noGrp="1"/>
          </p:cNvSpPr>
          <p:nvPr>
            <p:ph idx="1"/>
          </p:nvPr>
        </p:nvSpPr>
        <p:spPr>
          <a:xfrm>
            <a:off x="838200" y="713232"/>
            <a:ext cx="10515600" cy="5463731"/>
          </a:xfrm>
        </p:spPr>
        <p:txBody>
          <a:bodyPr/>
          <a:lstStyle/>
          <a:p>
            <a:pPr algn="just">
              <a:buFont typeface="Wingdings" panose="05000000000000000000" pitchFamily="2" charset="2"/>
              <a:buChar char="Ø"/>
            </a:pPr>
            <a:r>
              <a:rPr lang="el-GR" dirty="0"/>
              <a:t>Αξίες: επιστημονική, ιστορική, σπανιότητα, παλαιότητα, εθνική, τοπική, θρησκευτική, χρηστική, αισθητική, οικονομική/τουριστική, αξία από δυνατότητα νέας χρήσης</a:t>
            </a:r>
          </a:p>
          <a:p>
            <a:pPr marL="0" indent="0" algn="just">
              <a:buNone/>
            </a:pPr>
            <a:endParaRPr lang="el-GR" dirty="0"/>
          </a:p>
          <a:p>
            <a:pPr algn="just">
              <a:buFont typeface="Wingdings" panose="05000000000000000000" pitchFamily="2" charset="2"/>
              <a:buChar char="Ø"/>
            </a:pPr>
            <a:r>
              <a:rPr lang="el-GR" dirty="0"/>
              <a:t>κύριες κατηγορίες αξιών</a:t>
            </a:r>
          </a:p>
          <a:p>
            <a:pPr marL="514350" indent="-514350" algn="just">
              <a:buFont typeface="+mj-lt"/>
              <a:buAutoNum type="arabicPeriod"/>
            </a:pPr>
            <a:r>
              <a:rPr lang="el-GR" dirty="0"/>
              <a:t>Αξίες που συνδέονται με τη διατήρηση του υλικού της πολιτισμικής κληρονομιάς</a:t>
            </a:r>
          </a:p>
          <a:p>
            <a:pPr marL="0" indent="0" algn="just">
              <a:buNone/>
            </a:pPr>
            <a:r>
              <a:rPr lang="el-GR" sz="2400" dirty="0"/>
              <a:t>π.χ. επιστημονική, ιστορική, αισθητική αξία, σπανιότητα και παλαιότητα</a:t>
            </a:r>
          </a:p>
          <a:p>
            <a:pPr marL="0" indent="0" algn="just">
              <a:buNone/>
            </a:pPr>
            <a:r>
              <a:rPr lang="el-GR" dirty="0"/>
              <a:t>2. Αξίες που συνδέονται με τη διαφύλαξη των άυλων / μη υλικών στοιχείων της πολιτισμικής κληρονομιάς</a:t>
            </a:r>
          </a:p>
          <a:p>
            <a:pPr marL="0" indent="0" algn="just">
              <a:buNone/>
            </a:pPr>
            <a:r>
              <a:rPr lang="el-GR" sz="2400" dirty="0"/>
              <a:t>π.χ. θρησκευτική, πνευματική και χρηστική αξία</a:t>
            </a:r>
            <a:r>
              <a:rPr lang="el-GR" dirty="0"/>
              <a:t/>
            </a:r>
            <a:br>
              <a:rPr lang="el-GR" dirty="0"/>
            </a:br>
            <a:endParaRPr lang="el-GR" dirty="0"/>
          </a:p>
        </p:txBody>
      </p:sp>
    </p:spTree>
    <p:extLst>
      <p:ext uri="{BB962C8B-B14F-4D97-AF65-F5344CB8AC3E}">
        <p14:creationId xmlns:p14="http://schemas.microsoft.com/office/powerpoint/2010/main" val="13982956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000C9EBC-2EE7-4CA5-980F-6A8AE58B36D3}"/>
              </a:ext>
            </a:extLst>
          </p:cNvPr>
          <p:cNvSpPr>
            <a:spLocks noGrp="1"/>
          </p:cNvSpPr>
          <p:nvPr>
            <p:ph idx="1"/>
          </p:nvPr>
        </p:nvSpPr>
        <p:spPr>
          <a:xfrm>
            <a:off x="838200" y="713232"/>
            <a:ext cx="10515600" cy="5463731"/>
          </a:xfrm>
        </p:spPr>
        <p:txBody>
          <a:bodyPr/>
          <a:lstStyle/>
          <a:p>
            <a:pPr algn="just">
              <a:buFont typeface="Wingdings" panose="05000000000000000000" pitchFamily="2" charset="2"/>
              <a:buChar char="Ø"/>
            </a:pPr>
            <a:r>
              <a:rPr lang="el-GR" b="1" dirty="0"/>
              <a:t>Αυθεντικότητα: </a:t>
            </a:r>
            <a:r>
              <a:rPr lang="el-GR" dirty="0"/>
              <a:t>«προσπάθεια να βεβαιωθεί ότι οι αξίες εκφράζονται με τρόπο αξιόπιστο ή γνήσιο από τα χαρακτηριστικά που φέρουν τις αξίες αυτές»</a:t>
            </a:r>
          </a:p>
          <a:p>
            <a:pPr algn="just">
              <a:buFont typeface="Wingdings" panose="05000000000000000000" pitchFamily="2" charset="2"/>
              <a:buChar char="Ø"/>
            </a:pPr>
            <a:r>
              <a:rPr lang="el-GR" dirty="0"/>
              <a:t>προϊόν δυτικοευρωπαϊκής πολιτιστικής ιστορίας: μια αίσθηση διαρκούς έλλειψης ικανοποίησης από το παρόν η οποία οφείλεται στις ταχύτατες μεταβολές και τη συνεχή κινητικότητα των τελευταίων αιώνων στον δυτικό κόσμο</a:t>
            </a:r>
          </a:p>
          <a:p>
            <a:pPr algn="just">
              <a:buFont typeface="Wingdings" panose="05000000000000000000" pitchFamily="2" charset="2"/>
              <a:buChar char="Ø"/>
            </a:pPr>
            <a:r>
              <a:rPr lang="el-GR" dirty="0"/>
              <a:t>Αίσθηση του ανικανοποίητου από το παρόν προκαλεί μια έντονη επιθυμία ή και ανάγκη για την αναζήτηση ιχνών ενός «αυθεντικού», ικανοποιητικού παρελθόντος και την ανάκτηση πραγμάτων ή την αναβίωση καταστάσεων του παρελθόντος, που δεν έχουν «αγγιχτεί» και αλλοιωθεί από το παρόν</a:t>
            </a:r>
          </a:p>
        </p:txBody>
      </p:sp>
    </p:spTree>
    <p:extLst>
      <p:ext uri="{BB962C8B-B14F-4D97-AF65-F5344CB8AC3E}">
        <p14:creationId xmlns:p14="http://schemas.microsoft.com/office/powerpoint/2010/main" val="6187558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79C06D13-96FF-48A6-BD54-A053D950B1B7}"/>
              </a:ext>
            </a:extLst>
          </p:cNvPr>
          <p:cNvSpPr>
            <a:spLocks noGrp="1"/>
          </p:cNvSpPr>
          <p:nvPr>
            <p:ph type="title"/>
          </p:nvPr>
        </p:nvSpPr>
        <p:spPr/>
        <p:txBody>
          <a:bodyPr/>
          <a:lstStyle/>
          <a:p>
            <a:r>
              <a:rPr lang="el-GR" b="1" dirty="0"/>
              <a:t>Στόχος της διαχείρισης</a:t>
            </a:r>
            <a:endParaRPr lang="el-GR" dirty="0"/>
          </a:p>
        </p:txBody>
      </p:sp>
      <p:sp>
        <p:nvSpPr>
          <p:cNvPr id="3" name="Θέση περιεχομένου 2">
            <a:extLst>
              <a:ext uri="{FF2B5EF4-FFF2-40B4-BE49-F238E27FC236}">
                <a16:creationId xmlns:a16="http://schemas.microsoft.com/office/drawing/2014/main" xmlns="" id="{8713CB9F-C7ED-4CE8-B3EF-A57A6EAF39A5}"/>
              </a:ext>
            </a:extLst>
          </p:cNvPr>
          <p:cNvSpPr>
            <a:spLocks noGrp="1"/>
          </p:cNvSpPr>
          <p:nvPr>
            <p:ph idx="1"/>
          </p:nvPr>
        </p:nvSpPr>
        <p:spPr/>
        <p:txBody>
          <a:bodyPr/>
          <a:lstStyle/>
          <a:p>
            <a:pPr algn="just">
              <a:buFont typeface="Wingdings" panose="05000000000000000000" pitchFamily="2" charset="2"/>
              <a:buChar char="Ø"/>
            </a:pPr>
            <a:r>
              <a:rPr lang="el-GR" b="1" dirty="0"/>
              <a:t>Διατήρηση</a:t>
            </a:r>
            <a:r>
              <a:rPr lang="el-GR" dirty="0"/>
              <a:t> της υλικής κληρονομιάς του παρελθόντος</a:t>
            </a:r>
          </a:p>
          <a:p>
            <a:pPr algn="just">
              <a:buFont typeface="Wingdings" panose="05000000000000000000" pitchFamily="2" charset="2"/>
              <a:buChar char="Ø"/>
            </a:pPr>
            <a:r>
              <a:rPr lang="el-GR" b="1" dirty="0"/>
              <a:t>Προστασία</a:t>
            </a:r>
            <a:r>
              <a:rPr lang="el-GR" dirty="0"/>
              <a:t> από την απώλεια και την καταστροφή που συντελούνται στο εκάστοτε παρόν</a:t>
            </a:r>
          </a:p>
          <a:p>
            <a:pPr algn="just">
              <a:buFont typeface="Wingdings" panose="05000000000000000000" pitchFamily="2" charset="2"/>
              <a:buChar char="Ø"/>
            </a:pPr>
            <a:r>
              <a:rPr lang="el-GR" b="1" dirty="0"/>
              <a:t>α-συνέχεια </a:t>
            </a:r>
            <a:r>
              <a:rPr lang="el-GR" dirty="0"/>
              <a:t>παρόν/παρελθόν, μεταξύ μνημείων – ανθρώπων και κοινωνικών και πολιτιστικών διεργασιών</a:t>
            </a:r>
          </a:p>
          <a:p>
            <a:pPr marL="0" indent="0" algn="just">
              <a:buNone/>
            </a:pPr>
            <a:endParaRPr lang="el-GR" dirty="0"/>
          </a:p>
          <a:p>
            <a:pPr algn="just">
              <a:buFont typeface="Wingdings" panose="05000000000000000000" pitchFamily="2" charset="2"/>
              <a:buChar char="Ø"/>
            </a:pPr>
            <a:r>
              <a:rPr lang="el-GR" dirty="0"/>
              <a:t>«η διαχείριση είναι μια σύγχρονη επινόηση η οποία βλέπει το παρελθόν αποκομμένο από το παρόν»</a:t>
            </a:r>
          </a:p>
        </p:txBody>
      </p:sp>
    </p:spTree>
    <p:extLst>
      <p:ext uri="{BB962C8B-B14F-4D97-AF65-F5344CB8AC3E}">
        <p14:creationId xmlns:p14="http://schemas.microsoft.com/office/powerpoint/2010/main" val="30758899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21830D83-D843-4FB5-8514-5C960FAD606F}"/>
              </a:ext>
            </a:extLst>
          </p:cNvPr>
          <p:cNvSpPr>
            <a:spLocks noGrp="1"/>
          </p:cNvSpPr>
          <p:nvPr>
            <p:ph type="title"/>
          </p:nvPr>
        </p:nvSpPr>
        <p:spPr>
          <a:xfrm>
            <a:off x="838200" y="365125"/>
            <a:ext cx="10515600" cy="951611"/>
          </a:xfrm>
        </p:spPr>
        <p:txBody>
          <a:bodyPr/>
          <a:lstStyle/>
          <a:p>
            <a:r>
              <a:rPr lang="el-GR" b="1" dirty="0"/>
              <a:t>Αρχές και πρακτικές διαχείρισης</a:t>
            </a:r>
            <a:endParaRPr lang="el-GR" dirty="0"/>
          </a:p>
        </p:txBody>
      </p:sp>
      <p:sp>
        <p:nvSpPr>
          <p:cNvPr id="3" name="Θέση περιεχομένου 2">
            <a:extLst>
              <a:ext uri="{FF2B5EF4-FFF2-40B4-BE49-F238E27FC236}">
                <a16:creationId xmlns:a16="http://schemas.microsoft.com/office/drawing/2014/main" xmlns="" id="{951C375E-D81F-46DD-909E-A419A9A9BE63}"/>
              </a:ext>
            </a:extLst>
          </p:cNvPr>
          <p:cNvSpPr>
            <a:spLocks noGrp="1"/>
          </p:cNvSpPr>
          <p:nvPr>
            <p:ph idx="1"/>
          </p:nvPr>
        </p:nvSpPr>
        <p:spPr>
          <a:xfrm>
            <a:off x="838200" y="1316736"/>
            <a:ext cx="10515600" cy="4860227"/>
          </a:xfrm>
        </p:spPr>
        <p:txBody>
          <a:bodyPr>
            <a:normAutofit/>
          </a:bodyPr>
          <a:lstStyle/>
          <a:p>
            <a:pPr>
              <a:buFont typeface="Wingdings" panose="05000000000000000000" pitchFamily="2" charset="2"/>
              <a:buChar char="Ø"/>
            </a:pPr>
            <a:r>
              <a:rPr lang="el-GR" b="1" dirty="0"/>
              <a:t>Αρχές</a:t>
            </a:r>
          </a:p>
          <a:p>
            <a:pPr>
              <a:buFont typeface="Wingdings" panose="05000000000000000000" pitchFamily="2" charset="2"/>
              <a:buChar char="ü"/>
            </a:pPr>
            <a:r>
              <a:rPr lang="el-GR" dirty="0"/>
              <a:t>Εστίαση στο παρελθόν</a:t>
            </a:r>
          </a:p>
          <a:p>
            <a:pPr>
              <a:buFont typeface="Wingdings" panose="05000000000000000000" pitchFamily="2" charset="2"/>
              <a:buChar char="ü"/>
            </a:pPr>
            <a:r>
              <a:rPr lang="el-GR" dirty="0"/>
              <a:t>Διατήρηση του υλικού των μνημείων</a:t>
            </a:r>
          </a:p>
          <a:p>
            <a:pPr>
              <a:buFont typeface="Wingdings" panose="05000000000000000000" pitchFamily="2" charset="2"/>
              <a:buChar char="ü"/>
            </a:pPr>
            <a:r>
              <a:rPr lang="el-GR" dirty="0"/>
              <a:t>Η αυθεντικότητα είναι μη ανανεώσιμη</a:t>
            </a:r>
          </a:p>
          <a:p>
            <a:pPr>
              <a:buFont typeface="Wingdings" panose="05000000000000000000" pitchFamily="2" charset="2"/>
              <a:buChar char="ü"/>
            </a:pPr>
            <a:r>
              <a:rPr lang="el-GR" dirty="0"/>
              <a:t>Ενδιαφέρον για τη μεταβίβαση της πολιτισμικής κληρονομιάς στις μελλοντικές γενιές</a:t>
            </a:r>
          </a:p>
          <a:p>
            <a:pPr>
              <a:buFont typeface="Wingdings" panose="05000000000000000000" pitchFamily="2" charset="2"/>
              <a:buChar char="Ø"/>
            </a:pPr>
            <a:r>
              <a:rPr lang="el-GR" b="1" dirty="0"/>
              <a:t>Πρακτικές</a:t>
            </a:r>
          </a:p>
          <a:p>
            <a:pPr>
              <a:buFont typeface="Wingdings" panose="05000000000000000000" pitchFamily="2" charset="2"/>
              <a:buChar char="ü"/>
            </a:pPr>
            <a:r>
              <a:rPr lang="el-GR" dirty="0" err="1"/>
              <a:t>αναστρεψιμότητα</a:t>
            </a:r>
            <a:r>
              <a:rPr lang="el-GR" dirty="0"/>
              <a:t> επεμβάσεων</a:t>
            </a:r>
          </a:p>
          <a:p>
            <a:pPr>
              <a:buFont typeface="Wingdings" panose="05000000000000000000" pitchFamily="2" charset="2"/>
              <a:buChar char="ü"/>
            </a:pPr>
            <a:r>
              <a:rPr lang="el-GR" dirty="0"/>
              <a:t>συμβατότητα των πρόσθετων στοιχείων</a:t>
            </a:r>
          </a:p>
          <a:p>
            <a:pPr>
              <a:buFont typeface="Wingdings" panose="05000000000000000000" pitchFamily="2" charset="2"/>
              <a:buChar char="ü"/>
            </a:pPr>
            <a:r>
              <a:rPr lang="el-GR" dirty="0"/>
              <a:t>αρχή της αναστήλωσης</a:t>
            </a:r>
          </a:p>
        </p:txBody>
      </p:sp>
    </p:spTree>
    <p:extLst>
      <p:ext uri="{BB962C8B-B14F-4D97-AF65-F5344CB8AC3E}">
        <p14:creationId xmlns:p14="http://schemas.microsoft.com/office/powerpoint/2010/main" val="20499355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C817AD5E-C1D6-45C9-B7A1-CD11815B6B84}"/>
              </a:ext>
            </a:extLst>
          </p:cNvPr>
          <p:cNvSpPr>
            <a:spLocks noGrp="1"/>
          </p:cNvSpPr>
          <p:nvPr>
            <p:ph type="title"/>
          </p:nvPr>
        </p:nvSpPr>
        <p:spPr/>
        <p:txBody>
          <a:bodyPr/>
          <a:lstStyle/>
          <a:p>
            <a:r>
              <a:rPr lang="el-GR" b="1" dirty="0"/>
              <a:t>Χαρακτηριστικά διαχείρισης</a:t>
            </a:r>
            <a:endParaRPr lang="el-GR" dirty="0"/>
          </a:p>
        </p:txBody>
      </p:sp>
      <p:sp>
        <p:nvSpPr>
          <p:cNvPr id="3" name="Θέση περιεχομένου 2">
            <a:extLst>
              <a:ext uri="{FF2B5EF4-FFF2-40B4-BE49-F238E27FC236}">
                <a16:creationId xmlns:a16="http://schemas.microsoft.com/office/drawing/2014/main" xmlns="" id="{1C4EC49F-F852-4521-BC60-C2802BDC354C}"/>
              </a:ext>
            </a:extLst>
          </p:cNvPr>
          <p:cNvSpPr>
            <a:spLocks noGrp="1"/>
          </p:cNvSpPr>
          <p:nvPr>
            <p:ph idx="1"/>
          </p:nvPr>
        </p:nvSpPr>
        <p:spPr>
          <a:xfrm>
            <a:off x="838200" y="1463040"/>
            <a:ext cx="10515600" cy="4713923"/>
          </a:xfrm>
        </p:spPr>
        <p:txBody>
          <a:bodyPr>
            <a:normAutofit/>
          </a:bodyPr>
          <a:lstStyle/>
          <a:p>
            <a:pPr marL="514350" indent="-514350">
              <a:buFont typeface="+mj-lt"/>
              <a:buAutoNum type="arabicPeriod"/>
            </a:pPr>
            <a:r>
              <a:rPr lang="el-GR" dirty="0"/>
              <a:t>Θετική αντιμετώπιση και προστασία της κληρονομιάς</a:t>
            </a:r>
          </a:p>
          <a:p>
            <a:pPr marL="514350" indent="-514350">
              <a:buFont typeface="+mj-lt"/>
              <a:buAutoNum type="arabicPeriod"/>
            </a:pPr>
            <a:r>
              <a:rPr lang="el-GR" dirty="0"/>
              <a:t>Συστηματική αντιμετώπιση και προστασία της πολιτισμικής κληρονομιάς</a:t>
            </a:r>
          </a:p>
          <a:p>
            <a:pPr>
              <a:buFont typeface="Courier New" panose="02070309020205020404" pitchFamily="49" charset="0"/>
              <a:buChar char="o"/>
            </a:pPr>
            <a:r>
              <a:rPr lang="el-GR" sz="2400" dirty="0"/>
              <a:t>Συγκεκριμένες μελέτες, στρατηγικές μεθοδολογίες, εργαλεία και τεχνικές</a:t>
            </a:r>
          </a:p>
          <a:p>
            <a:pPr marL="0" indent="0">
              <a:buNone/>
            </a:pPr>
            <a:r>
              <a:rPr lang="el-GR" dirty="0"/>
              <a:t>3.   Διαφορετική εφαρμογή σε κάθε περίπτωση</a:t>
            </a:r>
          </a:p>
          <a:p>
            <a:pPr marL="0" indent="0">
              <a:buNone/>
            </a:pPr>
            <a:r>
              <a:rPr lang="el-GR" dirty="0"/>
              <a:t>4.   Δυναμική αντιμετώπιση και προστασία της πολιτισμικής κληρονομιάς,</a:t>
            </a:r>
          </a:p>
          <a:p>
            <a:pPr>
              <a:buFont typeface="Courier New" panose="02070309020205020404" pitchFamily="49" charset="0"/>
              <a:buChar char="o"/>
            </a:pPr>
            <a:r>
              <a:rPr lang="el-GR" sz="2400" dirty="0"/>
              <a:t>Διαρκής, βιώσιμη, ανταποκρινόμενη και αναπροσαρμοζόμενη στις εκάστοτε συνθήκες και προκλήσεις</a:t>
            </a:r>
          </a:p>
        </p:txBody>
      </p:sp>
    </p:spTree>
    <p:extLst>
      <p:ext uri="{BB962C8B-B14F-4D97-AF65-F5344CB8AC3E}">
        <p14:creationId xmlns:p14="http://schemas.microsoft.com/office/powerpoint/2010/main" val="16368115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6054C6CF-D49C-4E92-9017-8429901891FA}"/>
              </a:ext>
            </a:extLst>
          </p:cNvPr>
          <p:cNvSpPr>
            <a:spLocks noGrp="1"/>
          </p:cNvSpPr>
          <p:nvPr>
            <p:ph type="title"/>
          </p:nvPr>
        </p:nvSpPr>
        <p:spPr/>
        <p:txBody>
          <a:bodyPr/>
          <a:lstStyle/>
          <a:p>
            <a:r>
              <a:rPr lang="el-GR" b="1" dirty="0"/>
              <a:t>Χαρακτηριστικά διαχείρισης</a:t>
            </a:r>
            <a:endParaRPr lang="el-GR" dirty="0"/>
          </a:p>
        </p:txBody>
      </p:sp>
      <p:sp>
        <p:nvSpPr>
          <p:cNvPr id="3" name="Θέση περιεχομένου 2">
            <a:extLst>
              <a:ext uri="{FF2B5EF4-FFF2-40B4-BE49-F238E27FC236}">
                <a16:creationId xmlns:a16="http://schemas.microsoft.com/office/drawing/2014/main" xmlns="" id="{97D7FB03-2272-48C2-A690-4F1A45B8E104}"/>
              </a:ext>
            </a:extLst>
          </p:cNvPr>
          <p:cNvSpPr>
            <a:spLocks noGrp="1"/>
          </p:cNvSpPr>
          <p:nvPr>
            <p:ph idx="1"/>
          </p:nvPr>
        </p:nvSpPr>
        <p:spPr>
          <a:xfrm>
            <a:off x="838200" y="1444752"/>
            <a:ext cx="10515600" cy="4919472"/>
          </a:xfrm>
        </p:spPr>
        <p:txBody>
          <a:bodyPr>
            <a:normAutofit/>
          </a:bodyPr>
          <a:lstStyle/>
          <a:p>
            <a:pPr marL="514350" indent="-514350">
              <a:buFont typeface="+mj-lt"/>
              <a:buAutoNum type="arabicPeriod" startAt="5"/>
            </a:pPr>
            <a:r>
              <a:rPr lang="el-GR" dirty="0"/>
              <a:t>Έμφαση στην πρόληψη</a:t>
            </a:r>
          </a:p>
          <a:p>
            <a:pPr marL="514350" indent="-514350">
              <a:buFont typeface="+mj-lt"/>
              <a:buAutoNum type="arabicPeriod" startAt="5"/>
            </a:pPr>
            <a:r>
              <a:rPr lang="el-GR" dirty="0"/>
              <a:t>Συνολική, ολοκληρωμένη αντιμετώπιση και προστασία</a:t>
            </a:r>
          </a:p>
          <a:p>
            <a:pPr marL="514350" indent="-514350">
              <a:buFont typeface="+mj-lt"/>
              <a:buAutoNum type="arabicPeriod" startAt="5"/>
            </a:pPr>
            <a:r>
              <a:rPr lang="el-GR" dirty="0"/>
              <a:t>Διεπιστημονική αντιμετώπιση και προστασία</a:t>
            </a:r>
          </a:p>
          <a:p>
            <a:r>
              <a:rPr lang="el-GR" dirty="0"/>
              <a:t>Συνεργασία πολλών διαφορετικών ειδικοτήτων.</a:t>
            </a:r>
          </a:p>
          <a:p>
            <a:r>
              <a:rPr lang="el-GR" dirty="0"/>
              <a:t>Παραδοσιακές και νέες/ σύγχρονες ειδικότητες</a:t>
            </a:r>
          </a:p>
          <a:p>
            <a:pPr marL="514350" indent="-514350">
              <a:buFont typeface="+mj-lt"/>
              <a:buAutoNum type="arabicPeriod" startAt="5"/>
            </a:pPr>
            <a:r>
              <a:rPr lang="el-GR" dirty="0"/>
              <a:t>Κοινωνική λειτουργία</a:t>
            </a:r>
          </a:p>
          <a:p>
            <a:r>
              <a:rPr lang="el-GR" dirty="0"/>
              <a:t>Η διαχείριση επιτελείται προς όφελος της κοινωνίας</a:t>
            </a:r>
          </a:p>
          <a:p>
            <a:r>
              <a:rPr lang="el-GR" dirty="0"/>
              <a:t>Οικονομικά, διδακτικά/εκπαιδευτικά, ψυχαγωγικά, κοινωνικά οφέλη</a:t>
            </a:r>
            <a:br>
              <a:rPr lang="el-GR" dirty="0"/>
            </a:br>
            <a:endParaRPr lang="el-GR" dirty="0"/>
          </a:p>
        </p:txBody>
      </p:sp>
    </p:spTree>
    <p:extLst>
      <p:ext uri="{BB962C8B-B14F-4D97-AF65-F5344CB8AC3E}">
        <p14:creationId xmlns:p14="http://schemas.microsoft.com/office/powerpoint/2010/main" val="23514423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5EFAABB1-AC4E-4A58-AEDE-60E53FF99E97}"/>
              </a:ext>
            </a:extLst>
          </p:cNvPr>
          <p:cNvSpPr>
            <a:spLocks noGrp="1"/>
          </p:cNvSpPr>
          <p:nvPr>
            <p:ph type="title"/>
          </p:nvPr>
        </p:nvSpPr>
        <p:spPr>
          <a:xfrm>
            <a:off x="838200" y="365125"/>
            <a:ext cx="10515600" cy="750443"/>
          </a:xfrm>
        </p:spPr>
        <p:txBody>
          <a:bodyPr/>
          <a:lstStyle/>
          <a:p>
            <a:r>
              <a:rPr lang="el-GR" b="1" dirty="0"/>
              <a:t>Χαρακτηριστικά διαχείρισης</a:t>
            </a:r>
            <a:endParaRPr lang="el-GR" dirty="0"/>
          </a:p>
        </p:txBody>
      </p:sp>
      <p:sp>
        <p:nvSpPr>
          <p:cNvPr id="3" name="Θέση περιεχομένου 2">
            <a:extLst>
              <a:ext uri="{FF2B5EF4-FFF2-40B4-BE49-F238E27FC236}">
                <a16:creationId xmlns:a16="http://schemas.microsoft.com/office/drawing/2014/main" xmlns="" id="{A23A4B25-8D63-4CFB-8DF9-D128ED901B90}"/>
              </a:ext>
            </a:extLst>
          </p:cNvPr>
          <p:cNvSpPr>
            <a:spLocks noGrp="1"/>
          </p:cNvSpPr>
          <p:nvPr>
            <p:ph idx="1"/>
          </p:nvPr>
        </p:nvSpPr>
        <p:spPr>
          <a:xfrm>
            <a:off x="838200" y="1115568"/>
            <a:ext cx="10515600" cy="5061395"/>
          </a:xfrm>
        </p:spPr>
        <p:txBody>
          <a:bodyPr/>
          <a:lstStyle/>
          <a:p>
            <a:pPr marL="0" indent="0" algn="just">
              <a:buNone/>
            </a:pPr>
            <a:r>
              <a:rPr lang="el-GR" dirty="0"/>
              <a:t>9. Τα άτομα που αναλαμβάνουν και διεκπεραιώνουν τη διαχείριση λειτουργούν ως εκπρόσωποι / υπηρέτες της κοινωνίας.</a:t>
            </a:r>
          </a:p>
          <a:p>
            <a:pPr algn="just"/>
            <a:r>
              <a:rPr lang="el-GR" sz="2400" dirty="0"/>
              <a:t>Η διαχείριση: ευθύνη και αρμοδιότητα του κοινωνικού συνόλου.</a:t>
            </a:r>
          </a:p>
          <a:p>
            <a:pPr marL="0" indent="0" algn="just">
              <a:buNone/>
            </a:pPr>
            <a:r>
              <a:rPr lang="el-GR" dirty="0"/>
              <a:t>10. Στόχος: διαφύλαξη και ενίσχυση της σύνδεσης κοινωνίας - πολιτισμικής κληρονομιάς</a:t>
            </a:r>
          </a:p>
          <a:p>
            <a:pPr marL="0" indent="0" algn="just">
              <a:buNone/>
            </a:pPr>
            <a:r>
              <a:rPr lang="el-GR" dirty="0"/>
              <a:t>11. Συνειδητή, ενεργή συμμετοχή κοινωνίας, εστίαση στην τοπική κοινωνία</a:t>
            </a:r>
          </a:p>
          <a:p>
            <a:pPr algn="just"/>
            <a:r>
              <a:rPr lang="el-GR" sz="2400" dirty="0"/>
              <a:t>Η ομάδα / επιτροπή διαχείρισης βρίσκεται σε συνεχή επικοινωνία και συνεργασία με την τοπική κοινωνία, ενώ στις περισσότερες περιπτώσεις κρίνεται απαραίτητη και η συμμετοχή εκπροσώπου της τοπικής κοινωνίας στην ίδια την ομάδα / επιτροπή διαχείρισης</a:t>
            </a:r>
          </a:p>
        </p:txBody>
      </p:sp>
    </p:spTree>
    <p:extLst>
      <p:ext uri="{BB962C8B-B14F-4D97-AF65-F5344CB8AC3E}">
        <p14:creationId xmlns:p14="http://schemas.microsoft.com/office/powerpoint/2010/main" val="36989483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049BFBC3-2E68-4662-93EC-C12470A0FBDD}"/>
              </a:ext>
            </a:extLst>
          </p:cNvPr>
          <p:cNvSpPr>
            <a:spLocks noGrp="1"/>
          </p:cNvSpPr>
          <p:nvPr>
            <p:ph type="title"/>
          </p:nvPr>
        </p:nvSpPr>
        <p:spPr>
          <a:xfrm>
            <a:off x="838200" y="365125"/>
            <a:ext cx="10515600" cy="1116203"/>
          </a:xfrm>
        </p:spPr>
        <p:txBody>
          <a:bodyPr>
            <a:normAutofit fontScale="90000"/>
          </a:bodyPr>
          <a:lstStyle/>
          <a:p>
            <a:pPr algn="ctr"/>
            <a:r>
              <a:rPr lang="el-GR" b="1" dirty="0"/>
              <a:t>Η διαχείριση ως αυτόνομος</a:t>
            </a:r>
            <a:br>
              <a:rPr lang="el-GR" b="1" dirty="0"/>
            </a:br>
            <a:r>
              <a:rPr lang="el-GR" b="1" dirty="0"/>
              <a:t> επαγγελματικός κλάδος</a:t>
            </a:r>
            <a:endParaRPr lang="el-GR" dirty="0"/>
          </a:p>
        </p:txBody>
      </p:sp>
      <p:sp>
        <p:nvSpPr>
          <p:cNvPr id="3" name="Θέση περιεχομένου 2">
            <a:extLst>
              <a:ext uri="{FF2B5EF4-FFF2-40B4-BE49-F238E27FC236}">
                <a16:creationId xmlns:a16="http://schemas.microsoft.com/office/drawing/2014/main" xmlns="" id="{57B752E8-048E-46BC-A992-65774A8D4CCA}"/>
              </a:ext>
            </a:extLst>
          </p:cNvPr>
          <p:cNvSpPr>
            <a:spLocks noGrp="1"/>
          </p:cNvSpPr>
          <p:nvPr>
            <p:ph idx="1"/>
          </p:nvPr>
        </p:nvSpPr>
        <p:spPr>
          <a:xfrm>
            <a:off x="838200" y="1481328"/>
            <a:ext cx="10515600" cy="4695635"/>
          </a:xfrm>
        </p:spPr>
        <p:txBody>
          <a:bodyPr/>
          <a:lstStyle/>
          <a:p>
            <a:pPr algn="just">
              <a:buFont typeface="Wingdings" panose="05000000000000000000" pitchFamily="2" charset="2"/>
              <a:buChar char="Ø"/>
            </a:pPr>
            <a:r>
              <a:rPr lang="el-GR" b="1" dirty="0"/>
              <a:t>Διαχείριση της πολιτιστικής κληρονομιάς </a:t>
            </a:r>
            <a:r>
              <a:rPr lang="el-GR" dirty="0"/>
              <a:t>είναι η ολοκληρωμένη προστασία, με τρόπο συστηματικό και διεπιστημονικό και μέσα από συμμετοχικές διαδικασίες, του υλικού της πολιτισμικής κληρονομιάς, καθώς και των αξιών τις οποίες η κληρονομιά αυτή εκφράζει ως απόρροια της σύνδεσής της με το ευρύτερο κοινωνικό σύνολο</a:t>
            </a:r>
          </a:p>
          <a:p>
            <a:pPr algn="just">
              <a:buFont typeface="Wingdings" panose="05000000000000000000" pitchFamily="2" charset="2"/>
              <a:buChar char="Ø"/>
            </a:pPr>
            <a:r>
              <a:rPr lang="el-GR" b="1" dirty="0"/>
              <a:t>ειδικοί διαχείρισης της πολιτισμικής κληρονομιάς: </a:t>
            </a:r>
            <a:r>
              <a:rPr lang="el-GR" dirty="0"/>
              <a:t>αρμόδιοι για την εκπόνηση και διεκπεραίωση συγκεκριμένων μελετών διαχείρισης</a:t>
            </a:r>
          </a:p>
          <a:p>
            <a:pPr algn="just"/>
            <a:r>
              <a:rPr lang="el-GR" dirty="0"/>
              <a:t> </a:t>
            </a:r>
            <a:r>
              <a:rPr lang="el-GR" sz="2400" dirty="0"/>
              <a:t>υπεύθυνοι διαχείρισης (</a:t>
            </a:r>
            <a:r>
              <a:rPr lang="el-GR" sz="2400" dirty="0" err="1"/>
              <a:t>heritage</a:t>
            </a:r>
            <a:r>
              <a:rPr lang="el-GR" sz="2400" dirty="0"/>
              <a:t> </a:t>
            </a:r>
            <a:r>
              <a:rPr lang="el-GR" sz="2400" dirty="0" err="1"/>
              <a:t>managers</a:t>
            </a:r>
            <a:r>
              <a:rPr lang="el-GR" sz="2400" dirty="0"/>
              <a:t>)</a:t>
            </a:r>
          </a:p>
          <a:p>
            <a:pPr algn="just"/>
            <a:r>
              <a:rPr lang="el-GR" sz="2400" dirty="0"/>
              <a:t>σύμβουλοι διαχείρισης (</a:t>
            </a:r>
            <a:r>
              <a:rPr lang="el-GR" sz="2400" dirty="0" err="1"/>
              <a:t>heritage</a:t>
            </a:r>
            <a:r>
              <a:rPr lang="el-GR" sz="2400" dirty="0"/>
              <a:t> </a:t>
            </a:r>
            <a:r>
              <a:rPr lang="el-GR" sz="2400" dirty="0" err="1"/>
              <a:t>consultants</a:t>
            </a:r>
            <a:r>
              <a:rPr lang="el-GR" sz="2400" dirty="0"/>
              <a:t>)</a:t>
            </a:r>
          </a:p>
        </p:txBody>
      </p:sp>
    </p:spTree>
    <p:extLst>
      <p:ext uri="{BB962C8B-B14F-4D97-AF65-F5344CB8AC3E}">
        <p14:creationId xmlns:p14="http://schemas.microsoft.com/office/powerpoint/2010/main" val="184040252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1A9F8CE2-F4A1-40FE-9946-3796D351FFF0}"/>
              </a:ext>
            </a:extLst>
          </p:cNvPr>
          <p:cNvSpPr>
            <a:spLocks noGrp="1"/>
          </p:cNvSpPr>
          <p:nvPr>
            <p:ph type="title"/>
          </p:nvPr>
        </p:nvSpPr>
        <p:spPr/>
        <p:txBody>
          <a:bodyPr/>
          <a:lstStyle/>
          <a:p>
            <a:pPr algn="ctr"/>
            <a:r>
              <a:rPr lang="el-GR" b="1" dirty="0"/>
              <a:t>Η διαχείριση ως αυτόνομος</a:t>
            </a:r>
            <a:br>
              <a:rPr lang="el-GR" b="1" dirty="0"/>
            </a:br>
            <a:r>
              <a:rPr lang="el-GR" b="1" dirty="0"/>
              <a:t> επαγγελματικός κλάδος</a:t>
            </a:r>
            <a:endParaRPr lang="el-GR" dirty="0"/>
          </a:p>
        </p:txBody>
      </p:sp>
      <p:sp>
        <p:nvSpPr>
          <p:cNvPr id="3" name="Θέση περιεχομένου 2">
            <a:extLst>
              <a:ext uri="{FF2B5EF4-FFF2-40B4-BE49-F238E27FC236}">
                <a16:creationId xmlns:a16="http://schemas.microsoft.com/office/drawing/2014/main" xmlns="" id="{6000E94B-0D1E-4743-9229-0C2F51D41B6C}"/>
              </a:ext>
            </a:extLst>
          </p:cNvPr>
          <p:cNvSpPr>
            <a:spLocks noGrp="1"/>
          </p:cNvSpPr>
          <p:nvPr>
            <p:ph idx="1"/>
          </p:nvPr>
        </p:nvSpPr>
        <p:spPr/>
        <p:txBody>
          <a:bodyPr/>
          <a:lstStyle/>
          <a:p>
            <a:pPr algn="just">
              <a:buFont typeface="Wingdings" panose="05000000000000000000" pitchFamily="2" charset="2"/>
              <a:buChar char="Ø"/>
            </a:pPr>
            <a:r>
              <a:rPr lang="el-GR" dirty="0"/>
              <a:t>Η διαχείριση της πολιτισμικής κληρονομιάς αποτελεί </a:t>
            </a:r>
            <a:r>
              <a:rPr lang="el-GR" b="1" dirty="0"/>
              <a:t>έναν νέο επιστημονικό και επαγγελματικό κλάδο, με αυτόνομη ειδίκευση</a:t>
            </a:r>
          </a:p>
          <a:p>
            <a:pPr algn="just">
              <a:buFont typeface="Wingdings" panose="05000000000000000000" pitchFamily="2" charset="2"/>
              <a:buChar char="Ø"/>
            </a:pPr>
            <a:endParaRPr lang="el-GR" b="1" dirty="0"/>
          </a:p>
          <a:p>
            <a:pPr algn="just">
              <a:buFont typeface="Wingdings" panose="05000000000000000000" pitchFamily="2" charset="2"/>
              <a:buChar char="Ø"/>
            </a:pPr>
            <a:r>
              <a:rPr lang="el-GR" dirty="0"/>
              <a:t>Εφαρμόζει αρχές και πρακτικές αναγνωρισμένες και καθιερωμένες σε διεθνές επίπεδο και βασίζεται σε ειδικές σπουδές</a:t>
            </a:r>
          </a:p>
          <a:p>
            <a:pPr algn="just">
              <a:buFont typeface="Wingdings" panose="05000000000000000000" pitchFamily="2" charset="2"/>
              <a:buChar char="Ø"/>
            </a:pPr>
            <a:endParaRPr lang="el-GR" dirty="0"/>
          </a:p>
          <a:p>
            <a:pPr algn="just">
              <a:buFont typeface="Wingdings" panose="05000000000000000000" pitchFamily="2" charset="2"/>
              <a:buChar char="Ø"/>
            </a:pPr>
            <a:r>
              <a:rPr lang="el-GR" dirty="0"/>
              <a:t>Διαρκής &amp; στενή συνεργασία ειδικών διαχείρισης και αρχαιολόγων (ομάδα / επιτροπή διαχείρισης)</a:t>
            </a:r>
          </a:p>
        </p:txBody>
      </p:sp>
    </p:spTree>
    <p:extLst>
      <p:ext uri="{BB962C8B-B14F-4D97-AF65-F5344CB8AC3E}">
        <p14:creationId xmlns:p14="http://schemas.microsoft.com/office/powerpoint/2010/main" val="17689101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32DDB3AD-2040-441B-9B30-5EA2B2E0FA7B}"/>
              </a:ext>
            </a:extLst>
          </p:cNvPr>
          <p:cNvSpPr>
            <a:spLocks noGrp="1"/>
          </p:cNvSpPr>
          <p:nvPr>
            <p:ph type="title"/>
          </p:nvPr>
        </p:nvSpPr>
        <p:spPr/>
        <p:txBody>
          <a:bodyPr>
            <a:normAutofit fontScale="90000"/>
          </a:bodyPr>
          <a:lstStyle/>
          <a:p>
            <a:r>
              <a:rPr lang="el-GR" sz="3600" b="1" dirty="0"/>
              <a:t>Γιατί η ανάδειξη και αξιοποίηση της υλικής πολιτιστικής κληρονομιάς, αποκτά στις ημέρες μας ιδιαίτερη αξία;</a:t>
            </a:r>
          </a:p>
        </p:txBody>
      </p:sp>
      <p:sp>
        <p:nvSpPr>
          <p:cNvPr id="3" name="Θέση περιεχομένου 2">
            <a:extLst>
              <a:ext uri="{FF2B5EF4-FFF2-40B4-BE49-F238E27FC236}">
                <a16:creationId xmlns:a16="http://schemas.microsoft.com/office/drawing/2014/main" xmlns="" id="{8422188D-9650-475D-836B-819B1FF6D38A}"/>
              </a:ext>
            </a:extLst>
          </p:cNvPr>
          <p:cNvSpPr>
            <a:spLocks noGrp="1"/>
          </p:cNvSpPr>
          <p:nvPr>
            <p:ph idx="1"/>
          </p:nvPr>
        </p:nvSpPr>
        <p:spPr/>
        <p:txBody>
          <a:bodyPr>
            <a:normAutofit fontScale="85000" lnSpcReduction="10000"/>
          </a:bodyPr>
          <a:lstStyle/>
          <a:p>
            <a:r>
              <a:rPr lang="el-GR" sz="3200" dirty="0"/>
              <a:t>καθιστά τη συντήρηση της υλικής πολιτιστικής κληρονομιάς εφικτή και σε αρκετές περιπτώσεις και ανταποδοτική</a:t>
            </a:r>
          </a:p>
          <a:p>
            <a:r>
              <a:rPr lang="el-GR" sz="3200" dirty="0"/>
              <a:t>προωθεί τη γνώση και την κατανόηση των πολιτισμών στις σύγχρονες πολυπολιτισμικές κοινωνίες</a:t>
            </a:r>
          </a:p>
          <a:p>
            <a:r>
              <a:rPr lang="el-GR" sz="3200" dirty="0"/>
              <a:t>αποτελεί βασική προϋπόθεση για την ανάπτυξη του πολιτιστικού τουρισμού και συγκριτικό πλεονέκτημα για το μαζικό τουρισμό.</a:t>
            </a:r>
          </a:p>
        </p:txBody>
      </p:sp>
    </p:spTree>
    <p:extLst>
      <p:ext uri="{BB962C8B-B14F-4D97-AF65-F5344CB8AC3E}">
        <p14:creationId xmlns:p14="http://schemas.microsoft.com/office/powerpoint/2010/main" val="896902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A5A5D046-2E19-4248-B988-0E0E53CE7C18}"/>
              </a:ext>
            </a:extLst>
          </p:cNvPr>
          <p:cNvSpPr>
            <a:spLocks noGrp="1"/>
          </p:cNvSpPr>
          <p:nvPr>
            <p:ph type="title"/>
          </p:nvPr>
        </p:nvSpPr>
        <p:spPr>
          <a:xfrm>
            <a:off x="838200" y="365125"/>
            <a:ext cx="10515600" cy="732155"/>
          </a:xfrm>
        </p:spPr>
        <p:txBody>
          <a:bodyPr>
            <a:normAutofit/>
          </a:bodyPr>
          <a:lstStyle/>
          <a:p>
            <a:pPr algn="ctr"/>
            <a:r>
              <a:rPr lang="el-GR" sz="4000" b="1" dirty="0"/>
              <a:t>Τοπική κοινωνία &amp; βιώσιμη ανάπτυξη</a:t>
            </a:r>
            <a:endParaRPr lang="el-GR" sz="4000" dirty="0"/>
          </a:p>
        </p:txBody>
      </p:sp>
      <p:sp>
        <p:nvSpPr>
          <p:cNvPr id="3" name="Θέση περιεχομένου 2">
            <a:extLst>
              <a:ext uri="{FF2B5EF4-FFF2-40B4-BE49-F238E27FC236}">
                <a16:creationId xmlns:a16="http://schemas.microsoft.com/office/drawing/2014/main" xmlns="" id="{C81033D3-6A05-47FC-8CC0-0F3907DC9158}"/>
              </a:ext>
            </a:extLst>
          </p:cNvPr>
          <p:cNvSpPr>
            <a:spLocks noGrp="1"/>
          </p:cNvSpPr>
          <p:nvPr>
            <p:ph idx="1"/>
          </p:nvPr>
        </p:nvSpPr>
        <p:spPr>
          <a:xfrm>
            <a:off x="838200" y="1097280"/>
            <a:ext cx="10515600" cy="5079683"/>
          </a:xfrm>
        </p:spPr>
        <p:txBody>
          <a:bodyPr>
            <a:normAutofit/>
          </a:bodyPr>
          <a:lstStyle/>
          <a:p>
            <a:pPr algn="just">
              <a:buFont typeface="Wingdings" panose="05000000000000000000" pitchFamily="2" charset="2"/>
              <a:buChar char="Ø"/>
            </a:pPr>
            <a:r>
              <a:rPr lang="el-GR" b="1" dirty="0"/>
              <a:t>Σύμβαση Παγκόσμιας Κληρονομιάς </a:t>
            </a:r>
            <a:r>
              <a:rPr lang="el-GR" dirty="0"/>
              <a:t>(1972)</a:t>
            </a:r>
          </a:p>
          <a:p>
            <a:pPr algn="just">
              <a:buFont typeface="Courier New" panose="02070309020205020404" pitchFamily="49" charset="0"/>
              <a:buChar char="o"/>
            </a:pPr>
            <a:r>
              <a:rPr lang="el-GR" dirty="0"/>
              <a:t>«Κάθε κράτος μέλος της Σύμβασης θα προσπαθήσει [...] να υιοθετήσει μια γενική πολιτική που θα αποσκοπεί στο να προσδώσει στην πολιτισμική και φυσική κληρονομιά λειτουργικό ρόλο στη ζωή της κοινότητας»</a:t>
            </a:r>
          </a:p>
          <a:p>
            <a:pPr algn="just">
              <a:buFont typeface="Courier New" panose="02070309020205020404" pitchFamily="49" charset="0"/>
              <a:buChar char="o"/>
            </a:pPr>
            <a:r>
              <a:rPr lang="el-GR" dirty="0"/>
              <a:t>Ζωντανές πολιτιστικές παραδόσεις: άυλα / μη υλικά στοιχεία πολιτισμικής κληρονομιάς, παραδοσιακά και εθιμικά συστήματα και μηχανισμοί διαχείρισης καθώς και συστήματα </a:t>
            </a:r>
            <a:r>
              <a:rPr lang="el-GR" dirty="0" err="1"/>
              <a:t>έγγειας</a:t>
            </a:r>
            <a:r>
              <a:rPr lang="el-GR" dirty="0"/>
              <a:t> ιδιοκτησίας των τοπικών κοινωνιών</a:t>
            </a:r>
          </a:p>
          <a:p>
            <a:pPr algn="just">
              <a:buFont typeface="Wingdings" panose="05000000000000000000" pitchFamily="2" charset="2"/>
              <a:buChar char="Ø"/>
            </a:pPr>
            <a:r>
              <a:rPr lang="el-GR" b="1" dirty="0" err="1"/>
              <a:t>Nara</a:t>
            </a:r>
            <a:r>
              <a:rPr lang="el-GR" b="1" dirty="0"/>
              <a:t> </a:t>
            </a:r>
            <a:r>
              <a:rPr lang="el-GR" b="1" dirty="0" err="1"/>
              <a:t>Document</a:t>
            </a:r>
            <a:r>
              <a:rPr lang="el-GR" b="1" dirty="0"/>
              <a:t> on </a:t>
            </a:r>
            <a:r>
              <a:rPr lang="el-GR" b="1" dirty="0" err="1"/>
              <a:t>Authenticity</a:t>
            </a:r>
            <a:r>
              <a:rPr lang="el-GR" b="1" dirty="0"/>
              <a:t> </a:t>
            </a:r>
            <a:r>
              <a:rPr lang="el-GR" dirty="0"/>
              <a:t>(1994):</a:t>
            </a:r>
          </a:p>
          <a:p>
            <a:pPr algn="just">
              <a:buFont typeface="Courier New" panose="02070309020205020404" pitchFamily="49" charset="0"/>
              <a:buChar char="o"/>
            </a:pPr>
            <a:r>
              <a:rPr lang="el-GR" dirty="0"/>
              <a:t>Πολιτιστική ποικιλομορφία</a:t>
            </a:r>
          </a:p>
          <a:p>
            <a:pPr algn="just">
              <a:buFont typeface="Wingdings" panose="05000000000000000000" pitchFamily="2" charset="2"/>
              <a:buChar char="Ø"/>
            </a:pPr>
            <a:r>
              <a:rPr lang="el-GR" b="1" dirty="0"/>
              <a:t>Χάρτης της Μπούρα </a:t>
            </a:r>
            <a:r>
              <a:rPr lang="el-GR" dirty="0"/>
              <a:t>/ </a:t>
            </a:r>
            <a:r>
              <a:rPr lang="el-GR" dirty="0" err="1"/>
              <a:t>Burra</a:t>
            </a:r>
            <a:r>
              <a:rPr lang="el-GR" dirty="0"/>
              <a:t> </a:t>
            </a:r>
            <a:r>
              <a:rPr lang="el-GR" dirty="0" err="1"/>
              <a:t>Charter</a:t>
            </a:r>
            <a:r>
              <a:rPr lang="el-GR" dirty="0"/>
              <a:t> (1999)</a:t>
            </a:r>
          </a:p>
          <a:p>
            <a:pPr algn="just">
              <a:buFont typeface="Courier New" panose="02070309020205020404" pitchFamily="49" charset="0"/>
              <a:buChar char="o"/>
            </a:pPr>
            <a:r>
              <a:rPr lang="el-GR" dirty="0"/>
              <a:t>Πολιτιστική σημασία – δημοκρατική διαδικασία διαχείρισης</a:t>
            </a:r>
          </a:p>
          <a:p>
            <a:pPr algn="just">
              <a:buFont typeface="Wingdings" panose="05000000000000000000" pitchFamily="2" charset="2"/>
              <a:buChar char="Ø"/>
            </a:pPr>
            <a:r>
              <a:rPr lang="el-GR" b="1" dirty="0"/>
              <a:t>ICOMOS 2011: </a:t>
            </a:r>
            <a:r>
              <a:rPr lang="el-GR" dirty="0"/>
              <a:t>«Πολιτισμική κληρονομιά, όχημα ανάπτυξης»</a:t>
            </a:r>
          </a:p>
          <a:p>
            <a:pPr algn="just">
              <a:buFont typeface="Wingdings" panose="05000000000000000000" pitchFamily="2" charset="2"/>
              <a:buChar char="Ø"/>
            </a:pPr>
            <a:r>
              <a:rPr lang="el-GR" b="1" dirty="0"/>
              <a:t>Nara+20 </a:t>
            </a:r>
            <a:r>
              <a:rPr lang="el-GR" b="1" dirty="0" err="1"/>
              <a:t>Document</a:t>
            </a:r>
            <a:r>
              <a:rPr lang="el-GR" b="1" dirty="0"/>
              <a:t>: </a:t>
            </a:r>
            <a:r>
              <a:rPr lang="el-GR" dirty="0"/>
              <a:t>σύνδεση βιώσιμης ανάπτυξης με πολιτιστικές διαδικασίες και αξίες ομάδων ενδιαφέροντος στη διαρκή εξέλιξή τους στο πέρασμα του χρόνου</a:t>
            </a:r>
          </a:p>
        </p:txBody>
      </p:sp>
    </p:spTree>
    <p:extLst>
      <p:ext uri="{BB962C8B-B14F-4D97-AF65-F5344CB8AC3E}">
        <p14:creationId xmlns:p14="http://schemas.microsoft.com/office/powerpoint/2010/main" val="39409044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3018B190-952A-49ED-8AF7-B6C8C928BC21}"/>
              </a:ext>
            </a:extLst>
          </p:cNvPr>
          <p:cNvSpPr>
            <a:spLocks noGrp="1"/>
          </p:cNvSpPr>
          <p:nvPr>
            <p:ph type="title"/>
          </p:nvPr>
        </p:nvSpPr>
        <p:spPr/>
        <p:txBody>
          <a:bodyPr/>
          <a:lstStyle/>
          <a:p>
            <a:pPr algn="ctr"/>
            <a:r>
              <a:rPr lang="el-GR" b="1" dirty="0"/>
              <a:t>Μοντέλα διαχείρισης πολιτισμικής κληρονομιάς</a:t>
            </a:r>
            <a:endParaRPr lang="el-GR" dirty="0"/>
          </a:p>
        </p:txBody>
      </p:sp>
      <p:sp>
        <p:nvSpPr>
          <p:cNvPr id="3" name="Θέση περιεχομένου 2">
            <a:extLst>
              <a:ext uri="{FF2B5EF4-FFF2-40B4-BE49-F238E27FC236}">
                <a16:creationId xmlns:a16="http://schemas.microsoft.com/office/drawing/2014/main" xmlns="" id="{7BD9A888-2B6B-4FC2-8338-27BEB7AE1033}"/>
              </a:ext>
            </a:extLst>
          </p:cNvPr>
          <p:cNvSpPr>
            <a:spLocks noGrp="1"/>
          </p:cNvSpPr>
          <p:nvPr>
            <p:ph idx="1"/>
          </p:nvPr>
        </p:nvSpPr>
        <p:spPr>
          <a:xfrm>
            <a:off x="838200" y="1825625"/>
            <a:ext cx="10515600" cy="4667250"/>
          </a:xfrm>
        </p:spPr>
        <p:txBody>
          <a:bodyPr>
            <a:noAutofit/>
          </a:bodyPr>
          <a:lstStyle/>
          <a:p>
            <a:pPr marL="0" indent="0">
              <a:buNone/>
            </a:pPr>
            <a:r>
              <a:rPr lang="el-GR" sz="3200" dirty="0"/>
              <a:t>Ολοκληρωμένα συστήματα θεωρητικής και πρακτικής προσέγγισης (με στρατηγική, μεθοδολογία και εργαλεία) της έννοιας και της εφαρμογής της διαχείρισης</a:t>
            </a:r>
          </a:p>
          <a:p>
            <a:pPr marL="0" indent="0">
              <a:buNone/>
            </a:pPr>
            <a:endParaRPr lang="el-GR" sz="3200" dirty="0"/>
          </a:p>
          <a:p>
            <a:pPr>
              <a:buFont typeface="Wingdings" panose="05000000000000000000" pitchFamily="2" charset="2"/>
              <a:buChar char="q"/>
            </a:pPr>
            <a:r>
              <a:rPr lang="el-GR" sz="3200" dirty="0"/>
              <a:t>«</a:t>
            </a:r>
            <a:r>
              <a:rPr lang="el-GR" sz="3200" dirty="0" err="1"/>
              <a:t>υλικοκεντρικό</a:t>
            </a:r>
            <a:r>
              <a:rPr lang="el-GR" sz="3200" dirty="0"/>
              <a:t> μοντέλο» (19ος αι.)</a:t>
            </a:r>
          </a:p>
          <a:p>
            <a:pPr>
              <a:buFont typeface="Wingdings" panose="05000000000000000000" pitchFamily="2" charset="2"/>
              <a:buChar char="q"/>
            </a:pPr>
            <a:r>
              <a:rPr lang="el-GR" sz="3200" dirty="0"/>
              <a:t>«</a:t>
            </a:r>
            <a:r>
              <a:rPr lang="el-GR" sz="3200" dirty="0" err="1"/>
              <a:t>αξιοκεντρικό</a:t>
            </a:r>
            <a:r>
              <a:rPr lang="el-GR" sz="3200" dirty="0"/>
              <a:t> μοντέλο» (δεκαετία 80’)</a:t>
            </a:r>
          </a:p>
          <a:p>
            <a:pPr>
              <a:buFont typeface="Wingdings" panose="05000000000000000000" pitchFamily="2" charset="2"/>
              <a:buChar char="q"/>
            </a:pPr>
            <a:r>
              <a:rPr lang="el-GR" sz="3200" dirty="0"/>
              <a:t>μοντέλο «ζώσας πολιτισμικής κληρονομιάς» (τέλη 90’ αρχές 2000)</a:t>
            </a:r>
            <a:br>
              <a:rPr lang="el-GR" sz="3200" dirty="0"/>
            </a:br>
            <a:endParaRPr lang="el-GR" sz="3200" dirty="0"/>
          </a:p>
        </p:txBody>
      </p:sp>
    </p:spTree>
    <p:extLst>
      <p:ext uri="{BB962C8B-B14F-4D97-AF65-F5344CB8AC3E}">
        <p14:creationId xmlns:p14="http://schemas.microsoft.com/office/powerpoint/2010/main" val="175505475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DE1A347B-9017-4CDB-8816-E805C9EC481B}"/>
              </a:ext>
            </a:extLst>
          </p:cNvPr>
          <p:cNvSpPr>
            <a:spLocks noGrp="1"/>
          </p:cNvSpPr>
          <p:nvPr>
            <p:ph type="title"/>
          </p:nvPr>
        </p:nvSpPr>
        <p:spPr>
          <a:xfrm>
            <a:off x="838200" y="365125"/>
            <a:ext cx="10515600" cy="768731"/>
          </a:xfrm>
        </p:spPr>
        <p:txBody>
          <a:bodyPr>
            <a:normAutofit fontScale="90000"/>
          </a:bodyPr>
          <a:lstStyle/>
          <a:p>
            <a:pPr algn="ctr"/>
            <a:r>
              <a:rPr lang="el-GR" sz="3600" b="1" dirty="0"/>
              <a:t>«</a:t>
            </a:r>
            <a:r>
              <a:rPr lang="el-GR" sz="3600" b="1" dirty="0" err="1"/>
              <a:t>Υλικοκεντρικό</a:t>
            </a:r>
            <a:r>
              <a:rPr lang="el-GR" sz="3600" b="1" dirty="0"/>
              <a:t>» μοντέλο (</a:t>
            </a:r>
            <a:r>
              <a:rPr lang="en-US" sz="3600" b="1" dirty="0"/>
              <a:t>material-based approach)</a:t>
            </a:r>
            <a:endParaRPr lang="el-GR" sz="3600" dirty="0"/>
          </a:p>
        </p:txBody>
      </p:sp>
      <p:sp>
        <p:nvSpPr>
          <p:cNvPr id="3" name="Θέση περιεχομένου 2">
            <a:extLst>
              <a:ext uri="{FF2B5EF4-FFF2-40B4-BE49-F238E27FC236}">
                <a16:creationId xmlns:a16="http://schemas.microsoft.com/office/drawing/2014/main" xmlns="" id="{F07C34B0-528E-4F4C-8526-0B5793605D8A}"/>
              </a:ext>
            </a:extLst>
          </p:cNvPr>
          <p:cNvSpPr>
            <a:spLocks noGrp="1"/>
          </p:cNvSpPr>
          <p:nvPr>
            <p:ph idx="1"/>
          </p:nvPr>
        </p:nvSpPr>
        <p:spPr>
          <a:xfrm>
            <a:off x="838200" y="1005840"/>
            <a:ext cx="10515600" cy="5171123"/>
          </a:xfrm>
        </p:spPr>
        <p:txBody>
          <a:bodyPr>
            <a:normAutofit/>
          </a:bodyPr>
          <a:lstStyle/>
          <a:p>
            <a:pPr>
              <a:buFont typeface="Wingdings" panose="05000000000000000000" pitchFamily="2" charset="2"/>
              <a:buChar char="Ø"/>
            </a:pPr>
            <a:r>
              <a:rPr lang="el-GR" dirty="0"/>
              <a:t>Έμφαση στο </a:t>
            </a:r>
            <a:r>
              <a:rPr lang="el-GR" b="1" dirty="0"/>
              <a:t>υλικό</a:t>
            </a:r>
          </a:p>
          <a:p>
            <a:pPr>
              <a:buFont typeface="Wingdings" panose="05000000000000000000" pitchFamily="2" charset="2"/>
              <a:buChar char="Ø"/>
            </a:pPr>
            <a:r>
              <a:rPr lang="el-GR" dirty="0"/>
              <a:t>Στόχος</a:t>
            </a:r>
          </a:p>
          <a:p>
            <a:pPr>
              <a:buFont typeface="Courier New" panose="02070309020205020404" pitchFamily="49" charset="0"/>
              <a:buChar char="o"/>
            </a:pPr>
            <a:r>
              <a:rPr lang="el-GR" dirty="0"/>
              <a:t>Διατήρηση του υλικού του παρελθόντος</a:t>
            </a:r>
          </a:p>
          <a:p>
            <a:pPr>
              <a:buFont typeface="Courier New" panose="02070309020205020404" pitchFamily="49" charset="0"/>
              <a:buChar char="o"/>
            </a:pPr>
            <a:r>
              <a:rPr lang="el-GR" dirty="0"/>
              <a:t>Προστασία του από τη φθορά και την καταστροφή που συντελούνται στο παρόν</a:t>
            </a:r>
          </a:p>
          <a:p>
            <a:pPr>
              <a:buFont typeface="Wingdings" panose="05000000000000000000" pitchFamily="2" charset="2"/>
              <a:buChar char="Ø"/>
            </a:pPr>
            <a:r>
              <a:rPr lang="el-GR" dirty="0"/>
              <a:t>Εντοπισμός της φθοράς και αντιμετώπιση</a:t>
            </a:r>
          </a:p>
          <a:p>
            <a:pPr>
              <a:buFont typeface="Wingdings" panose="05000000000000000000" pitchFamily="2" charset="2"/>
              <a:buChar char="Ø"/>
            </a:pPr>
            <a:r>
              <a:rPr lang="el-GR" dirty="0"/>
              <a:t>Επιχειρησιακό σχέδιο (</a:t>
            </a:r>
            <a:r>
              <a:rPr lang="el-GR" dirty="0" err="1"/>
              <a:t>Master</a:t>
            </a:r>
            <a:r>
              <a:rPr lang="el-GR" dirty="0"/>
              <a:t> </a:t>
            </a:r>
            <a:r>
              <a:rPr lang="el-GR" dirty="0" err="1"/>
              <a:t>plan</a:t>
            </a:r>
            <a:r>
              <a:rPr lang="el-GR" dirty="0"/>
              <a:t>)</a:t>
            </a:r>
          </a:p>
          <a:p>
            <a:pPr>
              <a:buFont typeface="Courier New" panose="02070309020205020404" pitchFamily="49" charset="0"/>
              <a:buChar char="o"/>
            </a:pPr>
            <a:r>
              <a:rPr lang="el-GR" dirty="0"/>
              <a:t>Τεχνική μελέτη αποκατάστασης ενός μνημείου</a:t>
            </a:r>
          </a:p>
          <a:p>
            <a:pPr>
              <a:buFont typeface="Courier New" panose="02070309020205020404" pitchFamily="49" charset="0"/>
              <a:buChar char="o"/>
            </a:pPr>
            <a:r>
              <a:rPr lang="el-GR" dirty="0"/>
              <a:t>Αποκλειστική ευθύνη      </a:t>
            </a:r>
            <a:r>
              <a:rPr lang="el-GR" b="1" dirty="0"/>
              <a:t>Ειδικοί</a:t>
            </a:r>
            <a:r>
              <a:rPr lang="el-GR" dirty="0"/>
              <a:t> (</a:t>
            </a:r>
            <a:r>
              <a:rPr lang="el-GR" dirty="0" err="1"/>
              <a:t>experts</a:t>
            </a:r>
            <a:r>
              <a:rPr lang="el-GR" dirty="0"/>
              <a:t>, </a:t>
            </a:r>
            <a:r>
              <a:rPr lang="el-GR" dirty="0" err="1"/>
              <a:t>professionals</a:t>
            </a:r>
            <a:r>
              <a:rPr lang="el-GR" dirty="0"/>
              <a:t>/ </a:t>
            </a:r>
            <a:r>
              <a:rPr lang="el-GR" dirty="0" err="1"/>
              <a:t>authorities</a:t>
            </a:r>
            <a:r>
              <a:rPr lang="el-GR" dirty="0"/>
              <a:t>)</a:t>
            </a:r>
          </a:p>
          <a:p>
            <a:pPr>
              <a:buFont typeface="Wingdings" panose="05000000000000000000" pitchFamily="2" charset="2"/>
              <a:buChar char="Ø"/>
            </a:pPr>
            <a:r>
              <a:rPr lang="el-GR" dirty="0"/>
              <a:t>Αποδοχή μόνο σύγχρονων επιστημονικών αρχών &amp; πρακτικών</a:t>
            </a:r>
          </a:p>
          <a:p>
            <a:pPr>
              <a:buFont typeface="Wingdings" panose="05000000000000000000" pitchFamily="2" charset="2"/>
              <a:buChar char="Ø"/>
            </a:pPr>
            <a:r>
              <a:rPr lang="el-GR" dirty="0"/>
              <a:t>Μικρότερη δυνατή παρέμβαση στο αυθεντικό</a:t>
            </a:r>
          </a:p>
          <a:p>
            <a:pPr>
              <a:buFont typeface="Courier New" panose="02070309020205020404" pitchFamily="49" charset="0"/>
              <a:buChar char="o"/>
            </a:pPr>
            <a:r>
              <a:rPr lang="el-GR" dirty="0"/>
              <a:t>Μόνο αναστήλωση</a:t>
            </a:r>
          </a:p>
          <a:p>
            <a:pPr>
              <a:buFont typeface="Courier New" panose="02070309020205020404" pitchFamily="49" charset="0"/>
              <a:buChar char="o"/>
            </a:pPr>
            <a:r>
              <a:rPr lang="el-GR" dirty="0"/>
              <a:t>Απαγόρευση ανακατασκευής</a:t>
            </a:r>
          </a:p>
        </p:txBody>
      </p:sp>
      <p:cxnSp>
        <p:nvCxnSpPr>
          <p:cNvPr id="5" name="Ευθύγραμμο βέλος σύνδεσης 4">
            <a:extLst>
              <a:ext uri="{FF2B5EF4-FFF2-40B4-BE49-F238E27FC236}">
                <a16:creationId xmlns:a16="http://schemas.microsoft.com/office/drawing/2014/main" xmlns="" id="{D4C3AAB5-F4DF-41C1-960C-8C07A3F9B687}"/>
              </a:ext>
            </a:extLst>
          </p:cNvPr>
          <p:cNvCxnSpPr>
            <a:cxnSpLocks/>
          </p:cNvCxnSpPr>
          <p:nvPr/>
        </p:nvCxnSpPr>
        <p:spPr>
          <a:xfrm>
            <a:off x="4059936" y="4297680"/>
            <a:ext cx="34747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0170095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Ορθογώνιο 17">
            <a:extLst>
              <a:ext uri="{FF2B5EF4-FFF2-40B4-BE49-F238E27FC236}">
                <a16:creationId xmlns:a16="http://schemas.microsoft.com/office/drawing/2014/main" xmlns="" id="{19B29891-2FE6-47B5-BD80-8415AD7A53BE}"/>
              </a:ext>
            </a:extLst>
          </p:cNvPr>
          <p:cNvSpPr/>
          <p:nvPr/>
        </p:nvSpPr>
        <p:spPr>
          <a:xfrm>
            <a:off x="3070281" y="1316736"/>
            <a:ext cx="6713797" cy="3824385"/>
          </a:xfrm>
          <a:prstGeom prst="rect">
            <a:avLst/>
          </a:prstGeom>
          <a:ln>
            <a:solidFill>
              <a:schemeClr val="tx1"/>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l-GR"/>
          </a:p>
        </p:txBody>
      </p:sp>
      <p:sp>
        <p:nvSpPr>
          <p:cNvPr id="15" name="Ορθογώνιο 14">
            <a:extLst>
              <a:ext uri="{FF2B5EF4-FFF2-40B4-BE49-F238E27FC236}">
                <a16:creationId xmlns:a16="http://schemas.microsoft.com/office/drawing/2014/main" xmlns="" id="{6B38ED70-A151-4163-9332-3E0FC4309666}"/>
              </a:ext>
            </a:extLst>
          </p:cNvPr>
          <p:cNvSpPr/>
          <p:nvPr/>
        </p:nvSpPr>
        <p:spPr>
          <a:xfrm>
            <a:off x="5303520" y="1115568"/>
            <a:ext cx="1773934" cy="47329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l-GR"/>
          </a:p>
        </p:txBody>
      </p:sp>
      <p:sp>
        <p:nvSpPr>
          <p:cNvPr id="14" name="Διάγραμμα ροής: Διεργασία 13">
            <a:extLst>
              <a:ext uri="{FF2B5EF4-FFF2-40B4-BE49-F238E27FC236}">
                <a16:creationId xmlns:a16="http://schemas.microsoft.com/office/drawing/2014/main" xmlns="" id="{B247E630-75DA-4186-84EA-9112C26FEBEF}"/>
              </a:ext>
            </a:extLst>
          </p:cNvPr>
          <p:cNvSpPr/>
          <p:nvPr/>
        </p:nvSpPr>
        <p:spPr>
          <a:xfrm>
            <a:off x="5577840" y="1127511"/>
            <a:ext cx="1243577" cy="737865"/>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0" name="Ευθύγραμμο βέλος σύνδεσης 9">
            <a:extLst>
              <a:ext uri="{FF2B5EF4-FFF2-40B4-BE49-F238E27FC236}">
                <a16:creationId xmlns:a16="http://schemas.microsoft.com/office/drawing/2014/main" xmlns="" id="{C1CD7E14-8481-466B-BDBF-A572C2561F13}"/>
              </a:ext>
            </a:extLst>
          </p:cNvPr>
          <p:cNvCxnSpPr/>
          <p:nvPr/>
        </p:nvCxnSpPr>
        <p:spPr>
          <a:xfrm>
            <a:off x="6236208" y="1993392"/>
            <a:ext cx="0" cy="473296"/>
          </a:xfrm>
          <a:prstGeom prst="straightConnector1">
            <a:avLst/>
          </a:prstGeom>
          <a:ln>
            <a:gradFill>
              <a:gsLst>
                <a:gs pos="64972">
                  <a:schemeClr val="accent2"/>
                </a:gs>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8" name="Διάγραμμα ροής: Διεργασία 7">
            <a:extLst>
              <a:ext uri="{FF2B5EF4-FFF2-40B4-BE49-F238E27FC236}">
                <a16:creationId xmlns:a16="http://schemas.microsoft.com/office/drawing/2014/main" xmlns="" id="{E2DBE157-FB43-499D-89D9-573CDA3694F3}"/>
              </a:ext>
            </a:extLst>
          </p:cNvPr>
          <p:cNvSpPr/>
          <p:nvPr/>
        </p:nvSpPr>
        <p:spPr>
          <a:xfrm>
            <a:off x="3822192" y="1316736"/>
            <a:ext cx="5321795" cy="4462272"/>
          </a:xfrm>
          <a:prstGeom prst="flowChartProcess">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 name="Οβάλ 4">
            <a:extLst>
              <a:ext uri="{FF2B5EF4-FFF2-40B4-BE49-F238E27FC236}">
                <a16:creationId xmlns:a16="http://schemas.microsoft.com/office/drawing/2014/main" xmlns="" id="{C682201F-7503-4CCD-857E-2933D6B1F05C}"/>
              </a:ext>
            </a:extLst>
          </p:cNvPr>
          <p:cNvSpPr/>
          <p:nvPr/>
        </p:nvSpPr>
        <p:spPr>
          <a:xfrm>
            <a:off x="5010912" y="2466688"/>
            <a:ext cx="2761488" cy="183099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 name="Ορθογώνιο 3">
            <a:extLst>
              <a:ext uri="{FF2B5EF4-FFF2-40B4-BE49-F238E27FC236}">
                <a16:creationId xmlns:a16="http://schemas.microsoft.com/office/drawing/2014/main" xmlns="" id="{FB56D966-4891-467A-B7C2-7BA08DDF287A}"/>
              </a:ext>
            </a:extLst>
          </p:cNvPr>
          <p:cNvSpPr/>
          <p:nvPr/>
        </p:nvSpPr>
        <p:spPr>
          <a:xfrm>
            <a:off x="5577840" y="1316736"/>
            <a:ext cx="1243584" cy="5486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 name="Τίτλος 1">
            <a:extLst>
              <a:ext uri="{FF2B5EF4-FFF2-40B4-BE49-F238E27FC236}">
                <a16:creationId xmlns:a16="http://schemas.microsoft.com/office/drawing/2014/main" xmlns="" id="{ED1EB94E-3179-42C8-98B3-D45FF597130C}"/>
              </a:ext>
            </a:extLst>
          </p:cNvPr>
          <p:cNvSpPr>
            <a:spLocks noGrp="1"/>
          </p:cNvSpPr>
          <p:nvPr>
            <p:ph type="title"/>
          </p:nvPr>
        </p:nvSpPr>
        <p:spPr>
          <a:xfrm>
            <a:off x="838200" y="365125"/>
            <a:ext cx="10515600" cy="750443"/>
          </a:xfrm>
        </p:spPr>
        <p:txBody>
          <a:bodyPr/>
          <a:lstStyle/>
          <a:p>
            <a:pPr algn="ctr"/>
            <a:r>
              <a:rPr lang="el-GR" b="1" dirty="0"/>
              <a:t>«</a:t>
            </a:r>
            <a:r>
              <a:rPr lang="el-GR" b="1" dirty="0" err="1"/>
              <a:t>Υλικοκεντρικό</a:t>
            </a:r>
            <a:r>
              <a:rPr lang="el-GR" b="1" dirty="0"/>
              <a:t>» μοντέλο</a:t>
            </a:r>
            <a:endParaRPr lang="el-GR" dirty="0"/>
          </a:p>
        </p:txBody>
      </p:sp>
      <p:sp>
        <p:nvSpPr>
          <p:cNvPr id="3" name="Θέση περιεχομένου 2">
            <a:extLst>
              <a:ext uri="{FF2B5EF4-FFF2-40B4-BE49-F238E27FC236}">
                <a16:creationId xmlns:a16="http://schemas.microsoft.com/office/drawing/2014/main" xmlns="" id="{4EF6D2E4-C7FE-4169-A5F1-EAC152B8BF83}"/>
              </a:ext>
            </a:extLst>
          </p:cNvPr>
          <p:cNvSpPr>
            <a:spLocks noGrp="1"/>
          </p:cNvSpPr>
          <p:nvPr>
            <p:ph idx="1"/>
          </p:nvPr>
        </p:nvSpPr>
        <p:spPr>
          <a:xfrm>
            <a:off x="838200" y="1127511"/>
            <a:ext cx="10515600" cy="4860227"/>
          </a:xfrm>
          <a:solidFill>
            <a:schemeClr val="bg1"/>
          </a:solidFill>
          <a:ln>
            <a:solidFill>
              <a:schemeClr val="bg1"/>
            </a:solidFill>
          </a:ln>
        </p:spPr>
        <p:txBody>
          <a:bodyPr/>
          <a:lstStyle/>
          <a:p>
            <a:pPr marL="0" indent="0">
              <a:buNone/>
            </a:pPr>
            <a:r>
              <a:rPr lang="el-GR" dirty="0"/>
              <a:t>                                                           </a:t>
            </a:r>
            <a:r>
              <a:rPr lang="el-GR" sz="2400" dirty="0"/>
              <a:t>ειδικοί</a:t>
            </a:r>
          </a:p>
          <a:p>
            <a:pPr marL="0" indent="0">
              <a:buNone/>
            </a:pPr>
            <a:endParaRPr lang="el-GR" dirty="0"/>
          </a:p>
          <a:p>
            <a:pPr marL="0" indent="0">
              <a:buNone/>
            </a:pPr>
            <a:endParaRPr lang="el-GR" dirty="0">
              <a:solidFill>
                <a:schemeClr val="bg1"/>
              </a:solidFill>
            </a:endParaRPr>
          </a:p>
          <a:p>
            <a:pPr marL="0" indent="0">
              <a:buNone/>
            </a:pPr>
            <a:r>
              <a:rPr lang="el-GR" sz="2000" dirty="0"/>
              <a:t>Προστασία                                                          </a:t>
            </a:r>
          </a:p>
          <a:p>
            <a:pPr marL="0" indent="0">
              <a:buNone/>
            </a:pPr>
            <a:r>
              <a:rPr lang="el-GR" sz="2000" dirty="0"/>
              <a:t>                                                                                  </a:t>
            </a:r>
            <a:r>
              <a:rPr lang="el-GR" sz="2000" dirty="0" err="1"/>
              <a:t>Πολ.Κληρονομιά</a:t>
            </a:r>
            <a:endParaRPr lang="el-GR" sz="2000" dirty="0"/>
          </a:p>
          <a:p>
            <a:endParaRPr lang="el-GR" dirty="0"/>
          </a:p>
          <a:p>
            <a:pPr marL="0" indent="0">
              <a:buNone/>
            </a:pPr>
            <a:endParaRPr lang="el-GR" dirty="0"/>
          </a:p>
        </p:txBody>
      </p:sp>
      <p:cxnSp>
        <p:nvCxnSpPr>
          <p:cNvPr id="7" name="Ευθύγραμμο βέλος σύνδεσης 6">
            <a:extLst>
              <a:ext uri="{FF2B5EF4-FFF2-40B4-BE49-F238E27FC236}">
                <a16:creationId xmlns:a16="http://schemas.microsoft.com/office/drawing/2014/main" xmlns="" id="{2037BC78-7F0D-4E32-AFAB-1E5D273FBAEA}"/>
              </a:ext>
            </a:extLst>
          </p:cNvPr>
          <p:cNvCxnSpPr/>
          <p:nvPr/>
        </p:nvCxnSpPr>
        <p:spPr>
          <a:xfrm>
            <a:off x="1700784" y="1316736"/>
            <a:ext cx="0" cy="4462272"/>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2" name="Ευθύγραμμο βέλος σύνδεσης 11">
            <a:extLst>
              <a:ext uri="{FF2B5EF4-FFF2-40B4-BE49-F238E27FC236}">
                <a16:creationId xmlns:a16="http://schemas.microsoft.com/office/drawing/2014/main" xmlns="" id="{40B819F6-241E-4A8A-81AD-407F03C7F131}"/>
              </a:ext>
            </a:extLst>
          </p:cNvPr>
          <p:cNvCxnSpPr>
            <a:cxnSpLocks/>
          </p:cNvCxnSpPr>
          <p:nvPr/>
        </p:nvCxnSpPr>
        <p:spPr>
          <a:xfrm>
            <a:off x="6186444" y="1865376"/>
            <a:ext cx="13188" cy="601312"/>
          </a:xfrm>
          <a:prstGeom prst="straightConnector1">
            <a:avLst/>
          </a:prstGeom>
          <a:ln>
            <a:solidFill>
              <a:schemeClr val="accent4"/>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6" name="Ορθογώνιο 15">
            <a:extLst>
              <a:ext uri="{FF2B5EF4-FFF2-40B4-BE49-F238E27FC236}">
                <a16:creationId xmlns:a16="http://schemas.microsoft.com/office/drawing/2014/main" xmlns="" id="{31132F76-8B0C-48AB-8AC6-6F1D0B326001}"/>
              </a:ext>
            </a:extLst>
          </p:cNvPr>
          <p:cNvSpPr/>
          <p:nvPr/>
        </p:nvSpPr>
        <p:spPr>
          <a:xfrm>
            <a:off x="5303520" y="1127511"/>
            <a:ext cx="1773929" cy="589369"/>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l-GR" dirty="0"/>
              <a:t>ειδικοί</a:t>
            </a:r>
          </a:p>
        </p:txBody>
      </p:sp>
      <p:sp>
        <p:nvSpPr>
          <p:cNvPr id="17" name="Οβάλ 16">
            <a:extLst>
              <a:ext uri="{FF2B5EF4-FFF2-40B4-BE49-F238E27FC236}">
                <a16:creationId xmlns:a16="http://schemas.microsoft.com/office/drawing/2014/main" xmlns="" id="{BDD44F39-1C50-4EB1-8264-2D00D2C8E875}"/>
              </a:ext>
            </a:extLst>
          </p:cNvPr>
          <p:cNvSpPr/>
          <p:nvPr/>
        </p:nvSpPr>
        <p:spPr>
          <a:xfrm>
            <a:off x="5017502" y="2501070"/>
            <a:ext cx="2473980" cy="179660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l-GR" dirty="0"/>
              <a:t>Πολ. κληρονομιά</a:t>
            </a:r>
          </a:p>
        </p:txBody>
      </p:sp>
      <p:cxnSp>
        <p:nvCxnSpPr>
          <p:cNvPr id="20" name="Ευθεία γραμμή σύνδεσης 19">
            <a:extLst>
              <a:ext uri="{FF2B5EF4-FFF2-40B4-BE49-F238E27FC236}">
                <a16:creationId xmlns:a16="http://schemas.microsoft.com/office/drawing/2014/main" xmlns="" id="{5539A9E5-321F-4697-A599-4DF54DFF2AF0}"/>
              </a:ext>
            </a:extLst>
          </p:cNvPr>
          <p:cNvCxnSpPr>
            <a:cxnSpLocks/>
          </p:cNvCxnSpPr>
          <p:nvPr/>
        </p:nvCxnSpPr>
        <p:spPr>
          <a:xfrm>
            <a:off x="3310128" y="1586672"/>
            <a:ext cx="199339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Ευθεία γραμμή σύνδεσης 21">
            <a:extLst>
              <a:ext uri="{FF2B5EF4-FFF2-40B4-BE49-F238E27FC236}">
                <a16:creationId xmlns:a16="http://schemas.microsoft.com/office/drawing/2014/main" xmlns="" id="{E91A07BF-DF86-47B7-9C7A-D8AA3F0C4583}"/>
              </a:ext>
            </a:extLst>
          </p:cNvPr>
          <p:cNvCxnSpPr>
            <a:cxnSpLocks/>
          </p:cNvCxnSpPr>
          <p:nvPr/>
        </p:nvCxnSpPr>
        <p:spPr>
          <a:xfrm>
            <a:off x="7077449" y="1588864"/>
            <a:ext cx="199339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Ευθεία γραμμή σύνδεσης 23">
            <a:extLst>
              <a:ext uri="{FF2B5EF4-FFF2-40B4-BE49-F238E27FC236}">
                <a16:creationId xmlns:a16="http://schemas.microsoft.com/office/drawing/2014/main" xmlns="" id="{5B07C814-8ACE-4FCB-98C6-5A63AD1B2707}"/>
              </a:ext>
            </a:extLst>
          </p:cNvPr>
          <p:cNvCxnSpPr/>
          <p:nvPr/>
        </p:nvCxnSpPr>
        <p:spPr>
          <a:xfrm>
            <a:off x="3310128" y="1586672"/>
            <a:ext cx="0" cy="3257456"/>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Ευθεία γραμμή σύνδεσης 24">
            <a:extLst>
              <a:ext uri="{FF2B5EF4-FFF2-40B4-BE49-F238E27FC236}">
                <a16:creationId xmlns:a16="http://schemas.microsoft.com/office/drawing/2014/main" xmlns="" id="{27F632F7-89B1-4BC0-B8B3-41DCD81E8278}"/>
              </a:ext>
            </a:extLst>
          </p:cNvPr>
          <p:cNvCxnSpPr/>
          <p:nvPr/>
        </p:nvCxnSpPr>
        <p:spPr>
          <a:xfrm>
            <a:off x="9022073" y="1586672"/>
            <a:ext cx="0" cy="3257456"/>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Ευθεία γραμμή σύνδεσης 26">
            <a:extLst>
              <a:ext uri="{FF2B5EF4-FFF2-40B4-BE49-F238E27FC236}">
                <a16:creationId xmlns:a16="http://schemas.microsoft.com/office/drawing/2014/main" xmlns="" id="{52CCA0BC-5B39-432E-AF1E-FFEDA9F886B2}"/>
              </a:ext>
            </a:extLst>
          </p:cNvPr>
          <p:cNvCxnSpPr/>
          <p:nvPr/>
        </p:nvCxnSpPr>
        <p:spPr>
          <a:xfrm>
            <a:off x="3438144" y="4844128"/>
            <a:ext cx="5632697"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3917343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B808E00E-0922-4DC6-903F-B18F058BBDD8}"/>
              </a:ext>
            </a:extLst>
          </p:cNvPr>
          <p:cNvSpPr>
            <a:spLocks noGrp="1"/>
          </p:cNvSpPr>
          <p:nvPr>
            <p:ph type="title"/>
          </p:nvPr>
        </p:nvSpPr>
        <p:spPr>
          <a:xfrm>
            <a:off x="838200" y="365125"/>
            <a:ext cx="10515600" cy="1244219"/>
          </a:xfrm>
        </p:spPr>
        <p:txBody>
          <a:bodyPr>
            <a:normAutofit fontScale="90000"/>
          </a:bodyPr>
          <a:lstStyle/>
          <a:p>
            <a:pPr algn="ctr"/>
            <a:r>
              <a:rPr lang="el-GR" dirty="0"/>
              <a:t/>
            </a:r>
            <a:br>
              <a:rPr lang="el-GR" dirty="0"/>
            </a:br>
            <a:r>
              <a:rPr lang="el-GR" b="1" dirty="0"/>
              <a:t>«</a:t>
            </a:r>
            <a:r>
              <a:rPr lang="el-GR" sz="4000" b="1" dirty="0"/>
              <a:t>Υλικοκεντρικό» μοντέλο </a:t>
            </a:r>
            <a:br>
              <a:rPr lang="el-GR" sz="4000" b="1" dirty="0"/>
            </a:br>
            <a:r>
              <a:rPr lang="el-GR" sz="4000" b="1" dirty="0"/>
              <a:t>Παραδείγματα εφαρμογής</a:t>
            </a:r>
            <a:r>
              <a:rPr lang="el-GR" dirty="0"/>
              <a:t/>
            </a:r>
            <a:br>
              <a:rPr lang="el-GR" dirty="0"/>
            </a:br>
            <a:endParaRPr lang="el-GR" dirty="0"/>
          </a:p>
        </p:txBody>
      </p:sp>
      <p:sp>
        <p:nvSpPr>
          <p:cNvPr id="3" name="Θέση περιεχομένου 2">
            <a:extLst>
              <a:ext uri="{FF2B5EF4-FFF2-40B4-BE49-F238E27FC236}">
                <a16:creationId xmlns:a16="http://schemas.microsoft.com/office/drawing/2014/main" xmlns="" id="{B6186470-F20C-4D87-80A7-78F92DF1D427}"/>
              </a:ext>
            </a:extLst>
          </p:cNvPr>
          <p:cNvSpPr>
            <a:spLocks noGrp="1"/>
          </p:cNvSpPr>
          <p:nvPr>
            <p:ph idx="1"/>
          </p:nvPr>
        </p:nvSpPr>
        <p:spPr/>
        <p:txBody>
          <a:bodyPr>
            <a:normAutofit lnSpcReduction="10000"/>
          </a:bodyPr>
          <a:lstStyle/>
          <a:p>
            <a:pPr>
              <a:buFont typeface="Wingdings" panose="05000000000000000000" pitchFamily="2" charset="2"/>
              <a:buChar char="Ø"/>
            </a:pPr>
            <a:r>
              <a:rPr lang="el-GR" dirty="0" err="1"/>
              <a:t>Angkor</a:t>
            </a:r>
            <a:r>
              <a:rPr lang="el-GR" dirty="0"/>
              <a:t>: Καμπότζη</a:t>
            </a:r>
          </a:p>
          <a:p>
            <a:pPr>
              <a:buFont typeface="Courier New" panose="02070309020205020404" pitchFamily="49" charset="0"/>
              <a:buChar char="o"/>
            </a:pPr>
            <a:r>
              <a:rPr lang="el-GR" dirty="0"/>
              <a:t>υπερβολική έμφαση στην τουριστική ανάπτυξη του χώρου</a:t>
            </a:r>
          </a:p>
          <a:p>
            <a:pPr>
              <a:buFont typeface="Wingdings" panose="05000000000000000000" pitchFamily="2" charset="2"/>
              <a:buChar char="Ø"/>
            </a:pPr>
            <a:r>
              <a:rPr lang="el-GR" dirty="0"/>
              <a:t>Ανάκτορο του </a:t>
            </a:r>
            <a:r>
              <a:rPr lang="el-GR" dirty="0" err="1"/>
              <a:t>Γαλερίου</a:t>
            </a:r>
            <a:r>
              <a:rPr lang="el-GR" dirty="0"/>
              <a:t>: πλατεία </a:t>
            </a:r>
            <a:r>
              <a:rPr lang="el-GR" dirty="0" err="1"/>
              <a:t>Ναυαρίνου</a:t>
            </a:r>
            <a:r>
              <a:rPr lang="el-GR" dirty="0"/>
              <a:t> στη Θεσσαλονίκη</a:t>
            </a:r>
          </a:p>
          <a:p>
            <a:pPr>
              <a:buFont typeface="Courier New" panose="02070309020205020404" pitchFamily="49" charset="0"/>
              <a:buChar char="o"/>
            </a:pPr>
            <a:r>
              <a:rPr lang="el-GR" dirty="0"/>
              <a:t>Περίπλοκο και με πλήθος τεχνικών όρων ύφος γραφής, το οποίο απομακρύνει ακόμα και το πιο καλόπιστο μη ειδικό κοινό</a:t>
            </a:r>
          </a:p>
          <a:p>
            <a:pPr>
              <a:buFont typeface="Courier New" panose="02070309020205020404" pitchFamily="49" charset="0"/>
              <a:buChar char="o"/>
            </a:pPr>
            <a:r>
              <a:rPr lang="el-GR" dirty="0"/>
              <a:t>Η πλειοψηφία ερωτηθέντων δεν είχε επισκεφτεί ποτέ τον χώρο, ενώ συγχρόνως δεν γνώριζε ούτε βασικά στοιχεία για την ιστορία και τη σημασία του χώρου</a:t>
            </a:r>
          </a:p>
          <a:p>
            <a:pPr marL="0" indent="0">
              <a:buNone/>
            </a:pPr>
            <a:r>
              <a:rPr lang="el-GR" dirty="0"/>
              <a:t>ανακτόρου του </a:t>
            </a:r>
            <a:r>
              <a:rPr lang="el-GR" dirty="0" err="1"/>
              <a:t>Γαλερίου</a:t>
            </a:r>
            <a:r>
              <a:rPr lang="el-GR" dirty="0"/>
              <a:t> : Λίγο μετά το άνοιγμα του χώρου και τα εγκαίνια με την παρουσία των εκπροσώπων της πολιτικής και πανεπιστημιακής κοινότητας της πόλης, ο χώρος ξαναέκλεισε για το κοινό με σκοπό τη συνέχιση και ολοκλήρωση των εργασιών συντήρησης και αποκατάστασης του χώρου</a:t>
            </a:r>
          </a:p>
        </p:txBody>
      </p:sp>
    </p:spTree>
    <p:extLst>
      <p:ext uri="{BB962C8B-B14F-4D97-AF65-F5344CB8AC3E}">
        <p14:creationId xmlns:p14="http://schemas.microsoft.com/office/powerpoint/2010/main" val="151217138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3E4950C2-EC3B-4D99-99DC-24EF10C8E9D3}"/>
              </a:ext>
            </a:extLst>
          </p:cNvPr>
          <p:cNvSpPr>
            <a:spLocks noGrp="1"/>
          </p:cNvSpPr>
          <p:nvPr>
            <p:ph type="title"/>
          </p:nvPr>
        </p:nvSpPr>
        <p:spPr/>
        <p:txBody>
          <a:bodyPr>
            <a:normAutofit fontScale="90000"/>
          </a:bodyPr>
          <a:lstStyle/>
          <a:p>
            <a:pPr algn="ctr"/>
            <a:r>
              <a:rPr lang="el-GR" b="1" dirty="0"/>
              <a:t>«</a:t>
            </a:r>
            <a:r>
              <a:rPr lang="el-GR" sz="4000" b="1" dirty="0" err="1"/>
              <a:t>Υλικοκεντρικό</a:t>
            </a:r>
            <a:r>
              <a:rPr lang="el-GR" sz="4000" b="1" dirty="0"/>
              <a:t>» μοντέλο </a:t>
            </a:r>
            <a:br>
              <a:rPr lang="el-GR" sz="4000" b="1" dirty="0"/>
            </a:br>
            <a:r>
              <a:rPr lang="el-GR" sz="4000" b="1" dirty="0"/>
              <a:t>Πλεονεκτήματα - Μειονεκτήματα</a:t>
            </a:r>
            <a:endParaRPr lang="el-GR" sz="4000" dirty="0"/>
          </a:p>
        </p:txBody>
      </p:sp>
      <p:sp>
        <p:nvSpPr>
          <p:cNvPr id="3" name="Θέση περιεχομένου 2">
            <a:extLst>
              <a:ext uri="{FF2B5EF4-FFF2-40B4-BE49-F238E27FC236}">
                <a16:creationId xmlns:a16="http://schemas.microsoft.com/office/drawing/2014/main" xmlns="" id="{CCD8E4E7-5146-4F03-B57D-6D10436F25BD}"/>
              </a:ext>
            </a:extLst>
          </p:cNvPr>
          <p:cNvSpPr>
            <a:spLocks noGrp="1"/>
          </p:cNvSpPr>
          <p:nvPr>
            <p:ph idx="1"/>
          </p:nvPr>
        </p:nvSpPr>
        <p:spPr>
          <a:xfrm>
            <a:off x="838200" y="1554480"/>
            <a:ext cx="10515600" cy="4622483"/>
          </a:xfrm>
        </p:spPr>
        <p:txBody>
          <a:bodyPr>
            <a:normAutofit lnSpcReduction="10000"/>
          </a:bodyPr>
          <a:lstStyle/>
          <a:p>
            <a:pPr algn="just">
              <a:buFont typeface="Wingdings" panose="05000000000000000000" pitchFamily="2" charset="2"/>
              <a:buChar char="Ø"/>
            </a:pPr>
            <a:r>
              <a:rPr lang="el-GR" b="1" dirty="0"/>
              <a:t>Πλεονεκτήματα</a:t>
            </a:r>
          </a:p>
          <a:p>
            <a:pPr algn="just"/>
            <a:r>
              <a:rPr lang="el-GR" dirty="0"/>
              <a:t>Σημαντικές επιτυχίες ως προς τη διατήρηση του υλικού των μνημείων</a:t>
            </a:r>
          </a:p>
          <a:p>
            <a:pPr algn="just">
              <a:buFont typeface="Wingdings" panose="05000000000000000000" pitchFamily="2" charset="2"/>
              <a:buChar char="Ø"/>
            </a:pPr>
            <a:r>
              <a:rPr lang="el-GR" b="1" dirty="0"/>
              <a:t>Μειονεκτήματα</a:t>
            </a:r>
          </a:p>
          <a:p>
            <a:pPr algn="just"/>
            <a:r>
              <a:rPr lang="el-GR" dirty="0"/>
              <a:t>Αποκλειστική εξουσία ειδικών</a:t>
            </a:r>
          </a:p>
          <a:p>
            <a:pPr algn="just"/>
            <a:r>
              <a:rPr lang="el-GR" dirty="0"/>
              <a:t>Πολλές φορές αναποτελεσματικό ή ανεπαρκές λόγω της αποκλειστικής κρατικής στήριξης η οποία δεν είναι εφικτή σε βάθος χρόνου</a:t>
            </a:r>
          </a:p>
          <a:p>
            <a:pPr algn="just"/>
            <a:r>
              <a:rPr lang="el-GR" dirty="0"/>
              <a:t>Δε λαμβάνει υπόψη την άυλη πολιτιστική κληρονομιά</a:t>
            </a:r>
          </a:p>
          <a:p>
            <a:pPr algn="just"/>
            <a:r>
              <a:rPr lang="el-GR" dirty="0"/>
              <a:t>Αποτέλεσμα: Διάσπαση της σύνδεσης των λαών του μη δυτικού κόσμου με την πολιτισμική τους κληρονομιά   φθορά και καταστροφή</a:t>
            </a:r>
          </a:p>
          <a:p>
            <a:pPr algn="just"/>
            <a:r>
              <a:rPr lang="el-GR" dirty="0"/>
              <a:t>Προσπάθεια επιβολής αντιλήψεων του δυτικού κόσμου στο μη δυτικό (ευρύτερο αποικιοκρατικό πλαίσιο)</a:t>
            </a:r>
          </a:p>
          <a:p>
            <a:pPr algn="just">
              <a:buFont typeface="Wingdings" panose="05000000000000000000" pitchFamily="2" charset="2"/>
              <a:buChar char="Ø"/>
            </a:pPr>
            <a:r>
              <a:rPr lang="el-GR" dirty="0"/>
              <a:t>Θεωρείται παρωχημένο, κυρίαρχο στην Ελλάδα</a:t>
            </a:r>
          </a:p>
          <a:p>
            <a:pPr algn="just"/>
            <a:r>
              <a:rPr lang="el-GR" dirty="0"/>
              <a:t> Προσκόλληση στο κλασσικό παρελθόν</a:t>
            </a:r>
          </a:p>
        </p:txBody>
      </p:sp>
      <p:cxnSp>
        <p:nvCxnSpPr>
          <p:cNvPr id="5" name="Ευθύγραμμο βέλος σύνδεσης 4">
            <a:extLst>
              <a:ext uri="{FF2B5EF4-FFF2-40B4-BE49-F238E27FC236}">
                <a16:creationId xmlns:a16="http://schemas.microsoft.com/office/drawing/2014/main" xmlns="" id="{636F7D00-560C-49DC-98D8-D15896A5EDC9}"/>
              </a:ext>
            </a:extLst>
          </p:cNvPr>
          <p:cNvCxnSpPr/>
          <p:nvPr/>
        </p:nvCxnSpPr>
        <p:spPr>
          <a:xfrm>
            <a:off x="5870448" y="4718304"/>
            <a:ext cx="22555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58419997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Οβάλ 8">
            <a:extLst>
              <a:ext uri="{FF2B5EF4-FFF2-40B4-BE49-F238E27FC236}">
                <a16:creationId xmlns:a16="http://schemas.microsoft.com/office/drawing/2014/main" xmlns="" id="{C265D553-D94F-4F57-A19F-61A1A25C191B}"/>
              </a:ext>
            </a:extLst>
          </p:cNvPr>
          <p:cNvSpPr/>
          <p:nvPr/>
        </p:nvSpPr>
        <p:spPr>
          <a:xfrm>
            <a:off x="5818633" y="2468880"/>
            <a:ext cx="1917191" cy="80467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 name="Ορθογώνιο 7">
            <a:extLst>
              <a:ext uri="{FF2B5EF4-FFF2-40B4-BE49-F238E27FC236}">
                <a16:creationId xmlns:a16="http://schemas.microsoft.com/office/drawing/2014/main" xmlns="" id="{B6E244C6-5E5E-4D4A-9D31-7BA237E86834}"/>
              </a:ext>
            </a:extLst>
          </p:cNvPr>
          <p:cNvSpPr/>
          <p:nvPr/>
        </p:nvSpPr>
        <p:spPr>
          <a:xfrm>
            <a:off x="4041648" y="889232"/>
            <a:ext cx="5211409" cy="445086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 name="Θέση περιεχομένου 2">
            <a:extLst>
              <a:ext uri="{FF2B5EF4-FFF2-40B4-BE49-F238E27FC236}">
                <a16:creationId xmlns:a16="http://schemas.microsoft.com/office/drawing/2014/main" xmlns="" id="{6AB26315-AB84-4449-A083-6F59420CD368}"/>
              </a:ext>
            </a:extLst>
          </p:cNvPr>
          <p:cNvSpPr>
            <a:spLocks noGrp="1"/>
          </p:cNvSpPr>
          <p:nvPr>
            <p:ph idx="1"/>
          </p:nvPr>
        </p:nvSpPr>
        <p:spPr>
          <a:xfrm>
            <a:off x="838200" y="804672"/>
            <a:ext cx="10515600" cy="5372291"/>
          </a:xfrm>
        </p:spPr>
        <p:txBody>
          <a:bodyPr/>
          <a:lstStyle/>
          <a:p>
            <a:pPr marL="0" indent="0">
              <a:buNone/>
            </a:pPr>
            <a:endParaRPr lang="el-GR" dirty="0"/>
          </a:p>
          <a:p>
            <a:pPr marL="0" indent="0">
              <a:buNone/>
            </a:pPr>
            <a:r>
              <a:rPr lang="el-GR" sz="1600" dirty="0"/>
              <a:t>						  Ειδικοί</a:t>
            </a:r>
          </a:p>
          <a:p>
            <a:pPr marL="0" indent="0">
              <a:buNone/>
            </a:pPr>
            <a:endParaRPr lang="el-GR" sz="1600" dirty="0"/>
          </a:p>
          <a:p>
            <a:pPr marL="0" indent="0">
              <a:buNone/>
            </a:pPr>
            <a:r>
              <a:rPr lang="el-GR" sz="1600" dirty="0"/>
              <a:t>					ομάδα Α                    ομάδα Β</a:t>
            </a:r>
          </a:p>
          <a:p>
            <a:pPr marL="0" indent="0">
              <a:buNone/>
            </a:pPr>
            <a:endParaRPr lang="el-GR" sz="1600" dirty="0"/>
          </a:p>
          <a:p>
            <a:pPr marL="0" indent="0">
              <a:buNone/>
            </a:pPr>
            <a:r>
              <a:rPr lang="el-GR" sz="1600" dirty="0"/>
              <a:t>Προστασία            χρήση  			           πολ. κληρονομιά</a:t>
            </a:r>
          </a:p>
          <a:p>
            <a:pPr marL="0" indent="0">
              <a:buNone/>
            </a:pPr>
            <a:endParaRPr lang="el-GR" sz="1600" dirty="0"/>
          </a:p>
          <a:p>
            <a:pPr marL="0" indent="0">
              <a:buNone/>
            </a:pPr>
            <a:r>
              <a:rPr lang="el-GR" sz="1600" dirty="0"/>
              <a:t>                                         		Ομάδα Ε			τοπική κοινωνία</a:t>
            </a:r>
          </a:p>
          <a:p>
            <a:pPr marL="0" indent="0">
              <a:buNone/>
            </a:pPr>
            <a:endParaRPr lang="el-GR" sz="1600" dirty="0"/>
          </a:p>
          <a:p>
            <a:pPr marL="0" indent="0">
              <a:buNone/>
            </a:pPr>
            <a:r>
              <a:rPr lang="el-GR" sz="1600" dirty="0"/>
              <a:t>					  Ομάδα Δ                       </a:t>
            </a:r>
          </a:p>
        </p:txBody>
      </p:sp>
      <p:cxnSp>
        <p:nvCxnSpPr>
          <p:cNvPr id="5" name="Ευθύγραμμο βέλος σύνδεσης 4">
            <a:extLst>
              <a:ext uri="{FF2B5EF4-FFF2-40B4-BE49-F238E27FC236}">
                <a16:creationId xmlns:a16="http://schemas.microsoft.com/office/drawing/2014/main" xmlns="" id="{C3531B5A-2641-4347-A8FF-5BCFFF644066}"/>
              </a:ext>
            </a:extLst>
          </p:cNvPr>
          <p:cNvCxnSpPr/>
          <p:nvPr/>
        </p:nvCxnSpPr>
        <p:spPr>
          <a:xfrm>
            <a:off x="1426464" y="1499616"/>
            <a:ext cx="0" cy="3182112"/>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7" name="Ευθύγραμμο βέλος σύνδεσης 6">
            <a:extLst>
              <a:ext uri="{FF2B5EF4-FFF2-40B4-BE49-F238E27FC236}">
                <a16:creationId xmlns:a16="http://schemas.microsoft.com/office/drawing/2014/main" xmlns="" id="{C564249B-8CA1-41BA-A91E-726E9E4EF09E}"/>
              </a:ext>
            </a:extLst>
          </p:cNvPr>
          <p:cNvCxnSpPr/>
          <p:nvPr/>
        </p:nvCxnSpPr>
        <p:spPr>
          <a:xfrm>
            <a:off x="2615184" y="2121408"/>
            <a:ext cx="0" cy="2121408"/>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11" name="Οβάλ 10">
            <a:extLst>
              <a:ext uri="{FF2B5EF4-FFF2-40B4-BE49-F238E27FC236}">
                <a16:creationId xmlns:a16="http://schemas.microsoft.com/office/drawing/2014/main" xmlns="" id="{73E77CEE-4AC5-40C6-9734-AAAF21E9B55A}"/>
              </a:ext>
            </a:extLst>
          </p:cNvPr>
          <p:cNvSpPr/>
          <p:nvPr/>
        </p:nvSpPr>
        <p:spPr>
          <a:xfrm>
            <a:off x="5580891" y="2404872"/>
            <a:ext cx="1917191" cy="1024128"/>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200" dirty="0" err="1">
                <a:solidFill>
                  <a:schemeClr val="tx1"/>
                </a:solidFill>
              </a:rPr>
              <a:t>Πολ.κληρονομιά</a:t>
            </a:r>
            <a:endParaRPr lang="el-GR" sz="1200" dirty="0">
              <a:solidFill>
                <a:schemeClr val="tx1"/>
              </a:solidFill>
            </a:endParaRPr>
          </a:p>
        </p:txBody>
      </p:sp>
      <p:cxnSp>
        <p:nvCxnSpPr>
          <p:cNvPr id="13" name="Ευθύγραμμο βέλος σύνδεσης 12">
            <a:extLst>
              <a:ext uri="{FF2B5EF4-FFF2-40B4-BE49-F238E27FC236}">
                <a16:creationId xmlns:a16="http://schemas.microsoft.com/office/drawing/2014/main" xmlns="" id="{741CE364-5708-4A4A-9D36-A99ED014A48F}"/>
              </a:ext>
            </a:extLst>
          </p:cNvPr>
          <p:cNvCxnSpPr/>
          <p:nvPr/>
        </p:nvCxnSpPr>
        <p:spPr>
          <a:xfrm flipH="1" flipV="1">
            <a:off x="5818633" y="2304288"/>
            <a:ext cx="277367" cy="164592"/>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15" name="Ευθύγραμμο βέλος σύνδεσης 14">
            <a:extLst>
              <a:ext uri="{FF2B5EF4-FFF2-40B4-BE49-F238E27FC236}">
                <a16:creationId xmlns:a16="http://schemas.microsoft.com/office/drawing/2014/main" xmlns="" id="{7AD76544-873C-45D9-B634-A7423878EC65}"/>
              </a:ext>
            </a:extLst>
          </p:cNvPr>
          <p:cNvCxnSpPr/>
          <p:nvPr/>
        </p:nvCxnSpPr>
        <p:spPr>
          <a:xfrm flipV="1">
            <a:off x="7132320" y="2249424"/>
            <a:ext cx="345950" cy="219456"/>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17" name="Ευθύγραμμο βέλος σύνδεσης 16">
            <a:extLst>
              <a:ext uri="{FF2B5EF4-FFF2-40B4-BE49-F238E27FC236}">
                <a16:creationId xmlns:a16="http://schemas.microsoft.com/office/drawing/2014/main" xmlns="" id="{3C06227F-C5CF-41DC-BFE5-348F0C9A45B1}"/>
              </a:ext>
            </a:extLst>
          </p:cNvPr>
          <p:cNvCxnSpPr/>
          <p:nvPr/>
        </p:nvCxnSpPr>
        <p:spPr>
          <a:xfrm flipV="1">
            <a:off x="5230368" y="3273552"/>
            <a:ext cx="588265" cy="256032"/>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19" name="Ευθύγραμμο βέλος σύνδεσης 18">
            <a:extLst>
              <a:ext uri="{FF2B5EF4-FFF2-40B4-BE49-F238E27FC236}">
                <a16:creationId xmlns:a16="http://schemas.microsoft.com/office/drawing/2014/main" xmlns="" id="{4ACF75C9-323A-4959-8EB8-41DE8A46004D}"/>
              </a:ext>
            </a:extLst>
          </p:cNvPr>
          <p:cNvCxnSpPr/>
          <p:nvPr/>
        </p:nvCxnSpPr>
        <p:spPr>
          <a:xfrm>
            <a:off x="7322821" y="3223260"/>
            <a:ext cx="175261" cy="20574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21" name="Ευθύγραμμο βέλος σύνδεσης 20">
            <a:extLst>
              <a:ext uri="{FF2B5EF4-FFF2-40B4-BE49-F238E27FC236}">
                <a16:creationId xmlns:a16="http://schemas.microsoft.com/office/drawing/2014/main" xmlns="" id="{00F68D02-0039-4D9B-A40B-FE29B43A2E48}"/>
              </a:ext>
            </a:extLst>
          </p:cNvPr>
          <p:cNvCxnSpPr/>
          <p:nvPr/>
        </p:nvCxnSpPr>
        <p:spPr>
          <a:xfrm>
            <a:off x="6373369" y="3529584"/>
            <a:ext cx="0" cy="67437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sp>
        <p:nvSpPr>
          <p:cNvPr id="22" name="Ορθογώνιο 21">
            <a:extLst>
              <a:ext uri="{FF2B5EF4-FFF2-40B4-BE49-F238E27FC236}">
                <a16:creationId xmlns:a16="http://schemas.microsoft.com/office/drawing/2014/main" xmlns="" id="{A66C66CA-7CF8-4FC6-91BD-9EF2E5CC7C47}"/>
              </a:ext>
            </a:extLst>
          </p:cNvPr>
          <p:cNvSpPr/>
          <p:nvPr/>
        </p:nvSpPr>
        <p:spPr>
          <a:xfrm>
            <a:off x="6373369" y="1268730"/>
            <a:ext cx="949452" cy="37719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err="1"/>
              <a:t>ε</a:t>
            </a:r>
            <a:r>
              <a:rPr lang="el-GR" dirty="0" err="1">
                <a:solidFill>
                  <a:sysClr val="windowText" lastClr="000000"/>
                </a:solidFill>
              </a:rPr>
              <a:t>ειδικοί</a:t>
            </a:r>
            <a:endParaRPr lang="el-GR" dirty="0"/>
          </a:p>
        </p:txBody>
      </p:sp>
    </p:spTree>
    <p:extLst>
      <p:ext uri="{BB962C8B-B14F-4D97-AF65-F5344CB8AC3E}">
        <p14:creationId xmlns:p14="http://schemas.microsoft.com/office/powerpoint/2010/main" val="89689196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3723A537-D5BB-46D6-B655-4C61D4C0BDA1}"/>
              </a:ext>
            </a:extLst>
          </p:cNvPr>
          <p:cNvSpPr>
            <a:spLocks noGrp="1"/>
          </p:cNvSpPr>
          <p:nvPr>
            <p:ph type="title"/>
          </p:nvPr>
        </p:nvSpPr>
        <p:spPr/>
        <p:txBody>
          <a:bodyPr/>
          <a:lstStyle/>
          <a:p>
            <a:pPr algn="ctr"/>
            <a:r>
              <a:rPr lang="el-GR" b="1" dirty="0"/>
              <a:t>«</a:t>
            </a:r>
            <a:r>
              <a:rPr lang="el-GR" b="1" dirty="0" err="1"/>
              <a:t>Αξιοκεντρικό</a:t>
            </a:r>
            <a:r>
              <a:rPr lang="el-GR" b="1" dirty="0"/>
              <a:t>» μοντέλο (</a:t>
            </a:r>
            <a:r>
              <a:rPr lang="en-US" b="1" dirty="0"/>
              <a:t>values-based approach)</a:t>
            </a:r>
            <a:endParaRPr lang="el-GR" dirty="0"/>
          </a:p>
        </p:txBody>
      </p:sp>
      <p:sp>
        <p:nvSpPr>
          <p:cNvPr id="3" name="Θέση περιεχομένου 2">
            <a:extLst>
              <a:ext uri="{FF2B5EF4-FFF2-40B4-BE49-F238E27FC236}">
                <a16:creationId xmlns:a16="http://schemas.microsoft.com/office/drawing/2014/main" xmlns="" id="{4418FE60-60DC-4B1F-8495-CA9207EFE101}"/>
              </a:ext>
            </a:extLst>
          </p:cNvPr>
          <p:cNvSpPr>
            <a:spLocks noGrp="1"/>
          </p:cNvSpPr>
          <p:nvPr>
            <p:ph idx="1"/>
          </p:nvPr>
        </p:nvSpPr>
        <p:spPr/>
        <p:txBody>
          <a:bodyPr>
            <a:normAutofit/>
          </a:bodyPr>
          <a:lstStyle/>
          <a:p>
            <a:pPr algn="just">
              <a:buFont typeface="Wingdings" panose="05000000000000000000" pitchFamily="2" charset="2"/>
              <a:buChar char="Ø"/>
            </a:pPr>
            <a:r>
              <a:rPr lang="el-GR" sz="3200" dirty="0"/>
              <a:t>Ώθησε τους αρχαιολόγους να ξεφύγουν από το στενό ακαδημαϊκό και επιστημονικό πλαίσιο και να στραφούν προς διαφορετικές ομάδες ανθρώπων, αναγνωρίζοντας και λαμβάνοντας υπόψη τις διαφορετικές προσεγγίσεις ερμηνείας και πρακτικής της διαχείρισης</a:t>
            </a:r>
          </a:p>
        </p:txBody>
      </p:sp>
    </p:spTree>
    <p:extLst>
      <p:ext uri="{BB962C8B-B14F-4D97-AF65-F5344CB8AC3E}">
        <p14:creationId xmlns:p14="http://schemas.microsoft.com/office/powerpoint/2010/main" val="292153959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016D00F1-FF53-4B97-91C3-BCBBF5BE3405}"/>
              </a:ext>
            </a:extLst>
          </p:cNvPr>
          <p:cNvSpPr>
            <a:spLocks noGrp="1"/>
          </p:cNvSpPr>
          <p:nvPr>
            <p:ph type="title"/>
          </p:nvPr>
        </p:nvSpPr>
        <p:spPr>
          <a:xfrm>
            <a:off x="838200" y="365125"/>
            <a:ext cx="10515600" cy="1006475"/>
          </a:xfrm>
        </p:spPr>
        <p:txBody>
          <a:bodyPr>
            <a:normAutofit fontScale="90000"/>
          </a:bodyPr>
          <a:lstStyle/>
          <a:p>
            <a:pPr algn="ctr"/>
            <a:r>
              <a:rPr lang="el-GR" b="1" dirty="0"/>
              <a:t>«</a:t>
            </a:r>
            <a:r>
              <a:rPr lang="el-GR" b="1" dirty="0" err="1"/>
              <a:t>Αξιοκεντρικό</a:t>
            </a:r>
            <a:r>
              <a:rPr lang="el-GR" b="1" dirty="0"/>
              <a:t>» μοντέλο</a:t>
            </a:r>
            <a:br>
              <a:rPr lang="el-GR" b="1" dirty="0"/>
            </a:br>
            <a:r>
              <a:rPr lang="el-GR" b="1" dirty="0"/>
              <a:t> Παράδειγμα</a:t>
            </a:r>
            <a:endParaRPr lang="el-GR" dirty="0"/>
          </a:p>
        </p:txBody>
      </p:sp>
      <p:sp>
        <p:nvSpPr>
          <p:cNvPr id="3" name="Θέση περιεχομένου 2">
            <a:extLst>
              <a:ext uri="{FF2B5EF4-FFF2-40B4-BE49-F238E27FC236}">
                <a16:creationId xmlns:a16="http://schemas.microsoft.com/office/drawing/2014/main" xmlns="" id="{F4A5C6F1-67F1-4744-9759-8E51F8398FC6}"/>
              </a:ext>
            </a:extLst>
          </p:cNvPr>
          <p:cNvSpPr>
            <a:spLocks noGrp="1"/>
          </p:cNvSpPr>
          <p:nvPr>
            <p:ph idx="1"/>
          </p:nvPr>
        </p:nvSpPr>
        <p:spPr>
          <a:xfrm>
            <a:off x="838200" y="1371600"/>
            <a:ext cx="10515600" cy="4805363"/>
          </a:xfrm>
        </p:spPr>
        <p:txBody>
          <a:bodyPr>
            <a:normAutofit/>
          </a:bodyPr>
          <a:lstStyle/>
          <a:p>
            <a:pPr algn="just">
              <a:buFont typeface="Wingdings" panose="05000000000000000000" pitchFamily="2" charset="2"/>
              <a:buChar char="Ø"/>
            </a:pPr>
            <a:r>
              <a:rPr lang="el-GR" dirty="0"/>
              <a:t>Ένα γεωγραφικά </a:t>
            </a:r>
            <a:r>
              <a:rPr lang="el-GR" u="sng" dirty="0"/>
              <a:t>απομονωμένο μοναστήρι </a:t>
            </a:r>
            <a:r>
              <a:rPr lang="el-GR" dirty="0"/>
              <a:t>το χρησιμοποιούσαν αρχικά μόνο οι μοναχοί οι οποίοι έμεναν μόνιμα στον χώρο (οι οποίοι προσέδιδαν θρησκευτική αξία στον χώρο) και οι λιγοστοί κάτοικοι από το γειτονικό χωριό (</a:t>
            </a:r>
            <a:r>
              <a:rPr lang="el-GR" b="1" dirty="0"/>
              <a:t>χρηστική, θρησκευτική και τοπική αξία</a:t>
            </a:r>
            <a:r>
              <a:rPr lang="el-GR" dirty="0"/>
              <a:t>)</a:t>
            </a:r>
          </a:p>
          <a:p>
            <a:pPr algn="just">
              <a:buFont typeface="Wingdings" panose="05000000000000000000" pitchFamily="2" charset="2"/>
              <a:buChar char="Ø"/>
            </a:pPr>
            <a:r>
              <a:rPr lang="el-GR" dirty="0"/>
              <a:t>Με το πέρασμα όμως του χρόνου, το μοναστήρι έγινε και τουριστικός προορισμός, με αποτέλεσμα να χρησιμοποιεί τον χώρο και μια νέα ομάδα ενδιαφέροντος: οι επισκέπτες/τουρίστες (</a:t>
            </a:r>
            <a:r>
              <a:rPr lang="el-GR" b="1" dirty="0"/>
              <a:t>χρηστική, αισθητική, καθώς και οικονομική αξία)</a:t>
            </a:r>
          </a:p>
          <a:p>
            <a:pPr algn="just">
              <a:buFont typeface="Wingdings" panose="05000000000000000000" pitchFamily="2" charset="2"/>
              <a:buChar char="Ø"/>
            </a:pPr>
            <a:r>
              <a:rPr lang="el-GR" dirty="0"/>
              <a:t>Συγχρόνως, οι υπάρχουσες ομάδες ενδιαφέροντος, δηλαδή οι μοναχοί και οι κάτοικοι του χωριού, άρχισαν να προσδίδουν –λόγω των οικονομικών ωφελειών από την ανάπτυξη του τουρισμού– και νέα αξία στον χώρο: την </a:t>
            </a:r>
            <a:r>
              <a:rPr lang="el-GR" b="1" dirty="0"/>
              <a:t>οικονομική αξία</a:t>
            </a:r>
          </a:p>
        </p:txBody>
      </p:sp>
    </p:spTree>
    <p:extLst>
      <p:ext uri="{BB962C8B-B14F-4D97-AF65-F5344CB8AC3E}">
        <p14:creationId xmlns:p14="http://schemas.microsoft.com/office/powerpoint/2010/main" val="121196629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A988A636-8309-48B5-BF97-D7FD69CCCC3E}"/>
              </a:ext>
            </a:extLst>
          </p:cNvPr>
          <p:cNvSpPr>
            <a:spLocks noGrp="1"/>
          </p:cNvSpPr>
          <p:nvPr>
            <p:ph type="title"/>
          </p:nvPr>
        </p:nvSpPr>
        <p:spPr>
          <a:xfrm>
            <a:off x="838200" y="365125"/>
            <a:ext cx="10515600" cy="841883"/>
          </a:xfrm>
        </p:spPr>
        <p:txBody>
          <a:bodyPr>
            <a:normAutofit/>
          </a:bodyPr>
          <a:lstStyle/>
          <a:p>
            <a:pPr algn="ctr"/>
            <a:r>
              <a:rPr lang="el-GR" sz="4000" b="1" dirty="0"/>
              <a:t>«</a:t>
            </a:r>
            <a:r>
              <a:rPr lang="el-GR" sz="4000" b="1" dirty="0" err="1"/>
              <a:t>Αξιοκεντρικό</a:t>
            </a:r>
            <a:r>
              <a:rPr lang="el-GR" sz="4000" b="1" dirty="0"/>
              <a:t>» μοντέλο (Χαρακτηριστικά)</a:t>
            </a:r>
            <a:endParaRPr lang="el-GR" sz="4000" dirty="0"/>
          </a:p>
        </p:txBody>
      </p:sp>
      <p:sp>
        <p:nvSpPr>
          <p:cNvPr id="3" name="Θέση περιεχομένου 2">
            <a:extLst>
              <a:ext uri="{FF2B5EF4-FFF2-40B4-BE49-F238E27FC236}">
                <a16:creationId xmlns:a16="http://schemas.microsoft.com/office/drawing/2014/main" xmlns="" id="{2089F9AC-F4D3-4B4D-9F09-9D69FE21C323}"/>
              </a:ext>
            </a:extLst>
          </p:cNvPr>
          <p:cNvSpPr>
            <a:spLocks noGrp="1"/>
          </p:cNvSpPr>
          <p:nvPr>
            <p:ph idx="1"/>
          </p:nvPr>
        </p:nvSpPr>
        <p:spPr>
          <a:xfrm>
            <a:off x="838200" y="1207008"/>
            <a:ext cx="10515600" cy="4969955"/>
          </a:xfrm>
        </p:spPr>
        <p:txBody>
          <a:bodyPr>
            <a:normAutofit/>
          </a:bodyPr>
          <a:lstStyle/>
          <a:p>
            <a:pPr>
              <a:buFont typeface="Wingdings" panose="05000000000000000000" pitchFamily="2" charset="2"/>
              <a:buChar char="Ø"/>
            </a:pPr>
            <a:r>
              <a:rPr lang="el-GR" dirty="0"/>
              <a:t>Έμφαση στις </a:t>
            </a:r>
            <a:r>
              <a:rPr lang="el-GR" b="1" dirty="0"/>
              <a:t>αξίες (</a:t>
            </a:r>
            <a:r>
              <a:rPr lang="el-GR" b="1" dirty="0" err="1"/>
              <a:t>values</a:t>
            </a:r>
            <a:r>
              <a:rPr lang="el-GR" b="1" dirty="0"/>
              <a:t>)</a:t>
            </a:r>
          </a:p>
          <a:p>
            <a:pPr>
              <a:buFont typeface="Wingdings" panose="05000000000000000000" pitchFamily="2" charset="2"/>
              <a:buChar char="Ø"/>
            </a:pPr>
            <a:r>
              <a:rPr lang="el-GR" dirty="0"/>
              <a:t>Ομάδες ενδιαφέροντος: ολόκληρο το κοινωνικό σύνολο</a:t>
            </a:r>
          </a:p>
          <a:p>
            <a:pPr algn="just"/>
            <a:r>
              <a:rPr lang="el-GR" dirty="0"/>
              <a:t>Οι υπάρχουσες ομάδες εξελίσσονται και μεταβάλλονται στο πέρασμα του χρόνου, ενώ καινούριες ομάδες προστίθενται συνεχώς</a:t>
            </a:r>
          </a:p>
          <a:p>
            <a:pPr algn="just">
              <a:buFont typeface="Wingdings" panose="05000000000000000000" pitchFamily="2" charset="2"/>
              <a:buChar char="Ø"/>
            </a:pPr>
            <a:r>
              <a:rPr lang="el-GR" dirty="0"/>
              <a:t>Οι αξίες είναι δυναμικές</a:t>
            </a:r>
          </a:p>
          <a:p>
            <a:pPr algn="just"/>
            <a:r>
              <a:rPr lang="el-GR" dirty="0"/>
              <a:t>Δεν λαμβάνονται υπόψη μόνο αυτές που συνδέονται με τη διατήρηση του υλικού (π.χ. επιστημονική, ιστορική, αισθητική, σπανιότητα και παλαιότητα), αλλά και αυτές που σχετίζονται με τη διαφύλαξη των άυλων / μη υλικών στοιχείων της πολιτισμικής κληρονομιάς (π.χ. θρησκευτική, πνευματική και χρηστική αξία)</a:t>
            </a:r>
          </a:p>
          <a:p>
            <a:pPr algn="just">
              <a:buFont typeface="Wingdings" panose="05000000000000000000" pitchFamily="2" charset="2"/>
              <a:buChar char="Ø"/>
            </a:pPr>
            <a:r>
              <a:rPr lang="el-GR" dirty="0"/>
              <a:t>Η «αυθεντικότητα» της πολιτισμικής κληρονομιάς συνδέεται με τις αξίες</a:t>
            </a:r>
          </a:p>
        </p:txBody>
      </p:sp>
    </p:spTree>
    <p:extLst>
      <p:ext uri="{BB962C8B-B14F-4D97-AF65-F5344CB8AC3E}">
        <p14:creationId xmlns:p14="http://schemas.microsoft.com/office/powerpoint/2010/main" val="3196237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911E76C1-E4E6-4285-B17A-B0AF8EA060F8}"/>
              </a:ext>
            </a:extLst>
          </p:cNvPr>
          <p:cNvSpPr>
            <a:spLocks noGrp="1"/>
          </p:cNvSpPr>
          <p:nvPr>
            <p:ph type="title"/>
          </p:nvPr>
        </p:nvSpPr>
        <p:spPr>
          <a:xfrm>
            <a:off x="838200" y="365126"/>
            <a:ext cx="10515600" cy="935038"/>
          </a:xfrm>
        </p:spPr>
        <p:txBody>
          <a:bodyPr>
            <a:normAutofit fontScale="90000"/>
          </a:bodyPr>
          <a:lstStyle/>
          <a:p>
            <a:r>
              <a:rPr lang="el-GR" sz="3600" b="1" dirty="0"/>
              <a:t>Η διατήρηση της υλικής πολιτιστικής κληρονομιάς ως διεπιστημονικό πεδίο</a:t>
            </a:r>
            <a:endParaRPr lang="el-GR" sz="3600" dirty="0"/>
          </a:p>
        </p:txBody>
      </p:sp>
      <p:sp>
        <p:nvSpPr>
          <p:cNvPr id="3" name="Θέση περιεχομένου 2">
            <a:extLst>
              <a:ext uri="{FF2B5EF4-FFF2-40B4-BE49-F238E27FC236}">
                <a16:creationId xmlns:a16="http://schemas.microsoft.com/office/drawing/2014/main" xmlns="" id="{9B1EDEE4-BFE9-4838-93DA-48187E0ED124}"/>
              </a:ext>
            </a:extLst>
          </p:cNvPr>
          <p:cNvSpPr>
            <a:spLocks noGrp="1"/>
          </p:cNvSpPr>
          <p:nvPr>
            <p:ph idx="1"/>
          </p:nvPr>
        </p:nvSpPr>
        <p:spPr>
          <a:xfrm>
            <a:off x="838200" y="1498946"/>
            <a:ext cx="10515600" cy="4573242"/>
          </a:xfrm>
        </p:spPr>
        <p:txBody>
          <a:bodyPr>
            <a:normAutofit fontScale="77500" lnSpcReduction="20000"/>
          </a:bodyPr>
          <a:lstStyle/>
          <a:p>
            <a:pPr marL="0" indent="0">
              <a:buNone/>
            </a:pPr>
            <a:r>
              <a:rPr lang="el-GR" sz="3500" dirty="0"/>
              <a:t>εμπλέκει και απαιτεί τη συνεργασία διαφόρων επιστημονικών διακριτών πεδίων</a:t>
            </a:r>
            <a:r>
              <a:rPr lang="el-GR" sz="3600" dirty="0"/>
              <a:t>:</a:t>
            </a:r>
          </a:p>
          <a:p>
            <a:r>
              <a:rPr lang="el-GR" sz="2200" dirty="0"/>
              <a:t>Αρχαιολόγοι</a:t>
            </a:r>
          </a:p>
          <a:p>
            <a:r>
              <a:rPr lang="el-GR" sz="2200" dirty="0"/>
              <a:t>Ιστορικοί</a:t>
            </a:r>
          </a:p>
          <a:p>
            <a:r>
              <a:rPr lang="el-GR" sz="2200" dirty="0"/>
              <a:t>Λαογράφοι</a:t>
            </a:r>
          </a:p>
          <a:p>
            <a:r>
              <a:rPr lang="el-GR" sz="2200" dirty="0" err="1"/>
              <a:t>Μουσειολόγοι</a:t>
            </a:r>
            <a:endParaRPr lang="el-GR" sz="2200" dirty="0"/>
          </a:p>
          <a:p>
            <a:r>
              <a:rPr lang="el-GR" sz="2200" dirty="0"/>
              <a:t>Κοινωνικοί </a:t>
            </a:r>
          </a:p>
          <a:p>
            <a:r>
              <a:rPr lang="el-GR" sz="2200" dirty="0"/>
              <a:t>Ανθρωπολόγοι</a:t>
            </a:r>
          </a:p>
          <a:p>
            <a:r>
              <a:rPr lang="el-GR" sz="2200" dirty="0"/>
              <a:t>Συντηρητές Έργων Τέχνης και Μνημείων</a:t>
            </a:r>
          </a:p>
          <a:p>
            <a:r>
              <a:rPr lang="el-GR" sz="2200" dirty="0"/>
              <a:t>Γεωλόγους</a:t>
            </a:r>
          </a:p>
          <a:p>
            <a:r>
              <a:rPr lang="el-GR" sz="2200" dirty="0"/>
              <a:t>Αρχιτέκτονες</a:t>
            </a:r>
          </a:p>
          <a:p>
            <a:r>
              <a:rPr lang="el-GR" sz="2200" dirty="0"/>
              <a:t>Περιβαλλοντολόγους</a:t>
            </a:r>
          </a:p>
          <a:p>
            <a:r>
              <a:rPr lang="el-GR" sz="2200" dirty="0"/>
              <a:t>Βιολόγους κ.α.</a:t>
            </a:r>
          </a:p>
          <a:p>
            <a:pPr marL="0" indent="0">
              <a:buNone/>
            </a:pPr>
            <a:endParaRPr lang="el-GR" sz="3600" dirty="0"/>
          </a:p>
        </p:txBody>
      </p:sp>
      <p:sp>
        <p:nvSpPr>
          <p:cNvPr id="4" name="Βέλος: Κάτω 3">
            <a:extLst>
              <a:ext uri="{FF2B5EF4-FFF2-40B4-BE49-F238E27FC236}">
                <a16:creationId xmlns:a16="http://schemas.microsoft.com/office/drawing/2014/main" xmlns="" id="{74294832-8E16-4170-AC25-EDB98AFEF9D7}"/>
              </a:ext>
            </a:extLst>
          </p:cNvPr>
          <p:cNvSpPr/>
          <p:nvPr/>
        </p:nvSpPr>
        <p:spPr>
          <a:xfrm flipH="1">
            <a:off x="5355949" y="1101381"/>
            <a:ext cx="159026" cy="39756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4516242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E0DAA881-17F3-4510-AC81-AEB0F6DDCDEE}"/>
              </a:ext>
            </a:extLst>
          </p:cNvPr>
          <p:cNvSpPr>
            <a:spLocks noGrp="1"/>
          </p:cNvSpPr>
          <p:nvPr>
            <p:ph idx="1"/>
          </p:nvPr>
        </p:nvSpPr>
        <p:spPr>
          <a:xfrm>
            <a:off x="838200" y="676656"/>
            <a:ext cx="10515600" cy="5500307"/>
          </a:xfrm>
        </p:spPr>
        <p:txBody>
          <a:bodyPr/>
          <a:lstStyle/>
          <a:p>
            <a:pPr>
              <a:buFont typeface="Wingdings" panose="05000000000000000000" pitchFamily="2" charset="2"/>
              <a:buChar char="Ø"/>
            </a:pPr>
            <a:r>
              <a:rPr lang="el-GR" b="1" dirty="0"/>
              <a:t>Στόχος</a:t>
            </a:r>
          </a:p>
          <a:p>
            <a:r>
              <a:rPr lang="el-GR" dirty="0"/>
              <a:t>Η διαφύλαξη των αξιών του παρελθόντος και του παρόντος για χάρη των </a:t>
            </a:r>
            <a:r>
              <a:rPr lang="el-GR" b="1" dirty="0"/>
              <a:t>μελλοντικών γενεών (</a:t>
            </a:r>
            <a:r>
              <a:rPr lang="el-GR" b="1" dirty="0" err="1"/>
              <a:t>future</a:t>
            </a:r>
            <a:r>
              <a:rPr lang="el-GR" b="1" dirty="0"/>
              <a:t> </a:t>
            </a:r>
            <a:r>
              <a:rPr lang="el-GR" b="1" dirty="0" err="1"/>
              <a:t>generations</a:t>
            </a:r>
            <a:r>
              <a:rPr lang="el-GR" dirty="0"/>
              <a:t>)</a:t>
            </a:r>
          </a:p>
          <a:p>
            <a:pPr>
              <a:buFont typeface="Wingdings" panose="05000000000000000000" pitchFamily="2" charset="2"/>
              <a:buChar char="Ø"/>
            </a:pPr>
            <a:r>
              <a:rPr lang="el-GR" dirty="0"/>
              <a:t>Η διαχείριση ως συνεχής κοινωνική και πολιτική διαδικασία</a:t>
            </a:r>
          </a:p>
          <a:p>
            <a:r>
              <a:rPr lang="el-GR" dirty="0"/>
              <a:t> Δημοκρατική διαδικασία: λαμβάνει υπόψη όλες τις αξίες και όλες τις ομάδες ενδιαφέροντος με τρόπο ισότιμο</a:t>
            </a:r>
          </a:p>
          <a:p>
            <a:pPr>
              <a:buFont typeface="Wingdings" panose="05000000000000000000" pitchFamily="2" charset="2"/>
              <a:buChar char="Ø"/>
            </a:pPr>
            <a:r>
              <a:rPr lang="el-GR" dirty="0"/>
              <a:t>Σχέδιο διαχείρισης (</a:t>
            </a:r>
            <a:r>
              <a:rPr lang="el-GR" dirty="0" err="1"/>
              <a:t>management</a:t>
            </a:r>
            <a:r>
              <a:rPr lang="el-GR" dirty="0"/>
              <a:t> </a:t>
            </a:r>
            <a:r>
              <a:rPr lang="el-GR" dirty="0" err="1"/>
              <a:t>plan</a:t>
            </a:r>
            <a:r>
              <a:rPr lang="el-GR" dirty="0"/>
              <a:t>)</a:t>
            </a:r>
          </a:p>
          <a:p>
            <a:r>
              <a:rPr lang="el-GR" dirty="0"/>
              <a:t>Καταγραφή του συνόλου των αξιών και αναλυτική περιγραφή του τρόπου που λαμβάνονται υπόψη και διαφυλάσσονται μέσα από αυτή τη διαδικασία</a:t>
            </a:r>
          </a:p>
          <a:p>
            <a:pPr>
              <a:buFont typeface="Wingdings" panose="05000000000000000000" pitchFamily="2" charset="2"/>
              <a:buChar char="Ø"/>
            </a:pPr>
            <a:r>
              <a:rPr lang="el-GR" dirty="0"/>
              <a:t>Ευθύνη &amp; εξουσία: Διαρκής και ενεργή συμμετοχή της ευρύτερης κοινωνίας υπό την επίβλεψη των ειδικών</a:t>
            </a:r>
          </a:p>
        </p:txBody>
      </p:sp>
    </p:spTree>
    <p:extLst>
      <p:ext uri="{BB962C8B-B14F-4D97-AF65-F5344CB8AC3E}">
        <p14:creationId xmlns:p14="http://schemas.microsoft.com/office/powerpoint/2010/main" val="176356729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8F04DD19-5BC6-4CE3-9D9D-70BB19EFE8EB}"/>
              </a:ext>
            </a:extLst>
          </p:cNvPr>
          <p:cNvSpPr>
            <a:spLocks noGrp="1"/>
          </p:cNvSpPr>
          <p:nvPr>
            <p:ph idx="1"/>
          </p:nvPr>
        </p:nvSpPr>
        <p:spPr>
          <a:xfrm>
            <a:off x="838200" y="347472"/>
            <a:ext cx="10515600" cy="6217920"/>
          </a:xfrm>
        </p:spPr>
        <p:txBody>
          <a:bodyPr>
            <a:normAutofit fontScale="55000" lnSpcReduction="20000"/>
          </a:bodyPr>
          <a:lstStyle/>
          <a:p>
            <a:pPr>
              <a:buFont typeface="Wingdings" panose="05000000000000000000" pitchFamily="2" charset="2"/>
              <a:buChar char="Ø"/>
            </a:pPr>
            <a:r>
              <a:rPr lang="el-GR" sz="3400" dirty="0"/>
              <a:t>Ισορροπία μεταξύ χρήσης και προστασίας</a:t>
            </a:r>
          </a:p>
          <a:p>
            <a:pPr>
              <a:buFont typeface="Wingdings" panose="05000000000000000000" pitchFamily="2" charset="2"/>
              <a:buChar char="Ø"/>
            </a:pPr>
            <a:r>
              <a:rPr lang="el-GR" sz="3400" dirty="0"/>
              <a:t>Αποδοχή όλων των αρχών και πρακτικών</a:t>
            </a:r>
          </a:p>
          <a:p>
            <a:pPr>
              <a:buFont typeface="Wingdings" panose="05000000000000000000" pitchFamily="2" charset="2"/>
              <a:buChar char="Ø"/>
            </a:pPr>
            <a:r>
              <a:rPr lang="el-GR" sz="3400" dirty="0"/>
              <a:t>Πιο ανεκτική και ελεύθερη παρέμβαση στο υλικό</a:t>
            </a:r>
          </a:p>
          <a:p>
            <a:r>
              <a:rPr lang="el-GR" sz="3400" dirty="0"/>
              <a:t>Αναστήλωση αλλά και κάποιες ανακατασκευές ανάλογα με τη φύση και τις αξίες</a:t>
            </a:r>
          </a:p>
          <a:p>
            <a:r>
              <a:rPr lang="el-GR" sz="3400" dirty="0"/>
              <a:t>Έμφαση στα ενδιαφέροντα των ειδικών διαχείρισης υπό τον έλεγχό τους - παράλληλα με τα ενδιαφέροντα των ομάδων ενδιαφέροντος</a:t>
            </a:r>
          </a:p>
          <a:p>
            <a:pPr>
              <a:buFont typeface="Wingdings" panose="05000000000000000000" pitchFamily="2" charset="2"/>
              <a:buChar char="Ø"/>
            </a:pPr>
            <a:r>
              <a:rPr lang="el-GR" sz="3400" dirty="0"/>
              <a:t>Παραδείγματα εφαρμογής </a:t>
            </a:r>
          </a:p>
          <a:p>
            <a:pPr marL="0" indent="0">
              <a:buNone/>
            </a:pPr>
            <a:r>
              <a:rPr lang="el-GR" sz="3400" dirty="0" err="1"/>
              <a:t>Kakadu</a:t>
            </a:r>
            <a:r>
              <a:rPr lang="el-GR" sz="3400" dirty="0"/>
              <a:t> (Αυστραλία)</a:t>
            </a:r>
          </a:p>
          <a:p>
            <a:pPr marL="0" indent="0">
              <a:buNone/>
            </a:pPr>
            <a:r>
              <a:rPr lang="el-GR" sz="3400" dirty="0"/>
              <a:t>Ελλάδα: «Διάζωμα: Κίνημα Πολιτών για την Προστασία των Αρχαίων Θεάτρων» (ΜΚΟ)</a:t>
            </a:r>
          </a:p>
          <a:p>
            <a:r>
              <a:rPr lang="el-GR" sz="3400" dirty="0"/>
              <a:t>η δημιουργία πολιτιστικών διαδρομών και η υιοθεσία αρχαίων θεάτρων από ιδιώτες και οργανισμούς</a:t>
            </a:r>
          </a:p>
          <a:p>
            <a:r>
              <a:rPr lang="el-GR" sz="3400" dirty="0"/>
              <a:t>«Οι Μελλοντικοί Ηγέτες Συναντούν το Διάζωμα στην Ερέτρια. Πρόταση για την Επέκταση του Διαζώματος στη Βιώσιμη Ανάπτυξη. Μελέτη περίπτωσης: Ερέτρια»</a:t>
            </a:r>
          </a:p>
          <a:p>
            <a:endParaRPr lang="el-GR" sz="3400" dirty="0"/>
          </a:p>
          <a:p>
            <a:pPr marL="0" indent="0">
              <a:buNone/>
            </a:pPr>
            <a:r>
              <a:rPr lang="el-GR" i="1" dirty="0"/>
              <a:t>Στο </a:t>
            </a:r>
            <a:r>
              <a:rPr lang="el-GR" i="1" dirty="0" err="1"/>
              <a:t>Kakadu</a:t>
            </a:r>
            <a:r>
              <a:rPr lang="el-GR" i="1" dirty="0"/>
              <a:t> οι υπεύθυνοι διαχείρισης του χώρου λαμβάνουν υπόψη τους την κοινότητα των Αβορίγινων, παραδοσιακών κατοίκων και ιδιοκτητών μέρους του χώρου: η κοινότητα των Αβορίγινων συμμετέχει επισήμως στην επιτροπή διαχείρισης του χώρου, η οποία δημιουργήθηκε και λειτουργεί υπό την εποπτεία των υπευθύνων. Οι προτεραιότητες διαχείρισης του χώρου είναι με σειρά σημασίας α) η τουριστική και γενικότερη ανάπτυξη του χώρου και β) η φροντίδα της κοινότητας των Αβορίγινων, με την ενθάρρυνση της ενεργού συμμετοχής τους στην τουριστική βιομηχανία</a:t>
            </a:r>
          </a:p>
        </p:txBody>
      </p:sp>
    </p:spTree>
    <p:extLst>
      <p:ext uri="{BB962C8B-B14F-4D97-AF65-F5344CB8AC3E}">
        <p14:creationId xmlns:p14="http://schemas.microsoft.com/office/powerpoint/2010/main" val="290196537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2C51034C-ECAE-49DC-978C-D35F40D7BBF1}"/>
              </a:ext>
            </a:extLst>
          </p:cNvPr>
          <p:cNvSpPr>
            <a:spLocks noGrp="1"/>
          </p:cNvSpPr>
          <p:nvPr>
            <p:ph type="title"/>
          </p:nvPr>
        </p:nvSpPr>
        <p:spPr>
          <a:xfrm>
            <a:off x="838200" y="365125"/>
            <a:ext cx="10515600" cy="878459"/>
          </a:xfrm>
        </p:spPr>
        <p:txBody>
          <a:bodyPr>
            <a:normAutofit fontScale="90000"/>
          </a:bodyPr>
          <a:lstStyle/>
          <a:p>
            <a:pPr algn="ctr"/>
            <a:r>
              <a:rPr lang="el-GR" dirty="0"/>
              <a:t>«</a:t>
            </a:r>
            <a:r>
              <a:rPr lang="el-GR" sz="3200" b="1" dirty="0" err="1"/>
              <a:t>Αξιοκεντρικό</a:t>
            </a:r>
            <a:r>
              <a:rPr lang="el-GR" sz="3200" b="1" dirty="0"/>
              <a:t>» μοντέλο</a:t>
            </a:r>
            <a:br>
              <a:rPr lang="el-GR" sz="3200" b="1" dirty="0"/>
            </a:br>
            <a:r>
              <a:rPr lang="el-GR" sz="3200" b="1" dirty="0"/>
              <a:t>Πλεονεκτήματα - Μειονεκτήματα</a:t>
            </a:r>
          </a:p>
        </p:txBody>
      </p:sp>
      <p:sp>
        <p:nvSpPr>
          <p:cNvPr id="3" name="Θέση περιεχομένου 2">
            <a:extLst>
              <a:ext uri="{FF2B5EF4-FFF2-40B4-BE49-F238E27FC236}">
                <a16:creationId xmlns:a16="http://schemas.microsoft.com/office/drawing/2014/main" xmlns="" id="{799CCB4A-8D99-474A-AFC2-4128C5EC7E31}"/>
              </a:ext>
            </a:extLst>
          </p:cNvPr>
          <p:cNvSpPr>
            <a:spLocks noGrp="1"/>
          </p:cNvSpPr>
          <p:nvPr>
            <p:ph idx="1"/>
          </p:nvPr>
        </p:nvSpPr>
        <p:spPr>
          <a:xfrm>
            <a:off x="838200" y="1243584"/>
            <a:ext cx="10515600" cy="5249291"/>
          </a:xfrm>
        </p:spPr>
        <p:txBody>
          <a:bodyPr>
            <a:normAutofit fontScale="92500" lnSpcReduction="10000"/>
          </a:bodyPr>
          <a:lstStyle/>
          <a:p>
            <a:pPr>
              <a:buFont typeface="Wingdings" panose="05000000000000000000" pitchFamily="2" charset="2"/>
              <a:buChar char="Ø"/>
            </a:pPr>
            <a:r>
              <a:rPr lang="el-GR" b="1" dirty="0"/>
              <a:t>Πλεονεκτήματα</a:t>
            </a:r>
          </a:p>
          <a:p>
            <a:r>
              <a:rPr lang="el-GR" dirty="0"/>
              <a:t>Ενθάρρυνση συμμετοχής της κοινωνίας</a:t>
            </a:r>
          </a:p>
          <a:p>
            <a:r>
              <a:rPr lang="el-GR" dirty="0"/>
              <a:t>Λαμβάνει υπόψη του την άυλη σύνδεση λαών του μη δυτικού κόσμου με την πολιτισμική τους κληρονομιά, καθώς και τις παραδοσιακές αρχές και πρακτικές διαχείρισης των μη δυτικών κοινωνιών</a:t>
            </a:r>
          </a:p>
          <a:p>
            <a:pPr>
              <a:buFont typeface="Wingdings" panose="05000000000000000000" pitchFamily="2" charset="2"/>
              <a:buChar char="Ø"/>
            </a:pPr>
            <a:r>
              <a:rPr lang="el-GR" b="1" dirty="0"/>
              <a:t>Μειονεκτήματα</a:t>
            </a:r>
          </a:p>
          <a:p>
            <a:r>
              <a:rPr lang="el-GR" dirty="0"/>
              <a:t>οι ομάδες ενδιαφέροντος και οι αντίστοιχες αξίες είναι πολύ συχνά εκ των πραγμάτων διαφορετικές ή και σε σύγκρουση μεταξύ τους  πρέπει να τεθούν προτεραιότητες για το ποιες ομάδες / αξίες και σε ποιο βαθμό να ληφθούν υπόψη</a:t>
            </a:r>
          </a:p>
          <a:p>
            <a:r>
              <a:rPr lang="el-GR" dirty="0"/>
              <a:t>Δεν παρέχονται κριτήρια επιλογής </a:t>
            </a:r>
            <a:r>
              <a:rPr lang="el-GR" dirty="0" smtClean="0"/>
              <a:t>1. </a:t>
            </a:r>
            <a:r>
              <a:rPr lang="el-GR" dirty="0"/>
              <a:t>η τελική απόφαση εξαρτάται σε μεγάλο βαθμό από τους ειδικούς </a:t>
            </a:r>
            <a:r>
              <a:rPr lang="el-GR" dirty="0" smtClean="0"/>
              <a:t>2. </a:t>
            </a:r>
            <a:r>
              <a:rPr lang="el-GR" dirty="0" smtClean="0"/>
              <a:t>διατήρηση </a:t>
            </a:r>
            <a:r>
              <a:rPr lang="el-GR" dirty="0"/>
              <a:t>του </a:t>
            </a:r>
            <a:r>
              <a:rPr lang="el-GR" dirty="0" smtClean="0"/>
              <a:t>υλικού έναντι του </a:t>
            </a:r>
            <a:r>
              <a:rPr lang="el-GR" dirty="0" err="1" smtClean="0"/>
              <a:t>αξιακού</a:t>
            </a:r>
            <a:r>
              <a:rPr lang="el-GR" dirty="0" smtClean="0"/>
              <a:t> στοιχείου </a:t>
            </a:r>
            <a:r>
              <a:rPr lang="el-GR" dirty="0" smtClean="0"/>
              <a:t>3.</a:t>
            </a:r>
            <a:r>
              <a:rPr lang="el-GR" dirty="0" smtClean="0"/>
              <a:t> </a:t>
            </a:r>
            <a:r>
              <a:rPr lang="el-GR" dirty="0"/>
              <a:t>ομοιότητες με το </a:t>
            </a:r>
            <a:r>
              <a:rPr lang="el-GR" dirty="0" err="1"/>
              <a:t>υλικοκεντρικό</a:t>
            </a:r>
            <a:r>
              <a:rPr lang="el-GR" dirty="0"/>
              <a:t> μοντέλο</a:t>
            </a:r>
          </a:p>
          <a:p>
            <a:r>
              <a:rPr lang="el-GR" dirty="0"/>
              <a:t>Πχ. </a:t>
            </a:r>
            <a:r>
              <a:rPr lang="el-GR" dirty="0" err="1"/>
              <a:t>Chaco</a:t>
            </a:r>
            <a:r>
              <a:rPr lang="el-GR" dirty="0"/>
              <a:t> </a:t>
            </a:r>
            <a:r>
              <a:rPr lang="el-GR" dirty="0" err="1"/>
              <a:t>Culture</a:t>
            </a:r>
            <a:r>
              <a:rPr lang="el-GR" dirty="0"/>
              <a:t> </a:t>
            </a:r>
            <a:r>
              <a:rPr lang="el-GR" dirty="0" err="1"/>
              <a:t>National</a:t>
            </a:r>
            <a:r>
              <a:rPr lang="el-GR" dirty="0"/>
              <a:t> </a:t>
            </a:r>
            <a:r>
              <a:rPr lang="el-GR" dirty="0" err="1"/>
              <a:t>Historical</a:t>
            </a:r>
            <a:r>
              <a:rPr lang="el-GR" dirty="0"/>
              <a:t> </a:t>
            </a:r>
            <a:r>
              <a:rPr lang="el-GR" dirty="0" err="1"/>
              <a:t>Park</a:t>
            </a:r>
            <a:r>
              <a:rPr lang="el-GR" dirty="0"/>
              <a:t> στην Πολιτεία του Νέου Μεξικού Μυστράς</a:t>
            </a:r>
          </a:p>
          <a:p>
            <a:r>
              <a:rPr lang="el-GR" dirty="0"/>
              <a:t>Ο Μυστράς ήταν μια από τις σημαντικότερες βυζαντινές </a:t>
            </a:r>
            <a:r>
              <a:rPr lang="el-GR" dirty="0" err="1"/>
              <a:t>καστροπολιτείες</a:t>
            </a:r>
            <a:r>
              <a:rPr lang="el-GR" dirty="0"/>
              <a:t>. Το 19ο αιώνα, η ίδρυση της σημερινής πόλης της Σπάρτης και η μετεγκατάσταση των αρχών και του μεγαλύτερου μέρους των κατοίκων του Μυστρά στη νέα πόλη επέφεραν τη μετατροπή του σε μικρό χωριό. Το 1921 η «νεκρόπολη» κηρύχθηκε αρχαιολογικός χώρος, το 1957 </a:t>
            </a:r>
            <a:r>
              <a:rPr lang="el-GR" dirty="0" err="1"/>
              <a:t>οριοθετήθηκε</a:t>
            </a:r>
            <a:r>
              <a:rPr lang="el-GR" dirty="0"/>
              <a:t> και το 1989 εγγράφηκε στη Λίστα Παγκόσμιας Κληρονομιάς της UNESCO.</a:t>
            </a:r>
          </a:p>
        </p:txBody>
      </p:sp>
    </p:spTree>
    <p:extLst>
      <p:ext uri="{BB962C8B-B14F-4D97-AF65-F5344CB8AC3E}">
        <p14:creationId xmlns:p14="http://schemas.microsoft.com/office/powerpoint/2010/main" val="88841311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C296CC22-F586-4DFE-BEAF-5ED5F6CCF328}"/>
              </a:ext>
            </a:extLst>
          </p:cNvPr>
          <p:cNvSpPr>
            <a:spLocks noGrp="1"/>
          </p:cNvSpPr>
          <p:nvPr>
            <p:ph idx="1"/>
          </p:nvPr>
        </p:nvSpPr>
        <p:spPr>
          <a:xfrm>
            <a:off x="1021080" y="545465"/>
            <a:ext cx="10515600" cy="4351338"/>
          </a:xfrm>
        </p:spPr>
        <p:txBody>
          <a:bodyPr>
            <a:normAutofit/>
          </a:bodyPr>
          <a:lstStyle/>
          <a:p>
            <a:pPr marL="0" indent="0" algn="just">
              <a:buNone/>
            </a:pPr>
            <a:r>
              <a:rPr lang="el-GR" sz="2400" i="1" dirty="0"/>
              <a:t>Ο Μυστράς είναι σήμερα ερειπωμένος και λειτουργεί ως επισκέψιμος αρχαιολογικός χώρος υπό την ιδιοκτησία του ελληνικού κράτους, υπό την ευθύνη της Αρχαιολογικής Υπηρεσίας. Εντός της «νεκρόπολης» λειτουργεί εδώ και αιώνες η Μονή Παντάνασσας, με εξαιρετικές σχέσεις με την τοπική κοινωνία και τους τοπικούς αρχαιολόγους και φύλακες. Η μοναστική κοινότητα υφίσταται ισχυρούς περιορισμούς (όπως τους θέτει η Αρχαιολογική Υπηρεσία): όχι νομικά κατοχυρωμένη ιδιοκτησία, απαγόρευση οποιασδήποτε μορφής επέκτασης του υπάρχοντος χώρου, αυστηρούς περιορισμούς μεταβολής αλλά και χρήσης του υπάρχοντος χώρου και προσαρμογή στο ωράριο επίσκεψης του αρχαιολογικού χώρου</a:t>
            </a:r>
          </a:p>
        </p:txBody>
      </p:sp>
    </p:spTree>
    <p:extLst>
      <p:ext uri="{BB962C8B-B14F-4D97-AF65-F5344CB8AC3E}">
        <p14:creationId xmlns:p14="http://schemas.microsoft.com/office/powerpoint/2010/main" val="424306859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2F29EDB7-FB18-4205-ADDB-0F49A739E04F}"/>
              </a:ext>
            </a:extLst>
          </p:cNvPr>
          <p:cNvSpPr>
            <a:spLocks noGrp="1"/>
          </p:cNvSpPr>
          <p:nvPr>
            <p:ph type="title"/>
          </p:nvPr>
        </p:nvSpPr>
        <p:spPr/>
        <p:txBody>
          <a:bodyPr/>
          <a:lstStyle/>
          <a:p>
            <a:pPr algn="ctr"/>
            <a:r>
              <a:rPr lang="el-GR" b="1" dirty="0"/>
              <a:t>«</a:t>
            </a:r>
            <a:r>
              <a:rPr lang="el-GR" b="1" dirty="0" err="1"/>
              <a:t>Αξιοκεντρικό</a:t>
            </a:r>
            <a:r>
              <a:rPr lang="el-GR" b="1" dirty="0"/>
              <a:t>» μοντέλο</a:t>
            </a:r>
            <a:endParaRPr lang="el-GR" dirty="0"/>
          </a:p>
        </p:txBody>
      </p:sp>
      <p:sp>
        <p:nvSpPr>
          <p:cNvPr id="3" name="Θέση περιεχομένου 2">
            <a:extLst>
              <a:ext uri="{FF2B5EF4-FFF2-40B4-BE49-F238E27FC236}">
                <a16:creationId xmlns:a16="http://schemas.microsoft.com/office/drawing/2014/main" xmlns="" id="{5BEC1689-5789-410A-B0A3-7851441C779A}"/>
              </a:ext>
            </a:extLst>
          </p:cNvPr>
          <p:cNvSpPr>
            <a:spLocks noGrp="1"/>
          </p:cNvSpPr>
          <p:nvPr>
            <p:ph idx="1"/>
          </p:nvPr>
        </p:nvSpPr>
        <p:spPr/>
        <p:txBody>
          <a:bodyPr/>
          <a:lstStyle/>
          <a:p>
            <a:pPr algn="just"/>
            <a:r>
              <a:rPr lang="el-GR" dirty="0"/>
              <a:t>Το πιο διαδεδομένο μοντέλο στους ειδικούς διαχείρισης με αυτόνομη ειδίκευση στον κλάδο στον δυτικό κόσμο και ολοένα περισσότερο και στο μη δυτικό κόσμο</a:t>
            </a:r>
          </a:p>
          <a:p>
            <a:pPr algn="just"/>
            <a:r>
              <a:rPr lang="el-GR" dirty="0"/>
              <a:t>Η ισότιμη αντιμετώπιση όλων των ομάδων ενδιαφερόντων και των αξιών, με την αδυναμία θέσης κριτηρίων επιλογής σε περίπτωση μεταξύ τους σύγκρουσης : αποτέλεσμα ορισμένες φορές το μοντέλο αυτό να μην μπορεί να διαφοροποιηθεί ριζικά από το </a:t>
            </a:r>
            <a:r>
              <a:rPr lang="el-GR" dirty="0" err="1" smtClean="0"/>
              <a:t>υλικοκεντρικό</a:t>
            </a:r>
            <a:endParaRPr lang="el-GR" dirty="0"/>
          </a:p>
          <a:p>
            <a:pPr marL="0" indent="0" algn="just">
              <a:buNone/>
            </a:pPr>
            <a:r>
              <a:rPr lang="el-GR" dirty="0"/>
              <a:t>       Σχεδιασμός εναλλακτικών μοντέλων</a:t>
            </a:r>
          </a:p>
        </p:txBody>
      </p:sp>
      <p:cxnSp>
        <p:nvCxnSpPr>
          <p:cNvPr id="5" name="Ευθύγραμμο βέλος σύνδεσης 4">
            <a:extLst>
              <a:ext uri="{FF2B5EF4-FFF2-40B4-BE49-F238E27FC236}">
                <a16:creationId xmlns:a16="http://schemas.microsoft.com/office/drawing/2014/main" xmlns="" id="{C9FF9DB2-9D95-4B56-AA4E-627DB2D84AD4}"/>
              </a:ext>
            </a:extLst>
          </p:cNvPr>
          <p:cNvCxnSpPr/>
          <p:nvPr/>
        </p:nvCxnSpPr>
        <p:spPr>
          <a:xfrm>
            <a:off x="984504" y="5029200"/>
            <a:ext cx="405384"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04778486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E67AFFAD-1FB6-424A-B2D8-4B4104F34B1E}"/>
              </a:ext>
            </a:extLst>
          </p:cNvPr>
          <p:cNvSpPr>
            <a:spLocks noGrp="1"/>
          </p:cNvSpPr>
          <p:nvPr>
            <p:ph type="title"/>
          </p:nvPr>
        </p:nvSpPr>
        <p:spPr>
          <a:xfrm>
            <a:off x="838200" y="365125"/>
            <a:ext cx="10515600" cy="988187"/>
          </a:xfrm>
        </p:spPr>
        <p:txBody>
          <a:bodyPr>
            <a:normAutofit fontScale="90000"/>
          </a:bodyPr>
          <a:lstStyle/>
          <a:p>
            <a:r>
              <a:rPr lang="el-GR" sz="3600" b="1" dirty="0"/>
              <a:t>Μοντέλο «ζώσας πολιτισμικής κληρονομιάς» (</a:t>
            </a:r>
            <a:r>
              <a:rPr lang="el-GR" sz="3600" b="1" dirty="0" err="1"/>
              <a:t>living</a:t>
            </a:r>
            <a:r>
              <a:rPr lang="el-GR" sz="3600" b="1" dirty="0"/>
              <a:t> </a:t>
            </a:r>
            <a:r>
              <a:rPr lang="el-GR" sz="3600" b="1" dirty="0" err="1"/>
              <a:t>heritage</a:t>
            </a:r>
            <a:r>
              <a:rPr lang="el-GR" sz="3600" b="1" dirty="0"/>
              <a:t> </a:t>
            </a:r>
            <a:r>
              <a:rPr lang="el-GR" sz="3600" b="1" dirty="0" err="1"/>
              <a:t>approach</a:t>
            </a:r>
            <a:r>
              <a:rPr lang="el-GR" sz="3600" b="1" dirty="0"/>
              <a:t>)</a:t>
            </a:r>
            <a:endParaRPr lang="el-GR" sz="3600" dirty="0"/>
          </a:p>
        </p:txBody>
      </p:sp>
      <p:sp>
        <p:nvSpPr>
          <p:cNvPr id="3" name="Θέση περιεχομένου 2">
            <a:extLst>
              <a:ext uri="{FF2B5EF4-FFF2-40B4-BE49-F238E27FC236}">
                <a16:creationId xmlns:a16="http://schemas.microsoft.com/office/drawing/2014/main" xmlns="" id="{05CFA3CB-C034-49D3-BB49-7A3FB74A114E}"/>
              </a:ext>
            </a:extLst>
          </p:cNvPr>
          <p:cNvSpPr>
            <a:spLocks noGrp="1"/>
          </p:cNvSpPr>
          <p:nvPr>
            <p:ph idx="1"/>
          </p:nvPr>
        </p:nvSpPr>
        <p:spPr>
          <a:xfrm>
            <a:off x="838200" y="1353312"/>
            <a:ext cx="10515600" cy="4823651"/>
          </a:xfrm>
        </p:spPr>
        <p:txBody>
          <a:bodyPr>
            <a:normAutofit/>
          </a:bodyPr>
          <a:lstStyle/>
          <a:p>
            <a:pPr>
              <a:buFont typeface="Wingdings" panose="05000000000000000000" pitchFamily="2" charset="2"/>
              <a:buChar char="Ø"/>
            </a:pPr>
            <a:r>
              <a:rPr lang="el-GR" dirty="0"/>
              <a:t>Αναπτύσσεται κυρίως στον μη δυτικό κόσμο</a:t>
            </a:r>
          </a:p>
          <a:p>
            <a:pPr>
              <a:buFont typeface="Wingdings" panose="05000000000000000000" pitchFamily="2" charset="2"/>
              <a:buChar char="Ø"/>
            </a:pPr>
            <a:r>
              <a:rPr lang="el-GR" dirty="0"/>
              <a:t>Δεν έχει καθολική εφαρμογή</a:t>
            </a:r>
          </a:p>
          <a:p>
            <a:pPr>
              <a:buFont typeface="Wingdings" panose="05000000000000000000" pitchFamily="2" charset="2"/>
              <a:buChar char="Ø"/>
            </a:pPr>
            <a:r>
              <a:rPr lang="el-GR" dirty="0"/>
              <a:t>«Ζώσα πολιτισμική κληρονομιά»: πολιτισμική κληρονομιά που εξακολουθεί ακόμα και σήμερα να δημιουργείται και να εξελίσσεται περαιτέρω στη βάση της συνέχειας της αρχικής σύνδεσης της κοινωνίας με την κληρονομιά (</a:t>
            </a:r>
            <a:r>
              <a:rPr lang="el-GR" dirty="0" err="1"/>
              <a:t>continuity</a:t>
            </a:r>
            <a:r>
              <a:rPr lang="el-GR" dirty="0"/>
              <a:t>)</a:t>
            </a:r>
          </a:p>
          <a:p>
            <a:pPr>
              <a:buFont typeface="Wingdings" panose="05000000000000000000" pitchFamily="2" charset="2"/>
              <a:buChar char="Ø"/>
            </a:pPr>
            <a:r>
              <a:rPr lang="el-GR" dirty="0"/>
              <a:t>Κριτήρια:</a:t>
            </a:r>
          </a:p>
          <a:p>
            <a:pPr marL="514350" indent="-514350">
              <a:buFont typeface="+mj-lt"/>
              <a:buAutoNum type="alphaUcPeriod"/>
            </a:pPr>
            <a:r>
              <a:rPr lang="el-GR" dirty="0"/>
              <a:t>Συνέχεια της αρχικής λειτουργίας της κληρονομιάς,</a:t>
            </a:r>
          </a:p>
          <a:p>
            <a:pPr marL="514350" indent="-514350">
              <a:buFont typeface="+mj-lt"/>
              <a:buAutoNum type="alphaUcPeriod"/>
            </a:pPr>
            <a:r>
              <a:rPr lang="el-GR" dirty="0"/>
              <a:t>Συνέχεια της διαμόρφωσης των υλικών και άυλων στοιχείων της κληρονομιάς, σύμφωνα πάντοτε με την αρχική λειτουργία της κληρονομιάς</a:t>
            </a:r>
          </a:p>
          <a:p>
            <a:pPr marL="514350" indent="-514350">
              <a:buFont typeface="+mj-lt"/>
              <a:buAutoNum type="alphaUcPeriod"/>
            </a:pPr>
            <a:r>
              <a:rPr lang="el-GR" dirty="0"/>
              <a:t>Συνέχεια των (παραδοσιακών) αρχών και πρακτικών διαχείρισης / φροντίδας της κληρονομιάς από την κοινωνία και</a:t>
            </a:r>
          </a:p>
          <a:p>
            <a:pPr marL="514350" indent="-514350">
              <a:buFont typeface="+mj-lt"/>
              <a:buAutoNum type="alphaUcPeriod"/>
            </a:pPr>
            <a:r>
              <a:rPr lang="el-GR" dirty="0"/>
              <a:t>Συνέχεια της φυσικής παρουσίας της κοινωνίας εντός ή εγγύς της κληρονομιάς</a:t>
            </a:r>
          </a:p>
        </p:txBody>
      </p:sp>
    </p:spTree>
    <p:extLst>
      <p:ext uri="{BB962C8B-B14F-4D97-AF65-F5344CB8AC3E}">
        <p14:creationId xmlns:p14="http://schemas.microsoft.com/office/powerpoint/2010/main" val="338921577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Διάγραμμα ροής: Διεργασία 26">
            <a:extLst>
              <a:ext uri="{FF2B5EF4-FFF2-40B4-BE49-F238E27FC236}">
                <a16:creationId xmlns:a16="http://schemas.microsoft.com/office/drawing/2014/main" xmlns="" id="{DF5D34C2-1914-400C-B862-C4A17CCF6D3F}"/>
              </a:ext>
            </a:extLst>
          </p:cNvPr>
          <p:cNvSpPr/>
          <p:nvPr/>
        </p:nvSpPr>
        <p:spPr>
          <a:xfrm>
            <a:off x="4425696" y="1426464"/>
            <a:ext cx="4297665" cy="3657600"/>
          </a:xfrm>
          <a:prstGeom prst="flowChartProcess">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6" name="Οβάλ 25">
            <a:extLst>
              <a:ext uri="{FF2B5EF4-FFF2-40B4-BE49-F238E27FC236}">
                <a16:creationId xmlns:a16="http://schemas.microsoft.com/office/drawing/2014/main" xmlns="" id="{104A1FCA-5B41-4261-9FF5-7619AF343211}"/>
              </a:ext>
            </a:extLst>
          </p:cNvPr>
          <p:cNvSpPr/>
          <p:nvPr/>
        </p:nvSpPr>
        <p:spPr>
          <a:xfrm>
            <a:off x="5858256" y="2753106"/>
            <a:ext cx="1274063" cy="84963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 name="Υπότιτλος 2">
            <a:extLst>
              <a:ext uri="{FF2B5EF4-FFF2-40B4-BE49-F238E27FC236}">
                <a16:creationId xmlns:a16="http://schemas.microsoft.com/office/drawing/2014/main" xmlns="" id="{DF33F346-E3C1-4A3C-9060-860BA5CDA34E}"/>
              </a:ext>
            </a:extLst>
          </p:cNvPr>
          <p:cNvSpPr>
            <a:spLocks noGrp="1"/>
          </p:cNvSpPr>
          <p:nvPr>
            <p:ph type="subTitle" idx="1"/>
          </p:nvPr>
        </p:nvSpPr>
        <p:spPr>
          <a:xfrm>
            <a:off x="1524000" y="804672"/>
            <a:ext cx="9144000" cy="4453128"/>
          </a:xfrm>
        </p:spPr>
        <p:txBody>
          <a:bodyPr>
            <a:normAutofit/>
          </a:bodyPr>
          <a:lstStyle/>
          <a:p>
            <a:pPr algn="l"/>
            <a:endParaRPr lang="el-GR" dirty="0"/>
          </a:p>
          <a:p>
            <a:pPr algn="l"/>
            <a:endParaRPr lang="el-GR" dirty="0"/>
          </a:p>
          <a:p>
            <a:pPr algn="l"/>
            <a:endParaRPr lang="el-GR" dirty="0"/>
          </a:p>
          <a:p>
            <a:pPr algn="l"/>
            <a:r>
              <a:rPr lang="el-GR" sz="1200" dirty="0"/>
              <a:t>Προστασία    χρήση    ζωή                                                 ομάδα Α                                                 ομάδα Β</a:t>
            </a:r>
          </a:p>
          <a:p>
            <a:pPr algn="l"/>
            <a:endParaRPr lang="el-GR" sz="1200" dirty="0"/>
          </a:p>
          <a:p>
            <a:pPr algn="l"/>
            <a:r>
              <a:rPr lang="el-GR" sz="1200" dirty="0"/>
              <a:t>				                    </a:t>
            </a:r>
            <a:r>
              <a:rPr lang="el-GR" sz="1200" b="1" dirty="0"/>
              <a:t>  </a:t>
            </a:r>
            <a:r>
              <a:rPr lang="el-GR" sz="1100" b="1" dirty="0"/>
              <a:t>κεντρική ομάδα</a:t>
            </a:r>
          </a:p>
          <a:p>
            <a:pPr algn="l"/>
            <a:r>
              <a:rPr lang="el-GR" sz="1100" dirty="0"/>
              <a:t>                                                                                                                                                       +                                                                                                                            				                      </a:t>
            </a:r>
            <a:r>
              <a:rPr lang="el-GR" sz="1100" b="1" dirty="0" err="1"/>
              <a:t>πολ.κληρονομιά</a:t>
            </a:r>
            <a:endParaRPr lang="el-GR" sz="1100" b="1" dirty="0"/>
          </a:p>
          <a:p>
            <a:pPr algn="l"/>
            <a:endParaRPr lang="el-GR" sz="1200" dirty="0"/>
          </a:p>
          <a:p>
            <a:pPr algn="l"/>
            <a:r>
              <a:rPr lang="el-GR" sz="1200" dirty="0"/>
              <a:t>			                ομάδα Δ		ομάδα Γ</a:t>
            </a:r>
          </a:p>
          <a:p>
            <a:pPr algn="l"/>
            <a:r>
              <a:rPr lang="el-GR" sz="1200" dirty="0"/>
              <a:t>                       </a:t>
            </a:r>
          </a:p>
          <a:p>
            <a:pPr algn="l"/>
            <a:r>
              <a:rPr lang="el-GR" sz="1200" dirty="0"/>
              <a:t>					</a:t>
            </a:r>
          </a:p>
          <a:p>
            <a:pPr algn="l"/>
            <a:r>
              <a:rPr lang="el-GR" sz="1200" dirty="0"/>
              <a:t>					ειδικοί</a:t>
            </a:r>
          </a:p>
          <a:p>
            <a:pPr algn="l"/>
            <a:endParaRPr lang="el-GR" sz="1200" dirty="0"/>
          </a:p>
        </p:txBody>
      </p:sp>
      <p:cxnSp>
        <p:nvCxnSpPr>
          <p:cNvPr id="5" name="Ευθύγραμμο βέλος σύνδεσης 4">
            <a:extLst>
              <a:ext uri="{FF2B5EF4-FFF2-40B4-BE49-F238E27FC236}">
                <a16:creationId xmlns:a16="http://schemas.microsoft.com/office/drawing/2014/main" xmlns="" id="{FD5CFE47-9A40-43DC-B300-675A8099A155}"/>
              </a:ext>
            </a:extLst>
          </p:cNvPr>
          <p:cNvCxnSpPr/>
          <p:nvPr/>
        </p:nvCxnSpPr>
        <p:spPr>
          <a:xfrm>
            <a:off x="2029968" y="804672"/>
            <a:ext cx="0" cy="3346704"/>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6" name="Ευθύγραμμο βέλος σύνδεσης 5">
            <a:extLst>
              <a:ext uri="{FF2B5EF4-FFF2-40B4-BE49-F238E27FC236}">
                <a16:creationId xmlns:a16="http://schemas.microsoft.com/office/drawing/2014/main" xmlns="" id="{AF3F79BB-57F9-42A3-8054-FD42DC75D45D}"/>
              </a:ext>
            </a:extLst>
          </p:cNvPr>
          <p:cNvCxnSpPr>
            <a:cxnSpLocks/>
          </p:cNvCxnSpPr>
          <p:nvPr/>
        </p:nvCxnSpPr>
        <p:spPr>
          <a:xfrm>
            <a:off x="2639568" y="1280160"/>
            <a:ext cx="0" cy="2450592"/>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7" name="Ευθύγραμμο βέλος σύνδεσης 6">
            <a:extLst>
              <a:ext uri="{FF2B5EF4-FFF2-40B4-BE49-F238E27FC236}">
                <a16:creationId xmlns:a16="http://schemas.microsoft.com/office/drawing/2014/main" xmlns="" id="{4BDC5B98-C725-4056-BC8A-C8B0E3926BEA}"/>
              </a:ext>
            </a:extLst>
          </p:cNvPr>
          <p:cNvCxnSpPr>
            <a:cxnSpLocks/>
          </p:cNvCxnSpPr>
          <p:nvPr/>
        </p:nvCxnSpPr>
        <p:spPr>
          <a:xfrm>
            <a:off x="3084576" y="1719072"/>
            <a:ext cx="0" cy="1709928"/>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6" name="Ευθύγραμμο βέλος σύνδεσης 15">
            <a:extLst>
              <a:ext uri="{FF2B5EF4-FFF2-40B4-BE49-F238E27FC236}">
                <a16:creationId xmlns:a16="http://schemas.microsoft.com/office/drawing/2014/main" xmlns="" id="{2CEC42C3-4E6F-4ED5-9164-1FEBBA0C752F}"/>
              </a:ext>
            </a:extLst>
          </p:cNvPr>
          <p:cNvCxnSpPr/>
          <p:nvPr/>
        </p:nvCxnSpPr>
        <p:spPr>
          <a:xfrm>
            <a:off x="5303520" y="2468880"/>
            <a:ext cx="402336" cy="347472"/>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7" name="Ευθύγραμμο βέλος σύνδεσης 16">
            <a:extLst>
              <a:ext uri="{FF2B5EF4-FFF2-40B4-BE49-F238E27FC236}">
                <a16:creationId xmlns:a16="http://schemas.microsoft.com/office/drawing/2014/main" xmlns="" id="{529EBFA9-6F48-4C54-BE76-FB437E5ACBE7}"/>
              </a:ext>
            </a:extLst>
          </p:cNvPr>
          <p:cNvCxnSpPr/>
          <p:nvPr/>
        </p:nvCxnSpPr>
        <p:spPr>
          <a:xfrm>
            <a:off x="7004304" y="3627120"/>
            <a:ext cx="402336" cy="347472"/>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8" name="Ευθύγραμμο βέλος σύνδεσης 17">
            <a:extLst>
              <a:ext uri="{FF2B5EF4-FFF2-40B4-BE49-F238E27FC236}">
                <a16:creationId xmlns:a16="http://schemas.microsoft.com/office/drawing/2014/main" xmlns="" id="{A7E6F694-9665-41E2-9684-A12BD626D8FB}"/>
              </a:ext>
            </a:extLst>
          </p:cNvPr>
          <p:cNvCxnSpPr>
            <a:cxnSpLocks/>
          </p:cNvCxnSpPr>
          <p:nvPr/>
        </p:nvCxnSpPr>
        <p:spPr>
          <a:xfrm flipV="1">
            <a:off x="5504688" y="3602736"/>
            <a:ext cx="353568" cy="286513"/>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9" name="Ευθύγραμμο βέλος σύνδεσης 18">
            <a:extLst>
              <a:ext uri="{FF2B5EF4-FFF2-40B4-BE49-F238E27FC236}">
                <a16:creationId xmlns:a16="http://schemas.microsoft.com/office/drawing/2014/main" xmlns="" id="{5F62552D-B41C-459E-B62B-4B20522DAEF2}"/>
              </a:ext>
            </a:extLst>
          </p:cNvPr>
          <p:cNvCxnSpPr>
            <a:cxnSpLocks/>
          </p:cNvCxnSpPr>
          <p:nvPr/>
        </p:nvCxnSpPr>
        <p:spPr>
          <a:xfrm flipH="1">
            <a:off x="7132320" y="2574036"/>
            <a:ext cx="292608" cy="35814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5" name="Ευθύγραμμο βέλος σύνδεσης 24">
            <a:extLst>
              <a:ext uri="{FF2B5EF4-FFF2-40B4-BE49-F238E27FC236}">
                <a16:creationId xmlns:a16="http://schemas.microsoft.com/office/drawing/2014/main" xmlns="" id="{5539D1FB-6AFC-4833-9EFA-ACFBD89A86D5}"/>
              </a:ext>
            </a:extLst>
          </p:cNvPr>
          <p:cNvCxnSpPr/>
          <p:nvPr/>
        </p:nvCxnSpPr>
        <p:spPr>
          <a:xfrm>
            <a:off x="6382512" y="3974592"/>
            <a:ext cx="0" cy="6797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Ευθεία γραμμή σύνδεσης 28">
            <a:extLst>
              <a:ext uri="{FF2B5EF4-FFF2-40B4-BE49-F238E27FC236}">
                <a16:creationId xmlns:a16="http://schemas.microsoft.com/office/drawing/2014/main" xmlns="" id="{A5A26FBA-3ED2-4022-9100-12A0B8A569E6}"/>
              </a:ext>
            </a:extLst>
          </p:cNvPr>
          <p:cNvCxnSpPr/>
          <p:nvPr/>
        </p:nvCxnSpPr>
        <p:spPr>
          <a:xfrm>
            <a:off x="4425696" y="4672583"/>
            <a:ext cx="429766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Ευθεία γραμμή σύνδεσης 30">
            <a:extLst>
              <a:ext uri="{FF2B5EF4-FFF2-40B4-BE49-F238E27FC236}">
                <a16:creationId xmlns:a16="http://schemas.microsoft.com/office/drawing/2014/main" xmlns="" id="{4E311C89-1876-45BA-A175-8C4627BA5B1F}"/>
              </a:ext>
            </a:extLst>
          </p:cNvPr>
          <p:cNvCxnSpPr/>
          <p:nvPr/>
        </p:nvCxnSpPr>
        <p:spPr>
          <a:xfrm flipV="1">
            <a:off x="4437873" y="4416552"/>
            <a:ext cx="512064" cy="228600"/>
          </a:xfrm>
          <a:prstGeom prst="line">
            <a:avLst/>
          </a:prstGeom>
        </p:spPr>
        <p:style>
          <a:lnRef idx="1">
            <a:schemeClr val="dk1"/>
          </a:lnRef>
          <a:fillRef idx="0">
            <a:schemeClr val="dk1"/>
          </a:fillRef>
          <a:effectRef idx="0">
            <a:schemeClr val="dk1"/>
          </a:effectRef>
          <a:fontRef idx="minor">
            <a:schemeClr val="tx1"/>
          </a:fontRef>
        </p:style>
      </p:cxnSp>
      <p:cxnSp>
        <p:nvCxnSpPr>
          <p:cNvPr id="33" name="Ευθεία γραμμή σύνδεσης 32">
            <a:extLst>
              <a:ext uri="{FF2B5EF4-FFF2-40B4-BE49-F238E27FC236}">
                <a16:creationId xmlns:a16="http://schemas.microsoft.com/office/drawing/2014/main" xmlns="" id="{F95225A3-189C-45C8-8164-017103B7375A}"/>
              </a:ext>
            </a:extLst>
          </p:cNvPr>
          <p:cNvCxnSpPr/>
          <p:nvPr/>
        </p:nvCxnSpPr>
        <p:spPr>
          <a:xfrm flipH="1" flipV="1">
            <a:off x="8293602" y="4443983"/>
            <a:ext cx="384032" cy="22860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03538841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5174F98C-4A24-4BD7-BF7E-C9D0C7990C89}"/>
              </a:ext>
            </a:extLst>
          </p:cNvPr>
          <p:cNvSpPr>
            <a:spLocks noGrp="1"/>
          </p:cNvSpPr>
          <p:nvPr>
            <p:ph type="title"/>
          </p:nvPr>
        </p:nvSpPr>
        <p:spPr/>
        <p:txBody>
          <a:bodyPr/>
          <a:lstStyle/>
          <a:p>
            <a:r>
              <a:rPr lang="el-GR" dirty="0"/>
              <a:t> </a:t>
            </a:r>
            <a:r>
              <a:rPr lang="el-GR" b="1" dirty="0"/>
              <a:t>Μοντέλο «ζώσας πολιτισμικής κληρονομιάς»</a:t>
            </a:r>
            <a:endParaRPr lang="el-GR" dirty="0"/>
          </a:p>
        </p:txBody>
      </p:sp>
      <p:sp>
        <p:nvSpPr>
          <p:cNvPr id="3" name="Θέση περιεχομένου 2">
            <a:extLst>
              <a:ext uri="{FF2B5EF4-FFF2-40B4-BE49-F238E27FC236}">
                <a16:creationId xmlns:a16="http://schemas.microsoft.com/office/drawing/2014/main" xmlns="" id="{17E3DAA4-738C-4682-9CE4-BB942C1DE35A}"/>
              </a:ext>
            </a:extLst>
          </p:cNvPr>
          <p:cNvSpPr>
            <a:spLocks noGrp="1"/>
          </p:cNvSpPr>
          <p:nvPr>
            <p:ph idx="1"/>
          </p:nvPr>
        </p:nvSpPr>
        <p:spPr/>
        <p:txBody>
          <a:bodyPr>
            <a:normAutofit/>
          </a:bodyPr>
          <a:lstStyle/>
          <a:p>
            <a:pPr>
              <a:buFont typeface="Wingdings" panose="05000000000000000000" pitchFamily="2" charset="2"/>
              <a:buChar char="Ø"/>
            </a:pPr>
            <a:r>
              <a:rPr lang="el-GR" dirty="0"/>
              <a:t>«αγκαλιάζει» και την αλλαγή/εξέλιξη της κληρονομιάς στο πέρασμα του χρόνου</a:t>
            </a:r>
          </a:p>
          <a:p>
            <a:pPr>
              <a:buFont typeface="Wingdings" panose="05000000000000000000" pitchFamily="2" charset="2"/>
              <a:buChar char="Ø"/>
            </a:pPr>
            <a:r>
              <a:rPr lang="el-GR" dirty="0"/>
              <a:t>Η «αυθεντικότητα» συνδέεται με τη συνέχεια της αρχικής σύνδεσης της κοινωνίας με την κληρονομιά στο πέρασμα του χρόνου</a:t>
            </a:r>
          </a:p>
          <a:p>
            <a:pPr>
              <a:buFont typeface="Wingdings" panose="05000000000000000000" pitchFamily="2" charset="2"/>
              <a:buChar char="Ø"/>
            </a:pPr>
            <a:r>
              <a:rPr lang="el-GR" dirty="0"/>
              <a:t>Η κοινότητα νοείται και αντιμετωπίζεται ως αναπόσπαστο μέρος της κληρονομιάς.</a:t>
            </a:r>
          </a:p>
          <a:p>
            <a:r>
              <a:rPr lang="el-GR" dirty="0"/>
              <a:t>«κεντρική κοινότητα» (</a:t>
            </a:r>
            <a:r>
              <a:rPr lang="el-GR" dirty="0" err="1"/>
              <a:t>core</a:t>
            </a:r>
            <a:r>
              <a:rPr lang="el-GR" dirty="0"/>
              <a:t> </a:t>
            </a:r>
            <a:r>
              <a:rPr lang="el-GR" dirty="0" err="1"/>
              <a:t>community</a:t>
            </a:r>
            <a:r>
              <a:rPr lang="el-GR" dirty="0"/>
              <a:t>) της κληρονομιάς και διαφοροποιείται από</a:t>
            </a:r>
          </a:p>
          <a:p>
            <a:r>
              <a:rPr lang="el-GR" dirty="0"/>
              <a:t>«ευρύτερη κοινωνία» (</a:t>
            </a:r>
            <a:r>
              <a:rPr lang="el-GR" dirty="0" err="1"/>
              <a:t>broader</a:t>
            </a:r>
            <a:r>
              <a:rPr lang="el-GR" dirty="0"/>
              <a:t> </a:t>
            </a:r>
            <a:r>
              <a:rPr lang="el-GR" dirty="0" err="1"/>
              <a:t>community</a:t>
            </a:r>
            <a:r>
              <a:rPr lang="el-GR" dirty="0"/>
              <a:t>) : ειδικοί διαχείρισης</a:t>
            </a:r>
          </a:p>
          <a:p>
            <a:pPr>
              <a:buFont typeface="Wingdings" panose="05000000000000000000" pitchFamily="2" charset="2"/>
              <a:buChar char="Ø"/>
            </a:pPr>
            <a:r>
              <a:rPr lang="el-GR" dirty="0"/>
              <a:t>Ιεραρχικό μοντέλο</a:t>
            </a:r>
          </a:p>
        </p:txBody>
      </p:sp>
    </p:spTree>
    <p:extLst>
      <p:ext uri="{BB962C8B-B14F-4D97-AF65-F5344CB8AC3E}">
        <p14:creationId xmlns:p14="http://schemas.microsoft.com/office/powerpoint/2010/main" val="95368184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E7DA0E04-D587-4CC1-9EAA-48864C5CD643}"/>
              </a:ext>
            </a:extLst>
          </p:cNvPr>
          <p:cNvSpPr>
            <a:spLocks noGrp="1"/>
          </p:cNvSpPr>
          <p:nvPr>
            <p:ph type="title"/>
          </p:nvPr>
        </p:nvSpPr>
        <p:spPr>
          <a:xfrm>
            <a:off x="838200" y="0"/>
            <a:ext cx="10515600" cy="915035"/>
          </a:xfrm>
        </p:spPr>
        <p:txBody>
          <a:bodyPr/>
          <a:lstStyle/>
          <a:p>
            <a:r>
              <a:rPr lang="el-GR" b="1" dirty="0"/>
              <a:t>Μοντέλο «ζώσας πολιτισμικής κληρονομιάς»</a:t>
            </a:r>
            <a:endParaRPr lang="el-GR" dirty="0"/>
          </a:p>
        </p:txBody>
      </p:sp>
      <p:sp>
        <p:nvSpPr>
          <p:cNvPr id="3" name="Θέση περιεχομένου 2">
            <a:extLst>
              <a:ext uri="{FF2B5EF4-FFF2-40B4-BE49-F238E27FC236}">
                <a16:creationId xmlns:a16="http://schemas.microsoft.com/office/drawing/2014/main" xmlns="" id="{AB4C6B35-2D8B-4670-A713-3CF72557C35D}"/>
              </a:ext>
            </a:extLst>
          </p:cNvPr>
          <p:cNvSpPr>
            <a:spLocks noGrp="1"/>
          </p:cNvSpPr>
          <p:nvPr>
            <p:ph idx="1"/>
          </p:nvPr>
        </p:nvSpPr>
        <p:spPr>
          <a:xfrm>
            <a:off x="838200" y="915035"/>
            <a:ext cx="10515600" cy="5522341"/>
          </a:xfrm>
        </p:spPr>
        <p:txBody>
          <a:bodyPr>
            <a:noAutofit/>
          </a:bodyPr>
          <a:lstStyle/>
          <a:p>
            <a:pPr>
              <a:buFont typeface="Wingdings" panose="05000000000000000000" pitchFamily="2" charset="2"/>
              <a:buChar char="Ø"/>
            </a:pPr>
            <a:r>
              <a:rPr lang="el-GR" sz="2400" b="1" dirty="0"/>
              <a:t>Στόχος</a:t>
            </a:r>
          </a:p>
          <a:p>
            <a:r>
              <a:rPr lang="el-GR" sz="2400" dirty="0"/>
              <a:t>Η διαφύλαξη της συνέχειας της αρχικής σύνδεσης της κοινωνίας με την πολιτισμική κληρονομιά (</a:t>
            </a:r>
            <a:r>
              <a:rPr lang="el-GR" sz="2400" dirty="0" err="1"/>
              <a:t>continuity</a:t>
            </a:r>
            <a:r>
              <a:rPr lang="el-GR" sz="2400" dirty="0"/>
              <a:t>)</a:t>
            </a:r>
          </a:p>
          <a:p>
            <a:r>
              <a:rPr lang="el-GR" sz="2400" dirty="0"/>
              <a:t>Η διατήρηση του υλικού της κληρονομιάς επιτυγχάνεται μακροπρόθεσμα μέσω της διαφύλαξης της σύνδεσης αυτής</a:t>
            </a:r>
          </a:p>
          <a:p>
            <a:pPr>
              <a:buFont typeface="Wingdings" panose="05000000000000000000" pitchFamily="2" charset="2"/>
              <a:buChar char="Ø"/>
            </a:pPr>
            <a:r>
              <a:rPr lang="el-GR" sz="2400" dirty="0"/>
              <a:t>Ευθύνη/ Εξουσία: πρωτίστως στην «κεντρική κοινότητα»</a:t>
            </a:r>
          </a:p>
          <a:p>
            <a:r>
              <a:rPr lang="el-GR" sz="2400" dirty="0"/>
              <a:t>Συμπληρωματικός / βοηθητικός ρόλος ειδικών και ευρύτερης κοινωνίας</a:t>
            </a:r>
          </a:p>
          <a:p>
            <a:pPr>
              <a:buFont typeface="Wingdings" panose="05000000000000000000" pitchFamily="2" charset="2"/>
              <a:buChar char="Ø"/>
            </a:pPr>
            <a:r>
              <a:rPr lang="el-GR" sz="2400" dirty="0"/>
              <a:t>Έμφαση στην καθημερινή χρήση της πολιτισμικής κληρονομιάς</a:t>
            </a:r>
          </a:p>
          <a:p>
            <a:pPr>
              <a:buFont typeface="Wingdings" panose="05000000000000000000" pitchFamily="2" charset="2"/>
              <a:buChar char="Ø"/>
            </a:pPr>
            <a:r>
              <a:rPr lang="el-GR" sz="2400" dirty="0"/>
              <a:t>Προτεραιότητα στις παραδοσιακές αρχές και πρακτικές – Συμπληρωματικός ρόλος των υπολοίπων</a:t>
            </a:r>
          </a:p>
          <a:p>
            <a:pPr>
              <a:buFont typeface="Wingdings" panose="05000000000000000000" pitchFamily="2" charset="2"/>
              <a:buChar char="Ø"/>
            </a:pPr>
            <a:r>
              <a:rPr lang="el-GR" sz="2400" dirty="0"/>
              <a:t>Ελεύθερη παρέμβαση: Αναστήλωση και μεγαλύτερες ανακατασκευές σύμφωνα με την αρχική λειτουργία</a:t>
            </a:r>
          </a:p>
          <a:p>
            <a:pPr>
              <a:buFont typeface="Wingdings" panose="05000000000000000000" pitchFamily="2" charset="2"/>
              <a:buChar char="Ø"/>
            </a:pPr>
            <a:r>
              <a:rPr lang="el-GR" sz="2400" dirty="0"/>
              <a:t>Αναπτυξιακές προοπτικές</a:t>
            </a:r>
          </a:p>
        </p:txBody>
      </p:sp>
    </p:spTree>
    <p:extLst>
      <p:ext uri="{BB962C8B-B14F-4D97-AF65-F5344CB8AC3E}">
        <p14:creationId xmlns:p14="http://schemas.microsoft.com/office/powerpoint/2010/main" val="386392615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3F4131FF-6B36-44F1-99A9-886D1E515038}"/>
              </a:ext>
            </a:extLst>
          </p:cNvPr>
          <p:cNvSpPr>
            <a:spLocks noGrp="1"/>
          </p:cNvSpPr>
          <p:nvPr>
            <p:ph idx="1"/>
          </p:nvPr>
        </p:nvSpPr>
        <p:spPr>
          <a:xfrm>
            <a:off x="838200" y="640080"/>
            <a:ext cx="10515600" cy="5536883"/>
          </a:xfrm>
        </p:spPr>
        <p:txBody>
          <a:bodyPr>
            <a:normAutofit/>
          </a:bodyPr>
          <a:lstStyle/>
          <a:p>
            <a:pPr algn="just">
              <a:buFont typeface="Wingdings" panose="05000000000000000000" pitchFamily="2" charset="2"/>
              <a:buChar char="Ø"/>
            </a:pPr>
            <a:r>
              <a:rPr lang="el-GR" dirty="0"/>
              <a:t>The </a:t>
            </a:r>
            <a:r>
              <a:rPr lang="el-GR" dirty="0" err="1"/>
              <a:t>Temple</a:t>
            </a:r>
            <a:r>
              <a:rPr lang="el-GR" dirty="0"/>
              <a:t> of the </a:t>
            </a:r>
            <a:r>
              <a:rPr lang="el-GR" dirty="0" err="1"/>
              <a:t>Tooth</a:t>
            </a:r>
            <a:r>
              <a:rPr lang="el-GR" dirty="0"/>
              <a:t> </a:t>
            </a:r>
            <a:r>
              <a:rPr lang="el-GR" dirty="0" err="1"/>
              <a:t>Relic</a:t>
            </a:r>
            <a:r>
              <a:rPr lang="el-GR" dirty="0"/>
              <a:t> στην ιστορική πόλη </a:t>
            </a:r>
            <a:r>
              <a:rPr lang="el-GR" dirty="0" err="1"/>
              <a:t>Kandy</a:t>
            </a:r>
            <a:r>
              <a:rPr lang="el-GR" dirty="0"/>
              <a:t> (Σρι Λάνκα)</a:t>
            </a:r>
          </a:p>
          <a:p>
            <a:pPr algn="just">
              <a:buFont typeface="Wingdings" panose="05000000000000000000" pitchFamily="2" charset="2"/>
              <a:buChar char="Ø"/>
            </a:pPr>
            <a:r>
              <a:rPr lang="el-GR" dirty="0" err="1"/>
              <a:t>Phrae</a:t>
            </a:r>
            <a:r>
              <a:rPr lang="el-GR" dirty="0"/>
              <a:t> (</a:t>
            </a:r>
            <a:r>
              <a:rPr lang="el-GR" dirty="0" err="1"/>
              <a:t>Ταϋλάνδη</a:t>
            </a:r>
            <a:r>
              <a:rPr lang="el-GR" dirty="0"/>
              <a:t>) και</a:t>
            </a:r>
          </a:p>
          <a:p>
            <a:pPr algn="just">
              <a:buFont typeface="Wingdings" panose="05000000000000000000" pitchFamily="2" charset="2"/>
              <a:buChar char="Ø"/>
            </a:pPr>
            <a:r>
              <a:rPr lang="el-GR" dirty="0"/>
              <a:t>Οι χώροι της κοινότητας των </a:t>
            </a:r>
            <a:r>
              <a:rPr lang="el-GR" dirty="0" err="1"/>
              <a:t>Maori</a:t>
            </a:r>
            <a:r>
              <a:rPr lang="el-GR" dirty="0"/>
              <a:t> (Νέα Ζηλανδία)</a:t>
            </a:r>
          </a:p>
          <a:p>
            <a:pPr algn="just">
              <a:buFont typeface="Wingdings" panose="05000000000000000000" pitchFamily="2" charset="2"/>
              <a:buChar char="Ø"/>
            </a:pPr>
            <a:r>
              <a:rPr lang="el-GR" dirty="0"/>
              <a:t>Ελλάδα (σε ερευνητικό επίπεδο): Μετέωρα</a:t>
            </a:r>
          </a:p>
          <a:p>
            <a:pPr algn="just"/>
            <a:r>
              <a:rPr lang="el-GR" dirty="0"/>
              <a:t>Προτάσεις στο πλαίσιο της βιώσιμης ανάπτυξης:</a:t>
            </a:r>
          </a:p>
          <a:p>
            <a:pPr marL="514350" indent="-514350" algn="just">
              <a:buFont typeface="+mj-lt"/>
              <a:buAutoNum type="alphaUcPeriod"/>
            </a:pPr>
            <a:r>
              <a:rPr lang="el-GR" dirty="0"/>
              <a:t>Ενίσχυση και περαιτέρω εξέλιξη της μοναστικής χρήσης του χώρου, με απομάκρυνση από τάσεις «εμπορευματοποίησης» και έμφαση στις αρχές της λατρευτικής Παράδοσης της Εκκλησίας, καθώς και</a:t>
            </a:r>
          </a:p>
          <a:p>
            <a:pPr marL="514350" indent="-514350" algn="just">
              <a:buFont typeface="+mj-lt"/>
              <a:buAutoNum type="alphaUcPeriod"/>
            </a:pPr>
            <a:r>
              <a:rPr lang="el-GR" dirty="0"/>
              <a:t>Ενσωμάτωση της αρχαιολογικής προστασίας και της τουριστικής ανάπτυξης του χώρου στη μοναστική χρήση.</a:t>
            </a:r>
          </a:p>
          <a:p>
            <a:pPr algn="just"/>
            <a:r>
              <a:rPr lang="el-GR" dirty="0"/>
              <a:t>Οι μοναστικές κοινότητες θα έχουν τον κύριο λόγο στη διαχείριση και προστασία του χώρου, υπό τη διαρκή καθοδήγηση των υπευθύνων διαχείρισης (υπεύθυνων Υπηρεσιών του Υπουργείου Πολιτισμού) και με την ενεργό συμμετοχή της τοπικής κοινωνίας και των άλλων ομάδων</a:t>
            </a:r>
          </a:p>
        </p:txBody>
      </p:sp>
    </p:spTree>
    <p:extLst>
      <p:ext uri="{BB962C8B-B14F-4D97-AF65-F5344CB8AC3E}">
        <p14:creationId xmlns:p14="http://schemas.microsoft.com/office/powerpoint/2010/main" val="19198660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6F02FC58-9967-487C-BC40-B8C6B1534517}"/>
              </a:ext>
            </a:extLst>
          </p:cNvPr>
          <p:cNvSpPr>
            <a:spLocks noGrp="1"/>
          </p:cNvSpPr>
          <p:nvPr>
            <p:ph type="title"/>
          </p:nvPr>
        </p:nvSpPr>
        <p:spPr>
          <a:xfrm>
            <a:off x="838200" y="365126"/>
            <a:ext cx="10515600" cy="920750"/>
          </a:xfrm>
        </p:spPr>
        <p:txBody>
          <a:bodyPr>
            <a:normAutofit/>
          </a:bodyPr>
          <a:lstStyle/>
          <a:p>
            <a:pPr algn="ctr"/>
            <a:r>
              <a:rPr lang="el-GR" sz="4000" b="1" dirty="0"/>
              <a:t>Έννοιες και Ορισμοί</a:t>
            </a:r>
          </a:p>
        </p:txBody>
      </p:sp>
      <p:sp>
        <p:nvSpPr>
          <p:cNvPr id="3" name="Θέση περιεχομένου 2">
            <a:extLst>
              <a:ext uri="{FF2B5EF4-FFF2-40B4-BE49-F238E27FC236}">
                <a16:creationId xmlns:a16="http://schemas.microsoft.com/office/drawing/2014/main" xmlns="" id="{D8F91340-6372-4081-BDA5-9F9160A55DBE}"/>
              </a:ext>
            </a:extLst>
          </p:cNvPr>
          <p:cNvSpPr>
            <a:spLocks noGrp="1"/>
          </p:cNvSpPr>
          <p:nvPr>
            <p:ph idx="1"/>
          </p:nvPr>
        </p:nvSpPr>
        <p:spPr>
          <a:xfrm>
            <a:off x="838200" y="1497012"/>
            <a:ext cx="10515600" cy="4351338"/>
          </a:xfrm>
        </p:spPr>
        <p:txBody>
          <a:bodyPr>
            <a:normAutofit/>
          </a:bodyPr>
          <a:lstStyle/>
          <a:p>
            <a:pPr marL="0" indent="0">
              <a:buNone/>
            </a:pPr>
            <a:r>
              <a:rPr lang="el-GR" b="1" dirty="0"/>
              <a:t>Πολιτιστικά αγαθά</a:t>
            </a:r>
          </a:p>
          <a:p>
            <a:pPr marL="0" indent="0">
              <a:buNone/>
            </a:pPr>
            <a:r>
              <a:rPr lang="el-GR" dirty="0"/>
              <a:t>Ως</a:t>
            </a:r>
            <a:r>
              <a:rPr lang="el-GR" b="1" dirty="0"/>
              <a:t> </a:t>
            </a:r>
            <a:r>
              <a:rPr lang="el-GR" dirty="0"/>
              <a:t>πολιτιστικό αγαθό θεωρείται κάθε υλική ή άυλη δημιουργία του ανθρώπου, που κάποτε είχε:</a:t>
            </a:r>
          </a:p>
          <a:p>
            <a:r>
              <a:rPr lang="el-GR" dirty="0"/>
              <a:t>χρηστική αξία (σκεύη οικιακής χρήσης, εργαλεία, κοσμήματα, όπλα κτλ.)</a:t>
            </a:r>
          </a:p>
          <a:p>
            <a:r>
              <a:rPr lang="el-GR" dirty="0"/>
              <a:t>συμβολική λειτουργία (λατρευτικά αντικείμενα, οικογενειακά κειμήλια </a:t>
            </a:r>
            <a:r>
              <a:rPr lang="el-GR" dirty="0" err="1"/>
              <a:t>κτ</a:t>
            </a:r>
            <a:r>
              <a:rPr lang="el-GR" dirty="0"/>
              <a:t>)</a:t>
            </a:r>
          </a:p>
          <a:p>
            <a:r>
              <a:rPr lang="el-GR" dirty="0"/>
              <a:t>πνευματική αποστολή (ποιητική δημιουργία, ιστορικά συγγράμματα, φιλοσοφικά κείμενα, επιστημονικές διατριβές </a:t>
            </a:r>
            <a:r>
              <a:rPr lang="el-GR" dirty="0" err="1"/>
              <a:t>κτλ</a:t>
            </a:r>
            <a:r>
              <a:rPr lang="el-GR" dirty="0"/>
              <a:t>).</a:t>
            </a:r>
          </a:p>
          <a:p>
            <a:pPr marL="0" indent="0">
              <a:buNone/>
            </a:pPr>
            <a:r>
              <a:rPr lang="el-GR" dirty="0"/>
              <a:t>Σήμερα, αποτελεί απλώς ένα στοιχείο που διασώθηκε και μας παραπέμπει στις αντιλήψεις, στα επιτεύγματα και στον τρόπο ζωής του παρελθόντος.</a:t>
            </a:r>
            <a:br>
              <a:rPr lang="el-GR" dirty="0"/>
            </a:br>
            <a:endParaRPr lang="el-GR" dirty="0"/>
          </a:p>
        </p:txBody>
      </p:sp>
    </p:spTree>
    <p:extLst>
      <p:ext uri="{BB962C8B-B14F-4D97-AF65-F5344CB8AC3E}">
        <p14:creationId xmlns:p14="http://schemas.microsoft.com/office/powerpoint/2010/main" val="392890229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EE42BE1C-42F4-4421-9CB1-6A300452149B}"/>
              </a:ext>
            </a:extLst>
          </p:cNvPr>
          <p:cNvSpPr>
            <a:spLocks noGrp="1"/>
          </p:cNvSpPr>
          <p:nvPr>
            <p:ph type="title"/>
          </p:nvPr>
        </p:nvSpPr>
        <p:spPr>
          <a:xfrm>
            <a:off x="838200" y="365125"/>
            <a:ext cx="10515600" cy="713867"/>
          </a:xfrm>
        </p:spPr>
        <p:txBody>
          <a:bodyPr>
            <a:normAutofit/>
          </a:bodyPr>
          <a:lstStyle/>
          <a:p>
            <a:pPr algn="ctr"/>
            <a:r>
              <a:rPr lang="el-GR" sz="3600" b="1" dirty="0"/>
              <a:t>Μοντέλο «ζώσας πολιτισμικής κληρονομιάς» </a:t>
            </a:r>
          </a:p>
        </p:txBody>
      </p:sp>
      <p:sp>
        <p:nvSpPr>
          <p:cNvPr id="3" name="Θέση περιεχομένου 2">
            <a:extLst>
              <a:ext uri="{FF2B5EF4-FFF2-40B4-BE49-F238E27FC236}">
                <a16:creationId xmlns:a16="http://schemas.microsoft.com/office/drawing/2014/main" xmlns="" id="{977600CB-FE49-4E41-A999-DFEF0352CAE8}"/>
              </a:ext>
            </a:extLst>
          </p:cNvPr>
          <p:cNvSpPr>
            <a:spLocks noGrp="1"/>
          </p:cNvSpPr>
          <p:nvPr>
            <p:ph idx="1"/>
          </p:nvPr>
        </p:nvSpPr>
        <p:spPr>
          <a:xfrm>
            <a:off x="838200" y="1225296"/>
            <a:ext cx="10515600" cy="4951667"/>
          </a:xfrm>
        </p:spPr>
        <p:txBody>
          <a:bodyPr/>
          <a:lstStyle/>
          <a:p>
            <a:pPr marL="0" indent="0">
              <a:buNone/>
            </a:pPr>
            <a:r>
              <a:rPr lang="el-GR" dirty="0"/>
              <a:t/>
            </a:r>
            <a:br>
              <a:rPr lang="el-GR" dirty="0"/>
            </a:br>
            <a:r>
              <a:rPr lang="el-GR" b="1" dirty="0"/>
              <a:t>Πλεονεκτήματα – Μειονεκτήματα</a:t>
            </a:r>
          </a:p>
          <a:p>
            <a:pPr>
              <a:buFont typeface="Wingdings" panose="05000000000000000000" pitchFamily="2" charset="2"/>
              <a:buChar char="Ø"/>
            </a:pPr>
            <a:r>
              <a:rPr lang="el-GR" dirty="0"/>
              <a:t>Πλεονεκτήματα</a:t>
            </a:r>
          </a:p>
          <a:p>
            <a:r>
              <a:rPr lang="el-GR" dirty="0"/>
              <a:t>Η ευθύνη περνάει στα χέρια των τοπικών «κεντρικών κοινοτήτων»</a:t>
            </a:r>
          </a:p>
          <a:p>
            <a:r>
              <a:rPr lang="el-GR" dirty="0"/>
              <a:t>Προτεραιότητα στη διαφύλαξη της σχέσης των κοινωνιών με την πολιτισμική κληρονομιά και όχι στη διατήρηση του υλικού</a:t>
            </a:r>
          </a:p>
          <a:p>
            <a:r>
              <a:rPr lang="el-GR" dirty="0"/>
              <a:t>Η πολιτισμική κληρονομιά αντιμετωπίζεται ως ένα αδιάσπαστο κομμάτι της ταυτότητας και της ζωής της παρούσας κοινωνίας</a:t>
            </a:r>
          </a:p>
          <a:p>
            <a:r>
              <a:rPr lang="el-GR" dirty="0"/>
              <a:t>(δεν υπάρχει διαχωρισμός μεταξύ παρόν – παρελθόν)</a:t>
            </a:r>
          </a:p>
        </p:txBody>
      </p:sp>
    </p:spTree>
    <p:extLst>
      <p:ext uri="{BB962C8B-B14F-4D97-AF65-F5344CB8AC3E}">
        <p14:creationId xmlns:p14="http://schemas.microsoft.com/office/powerpoint/2010/main" val="214179065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A776E598-A961-49AB-A2FB-A4297E44E428}"/>
              </a:ext>
            </a:extLst>
          </p:cNvPr>
          <p:cNvSpPr>
            <a:spLocks noGrp="1"/>
          </p:cNvSpPr>
          <p:nvPr>
            <p:ph idx="1"/>
          </p:nvPr>
        </p:nvSpPr>
        <p:spPr>
          <a:xfrm>
            <a:off x="838200" y="859536"/>
            <a:ext cx="10515600" cy="5317427"/>
          </a:xfrm>
        </p:spPr>
        <p:txBody>
          <a:bodyPr>
            <a:normAutofit/>
          </a:bodyPr>
          <a:lstStyle/>
          <a:p>
            <a:pPr>
              <a:buFont typeface="Wingdings" panose="05000000000000000000" pitchFamily="2" charset="2"/>
              <a:buChar char="Ø"/>
            </a:pPr>
            <a:r>
              <a:rPr lang="el-GR" dirty="0"/>
              <a:t>Χρειάζεται πιθανότατα περισσότερος χρόνος και περισσότερα παραδείγματα εφαρμογής του μοντέλου προκειμένου να</a:t>
            </a:r>
          </a:p>
          <a:p>
            <a:r>
              <a:rPr lang="el-GR" dirty="0"/>
              <a:t>Αναλυθεί πώς μπορούν να συνδυαστούν η συνέχεια και η αλλαγή/εξέλιξη εντός του ίδιου μοντέλου</a:t>
            </a:r>
          </a:p>
          <a:p>
            <a:r>
              <a:rPr lang="el-GR" dirty="0"/>
              <a:t>Αναλυθούν –και να επεκταθούν και να συμπληρωθούν– τα κριτήρια χάρη στα οποία η «κεντρική κοινότητα» διαφοροποιείται από τις υπόλοιπες ομάδες</a:t>
            </a:r>
          </a:p>
          <a:p>
            <a:r>
              <a:rPr lang="el-GR" dirty="0"/>
              <a:t>Εξακριβωθεί πώς μπορεί να διαφοροποιείται η «κεντρική κοινότητα» και την ίδια στιγμή να ενσωματώνονται ενεργά οι υπόλοιπες ομάδες</a:t>
            </a:r>
          </a:p>
          <a:p>
            <a:r>
              <a:rPr lang="el-GR" dirty="0"/>
              <a:t>Εξακριβωθεί κατά πόσο θα μπορέσουν οι «κεντρικές κοινότητες» αλλά και οι ειδικοί της διαχείρισης να </a:t>
            </a:r>
            <a:r>
              <a:rPr lang="el-GR" dirty="0" err="1"/>
              <a:t>αντεπεξέλθουν</a:t>
            </a:r>
            <a:r>
              <a:rPr lang="el-GR" dirty="0"/>
              <a:t> στους νέους τους ρόλους (πρωτεύων ο ρόλος για τις «κεντρικές κοινότητες», συμπληρωματικός για τους ειδικούς διαχείρισης), καθώς και</a:t>
            </a:r>
          </a:p>
          <a:p>
            <a:r>
              <a:rPr lang="el-GR" dirty="0"/>
              <a:t>Πώς θα εξελιχθεί η μεταξύ τους συνεργασία</a:t>
            </a:r>
          </a:p>
        </p:txBody>
      </p:sp>
    </p:spTree>
    <p:extLst>
      <p:ext uri="{BB962C8B-B14F-4D97-AF65-F5344CB8AC3E}">
        <p14:creationId xmlns:p14="http://schemas.microsoft.com/office/powerpoint/2010/main" val="168316617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BA46E490-DC6A-48BD-9AF3-738257E25E8B}"/>
              </a:ext>
            </a:extLst>
          </p:cNvPr>
          <p:cNvSpPr>
            <a:spLocks noGrp="1"/>
          </p:cNvSpPr>
          <p:nvPr>
            <p:ph type="title"/>
          </p:nvPr>
        </p:nvSpPr>
        <p:spPr>
          <a:xfrm>
            <a:off x="838200" y="365125"/>
            <a:ext cx="10515600" cy="878459"/>
          </a:xfrm>
        </p:spPr>
        <p:txBody>
          <a:bodyPr/>
          <a:lstStyle/>
          <a:p>
            <a:r>
              <a:rPr lang="el-GR" b="1" dirty="0"/>
              <a:t>Συμπεράσματα</a:t>
            </a:r>
          </a:p>
        </p:txBody>
      </p:sp>
      <p:sp>
        <p:nvSpPr>
          <p:cNvPr id="3" name="Θέση περιεχομένου 2">
            <a:extLst>
              <a:ext uri="{FF2B5EF4-FFF2-40B4-BE49-F238E27FC236}">
                <a16:creationId xmlns:a16="http://schemas.microsoft.com/office/drawing/2014/main" xmlns="" id="{E0E77975-4A4A-4801-B982-3D20B02AE5D9}"/>
              </a:ext>
            </a:extLst>
          </p:cNvPr>
          <p:cNvSpPr>
            <a:spLocks noGrp="1"/>
          </p:cNvSpPr>
          <p:nvPr>
            <p:ph idx="1"/>
          </p:nvPr>
        </p:nvSpPr>
        <p:spPr>
          <a:xfrm>
            <a:off x="838200" y="1253330"/>
            <a:ext cx="10515600" cy="4854861"/>
          </a:xfrm>
        </p:spPr>
        <p:txBody>
          <a:bodyPr>
            <a:normAutofit/>
          </a:bodyPr>
          <a:lstStyle/>
          <a:p>
            <a:pPr algn="just">
              <a:buFont typeface="Wingdings" panose="05000000000000000000" pitchFamily="2" charset="2"/>
              <a:buChar char="Ø"/>
            </a:pPr>
            <a:r>
              <a:rPr lang="el-GR" dirty="0"/>
              <a:t>Η δυσκολία επίτευξης βιώσιμης ανάπτυξης στον κλάδο της διαχείρισης συνδέεται, σε διεθνές επίπεδο, με τη γένεση και ανάπτυξη του κλάδου σε ένα δυτικοευρωπαϊκό πλαίσιο. </a:t>
            </a:r>
          </a:p>
          <a:p>
            <a:pPr algn="just"/>
            <a:r>
              <a:rPr lang="el-GR" dirty="0"/>
              <a:t>Εστίαση στη διατήρηση του υλικού της κληρονομιάς αποσύνδεση από την παρουσία, τις ιδιαιτερότητες και τις ανάγκες των τοπικών κοινωνιών (</a:t>
            </a:r>
            <a:r>
              <a:rPr lang="el-GR" dirty="0" err="1"/>
              <a:t>υλικοκεντρικό</a:t>
            </a:r>
            <a:r>
              <a:rPr lang="el-GR" dirty="0"/>
              <a:t> μοντέλο)</a:t>
            </a:r>
          </a:p>
          <a:p>
            <a:pPr algn="just">
              <a:buFont typeface="Wingdings" panose="05000000000000000000" pitchFamily="2" charset="2"/>
              <a:buChar char="Ø"/>
            </a:pPr>
            <a:r>
              <a:rPr lang="el-GR" dirty="0"/>
              <a:t>Η εξέλιξη του κλάδου «</a:t>
            </a:r>
            <a:r>
              <a:rPr lang="el-GR" dirty="0" err="1"/>
              <a:t>αξιοκεντρικό</a:t>
            </a:r>
            <a:r>
              <a:rPr lang="el-GR" dirty="0"/>
              <a:t>» μοντέλο και μοντέλο «ζώσας πολιτισμικής κληρονομιάς»  έμφαση στη σύνδεση της κληρονομιάς με τις τοπικές κοινωνίες</a:t>
            </a:r>
          </a:p>
          <a:p>
            <a:pPr algn="just">
              <a:buFont typeface="Wingdings" panose="05000000000000000000" pitchFamily="2" charset="2"/>
              <a:buChar char="Ø"/>
            </a:pPr>
            <a:r>
              <a:rPr lang="el-GR" dirty="0"/>
              <a:t>Ελλάδα: Ανάγκη μετάβασης από το </a:t>
            </a:r>
            <a:r>
              <a:rPr lang="el-GR" dirty="0" err="1"/>
              <a:t>το</a:t>
            </a:r>
            <a:r>
              <a:rPr lang="el-GR" dirty="0"/>
              <a:t> </a:t>
            </a:r>
            <a:r>
              <a:rPr lang="el-GR" dirty="0" err="1"/>
              <a:t>υλικοκεντρικό</a:t>
            </a:r>
            <a:r>
              <a:rPr lang="el-GR" dirty="0"/>
              <a:t> μοντέλο στο </a:t>
            </a:r>
            <a:r>
              <a:rPr lang="el-GR" dirty="0" err="1"/>
              <a:t>αξιοκεντρικό</a:t>
            </a:r>
            <a:r>
              <a:rPr lang="el-GR" dirty="0"/>
              <a:t> μοντέλο και στο «μοντέλο ζώσας πολιτισμικής κληρονομιάς» ανάλογα με τις ιδιαιτερότητες του εκάστοτε χώρου.</a:t>
            </a:r>
          </a:p>
        </p:txBody>
      </p:sp>
    </p:spTree>
    <p:extLst>
      <p:ext uri="{BB962C8B-B14F-4D97-AF65-F5344CB8AC3E}">
        <p14:creationId xmlns:p14="http://schemas.microsoft.com/office/powerpoint/2010/main" val="6963248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B51D5CD6-7FF8-4673-BDC6-36463444134A}"/>
              </a:ext>
            </a:extLst>
          </p:cNvPr>
          <p:cNvSpPr>
            <a:spLocks noGrp="1"/>
          </p:cNvSpPr>
          <p:nvPr>
            <p:ph type="title"/>
          </p:nvPr>
        </p:nvSpPr>
        <p:spPr/>
        <p:txBody>
          <a:bodyPr>
            <a:normAutofit fontScale="90000"/>
          </a:bodyPr>
          <a:lstStyle/>
          <a:p>
            <a:r>
              <a:rPr lang="el-GR" b="1" dirty="0"/>
              <a:t>Τα πολιτιστικά αγαθά μπορούν να ταξινομηθούν με βάση τα κάτωθι κριτήρια:</a:t>
            </a:r>
            <a:endParaRPr lang="el-GR" dirty="0"/>
          </a:p>
        </p:txBody>
      </p:sp>
      <p:sp>
        <p:nvSpPr>
          <p:cNvPr id="3" name="Θέση περιεχομένου 2">
            <a:extLst>
              <a:ext uri="{FF2B5EF4-FFF2-40B4-BE49-F238E27FC236}">
                <a16:creationId xmlns:a16="http://schemas.microsoft.com/office/drawing/2014/main" xmlns="" id="{E03A7B61-E1FA-4620-A960-2FC7FEBDBBEE}"/>
              </a:ext>
            </a:extLst>
          </p:cNvPr>
          <p:cNvSpPr>
            <a:spLocks noGrp="1"/>
          </p:cNvSpPr>
          <p:nvPr>
            <p:ph idx="1"/>
          </p:nvPr>
        </p:nvSpPr>
        <p:spPr/>
        <p:txBody>
          <a:bodyPr/>
          <a:lstStyle/>
          <a:p>
            <a:r>
              <a:rPr lang="el-GR" dirty="0"/>
              <a:t>το χρόνο δημιουργίας τους</a:t>
            </a:r>
          </a:p>
          <a:p>
            <a:r>
              <a:rPr lang="el-GR" dirty="0"/>
              <a:t>τον τόπο δημιουργίας τους</a:t>
            </a:r>
          </a:p>
          <a:p>
            <a:r>
              <a:rPr lang="el-GR" dirty="0"/>
              <a:t>τη σημασία τους</a:t>
            </a:r>
          </a:p>
          <a:p>
            <a:r>
              <a:rPr lang="el-GR" dirty="0"/>
              <a:t>το είδος τους</a:t>
            </a:r>
          </a:p>
        </p:txBody>
      </p:sp>
    </p:spTree>
    <p:extLst>
      <p:ext uri="{BB962C8B-B14F-4D97-AF65-F5344CB8AC3E}">
        <p14:creationId xmlns:p14="http://schemas.microsoft.com/office/powerpoint/2010/main" val="2968538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420FBA2F-91AB-4FAC-B79B-53A52D303970}"/>
              </a:ext>
            </a:extLst>
          </p:cNvPr>
          <p:cNvSpPr>
            <a:spLocks noGrp="1"/>
          </p:cNvSpPr>
          <p:nvPr>
            <p:ph type="title"/>
          </p:nvPr>
        </p:nvSpPr>
        <p:spPr>
          <a:xfrm>
            <a:off x="838200" y="365126"/>
            <a:ext cx="10515600" cy="887942"/>
          </a:xfrm>
        </p:spPr>
        <p:txBody>
          <a:bodyPr/>
          <a:lstStyle/>
          <a:p>
            <a:r>
              <a:rPr lang="el-GR" b="1" dirty="0"/>
              <a:t>Πολιτιστική Κληρονομιά</a:t>
            </a:r>
            <a:endParaRPr lang="el-GR" dirty="0"/>
          </a:p>
        </p:txBody>
      </p:sp>
      <p:sp>
        <p:nvSpPr>
          <p:cNvPr id="3" name="Θέση περιεχομένου 2">
            <a:extLst>
              <a:ext uri="{FF2B5EF4-FFF2-40B4-BE49-F238E27FC236}">
                <a16:creationId xmlns:a16="http://schemas.microsoft.com/office/drawing/2014/main" xmlns="" id="{C4D0C412-227D-4A1E-B0D6-62E61C6D06D8}"/>
              </a:ext>
            </a:extLst>
          </p:cNvPr>
          <p:cNvSpPr>
            <a:spLocks noGrp="1"/>
          </p:cNvSpPr>
          <p:nvPr>
            <p:ph idx="1"/>
          </p:nvPr>
        </p:nvSpPr>
        <p:spPr>
          <a:xfrm>
            <a:off x="838200" y="1253068"/>
            <a:ext cx="10515600" cy="5029199"/>
          </a:xfrm>
        </p:spPr>
        <p:txBody>
          <a:bodyPr>
            <a:normAutofit/>
          </a:bodyPr>
          <a:lstStyle/>
          <a:p>
            <a:pPr marL="0" indent="0" algn="just">
              <a:buNone/>
            </a:pPr>
            <a:r>
              <a:rPr lang="el-GR" dirty="0"/>
              <a:t>Το σύνολο των πολιτιστικών αγαθών που αναφέρονται σε ένα τόπο συγκροτούν την πολιτιστική κληρονομιά του, με την έννοια ότι αυτή περιέχει τα στοιχεία που απαρτίζουν την ιστορική μνήμη του λαού ή της κοινωνίας των ανθρώπων που τον κατοικούν, δηλαδή ό,τι δημιουργήθηκε στο παρελθόν και σχετίζεται με την ιστορική του διαδρομή.</a:t>
            </a:r>
          </a:p>
          <a:p>
            <a:pPr marL="0" indent="0" algn="ctr">
              <a:buNone/>
            </a:pPr>
            <a:r>
              <a:rPr lang="el-GR" dirty="0"/>
              <a:t>Πολιτιστική Κληρονομιά</a:t>
            </a:r>
          </a:p>
          <a:p>
            <a:pPr marL="0" indent="0" algn="ctr">
              <a:buNone/>
            </a:pPr>
            <a:endParaRPr lang="el-GR" dirty="0"/>
          </a:p>
          <a:p>
            <a:pPr marL="0" indent="0" algn="ctr">
              <a:buNone/>
            </a:pPr>
            <a:r>
              <a:rPr lang="el-GR" dirty="0"/>
              <a:t>Υλική       Άυλη</a:t>
            </a:r>
          </a:p>
          <a:p>
            <a:pPr marL="0" indent="0" algn="just">
              <a:buNone/>
            </a:pPr>
            <a:r>
              <a:rPr lang="el-GR" dirty="0"/>
              <a:t>Στην </a:t>
            </a:r>
            <a:r>
              <a:rPr lang="el-GR" b="1" dirty="0"/>
              <a:t>υλική </a:t>
            </a:r>
            <a:r>
              <a:rPr lang="el-GR" dirty="0"/>
              <a:t>ανήκουν όλα τα υλικά αντικείμενα που δημιούργησε ο άνθρωπος στο παρελθόν, ενώ στην </a:t>
            </a:r>
            <a:r>
              <a:rPr lang="el-GR" b="1" dirty="0"/>
              <a:t>άυλη</a:t>
            </a:r>
            <a:r>
              <a:rPr lang="el-GR" dirty="0"/>
              <a:t> ανήκουν τα διάφορα πνευματικά του έργα (μουσική, ποίηση, λογοτεχνία, ζωγραφική </a:t>
            </a:r>
            <a:r>
              <a:rPr lang="el-GR" dirty="0" err="1"/>
              <a:t>κ.α</a:t>
            </a:r>
            <a:r>
              <a:rPr lang="el-GR" dirty="0"/>
              <a:t>)</a:t>
            </a:r>
          </a:p>
        </p:txBody>
      </p:sp>
      <p:cxnSp>
        <p:nvCxnSpPr>
          <p:cNvPr id="5" name="Ευθύγραμμο βέλος σύνδεσης 4">
            <a:extLst>
              <a:ext uri="{FF2B5EF4-FFF2-40B4-BE49-F238E27FC236}">
                <a16:creationId xmlns:a16="http://schemas.microsoft.com/office/drawing/2014/main" xmlns="" id="{B3611198-F626-4D80-819F-67035C636905}"/>
              </a:ext>
            </a:extLst>
          </p:cNvPr>
          <p:cNvCxnSpPr/>
          <p:nvPr/>
        </p:nvCxnSpPr>
        <p:spPr>
          <a:xfrm flipH="1">
            <a:off x="5604933" y="3826933"/>
            <a:ext cx="338667" cy="47413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 name="Ευθύγραμμο βέλος σύνδεσης 6">
            <a:extLst>
              <a:ext uri="{FF2B5EF4-FFF2-40B4-BE49-F238E27FC236}">
                <a16:creationId xmlns:a16="http://schemas.microsoft.com/office/drawing/2014/main" xmlns="" id="{E690255F-AC1A-4AFF-BAE7-5629F89D618A}"/>
              </a:ext>
            </a:extLst>
          </p:cNvPr>
          <p:cNvCxnSpPr/>
          <p:nvPr/>
        </p:nvCxnSpPr>
        <p:spPr>
          <a:xfrm>
            <a:off x="6096000" y="3793067"/>
            <a:ext cx="423333" cy="5080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895433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9CB355AD-FA1B-4029-8219-D1B5706C627F}"/>
              </a:ext>
            </a:extLst>
          </p:cNvPr>
          <p:cNvSpPr>
            <a:spLocks noGrp="1"/>
          </p:cNvSpPr>
          <p:nvPr>
            <p:ph type="title"/>
          </p:nvPr>
        </p:nvSpPr>
        <p:spPr>
          <a:xfrm>
            <a:off x="838200" y="365126"/>
            <a:ext cx="10515600" cy="1040342"/>
          </a:xfrm>
        </p:spPr>
        <p:txBody>
          <a:bodyPr>
            <a:normAutofit fontScale="90000"/>
          </a:bodyPr>
          <a:lstStyle/>
          <a:p>
            <a:r>
              <a:rPr lang="el-GR" sz="3600" b="1" dirty="0"/>
              <a:t>Η υλική πολιτιστική κληρονομιά ταξινομείται επίσης σε δύο μεγάλες κατηγορίες:</a:t>
            </a:r>
            <a:endParaRPr lang="el-GR" sz="3600" dirty="0"/>
          </a:p>
        </p:txBody>
      </p:sp>
      <p:sp>
        <p:nvSpPr>
          <p:cNvPr id="3" name="Θέση περιεχομένου 2">
            <a:extLst>
              <a:ext uri="{FF2B5EF4-FFF2-40B4-BE49-F238E27FC236}">
                <a16:creationId xmlns:a16="http://schemas.microsoft.com/office/drawing/2014/main" xmlns="" id="{FEC8F005-0036-4A00-ABB2-CCE31D8B9ACE}"/>
              </a:ext>
            </a:extLst>
          </p:cNvPr>
          <p:cNvSpPr>
            <a:spLocks noGrp="1"/>
          </p:cNvSpPr>
          <p:nvPr>
            <p:ph idx="1"/>
          </p:nvPr>
        </p:nvSpPr>
        <p:spPr>
          <a:xfrm>
            <a:off x="838200" y="1405468"/>
            <a:ext cx="10515600" cy="4792132"/>
          </a:xfrm>
        </p:spPr>
        <p:txBody>
          <a:bodyPr>
            <a:normAutofit/>
          </a:bodyPr>
          <a:lstStyle/>
          <a:p>
            <a:pPr marL="514350" indent="-514350">
              <a:buFont typeface="+mj-lt"/>
              <a:buAutoNum type="arabicPeriod"/>
            </a:pPr>
            <a:r>
              <a:rPr lang="el-GR" b="1" dirty="0"/>
              <a:t>Την κινητή</a:t>
            </a:r>
          </a:p>
          <a:p>
            <a:pPr marL="514350" indent="-514350">
              <a:buFont typeface="+mj-lt"/>
              <a:buAutoNum type="arabicPeriod"/>
            </a:pPr>
            <a:r>
              <a:rPr lang="el-GR" b="1" dirty="0"/>
              <a:t>Την ακίνητη</a:t>
            </a:r>
          </a:p>
          <a:p>
            <a:pPr marL="0" indent="0">
              <a:buNone/>
            </a:pPr>
            <a:r>
              <a:rPr lang="el-GR" dirty="0"/>
              <a:t>Η </a:t>
            </a:r>
            <a:r>
              <a:rPr lang="el-GR" b="1" dirty="0"/>
              <a:t>κινητή</a:t>
            </a:r>
            <a:r>
              <a:rPr lang="el-GR" dirty="0"/>
              <a:t> αποτελείται από υλικά πολιτιστικά αγαθά που μετά τη δημιουργία τους μπορούν να μετακινηθούν και περιλαμβάνει διαφόρων και διαφορετικών ειδών ή τύπων:</a:t>
            </a:r>
          </a:p>
          <a:p>
            <a:r>
              <a:rPr lang="el-GR" dirty="0"/>
              <a:t>ζωγραφικής και γλυπτικής</a:t>
            </a:r>
          </a:p>
          <a:p>
            <a:r>
              <a:rPr lang="el-GR" dirty="0"/>
              <a:t>Αγγείων </a:t>
            </a:r>
          </a:p>
          <a:p>
            <a:r>
              <a:rPr lang="el-GR" dirty="0"/>
              <a:t>Επίπλων</a:t>
            </a:r>
          </a:p>
          <a:p>
            <a:r>
              <a:rPr lang="el-GR" dirty="0"/>
              <a:t>Εργαλείων</a:t>
            </a:r>
          </a:p>
          <a:p>
            <a:r>
              <a:rPr lang="el-GR" dirty="0"/>
              <a:t>Χειρόγραφων</a:t>
            </a:r>
          </a:p>
          <a:p>
            <a:r>
              <a:rPr lang="el-GR" dirty="0"/>
              <a:t>Νομισμάτων</a:t>
            </a:r>
          </a:p>
          <a:p>
            <a:r>
              <a:rPr lang="el-GR" dirty="0"/>
              <a:t>οικιακής διακόσμησης ή χρήσης </a:t>
            </a:r>
            <a:r>
              <a:rPr lang="el-GR" dirty="0" err="1"/>
              <a:t>κ.α</a:t>
            </a:r>
            <a:endParaRPr lang="el-GR" dirty="0"/>
          </a:p>
        </p:txBody>
      </p:sp>
    </p:spTree>
    <p:extLst>
      <p:ext uri="{BB962C8B-B14F-4D97-AF65-F5344CB8AC3E}">
        <p14:creationId xmlns:p14="http://schemas.microsoft.com/office/powerpoint/2010/main" val="24700391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45539EED-912D-4724-B736-3352DF3C3A14}"/>
              </a:ext>
            </a:extLst>
          </p:cNvPr>
          <p:cNvSpPr>
            <a:spLocks noGrp="1"/>
          </p:cNvSpPr>
          <p:nvPr>
            <p:ph type="title"/>
          </p:nvPr>
        </p:nvSpPr>
        <p:spPr/>
        <p:txBody>
          <a:bodyPr>
            <a:noAutofit/>
          </a:bodyPr>
          <a:lstStyle/>
          <a:p>
            <a:r>
              <a:rPr lang="el-GR" sz="2800" dirty="0"/>
              <a:t>Η </a:t>
            </a:r>
            <a:r>
              <a:rPr lang="el-GR" sz="2800" b="1" dirty="0"/>
              <a:t>ακίνητη</a:t>
            </a:r>
            <a:r>
              <a:rPr lang="el-GR" sz="2800" dirty="0"/>
              <a:t> αποτελείται από υλικά πολιτιστικά αγαθά που είναι άρρηκτα συνδεδεμένα με το έδαφος ή αποτελούν αναπόσπαστα μέρη κτηρίων και περιλαμβάνει:</a:t>
            </a:r>
          </a:p>
        </p:txBody>
      </p:sp>
      <p:sp>
        <p:nvSpPr>
          <p:cNvPr id="3" name="Θέση περιεχομένου 2">
            <a:extLst>
              <a:ext uri="{FF2B5EF4-FFF2-40B4-BE49-F238E27FC236}">
                <a16:creationId xmlns:a16="http://schemas.microsoft.com/office/drawing/2014/main" xmlns="" id="{24785F5D-45E2-44BB-9CA7-953E48FA4496}"/>
              </a:ext>
            </a:extLst>
          </p:cNvPr>
          <p:cNvSpPr>
            <a:spLocks noGrp="1"/>
          </p:cNvSpPr>
          <p:nvPr>
            <p:ph idx="1"/>
          </p:nvPr>
        </p:nvSpPr>
        <p:spPr/>
        <p:txBody>
          <a:bodyPr>
            <a:normAutofit/>
          </a:bodyPr>
          <a:lstStyle/>
          <a:p>
            <a:r>
              <a:rPr lang="el-GR" dirty="0"/>
              <a:t>Αρχιτεκτονικά μνημεία</a:t>
            </a:r>
          </a:p>
          <a:p>
            <a:r>
              <a:rPr lang="el-GR" dirty="0"/>
              <a:t>Κτήρια ιστορικού ή καλλιτεχνικού ενδιαφέροντος</a:t>
            </a:r>
          </a:p>
          <a:p>
            <a:r>
              <a:rPr lang="el-GR" dirty="0"/>
              <a:t>Αρχαιολογικούς χώρους</a:t>
            </a:r>
          </a:p>
          <a:p>
            <a:r>
              <a:rPr lang="el-GR" dirty="0"/>
              <a:t>Ανασκαφές</a:t>
            </a:r>
          </a:p>
          <a:p>
            <a:r>
              <a:rPr lang="el-GR" dirty="0"/>
              <a:t>Ιστορικές πόλεις</a:t>
            </a:r>
          </a:p>
          <a:p>
            <a:r>
              <a:rPr lang="el-GR" dirty="0"/>
              <a:t>Τόπους ιστορικής μνήμης</a:t>
            </a:r>
          </a:p>
          <a:p>
            <a:r>
              <a:rPr lang="el-GR" dirty="0"/>
              <a:t>Πολιτιστικά τοπία</a:t>
            </a:r>
          </a:p>
          <a:p>
            <a:r>
              <a:rPr lang="el-GR" dirty="0"/>
              <a:t>Σπάνια οικοσυστήματα</a:t>
            </a:r>
          </a:p>
          <a:p>
            <a:r>
              <a:rPr lang="el-GR" dirty="0"/>
              <a:t>Τοιχογραφίες </a:t>
            </a:r>
            <a:r>
              <a:rPr lang="el-GR" dirty="0" err="1"/>
              <a:t>κ.α</a:t>
            </a:r>
            <a:endParaRPr lang="el-GR" dirty="0"/>
          </a:p>
        </p:txBody>
      </p:sp>
    </p:spTree>
    <p:extLst>
      <p:ext uri="{BB962C8B-B14F-4D97-AF65-F5344CB8AC3E}">
        <p14:creationId xmlns:p14="http://schemas.microsoft.com/office/powerpoint/2010/main" val="441080648"/>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
  <TotalTime>106</TotalTime>
  <Words>3780</Words>
  <Application>Microsoft Office PowerPoint</Application>
  <PresentationFormat>Ευρεία οθόνη</PresentationFormat>
  <Paragraphs>378</Paragraphs>
  <Slides>52</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52</vt:i4>
      </vt:variant>
    </vt:vector>
  </HeadingPairs>
  <TitlesOfParts>
    <vt:vector size="59" baseType="lpstr">
      <vt:lpstr>Arial</vt:lpstr>
      <vt:lpstr>Calibri</vt:lpstr>
      <vt:lpstr>Century Gothic</vt:lpstr>
      <vt:lpstr>Courier New</vt:lpstr>
      <vt:lpstr>Wingdings</vt:lpstr>
      <vt:lpstr>Wingdings 3</vt:lpstr>
      <vt:lpstr>Wisp</vt:lpstr>
      <vt:lpstr>Διατήρηση και Διαχείριση Πολιτιστικής Κληρονομιάς στην κατεύθυνση της βιώσιμης τοπικής ανάπτυξης</vt:lpstr>
      <vt:lpstr> Μέρος Ι :Διατήρηση /Διαχείριση της Υλικής Πολιτιστικής Κληρονομιάς </vt:lpstr>
      <vt:lpstr>Γιατί η ανάδειξη και αξιοποίηση της υλικής πολιτιστικής κληρονομιάς, αποκτά στις ημέρες μας ιδιαίτερη αξία;</vt:lpstr>
      <vt:lpstr>Η διατήρηση της υλικής πολιτιστικής κληρονομιάς ως διεπιστημονικό πεδίο</vt:lpstr>
      <vt:lpstr>Έννοιες και Ορισμοί</vt:lpstr>
      <vt:lpstr>Τα πολιτιστικά αγαθά μπορούν να ταξινομηθούν με βάση τα κάτωθι κριτήρια:</vt:lpstr>
      <vt:lpstr>Πολιτιστική Κληρονομιά</vt:lpstr>
      <vt:lpstr>Η υλική πολιτιστική κληρονομιά ταξινομείται επίσης σε δύο μεγάλες κατηγορίες:</vt:lpstr>
      <vt:lpstr>Η ακίνητη αποτελείται από υλικά πολιτιστικά αγαθά που είναι άρρηκτα συνδεδεμένα με το έδαφος ή αποτελούν αναπόσπαστα μέρη κτηρίων και περιλαμβάνει:</vt:lpstr>
      <vt:lpstr>Μνημεία</vt:lpstr>
      <vt:lpstr>Τοπίο</vt:lpstr>
      <vt:lpstr>Παρουσίαση του PowerPoint</vt:lpstr>
      <vt:lpstr>Παρουσίαση του PowerPoint</vt:lpstr>
      <vt:lpstr>Απειλές της υλικής πολιτιστικής κληρονομιάς</vt:lpstr>
      <vt:lpstr>Παρουσίαση του PowerPoint</vt:lpstr>
      <vt:lpstr>Παρουσίαση του PowerPoint</vt:lpstr>
      <vt:lpstr>Ια. Διαχείριση Υλικής Πολιτιστικής κληρονομιάς και μοντέλα βιοπολιτισμικής ανάπτυξης</vt:lpstr>
      <vt:lpstr>Ιστορική εξέλιξη</vt:lpstr>
      <vt:lpstr> Περιεχόμενο διαχείρισης</vt:lpstr>
      <vt:lpstr>Παρουσίαση του PowerPoint</vt:lpstr>
      <vt:lpstr>Παρουσίαση του PowerPoint</vt:lpstr>
      <vt:lpstr>Παρουσίαση του PowerPoint</vt:lpstr>
      <vt:lpstr>Στόχος της διαχείρισης</vt:lpstr>
      <vt:lpstr>Αρχές και πρακτικές διαχείρισης</vt:lpstr>
      <vt:lpstr>Χαρακτηριστικά διαχείρισης</vt:lpstr>
      <vt:lpstr>Χαρακτηριστικά διαχείρισης</vt:lpstr>
      <vt:lpstr>Χαρακτηριστικά διαχείρισης</vt:lpstr>
      <vt:lpstr>Η διαχείριση ως αυτόνομος  επαγγελματικός κλάδος</vt:lpstr>
      <vt:lpstr>Η διαχείριση ως αυτόνομος  επαγγελματικός κλάδος</vt:lpstr>
      <vt:lpstr>Τοπική κοινωνία &amp; βιώσιμη ανάπτυξη</vt:lpstr>
      <vt:lpstr>Μοντέλα διαχείρισης πολιτισμικής κληρονομιάς</vt:lpstr>
      <vt:lpstr>«Υλικοκεντρικό» μοντέλο (material-based approach)</vt:lpstr>
      <vt:lpstr>«Υλικοκεντρικό» μοντέλο</vt:lpstr>
      <vt:lpstr> «Υλικοκεντρικό» μοντέλο  Παραδείγματα εφαρμογής </vt:lpstr>
      <vt:lpstr>«Υλικοκεντρικό» μοντέλο  Πλεονεκτήματα - Μειονεκτήματα</vt:lpstr>
      <vt:lpstr>Παρουσίαση του PowerPoint</vt:lpstr>
      <vt:lpstr>«Αξιοκεντρικό» μοντέλο (values-based approach)</vt:lpstr>
      <vt:lpstr>«Αξιοκεντρικό» μοντέλο  Παράδειγμα</vt:lpstr>
      <vt:lpstr>«Αξιοκεντρικό» μοντέλο (Χαρακτηριστικά)</vt:lpstr>
      <vt:lpstr>Παρουσίαση του PowerPoint</vt:lpstr>
      <vt:lpstr>Παρουσίαση του PowerPoint</vt:lpstr>
      <vt:lpstr>«Αξιοκεντρικό» μοντέλο Πλεονεκτήματα - Μειονεκτήματα</vt:lpstr>
      <vt:lpstr>Παρουσίαση του PowerPoint</vt:lpstr>
      <vt:lpstr>«Αξιοκεντρικό» μοντέλο</vt:lpstr>
      <vt:lpstr>Μοντέλο «ζώσας πολιτισμικής κληρονομιάς» (living heritage approach)</vt:lpstr>
      <vt:lpstr>Παρουσίαση του PowerPoint</vt:lpstr>
      <vt:lpstr> Μοντέλο «ζώσας πολιτισμικής κληρονομιάς»</vt:lpstr>
      <vt:lpstr>Μοντέλο «ζώσας πολιτισμικής κληρονομιάς»</vt:lpstr>
      <vt:lpstr>Παρουσίαση του PowerPoint</vt:lpstr>
      <vt:lpstr>Μοντέλο «ζώσας πολιτισμικής κληρονομιάς» </vt:lpstr>
      <vt:lpstr>Παρουσίαση του PowerPoint</vt:lpstr>
      <vt:lpstr>Συμπεράσματα</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"Τουρισμός Πολιτιστικής Κληρονομιάς"</dc:title>
  <dc:creator>Παναγιώτης</dc:creator>
  <cp:lastModifiedBy>Λογαριασμός Microsoft</cp:lastModifiedBy>
  <cp:revision>16</cp:revision>
  <dcterms:created xsi:type="dcterms:W3CDTF">2020-05-03T21:49:30Z</dcterms:created>
  <dcterms:modified xsi:type="dcterms:W3CDTF">2022-11-29T07:20:05Z</dcterms:modified>
</cp:coreProperties>
</file>