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68" r:id="rId3"/>
    <p:sldId id="269" r:id="rId4"/>
    <p:sldId id="270" r:id="rId5"/>
    <p:sldId id="272" r:id="rId6"/>
    <p:sldId id="273" r:id="rId7"/>
    <p:sldId id="274" r:id="rId8"/>
    <p:sldId id="275" r:id="rId9"/>
    <p:sldId id="257" r:id="rId10"/>
    <p:sldId id="258" r:id="rId11"/>
    <p:sldId id="259" r:id="rId12"/>
    <p:sldId id="260" r:id="rId13"/>
    <p:sldId id="261" r:id="rId14"/>
    <p:sldId id="262" r:id="rId15"/>
    <p:sldId id="263" r:id="rId16"/>
    <p:sldId id="264" r:id="rId17"/>
    <p:sldId id="265" r:id="rId18"/>
    <p:sldId id="266" r:id="rId19"/>
    <p:sldId id="267" r:id="rId20"/>
    <p:sldId id="276" r:id="rId21"/>
    <p:sldId id="277" r:id="rId22"/>
    <p:sldId id="278" r:id="rId23"/>
    <p:sldId id="279"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183479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188613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F43E58-9984-4EE2-8D2C-B80C8FA96641}"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56455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0B1C739F-820B-431E-8842-EA009F43477A}" type="datetimeFigureOut">
              <a:rPr lang="el-GR" smtClean="0"/>
              <a:t>8/12/2020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2788725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0B1C739F-820B-431E-8842-EA009F43477A}" type="datetimeFigureOut">
              <a:rPr lang="el-GR" smtClean="0"/>
              <a:t>8/12/2020</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43E58-9984-4EE2-8D2C-B80C8FA96641}"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19763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0B1C739F-820B-431E-8842-EA009F43477A}" type="datetimeFigureOut">
              <a:rPr lang="el-GR" smtClean="0"/>
              <a:t>8/12/2020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2999200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1197898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2243192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4152525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0B1C739F-820B-431E-8842-EA009F43477A}" type="datetimeFigureOut">
              <a:rPr lang="el-GR" smtClean="0"/>
              <a:t>8/12/2020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904627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0B1C739F-820B-431E-8842-EA009F43477A}" type="datetimeFigureOut">
              <a:rPr lang="el-GR" smtClean="0"/>
              <a:t>8/12/2020</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1608453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0B1C739F-820B-431E-8842-EA009F43477A}" type="datetimeFigureOut">
              <a:rPr lang="el-GR" smtClean="0"/>
              <a:t>8/12/2020</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386418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0B1C739F-820B-431E-8842-EA009F43477A}" type="datetimeFigureOut">
              <a:rPr lang="el-GR" smtClean="0"/>
              <a:t>8/12/2020</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3451096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C739F-820B-431E-8842-EA009F43477A}" type="datetimeFigureOut">
              <a:rPr lang="el-GR" smtClean="0"/>
              <a:t>8/12/2020</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1932867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0B1C739F-820B-431E-8842-EA009F43477A}" type="datetimeFigureOut">
              <a:rPr lang="el-GR" smtClean="0"/>
              <a:t>8/12/2020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708107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0B1C739F-820B-431E-8842-EA009F43477A}" type="datetimeFigureOut">
              <a:rPr lang="el-GR" smtClean="0"/>
              <a:t>8/12/2020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3F43E58-9984-4EE2-8D2C-B80C8FA96641}" type="slidenum">
              <a:rPr lang="el-GR" smtClean="0"/>
              <a:t>‹#›</a:t>
            </a:fld>
            <a:endParaRPr lang="el-GR"/>
          </a:p>
        </p:txBody>
      </p:sp>
    </p:spTree>
    <p:extLst>
      <p:ext uri="{BB962C8B-B14F-4D97-AF65-F5344CB8AC3E}">
        <p14:creationId xmlns:p14="http://schemas.microsoft.com/office/powerpoint/2010/main" val="4231606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B1C739F-820B-431E-8842-EA009F43477A}" type="datetimeFigureOut">
              <a:rPr lang="el-GR" smtClean="0"/>
              <a:t>8/12/2020</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3F43E58-9984-4EE2-8D2C-B80C8FA96641}" type="slidenum">
              <a:rPr lang="el-GR" smtClean="0"/>
              <a:t>‹#›</a:t>
            </a:fld>
            <a:endParaRPr lang="el-GR"/>
          </a:p>
        </p:txBody>
      </p:sp>
    </p:spTree>
    <p:extLst>
      <p:ext uri="{BB962C8B-B14F-4D97-AF65-F5344CB8AC3E}">
        <p14:creationId xmlns:p14="http://schemas.microsoft.com/office/powerpoint/2010/main" val="2226253869"/>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p:cNvSpPr/>
          <p:nvPr/>
        </p:nvSpPr>
        <p:spPr>
          <a:xfrm>
            <a:off x="3048000" y="1443841"/>
            <a:ext cx="6096000" cy="3970318"/>
          </a:xfrm>
          <a:prstGeom prst="rect">
            <a:avLst/>
          </a:prstGeom>
        </p:spPr>
        <p:txBody>
          <a:bodyPr>
            <a:spAutoFit/>
          </a:bodyPr>
          <a:lstStyle/>
          <a:p>
            <a:r>
              <a:rPr lang="el-GR" dirty="0" smtClean="0"/>
              <a:t>Η μετανάστευση παράγει πολιτισμικές συναντήσεις που είναι ήπιες ή συγκρουσιακές.</a:t>
            </a:r>
          </a:p>
          <a:p>
            <a:r>
              <a:rPr lang="el-GR" dirty="0" smtClean="0"/>
              <a:t>Μέλη διαφορετικών πολιτισμικών ομάδων έχουν την ευκαιρία να συγκρίνουν πολιτισμούς και ως συνέπεια να υποστηρίξουν ή να αντιταχθούν στον εθνοκεντρισμό (=πίστη στην υπεροχή κάποιου πολιτισμού έναντι άλλων).</a:t>
            </a:r>
          </a:p>
          <a:p>
            <a:r>
              <a:rPr lang="el-GR" dirty="0" smtClean="0"/>
              <a:t>Οι πολιτισμοί δεδομένων των συνεχών </a:t>
            </a:r>
            <a:r>
              <a:rPr lang="el-GR" dirty="0" err="1" smtClean="0"/>
              <a:t>διαδράσεων</a:t>
            </a:r>
            <a:r>
              <a:rPr lang="el-GR" dirty="0" smtClean="0"/>
              <a:t> και αλλαγών εκλαμβάνονται ως δυναμικές και ρευστές οντότητες.  Αυτό ισχύει για κουλτούρες πλειονότητας αλλά και μειονότητας.</a:t>
            </a:r>
          </a:p>
          <a:p>
            <a:r>
              <a:rPr lang="el-GR" dirty="0" smtClean="0"/>
              <a:t>Αυτό που συχνά </a:t>
            </a:r>
            <a:r>
              <a:rPr lang="el-GR" dirty="0" err="1" smtClean="0"/>
              <a:t>παραβλέπεται</a:t>
            </a:r>
            <a:r>
              <a:rPr lang="el-GR" dirty="0" smtClean="0"/>
              <a:t> είναι το γεγονός ότι οι πολιτισμικές παραδόσεις στις ομάδες μεταναστών έχουν τα δικά τους στοιχεία μοντερνισμού με αποτέλεσμα συχνά,  αυτές οι πολιτισμικές ομάδες να διχάζονται εσωτερικά.</a:t>
            </a:r>
            <a:endParaRPr lang="el-GR" dirty="0"/>
          </a:p>
        </p:txBody>
      </p:sp>
      <p:sp>
        <p:nvSpPr>
          <p:cNvPr id="7" name="Τίτλος 6"/>
          <p:cNvSpPr>
            <a:spLocks noGrp="1"/>
          </p:cNvSpPr>
          <p:nvPr>
            <p:ph type="title"/>
          </p:nvPr>
        </p:nvSpPr>
        <p:spPr>
          <a:xfrm>
            <a:off x="1419732" y="0"/>
            <a:ext cx="8911687" cy="1280890"/>
          </a:xfrm>
        </p:spPr>
        <p:txBody>
          <a:bodyPr/>
          <a:lstStyle/>
          <a:p>
            <a:r>
              <a:rPr lang="el-GR" b="1" dirty="0" smtClean="0"/>
              <a:t>Παρεμβάσεις κοινωνικής ανάπτυξης σε σύγχρονες πολυπολιτισμικές κοινωνίες </a:t>
            </a:r>
            <a:endParaRPr lang="el-GR" b="1" dirty="0"/>
          </a:p>
        </p:txBody>
      </p:sp>
    </p:spTree>
    <p:extLst>
      <p:ext uri="{BB962C8B-B14F-4D97-AF65-F5344CB8AC3E}">
        <p14:creationId xmlns:p14="http://schemas.microsoft.com/office/powerpoint/2010/main" val="173144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043732"/>
            <a:ext cx="6096000" cy="4770537"/>
          </a:xfrm>
          <a:prstGeom prst="rect">
            <a:avLst/>
          </a:prstGeom>
        </p:spPr>
        <p:txBody>
          <a:bodyPr>
            <a:spAutoFit/>
          </a:bodyPr>
          <a:lstStyle/>
          <a:p>
            <a:pPr marL="0" marR="0" lvl="0" indent="0" defTabSz="914400" eaLnBrk="1" fontAlgn="auto" latinLnBrk="0" hangingPunct="1">
              <a:lnSpc>
                <a:spcPct val="100000"/>
              </a:lnSpc>
              <a:spcBef>
                <a:spcPts val="1200"/>
              </a:spcBef>
              <a:spcAft>
                <a:spcPts val="0"/>
              </a:spcAft>
              <a:buClrTx/>
              <a:buSzTx/>
              <a:buFontTx/>
              <a:buNone/>
              <a:tabLst/>
              <a:defRPr/>
            </a:pPr>
            <a:r>
              <a:rPr kumimoji="0" lang="el-GR" sz="2400" b="0" i="0" u="none" strike="noStrike" kern="0" cap="none" spc="0" normalizeH="0" baseline="0" noProof="0" dirty="0" smtClean="0">
                <a:ln>
                  <a:noFill/>
                </a:ln>
                <a:solidFill>
                  <a:prstClr val="black"/>
                </a:solidFill>
                <a:effectLst/>
                <a:uLnTx/>
                <a:uFillTx/>
              </a:rPr>
              <a:t>Η έννοια της «διαφοράς»:</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Μπορεί να λειτουργήσει βοηθητικά στην κοινωνική ενσωμάτωση</a:t>
            </a:r>
            <a:r>
              <a:rPr kumimoji="0" lang="el-GR" sz="2400" b="0" i="0" u="none" strike="noStrike" kern="0" cap="none" spc="0" normalizeH="0" noProof="0" dirty="0" smtClean="0">
                <a:ln>
                  <a:noFill/>
                </a:ln>
                <a:solidFill>
                  <a:prstClr val="black"/>
                </a:solidFill>
                <a:effectLst/>
                <a:uLnTx/>
                <a:uFillTx/>
              </a:rPr>
              <a:t> και συνοχή</a:t>
            </a:r>
            <a:r>
              <a:rPr kumimoji="0" lang="el-GR" sz="2400" b="0" i="0" u="none" strike="noStrike" kern="0" cap="none" spc="0" normalizeH="0" baseline="0" noProof="0" dirty="0" smtClean="0">
                <a:ln>
                  <a:noFill/>
                </a:ln>
                <a:solidFill>
                  <a:prstClr val="black"/>
                </a:solidFill>
                <a:effectLst/>
                <a:uLnTx/>
                <a:uFillTx/>
              </a:rPr>
              <a:t> και στη διαμόρφωση κοινωνικής πολιτικής.</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Μπορεί να χρησιμοποιηθεί για να προάγει την ευαισθησία στην κάλυψη ανθρώπινων αναγκών αλλά και να </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Βελτιώσει την κατανόηση του τρόπου με τον οποίο προσδιορίζονται και διατυπώνονται οι ανάγκες συγκεκριμένων ομάδων.</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endParaRPr kumimoji="0" lang="el-GR"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4246099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2475781" y="836220"/>
            <a:ext cx="6970143" cy="5047536"/>
          </a:xfrm>
          <a:prstGeom prst="rect">
            <a:avLst/>
          </a:prstGeom>
        </p:spPr>
        <p:txBody>
          <a:bodyPr wrap="square">
            <a:spAutoFit/>
          </a:bodyPr>
          <a:lstStyle/>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Η ιδανική κατάσταση της </a:t>
            </a:r>
            <a:r>
              <a:rPr kumimoji="0" lang="el-GR" sz="2400" b="0" i="0" u="none" strike="noStrike" kern="0" cap="none" spc="0" normalizeH="0" baseline="0" noProof="0" dirty="0" err="1" smtClean="0">
                <a:ln>
                  <a:noFill/>
                </a:ln>
                <a:solidFill>
                  <a:prstClr val="black"/>
                </a:solidFill>
                <a:effectLst/>
                <a:uLnTx/>
                <a:uFillTx/>
              </a:rPr>
              <a:t>πολυπολιτισμικότητας</a:t>
            </a:r>
            <a:r>
              <a:rPr kumimoji="0" lang="el-GR" sz="2400" b="0" i="0" u="none" strike="noStrike" kern="0" cap="none" spc="0" normalizeH="0" baseline="0" noProof="0" dirty="0" smtClean="0">
                <a:ln>
                  <a:noFill/>
                </a:ln>
                <a:solidFill>
                  <a:prstClr val="black"/>
                </a:solidFill>
                <a:effectLst/>
                <a:uLnTx/>
                <a:uFillTx/>
              </a:rPr>
              <a:t> περιλαμβάνει έννοιες που σχετίζονται με την ανοχή μεταξύ ατόμων και κοινωνικών ομάδων.</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Έθνη όπως η Δανία, η Σουηδία, η Ολλανδία και η Ουαλία αισθάνονται περήφανοι για τις φιλελεύθερες ιδέες τους στη πολιτισμική διαφορετικότητα. Παρ’ όλα αυτά όμως αυτές οι φιλελεύθερες αρχές πολύ συχνά κρύβουν ανισότητες και περιστατικά μη ανοχής που οδηγούν σε ένα τύπο «τύφλωσης στις διαφορές» που οδηγεί στην άρνηση των δικαιωμάτων των μειονοτήτων.</a:t>
            </a:r>
            <a:endParaRPr kumimoji="0" lang="el-GR"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963202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49238" y="349414"/>
            <a:ext cx="8686800" cy="4616648"/>
          </a:xfrm>
          <a:prstGeom prst="rect">
            <a:avLst/>
          </a:prstGeom>
        </p:spPr>
        <p:txBody>
          <a:bodyPr wrap="square">
            <a:spAutoFit/>
          </a:bodyPr>
          <a:lstStyle/>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Σ’ αυτό πλαίσιο,  η έννοια της «ανοχής» έχει γίνει αντικείμενο σφοδρής κριτικής.  </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Η έννοια της «ανοχής» εξ’ ορισμού υποδηλώνει ότι υπάρχει κάτι απαράδεκτο / ανάρμοστο το οποίο ανέχεται κάποιος και επίσης ενέχει πατερναλιστικές αντιλήψεις με τις οποίες συσχετίζεται η </a:t>
            </a:r>
            <a:r>
              <a:rPr kumimoji="0" lang="el-GR" sz="2400" b="0" i="0" u="none" strike="noStrike" kern="0" cap="none" spc="0" normalizeH="0" baseline="0" noProof="0" dirty="0" err="1" smtClean="0">
                <a:ln>
                  <a:noFill/>
                </a:ln>
                <a:solidFill>
                  <a:prstClr val="black"/>
                </a:solidFill>
                <a:effectLst/>
                <a:uLnTx/>
                <a:uFillTx/>
              </a:rPr>
              <a:t>πολυπολιτισμικότητα</a:t>
            </a:r>
            <a:r>
              <a:rPr kumimoji="0" lang="el-GR" sz="2400" b="0" i="0" u="none" strike="noStrike" kern="0" cap="none" spc="0" normalizeH="0" baseline="0" noProof="0" dirty="0" smtClean="0">
                <a:ln>
                  <a:noFill/>
                </a:ln>
                <a:solidFill>
                  <a:prstClr val="black"/>
                </a:solidFill>
                <a:effectLst/>
                <a:uLnTx/>
                <a:uFillTx/>
              </a:rPr>
              <a:t>.</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Η ανοχή δεν υποκαθιστά τα δικαιώματα  εφόσον βασίζεται στη γενναιοδωρία η οποία εύκολα μπορεί να αναιρεθεί.</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Ποια είναι τα όρια της ανοχής? </a:t>
            </a:r>
            <a:endParaRPr kumimoji="0" lang="el-GR"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539378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2104845" y="1356624"/>
            <a:ext cx="7039155" cy="4524315"/>
          </a:xfrm>
          <a:prstGeom prst="rect">
            <a:avLst/>
          </a:prstGeom>
        </p:spPr>
        <p:txBody>
          <a:bodyPr wrap="square">
            <a:spAutoFit/>
          </a:bodyPr>
          <a:lstStyle/>
          <a:p>
            <a:r>
              <a:rPr lang="el-GR" dirty="0" smtClean="0"/>
              <a:t>Προκατάληψη: (Brown 1995) </a:t>
            </a:r>
          </a:p>
          <a:p>
            <a:r>
              <a:rPr lang="el-GR" dirty="0" smtClean="0"/>
              <a:t>Ουσιαστικά πρόκειται για έναν κοινωνικό και ψυχολογικό προσανατολισμό που ως επί το </a:t>
            </a:r>
            <a:r>
              <a:rPr lang="el-GR" dirty="0" err="1" smtClean="0"/>
              <a:t>πλείστον</a:t>
            </a:r>
            <a:r>
              <a:rPr lang="el-GR" dirty="0" smtClean="0"/>
              <a:t> έχει αρνητικό χαρακτήρα: δυσπιστία,  φόβος,  καχυποψία, μειωτική και επιθετική αντιμετώπιση μιας ομάδας ατόμων από άλλη.</a:t>
            </a:r>
          </a:p>
          <a:p>
            <a:r>
              <a:rPr lang="el-GR" dirty="0" smtClean="0"/>
              <a:t>Η προκατάληψη δεν είναι απλά ένα νοητικό κατασκεύασμα αλλά βρίσκει την έκφρασή του σε συμπεριφορές διάκρισης (=να συμπεριφέρομαι / αντιμετωπίζω κάποιον διαφορετικά)</a:t>
            </a:r>
          </a:p>
          <a:p>
            <a:r>
              <a:rPr lang="el-GR" dirty="0" smtClean="0"/>
              <a:t>Παρά το γεγονός ότι συμπεριφορές διάκρισης μπορεί να εμφανίζονται ως μεμονωμένα φαινόμενα,  αυτό που πιο συχνά συμβαίνει είναι ότι διαμορφώνονται πρότυπα συμπεριφοράς </a:t>
            </a:r>
          </a:p>
          <a:p>
            <a:r>
              <a:rPr lang="el-GR" dirty="0" smtClean="0"/>
              <a:t>απέναντι σε ανίσχυρους ανθρώπους.  Σε συγκεκριμένες κοινωνίες υπάρχουν ποσοτικά στοιχεία που αφορούν στις συμπεριφορές διάκρισης,  γεγονός που υποδηλώνει ότι κάποιοι άνθρωποι υφίστανται συστηματικά διακρίσεις</a:t>
            </a:r>
            <a:endParaRPr lang="el-GR" dirty="0"/>
          </a:p>
        </p:txBody>
      </p:sp>
    </p:spTree>
    <p:extLst>
      <p:ext uri="{BB962C8B-B14F-4D97-AF65-F5344CB8AC3E}">
        <p14:creationId xmlns:p14="http://schemas.microsoft.com/office/powerpoint/2010/main" val="380188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871932" y="1582341"/>
            <a:ext cx="7272068" cy="3416320"/>
          </a:xfrm>
          <a:prstGeom prst="rect">
            <a:avLst/>
          </a:prstGeom>
        </p:spPr>
        <p:txBody>
          <a:bodyPr wrap="square">
            <a:spAutoFit/>
          </a:bodyPr>
          <a:lstStyle/>
          <a:p>
            <a:r>
              <a:rPr lang="el-GR" dirty="0" smtClean="0"/>
              <a:t>Οι διακρίσεις είναι ένα μόνο από τα αίτια που πιθανόν παράγουν ανισότητα και μειονεκτική θέση</a:t>
            </a:r>
          </a:p>
          <a:p>
            <a:r>
              <a:rPr lang="el-GR" dirty="0" smtClean="0"/>
              <a:t>Η υιοθέτηση συμπεριφορών που ενισχύουν τις διακρίσεις και την ανισότητα έχουν οδηγήσει σε στρατηγικές θετικής δράσης και  θετικής διάκρισης.</a:t>
            </a:r>
          </a:p>
          <a:p>
            <a:r>
              <a:rPr lang="el-GR" dirty="0" smtClean="0"/>
              <a:t>Η  θετική διάκριση λειτουργεί με τρόπο ώστε να παρέχει σε  ένα άτομο ή μια ομάδα προνομιακή μεταχείριση ώστε να τους τοποθετήσει σε μια πιο ισότιμη βάση σε σχέση με την πλειοψηφία.</a:t>
            </a:r>
          </a:p>
          <a:p>
            <a:r>
              <a:rPr lang="el-GR" dirty="0" smtClean="0"/>
              <a:t>Αυτό σε πολλές χώρες θεωρείται παράνομο και αναπτύσσονται προσπάθειες προς την κατεύθυνση της κατάργησής του.</a:t>
            </a:r>
          </a:p>
          <a:p>
            <a:endParaRPr lang="el-GR" dirty="0"/>
          </a:p>
        </p:txBody>
      </p:sp>
    </p:spTree>
    <p:extLst>
      <p:ext uri="{BB962C8B-B14F-4D97-AF65-F5344CB8AC3E}">
        <p14:creationId xmlns:p14="http://schemas.microsoft.com/office/powerpoint/2010/main" val="1840439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639019" y="1382286"/>
            <a:ext cx="7504981" cy="4093428"/>
          </a:xfrm>
          <a:prstGeom prst="rect">
            <a:avLst/>
          </a:prstGeom>
        </p:spPr>
        <p:txBody>
          <a:bodyPr wrap="square">
            <a:spAutoFit/>
          </a:bodyPr>
          <a:lstStyle/>
          <a:p>
            <a:pPr marL="0" marR="0" lvl="0" indent="0" defTabSz="914400" eaLnBrk="1" fontAlgn="auto" latinLnBrk="0" hangingPunct="1">
              <a:lnSpc>
                <a:spcPct val="100000"/>
              </a:lnSpc>
              <a:spcBef>
                <a:spcPts val="1200"/>
              </a:spcBef>
              <a:spcAft>
                <a:spcPts val="0"/>
              </a:spcAft>
              <a:buClrTx/>
              <a:buSzTx/>
              <a:buFontTx/>
              <a:buNone/>
              <a:tabLst/>
              <a:defRPr/>
            </a:pPr>
            <a:r>
              <a:rPr kumimoji="0" lang="el-GR" sz="2400" b="0" i="0" u="none" strike="noStrike" kern="0" cap="none" spc="0" normalizeH="0" baseline="0" noProof="0" dirty="0" smtClean="0">
                <a:ln>
                  <a:noFill/>
                </a:ln>
                <a:solidFill>
                  <a:prstClr val="black"/>
                </a:solidFill>
                <a:effectLst/>
                <a:uLnTx/>
                <a:uFillTx/>
              </a:rPr>
              <a:t>Ο όρος «διάκριση» έχει ηθική αλλά και νομική υπόσταση</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Παρά το γεγονός ότι η προστασία των ανθρωπίνων δικαιωμάτων υπάρχει στις καρδιές των ανθρώπων και σε διεθνείς συμβάσεις,  υπάρχει η ανάγκη σε τοπικό επίπεδο για τη δημιουργία υποστηρικτικής νομοθεσίας προκειμένου να εφαρμοστούν οι διεθνείς συμβάσεις. </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endParaRPr kumimoji="0" lang="el-GR"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056338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92370" y="634389"/>
            <a:ext cx="7651630" cy="5250668"/>
          </a:xfrm>
          <a:prstGeom prst="rect">
            <a:avLst/>
          </a:prstGeom>
        </p:spPr>
        <p:txBody>
          <a:bodyPr wrap="square">
            <a:spAutoFit/>
          </a:bodyPr>
          <a:lstStyle/>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Pieterse (1991) γενικός ορισμός για τον «Ευρωπαϊκό πολιτισμό»: Τι προσδιορίζει και χαρακτηρίζει τον Ευρωπαϊκό πολιτισμό???</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400" b="0" i="0" u="none" strike="noStrike" kern="0" cap="none" spc="0" normalizeH="0" baseline="0" noProof="0" dirty="0" smtClean="0">
                <a:ln>
                  <a:noFill/>
                </a:ln>
                <a:solidFill>
                  <a:prstClr val="black"/>
                </a:solidFill>
                <a:effectLst/>
                <a:uLnTx/>
                <a:uFillTx/>
              </a:rPr>
              <a:t>Η Ευρώπη σχηματίζεται από….. Κοινότητα εθνών που σε μεγάλο βαθμό χαρακτηρίζεται από τον πολιτισμό που κληρονομήθηκε και του οποίου οι πιο σημαντικές πηγές είναι: </a:t>
            </a:r>
          </a:p>
          <a:p>
            <a:pPr marL="742950" marR="0" lvl="1" indent="-285750" defTabSz="914400" eaLnBrk="1" fontAlgn="auto" latinLnBrk="0" hangingPunct="1">
              <a:lnSpc>
                <a:spcPct val="100000"/>
              </a:lnSpc>
              <a:spcBef>
                <a:spcPct val="20000"/>
              </a:spcBef>
              <a:spcAft>
                <a:spcPts val="0"/>
              </a:spcAft>
              <a:buClrTx/>
              <a:buSzTx/>
              <a:buFont typeface="Courier New" panose="02070309020205020404" pitchFamily="49" charset="0"/>
              <a:buChar char="o"/>
              <a:tabLst/>
              <a:defRPr/>
            </a:pPr>
            <a:r>
              <a:rPr kumimoji="0" lang="el-GR" sz="2200" b="0" i="0" u="none" strike="noStrike" kern="0" cap="none" spc="0" normalizeH="0" baseline="0" noProof="0" dirty="0" smtClean="0">
                <a:ln>
                  <a:noFill/>
                </a:ln>
                <a:solidFill>
                  <a:prstClr val="black"/>
                </a:solidFill>
                <a:effectLst/>
                <a:uLnTx/>
                <a:uFillTx/>
              </a:rPr>
              <a:t>η Ιουδαϊκή-Χριστιανική θρησκεία, </a:t>
            </a:r>
          </a:p>
          <a:p>
            <a:pPr marL="742950" marR="0" lvl="1" indent="-285750" defTabSz="914400" eaLnBrk="1" fontAlgn="auto" latinLnBrk="0" hangingPunct="1">
              <a:lnSpc>
                <a:spcPct val="100000"/>
              </a:lnSpc>
              <a:spcBef>
                <a:spcPct val="20000"/>
              </a:spcBef>
              <a:spcAft>
                <a:spcPts val="0"/>
              </a:spcAft>
              <a:buClrTx/>
              <a:buSzTx/>
              <a:buFont typeface="Courier New" panose="02070309020205020404" pitchFamily="49" charset="0"/>
              <a:buChar char="o"/>
              <a:tabLst/>
              <a:defRPr/>
            </a:pPr>
            <a:r>
              <a:rPr kumimoji="0" lang="el-GR" sz="2200" b="0" i="0" u="none" strike="noStrike" kern="0" cap="none" spc="0" normalizeH="0" baseline="0" noProof="0" dirty="0" smtClean="0">
                <a:ln>
                  <a:noFill/>
                </a:ln>
                <a:solidFill>
                  <a:prstClr val="black"/>
                </a:solidFill>
                <a:effectLst/>
                <a:uLnTx/>
                <a:uFillTx/>
              </a:rPr>
              <a:t>Οι Ελληνικές-ελληνιστικές ιδέες στους τομείς διακυβέρνησης, στη φιλοσοφία, τις τέχνες και την επιστήμη και</a:t>
            </a:r>
          </a:p>
          <a:p>
            <a:pPr marL="742950" marR="0" lvl="1" indent="-285750" defTabSz="914400" eaLnBrk="1" fontAlgn="auto" latinLnBrk="0" hangingPunct="1">
              <a:lnSpc>
                <a:spcPct val="100000"/>
              </a:lnSpc>
              <a:spcBef>
                <a:spcPct val="20000"/>
              </a:spcBef>
              <a:spcAft>
                <a:spcPts val="0"/>
              </a:spcAft>
              <a:buClrTx/>
              <a:buSzTx/>
              <a:buFont typeface="Courier New" panose="02070309020205020404" pitchFamily="49" charset="0"/>
              <a:buChar char="o"/>
              <a:tabLst/>
              <a:defRPr/>
            </a:pPr>
            <a:r>
              <a:rPr kumimoji="0" lang="el-GR" sz="2200" b="0" i="0" u="none" strike="noStrike" kern="0" cap="none" spc="0" normalizeH="0" baseline="0" noProof="0" dirty="0" smtClean="0">
                <a:ln>
                  <a:noFill/>
                </a:ln>
                <a:solidFill>
                  <a:prstClr val="black"/>
                </a:solidFill>
                <a:effectLst/>
                <a:uLnTx/>
                <a:uFillTx/>
              </a:rPr>
              <a:t>Τις Ρωμαϊκές αντιλήψεις όσον αφορά το δίκαιο. </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endParaRPr kumimoji="0" lang="el-GR"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012382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682150" y="1849760"/>
            <a:ext cx="7453223" cy="3693319"/>
          </a:xfrm>
          <a:prstGeom prst="rect">
            <a:avLst/>
          </a:prstGeom>
        </p:spPr>
        <p:txBody>
          <a:bodyPr wrap="square">
            <a:spAutoFit/>
          </a:bodyPr>
          <a:lstStyle/>
          <a:p>
            <a:r>
              <a:rPr lang="el-GR" dirty="0" smtClean="0"/>
              <a:t>Ο ίδιος ο Pieterse αμφισβητεί αυτή την εικόνα,  απεικονίζει “εκλεκτούς” πολιτισμούς ενώ αρνείται το ρόλο περιφερειακών και δημοφιλών πολιτισμών. Ορίζει τον ευρωπαϊκό πολιτισμό σε σχέση με το παρελθόν και αγνοεί τη σύγχρονη πολυπολιτισμική ευρωπαϊκή πραγματικότητα.</a:t>
            </a:r>
          </a:p>
          <a:p>
            <a:r>
              <a:rPr lang="el-GR" dirty="0" smtClean="0"/>
              <a:t>Αυτό που αναφέρεται ως ευρωπαϊκός πολιτισμός είναι απλά μυθοπλασία της αυτοκρατορικής ελίτ του 19ου  αιώνα.</a:t>
            </a:r>
          </a:p>
          <a:p>
            <a:r>
              <a:rPr lang="el-GR" dirty="0" smtClean="0"/>
              <a:t>Ο </a:t>
            </a:r>
            <a:r>
              <a:rPr lang="el-GR" dirty="0" err="1" smtClean="0"/>
              <a:t>Weber</a:t>
            </a:r>
            <a:r>
              <a:rPr lang="el-GR" dirty="0" smtClean="0"/>
              <a:t> (1991) αναφέρεται στην πραγματικότητα πολιτισμικής και θρησκευτικής επιρροής μετά το Β’ παγκόσμιο πόλεμο. Διαφορετικές χώρες της Ευρώπης αναζήτησαν εργατικό δυναμικό με βάση την ιστορία τους και τις οικονομικές τους σχέσεις με τον υπόλοιπο κόσμο.</a:t>
            </a:r>
          </a:p>
          <a:p>
            <a:endParaRPr lang="el-GR" dirty="0"/>
          </a:p>
        </p:txBody>
      </p:sp>
    </p:spTree>
    <p:extLst>
      <p:ext uri="{BB962C8B-B14F-4D97-AF65-F5344CB8AC3E}">
        <p14:creationId xmlns:p14="http://schemas.microsoft.com/office/powerpoint/2010/main" val="1237263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915064" y="1720840"/>
            <a:ext cx="7228936" cy="3416320"/>
          </a:xfrm>
          <a:prstGeom prst="rect">
            <a:avLst/>
          </a:prstGeom>
        </p:spPr>
        <p:txBody>
          <a:bodyPr wrap="square">
            <a:spAutoFit/>
          </a:bodyPr>
          <a:lstStyle/>
          <a:p>
            <a:r>
              <a:rPr lang="el-GR" dirty="0" smtClean="0"/>
              <a:t>Η δίωξη θρησκευτικών ομάδων έχει μακρά ιστορία στην Ευρώπη. Το 1905 στην Βρετανία, η νομοθετική πράξη για τους αλλοδαπούς σχεδιάστηκε με τέτοιο τρόπο ώστε να περιορίσει την είσοδο εβραίων στη χώρα.</a:t>
            </a:r>
          </a:p>
          <a:p>
            <a:r>
              <a:rPr lang="el-GR" dirty="0" smtClean="0"/>
              <a:t>Χώρες όπως η Ισπανία, η Πολωνία, η Γαλλία </a:t>
            </a:r>
            <a:r>
              <a:rPr lang="el-GR" dirty="0" err="1" smtClean="0"/>
              <a:t>κ.α</a:t>
            </a:r>
            <a:r>
              <a:rPr lang="el-GR" dirty="0" smtClean="0"/>
              <a:t>, παρείχαν άσυλο σε εβραίους και αργότερα τους επιτέθηκαν και τους απέλασαν.</a:t>
            </a:r>
          </a:p>
          <a:p>
            <a:r>
              <a:rPr lang="el-GR" dirty="0" smtClean="0"/>
              <a:t>Άνθρωποι έχουν διωχθεί και θανατωθεί για την αφοσίωσή τους  σε συγκεκριμένη θρησκεία.  </a:t>
            </a:r>
          </a:p>
          <a:p>
            <a:r>
              <a:rPr lang="el-GR" dirty="0" smtClean="0"/>
              <a:t>Η θρησκεία έχει έναν αντιφατικό χαρακτήρα ως προς το ρόλο που παίζει. Χρησιμοποιείται τόσο για να καταπιέσει όσο και για να υποστηρίξει κινήματα απελευθέρωσης. </a:t>
            </a:r>
            <a:endParaRPr lang="el-GR" dirty="0"/>
          </a:p>
        </p:txBody>
      </p:sp>
    </p:spTree>
    <p:extLst>
      <p:ext uri="{BB962C8B-B14F-4D97-AF65-F5344CB8AC3E}">
        <p14:creationId xmlns:p14="http://schemas.microsoft.com/office/powerpoint/2010/main" val="1993920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2413338"/>
            <a:ext cx="6096000" cy="2031325"/>
          </a:xfrm>
          <a:prstGeom prst="rect">
            <a:avLst/>
          </a:prstGeom>
        </p:spPr>
        <p:txBody>
          <a:bodyPr>
            <a:spAutoFit/>
          </a:bodyPr>
          <a:lstStyle/>
          <a:p>
            <a:r>
              <a:rPr lang="el-GR" dirty="0" smtClean="0"/>
              <a:t>Μπορεί να συμβεί σε οποιαδήποτε κατάσταση στην οποία ένα άτομο υποχρεώνεται να προσαρμοστεί σε ένα άγνωστο κοινωνικό σύστημα όπου προηγούμενες γνώσεις δεν είναι πλέον χρήσιμες. Δεν είναι απαραίτητο να πρόκειται για νέα χώρα,  μπορεί να είναι νέο σχολείο,  νέα γειτονιά, πόλη, κλπ. </a:t>
            </a:r>
          </a:p>
          <a:p>
            <a:r>
              <a:rPr lang="el-GR" dirty="0" smtClean="0"/>
              <a:t>Υπάρχουν τουλάχιστον έξι δείκτες που υποδηλώνουν ότι κάποιος βιώνει πολιτισμικό </a:t>
            </a:r>
            <a:r>
              <a:rPr lang="el-GR" dirty="0" err="1" smtClean="0"/>
              <a:t>σόκ</a:t>
            </a:r>
            <a:r>
              <a:rPr lang="el-GR" dirty="0" smtClean="0"/>
              <a:t>.</a:t>
            </a:r>
            <a:endParaRPr lang="el-GR" dirty="0"/>
          </a:p>
        </p:txBody>
      </p:sp>
      <p:sp>
        <p:nvSpPr>
          <p:cNvPr id="3" name="Τίτλος 2"/>
          <p:cNvSpPr>
            <a:spLocks noGrp="1"/>
          </p:cNvSpPr>
          <p:nvPr>
            <p:ph type="title"/>
          </p:nvPr>
        </p:nvSpPr>
        <p:spPr/>
        <p:txBody>
          <a:bodyPr/>
          <a:lstStyle/>
          <a:p>
            <a:r>
              <a:rPr lang="el-GR" b="1" dirty="0" smtClean="0"/>
              <a:t>ΠΟΛΙΤΙΣΜΙΚΟ ΣΟΚ</a:t>
            </a:r>
            <a:endParaRPr lang="el-GR" b="1" dirty="0"/>
          </a:p>
        </p:txBody>
      </p:sp>
    </p:spTree>
    <p:extLst>
      <p:ext uri="{BB962C8B-B14F-4D97-AF65-F5344CB8AC3E}">
        <p14:creationId xmlns:p14="http://schemas.microsoft.com/office/powerpoint/2010/main" val="397053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859340"/>
            <a:ext cx="6096000" cy="3139321"/>
          </a:xfrm>
          <a:prstGeom prst="rect">
            <a:avLst/>
          </a:prstGeom>
        </p:spPr>
        <p:txBody>
          <a:bodyPr>
            <a:spAutoFit/>
          </a:bodyPr>
          <a:lstStyle/>
          <a:p>
            <a:r>
              <a:rPr lang="el-GR" dirty="0" smtClean="0"/>
              <a:t>ΕΘΝΙΚΗ ΜΕΙΟΝΟΤΗΤΑ: προσδιορίζει μια μειονοτική ομάδα που χαρακτηρίζεται από παράγοντες που σχετίζονται  με την εθνικότητα.  Ο όρος «εθνικότητα» έχει γίνει αντικείμενο μελετών και διαφωνιών. Οι κατά καιρούς ορισμοί που έχουν δοθεί χρησιμοποιούν τις ακόλουθες μεταβλητές:</a:t>
            </a:r>
          </a:p>
          <a:p>
            <a:r>
              <a:rPr lang="el-GR" dirty="0" smtClean="0"/>
              <a:t>Κοινή θρησκεία,</a:t>
            </a:r>
          </a:p>
          <a:p>
            <a:r>
              <a:rPr lang="el-GR" dirty="0" smtClean="0"/>
              <a:t>Ίδια κουλτούρα,</a:t>
            </a:r>
          </a:p>
          <a:p>
            <a:r>
              <a:rPr lang="el-GR" dirty="0" smtClean="0"/>
              <a:t>Πολιτισμικές ιδιότητες,</a:t>
            </a:r>
          </a:p>
          <a:p>
            <a:r>
              <a:rPr lang="el-GR" dirty="0" smtClean="0"/>
              <a:t>Κοινή εθνική ή γεωγραφική καταγωγή,</a:t>
            </a:r>
          </a:p>
          <a:p>
            <a:r>
              <a:rPr lang="el-GR" dirty="0" smtClean="0"/>
              <a:t>Κοινή γλώσσα,</a:t>
            </a:r>
          </a:p>
          <a:p>
            <a:r>
              <a:rPr lang="el-GR" dirty="0" smtClean="0"/>
              <a:t>Κοινά φυσιολογικά χαρακτηριστικά.</a:t>
            </a:r>
            <a:endParaRPr lang="el-GR" dirty="0"/>
          </a:p>
        </p:txBody>
      </p:sp>
    </p:spTree>
    <p:extLst>
      <p:ext uri="{BB962C8B-B14F-4D97-AF65-F5344CB8AC3E}">
        <p14:creationId xmlns:p14="http://schemas.microsoft.com/office/powerpoint/2010/main" val="36605176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997839"/>
            <a:ext cx="6096000" cy="3139321"/>
          </a:xfrm>
          <a:prstGeom prst="rect">
            <a:avLst/>
          </a:prstGeom>
        </p:spPr>
        <p:txBody>
          <a:bodyPr>
            <a:spAutoFit/>
          </a:bodyPr>
          <a:lstStyle/>
          <a:p>
            <a:r>
              <a:rPr lang="el-GR" dirty="0" smtClean="0"/>
              <a:t>Πρόκειται για προσωπική εμπειρία, δεν είναι ίδια για διαφορετικά άτομα αλλά ούτε και για το ίδιο άτομο σε διαφορετικές καταστάσεις.</a:t>
            </a:r>
          </a:p>
          <a:p>
            <a:r>
              <a:rPr lang="el-GR" dirty="0" smtClean="0"/>
              <a:t>Πρόκειται για τη διαδικασία της αρχικής προσαρμογής σε ένα άγνωστο πολιτισμικό περιβάλλον. Είναι μια (λιγότερο ή περισσότερο) αιφνίδια κατάδυση του ανθρώπου σε μια απροσδιόριστη κατάσταση αβεβαιότητας ως προς το τι περιμένουν οι άλλοι από αυτόν/</a:t>
            </a:r>
            <a:r>
              <a:rPr lang="el-GR" dirty="0" err="1" smtClean="0"/>
              <a:t>ήν</a:t>
            </a:r>
            <a:r>
              <a:rPr lang="el-GR" dirty="0" smtClean="0"/>
              <a:t> ή και τι να περιμένει το άτομο από τους άλλους.</a:t>
            </a:r>
          </a:p>
          <a:p>
            <a:endParaRPr lang="el-GR" dirty="0"/>
          </a:p>
        </p:txBody>
      </p:sp>
    </p:spTree>
    <p:extLst>
      <p:ext uri="{BB962C8B-B14F-4D97-AF65-F5344CB8AC3E}">
        <p14:creationId xmlns:p14="http://schemas.microsoft.com/office/powerpoint/2010/main" val="1596108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121434" y="1333909"/>
            <a:ext cx="10317193" cy="5293757"/>
          </a:xfrm>
          <a:prstGeom prst="rect">
            <a:avLst/>
          </a:prstGeom>
        </p:spPr>
        <p:txBody>
          <a:bodyPr wrap="square">
            <a:spAutoFit/>
          </a:bodyPr>
          <a:lstStyle/>
          <a:p>
            <a:pPr marL="457200" marR="0" lvl="0" indent="-457200" defTabSz="914400" eaLnBrk="1" fontAlgn="auto" latinLnBrk="0" hangingPunct="1">
              <a:lnSpc>
                <a:spcPct val="100000"/>
              </a:lnSpc>
              <a:spcBef>
                <a:spcPts val="1200"/>
              </a:spcBef>
              <a:spcAft>
                <a:spcPts val="0"/>
              </a:spcAft>
              <a:buClrTx/>
              <a:buSzTx/>
              <a:buFont typeface="+mj-lt"/>
              <a:buAutoNum type="arabicPeriod"/>
              <a:tabLst/>
              <a:defRPr/>
            </a:pPr>
            <a:r>
              <a:rPr kumimoji="0" lang="el-GR" sz="2400" b="0" i="0" u="none" strike="noStrike" kern="0" cap="none" spc="0" normalizeH="0" baseline="0" noProof="0" dirty="0" smtClean="0">
                <a:ln>
                  <a:noFill/>
                </a:ln>
                <a:solidFill>
                  <a:prstClr val="black"/>
                </a:solidFill>
                <a:effectLst/>
                <a:uLnTx/>
                <a:uFillTx/>
              </a:rPr>
              <a:t>Άγνοια προτύπων συμπεριφοράς των άλλων ή τα πρότυπα συμπεριφοράς των άλλων είναι γνωστά αλλά πια έχουν διαφορετικό νόημα,</a:t>
            </a:r>
          </a:p>
          <a:p>
            <a:pPr marL="457200" marR="0" lvl="0" indent="-457200" defTabSz="914400" eaLnBrk="1" fontAlgn="auto" latinLnBrk="0" hangingPunct="1">
              <a:lnSpc>
                <a:spcPct val="100000"/>
              </a:lnSpc>
              <a:spcBef>
                <a:spcPts val="1200"/>
              </a:spcBef>
              <a:spcAft>
                <a:spcPts val="0"/>
              </a:spcAft>
              <a:buClrTx/>
              <a:buSzTx/>
              <a:buFont typeface="+mj-lt"/>
              <a:buAutoNum type="arabicPeriod"/>
              <a:tabLst/>
              <a:defRPr/>
            </a:pPr>
            <a:r>
              <a:rPr kumimoji="0" lang="el-GR" sz="2400" b="0" i="0" u="none" strike="noStrike" kern="0" cap="none" spc="0" normalizeH="0" baseline="0" noProof="0" dirty="0" smtClean="0">
                <a:ln>
                  <a:noFill/>
                </a:ln>
                <a:solidFill>
                  <a:prstClr val="black"/>
                </a:solidFill>
                <a:effectLst/>
                <a:uLnTx/>
                <a:uFillTx/>
              </a:rPr>
              <a:t>Αξίες τις οποίες το άτομο θεωρεί σημαντικές και  επιθυμητές δεν γίνονται σεβαστές από την κοινωνία υποδοχής,</a:t>
            </a:r>
          </a:p>
          <a:p>
            <a:pPr marL="457200" marR="0" lvl="0" indent="-457200" defTabSz="914400" eaLnBrk="1" fontAlgn="auto" latinLnBrk="0" hangingPunct="1">
              <a:lnSpc>
                <a:spcPct val="100000"/>
              </a:lnSpc>
              <a:spcBef>
                <a:spcPts val="1200"/>
              </a:spcBef>
              <a:spcAft>
                <a:spcPts val="0"/>
              </a:spcAft>
              <a:buClrTx/>
              <a:buSzTx/>
              <a:buFont typeface="+mj-lt"/>
              <a:buAutoNum type="arabicPeriod"/>
              <a:tabLst/>
              <a:defRPr/>
            </a:pPr>
            <a:r>
              <a:rPr kumimoji="0" lang="el-GR" sz="2400" b="0" i="0" u="none" strike="noStrike" kern="0" cap="none" spc="0" normalizeH="0" baseline="0" noProof="0" dirty="0" smtClean="0">
                <a:ln>
                  <a:noFill/>
                </a:ln>
                <a:solidFill>
                  <a:prstClr val="black"/>
                </a:solidFill>
                <a:effectLst/>
                <a:uLnTx/>
                <a:uFillTx/>
              </a:rPr>
              <a:t>Το άτομο αισθάνεται αποπροσανατολισμένο,  ανήσυχο, γίνεται επιθετικό και έχει στοιχεία κατάθλιψης,</a:t>
            </a:r>
          </a:p>
          <a:p>
            <a:pPr marL="457200" marR="0" lvl="0" indent="-457200" defTabSz="914400" eaLnBrk="1" fontAlgn="auto" latinLnBrk="0" hangingPunct="1">
              <a:lnSpc>
                <a:spcPct val="100000"/>
              </a:lnSpc>
              <a:spcBef>
                <a:spcPts val="1200"/>
              </a:spcBef>
              <a:spcAft>
                <a:spcPts val="0"/>
              </a:spcAft>
              <a:buClrTx/>
              <a:buSzTx/>
              <a:buFont typeface="+mj-lt"/>
              <a:buAutoNum type="arabicPeriod"/>
              <a:tabLst/>
              <a:defRPr/>
            </a:pPr>
            <a:r>
              <a:rPr kumimoji="0" lang="el-GR" sz="2400" b="0" i="0" u="none" strike="noStrike" kern="0" cap="none" spc="0" normalizeH="0" baseline="0" noProof="0" dirty="0" smtClean="0">
                <a:ln>
                  <a:noFill/>
                </a:ln>
                <a:solidFill>
                  <a:prstClr val="black"/>
                </a:solidFill>
                <a:effectLst/>
                <a:uLnTx/>
                <a:uFillTx/>
              </a:rPr>
              <a:t>Κοινωνικές δεξιότητες που παλιότερα απέδιδαν τώρα πια δεν είναι αποτελεσματικές,</a:t>
            </a:r>
          </a:p>
          <a:p>
            <a:pPr marL="457200" marR="0" lvl="0" indent="-457200" defTabSz="914400" eaLnBrk="1" fontAlgn="auto" latinLnBrk="0" hangingPunct="1">
              <a:lnSpc>
                <a:spcPct val="100000"/>
              </a:lnSpc>
              <a:spcBef>
                <a:spcPts val="1200"/>
              </a:spcBef>
              <a:spcAft>
                <a:spcPts val="0"/>
              </a:spcAft>
              <a:buClrTx/>
              <a:buSzTx/>
              <a:buFont typeface="+mj-lt"/>
              <a:buAutoNum type="arabicPeriod"/>
              <a:tabLst/>
              <a:defRPr/>
            </a:pPr>
            <a:r>
              <a:rPr kumimoji="0" lang="el-GR" sz="2400" b="0" i="0" u="none" strike="noStrike" kern="0" cap="none" spc="0" normalizeH="0" baseline="0" noProof="0" dirty="0" smtClean="0">
                <a:ln>
                  <a:noFill/>
                </a:ln>
                <a:solidFill>
                  <a:prstClr val="black"/>
                </a:solidFill>
                <a:effectLst/>
                <a:uLnTx/>
                <a:uFillTx/>
              </a:rPr>
              <a:t>Υπάρχει η αίσθηση ότι αυτά τα πολύ δυσάρεστα συναισθήματα δεν θα σταματήσουν. </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endParaRPr kumimoji="0" lang="el-GR" sz="24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6933648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169567" y="1175859"/>
            <a:ext cx="10027520" cy="3385542"/>
          </a:xfrm>
          <a:prstGeom prst="rect">
            <a:avLst/>
          </a:prstGeom>
        </p:spPr>
        <p:txBody>
          <a:bodyPr wrap="square">
            <a:spAutoFit/>
          </a:bodyPr>
          <a:lstStyle/>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kumimoji="0" lang="el-GR" sz="2000" b="0" i="0" u="none" strike="noStrike" kern="0" cap="none" spc="0" normalizeH="0" baseline="0" noProof="0" dirty="0" smtClean="0">
                <a:ln>
                  <a:noFill/>
                </a:ln>
                <a:solidFill>
                  <a:prstClr val="black"/>
                </a:solidFill>
                <a:effectLst/>
                <a:uLnTx/>
                <a:uFillTx/>
              </a:rPr>
              <a:t>Τόσο στην κοινωνική πολιτική όσο και σε συναφείς επιστημονικούς κλάδους έχει υιοθετηθεί ο όρος «</a:t>
            </a:r>
            <a:r>
              <a:rPr kumimoji="0" lang="el-GR" sz="2000" b="0" i="0" u="none" strike="noStrike" kern="0" cap="none" spc="0" normalizeH="0" baseline="0" noProof="0" dirty="0" err="1" smtClean="0">
                <a:ln>
                  <a:noFill/>
                </a:ln>
                <a:solidFill>
                  <a:prstClr val="black"/>
                </a:solidFill>
                <a:effectLst/>
                <a:uLnTx/>
                <a:uFillTx/>
              </a:rPr>
              <a:t>localization</a:t>
            </a:r>
            <a:r>
              <a:rPr kumimoji="0" lang="el-GR" sz="2000" b="0" i="0" u="none" strike="noStrike" kern="0" cap="none" spc="0" normalizeH="0" baseline="0" noProof="0" dirty="0" smtClean="0">
                <a:ln>
                  <a:noFill/>
                </a:ln>
                <a:solidFill>
                  <a:prstClr val="black"/>
                </a:solidFill>
                <a:effectLst/>
                <a:uLnTx/>
                <a:uFillTx/>
              </a:rPr>
              <a:t>” (εντοπισμός). Ο όρος χρησιμοποιείται για να αποδώσει τον τρόπο με τον οποίο οι γνώσεις προσαρμόζονται στις τοπικές πολιτισμικές συνθήκες, στην κοινότητα και στις ιδιαίτερες αξίες της συγκεκριμένης ομάδας. Προκειμένου να είναι αποτελεσματικός ο εντοπισμός, απαιτείται τροποποίηση των γνώσεων κοινωνικής</a:t>
            </a:r>
            <a:r>
              <a:rPr kumimoji="0" lang="el-GR" sz="2000" b="0" i="0" u="none" strike="noStrike" kern="0" cap="none" spc="0" normalizeH="0" noProof="0" dirty="0" smtClean="0">
                <a:ln>
                  <a:noFill/>
                </a:ln>
                <a:solidFill>
                  <a:prstClr val="black"/>
                </a:solidFill>
                <a:effectLst/>
                <a:uLnTx/>
                <a:uFillTx/>
              </a:rPr>
              <a:t> ανάπτυξης</a:t>
            </a:r>
            <a:r>
              <a:rPr kumimoji="0" lang="el-GR" sz="2000" b="0" i="0" u="none" strike="noStrike" kern="0" cap="none" spc="0" normalizeH="0" baseline="0" noProof="0" dirty="0" smtClean="0">
                <a:ln>
                  <a:noFill/>
                </a:ln>
                <a:solidFill>
                  <a:prstClr val="black"/>
                </a:solidFill>
                <a:effectLst/>
                <a:uLnTx/>
                <a:uFillTx/>
              </a:rPr>
              <a:t>, συμπεριλαμβανομένων και των αρχών κοινοτικής εμπλοκής. Ο εντοπισμός των γνώσεων και της θεωρίας της ΚΑ εναρμονίζεται με τις ανάγκες συγκεκριμένων πολιτισμικών ομάδων</a:t>
            </a:r>
          </a:p>
          <a:p>
            <a:pPr marL="342900" marR="0" lvl="0" indent="-342900" defTabSz="914400" eaLnBrk="1" fontAlgn="auto" latinLnBrk="0" hangingPunct="1">
              <a:lnSpc>
                <a:spcPct val="100000"/>
              </a:lnSpc>
              <a:spcBef>
                <a:spcPts val="1200"/>
              </a:spcBef>
              <a:spcAft>
                <a:spcPts val="0"/>
              </a:spcAft>
              <a:buClrTx/>
              <a:buSzTx/>
              <a:buFont typeface="Arial" pitchFamily="34" charset="0"/>
              <a:buChar char="•"/>
              <a:tabLst/>
              <a:defRPr/>
            </a:pPr>
            <a:r>
              <a:rPr lang="el-GR" sz="2000" kern="0" dirty="0" smtClean="0">
                <a:solidFill>
                  <a:prstClr val="black"/>
                </a:solidFill>
              </a:rPr>
              <a:t>Το παράδειγμα του </a:t>
            </a:r>
            <a:r>
              <a:rPr lang="el-GR" sz="2000" kern="0" dirty="0" err="1" smtClean="0">
                <a:solidFill>
                  <a:prstClr val="black"/>
                </a:solidFill>
              </a:rPr>
              <a:t>Ριάτσε</a:t>
            </a:r>
            <a:r>
              <a:rPr lang="el-GR" sz="2000" kern="0" dirty="0" smtClean="0">
                <a:solidFill>
                  <a:prstClr val="black"/>
                </a:solidFill>
              </a:rPr>
              <a:t> και Τεργέστης  Ιταλίας </a:t>
            </a:r>
            <a:endParaRPr kumimoji="0" lang="el-GR" sz="2400" b="0" i="0" u="none" strike="noStrike" kern="0" cap="none" spc="0" normalizeH="0" baseline="0" noProof="0" dirty="0">
              <a:ln>
                <a:noFill/>
              </a:ln>
              <a:solidFill>
                <a:prstClr val="black"/>
              </a:solidFill>
              <a:effectLst/>
              <a:uLnTx/>
              <a:uFillTx/>
            </a:endParaRPr>
          </a:p>
        </p:txBody>
      </p:sp>
      <p:sp>
        <p:nvSpPr>
          <p:cNvPr id="3" name="Τίτλος 2"/>
          <p:cNvSpPr>
            <a:spLocks noGrp="1"/>
          </p:cNvSpPr>
          <p:nvPr>
            <p:ph type="title"/>
          </p:nvPr>
        </p:nvSpPr>
        <p:spPr>
          <a:xfrm>
            <a:off x="1169567" y="267419"/>
            <a:ext cx="8911687" cy="908440"/>
          </a:xfrm>
        </p:spPr>
        <p:txBody>
          <a:bodyPr>
            <a:noAutofit/>
          </a:bodyPr>
          <a:lstStyle/>
          <a:p>
            <a:r>
              <a:rPr lang="el-GR" sz="2800" b="1" dirty="0" smtClean="0"/>
              <a:t>Κοινωνική Ανάπτυξη μέσω του Διαπολιτισμικού Διαλόγου</a:t>
            </a:r>
            <a:endParaRPr lang="el-GR" sz="2800" b="1" dirty="0"/>
          </a:p>
        </p:txBody>
      </p:sp>
    </p:spTree>
    <p:extLst>
      <p:ext uri="{BB962C8B-B14F-4D97-AF65-F5344CB8AC3E}">
        <p14:creationId xmlns:p14="http://schemas.microsoft.com/office/powerpoint/2010/main" val="1260520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2274838"/>
            <a:ext cx="6096000" cy="2862322"/>
          </a:xfrm>
          <a:prstGeom prst="rect">
            <a:avLst/>
          </a:prstGeom>
        </p:spPr>
        <p:txBody>
          <a:bodyPr>
            <a:spAutoFit/>
          </a:bodyPr>
          <a:lstStyle/>
          <a:p>
            <a:r>
              <a:rPr lang="el-GR" dirty="0" smtClean="0"/>
              <a:t>Πχ Πολιτικοί Επιστήμονες, Κοινωνιολόγοι, Κοινωνικοί λειτουργοί που έχουν δουλέψει με  μουσουλμάνους και κοινότητες μουσουλμάνων, αναφέρουν ότι η κοινωνική εμπλοκή και ο διαπολιτισμικός διάλογος  με τη συγκεκριμένη ομάδα συνδέεται άμεσα με τους ακόλουθους τομείς:</a:t>
            </a:r>
          </a:p>
          <a:p>
            <a:r>
              <a:rPr lang="el-GR" dirty="0" smtClean="0"/>
              <a:t>Την αξία της κοινότητας,</a:t>
            </a:r>
          </a:p>
          <a:p>
            <a:r>
              <a:rPr lang="el-GR" dirty="0" smtClean="0"/>
              <a:t>Τις οικογενειακές αξίες,</a:t>
            </a:r>
          </a:p>
          <a:p>
            <a:r>
              <a:rPr lang="el-GR" dirty="0" smtClean="0"/>
              <a:t>Την πνευματικότητα  και το </a:t>
            </a:r>
          </a:p>
          <a:p>
            <a:r>
              <a:rPr lang="el-GR" dirty="0" smtClean="0"/>
              <a:t>Το φύλο.</a:t>
            </a:r>
            <a:endParaRPr lang="el-GR" dirty="0"/>
          </a:p>
        </p:txBody>
      </p:sp>
    </p:spTree>
    <p:extLst>
      <p:ext uri="{BB962C8B-B14F-4D97-AF65-F5344CB8AC3E}">
        <p14:creationId xmlns:p14="http://schemas.microsoft.com/office/powerpoint/2010/main" val="3762307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305342"/>
            <a:ext cx="6096000" cy="4247317"/>
          </a:xfrm>
          <a:prstGeom prst="rect">
            <a:avLst/>
          </a:prstGeom>
        </p:spPr>
        <p:txBody>
          <a:bodyPr>
            <a:spAutoFit/>
          </a:bodyPr>
          <a:lstStyle/>
          <a:p>
            <a:r>
              <a:rPr lang="el-GR" dirty="0" smtClean="0"/>
              <a:t>Η εθνικότητα υποδηλώνει το αίσθημα ότι κάποιος ανήκει σε μια συγκεκριμένη ομάδα και μοιράζεται τις συνθήκες ύπαρξής της.</a:t>
            </a:r>
          </a:p>
          <a:p>
            <a:r>
              <a:rPr lang="el-GR" dirty="0" smtClean="0"/>
              <a:t>Σημαντική διάσταση της εθνικότητας είναι το υποκειμενικό αίσθημα του «εμείς» το οποίο κινητοποιείται για ατομική και ομαδική ταυτότητα.</a:t>
            </a:r>
          </a:p>
          <a:p>
            <a:r>
              <a:rPr lang="el-GR" dirty="0" smtClean="0"/>
              <a:t>Αυτό επίσης δημιουργεί την έννοια της κοινότητας,  άσχετα από το αν η εθνική ομάδα είναι μειονότητα ή πλειονότητα.</a:t>
            </a:r>
          </a:p>
          <a:p>
            <a:r>
              <a:rPr lang="el-GR" dirty="0" smtClean="0"/>
              <a:t>Αυτή η κοινότητα φθάνει στο σημείο να διαχωρίζεται από το «αυτοί» που είναι οι απέξω απ’ την κοινότητα και να αναπαράγει το αίσθημα του εσωτερικού «</a:t>
            </a:r>
            <a:r>
              <a:rPr lang="el-GR" dirty="0" err="1" smtClean="0"/>
              <a:t>ανήκειν</a:t>
            </a:r>
            <a:r>
              <a:rPr lang="el-GR" dirty="0" smtClean="0"/>
              <a:t>» (εμείς), ανάμεσα στα μέλη της ομάδας. Δηλαδή εθνικοποιείται</a:t>
            </a:r>
          </a:p>
          <a:p>
            <a:r>
              <a:rPr lang="el-GR" dirty="0" smtClean="0"/>
              <a:t>ΕΘΝΙΚΟΤΗΤΑ: είναι το ενεργό πρόσωπο της εθνικής συνείδησης και πάντα ενέχει μια πολιτική διάσταση (</a:t>
            </a:r>
            <a:r>
              <a:rPr lang="el-GR" dirty="0" err="1" smtClean="0"/>
              <a:t>Anthias</a:t>
            </a:r>
            <a:r>
              <a:rPr lang="el-GR" dirty="0" smtClean="0"/>
              <a:t> &amp; </a:t>
            </a:r>
            <a:r>
              <a:rPr lang="el-GR" dirty="0" err="1" smtClean="0"/>
              <a:t>Yval-Davis</a:t>
            </a:r>
            <a:r>
              <a:rPr lang="el-GR" dirty="0" smtClean="0"/>
              <a:t>)</a:t>
            </a:r>
            <a:endParaRPr lang="el-GR" dirty="0"/>
          </a:p>
        </p:txBody>
      </p:sp>
    </p:spTree>
    <p:extLst>
      <p:ext uri="{BB962C8B-B14F-4D97-AF65-F5344CB8AC3E}">
        <p14:creationId xmlns:p14="http://schemas.microsoft.com/office/powerpoint/2010/main" val="3944221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443841"/>
            <a:ext cx="6096000" cy="4801314"/>
          </a:xfrm>
          <a:prstGeom prst="rect">
            <a:avLst/>
          </a:prstGeom>
        </p:spPr>
        <p:txBody>
          <a:bodyPr>
            <a:spAutoFit/>
          </a:bodyPr>
          <a:lstStyle/>
          <a:p>
            <a:r>
              <a:rPr lang="el-GR" dirty="0" smtClean="0"/>
              <a:t>Η αίσθηση του «εμείς» δεν αφορά απλά σε μια πολιτισμική ομαδοποίηση,  εθνικότητα και κουλτούρα δεν είναι απαραίτητα συνώνυμα. Η </a:t>
            </a:r>
            <a:r>
              <a:rPr lang="el-GR" dirty="0" err="1" smtClean="0"/>
              <a:t>υπερ</a:t>
            </a:r>
            <a:r>
              <a:rPr lang="el-GR" dirty="0" smtClean="0"/>
              <a:t>-εθνική ταυτότητα «λευκός Ευρωπαίος» περιλαμβάνει διασπορά γλωσσών – πολιτισμών – παραδόσεων.</a:t>
            </a:r>
          </a:p>
          <a:p>
            <a:r>
              <a:rPr lang="el-GR" dirty="0" smtClean="0"/>
              <a:t>Παρ’ όλα αυτά στη βιβλιογραφία της κοινωνικής πολιτικής και κοινωνικής ανθρωπολογίας  αρκετή προσοχή δίνεται σε ορισμούς των εθνικών ομαδοποιήσεων ως πολιτισμικές οντότητες.</a:t>
            </a:r>
          </a:p>
          <a:p>
            <a:r>
              <a:rPr lang="el-GR" dirty="0" smtClean="0"/>
              <a:t>Η έννοια ενός κοινού πολιτισμού ή κοινών πολιτισμικών ιδιοτήτων ,  αντιμετωπίζονται συχνά ως παράγοντες διαχωρισμού στον καθορισμό των εθνικών ομάδων.  Υπ’ αυτήν την έννοια ως πολιτισμός ορίζεται το σύστημα: ιδεών,  κανόνων,  αξιών,  «τρόπων να υπάρχει κάποιος».  Όλα αυτά είναι κοινά ανάμεσα στα μέλη μιας συγκεκριμένης ομάδας.</a:t>
            </a:r>
            <a:endParaRPr lang="el-GR" dirty="0"/>
          </a:p>
        </p:txBody>
      </p:sp>
    </p:spTree>
    <p:extLst>
      <p:ext uri="{BB962C8B-B14F-4D97-AF65-F5344CB8AC3E}">
        <p14:creationId xmlns:p14="http://schemas.microsoft.com/office/powerpoint/2010/main" val="1834843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582341"/>
            <a:ext cx="6096000" cy="3693319"/>
          </a:xfrm>
          <a:prstGeom prst="rect">
            <a:avLst/>
          </a:prstGeom>
        </p:spPr>
        <p:txBody>
          <a:bodyPr>
            <a:spAutoFit/>
          </a:bodyPr>
          <a:lstStyle/>
          <a:p>
            <a:r>
              <a:rPr lang="el-GR" dirty="0" smtClean="0"/>
              <a:t>Εθνικές κινητοποιήσεις μπορούν να συμβούν ξεπερνώντας τα εθνικά σύνορα (</a:t>
            </a:r>
            <a:r>
              <a:rPr lang="el-GR" dirty="0" err="1" smtClean="0"/>
              <a:t>Π.χ</a:t>
            </a:r>
            <a:r>
              <a:rPr lang="el-GR" dirty="0" smtClean="0"/>
              <a:t> ROM: βασίζεται σε μείξη  εθνικών χαρακτηριστικών από όλο τον κόσμο) </a:t>
            </a:r>
            <a:r>
              <a:rPr lang="el-GR" dirty="0" err="1" smtClean="0"/>
              <a:t>Rex</a:t>
            </a:r>
            <a:r>
              <a:rPr lang="el-GR" dirty="0" smtClean="0"/>
              <a:t> (1996). Τρείς τύποι εθνικής κινητοποίησης:</a:t>
            </a:r>
          </a:p>
          <a:p>
            <a:r>
              <a:rPr lang="el-GR" dirty="0" smtClean="0"/>
              <a:t>Η συντήρηση σημείων αναφοράς και σύνδεσης με την πατρίδα (υπαρκτή ή φανταστική),</a:t>
            </a:r>
          </a:p>
          <a:p>
            <a:r>
              <a:rPr lang="el-GR" dirty="0" smtClean="0"/>
              <a:t>Η συλλογική μάχη για αναγνώριση των στάσεων υπεροχής στη χώρα εγκατάστασης,</a:t>
            </a:r>
          </a:p>
          <a:p>
            <a:r>
              <a:rPr lang="el-GR" dirty="0" smtClean="0"/>
              <a:t>Η πιθανότητα μετανάστευσης προς νέες χώρες  εγκατάστασης δεδομένης της ύπαρξης εθνικών ορίων.</a:t>
            </a:r>
          </a:p>
          <a:p>
            <a:r>
              <a:rPr lang="el-GR" dirty="0" smtClean="0"/>
              <a:t>Η κινητοποίηση εθνικότητας αφορά στο ατομικό αλλά και στο συλλογικό επίπεδο και συνδέεται με τον τρόπο που η κοινωνία εγκατάστασης αντιδρά στην παρουσία μειονοτήτων</a:t>
            </a:r>
            <a:endParaRPr lang="el-GR" dirty="0"/>
          </a:p>
        </p:txBody>
      </p:sp>
    </p:spTree>
    <p:extLst>
      <p:ext uri="{BB962C8B-B14F-4D97-AF65-F5344CB8AC3E}">
        <p14:creationId xmlns:p14="http://schemas.microsoft.com/office/powerpoint/2010/main" val="769690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2274838"/>
            <a:ext cx="6096000" cy="2308324"/>
          </a:xfrm>
          <a:prstGeom prst="rect">
            <a:avLst/>
          </a:prstGeom>
        </p:spPr>
        <p:txBody>
          <a:bodyPr>
            <a:spAutoFit/>
          </a:bodyPr>
          <a:lstStyle/>
          <a:p>
            <a:r>
              <a:rPr lang="el-GR" dirty="0" smtClean="0"/>
              <a:t>Η κοινωνία υποδοχής μπορεί:</a:t>
            </a:r>
          </a:p>
          <a:p>
            <a:r>
              <a:rPr lang="el-GR" dirty="0" smtClean="0"/>
              <a:t>Να θέλει να τους κρατήσει απ’ έξω ή να τους επιτεθεί.</a:t>
            </a:r>
          </a:p>
          <a:p>
            <a:r>
              <a:rPr lang="el-GR" dirty="0" smtClean="0"/>
              <a:t>Να τους δεχθεί ως προσωρινούς κατοίκους χωρίς πολιτικά δικαιώματα.</a:t>
            </a:r>
          </a:p>
          <a:p>
            <a:r>
              <a:rPr lang="el-GR" dirty="0" smtClean="0"/>
              <a:t>Να τους δεχθεί αλλά να απαιτήσει να αποποιηθούν /εγκαταλείψουν τη δική τους κουλτούρα.</a:t>
            </a:r>
          </a:p>
          <a:p>
            <a:r>
              <a:rPr lang="el-GR" dirty="0" smtClean="0"/>
              <a:t>Να θέλει να τους εντάξει σε μια κοινωνία η οποία </a:t>
            </a:r>
            <a:r>
              <a:rPr lang="el-GR" dirty="0" err="1" smtClean="0"/>
              <a:t>αυτοπροσδιορίζεται</a:t>
            </a:r>
            <a:r>
              <a:rPr lang="el-GR" dirty="0" smtClean="0"/>
              <a:t> ως πολυπολιτισμική.</a:t>
            </a:r>
            <a:endParaRPr lang="el-GR" dirty="0"/>
          </a:p>
        </p:txBody>
      </p:sp>
    </p:spTree>
    <p:extLst>
      <p:ext uri="{BB962C8B-B14F-4D97-AF65-F5344CB8AC3E}">
        <p14:creationId xmlns:p14="http://schemas.microsoft.com/office/powerpoint/2010/main" val="3332811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3048000" y="1443841"/>
            <a:ext cx="6096000" cy="4524315"/>
          </a:xfrm>
          <a:prstGeom prst="rect">
            <a:avLst/>
          </a:prstGeom>
        </p:spPr>
        <p:txBody>
          <a:bodyPr>
            <a:spAutoFit/>
          </a:bodyPr>
          <a:lstStyle/>
          <a:p>
            <a:r>
              <a:rPr lang="el-GR" dirty="0" smtClean="0"/>
              <a:t>Ο όρος φυλή,  δεν έχει γενικευμένη εφαρμογή στη βιβλιογραφία της κοινωνικής ανθρωπολογίας και της κοινωνιολογίας.</a:t>
            </a:r>
          </a:p>
          <a:p>
            <a:r>
              <a:rPr lang="el-GR" dirty="0" smtClean="0"/>
              <a:t>Ενώ στη Βρετανία οι όροι «φυλή» ,  «ρατσισμός» και «</a:t>
            </a:r>
            <a:r>
              <a:rPr lang="el-GR" dirty="0" err="1" smtClean="0"/>
              <a:t>αντιρατσισμός</a:t>
            </a:r>
            <a:r>
              <a:rPr lang="el-GR" dirty="0" smtClean="0"/>
              <a:t>»,  χαρακτηρίζουν συζητήσεις που  αφορούν στις εθνικές μειονότητες, κείμενα από πολλές άλλες Ευρωπαϊκές χώρες τηρούν σαφέστατα μια κριτική προσέγγιση στη χρήση αυτών των όρων.</a:t>
            </a:r>
          </a:p>
          <a:p>
            <a:r>
              <a:rPr lang="el-GR" dirty="0" smtClean="0"/>
              <a:t>Άλλες Ευρωπαϊκές χώρες (Γαλλία, Γερμανία, Ολλανδία και Σκανδιναβικές  χώρες,  όρος «φυλή» ο οποίος θεωρείται αρνητικά φορτισμένος,  εκλείπει από της δημόσιες συζητήσεις (συμπεριλαμβανομένων και των επιστημονικών).  Συνήθως,  στην Ευρώπη αυτή η ορολογία συσχετίζεται με πολιτική προπαγάνδα νεοφασιστικών ομάδων που ενστερνίζονται ιδέες βιολογικής υπεροχής και ιεράρχησης των φυλών.</a:t>
            </a:r>
            <a:endParaRPr lang="el-GR" dirty="0"/>
          </a:p>
        </p:txBody>
      </p:sp>
    </p:spTree>
    <p:extLst>
      <p:ext uri="{BB962C8B-B14F-4D97-AF65-F5344CB8AC3E}">
        <p14:creationId xmlns:p14="http://schemas.microsoft.com/office/powerpoint/2010/main" val="420462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294627" y="132626"/>
            <a:ext cx="7065034" cy="5078313"/>
          </a:xfrm>
          <a:prstGeom prst="rect">
            <a:avLst/>
          </a:prstGeom>
        </p:spPr>
        <p:txBody>
          <a:bodyPr wrap="square">
            <a:spAutoFit/>
          </a:bodyPr>
          <a:lstStyle/>
          <a:p>
            <a:r>
              <a:rPr lang="el-GR" dirty="0" smtClean="0"/>
              <a:t>Στη Γαλλία και την Ισπανία δεν υπάρχει συνείδηση «χρώματος».  </a:t>
            </a:r>
          </a:p>
          <a:p>
            <a:r>
              <a:rPr lang="el-GR" dirty="0" smtClean="0"/>
              <a:t>Οι Γάλλοι ανησυχούν για τον πολιτισμό των μεταναστών (φοβούνται ότι θα υπονομεύσει τη δική τους κουλτούρα και τις πολιτικές ιδέες)</a:t>
            </a:r>
          </a:p>
          <a:p>
            <a:r>
              <a:rPr lang="el-GR" dirty="0" smtClean="0"/>
              <a:t>Στη Γερμανία η απειλή αφορά στην ομοιογένεια του Γερμανικού φύλου από τους «ξένους»,  ο όρος ρατσισμός αποφεύγεται και χρησιμοποιείται ο όρος «εχθρότητα απέναντι στους ξένους»</a:t>
            </a:r>
          </a:p>
          <a:p>
            <a:r>
              <a:rPr lang="el-GR" dirty="0" smtClean="0"/>
              <a:t>Βέλγιο, Ελβετία και Ολλανδία: η μακρά εμπειρία θρησκευτικής και γλωσσικής ποικιλομορφίας δημιουργεί ένα διαφορετικό πλαίσιο το οποίο παρέχει δυνατότητες νέων μορφών </a:t>
            </a:r>
            <a:r>
              <a:rPr lang="el-GR" dirty="0" err="1" smtClean="0"/>
              <a:t>πολυπολιτισμικότητας</a:t>
            </a:r>
            <a:r>
              <a:rPr lang="el-GR" dirty="0" smtClean="0"/>
              <a:t>.</a:t>
            </a:r>
          </a:p>
          <a:p>
            <a:endParaRPr lang="en-US" dirty="0" smtClean="0"/>
          </a:p>
          <a:p>
            <a:r>
              <a:rPr lang="el-GR" dirty="0" smtClean="0"/>
              <a:t>Στην Ευρώπη στις σχετικές συζητήσεις επικρατούν όροι όπως «κουλτούρα» αντί «διαφορετικό χρώμα δέρματος»,  επίσης ο όρος «διάκριση» φαίνεται να μην σχετίζεται περισσότερο με την έννοια της βιολογικής κατωτερότητας αλλά με την πολιτισμική </a:t>
            </a:r>
            <a:r>
              <a:rPr lang="el-GR" dirty="0" err="1" smtClean="0"/>
              <a:t>εθνοκεντρικότητα</a:t>
            </a:r>
            <a:r>
              <a:rPr lang="el-GR" dirty="0" smtClean="0"/>
              <a:t> και πιο συγκεκριμένα με το να μην ανήκεις στην πολιτισμικά κυρίαρχη ομάδα.</a:t>
            </a:r>
          </a:p>
          <a:p>
            <a:endParaRPr lang="el-GR" dirty="0" smtClean="0"/>
          </a:p>
          <a:p>
            <a:endParaRPr lang="el-GR" dirty="0"/>
          </a:p>
        </p:txBody>
      </p:sp>
    </p:spTree>
    <p:extLst>
      <p:ext uri="{BB962C8B-B14F-4D97-AF65-F5344CB8AC3E}">
        <p14:creationId xmlns:p14="http://schemas.microsoft.com/office/powerpoint/2010/main" val="237562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342900" lvl="0" indent="-342900">
              <a:lnSpc>
                <a:spcPct val="100000"/>
              </a:lnSpc>
              <a:spcBef>
                <a:spcPts val="1200"/>
              </a:spcBef>
            </a:pPr>
            <a:r>
              <a:rPr lang="el-GR" sz="2400" dirty="0">
                <a:solidFill>
                  <a:prstClr val="black"/>
                </a:solidFill>
              </a:rPr>
              <a:t>Το μεγαλύτερο μέρος των αναφορών που γίνονται για μειονοτικές ομάδες και μετανάστες βασίζονται στη «διαφορετικότητά» τους είτε υπάρχει πραγματικά είτε έτσι την αντιλαμβάνεται η κυρίαρχη εθνική ομάδα.</a:t>
            </a:r>
          </a:p>
          <a:p>
            <a:pPr marL="342900" lvl="0" indent="-342900">
              <a:lnSpc>
                <a:spcPct val="100000"/>
              </a:lnSpc>
              <a:spcBef>
                <a:spcPts val="1200"/>
              </a:spcBef>
            </a:pPr>
            <a:r>
              <a:rPr lang="el-GR" sz="2400" dirty="0">
                <a:solidFill>
                  <a:prstClr val="black"/>
                </a:solidFill>
              </a:rPr>
              <a:t>Εδώ και αρκετά χρόνια έχει καταδειχθεί ότι η ανεπιθύμητη διαφορετικότητα (όπως την αντιλαμβάνονται μέλη της κυρίαρχης ομάδας) μπορεί να οδηγήσει σε προσπάθειες αφομοίωσής τους,  εξόντωσης ή αποκλεισμού τους. </a:t>
            </a:r>
            <a:endParaRPr lang="el-GR" sz="2400" dirty="0">
              <a:solidFill>
                <a:prstClr val="black"/>
              </a:solidFill>
            </a:endParaRPr>
          </a:p>
        </p:txBody>
      </p:sp>
    </p:spTree>
    <p:extLst>
      <p:ext uri="{BB962C8B-B14F-4D97-AF65-F5344CB8AC3E}">
        <p14:creationId xmlns:p14="http://schemas.microsoft.com/office/powerpoint/2010/main" val="191412398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854</TotalTime>
  <Words>1945</Words>
  <Application>Microsoft Office PowerPoint</Application>
  <PresentationFormat>Ευρεία οθόνη</PresentationFormat>
  <Paragraphs>92</Paragraphs>
  <Slides>23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23</vt:i4>
      </vt:variant>
    </vt:vector>
  </HeadingPairs>
  <TitlesOfParts>
    <vt:vector size="28" baseType="lpstr">
      <vt:lpstr>Arial</vt:lpstr>
      <vt:lpstr>Century Gothic</vt:lpstr>
      <vt:lpstr>Courier New</vt:lpstr>
      <vt:lpstr>Wingdings 3</vt:lpstr>
      <vt:lpstr>Wisp</vt:lpstr>
      <vt:lpstr>Παρεμβάσεις κοινωνικής ανάπτυξης σε σύγχρονες πολυπολιτισμικές κοινωνίες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ΠΟΛΙΤΙΣΜΙΚΟ ΣΟΚ</vt:lpstr>
      <vt:lpstr>Παρουσίαση του PowerPoint</vt:lpstr>
      <vt:lpstr>Παρουσίαση του PowerPoint</vt:lpstr>
      <vt:lpstr>Κοινωνική Ανάπτυξη μέσω του Διαπολιτισμικού Διαλόγου</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Λογαριασμός Microsoft</dc:creator>
  <cp:lastModifiedBy>Λογαριασμός Microsoft</cp:lastModifiedBy>
  <cp:revision>8</cp:revision>
  <dcterms:created xsi:type="dcterms:W3CDTF">2020-12-08T17:59:03Z</dcterms:created>
  <dcterms:modified xsi:type="dcterms:W3CDTF">2020-12-09T08:13:50Z</dcterms:modified>
</cp:coreProperties>
</file>