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4"/>
  </p:notesMasterIdLst>
  <p:sldIdLst>
    <p:sldId id="256" r:id="rId2"/>
    <p:sldId id="281" r:id="rId3"/>
    <p:sldId id="333" r:id="rId4"/>
    <p:sldId id="313" r:id="rId5"/>
    <p:sldId id="353" r:id="rId6"/>
    <p:sldId id="396" r:id="rId7"/>
    <p:sldId id="420" r:id="rId8"/>
    <p:sldId id="421" r:id="rId9"/>
    <p:sldId id="354" r:id="rId10"/>
    <p:sldId id="315" r:id="rId11"/>
    <p:sldId id="344" r:id="rId12"/>
    <p:sldId id="355" r:id="rId13"/>
    <p:sldId id="345" r:id="rId14"/>
    <p:sldId id="346" r:id="rId15"/>
    <p:sldId id="347" r:id="rId16"/>
    <p:sldId id="348" r:id="rId17"/>
    <p:sldId id="350" r:id="rId18"/>
    <p:sldId id="373" r:id="rId19"/>
    <p:sldId id="349" r:id="rId20"/>
    <p:sldId id="376" r:id="rId21"/>
    <p:sldId id="374" r:id="rId22"/>
    <p:sldId id="375" r:id="rId23"/>
    <p:sldId id="314" r:id="rId24"/>
    <p:sldId id="351" r:id="rId25"/>
    <p:sldId id="352" r:id="rId26"/>
    <p:sldId id="356" r:id="rId27"/>
    <p:sldId id="317" r:id="rId28"/>
    <p:sldId id="330" r:id="rId29"/>
    <p:sldId id="331" r:id="rId30"/>
    <p:sldId id="268" r:id="rId31"/>
    <p:sldId id="326" r:id="rId32"/>
    <p:sldId id="2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6235E-5B3C-47C5-A7E3-06CA9B911A1A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670D8-8CCC-4F09-B987-A646DA369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9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5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9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6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1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2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7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22-Mar-23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7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15" r:id="rId5"/>
    <p:sldLayoutId id="2147483720" r:id="rId6"/>
    <p:sldLayoutId id="2147483716" r:id="rId7"/>
    <p:sldLayoutId id="2147483717" r:id="rId8"/>
    <p:sldLayoutId id="2147483718" r:id="rId9"/>
    <p:sldLayoutId id="2147483719" r:id="rId10"/>
    <p:sldLayoutId id="21474837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llipos.gr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7FDCC-FD28-4502-A5BF-364C3CBC2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0" b="21620"/>
          <a:stretch/>
        </p:blipFill>
        <p:spPr>
          <a:xfrm>
            <a:off x="20" y="10"/>
            <a:ext cx="1219196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0C296-2B1B-4589-84EA-239D8784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0863A-B62B-48B7-950E-3D58A556C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158" y="1258528"/>
            <a:ext cx="5199894" cy="1061883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l-GR" sz="2600" dirty="0"/>
              <a:t>ΔΙΑΤΡΟΦΙΚΗ ΣΥΜΒΟΥΛΕΥΤΙΚΗ </a:t>
            </a:r>
            <a:br>
              <a:rPr lang="el-GR" sz="2600" dirty="0"/>
            </a:br>
            <a:r>
              <a:rPr lang="el-GR" sz="2200" dirty="0"/>
              <a:t>ΕΔΔ4042</a:t>
            </a: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A15CC-B623-4860-ABDE-8F54FBE50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865" y="2446671"/>
            <a:ext cx="4920269" cy="553395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7030A0"/>
                </a:solidFill>
              </a:rPr>
              <a:t>ΠΑΡΑΓΟΝΤΕΣ ΠΟΥ ΕΠΗΡΕΑΖΟΥΝ ΤΗΝ ΤΡΟΦΙΚΗ ΕΠΙΛΟΓΗ</a:t>
            </a:r>
            <a:endParaRPr lang="en-US" sz="3200" b="1" dirty="0">
              <a:solidFill>
                <a:srgbClr val="7030A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DD339A-0D5C-435F-B70C-6498DB974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1D7864D-9CC0-4345-A8ED-01EEC9C57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3">
              <a:extLst>
                <a:ext uri="{FF2B5EF4-FFF2-40B4-BE49-F238E27FC236}">
                  <a16:creationId xmlns:a16="http://schemas.microsoft.com/office/drawing/2014/main" id="{F9F23CAB-0676-4AC7-8CA8-7B5BF73E2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5">
              <a:extLst>
                <a:ext uri="{FF2B5EF4-FFF2-40B4-BE49-F238E27FC236}">
                  <a16:creationId xmlns:a16="http://schemas.microsoft.com/office/drawing/2014/main" id="{EB1A7EF0-FD1E-4431-AA12-061658B27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3">
              <a:extLst>
                <a:ext uri="{FF2B5EF4-FFF2-40B4-BE49-F238E27FC236}">
                  <a16:creationId xmlns:a16="http://schemas.microsoft.com/office/drawing/2014/main" id="{98ABF759-8FA6-48D5-B872-D9CEECD39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92676367-B42C-46BC-BF52-A543723C2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9">
              <a:extLst>
                <a:ext uri="{FF2B5EF4-FFF2-40B4-BE49-F238E27FC236}">
                  <a16:creationId xmlns:a16="http://schemas.microsoft.com/office/drawing/2014/main" id="{F96083BD-2E2F-43C1-B5B8-90A19ECB2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00">
              <a:extLst>
                <a:ext uri="{FF2B5EF4-FFF2-40B4-BE49-F238E27FC236}">
                  <a16:creationId xmlns:a16="http://schemas.microsoft.com/office/drawing/2014/main" id="{36D49EC8-F959-4206-9496-81C1FCE9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F6E9CB87-8280-47D0-88C8-BAC285D5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20">
              <a:extLst>
                <a:ext uri="{FF2B5EF4-FFF2-40B4-BE49-F238E27FC236}">
                  <a16:creationId xmlns:a16="http://schemas.microsoft.com/office/drawing/2014/main" id="{38207A8D-8E7E-463D-9992-9844A7808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7">
              <a:extLst>
                <a:ext uri="{FF2B5EF4-FFF2-40B4-BE49-F238E27FC236}">
                  <a16:creationId xmlns:a16="http://schemas.microsoft.com/office/drawing/2014/main" id="{7BA77B91-9626-4DFA-A5D2-86BE3EAC8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034D50E5-CC96-47EA-909D-9CC6ABA24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92A5ABF9-C9AB-440A-9046-57769BAA7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20CCFA26-8B22-4B64-A21B-01B13BE5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7034E999-C5DC-41C3-93CF-5AA428892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1A197C36-622D-4B69-91BB-4C6D3D209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64">
              <a:extLst>
                <a:ext uri="{FF2B5EF4-FFF2-40B4-BE49-F238E27FC236}">
                  <a16:creationId xmlns:a16="http://schemas.microsoft.com/office/drawing/2014/main" id="{2B41BCF4-897C-4C73-A9C9-92A909F18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406FB574-90F0-417D-ABCD-95DDE91A2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6">
              <a:extLst>
                <a:ext uri="{FF2B5EF4-FFF2-40B4-BE49-F238E27FC236}">
                  <a16:creationId xmlns:a16="http://schemas.microsoft.com/office/drawing/2014/main" id="{943DBA82-CBF2-40C6-A535-C02BA2F1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A1CC399-638B-44DB-80A7-401D797A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D19F2D-445B-4F06-A6FB-5F6E449B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8489" y="105021"/>
            <a:ext cx="782180" cy="79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6CD2B-09CA-4F96-8514-75B830E595B6}"/>
              </a:ext>
            </a:extLst>
          </p:cNvPr>
          <p:cNvSpPr txBox="1"/>
          <p:nvPr/>
        </p:nvSpPr>
        <p:spPr>
          <a:xfrm>
            <a:off x="7732696" y="200292"/>
            <a:ext cx="355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/>
              <a:t>ΤΜΗΜΑ ΕΠΙΣΤΗΜΗΣ ΔΙΑΤΡΟΦΗΣ ΚΑΙ ΔΙΑΙΤΟΛΟΓΙΑΣ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13820-1AA4-4A18-AC79-DD7DDCF869F7}"/>
              </a:ext>
            </a:extLst>
          </p:cNvPr>
          <p:cNvSpPr txBox="1"/>
          <p:nvPr/>
        </p:nvSpPr>
        <p:spPr>
          <a:xfrm>
            <a:off x="25211" y="6207318"/>
            <a:ext cx="409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Δρ. Ευαγγελία </a:t>
            </a:r>
            <a:r>
              <a:rPr lang="el-GR" dirty="0" err="1"/>
              <a:t>Φάππα</a:t>
            </a:r>
            <a:endParaRPr lang="el-GR" dirty="0"/>
          </a:p>
          <a:p>
            <a:r>
              <a:rPr lang="el-GR" dirty="0"/>
              <a:t>Διαιτολόγος - Διατροφολόγος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10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Διαπροσωπικοί παράγοντες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2000" dirty="0" err="1"/>
              <a:t>Κοινωνικοι</a:t>
            </a:r>
            <a:r>
              <a:rPr lang="el-GR" sz="2000" dirty="0"/>
              <a:t> </a:t>
            </a:r>
            <a:r>
              <a:rPr lang="el-GR" sz="2000" dirty="0" err="1"/>
              <a:t>παραγοντες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Κοινωνική επιρροή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sz="2000" dirty="0" err="1"/>
              <a:t>Πολιτισμικοι</a:t>
            </a:r>
            <a:r>
              <a:rPr lang="el-GR" sz="2000" dirty="0"/>
              <a:t> </a:t>
            </a:r>
            <a:r>
              <a:rPr lang="el-GR" sz="2000" dirty="0" err="1"/>
              <a:t>παραγοντες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Κοινωνικές συμπεριφορές</a:t>
            </a:r>
          </a:p>
          <a:p>
            <a:r>
              <a:rPr lang="el-GR" dirty="0">
                <a:solidFill>
                  <a:schemeClr val="tx1"/>
                </a:solidFill>
              </a:rPr>
              <a:t>Κοινωνικές πεποιθήσεις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02309E-DDB3-4FF4-AB69-92F139F31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Διαπροσωπικοί παράγοντες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59496" y="1853134"/>
            <a:ext cx="6511608" cy="639762"/>
          </a:xfrm>
        </p:spPr>
        <p:txBody>
          <a:bodyPr>
            <a:noAutofit/>
          </a:bodyPr>
          <a:lstStyle/>
          <a:p>
            <a:r>
              <a:rPr lang="el-GR" sz="2000" b="1" dirty="0" err="1"/>
              <a:t>Κοινωνικοι</a:t>
            </a:r>
            <a:r>
              <a:rPr lang="el-GR" sz="2000" b="1" dirty="0"/>
              <a:t> – </a:t>
            </a:r>
            <a:r>
              <a:rPr lang="el-GR" sz="2000" b="1" dirty="0" err="1"/>
              <a:t>κοινωνικη</a:t>
            </a:r>
            <a:r>
              <a:rPr lang="el-GR" sz="2000" b="1" dirty="0"/>
              <a:t> </a:t>
            </a:r>
            <a:r>
              <a:rPr lang="el-GR" sz="2000" b="1" dirty="0" err="1"/>
              <a:t>επιρροη</a:t>
            </a:r>
            <a:endParaRPr lang="el-GR" sz="2000" b="1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847528" y="2852937"/>
            <a:ext cx="5190812" cy="2697163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Οικογένεια (γονείς, παππούδες, γιαγιάδες)</a:t>
            </a:r>
          </a:p>
          <a:p>
            <a:r>
              <a:rPr lang="el-GR" dirty="0">
                <a:solidFill>
                  <a:schemeClr val="tx1"/>
                </a:solidFill>
              </a:rPr>
              <a:t>Φίλοι</a:t>
            </a:r>
          </a:p>
          <a:p>
            <a:r>
              <a:rPr lang="el-GR" dirty="0">
                <a:solidFill>
                  <a:schemeClr val="tx1"/>
                </a:solidFill>
              </a:rPr>
              <a:t>Σύντροφοι</a:t>
            </a:r>
          </a:p>
          <a:p>
            <a:r>
              <a:rPr lang="el-GR" dirty="0">
                <a:solidFill>
                  <a:schemeClr val="tx1"/>
                </a:solidFill>
              </a:rPr>
              <a:t>Κοινωνικές νόρμες (γιορτή  = γλυκό)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646302"/>
            <a:ext cx="3046090" cy="30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69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6D230D-54DE-4E3F-83C8-52F4F4B846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4" r="51166"/>
          <a:stretch/>
        </p:blipFill>
        <p:spPr bwMode="auto">
          <a:xfrm>
            <a:off x="3775673" y="2515722"/>
            <a:ext cx="4640654" cy="269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3320856-AF14-40E5-A959-0165C57C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</p:spTree>
    <p:extLst>
      <p:ext uri="{BB962C8B-B14F-4D97-AF65-F5344CB8AC3E}">
        <p14:creationId xmlns:p14="http://schemas.microsoft.com/office/powerpoint/2010/main" val="2975005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Περιβαλλοντικοί παράγοντες</a:t>
            </a:r>
            <a:endParaRPr lang="el-GR" dirty="0"/>
          </a:p>
        </p:txBody>
      </p:sp>
      <p:sp>
        <p:nvSpPr>
          <p:cNvPr id="7" name="Oval 5"/>
          <p:cNvSpPr/>
          <p:nvPr/>
        </p:nvSpPr>
        <p:spPr>
          <a:xfrm>
            <a:off x="2639616" y="2289809"/>
            <a:ext cx="2736304" cy="2025239"/>
          </a:xfrm>
          <a:prstGeom prst="ellipse">
            <a:avLst/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ΠΡΟΙΟΝ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Oval 5"/>
          <p:cNvSpPr/>
          <p:nvPr/>
        </p:nvSpPr>
        <p:spPr>
          <a:xfrm>
            <a:off x="4655840" y="4437113"/>
            <a:ext cx="3024336" cy="2025239"/>
          </a:xfrm>
          <a:prstGeom prst="ellipse">
            <a:avLst/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ΜΕΣΟ/ ΜΑΚΡΟ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5"/>
          <p:cNvSpPr/>
          <p:nvPr/>
        </p:nvSpPr>
        <p:spPr>
          <a:xfrm>
            <a:off x="6600056" y="2289808"/>
            <a:ext cx="2736304" cy="2025239"/>
          </a:xfrm>
          <a:prstGeom prst="ellipse">
            <a:avLst/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ΜΙΚΡΟ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2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Προϊόν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1544" y="2492896"/>
          <a:ext cx="7344816" cy="211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Εγγενή χαρακτηριστικά προϊόντος (γεύση,</a:t>
                      </a:r>
                      <a:r>
                        <a:rPr lang="el-GR" sz="2400" baseline="0" dirty="0"/>
                        <a:t> υφή)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Εξωγενή χαρακτηριστικά προϊόντος (όψη,</a:t>
                      </a:r>
                      <a:r>
                        <a:rPr lang="el-GR" sz="2400" baseline="0" dirty="0"/>
                        <a:t> τιμή)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Είδος τροφίμου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78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</a:rPr>
              <a:t>Προϊόν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1544" y="2082656"/>
          <a:ext cx="7344816" cy="211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Εγγενή χαρακτηριστικά προϊόντος (γεύση,</a:t>
                      </a:r>
                      <a:r>
                        <a:rPr lang="el-GR" sz="2400" baseline="0" dirty="0"/>
                        <a:t> </a:t>
                      </a:r>
                      <a:r>
                        <a:rPr lang="el-GR" sz="2400" b="1" baseline="0" dirty="0">
                          <a:solidFill>
                            <a:srgbClr val="C00000"/>
                          </a:solidFill>
                        </a:rPr>
                        <a:t>υφή</a:t>
                      </a:r>
                      <a:r>
                        <a:rPr lang="el-GR" sz="2400" baseline="0" dirty="0"/>
                        <a:t>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Εξωγενή χαρακτηριστικά προϊόντος (όψη,</a:t>
                      </a:r>
                      <a:r>
                        <a:rPr lang="el-GR" sz="2400" baseline="0" dirty="0"/>
                        <a:t> τιμή)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Είδος τροφίμου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8" b="24907"/>
          <a:stretch/>
        </p:blipFill>
        <p:spPr bwMode="auto">
          <a:xfrm>
            <a:off x="2351584" y="4149081"/>
            <a:ext cx="2180084" cy="124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12908"/>
          <a:stretch/>
        </p:blipFill>
        <p:spPr bwMode="auto">
          <a:xfrm>
            <a:off x="2135561" y="5242768"/>
            <a:ext cx="2787699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r="24735"/>
          <a:stretch/>
        </p:blipFill>
        <p:spPr bwMode="auto">
          <a:xfrm>
            <a:off x="5316836" y="4356466"/>
            <a:ext cx="2651373" cy="20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AF8"/>
              </a:clrFrom>
              <a:clrTo>
                <a:srgbClr val="FBFA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7" r="22427"/>
          <a:stretch/>
        </p:blipFill>
        <p:spPr bwMode="auto">
          <a:xfrm>
            <a:off x="8255001" y="3284984"/>
            <a:ext cx="1823041" cy="33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Περιβαλλοντικοί παράγοντες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91544" y="2276872"/>
          <a:ext cx="7344816" cy="257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Προϊόν</a:t>
                      </a:r>
                      <a:endPara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Εγγενή χαρακτηριστικά προϊόντος (γεύση,</a:t>
                      </a:r>
                      <a:r>
                        <a:rPr lang="el-GR" sz="2400" baseline="0" dirty="0"/>
                        <a:t> υφή)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dirty="0"/>
                        <a:t>Εξωγενή χαρακτηριστικά προϊόντος (όψη,</a:t>
                      </a:r>
                      <a:r>
                        <a:rPr lang="el-GR" sz="2400" baseline="0" dirty="0"/>
                        <a:t> τιμή)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400" b="1" dirty="0">
                          <a:solidFill>
                            <a:srgbClr val="C00000"/>
                          </a:solidFill>
                        </a:rPr>
                        <a:t>Είδος τροφίμου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124626"/>
            <a:ext cx="3384376" cy="225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48" y="4221088"/>
            <a:ext cx="3721596" cy="24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741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19536" y="2420888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8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891827" y="2148840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Μέγεθος μερίδας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412030"/>
            <a:ext cx="2664296" cy="201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871D3-47BA-4D7F-B88B-3DC3AF603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0" y="4326965"/>
            <a:ext cx="3739641" cy="21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92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199715"/>
              </p:ext>
            </p:extLst>
          </p:nvPr>
        </p:nvGraphicFramePr>
        <p:xfrm>
          <a:off x="1891827" y="2148840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Μέγεθος μερίδας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412030"/>
            <a:ext cx="2664296" cy="201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E2DF2E-1618-4E84-AC43-B3C70A9F89F5}"/>
              </a:ext>
            </a:extLst>
          </p:cNvPr>
          <p:cNvSpPr/>
          <p:nvPr/>
        </p:nvSpPr>
        <p:spPr>
          <a:xfrm>
            <a:off x="6577263" y="705853"/>
            <a:ext cx="3914274" cy="2310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Πώς το μέγεθος μερίδας επηρεάζει την πρόσληψη τροφής;</a:t>
            </a:r>
            <a:endParaRPr lang="en-US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20DDA-BE0D-4DD9-B76F-D11DD92C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90" y="4326965"/>
            <a:ext cx="3739641" cy="21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5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7030A0"/>
                </a:solidFill>
              </a:rPr>
              <a:t>Τροφική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b="1" dirty="0">
                <a:solidFill>
                  <a:srgbClr val="7030A0"/>
                </a:solidFill>
              </a:rPr>
              <a:t>επιλογή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2852936"/>
            <a:ext cx="2418184" cy="24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52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9151" y="293888"/>
            <a:ext cx="9634011" cy="1325563"/>
          </a:xfrm>
        </p:spPr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9848" y="1619451"/>
          <a:ext cx="7720846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0" dirty="0">
                          <a:solidFill>
                            <a:schemeClr val="tx1"/>
                          </a:solidFill>
                        </a:rPr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Διαθεσιμότητα &amp; προσβασιμότητα τροφίμου</a:t>
                      </a:r>
                      <a:r>
                        <a:rPr lang="el-GR" sz="2200" b="1" baseline="0" dirty="0">
                          <a:solidFill>
                            <a:srgbClr val="C00000"/>
                          </a:solidFill>
                        </a:rPr>
                        <a:t> στο σπίτι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7F7A4E3-675F-4AA0-92F2-44F03E0D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29000"/>
            <a:ext cx="4847211" cy="3232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02B88-DC30-4EF1-9DD9-7BC7B6A68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6" b="7070"/>
          <a:stretch/>
        </p:blipFill>
        <p:spPr>
          <a:xfrm>
            <a:off x="8383230" y="2510661"/>
            <a:ext cx="2407600" cy="4100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CCB35-D998-4738-8FB8-71A58B92532A}"/>
              </a:ext>
            </a:extLst>
          </p:cNvPr>
          <p:cNvSpPr txBox="1"/>
          <p:nvPr/>
        </p:nvSpPr>
        <p:spPr>
          <a:xfrm>
            <a:off x="6448181" y="4904510"/>
            <a:ext cx="140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50932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59151" y="293888"/>
            <a:ext cx="9634011" cy="1325563"/>
          </a:xfrm>
        </p:spPr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68059"/>
              </p:ext>
            </p:extLst>
          </p:nvPr>
        </p:nvGraphicFramePr>
        <p:xfrm>
          <a:off x="1069848" y="1619451"/>
          <a:ext cx="7720846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0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0" dirty="0">
                          <a:solidFill>
                            <a:schemeClr val="tx1"/>
                          </a:solidFill>
                        </a:rPr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Διαθεσιμότητα &amp; προσβασιμότητα τροφίμου</a:t>
                      </a:r>
                      <a:r>
                        <a:rPr lang="el-GR" sz="2200" b="1" baseline="0" dirty="0">
                          <a:solidFill>
                            <a:srgbClr val="C00000"/>
                          </a:solidFill>
                        </a:rPr>
                        <a:t> στο σπίτι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Περιβάλλον όπου</a:t>
                      </a:r>
                      <a:r>
                        <a:rPr lang="el-GR" sz="2200" baseline="0" dirty="0"/>
                        <a:t> γίνεται το </a:t>
                      </a:r>
                      <a:r>
                        <a:rPr lang="el-GR" sz="2200" dirty="0"/>
                        <a:t>τρώγειν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7F7A4E3-675F-4AA0-92F2-44F03E0D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3429000"/>
            <a:ext cx="4847211" cy="3232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02B88-DC30-4EF1-9DD9-7BC7B6A68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6" b="7070"/>
          <a:stretch/>
        </p:blipFill>
        <p:spPr>
          <a:xfrm>
            <a:off x="8383230" y="2510661"/>
            <a:ext cx="2407600" cy="4100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CCB35-D998-4738-8FB8-71A58B92532A}"/>
              </a:ext>
            </a:extLst>
          </p:cNvPr>
          <p:cNvSpPr txBox="1"/>
          <p:nvPr/>
        </p:nvSpPr>
        <p:spPr>
          <a:xfrm>
            <a:off x="6448181" y="4904510"/>
            <a:ext cx="140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vs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734F57-55E8-48A3-A708-EB71C279B029}"/>
              </a:ext>
            </a:extLst>
          </p:cNvPr>
          <p:cNvSpPr/>
          <p:nvPr/>
        </p:nvSpPr>
        <p:spPr>
          <a:xfrm>
            <a:off x="6280727" y="589548"/>
            <a:ext cx="4238519" cy="2643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/>
              <a:t>Σε ποια/ ποιες περιόδους τροποποιείται η διαθεσιμότητα τροφίμων στο ελληνικό νοικοκυριό; Πώς &amp; γιατί;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375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schemeClr val="tx1"/>
                </a:solidFill>
              </a:rPr>
              <a:t>Μικρο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44909"/>
              </p:ext>
            </p:extLst>
          </p:nvPr>
        </p:nvGraphicFramePr>
        <p:xfrm>
          <a:off x="1891827" y="2148840"/>
          <a:ext cx="7272808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7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0" dirty="0">
                          <a:solidFill>
                            <a:schemeClr val="tx1"/>
                          </a:solidFill>
                        </a:rPr>
                        <a:t>Μέγεθος μερίδας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σπίτι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Περιβάλλον όπου</a:t>
                      </a:r>
                      <a:r>
                        <a:rPr lang="el-GR" sz="2200" b="1" baseline="0" dirty="0">
                          <a:solidFill>
                            <a:srgbClr val="C00000"/>
                          </a:solidFill>
                        </a:rPr>
                        <a:t> γίνεται το </a:t>
                      </a:r>
                      <a:r>
                        <a:rPr lang="el-GR" sz="2200" b="1" dirty="0">
                          <a:solidFill>
                            <a:srgbClr val="C00000"/>
                          </a:solidFill>
                        </a:rPr>
                        <a:t>τρώγειν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3F76377-D016-4262-882A-02A9AEAC9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" t="3331"/>
          <a:stretch/>
        </p:blipFill>
        <p:spPr>
          <a:xfrm>
            <a:off x="2992582" y="3938015"/>
            <a:ext cx="3786909" cy="26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4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Μέσο/ </a:t>
            </a:r>
            <a:r>
              <a:rPr lang="el-GR" dirty="0" err="1">
                <a:solidFill>
                  <a:schemeClr val="tx1"/>
                </a:solidFill>
              </a:rPr>
              <a:t>Μάκρο</a:t>
            </a:r>
            <a:r>
              <a:rPr lang="el-GR" b="1" dirty="0">
                <a:solidFill>
                  <a:srgbClr val="002060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73329"/>
              </p:ext>
            </p:extLst>
          </p:nvPr>
        </p:nvGraphicFramePr>
        <p:xfrm>
          <a:off x="1459832" y="2348880"/>
          <a:ext cx="7660504" cy="26806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60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Φυσικές συνθήκες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Χαρακτηριστικά</a:t>
                      </a:r>
                      <a:r>
                        <a:rPr lang="el-GR" sz="2000" baseline="0" dirty="0"/>
                        <a:t> του τόπου διαμονής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Διαθεσιμότητα &amp; προσβασιμότητα τροφίμου</a:t>
                      </a:r>
                      <a:r>
                        <a:rPr lang="el-GR" sz="2000" baseline="0" dirty="0"/>
                        <a:t> στο περιβάλλον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Έκθεση</a:t>
                      </a:r>
                      <a:r>
                        <a:rPr lang="el-GR" sz="2000" baseline="0" dirty="0"/>
                        <a:t> σε προώθηση τροφίμων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Τιμές αγοράς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773">
                <a:tc>
                  <a:txBody>
                    <a:bodyPr/>
                    <a:lstStyle/>
                    <a:p>
                      <a:pPr algn="l"/>
                      <a:r>
                        <a:rPr lang="el-GR" sz="2000" dirty="0"/>
                        <a:t>Κοινωνικές πρωτοβουλίες (ΜΚΟ)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85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38504" y="144597"/>
            <a:ext cx="8229600" cy="125272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Μέσο/ </a:t>
            </a:r>
            <a:r>
              <a:rPr lang="el-GR" dirty="0" err="1">
                <a:solidFill>
                  <a:schemeClr val="tx1"/>
                </a:solidFill>
              </a:rPr>
              <a:t>μάκρο</a:t>
            </a:r>
            <a:r>
              <a:rPr lang="el-GR" dirty="0">
                <a:solidFill>
                  <a:schemeClr val="tx1"/>
                </a:solidFill>
              </a:rPr>
              <a:t> περιβάλλον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Θέση κειμένου 1"/>
          <p:cNvSpPr>
            <a:spLocks noGrp="1"/>
          </p:cNvSpPr>
          <p:nvPr>
            <p:ph type="body" idx="1"/>
          </p:nvPr>
        </p:nvSpPr>
        <p:spPr>
          <a:xfrm>
            <a:off x="2019624" y="2816647"/>
            <a:ext cx="3822192" cy="639762"/>
          </a:xfrm>
        </p:spPr>
        <p:txBody>
          <a:bodyPr/>
          <a:lstStyle/>
          <a:p>
            <a:r>
              <a:rPr lang="el-GR" sz="2000" dirty="0" err="1"/>
              <a:t>θερμοκρασια</a:t>
            </a:r>
            <a:endParaRPr lang="el-GR" sz="200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>
          <a:xfrm>
            <a:off x="2020301" y="3567534"/>
            <a:ext cx="3820055" cy="2697163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Σούπα το καλοκαίρι;</a:t>
            </a:r>
          </a:p>
          <a:p>
            <a:r>
              <a:rPr lang="el-GR" dirty="0">
                <a:solidFill>
                  <a:schemeClr val="tx1"/>
                </a:solidFill>
              </a:rPr>
              <a:t>Καυτερά τρόφιμα στις ζεστές θερμοκρασίες (Ινδία)</a:t>
            </a:r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3"/>
          </p:nvPr>
        </p:nvSpPr>
        <p:spPr>
          <a:xfrm>
            <a:off x="5991168" y="2816646"/>
            <a:ext cx="3822192" cy="639762"/>
          </a:xfrm>
        </p:spPr>
        <p:txBody>
          <a:bodyPr/>
          <a:lstStyle/>
          <a:p>
            <a:r>
              <a:rPr lang="el-GR" sz="2000" dirty="0" err="1"/>
              <a:t>Εποχες</a:t>
            </a:r>
            <a:endParaRPr lang="el-GR" sz="2000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quarter" idx="4"/>
          </p:nvPr>
        </p:nvSpPr>
        <p:spPr>
          <a:xfrm>
            <a:off x="5987993" y="3567534"/>
            <a:ext cx="4183706" cy="2697163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Κατανάλωση καρπουζιού/ παγωτού το χειμώνα;</a:t>
            </a:r>
          </a:p>
          <a:p>
            <a:r>
              <a:rPr lang="el-GR" dirty="0">
                <a:solidFill>
                  <a:schemeClr val="tx1"/>
                </a:solidFill>
              </a:rPr>
              <a:t>Μπύρα</a:t>
            </a:r>
          </a:p>
          <a:p>
            <a:r>
              <a:rPr lang="el-GR" dirty="0">
                <a:solidFill>
                  <a:schemeClr val="tx1"/>
                </a:solidFill>
              </a:rPr>
              <a:t>Φρούτα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53672"/>
              </p:ext>
            </p:extLst>
          </p:nvPr>
        </p:nvGraphicFramePr>
        <p:xfrm>
          <a:off x="1738504" y="1728192"/>
          <a:ext cx="7128792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28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dirty="0"/>
                        <a:t>Φυσικές συνθήκες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250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Περιβαλλοντικοί παράγοντες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19536" y="2636912"/>
          <a:ext cx="8280920" cy="1950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200" b="1" dirty="0">
                          <a:solidFill>
                            <a:srgbClr val="002060"/>
                          </a:solidFill>
                        </a:rPr>
                        <a:t>Μέσο/ Μάκρο</a:t>
                      </a:r>
                      <a:endParaRPr lang="en-US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/>
                        <a:t>Χαρακτηριστικά</a:t>
                      </a:r>
                      <a:r>
                        <a:rPr lang="el-GR" sz="2200" baseline="0" dirty="0"/>
                        <a:t> του τόπου διαμονής (π.χ. μέγεθος κοινωνίας)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dirty="0"/>
                        <a:t>Διαθεσιμότητα &amp; προσβασιμότητα τροφίμου</a:t>
                      </a:r>
                      <a:r>
                        <a:rPr lang="el-GR" sz="2200" baseline="0" dirty="0"/>
                        <a:t> στο περιβάλλον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200" b="0" baseline="0" dirty="0">
                          <a:solidFill>
                            <a:schemeClr val="tx1"/>
                          </a:solidFill>
                        </a:rPr>
                        <a:t>(κοντά σουπερμάρκετ, μανάβικο, θάλασσα)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535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9E1DF-286E-475C-BC98-E0968EAD41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2" t="47457"/>
          <a:stretch/>
        </p:blipFill>
        <p:spPr bwMode="auto">
          <a:xfrm>
            <a:off x="4069834" y="2536875"/>
            <a:ext cx="4052332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85824EE-137D-476D-9808-DB4D2D32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</p:spTree>
    <p:extLst>
      <p:ext uri="{BB962C8B-B14F-4D97-AF65-F5344CB8AC3E}">
        <p14:creationId xmlns:p14="http://schemas.microsoft.com/office/powerpoint/2010/main" val="2128959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47835" y="1920082"/>
            <a:ext cx="3822192" cy="639762"/>
          </a:xfrm>
        </p:spPr>
        <p:txBody>
          <a:bodyPr/>
          <a:lstStyle/>
          <a:p>
            <a:r>
              <a:rPr lang="el-GR" dirty="0"/>
              <a:t>Βιομηχανία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99327"/>
            <a:ext cx="4872133" cy="276622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Κανονισμοί βιομηχανίας</a:t>
            </a:r>
          </a:p>
          <a:p>
            <a:r>
              <a:rPr lang="el-GR" dirty="0">
                <a:solidFill>
                  <a:schemeClr val="tx1"/>
                </a:solidFill>
              </a:rPr>
              <a:t>Επιρροή βιομηχανίας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Κυβέρνηση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Κυβερνητικοί κανονισμοί</a:t>
            </a:r>
          </a:p>
          <a:p>
            <a:r>
              <a:rPr lang="el-GR" dirty="0">
                <a:solidFill>
                  <a:schemeClr val="tx1"/>
                </a:solidFill>
              </a:rPr>
              <a:t>Καμπάνιες</a:t>
            </a:r>
          </a:p>
          <a:p>
            <a:r>
              <a:rPr lang="el-GR" dirty="0">
                <a:solidFill>
                  <a:schemeClr val="tx1"/>
                </a:solidFill>
              </a:rPr>
              <a:t>Ευρύτερες κυβερνητικές πολιτικές (φορολόγηση τροφίμων)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A15FF-B2E1-40F6-8EBE-CE897324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Κυβερνητικές 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5560" y="1916832"/>
            <a:ext cx="3822192" cy="639762"/>
          </a:xfrm>
        </p:spPr>
        <p:txBody>
          <a:bodyPr/>
          <a:lstStyle/>
          <a:p>
            <a:pPr algn="l"/>
            <a:r>
              <a:rPr lang="el-GR" b="1" dirty="0"/>
              <a:t>Καμπάνιες - διεθνείς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956967"/>
            <a:ext cx="4617236" cy="353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729065"/>
            <a:ext cx="2880320" cy="375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90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Κυβερνητικές πολιτικές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6505" y="1596951"/>
            <a:ext cx="3822192" cy="639762"/>
          </a:xfrm>
        </p:spPr>
        <p:txBody>
          <a:bodyPr/>
          <a:lstStyle/>
          <a:p>
            <a:pPr algn="l"/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Καμπ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νιες - </a:t>
            </a:r>
            <a:r>
              <a:rPr lang="el-GR" b="1" dirty="0" err="1">
                <a:latin typeface="Arial" panose="020B0604020202020204" pitchFamily="34" charset="0"/>
                <a:cs typeface="Arial" panose="020B0604020202020204" pitchFamily="34" charset="0"/>
              </a:rPr>
              <a:t>Ελλ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δα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14" y="2782738"/>
            <a:ext cx="5250160" cy="263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09D43-1F87-4AB4-8B43-AA6B9409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0" y="2922514"/>
            <a:ext cx="4488232" cy="24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7030A0"/>
                </a:solidFill>
              </a:rPr>
              <a:t>Διαμόρφωση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3174043"/>
            <a:ext cx="4008667" cy="3030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5561" y="2992597"/>
            <a:ext cx="2352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ΓΟΝΙΔΙΑ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1544" y="1700809"/>
            <a:ext cx="835292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l-GR" sz="2400" dirty="0"/>
              <a:t>Οι διαιτητικές προτιμήσεις &amp; επιλογές του ανθρώπου αποτελούν το τελικό αποτέλεσμα της αλληλεπίδρασης: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13295A4-A13A-46AB-BA7B-389E8112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34" y="3871426"/>
            <a:ext cx="3534938" cy="233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C80BF-0D7C-4085-9094-94BF9B15A862}"/>
              </a:ext>
            </a:extLst>
          </p:cNvPr>
          <p:cNvSpPr txBox="1"/>
          <p:nvPr/>
        </p:nvSpPr>
        <p:spPr>
          <a:xfrm>
            <a:off x="7136843" y="3026372"/>
            <a:ext cx="288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/>
              <a:t>ΠΕΡΙΒΑΛΛΟΝ</a:t>
            </a:r>
          </a:p>
        </p:txBody>
      </p:sp>
    </p:spTree>
    <p:extLst>
      <p:ext uri="{BB962C8B-B14F-4D97-AF65-F5344CB8AC3E}">
        <p14:creationId xmlns:p14="http://schemas.microsoft.com/office/powerpoint/2010/main" val="3662488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1612" y="1490578"/>
            <a:ext cx="10225549" cy="4065315"/>
          </a:xfrm>
        </p:spPr>
        <p:txBody>
          <a:bodyPr>
            <a:noAutofit/>
          </a:bodyPr>
          <a:lstStyle/>
          <a:p>
            <a:pPr algn="just"/>
            <a:r>
              <a:rPr lang="en-US" sz="1600" dirty="0">
                <a:solidFill>
                  <a:schemeClr val="tx1"/>
                </a:solidFill>
              </a:rPr>
              <a:t>The scope of health behavior and health education (2008). In: Health behavior and health education. Theory, research and practice. </a:t>
            </a:r>
            <a:r>
              <a:rPr lang="en-US" sz="1600" dirty="0" err="1">
                <a:solidFill>
                  <a:schemeClr val="tx1"/>
                </a:solidFill>
              </a:rPr>
              <a:t>Glanz</a:t>
            </a:r>
            <a:r>
              <a:rPr lang="en-US" sz="1600" dirty="0">
                <a:solidFill>
                  <a:schemeClr val="tx1"/>
                </a:solidFill>
              </a:rPr>
              <a:t> K, </a:t>
            </a:r>
            <a:r>
              <a:rPr lang="en-US" sz="1600" dirty="0" err="1">
                <a:solidFill>
                  <a:schemeClr val="tx1"/>
                </a:solidFill>
              </a:rPr>
              <a:t>Rimer</a:t>
            </a:r>
            <a:r>
              <a:rPr lang="en-US" sz="1600" dirty="0">
                <a:solidFill>
                  <a:schemeClr val="tx1"/>
                </a:solidFill>
              </a:rPr>
              <a:t> KB, </a:t>
            </a:r>
            <a:r>
              <a:rPr lang="en-US" sz="1600" dirty="0" err="1">
                <a:solidFill>
                  <a:schemeClr val="tx1"/>
                </a:solidFill>
              </a:rPr>
              <a:t>Viswanath</a:t>
            </a:r>
            <a:r>
              <a:rPr lang="en-US" sz="1600" dirty="0">
                <a:solidFill>
                  <a:schemeClr val="tx1"/>
                </a:solidFill>
              </a:rPr>
              <a:t> K (Editors). 4</a:t>
            </a:r>
            <a:r>
              <a:rPr lang="en-US" sz="1600" baseline="30000" dirty="0">
                <a:solidFill>
                  <a:schemeClr val="tx1"/>
                </a:solidFill>
              </a:rPr>
              <a:t>th</a:t>
            </a:r>
            <a:r>
              <a:rPr lang="en-US" sz="1600" dirty="0">
                <a:solidFill>
                  <a:schemeClr val="tx1"/>
                </a:solidFill>
              </a:rPr>
              <a:t> ed.</a:t>
            </a:r>
          </a:p>
          <a:p>
            <a:pPr algn="just"/>
            <a:r>
              <a:rPr lang="el-GR" sz="1600" i="1" dirty="0">
                <a:solidFill>
                  <a:schemeClr val="tx1"/>
                </a:solidFill>
              </a:rPr>
              <a:t>Γιαννακούλια Μ &amp; Φάππα Ε. Διατροφική Συμβουλευτική &amp; Συμπεριφορά (2015).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>
                <a:solidFill>
                  <a:schemeClr val="tx1"/>
                </a:solidFill>
                <a:hlinkClick r:id="rId2"/>
              </a:rPr>
              <a:t>www.kallipos.gr</a:t>
            </a:r>
            <a:endParaRPr lang="el-GR" sz="1600" i="1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Wardle J, Carnell S, Haworth CM et al. (2008) Evidence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for a strong genetic influence on childhood adiposity despite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the force of the </a:t>
            </a:r>
            <a:r>
              <a:rPr lang="en-US" sz="1600" dirty="0" err="1">
                <a:solidFill>
                  <a:schemeClr val="tx1"/>
                </a:solidFill>
              </a:rPr>
              <a:t>obesogenic</a:t>
            </a:r>
            <a:r>
              <a:rPr lang="en-US" sz="1600" dirty="0">
                <a:solidFill>
                  <a:schemeClr val="tx1"/>
                </a:solidFill>
              </a:rPr>
              <a:t> environment. Am J </a:t>
            </a:r>
            <a:r>
              <a:rPr lang="en-US" sz="1600" dirty="0" err="1">
                <a:solidFill>
                  <a:schemeClr val="tx1"/>
                </a:solidFill>
              </a:rPr>
              <a:t>Clin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Nutr</a:t>
            </a:r>
            <a:r>
              <a:rPr lang="en-US" sz="1600" dirty="0">
                <a:solidFill>
                  <a:schemeClr val="tx1"/>
                </a:solidFill>
              </a:rPr>
              <a:t> 87, 398–404.</a:t>
            </a:r>
          </a:p>
          <a:p>
            <a:r>
              <a:rPr lang="en-US" sz="1600" dirty="0">
                <a:solidFill>
                  <a:schemeClr val="tx1"/>
                </a:solidFill>
              </a:rPr>
              <a:t>Locke AE, </a:t>
            </a:r>
            <a:r>
              <a:rPr lang="en-US" sz="1600" dirty="0" err="1">
                <a:solidFill>
                  <a:schemeClr val="tx1"/>
                </a:solidFill>
              </a:rPr>
              <a:t>Kahali</a:t>
            </a:r>
            <a:r>
              <a:rPr lang="en-US" sz="1600" dirty="0">
                <a:solidFill>
                  <a:schemeClr val="tx1"/>
                </a:solidFill>
              </a:rPr>
              <a:t> B, Berndt SI et al. (2015) Genetic studies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of body mass index yield new insights for obesity biology.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Nature 518, 197–206.</a:t>
            </a:r>
            <a:endParaRPr lang="el-GR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Claudia </a:t>
            </a:r>
            <a:r>
              <a:rPr lang="en-US" sz="1600" dirty="0" err="1">
                <a:solidFill>
                  <a:schemeClr val="tx1"/>
                </a:solidFill>
              </a:rPr>
              <a:t>Symmank</a:t>
            </a:r>
            <a:r>
              <a:rPr lang="en-US" sz="1600" dirty="0">
                <a:solidFill>
                  <a:schemeClr val="tx1"/>
                </a:solidFill>
              </a:rPr>
              <a:t>, Robert Mai, Stefan Hoffmann, et al (2017)</a:t>
            </a:r>
            <a:r>
              <a:rPr lang="el-GR" sz="1600" dirty="0">
                <a:solidFill>
                  <a:schemeClr val="tx1"/>
                </a:solidFill>
              </a:rPr>
              <a:t>. </a:t>
            </a:r>
            <a:r>
              <a:rPr lang="en-US" sz="1600" dirty="0">
                <a:solidFill>
                  <a:schemeClr val="tx1"/>
                </a:solidFill>
              </a:rPr>
              <a:t>Predictors of food decision making: A systematic interdisciplinary mapping (SIM) review</a:t>
            </a:r>
            <a:r>
              <a:rPr lang="el-GR" sz="1600" dirty="0">
                <a:solidFill>
                  <a:schemeClr val="tx1"/>
                </a:solidFill>
              </a:rPr>
              <a:t>.</a:t>
            </a:r>
            <a:r>
              <a:rPr lang="en-US" sz="1600" dirty="0">
                <a:solidFill>
                  <a:schemeClr val="tx1"/>
                </a:solidFill>
              </a:rPr>
              <a:t> Appetite (110): 25 – 35.</a:t>
            </a:r>
            <a:endParaRPr lang="el-GR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Gareth </a:t>
            </a:r>
            <a:r>
              <a:rPr lang="en-US" sz="1600" dirty="0" err="1">
                <a:solidFill>
                  <a:schemeClr val="tx1"/>
                </a:solidFill>
              </a:rPr>
              <a:t>Leng</a:t>
            </a:r>
            <a:r>
              <a:rPr lang="en-US" sz="1600" dirty="0">
                <a:solidFill>
                  <a:schemeClr val="tx1"/>
                </a:solidFill>
              </a:rPr>
              <a:t>, Roger A. H. </a:t>
            </a:r>
            <a:r>
              <a:rPr lang="en-US" sz="1600" dirty="0" err="1">
                <a:solidFill>
                  <a:schemeClr val="tx1"/>
                </a:solidFill>
              </a:rPr>
              <a:t>Adan</a:t>
            </a:r>
            <a:r>
              <a:rPr lang="en-US" sz="1600" dirty="0">
                <a:solidFill>
                  <a:schemeClr val="tx1"/>
                </a:solidFill>
              </a:rPr>
              <a:t>, Michele </a:t>
            </a:r>
            <a:r>
              <a:rPr lang="en-US" sz="1600" dirty="0" err="1">
                <a:solidFill>
                  <a:schemeClr val="tx1"/>
                </a:solidFill>
              </a:rPr>
              <a:t>Belot</a:t>
            </a:r>
            <a:r>
              <a:rPr lang="en-US" sz="1600" dirty="0">
                <a:solidFill>
                  <a:schemeClr val="tx1"/>
                </a:solidFill>
              </a:rPr>
              <a:t> et al. Conference on ‘New technology in nutrition research and practice’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Symposium 3: Novel strategies for </a:t>
            </a:r>
            <a:r>
              <a:rPr lang="en-US" sz="1600" dirty="0" err="1">
                <a:solidFill>
                  <a:schemeClr val="tx1"/>
                </a:solidFill>
              </a:rPr>
              <a:t>behaviour</a:t>
            </a:r>
            <a:r>
              <a:rPr lang="en-US" sz="1600" dirty="0">
                <a:solidFill>
                  <a:schemeClr val="tx1"/>
                </a:solidFill>
              </a:rPr>
              <a:t> changes</a:t>
            </a:r>
            <a:r>
              <a:rPr lang="el-GR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The determinants of food choice</a:t>
            </a:r>
            <a:r>
              <a:rPr lang="el-GR" sz="1600" dirty="0">
                <a:solidFill>
                  <a:schemeClr val="tx1"/>
                </a:solidFill>
              </a:rPr>
              <a:t>. </a:t>
            </a:r>
            <a:r>
              <a:rPr lang="en-US" sz="1600" dirty="0">
                <a:solidFill>
                  <a:schemeClr val="tx1"/>
                </a:solidFill>
              </a:rPr>
              <a:t>Proceedings of the Nutrition Society (2017), 76, 316–327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0653" y="323256"/>
            <a:ext cx="7024744" cy="817160"/>
          </a:xfrm>
        </p:spPr>
        <p:txBody>
          <a:bodyPr/>
          <a:lstStyle/>
          <a:p>
            <a:r>
              <a:rPr lang="el-GR" b="1" dirty="0">
                <a:solidFill>
                  <a:schemeClr val="accent4">
                    <a:lumMod val="75000"/>
                  </a:schemeClr>
                </a:solidFill>
              </a:rPr>
              <a:t>Βιβλιογραφία Διάλεξης (Ι)</a:t>
            </a:r>
          </a:p>
        </p:txBody>
      </p:sp>
    </p:spTree>
    <p:extLst>
      <p:ext uri="{BB962C8B-B14F-4D97-AF65-F5344CB8AC3E}">
        <p14:creationId xmlns:p14="http://schemas.microsoft.com/office/powerpoint/2010/main" val="598937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Hassan S </a:t>
            </a:r>
            <a:r>
              <a:rPr lang="en-US" dirty="0" err="1">
                <a:solidFill>
                  <a:schemeClr val="tx1"/>
                </a:solidFill>
              </a:rPr>
              <a:t>Dashti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Frank AJL </a:t>
            </a:r>
            <a:r>
              <a:rPr lang="en-US" dirty="0" err="1">
                <a:solidFill>
                  <a:schemeClr val="tx1"/>
                </a:solidFill>
              </a:rPr>
              <a:t>Scheer</a:t>
            </a:r>
            <a:r>
              <a:rPr lang="en-US" dirty="0">
                <a:solidFill>
                  <a:schemeClr val="tx1"/>
                </a:solidFill>
              </a:rPr>
              <a:t>, Paul F Jacques, </a:t>
            </a:r>
            <a:r>
              <a:rPr lang="en-US" dirty="0" err="1">
                <a:solidFill>
                  <a:schemeClr val="tx1"/>
                </a:solidFill>
              </a:rPr>
              <a:t>Stefania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Lamon</a:t>
            </a:r>
            <a:r>
              <a:rPr lang="en-US" dirty="0">
                <a:solidFill>
                  <a:schemeClr val="tx1"/>
                </a:solidFill>
              </a:rPr>
              <a:t>-Fava, and José M </a:t>
            </a:r>
            <a:r>
              <a:rPr lang="en-US" dirty="0" err="1">
                <a:solidFill>
                  <a:schemeClr val="tx1"/>
                </a:solidFill>
              </a:rPr>
              <a:t>Ordovás</a:t>
            </a:r>
            <a:r>
              <a:rPr lang="el-GR" dirty="0">
                <a:solidFill>
                  <a:schemeClr val="tx1"/>
                </a:solidFill>
              </a:rPr>
              <a:t>. </a:t>
            </a:r>
            <a:r>
              <a:rPr lang="en-US" dirty="0">
                <a:solidFill>
                  <a:schemeClr val="tx1"/>
                </a:solidFill>
              </a:rPr>
              <a:t>Short Sleep Duration and Dietary Intake: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Epidemiologic Evidence, Mechanisms,</a:t>
            </a:r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and Health Implications</a:t>
            </a:r>
            <a:r>
              <a:rPr lang="el-GR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Nutr</a:t>
            </a:r>
            <a:r>
              <a:rPr lang="en-US" dirty="0">
                <a:solidFill>
                  <a:schemeClr val="tx1"/>
                </a:solidFill>
              </a:rPr>
              <a:t> 2015;6:648–59.</a:t>
            </a:r>
          </a:p>
          <a:p>
            <a:r>
              <a:rPr lang="en-GB" dirty="0"/>
              <a:t>Fappa E, </a:t>
            </a:r>
            <a:r>
              <a:rPr lang="en-GB" dirty="0" err="1"/>
              <a:t>Yannakoulia</a:t>
            </a:r>
            <a:r>
              <a:rPr lang="en-GB" dirty="0"/>
              <a:t> M. The type of disease affects dietary adherence. Ann </a:t>
            </a:r>
            <a:r>
              <a:rPr lang="en-GB" dirty="0" err="1"/>
              <a:t>Nutr</a:t>
            </a:r>
            <a:r>
              <a:rPr lang="en-GB" dirty="0"/>
              <a:t> </a:t>
            </a:r>
            <a:r>
              <a:rPr lang="en-GB" dirty="0" err="1"/>
              <a:t>Metab</a:t>
            </a:r>
            <a:r>
              <a:rPr lang="en-GB" dirty="0"/>
              <a:t> 2013. 63;suppl(1):1104.</a:t>
            </a:r>
            <a:r>
              <a:rPr lang="el-GR" dirty="0"/>
              <a:t> </a:t>
            </a:r>
            <a:r>
              <a:rPr lang="en-US" dirty="0"/>
              <a:t>IUNS 20</a:t>
            </a:r>
            <a:r>
              <a:rPr lang="en-US" baseline="30000" dirty="0"/>
              <a:t>th</a:t>
            </a:r>
            <a:r>
              <a:rPr lang="en-US" dirty="0"/>
              <a:t> International Congress of Nutrition, Granada, Spain, 2013.</a:t>
            </a:r>
            <a:endParaRPr lang="en-US" b="1" dirty="0"/>
          </a:p>
          <a:p>
            <a:r>
              <a:rPr lang="en-US" i="1" dirty="0" err="1">
                <a:solidFill>
                  <a:schemeClr val="tx1"/>
                </a:solidFill>
              </a:rPr>
              <a:t>Netalie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Shloim</a:t>
            </a:r>
            <a:r>
              <a:rPr lang="en-US" i="1" dirty="0">
                <a:solidFill>
                  <a:schemeClr val="tx1"/>
                </a:solidFill>
              </a:rPr>
              <a:t>, Lisa R. </a:t>
            </a:r>
            <a:r>
              <a:rPr lang="en-US" i="1" dirty="0" err="1">
                <a:solidFill>
                  <a:schemeClr val="tx1"/>
                </a:solidFill>
              </a:rPr>
              <a:t>Edelson</a:t>
            </a:r>
            <a:r>
              <a:rPr lang="en-US" i="1" dirty="0">
                <a:solidFill>
                  <a:schemeClr val="tx1"/>
                </a:solidFill>
              </a:rPr>
              <a:t>, Nathalie Martin and Marion M. Hetherington. </a:t>
            </a:r>
            <a:r>
              <a:rPr lang="en-US" dirty="0">
                <a:solidFill>
                  <a:schemeClr val="tx1"/>
                </a:solidFill>
              </a:rPr>
              <a:t>Parenting Styles, Feeding Styles, Feeding Practices, and Weight Status in 4–12 Year-Old Children: A Systematic Review of the Literature. Frontiers of Psychology 2015;6.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Βιβλιογραφία Διάλεξης (ΙΙ)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05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4FF6B1-7090-49D6-9DE7-99198DB77A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424B73-3DC0-492F-93C5-1DBE6738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310" y="2864540"/>
            <a:ext cx="2546554" cy="1325563"/>
          </a:xfr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rmAutofit fontScale="90000"/>
          </a:bodyPr>
          <a:lstStyle/>
          <a:p>
            <a:pPr algn="ctr"/>
            <a:r>
              <a:rPr lang="el-GR" sz="3200" dirty="0"/>
              <a:t>Ευχαριστώ για την </a:t>
            </a:r>
            <a:r>
              <a:rPr lang="el-GR" sz="3200"/>
              <a:t>προσοχή σας!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740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0" y="338328"/>
            <a:ext cx="8640960" cy="1252728"/>
          </a:xfrm>
        </p:spPr>
        <p:txBody>
          <a:bodyPr>
            <a:noAutofit/>
          </a:bodyPr>
          <a:lstStyle/>
          <a:p>
            <a:pPr algn="ctr"/>
            <a:r>
              <a:rPr lang="el-GR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Διεπιστημονικό πλαίσιο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</a:t>
            </a:r>
            <a:b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38" y="1916832"/>
            <a:ext cx="788111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</p:spTree>
    <p:extLst>
      <p:ext uri="{BB962C8B-B14F-4D97-AF65-F5344CB8AC3E}">
        <p14:creationId xmlns:p14="http://schemas.microsoft.com/office/powerpoint/2010/main" val="85969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5C605E-85AA-483B-BBA3-197286596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6" b="51297"/>
          <a:stretch/>
        </p:blipFill>
        <p:spPr bwMode="auto">
          <a:xfrm>
            <a:off x="3673785" y="2142835"/>
            <a:ext cx="4818335" cy="255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</p:spTree>
    <p:extLst>
      <p:ext uri="{BB962C8B-B14F-4D97-AF65-F5344CB8AC3E}">
        <p14:creationId xmlns:p14="http://schemas.microsoft.com/office/powerpoint/2010/main" val="57764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BE2A-34EF-47C1-BD3A-55882174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Α. ΑΤΟΜΙΚΟΙ ΠΑΡΑΓΟΝΤΕΣ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9EB7-6EA5-424F-98C8-B5E7B534A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Α.1. ΒΙΟΛΟΓΙΚΟΙ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Α.2. ΔΗΜΟΓΡΑΦΙΚΟΙ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Α.3. ΨΥΧΟΛΟΓΙΚΟΙ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Α.4. ΠΕΡΙΠΤΩΣΙΟΛΟΓΙΚΟΙ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7ECF2-10E7-4261-84C8-DD9CEDF3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1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BE2A-34EF-47C1-BD3A-558821742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Α. ΑΤΟΜΙΚΟΙ ΠΑΡΑΓΟΝΤΕΣ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9EB7-6EA5-424F-98C8-B5E7B534A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Α.1. ΒΙΟΛΟΓΙΚΟΙ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Α.2. ΔΗΜΟΓΡΑΦΙΚΟΙ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tx1"/>
                </a:solidFill>
              </a:rPr>
              <a:t>Α.3. ΨΥΧΟΛΟΓΙΚΟΙ</a:t>
            </a:r>
          </a:p>
          <a:p>
            <a:pPr marL="0" indent="0">
              <a:buNone/>
            </a:pPr>
            <a:r>
              <a:rPr lang="el-GR" sz="2400" b="1" dirty="0">
                <a:solidFill>
                  <a:srgbClr val="CC0099"/>
                </a:solidFill>
              </a:rPr>
              <a:t>Α.4. ΠΕΡΙΠΤΩΣΙΟΛΟΓΙΚΟΙ</a:t>
            </a:r>
            <a:endParaRPr lang="en-US" sz="2400" b="1" dirty="0">
              <a:solidFill>
                <a:srgbClr val="CC00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7ECF2-10E7-4261-84C8-DD9CEDF31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4" b="6535"/>
          <a:stretch/>
        </p:blipFill>
        <p:spPr>
          <a:xfrm rot="10800000">
            <a:off x="9353550" y="39255"/>
            <a:ext cx="2838450" cy="13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01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Πείνα (στέρηση τροφής)</a:t>
            </a:r>
          </a:p>
          <a:p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Σχετικές με την υγεία συμπεριφορές (τηλεθέαση, κατανάλωση αλκοόλ, κάπνισμα</a:t>
            </a:r>
            <a:r>
              <a:rPr lang="el-GR">
                <a:solidFill>
                  <a:schemeClr val="tx1"/>
                </a:solidFill>
              </a:rPr>
              <a:t>, άσκηση)</a:t>
            </a:r>
            <a:endParaRPr lang="el-GR" dirty="0">
              <a:solidFill>
                <a:schemeClr val="tx1"/>
              </a:solidFill>
            </a:endParaRPr>
          </a:p>
          <a:p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Χρονικοί &amp; περιπτωσιολογικοί περιορισμοί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168400" y="48149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l-GR" dirty="0">
                <a:solidFill>
                  <a:schemeClr val="accent2">
                    <a:lumMod val="50000"/>
                  </a:schemeClr>
                </a:solidFill>
              </a:rPr>
              <a:t>Α.4. Περιπτωσιολογικοί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0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7129" y="1676688"/>
            <a:ext cx="4464496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10509-6CE2-4696-B8E7-D1E2975598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041" y="0"/>
            <a:ext cx="637591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4" b="52504"/>
          <a:stretch/>
        </p:blipFill>
        <p:spPr bwMode="auto">
          <a:xfrm>
            <a:off x="4079775" y="2539177"/>
            <a:ext cx="4032449" cy="201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9736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Claudia </a:t>
            </a:r>
            <a:r>
              <a:rPr lang="en-US" i="1" dirty="0" err="1"/>
              <a:t>Symmank</a:t>
            </a:r>
            <a:r>
              <a:rPr lang="en-US" i="1" dirty="0"/>
              <a:t>, et al. Appetite  2017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8312ACB-549E-49B2-A616-6C6C0BF7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491" y="227492"/>
            <a:ext cx="9301018" cy="1252728"/>
          </a:xfrm>
        </p:spPr>
        <p:txBody>
          <a:bodyPr>
            <a:noAutofit/>
          </a:bodyPr>
          <a:lstStyle/>
          <a:p>
            <a:r>
              <a:rPr lang="el-GR" sz="3000" dirty="0">
                <a:solidFill>
                  <a:schemeClr val="bg2">
                    <a:lumMod val="25000"/>
                  </a:schemeClr>
                </a:solidFill>
              </a:rPr>
              <a:t>Διεπιστημονικό πλαίσιο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</a:t>
            </a:r>
            <a:b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eterminants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utrition </a:t>
            </a:r>
            <a:r>
              <a:rPr lang="el-GR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behavior framework)</a:t>
            </a:r>
          </a:p>
        </p:txBody>
      </p:sp>
    </p:spTree>
    <p:extLst>
      <p:ext uri="{BB962C8B-B14F-4D97-AF65-F5344CB8AC3E}">
        <p14:creationId xmlns:p14="http://schemas.microsoft.com/office/powerpoint/2010/main" val="775105689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919</Words>
  <Application>Microsoft Office PowerPoint</Application>
  <PresentationFormat>Widescreen</PresentationFormat>
  <Paragraphs>151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Avenir Next LT Pro</vt:lpstr>
      <vt:lpstr>Calibri</vt:lpstr>
      <vt:lpstr>Modern Love</vt:lpstr>
      <vt:lpstr>Times New Roman</vt:lpstr>
      <vt:lpstr>BohemianVTI</vt:lpstr>
      <vt:lpstr>ΔΙΑΤΡΟΦΙΚΗ ΣΥΜΒΟΥΛΕΥΤΙΚΗ  ΕΔΔ4042</vt:lpstr>
      <vt:lpstr>Τροφική επιλογή</vt:lpstr>
      <vt:lpstr>Διαμόρφωση</vt:lpstr>
      <vt:lpstr>Διεπιστημονικό πλαίσιο DONE  (Determinants Of Nutrition &amp; Eating behavior framework)</vt:lpstr>
      <vt:lpstr>Διεπιστημονικό πλαίσιο DONE  (Determinants Of Nutrition &amp; Eating behavior framework)</vt:lpstr>
      <vt:lpstr>Α. ΑΤΟΜΙΚΟΙ ΠΑΡΑΓΟΝΤΕΣ</vt:lpstr>
      <vt:lpstr>Α. ΑΤΟΜΙΚΟΙ ΠΑΡΑΓΟΝΤΕΣ</vt:lpstr>
      <vt:lpstr>PowerPoint Presentation</vt:lpstr>
      <vt:lpstr>Διεπιστημονικό πλαίσιο DONE  (Determinants Of Nutrition &amp; Eating behavior framework)</vt:lpstr>
      <vt:lpstr>Διαπροσωπικοί παράγοντες</vt:lpstr>
      <vt:lpstr>Διαπροσωπικοί παράγοντες</vt:lpstr>
      <vt:lpstr>Διεπιστημονικό πλαίσιο DONE  (Determinants Of Nutrition &amp; Eating behavior framework)</vt:lpstr>
      <vt:lpstr>Περιβαλλοντικοί παράγοντες</vt:lpstr>
      <vt:lpstr>Προϊόν</vt:lpstr>
      <vt:lpstr>Προϊόν</vt:lpstr>
      <vt:lpstr>Περιβαλλοντικοί παράγοντες</vt:lpstr>
      <vt:lpstr>Μικρο περιβάλλον</vt:lpstr>
      <vt:lpstr>Μικρο περιβάλλον</vt:lpstr>
      <vt:lpstr>Μικρο περιβάλλον</vt:lpstr>
      <vt:lpstr>Μικρο περιβάλλον</vt:lpstr>
      <vt:lpstr>Μικρο περιβάλλον</vt:lpstr>
      <vt:lpstr>Μικρο περιβάλλον</vt:lpstr>
      <vt:lpstr>Μέσο/ Μάκρο περιβάλλον</vt:lpstr>
      <vt:lpstr>Μέσο/ μάκρο περιβάλλον</vt:lpstr>
      <vt:lpstr>Περιβαλλοντικοί παράγοντες</vt:lpstr>
      <vt:lpstr>Διεπιστημονικό πλαίσιο DONE  (Determinants Of Nutrition &amp; Eating behavior framework)</vt:lpstr>
      <vt:lpstr>Πολιτικές</vt:lpstr>
      <vt:lpstr>Κυβερνητικές πολιτικές</vt:lpstr>
      <vt:lpstr>Κυβερνητικές πολιτικές</vt:lpstr>
      <vt:lpstr>Βιβλιογραφία Διάλεξης (Ι)</vt:lpstr>
      <vt:lpstr>Βιβλιογραφία Διάλεξης (ΙΙ)</vt:lpstr>
      <vt:lpstr>Ευχαριστώ για την προσοχή σας!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ΔΙΑΤΡΟΦΙΚΗ ΣΥΜΒΟΥΛΕΥΤΙΚΗ  ΕΔΔ3032</dc:title>
  <dc:creator>Evi Fappa</dc:creator>
  <cp:lastModifiedBy>Evi Fappa</cp:lastModifiedBy>
  <cp:revision>64</cp:revision>
  <dcterms:created xsi:type="dcterms:W3CDTF">2020-10-21T16:02:13Z</dcterms:created>
  <dcterms:modified xsi:type="dcterms:W3CDTF">2023-03-22T09:19:32Z</dcterms:modified>
</cp:coreProperties>
</file>