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69" name="Google Shape;69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73" name="Google Shape;73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77" name="Google Shape;77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81" name="Google Shape;81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85" name="Google Shape;85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89" name="Google Shape;89;p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0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264" name="Google Shape;264;p1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1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3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14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14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r>
            <a:endParaRPr/>
          </a:p>
        </p:txBody>
      </p:sp>
      <p:sp>
        <p:nvSpPr>
          <p:cNvPr id="298" name="Google Shape;298;p14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14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14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1" name="Google Shape;30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5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6" name="Google Shape;316;p16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7" name="Google Shape;317;p16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endParaRPr/>
          </a:p>
        </p:txBody>
      </p:sp>
      <p:sp>
        <p:nvSpPr>
          <p:cNvPr id="318" name="Google Shape;318;p16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16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16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Google Shape;32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Google Shape;330;p17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Google Shape;331;p17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r>
            <a:endParaRPr/>
          </a:p>
        </p:txBody>
      </p:sp>
      <p:sp>
        <p:nvSpPr>
          <p:cNvPr id="332" name="Google Shape;332;p17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17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17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8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6" name="Google Shape;346;p18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347" name="Google Shape;347;p18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8" name="Google Shape;348;p18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p18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Google Shape;360;p19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p19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362" name="Google Shape;362;p19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3" name="Google Shape;363;p19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9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31" name="Google Shape;131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5" name="Google Shape;135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39" name="Google Shape;139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3" name="Google Shape;143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47" name="Google Shape;147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1" name="Google Shape;151;p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5" name="Google Shape;375;p20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Google Shape;376;p20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377" name="Google Shape;377;p20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20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20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21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Google Shape;391;p21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392" name="Google Shape;392;p21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21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21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Google Shape;405;p22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22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407" name="Google Shape;407;p22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Google Shape;408;p22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22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Google Shape;41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23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23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422" name="Google Shape;422;p23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23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3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5" name="Google Shape;42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24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6" name="Google Shape;436;p24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437" name="Google Shape;437;p24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24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9" name="Google Shape;439;p24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25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5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r>
            <a:endParaRPr/>
          </a:p>
        </p:txBody>
      </p:sp>
      <p:sp>
        <p:nvSpPr>
          <p:cNvPr id="452" name="Google Shape;452;p25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25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25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5" name="Google Shape;455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Google Shape;465;p26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p27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Google Shape;474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28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9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3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3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/>
          </a:p>
        </p:txBody>
      </p:sp>
      <p:sp>
        <p:nvSpPr>
          <p:cNvPr id="176" name="Google Shape;176;p3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3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3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0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31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2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3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4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5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6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4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" name="Google Shape;189;p4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endParaRPr/>
          </a:p>
        </p:txBody>
      </p:sp>
      <p:sp>
        <p:nvSpPr>
          <p:cNvPr id="190" name="Google Shape;190;p4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4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6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7:notes"/>
          <p:cNvSpPr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7:notes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19050" spcFirstLastPara="1" rIns="1905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r>
            <a:endParaRPr/>
          </a:p>
        </p:txBody>
      </p:sp>
      <p:sp>
        <p:nvSpPr>
          <p:cNvPr id="222" name="Google Shape;222;p7:notes"/>
          <p:cNvSpPr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7:notes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7:notes"/>
          <p:cNvSpPr/>
          <p:nvPr>
            <p:ph idx="2" type="sldImg"/>
          </p:nvPr>
        </p:nvSpPr>
        <p:spPr>
          <a:xfrm>
            <a:off x="1150938" y="692150"/>
            <a:ext cx="4556125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9:notes"/>
          <p:cNvSpPr/>
          <p:nvPr>
            <p:ph idx="2" type="sldImg"/>
          </p:nvPr>
        </p:nvSpPr>
        <p:spPr>
          <a:xfrm>
            <a:off x="1149350" y="692150"/>
            <a:ext cx="4559300" cy="34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10000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10000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 rot="5400000">
            <a:off x="2171700" y="-419100"/>
            <a:ext cx="5257800" cy="83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⮚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 rot="5400000">
            <a:off x="4514850" y="2152650"/>
            <a:ext cx="59436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 rot="5400000">
            <a:off x="552450" y="285750"/>
            <a:ext cx="59436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⮚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 txBox="1"/>
          <p:nvPr>
            <p:ph idx="1" type="body"/>
          </p:nvPr>
        </p:nvSpPr>
        <p:spPr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⮚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685800" y="15240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4648200" y="1524000"/>
            <a:ext cx="3810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Char char="⮚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Char char="⮚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9pPr>
          </a:lstStyle>
          <a:p/>
        </p:txBody>
      </p:sp>
      <p:sp>
        <p:nvSpPr>
          <p:cNvPr id="50" name="Google Shape;5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1" name="Google Shape;5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Char char="⮚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4450" lIns="90475" spcFirstLastPara="1" rIns="90475" wrap="square" tIns="444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sz="2000"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010000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rgbClr val="010000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010000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rgbClr val="010000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D5"/>
            </a:gs>
            <a:gs pos="100000">
              <a:srgbClr val="FFFFFF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533400" y="990600"/>
            <a:ext cx="8610600" cy="76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gradFill>
            <a:gsLst>
              <a:gs pos="0">
                <a:srgbClr val="2F4040"/>
              </a:gs>
              <a:gs pos="50000">
                <a:srgbClr val="809191"/>
              </a:gs>
              <a:gs pos="100000">
                <a:srgbClr val="2F404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533400" y="0"/>
            <a:ext cx="8610600" cy="990600"/>
          </a:xfrm>
          <a:prstGeom prst="rect">
            <a:avLst/>
          </a:prstGeom>
          <a:gradFill>
            <a:gsLst>
              <a:gs pos="0">
                <a:srgbClr val="2F4040"/>
              </a:gs>
              <a:gs pos="100000">
                <a:srgbClr val="2F404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FFCC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09600" y="11430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Font typeface="Noto Sans Symbols"/>
              <a:buChar char="⮚"/>
              <a:defRPr b="0" i="0" sz="32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Char char="•"/>
              <a:defRPr b="0" i="0" sz="2000" u="none" cap="none" strike="noStrike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64770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52400" y="6583363"/>
            <a:ext cx="295275" cy="274637"/>
          </a:xfrm>
          <a:prstGeom prst="ellipse">
            <a:avLst/>
          </a:prstGeom>
          <a:gradFill>
            <a:gsLst>
              <a:gs pos="0">
                <a:srgbClr val="EDFFFF"/>
              </a:gs>
              <a:gs pos="100000">
                <a:srgbClr val="2F40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" name="Google Shape;13;p1"/>
          <p:cNvGrpSpPr/>
          <p:nvPr/>
        </p:nvGrpSpPr>
        <p:grpSpPr>
          <a:xfrm>
            <a:off x="0" y="0"/>
            <a:ext cx="533898" cy="6858000"/>
            <a:chOff x="95" y="0"/>
            <a:chExt cx="535" cy="4320"/>
          </a:xfrm>
        </p:grpSpPr>
        <p:sp>
          <p:nvSpPr>
            <p:cNvPr id="14" name="Google Shape;14;p1"/>
            <p:cNvSpPr/>
            <p:nvPr/>
          </p:nvSpPr>
          <p:spPr>
            <a:xfrm rot="-5400000">
              <a:off x="82" y="2291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5400000">
              <a:off x="81" y="2886"/>
              <a:ext cx="565" cy="533"/>
            </a:xfrm>
            <a:prstGeom prst="parallelogram">
              <a:avLst>
                <a:gd fmla="val 56133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 rot="-5400000">
              <a:off x="81" y="3479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 rot="-5400000">
              <a:off x="81" y="508"/>
              <a:ext cx="565" cy="533"/>
            </a:xfrm>
            <a:prstGeom prst="parallelogram">
              <a:avLst>
                <a:gd fmla="val 56133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 rot="-5400000">
              <a:off x="81" y="1101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 rot="-5400000">
              <a:off x="81" y="1697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98" y="0"/>
              <a:ext cx="532" cy="465"/>
            </a:xfrm>
            <a:custGeom>
              <a:rect b="b" l="l" r="r" t="t"/>
              <a:pathLst>
                <a:path extrusionOk="0" h="465" w="532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95" y="4060"/>
              <a:ext cx="457" cy="260"/>
            </a:xfrm>
            <a:custGeom>
              <a:rect b="b" l="l" r="r" t="t"/>
              <a:pathLst>
                <a:path extrusionOk="0" h="264" w="457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1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gradFill>
            <a:gsLst>
              <a:gs pos="0">
                <a:srgbClr val="809191"/>
              </a:gs>
              <a:gs pos="100000">
                <a:srgbClr val="2F4040"/>
              </a:gs>
            </a:gsLst>
            <a:lin ang="0" scaled="0"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3" name="Google Shape;23;p1"/>
          <p:cNvGrpSpPr/>
          <p:nvPr/>
        </p:nvGrpSpPr>
        <p:grpSpPr>
          <a:xfrm>
            <a:off x="8458200" y="76200"/>
            <a:ext cx="685800" cy="636814"/>
            <a:chOff x="6172200" y="1905000"/>
            <a:chExt cx="1447800" cy="838200"/>
          </a:xfrm>
        </p:grpSpPr>
        <p:sp>
          <p:nvSpPr>
            <p:cNvPr id="24" name="Google Shape;24;p1"/>
            <p:cNvSpPr/>
            <p:nvPr/>
          </p:nvSpPr>
          <p:spPr>
            <a:xfrm>
              <a:off x="6172200" y="1905000"/>
              <a:ext cx="1371600" cy="838200"/>
            </a:xfrm>
            <a:prstGeom prst="arc">
              <a:avLst>
                <a:gd fmla="val 16200000" name="adj1"/>
                <a:gd fmla="val 0" name="adj2"/>
              </a:avLst>
            </a:prstGeom>
            <a:solidFill>
              <a:srgbClr val="BF7343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 flipH="1">
              <a:off x="6248400" y="1905000"/>
              <a:ext cx="1371600" cy="838200"/>
            </a:xfrm>
            <a:prstGeom prst="arc">
              <a:avLst>
                <a:gd fmla="val 16200000" name="adj1"/>
                <a:gd fmla="val 0" name="adj2"/>
              </a:avLst>
            </a:prstGeom>
            <a:solidFill>
              <a:srgbClr val="BF7343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" name="Google Shape;26;p1"/>
          <p:cNvSpPr/>
          <p:nvPr/>
        </p:nvSpPr>
        <p:spPr>
          <a:xfrm>
            <a:off x="8534400" y="76200"/>
            <a:ext cx="458788" cy="382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7-</a:t>
            </a:r>
            <a:fld id="{00000000-1234-1234-1234-123412341234}" type="slidenum">
              <a:rPr b="1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MA cover.JPG" id="27" name="Google Shape;2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229600" y="6286500"/>
            <a:ext cx="914400" cy="571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Relationship Id="rId4" Type="http://schemas.openxmlformats.org/officeDocument/2006/relationships/hyperlink" Target="http://www.globalfindata.com/" TargetMode="External"/><Relationship Id="rId5" Type="http://schemas.openxmlformats.org/officeDocument/2006/relationships/hyperlink" Target="http://www.gacetafinanciera.com/TEORIARIESGO/MPS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2F4040"/>
            </a:gs>
            <a:gs pos="100000">
              <a:srgbClr val="809191"/>
            </a:gs>
          </a:gsLst>
          <a:lin ang="2700000" scaled="0"/>
        </a:gra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219200" y="457200"/>
            <a:ext cx="272573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Κεφάλαιο 7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5410200" y="304800"/>
            <a:ext cx="3733800" cy="1388072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Αρχές </a:t>
            </a:r>
            <a:endParaRPr/>
          </a:p>
          <a:p>
            <a:pPr indent="0" lvl="0" marL="0" marR="0" rtl="0" algn="ctr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Χρηματοοικονομικής των επιχειρήσεων</a:t>
            </a:r>
            <a:endParaRPr b="1" sz="2400">
              <a:solidFill>
                <a:srgbClr val="ED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D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457200" y="2819400"/>
            <a:ext cx="41148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Εισαγωγή στις έννοιες του κινδύνου και της απόδοσης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0" y="1752600"/>
            <a:ext cx="4876800" cy="304800"/>
          </a:xfrm>
          <a:prstGeom prst="rect">
            <a:avLst/>
          </a:prstGeom>
          <a:gradFill>
            <a:gsLst>
              <a:gs pos="0">
                <a:srgbClr val="809191"/>
              </a:gs>
              <a:gs pos="100000">
                <a:srgbClr val="2F404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5486400" y="3810000"/>
            <a:ext cx="3276600" cy="1197764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D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D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D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4876800" y="0"/>
            <a:ext cx="533400" cy="6858000"/>
          </a:xfrm>
          <a:prstGeom prst="rect">
            <a:avLst/>
          </a:prstGeom>
          <a:gradFill>
            <a:gsLst>
              <a:gs pos="0">
                <a:srgbClr val="2F4040"/>
              </a:gs>
              <a:gs pos="50000">
                <a:srgbClr val="809191"/>
              </a:gs>
              <a:gs pos="100000">
                <a:srgbClr val="2F4040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029200" y="6583363"/>
            <a:ext cx="295275" cy="274637"/>
          </a:xfrm>
          <a:prstGeom prst="ellipse">
            <a:avLst/>
          </a:prstGeom>
          <a:gradFill>
            <a:gsLst>
              <a:gs pos="0">
                <a:srgbClr val="EDFFFF"/>
              </a:gs>
              <a:gs pos="100000">
                <a:srgbClr val="2F4040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6" name="Google Shape;116;p14"/>
          <p:cNvGrpSpPr/>
          <p:nvPr/>
        </p:nvGrpSpPr>
        <p:grpSpPr>
          <a:xfrm>
            <a:off x="4876800" y="0"/>
            <a:ext cx="533898" cy="6858000"/>
            <a:chOff x="95" y="0"/>
            <a:chExt cx="535" cy="4320"/>
          </a:xfrm>
        </p:grpSpPr>
        <p:sp>
          <p:nvSpPr>
            <p:cNvPr id="117" name="Google Shape;117;p14"/>
            <p:cNvSpPr/>
            <p:nvPr/>
          </p:nvSpPr>
          <p:spPr>
            <a:xfrm rot="-5400000">
              <a:off x="82" y="2291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 rot="-5400000">
              <a:off x="81" y="2886"/>
              <a:ext cx="565" cy="533"/>
            </a:xfrm>
            <a:prstGeom prst="parallelogram">
              <a:avLst>
                <a:gd fmla="val 56133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 rot="-5400000">
              <a:off x="81" y="3479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 rot="-5400000">
              <a:off x="81" y="508"/>
              <a:ext cx="565" cy="533"/>
            </a:xfrm>
            <a:prstGeom prst="parallelogram">
              <a:avLst>
                <a:gd fmla="val 56133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 rot="-5400000">
              <a:off x="81" y="1101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 rot="-5400000">
              <a:off x="81" y="1697"/>
              <a:ext cx="564" cy="533"/>
            </a:xfrm>
            <a:prstGeom prst="parallelogram">
              <a:avLst>
                <a:gd fmla="val 56034" name="adj"/>
              </a:avLst>
            </a:pr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98" y="0"/>
              <a:ext cx="532" cy="465"/>
            </a:xfrm>
            <a:custGeom>
              <a:rect b="b" l="l" r="r" t="t"/>
              <a:pathLst>
                <a:path extrusionOk="0" h="465" w="532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95" y="4060"/>
              <a:ext cx="457" cy="260"/>
            </a:xfrm>
            <a:custGeom>
              <a:rect b="b" l="l" r="r" t="t"/>
              <a:pathLst>
                <a:path extrusionOk="0" h="264" w="457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>
              <a:gsLst>
                <a:gs pos="0">
                  <a:srgbClr val="2F4040"/>
                </a:gs>
                <a:gs pos="100000">
                  <a:srgbClr val="80919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descr="image001.gif" id="125" name="Google Shape;1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2350" y="1905000"/>
            <a:ext cx="243205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 txBox="1"/>
          <p:nvPr/>
        </p:nvSpPr>
        <p:spPr>
          <a:xfrm>
            <a:off x="192088" y="6554788"/>
            <a:ext cx="1027112" cy="152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McGraw-Hill/Irwin</a:t>
            </a:r>
            <a:endParaRPr/>
          </a:p>
        </p:txBody>
      </p:sp>
      <p:sp>
        <p:nvSpPr>
          <p:cNvPr id="127" name="Google Shape;127;p14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sp>
        <p:nvSpPr>
          <p:cNvPr id="258" name="Google Shape;258;p23"/>
          <p:cNvSpPr txBox="1"/>
          <p:nvPr>
            <p:ph idx="1" type="body"/>
          </p:nvPr>
        </p:nvSpPr>
        <p:spPr>
          <a:xfrm>
            <a:off x="685800" y="1219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400"/>
              <a:buFont typeface="Times New Roman"/>
              <a:buNone/>
            </a:pPr>
            <a:r>
              <a:rPr lang="en-US" sz="2400"/>
              <a:t>Ρίψη νομίσματος - υπολογισμός διακύμανσης και τυπικής απόκλισης</a:t>
            </a:r>
            <a:endParaRPr/>
          </a:p>
        </p:txBody>
      </p:sp>
      <p:pic>
        <p:nvPicPr>
          <p:cNvPr descr="7-177.jpg" id="259" name="Google Shape;2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75" y="2133600"/>
            <a:ext cx="7921625" cy="4110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24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sp>
        <p:nvSpPr>
          <p:cNvPr id="272" name="Google Shape;272;p24"/>
          <p:cNvSpPr/>
          <p:nvPr/>
        </p:nvSpPr>
        <p:spPr>
          <a:xfrm>
            <a:off x="1524000" y="1752600"/>
            <a:ext cx="533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7-11.jpg" id="273" name="Google Shape;27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75" y="2074863"/>
            <a:ext cx="7921625" cy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4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Κίνδυνος αγοράς μετοχών (ανά χώρα)</a:t>
            </a:r>
            <a:endParaRPr/>
          </a:p>
        </p:txBody>
      </p:sp>
      <p:pic>
        <p:nvPicPr>
          <p:cNvPr id="280" name="Google Shape;28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500188"/>
            <a:ext cx="6905625" cy="5357812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/>
        </p:nvSpPr>
        <p:spPr>
          <a:xfrm rot="-5400000">
            <a:off x="-1129506" y="3402807"/>
            <a:ext cx="4454525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Τυπική απόκλιση ετήσιων αποδόσεων, %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1981200" y="1219200"/>
            <a:ext cx="5638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Μέσος κίνδυνος (1900-2008)</a:t>
            </a:r>
            <a:endParaRPr/>
          </a:p>
        </p:txBody>
      </p:sp>
      <p:sp>
        <p:nvSpPr>
          <p:cNvPr id="283" name="Google Shape;283;p25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Κίνδυνος δείκτη Dow Jones</a:t>
            </a:r>
            <a:endParaRPr/>
          </a:p>
        </p:txBody>
      </p:sp>
      <p:sp>
        <p:nvSpPr>
          <p:cNvPr id="289" name="Google Shape;289;p26"/>
          <p:cNvSpPr txBox="1"/>
          <p:nvPr/>
        </p:nvSpPr>
        <p:spPr>
          <a:xfrm>
            <a:off x="762000" y="1066800"/>
            <a:ext cx="8153400" cy="116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Ετησιοποιημένη τυπική απόκλιση του δείκτη DJIA κατά τις προηγούμενες 52 εβδομάδες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(1900 – 2008)</a:t>
            </a:r>
            <a:endParaRPr/>
          </a:p>
        </p:txBody>
      </p:sp>
      <p:pic>
        <p:nvPicPr>
          <p:cNvPr id="290" name="Google Shape;29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2362200"/>
            <a:ext cx="6696075" cy="36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6"/>
          <p:cNvSpPr txBox="1"/>
          <p:nvPr/>
        </p:nvSpPr>
        <p:spPr>
          <a:xfrm>
            <a:off x="4572000" y="5867400"/>
            <a:ext cx="871538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Έτη</a:t>
            </a:r>
            <a:endParaRPr/>
          </a:p>
        </p:txBody>
      </p:sp>
      <p:sp>
        <p:nvSpPr>
          <p:cNvPr id="292" name="Google Shape;292;p26"/>
          <p:cNvSpPr txBox="1"/>
          <p:nvPr/>
        </p:nvSpPr>
        <p:spPr>
          <a:xfrm rot="-5400000">
            <a:off x="-407193" y="3607593"/>
            <a:ext cx="310515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Τυπική απόκλιση (%)</a:t>
            </a:r>
            <a:endParaRPr/>
          </a:p>
        </p:txBody>
      </p:sp>
      <p:sp>
        <p:nvSpPr>
          <p:cNvPr id="293" name="Google Shape;293;p26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7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sp>
        <p:nvSpPr>
          <p:cNvPr id="306" name="Google Shape;306;p27"/>
          <p:cNvSpPr txBox="1"/>
          <p:nvPr>
            <p:ph idx="1" type="body"/>
          </p:nvPr>
        </p:nvSpPr>
        <p:spPr>
          <a:xfrm>
            <a:off x="914400" y="13716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rPr b="1" lang="en-US" sz="2800" u="sng"/>
              <a:t>Διαφοροποίηση </a:t>
            </a:r>
            <a:r>
              <a:rPr lang="en-US" sz="2800"/>
              <a:t>- Στρατηγική που αποσκοπεί στη μείωση του κινδύνου μέσω της επέκτασης του χαρτοφυλακίου σε πολλές επενδύσεις.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rPr b="1" lang="en-US" sz="2800" u="sng"/>
              <a:t>Μοναδικός κίνδυνος</a:t>
            </a:r>
            <a:r>
              <a:rPr lang="en-US" sz="2800"/>
              <a:t> - Παράγοντες κινδύνου που επηρεάζουν μόνο τη συγκεκριμένη εταιρεία.  Ονομάζεται και «κίνδυνος που επιδέχεται διαφοροποίηση».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rPr b="1" lang="en-US" sz="2800" u="sng"/>
              <a:t>Κίνδυνος αγοράς </a:t>
            </a:r>
            <a:r>
              <a:rPr lang="en-US" sz="2800"/>
              <a:t>- Πηγές κινδύνου που εκτείνονται σε όλο το εύρος της οικονομίας και επηρεάζουν την αγορά μετοχών στο σύνολό της.  Ονομάζεται και «συστηματικός κίνδυνος».</a:t>
            </a:r>
            <a:endParaRPr/>
          </a:p>
        </p:txBody>
      </p:sp>
      <p:sp>
        <p:nvSpPr>
          <p:cNvPr id="307" name="Google Shape;307;p27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Σύγκριση αποδόσεων</a:t>
            </a:r>
            <a:endParaRPr/>
          </a:p>
        </p:txBody>
      </p:sp>
      <p:pic>
        <p:nvPicPr>
          <p:cNvPr descr="7-181.jpg" id="313" name="Google Shape;3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1116013"/>
            <a:ext cx="7542212" cy="536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29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Google Shape;325;p29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pic>
        <p:nvPicPr>
          <p:cNvPr id="326" name="Google Shape;32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5400" y="1398588"/>
            <a:ext cx="6562725" cy="44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9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p30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pic>
        <p:nvPicPr>
          <p:cNvPr id="340" name="Google Shape;3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0638" y="1403350"/>
            <a:ext cx="6570662" cy="4475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1" name="Google Shape;341;p30"/>
          <p:cNvCxnSpPr/>
          <p:nvPr/>
        </p:nvCxnSpPr>
        <p:spPr>
          <a:xfrm>
            <a:off x="2293938" y="3962400"/>
            <a:ext cx="4405312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0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1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31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31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355" name="Google Shape;3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1275" y="2874963"/>
            <a:ext cx="6596063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1"/>
          <p:cNvSpPr txBox="1"/>
          <p:nvPr/>
        </p:nvSpPr>
        <p:spPr>
          <a:xfrm>
            <a:off x="990600" y="1371600"/>
            <a:ext cx="74676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διακύμανση ενός χαρτοφυλακίου δύο μετοχών ισούται με το άθροισμα των 4 αυτών πλαισίων</a:t>
            </a:r>
            <a:endParaRPr/>
          </a:p>
        </p:txBody>
      </p:sp>
      <p:sp>
        <p:nvSpPr>
          <p:cNvPr id="357" name="Google Shape;357;p31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2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8" name="Google Shape;368;p32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9" name="Google Shape;369;p32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370" name="Google Shape;370;p32"/>
          <p:cNvSpPr txBox="1"/>
          <p:nvPr/>
        </p:nvSpPr>
        <p:spPr>
          <a:xfrm>
            <a:off x="990600" y="1371600"/>
            <a:ext cx="7467600" cy="289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Παράδειγμα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Campbell Soup και το 40% στην Boeing.  Η αναμενόμενη δολαριακή απόδοση από τη μετοχή της Campbell είναι 3,1% και από της Boeing είναι 9,5%. Η αναμενόμενη απόδοση του χαρτοφυλακίου σας ισούται με:</a:t>
            </a:r>
            <a:endParaRPr/>
          </a:p>
        </p:txBody>
      </p:sp>
      <p:pic>
        <p:nvPicPr>
          <p:cNvPr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970463"/>
            <a:ext cx="71628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2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Google Shape;166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1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15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Θέματα που καλύπτονται</a:t>
            </a:r>
            <a:endParaRPr/>
          </a:p>
        </p:txBody>
      </p:sp>
      <p:sp>
        <p:nvSpPr>
          <p:cNvPr id="170" name="Google Shape;170;p15"/>
          <p:cNvSpPr txBox="1"/>
          <p:nvPr>
            <p:ph idx="1" type="body"/>
          </p:nvPr>
        </p:nvSpPr>
        <p:spPr>
          <a:xfrm>
            <a:off x="914400" y="1295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</a:pPr>
            <a:r>
              <a:rPr lang="en-US"/>
              <a:t>Πάνω από ένας αιώνας ιστορίας των κεφαλαιαγορών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</a:pPr>
            <a:r>
              <a:rPr lang="en-US"/>
              <a:t>Μέτρηση του κινδύνου χαρτοφυλακίου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</a:pPr>
            <a:r>
              <a:rPr lang="en-US"/>
              <a:t>Υπολογισμός του κινδύνου χαρτοφυλακίου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</a:pPr>
            <a:r>
              <a:rPr lang="en-US"/>
              <a:t>Πώς οι επιμέρους μετοχές επηρεάζουν τον κίνδυνο χαρτοφυλακίου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10000"/>
              </a:buClr>
              <a:buSzPts val="3200"/>
              <a:buChar char="⮚"/>
            </a:pPr>
            <a:r>
              <a:rPr lang="en-US"/>
              <a:t>Διαφοροποίηση και προσθετικότητα των αξιών </a:t>
            </a:r>
            <a:endParaRPr/>
          </a:p>
        </p:txBody>
      </p:sp>
      <p:sp>
        <p:nvSpPr>
          <p:cNvPr id="171" name="Google Shape;171;p15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3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Google Shape;383;p33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33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385" name="Google Shape;38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4052888"/>
            <a:ext cx="7523163" cy="174148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 txBox="1"/>
          <p:nvPr/>
        </p:nvSpPr>
        <p:spPr>
          <a:xfrm>
            <a:off x="990600" y="1219200"/>
            <a:ext cx="74676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Παράδειγμα</a:t>
            </a: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Campbell Soup και το 40% στην Boeing.  Η αναμενόμενη δολαριακή απόδοση από τη μετοχή της Campbell είναι 3,1% και από της Boeing είναι 9,5%. </a:t>
            </a:r>
            <a:r>
              <a:rPr b="1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τυπική απόκλιση των ετησιοποιημένων ημερήσιων αποδόσεών τους είναι 15,8% και 23,7% αντιστοίχως. Κάντε την παραδοχή ότι ο συντελεστής συσχέτισης διαμορφώνεται σε 1,0 και υπολογίστε τη διακύμανση του χαρτοφυλακίου.</a:t>
            </a:r>
            <a:endParaRPr/>
          </a:p>
        </p:txBody>
      </p:sp>
      <p:sp>
        <p:nvSpPr>
          <p:cNvPr id="387" name="Google Shape;387;p33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4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4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00" name="Google Shape;400;p34"/>
          <p:cNvSpPr txBox="1"/>
          <p:nvPr/>
        </p:nvSpPr>
        <p:spPr>
          <a:xfrm>
            <a:off x="990600" y="1143000"/>
            <a:ext cx="7467600" cy="2200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Παράδειγμα</a:t>
            </a: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Campbell Soup και το 40% στην Boeing.  Η αναμενόμενη δολαριακή απόδοση από τη μετοχή της Campbell είναι 3,1% και από της Boeing είναι 9,5%. Η τυπική απόκλιση των ετησιοποιημένων ημερήσιων αποδόσεών τους είναι 15,8% και 23,7% αντιστοίχως. Κάντε την παραδοχή ότι ο συντελεστής συσχέτισης διαμορφώνεται σε 1,0 και υπολογίστε τη διακύμανση του χαρτοφυλακίου.</a:t>
            </a:r>
            <a:endParaRPr/>
          </a:p>
        </p:txBody>
      </p:sp>
      <p:pic>
        <p:nvPicPr>
          <p:cNvPr id="401" name="Google Shape;40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2875" y="3713163"/>
            <a:ext cx="5810250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4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5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35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15" name="Google Shape;415;p35"/>
          <p:cNvSpPr txBox="1"/>
          <p:nvPr/>
        </p:nvSpPr>
        <p:spPr>
          <a:xfrm>
            <a:off x="990600" y="1371600"/>
            <a:ext cx="7467600" cy="2868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ακόμα παράδειγμα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Exxon Mobil και το 40% στην Coca Cola.  Η αναμενόμενη δολαριακή απόδοση από τη μετοχή της Exxon Mobil είναι 10% και από της Coca Cola είναι 15%. Η αναμενόμενη απόδοση του χαρτοφυλακίου σας ισούται με:</a:t>
            </a:r>
            <a:endParaRPr/>
          </a:p>
        </p:txBody>
      </p:sp>
      <p:pic>
        <p:nvPicPr>
          <p:cNvPr id="416" name="Google Shape;4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4964113"/>
            <a:ext cx="7162800" cy="477837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5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36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36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430" name="Google Shape;43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875" y="4052888"/>
            <a:ext cx="7370763" cy="1741487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6"/>
          <p:cNvSpPr txBox="1"/>
          <p:nvPr/>
        </p:nvSpPr>
        <p:spPr>
          <a:xfrm>
            <a:off x="990600" y="1143000"/>
            <a:ext cx="74676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ακόμα παράδειγμα</a:t>
            </a: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Exxon Mobil και το 40% στην Coca Cola.  Η αναμενόμενη δολαριακή απόδοση από τη μετοχή της Exxon Mobil είναι 10% και από της Coca Cola είναι 15%. </a:t>
            </a:r>
            <a:r>
              <a:rPr b="1" lang="en-US" sz="20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τυπική απόκλιση των ετησιοποιημένων ημερήσιων αποδόσεών τους είναι 18,2% και 27,3% αντιστοίχως. Κάντε την παραδοχή ότι ο συντελεστής συσχέτισης διαμορφώνεται σε 1,0 και υπολογίστε τη διακύμανση του χαρτοφυλακίου.</a:t>
            </a:r>
            <a:endParaRPr/>
          </a:p>
        </p:txBody>
      </p:sp>
      <p:sp>
        <p:nvSpPr>
          <p:cNvPr id="432" name="Google Shape;432;p36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37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37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45" name="Google Shape;445;p37"/>
          <p:cNvSpPr txBox="1"/>
          <p:nvPr/>
        </p:nvSpPr>
        <p:spPr>
          <a:xfrm>
            <a:off x="762000" y="1066800"/>
            <a:ext cx="8001000" cy="27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Ένα ακόμα παράδειγμα</a:t>
            </a: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Έστω ότι επενδύετε το 60% του χαρτοφυλακίου σας στην Exxon Mobil και το 40% στην Coca Cola.  Η αναμενόμενη δολαριακή απόδοση από τη μετοχή της Exxon Mobil είναι 10% και από της Coca Cola είναι 15%. Η τυπική απόκλιση των ετησιοποιημένων ημερήσιων αποδόσεών τους είναι 18,2% και 27,3% αντιστοίχως. Κάντε την παραδοχή ότι ο συντελεστής συσχέτισης διαμορφώνεται σε 1,0 και υπολογίστε τη διακύμανση του χαρτοφυλακίου.</a:t>
            </a:r>
            <a:endParaRPr/>
          </a:p>
        </p:txBody>
      </p:sp>
      <p:pic>
        <p:nvPicPr>
          <p:cNvPr id="446" name="Google Shape;4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588" y="3865563"/>
            <a:ext cx="5837237" cy="218916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7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8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38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Google Shape;459;p38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460" name="Google Shape;46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2438400"/>
            <a:ext cx="766286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0250" y="3902075"/>
            <a:ext cx="8185150" cy="55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8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9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69" name="Google Shape;469;p39"/>
          <p:cNvSpPr txBox="1"/>
          <p:nvPr>
            <p:ph idx="1" type="body"/>
          </p:nvPr>
        </p:nvSpPr>
        <p:spPr>
          <a:xfrm>
            <a:off x="990600" y="13716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 u="sng"/>
              <a:t>Παράδειγμα</a:t>
            </a:r>
            <a:r>
              <a:rPr lang="en-US" sz="2000"/>
              <a:t>              	 Συντελεστής συσχέτισης = 0,4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 u="sng"/>
              <a:t>Μετοχές		</a:t>
            </a:r>
            <a:r>
              <a:rPr i="1" lang="en-US" sz="2000" u="sng"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000" u="sng"/>
              <a:t>	% χαρτοφυλακίου	Μέση απόδοση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ABC Corp	28		60%		   15%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Big Corp	42	   	40%		   21%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Τυπική απόκλιση = σταθμισμένος μ.ο. = </a:t>
            </a:r>
            <a:r>
              <a:rPr lang="en-US" sz="2000" u="sng"/>
              <a:t>33,6 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Τυπική απόκλιση = χαρτοφυλάκιο  =  </a:t>
            </a:r>
            <a:r>
              <a:rPr lang="en-US" sz="2000" u="sng"/>
              <a:t>28,1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Πραγματική τυπική απόκλιση: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		= (28</a:t>
            </a:r>
            <a:r>
              <a:rPr baseline="30000" lang="en-US" sz="1800"/>
              <a:t>2)</a:t>
            </a:r>
            <a:r>
              <a:rPr lang="en-US" sz="1800"/>
              <a:t>(0,6</a:t>
            </a:r>
            <a:r>
              <a:rPr baseline="30000" lang="en-US" sz="1800"/>
              <a:t>2</a:t>
            </a:r>
            <a:r>
              <a:rPr lang="en-US" sz="1800"/>
              <a:t>) + (42</a:t>
            </a:r>
            <a:r>
              <a:rPr baseline="30000" lang="en-US" sz="1800"/>
              <a:t>2</a:t>
            </a:r>
            <a:r>
              <a:rPr lang="en-US" sz="1800"/>
              <a:t>)(0,4</a:t>
            </a:r>
            <a:r>
              <a:rPr baseline="30000" lang="en-US" sz="1800"/>
              <a:t>2</a:t>
            </a:r>
            <a:r>
              <a:rPr lang="en-US" sz="1800"/>
              <a:t>) + 2(0,4)(0,6)(28)(42)(0,4)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      	=  </a:t>
            </a:r>
            <a:r>
              <a:rPr lang="en-US" sz="1800" u="sng">
                <a:solidFill>
                  <a:srgbClr val="000000"/>
                </a:solidFill>
              </a:rPr>
              <a:t>28,1</a:t>
            </a:r>
            <a:r>
              <a:rPr lang="en-US" sz="1800"/>
              <a:t> ΣΩΣΤΟ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rgbClr val="010000"/>
              </a:buClr>
              <a:buSzPts val="1800"/>
              <a:buFont typeface="Times New Roman"/>
              <a:buNone/>
            </a:pPr>
            <a:r>
              <a:rPr lang="en-US" sz="1800"/>
              <a:t>Απόδοση : r  = (15%)(0,60) + (21%)(0,4)  =  17,4%</a:t>
            </a:r>
            <a:endParaRPr/>
          </a:p>
        </p:txBody>
      </p:sp>
      <p:sp>
        <p:nvSpPr>
          <p:cNvPr id="470" name="Google Shape;470;p39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77" name="Google Shape;477;p40"/>
          <p:cNvSpPr txBox="1"/>
          <p:nvPr>
            <p:ph idx="1" type="body"/>
          </p:nvPr>
        </p:nvSpPr>
        <p:spPr>
          <a:xfrm>
            <a:off x="990600" y="13716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 u="sng"/>
              <a:t>Παράδειγμα</a:t>
            </a:r>
            <a:r>
              <a:rPr lang="en-US" sz="2000"/>
              <a:t>                          Συντελεστής συσχέτισης = 0,4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 u="sng"/>
              <a:t>Μετοχές		</a:t>
            </a:r>
            <a:r>
              <a:rPr i="1" lang="en-US" sz="2000" u="sng"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000" u="sng"/>
              <a:t>	% χαρτοφυλακίου 	Μέση απόδοση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ABC Corp	28		60%		   15%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Big Corp	42	   	40%		   21%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t/>
            </a:r>
            <a:endParaRPr sz="2000"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Τυπική απόκλιση = σταθμισμένος μ.ο. = </a:t>
            </a:r>
            <a:r>
              <a:rPr lang="en-US" sz="2000" u="sng"/>
              <a:t>33,6 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Τυπική απόκλιση = χαρτοφυλάκιο  =  </a:t>
            </a:r>
            <a:r>
              <a:rPr lang="en-US" sz="2000" u="sng">
                <a:solidFill>
                  <a:srgbClr val="000000"/>
                </a:solidFill>
              </a:rPr>
              <a:t>28,1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rPr lang="en-US" sz="2000"/>
              <a:t>Απόδοση = σταθμισμένος μ.ο. = χαρτοφυλάκιο = </a:t>
            </a:r>
            <a:r>
              <a:rPr lang="en-US" sz="2000" u="sng">
                <a:solidFill>
                  <a:srgbClr val="000000"/>
                </a:solidFill>
              </a:rPr>
              <a:t>17,4%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rgbClr val="010000"/>
              </a:buClr>
              <a:buSzPts val="2000"/>
              <a:buFont typeface="Times New Roman"/>
              <a:buNone/>
            </a:pPr>
            <a:r>
              <a:t/>
            </a:r>
            <a:endParaRPr sz="2000" u="sng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Times New Roman"/>
              <a:buNone/>
            </a:pPr>
            <a:r>
              <a:rPr lang="en-US" u="sng">
                <a:solidFill>
                  <a:srgbClr val="0000FF"/>
                </a:solidFill>
              </a:rPr>
              <a:t>Ας προσθέσουμε στο χαρτοφυλάκιο τη μετοχή της New Corp</a:t>
            </a:r>
            <a:endParaRPr/>
          </a:p>
        </p:txBody>
      </p:sp>
      <p:sp>
        <p:nvSpPr>
          <p:cNvPr id="478" name="Google Shape;478;p40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1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85" name="Google Shape;485;p41"/>
          <p:cNvSpPr txBox="1"/>
          <p:nvPr>
            <p:ph idx="1" type="body"/>
          </p:nvPr>
        </p:nvSpPr>
        <p:spPr>
          <a:xfrm>
            <a:off x="990600" y="1371600"/>
            <a:ext cx="78486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 u="sng"/>
              <a:t>Παράδειγμα</a:t>
            </a:r>
            <a:r>
              <a:rPr lang="en-US" sz="1600"/>
              <a:t>                          Συντελεστής συσχέτισης = 0,3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 u="sng"/>
              <a:t>Μετοχές		</a:t>
            </a:r>
            <a:r>
              <a:rPr i="1" lang="en-US" sz="1600" u="sng"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1600" u="sng"/>
              <a:t>	% χαρτοφυλακίου		Μέση απόδοση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/>
              <a:t>Χαρτοφυλάκιο	28,1		50%		   17,4%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/>
              <a:t>New Corp		30	   	50%		   19%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t/>
            </a:r>
            <a:endParaRPr sz="1600"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/>
              <a:t>ΝΕΑ Τυπική απόκλιση = σταθμισμένος μ.ο. = 31,80</a:t>
            </a:r>
            <a:r>
              <a:rPr lang="en-US" sz="1600" u="sng"/>
              <a:t>  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/>
              <a:t>ΝΕΑ Τυπική απόκλιση = χαρτοφυλάκιο  =  </a:t>
            </a:r>
            <a:r>
              <a:rPr lang="en-US" sz="1600" u="sng">
                <a:solidFill>
                  <a:srgbClr val="000000"/>
                </a:solidFill>
              </a:rPr>
              <a:t>23,43</a:t>
            </a:r>
            <a:r>
              <a:rPr lang="en-US" sz="1600"/>
              <a:t> 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rPr lang="en-US" sz="1600"/>
              <a:t>ΝΕΑ Απόδοση = σταθμισμένος μ.ο. = χαρτοφυλάκιο = </a:t>
            </a:r>
            <a:r>
              <a:rPr lang="en-US" sz="1600" u="sng">
                <a:solidFill>
                  <a:srgbClr val="000000"/>
                </a:solidFill>
              </a:rPr>
              <a:t>18,20%</a:t>
            </a:r>
            <a:endParaRPr/>
          </a:p>
          <a:p>
            <a:pPr indent="-342900" lvl="0" marL="342900" rtl="0" algn="l">
              <a:spcBef>
                <a:spcPts val="320"/>
              </a:spcBef>
              <a:spcAft>
                <a:spcPts val="0"/>
              </a:spcAft>
              <a:buClr>
                <a:srgbClr val="010000"/>
              </a:buClr>
              <a:buSzPts val="1600"/>
              <a:buFont typeface="Times New Roman"/>
              <a:buNone/>
            </a:pPr>
            <a:r>
              <a:t/>
            </a:r>
            <a:endParaRPr sz="1600" u="sng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000000"/>
                </a:solidFill>
              </a:rPr>
              <a:t>ΠΑΡΑΤΗΡΗΣΗ: Υψηλότερη απόδοση &amp; χαμηλότερος κίνδυνος 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>
                <a:solidFill>
                  <a:srgbClr val="000000"/>
                </a:solidFill>
              </a:rPr>
              <a:t>Πώς τα καταφέραμε;	 </a:t>
            </a:r>
            <a:r>
              <a:rPr lang="en-US" sz="2400" u="sng">
                <a:solidFill>
                  <a:srgbClr val="000000"/>
                </a:solidFill>
              </a:rPr>
              <a:t>ΔΙΑΦΟΡΟΠΟΙΗΣΗ</a:t>
            </a:r>
            <a:endParaRPr/>
          </a:p>
        </p:txBody>
      </p:sp>
      <p:sp>
        <p:nvSpPr>
          <p:cNvPr id="486" name="Google Shape;486;p41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492" name="Google Shape;492;p42"/>
          <p:cNvSpPr/>
          <p:nvPr/>
        </p:nvSpPr>
        <p:spPr>
          <a:xfrm>
            <a:off x="1066800" y="1295400"/>
            <a:ext cx="7391400" cy="7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Τα σκιασμένα τετραγωνίδια περιέχουν όρους διακύμανσης - τα υπόλοιπα περιέχουν όρους συνδιακύμανσης.</a:t>
            </a:r>
            <a:endParaRPr/>
          </a:p>
        </p:txBody>
      </p:sp>
      <p:grpSp>
        <p:nvGrpSpPr>
          <p:cNvPr id="493" name="Google Shape;493;p42"/>
          <p:cNvGrpSpPr/>
          <p:nvPr/>
        </p:nvGrpSpPr>
        <p:grpSpPr>
          <a:xfrm>
            <a:off x="2286000" y="2209800"/>
            <a:ext cx="3963988" cy="3930650"/>
            <a:chOff x="1242" y="990"/>
            <a:chExt cx="3071" cy="3045"/>
          </a:xfrm>
        </p:grpSpPr>
        <p:sp>
          <p:nvSpPr>
            <p:cNvPr id="494" name="Google Shape;494;p42"/>
            <p:cNvSpPr/>
            <p:nvPr/>
          </p:nvSpPr>
          <p:spPr>
            <a:xfrm rot="10800000">
              <a:off x="1538" y="990"/>
              <a:ext cx="8" cy="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1546" y="998"/>
              <a:ext cx="2767" cy="2713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1546" y="998"/>
              <a:ext cx="300" cy="29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7" name="Google Shape;497;p42"/>
            <p:cNvSpPr/>
            <p:nvPr/>
          </p:nvSpPr>
          <p:spPr>
            <a:xfrm>
              <a:off x="1854" y="1300"/>
              <a:ext cx="300" cy="29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2162" y="1602"/>
              <a:ext cx="301" cy="295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2471" y="1905"/>
              <a:ext cx="300" cy="29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2779" y="2207"/>
              <a:ext cx="300" cy="295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3087" y="2510"/>
              <a:ext cx="301" cy="294"/>
            </a:xfrm>
            <a:prstGeom prst="rect">
              <a:avLst/>
            </a:prstGeom>
            <a:solidFill>
              <a:schemeClr val="hlink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4012" y="3417"/>
              <a:ext cx="301" cy="29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1546" y="130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1546" y="1602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1854" y="1602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2162" y="1905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1854" y="1905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1546" y="1905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1546" y="2207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1854" y="2207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2162" y="2207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2471" y="2207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2779" y="251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2471" y="251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2162" y="251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1854" y="251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1546" y="251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4012" y="251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4012" y="2207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4012" y="1905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4012" y="1602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4012" y="130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4012" y="998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3087" y="998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087" y="130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3087" y="1602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3087" y="1905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2779" y="1905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2779" y="1602"/>
              <a:ext cx="300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2779" y="130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2779" y="998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2471" y="998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471" y="1300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2162" y="130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2162" y="998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1546" y="3417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1854" y="3417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2162" y="3417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2471" y="3417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2779" y="3417"/>
              <a:ext cx="300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3087" y="3417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3392" y="1296"/>
              <a:ext cx="617" cy="1513"/>
            </a:xfrm>
            <a:custGeom>
              <a:rect b="b" l="l" r="r" t="t"/>
              <a:pathLst>
                <a:path extrusionOk="0" h="1513" w="617">
                  <a:moveTo>
                    <a:pt x="616" y="0"/>
                  </a:moveTo>
                  <a:lnTo>
                    <a:pt x="0" y="0"/>
                  </a:lnTo>
                  <a:lnTo>
                    <a:pt x="0" y="302"/>
                  </a:lnTo>
                  <a:lnTo>
                    <a:pt x="616" y="302"/>
                  </a:lnTo>
                  <a:lnTo>
                    <a:pt x="616" y="605"/>
                  </a:lnTo>
                  <a:lnTo>
                    <a:pt x="0" y="605"/>
                  </a:lnTo>
                  <a:lnTo>
                    <a:pt x="0" y="907"/>
                  </a:lnTo>
                  <a:lnTo>
                    <a:pt x="616" y="907"/>
                  </a:lnTo>
                  <a:lnTo>
                    <a:pt x="616" y="1210"/>
                  </a:lnTo>
                  <a:lnTo>
                    <a:pt x="0" y="1210"/>
                  </a:lnTo>
                  <a:lnTo>
                    <a:pt x="0" y="1512"/>
                  </a:lnTo>
                  <a:lnTo>
                    <a:pt x="616" y="1512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3392" y="2808"/>
              <a:ext cx="617" cy="606"/>
            </a:xfrm>
            <a:custGeom>
              <a:rect b="b" l="l" r="r" t="t"/>
              <a:pathLst>
                <a:path extrusionOk="0" h="606" w="617">
                  <a:moveTo>
                    <a:pt x="616" y="0"/>
                  </a:moveTo>
                  <a:lnTo>
                    <a:pt x="616" y="605"/>
                  </a:lnTo>
                  <a:lnTo>
                    <a:pt x="0" y="605"/>
                  </a:lnTo>
                  <a:lnTo>
                    <a:pt x="0" y="0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3083" y="2808"/>
              <a:ext cx="1" cy="606"/>
            </a:xfrm>
            <a:custGeom>
              <a:rect b="b" l="l" r="r" t="t"/>
              <a:pathLst>
                <a:path extrusionOk="0" h="606" w="1">
                  <a:moveTo>
                    <a:pt x="0" y="0"/>
                  </a:moveTo>
                  <a:lnTo>
                    <a:pt x="0" y="605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2775" y="2808"/>
              <a:ext cx="1" cy="606"/>
            </a:xfrm>
            <a:custGeom>
              <a:rect b="b" l="l" r="r" t="t"/>
              <a:pathLst>
                <a:path extrusionOk="0" h="606" w="1">
                  <a:moveTo>
                    <a:pt x="0" y="605"/>
                  </a:moveTo>
                  <a:lnTo>
                    <a:pt x="0" y="0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2467" y="2808"/>
              <a:ext cx="1" cy="606"/>
            </a:xfrm>
            <a:custGeom>
              <a:rect b="b" l="l" r="r" t="t"/>
              <a:pathLst>
                <a:path extrusionOk="0" h="606" w="1">
                  <a:moveTo>
                    <a:pt x="0" y="0"/>
                  </a:moveTo>
                  <a:lnTo>
                    <a:pt x="0" y="605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2158" y="2808"/>
              <a:ext cx="1" cy="606"/>
            </a:xfrm>
            <a:custGeom>
              <a:rect b="b" l="l" r="r" t="t"/>
              <a:pathLst>
                <a:path extrusionOk="0" h="606" w="1">
                  <a:moveTo>
                    <a:pt x="0" y="605"/>
                  </a:moveTo>
                  <a:lnTo>
                    <a:pt x="0" y="0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1850" y="2808"/>
              <a:ext cx="1" cy="606"/>
            </a:xfrm>
            <a:custGeom>
              <a:rect b="b" l="l" r="r" t="t"/>
              <a:pathLst>
                <a:path extrusionOk="0" h="606" w="1">
                  <a:moveTo>
                    <a:pt x="0" y="605"/>
                  </a:moveTo>
                  <a:lnTo>
                    <a:pt x="0" y="0"/>
                  </a:lnTo>
                </a:path>
              </a:pathLst>
            </a:custGeom>
            <a:noFill/>
            <a:ln cap="rnd" cmpd="sng" w="12700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 flipH="1">
              <a:off x="3388" y="2207"/>
              <a:ext cx="8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 rot="10800000">
              <a:off x="3388" y="2199"/>
              <a:ext cx="8" cy="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 rot="10800000">
              <a:off x="3079" y="2199"/>
              <a:ext cx="8" cy="8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3087" y="1905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3087" y="1300"/>
              <a:ext cx="301" cy="294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3087" y="2510"/>
              <a:ext cx="301" cy="294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4012" y="2207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4012" y="1602"/>
              <a:ext cx="301" cy="295"/>
            </a:xfrm>
            <a:prstGeom prst="rect">
              <a:avLst/>
            </a:prstGeom>
            <a:noFill/>
            <a:ln cap="flat" cmpd="sng" w="127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1263" y="1031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1263" y="1334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1263" y="1652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1263" y="1955"/>
              <a:ext cx="236" cy="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1263" y="2246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1263" y="2551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1242" y="3448"/>
              <a:ext cx="278" cy="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Ν</a:t>
              </a:r>
              <a:endParaRPr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1559" y="3740"/>
              <a:ext cx="237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endParaRPr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1883" y="3740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endParaRPr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2193" y="3740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endParaRPr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2489" y="3740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</a:t>
              </a:r>
              <a:endParaRPr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2800" y="3740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</a:t>
              </a:r>
              <a:endParaRPr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3110" y="3740"/>
              <a:ext cx="236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6</a:t>
              </a:r>
              <a:endParaRPr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4033" y="3740"/>
              <a:ext cx="278" cy="2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025" lIns="92075" spcFirstLastPara="1" rIns="92075" wrap="square" tIns="460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Ν</a:t>
              </a:r>
              <a:endParaRPr/>
            </a:p>
          </p:txBody>
        </p:sp>
      </p:grpSp>
      <p:sp>
        <p:nvSpPr>
          <p:cNvPr id="571" name="Google Shape;571;p42"/>
          <p:cNvSpPr/>
          <p:nvPr/>
        </p:nvSpPr>
        <p:spPr>
          <a:xfrm>
            <a:off x="4117975" y="6096000"/>
            <a:ext cx="1028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ΜΕΤΟΧΗ</a:t>
            </a:r>
            <a:endParaRPr/>
          </a:p>
        </p:txBody>
      </p:sp>
      <p:sp>
        <p:nvSpPr>
          <p:cNvPr id="572" name="Google Shape;572;p42"/>
          <p:cNvSpPr/>
          <p:nvPr/>
        </p:nvSpPr>
        <p:spPr>
          <a:xfrm>
            <a:off x="917575" y="3565525"/>
            <a:ext cx="10287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ΜΕΤΟΧΗ</a:t>
            </a:r>
            <a:endParaRPr/>
          </a:p>
        </p:txBody>
      </p:sp>
      <p:sp>
        <p:nvSpPr>
          <p:cNvPr id="573" name="Google Shape;573;p42"/>
          <p:cNvSpPr/>
          <p:nvPr/>
        </p:nvSpPr>
        <p:spPr>
          <a:xfrm>
            <a:off x="6553200" y="3200400"/>
            <a:ext cx="2209800" cy="2678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33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να υπολογίσετε τη διακύμανση του χαρτοφυλακίου αθροίστε τα τετραγωνίδια</a:t>
            </a:r>
            <a:endParaRPr/>
          </a:p>
        </p:txBody>
      </p:sp>
      <p:sp>
        <p:nvSpPr>
          <p:cNvPr id="574" name="Google Shape;574;p42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800"/>
            <a:ext cx="8077200" cy="538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6"/>
          <p:cNvSpPr/>
          <p:nvPr/>
        </p:nvSpPr>
        <p:spPr>
          <a:xfrm>
            <a:off x="609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6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6"/>
          <p:cNvSpPr txBox="1"/>
          <p:nvPr>
            <p:ph type="title"/>
          </p:nvPr>
        </p:nvSpPr>
        <p:spPr>
          <a:xfrm>
            <a:off x="609600" y="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Η αξία μιας επένδυσης 1$ το 1900</a:t>
            </a:r>
            <a:endParaRPr/>
          </a:p>
        </p:txBody>
      </p:sp>
      <p:sp>
        <p:nvSpPr>
          <p:cNvPr id="185" name="Google Shape;185;p16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3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580" name="Google Shape;580;p43"/>
          <p:cNvSpPr/>
          <p:nvPr/>
        </p:nvSpPr>
        <p:spPr>
          <a:xfrm>
            <a:off x="762000" y="12954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Χαρτοφυλάκιο αγοράς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Χαρτοφυλάκιο όλων των στοιχείων ενεργητικού της οικονομίας.  Στην πράξη, ένας ευρύς δείκτης της αγοράς μετοχών, όπως ο Σύνθετος Δείκτης S&amp;P, χρησιμοποιείται ως αντιπροσωπευτικός της αγοράς.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Συντελεστής βήτα </a:t>
            </a: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Η ευαισθησία της απόδοσης μιας μετοχής ως προς την απόδοση του χαρτοφυλακίου αγοράς.</a:t>
            </a:r>
            <a:endParaRPr/>
          </a:p>
        </p:txBody>
      </p:sp>
      <p:sp>
        <p:nvSpPr>
          <p:cNvPr id="581" name="Google Shape;581;p43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4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587" name="Google Shape;587;p44"/>
          <p:cNvSpPr txBox="1"/>
          <p:nvPr/>
        </p:nvSpPr>
        <p:spPr>
          <a:xfrm>
            <a:off x="609600" y="1524000"/>
            <a:ext cx="2362200" cy="206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απόδοση της μετοχής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της Dell παρουσιάζει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μέση μεταβολή 1,41%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για κάθε αύξηση της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απόδοσης της αγοράς κατά 1%.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Επομένως, ο βήτα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ισούται με 1,41</a:t>
            </a:r>
            <a:endParaRPr/>
          </a:p>
        </p:txBody>
      </p:sp>
      <p:pic>
        <p:nvPicPr>
          <p:cNvPr descr="7-186.jpg" id="588" name="Google Shape;5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200" y="1154113"/>
            <a:ext cx="5486400" cy="5160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5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sp>
        <p:nvSpPr>
          <p:cNvPr id="594" name="Google Shape;594;p45"/>
          <p:cNvSpPr txBox="1"/>
          <p:nvPr/>
        </p:nvSpPr>
        <p:spPr>
          <a:xfrm>
            <a:off x="762000" y="2133600"/>
            <a:ext cx="2971800" cy="3324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μεσαία γραμμή δείχνει ότι ένα καλά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διαφοροποιημένο χαρτοφυλάκιο με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τυχαία επιλεγμένες μετοχές καταλήγει σε β=1 και τυπική απόκλιση ίση με της αγοράς—εδώ 20%.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επάνω γραμμή δείχνει ότι ένα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καλά διαφοροποιημένο χαρτοφυλάκιο με β=1,5 έχει τυπική απόκλιση περίπου 30%—1,5 φορά την τ.α. της αγοράς.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κάτω γραμμή δείχνει ότι ένα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καλά διαφοροποιημένο χαρτοφυλάκιο με β=0,5 έχει τυπική απόκλιση περίπου 10%—μισή από εκείνη της αγοράς.</a:t>
            </a:r>
            <a:endParaRPr/>
          </a:p>
        </p:txBody>
      </p:sp>
      <p:pic>
        <p:nvPicPr>
          <p:cNvPr descr="7-188.jpg" id="595" name="Google Shape;5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7775" y="1981200"/>
            <a:ext cx="52260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6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601" name="Google Shape;60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667000"/>
            <a:ext cx="2362200" cy="174466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46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7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Κίνδυνος χαρτοφυλακίου</a:t>
            </a:r>
            <a:endParaRPr/>
          </a:p>
        </p:txBody>
      </p:sp>
      <p:pic>
        <p:nvPicPr>
          <p:cNvPr id="608" name="Google Shape;60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752600"/>
            <a:ext cx="1524000" cy="1125538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47"/>
          <p:cNvSpPr txBox="1"/>
          <p:nvPr/>
        </p:nvSpPr>
        <p:spPr>
          <a:xfrm>
            <a:off x="4724400" y="2514600"/>
            <a:ext cx="32004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Συνδιακύμανση με την αγορά</a:t>
            </a:r>
            <a:endParaRPr/>
          </a:p>
        </p:txBody>
      </p:sp>
      <p:sp>
        <p:nvSpPr>
          <p:cNvPr id="610" name="Google Shape;610;p47"/>
          <p:cNvSpPr txBox="1"/>
          <p:nvPr/>
        </p:nvSpPr>
        <p:spPr>
          <a:xfrm>
            <a:off x="3108325" y="4791075"/>
            <a:ext cx="344805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Διακύμανση της αγοράς</a:t>
            </a:r>
            <a:endParaRPr/>
          </a:p>
        </p:txBody>
      </p:sp>
      <p:sp>
        <p:nvSpPr>
          <p:cNvPr id="611" name="Google Shape;611;p47"/>
          <p:cNvSpPr/>
          <p:nvPr/>
        </p:nvSpPr>
        <p:spPr>
          <a:xfrm>
            <a:off x="2590800" y="1993900"/>
            <a:ext cx="1981200" cy="977900"/>
          </a:xfrm>
          <a:custGeom>
            <a:rect b="b" l="l" r="r" t="t"/>
            <a:pathLst>
              <a:path extrusionOk="0" h="656" w="1392">
                <a:moveTo>
                  <a:pt x="0" y="40"/>
                </a:moveTo>
                <a:cubicBezTo>
                  <a:pt x="264" y="20"/>
                  <a:pt x="528" y="0"/>
                  <a:pt x="720" y="88"/>
                </a:cubicBezTo>
                <a:cubicBezTo>
                  <a:pt x="912" y="176"/>
                  <a:pt x="1040" y="480"/>
                  <a:pt x="1152" y="568"/>
                </a:cubicBezTo>
                <a:cubicBezTo>
                  <a:pt x="1264" y="656"/>
                  <a:pt x="1352" y="608"/>
                  <a:pt x="1392" y="616"/>
                </a:cubicBezTo>
              </a:path>
            </a:pathLst>
          </a:cu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Google Shape;612;p47"/>
          <p:cNvSpPr/>
          <p:nvPr/>
        </p:nvSpPr>
        <p:spPr>
          <a:xfrm>
            <a:off x="1917700" y="2819400"/>
            <a:ext cx="1054100" cy="2057400"/>
          </a:xfrm>
          <a:custGeom>
            <a:rect b="b" l="l" r="r" t="t"/>
            <a:pathLst>
              <a:path extrusionOk="0" h="1320" w="768">
                <a:moveTo>
                  <a:pt x="136" y="0"/>
                </a:moveTo>
                <a:cubicBezTo>
                  <a:pt x="68" y="164"/>
                  <a:pt x="0" y="328"/>
                  <a:pt x="88" y="528"/>
                </a:cubicBezTo>
                <a:cubicBezTo>
                  <a:pt x="176" y="728"/>
                  <a:pt x="560" y="1080"/>
                  <a:pt x="664" y="1200"/>
                </a:cubicBezTo>
                <a:cubicBezTo>
                  <a:pt x="768" y="1320"/>
                  <a:pt x="740" y="1284"/>
                  <a:pt x="712" y="1248"/>
                </a:cubicBez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3" name="Google Shape;613;p47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48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Βήτα</a:t>
            </a:r>
            <a:endParaRPr/>
          </a:p>
        </p:txBody>
      </p:sp>
      <p:pic>
        <p:nvPicPr>
          <p:cNvPr descr="7-189.jpg" id="619" name="Google Shape;6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88" y="1066800"/>
            <a:ext cx="7466012" cy="54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9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Πηγές στο διαδίκτυο</a:t>
            </a:r>
            <a:endParaRPr/>
          </a:p>
        </p:txBody>
      </p:sp>
      <p:sp>
        <p:nvSpPr>
          <p:cNvPr id="625" name="Google Shape;625;p49"/>
          <p:cNvSpPr txBox="1"/>
          <p:nvPr/>
        </p:nvSpPr>
        <p:spPr>
          <a:xfrm>
            <a:off x="914400" y="1524000"/>
            <a:ext cx="6019800" cy="639763"/>
          </a:xfrm>
          <a:prstGeom prst="rect">
            <a:avLst/>
          </a:prstGeom>
          <a:noFill/>
          <a:ln cap="flat" cmpd="sng" w="12700">
            <a:solidFill>
              <a:srgbClr val="339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Κάντε κλικ για να μεταβείτε στους ιστότοπους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65000"/>
              </a:lnSpc>
              <a:spcBef>
                <a:spcPts val="81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Απαραίτητη η σύνδεση στο Internet</a:t>
            </a:r>
            <a:endParaRPr/>
          </a:p>
        </p:txBody>
      </p:sp>
      <p:pic>
        <p:nvPicPr>
          <p:cNvPr descr="C:\Users\Matt Will\AppData\Local\Microsoft\Windows\Temporary Internet Files\Content.IE5\RI40IMKB\MCDD00072_0000[1].wmf" id="626" name="Google Shape;62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67600" y="1219200"/>
            <a:ext cx="1223963" cy="12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49"/>
          <p:cNvSpPr txBox="1"/>
          <p:nvPr/>
        </p:nvSpPr>
        <p:spPr>
          <a:xfrm>
            <a:off x="1219200" y="2667000"/>
            <a:ext cx="6781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www.globalfindata.com</a:t>
            </a:r>
            <a:endParaRPr sz="180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http://www.gacetafinanciera.com/TEORIARIESGO/MPS.pdf</a:t>
            </a:r>
            <a:endParaRPr sz="180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1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Google Shape;628;p49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/>
          <p:nvPr/>
        </p:nvSpPr>
        <p:spPr>
          <a:xfrm>
            <a:off x="6096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7" name="Google Shape;1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447800"/>
            <a:ext cx="7467600" cy="497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/>
        </p:nvSpPr>
        <p:spPr>
          <a:xfrm>
            <a:off x="3352800" y="1219200"/>
            <a:ext cx="33528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Πραγματικές αποδόσεις</a:t>
            </a:r>
            <a:endParaRPr/>
          </a:p>
        </p:txBody>
      </p:sp>
      <p:sp>
        <p:nvSpPr>
          <p:cNvPr id="199" name="Google Shape;199;p17"/>
          <p:cNvSpPr txBox="1"/>
          <p:nvPr/>
        </p:nvSpPr>
        <p:spPr>
          <a:xfrm>
            <a:off x="609600" y="228600"/>
            <a:ext cx="815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Η αξία μιας επένδυσης 1$ το 1900</a:t>
            </a:r>
            <a:endParaRPr/>
          </a:p>
        </p:txBody>
      </p:sp>
      <p:sp>
        <p:nvSpPr>
          <p:cNvPr id="200" name="Google Shape;200;p17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Μέσα πριμ κινδύνου (ανά χώρα)</a:t>
            </a:r>
            <a:endParaRPr/>
          </a:p>
        </p:txBody>
      </p:sp>
      <p:pic>
        <p:nvPicPr>
          <p:cNvPr id="206" name="Google Shape;2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143000"/>
            <a:ext cx="6905625" cy="535781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>
            <a:off x="685800" y="1295400"/>
            <a:ext cx="2324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Πριμ κινδύνου, %</a:t>
            </a:r>
            <a:endParaRPr/>
          </a:p>
        </p:txBody>
      </p:sp>
      <p:sp>
        <p:nvSpPr>
          <p:cNvPr id="208" name="Google Shape;208;p18"/>
          <p:cNvSpPr txBox="1"/>
          <p:nvPr/>
        </p:nvSpPr>
        <p:spPr>
          <a:xfrm>
            <a:off x="3733800" y="5638800"/>
            <a:ext cx="12588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Χώρα </a:t>
            </a:r>
            <a:endParaRPr/>
          </a:p>
        </p:txBody>
      </p:sp>
      <p:sp>
        <p:nvSpPr>
          <p:cNvPr id="209" name="Google Shape;209;p18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Μερισματική Απόδοση</a:t>
            </a:r>
            <a:endParaRPr/>
          </a:p>
        </p:txBody>
      </p:sp>
      <p:sp>
        <p:nvSpPr>
          <p:cNvPr id="215" name="Google Shape;215;p19"/>
          <p:cNvSpPr txBox="1"/>
          <p:nvPr/>
        </p:nvSpPr>
        <p:spPr>
          <a:xfrm>
            <a:off x="1828800" y="1371600"/>
            <a:ext cx="5715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Μερισματικές αποδόσεις στις ΗΠΑ 1900-2008</a:t>
            </a:r>
            <a:endParaRPr/>
          </a:p>
        </p:txBody>
      </p:sp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2209800"/>
            <a:ext cx="6172200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9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8813" y="1600200"/>
            <a:ext cx="6600824" cy="436850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0"/>
          <p:cNvSpPr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20"/>
          <p:cNvSpPr/>
          <p:nvPr/>
        </p:nvSpPr>
        <p:spPr>
          <a:xfrm>
            <a:off x="533400" y="149225"/>
            <a:ext cx="8077200" cy="7667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ED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Συντελεστές απόδοσης 1900-2008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323850" y="6091238"/>
            <a:ext cx="3778250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1" marL="5715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27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Πηγή: Ibbotson Associates</a:t>
            </a:r>
            <a:endParaRPr/>
          </a:p>
        </p:txBody>
      </p:sp>
      <p:sp>
        <p:nvSpPr>
          <p:cNvPr id="232" name="Google Shape;232;p20"/>
          <p:cNvSpPr/>
          <p:nvPr/>
        </p:nvSpPr>
        <p:spPr>
          <a:xfrm>
            <a:off x="4443413" y="6019800"/>
            <a:ext cx="1381125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Έτος</a:t>
            </a:r>
            <a:endParaRPr/>
          </a:p>
        </p:txBody>
      </p:sp>
      <p:sp>
        <p:nvSpPr>
          <p:cNvPr id="233" name="Google Shape;233;p20"/>
          <p:cNvSpPr/>
          <p:nvPr/>
        </p:nvSpPr>
        <p:spPr>
          <a:xfrm rot="-5400000">
            <a:off x="93663" y="3052763"/>
            <a:ext cx="2447925" cy="4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90475" spcFirstLastPara="1" rIns="90475" wrap="square" tIns="44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Ποσοσταία απόδοση</a:t>
            </a:r>
            <a:endParaRPr/>
          </a:p>
        </p:txBody>
      </p:sp>
      <p:sp>
        <p:nvSpPr>
          <p:cNvPr id="234" name="Google Shape;234;p20"/>
          <p:cNvSpPr txBox="1"/>
          <p:nvPr/>
        </p:nvSpPr>
        <p:spPr>
          <a:xfrm>
            <a:off x="2590800" y="1143000"/>
            <a:ext cx="4953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Αποδόσεις χρηματιστηριακών δεικτών</a:t>
            </a:r>
            <a:endParaRPr/>
          </a:p>
        </p:txBody>
      </p:sp>
      <p:sp>
        <p:nvSpPr>
          <p:cNvPr id="235" name="Google Shape;235;p20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pic>
        <p:nvPicPr>
          <p:cNvPr id="241" name="Google Shape;2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676400"/>
            <a:ext cx="6902450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/>
          <p:nvPr/>
        </p:nvSpPr>
        <p:spPr>
          <a:xfrm>
            <a:off x="7315200" y="495300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Απόδοση %</a:t>
            </a:r>
            <a:endParaRPr/>
          </a:p>
        </p:txBody>
      </p:sp>
      <p:sp>
        <p:nvSpPr>
          <p:cNvPr id="243" name="Google Shape;243;p21"/>
          <p:cNvSpPr txBox="1"/>
          <p:nvPr/>
        </p:nvSpPr>
        <p:spPr>
          <a:xfrm>
            <a:off x="609600" y="2133600"/>
            <a:ext cx="13716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# ετών</a:t>
            </a:r>
            <a:endParaRPr/>
          </a:p>
        </p:txBody>
      </p:sp>
      <p:sp>
        <p:nvSpPr>
          <p:cNvPr id="244" name="Google Shape;244;p21"/>
          <p:cNvSpPr txBox="1"/>
          <p:nvPr/>
        </p:nvSpPr>
        <p:spPr>
          <a:xfrm>
            <a:off x="1219200" y="1219200"/>
            <a:ext cx="7086600" cy="862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Ιστόγραμμα των ετήσιων αποδόσεων της αγοράς μετοχών</a:t>
            </a:r>
            <a:endParaRPr/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(1900-2008)</a:t>
            </a:r>
            <a:endParaRPr/>
          </a:p>
        </p:txBody>
      </p:sp>
      <p:sp>
        <p:nvSpPr>
          <p:cNvPr id="245" name="Google Shape;245;p21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/>
          <p:nvPr>
            <p:ph type="title"/>
          </p:nvPr>
        </p:nvSpPr>
        <p:spPr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Μέτρηση κινδύνου</a:t>
            </a:r>
            <a:endParaRPr/>
          </a:p>
        </p:txBody>
      </p:sp>
      <p:sp>
        <p:nvSpPr>
          <p:cNvPr id="251" name="Google Shape;251;p22"/>
          <p:cNvSpPr txBox="1"/>
          <p:nvPr>
            <p:ph idx="1" type="body"/>
          </p:nvPr>
        </p:nvSpPr>
        <p:spPr>
          <a:xfrm>
            <a:off x="914400" y="19050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rPr b="1" lang="en-US" sz="2800" u="sng"/>
              <a:t>Διακύμανση </a:t>
            </a:r>
            <a:r>
              <a:rPr lang="en-US" sz="2800"/>
              <a:t>- Η μέση τιμή των τετραγώνων των αποκλίσεων από τον μέσο όρο.  Μονάδα μέτρησης της μεταβλητότητας.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rgbClr val="010000"/>
              </a:buClr>
              <a:buSzPts val="2800"/>
              <a:buFont typeface="Times New Roman"/>
              <a:buNone/>
            </a:pPr>
            <a:r>
              <a:rPr b="1" lang="en-US" sz="2800" u="sng"/>
              <a:t>Τυπική απόκλιση </a:t>
            </a:r>
            <a:r>
              <a:rPr lang="en-US" sz="2800"/>
              <a:t>- Τετραγωνική ρίζα της διακύμανσης.  Μονάδα μέτρησης της μεταβλητότητας.</a:t>
            </a:r>
            <a:endParaRPr/>
          </a:p>
        </p:txBody>
      </p:sp>
      <p:sp>
        <p:nvSpPr>
          <p:cNvPr id="252" name="Google Shape;252;p22"/>
          <p:cNvSpPr txBox="1"/>
          <p:nvPr/>
        </p:nvSpPr>
        <p:spPr>
          <a:xfrm flipH="1">
            <a:off x="5486400" y="6639374"/>
            <a:ext cx="3657600" cy="1538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2013 Utopia Publishing, All rights reserved</a:t>
            </a:r>
            <a:endParaRPr b="1" i="1"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MM4e">
  <a:themeElements>
    <a:clrScheme name="">
      <a:dk1>
        <a:srgbClr val="000000"/>
      </a:dk1>
      <a:lt1>
        <a:srgbClr val="FFCC66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E2B8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