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2787"/>
    <p:restoredTop sz="90929"/>
  </p:normalViewPr>
  <p:slideViewPr>
    <p:cSldViewPr>
      <p:cViewPr varScale="1">
        <p:scale>
          <a:sx n="67" d="100"/>
          <a:sy n="67" d="100"/>
        </p:scale>
        <p:origin x="-21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2B5D7-4E5A-4D2F-B909-DF148D790F0C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3C4C2-B00D-4D2E-BBD7-A74E6612E634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502472-2F72-47C8-AC54-15D3A9AFE185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65EE31-46BD-40D7-BC4A-972FC6768D70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DF7977-9E43-4C88-B085-C694547A66F3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E86B98-0F6D-4130-9C74-59164780DF30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DD54EE-F0FD-41DB-AFF5-1020EC9E5993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0F3CB-3C24-4133-8CE1-88021312300F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8FD68C-6D26-4001-B1D5-042ADC1BEE86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C777AF-551E-4EAA-8944-FB66282D1DFD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17C07-C880-4709-B973-6A04A4E5A788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τον τίτλο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DB6C189-C345-41F4-972F-402D4414EB42}" type="slidenum">
              <a:rPr lang="el-GR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9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/>
          <a:lstStyle/>
          <a:p>
            <a:r>
              <a:rPr lang="el-GR" sz="2400"/>
              <a:t>Ηλεκτρονόμοι (ΗΝ) ή ρελέ ισχύος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676400"/>
            <a:ext cx="198120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2286000"/>
            <a:ext cx="153352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762000" y="0"/>
          <a:ext cx="7158038" cy="6326188"/>
        </p:xfrm>
        <a:graphic>
          <a:graphicData uri="http://schemas.openxmlformats.org/presentationml/2006/ole">
            <p:oleObj spid="_x0000_s10242" name="Φωτογραφία του Photo Editor" r:id="rId3" imgW="6695238" imgH="5792008" progId="MSPhotoEd.3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381000" y="0"/>
          <a:ext cx="8382000" cy="6629400"/>
        </p:xfrm>
        <a:graphic>
          <a:graphicData uri="http://schemas.openxmlformats.org/presentationml/2006/ole">
            <p:oleObj spid="_x0000_s11266" name="Φωτογραφία του Photo Editor" r:id="rId3" imgW="6838095" imgH="5609524" progId="MSPhotoEd.3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685800" y="304800"/>
          <a:ext cx="7620000" cy="6248400"/>
        </p:xfrm>
        <a:graphic>
          <a:graphicData uri="http://schemas.openxmlformats.org/presentationml/2006/ole">
            <p:oleObj spid="_x0000_s12290" name="Φωτογραφία του Photo Editor" r:id="rId3" imgW="6439799" imgH="5057143" progId="MSPhotoEd.3">
              <p:embed/>
            </p:oleObj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r>
              <a:rPr lang="el-GR" sz="2400"/>
              <a:t>Θερμικά ρελέ προστασίας κινητήρων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219200"/>
            <a:ext cx="4071938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4419600" y="2133600"/>
          <a:ext cx="4067175" cy="2343150"/>
        </p:xfrm>
        <a:graphic>
          <a:graphicData uri="http://schemas.openxmlformats.org/presentationml/2006/ole">
            <p:oleObj spid="_x0000_s15364" name="Φωτογραφία του Photo Editor" r:id="rId4" imgW="4067743" imgH="2343477" progId="MSPhotoEd.3">
              <p:embed/>
            </p:oleObj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l-GR" sz="2400"/>
              <a:t>Επιλογή θερμικού ρελέ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1600200"/>
            <a:ext cx="6400800" cy="1752600"/>
          </a:xfrm>
        </p:spPr>
        <p:txBody>
          <a:bodyPr/>
          <a:lstStyle/>
          <a:p>
            <a:pPr>
              <a:buFontTx/>
              <a:buChar char="•"/>
            </a:pPr>
            <a:r>
              <a:rPr lang="el-GR" sz="2400"/>
              <a:t>Κλάση προστασίας</a:t>
            </a:r>
          </a:p>
          <a:p>
            <a:pPr>
              <a:buFontTx/>
              <a:buChar char="•"/>
            </a:pPr>
            <a:r>
              <a:rPr lang="el-GR" sz="2400"/>
              <a:t>Χρόνος διακοπής (κλάση</a:t>
            </a:r>
            <a:r>
              <a:rPr lang="en-US" sz="2400"/>
              <a:t>,</a:t>
            </a:r>
            <a:r>
              <a:rPr lang="el-GR" sz="2400"/>
              <a:t> π.χ.: 10Α μεταξύ 2-10 </a:t>
            </a:r>
            <a:r>
              <a:rPr lang="en-US" sz="2400"/>
              <a:t>sec)</a:t>
            </a:r>
            <a:endParaRPr lang="el-GR" sz="2400"/>
          </a:p>
          <a:p>
            <a:pPr>
              <a:buFontTx/>
              <a:buChar char="•"/>
            </a:pPr>
            <a:r>
              <a:rPr lang="el-GR" sz="2400"/>
              <a:t>Περιοχή ρύθμισης</a:t>
            </a:r>
          </a:p>
          <a:p>
            <a:pPr>
              <a:buFontTx/>
              <a:buChar char="•"/>
            </a:pPr>
            <a:r>
              <a:rPr lang="el-GR" sz="2400"/>
              <a:t>Ρελέ ισχύος με το οποίο μπορεί να συνδεθεί</a:t>
            </a:r>
          </a:p>
          <a:p>
            <a:pPr>
              <a:buFontTx/>
              <a:buChar char="•"/>
            </a:pPr>
            <a:r>
              <a:rPr lang="el-GR" sz="2400"/>
              <a:t>Θερμοκρασία περιβάλλοντος</a:t>
            </a:r>
          </a:p>
          <a:p>
            <a:pPr>
              <a:buFontTx/>
              <a:buChar char="•"/>
            </a:pPr>
            <a:r>
              <a:rPr lang="el-GR" sz="2400"/>
              <a:t>Θερμικό ρεύμα</a:t>
            </a:r>
          </a:p>
          <a:p>
            <a:pPr>
              <a:buFontTx/>
              <a:buChar char="•"/>
            </a:pPr>
            <a:r>
              <a:rPr lang="el-GR" sz="2400"/>
              <a:t>Βοηθητικές επαφές, δυνατότητα </a:t>
            </a:r>
            <a:r>
              <a:rPr lang="en-US" sz="2400"/>
              <a:t>reset</a:t>
            </a:r>
            <a:r>
              <a:rPr lang="el-GR" sz="2400"/>
              <a:t>, κ.λ.π.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228600" y="0"/>
          <a:ext cx="8686800" cy="6858000"/>
        </p:xfrm>
        <a:graphic>
          <a:graphicData uri="http://schemas.openxmlformats.org/presentationml/2006/ole">
            <p:oleObj spid="_x0000_s18436" name="Φωτογραφία του Photo Editor" r:id="rId3" imgW="7857143" imgH="6238095" progId="MSPhotoEd.3">
              <p:embed/>
            </p:oleObj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304800" y="0"/>
          <a:ext cx="8458200" cy="6858000"/>
        </p:xfrm>
        <a:graphic>
          <a:graphicData uri="http://schemas.openxmlformats.org/presentationml/2006/ole">
            <p:oleObj spid="_x0000_s19458" name="Φωτογραφία του Photo Editor" r:id="rId3" imgW="7819048" imgH="11685714" progId="MSPhotoEd.3">
              <p:embed/>
            </p:oleObj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/>
          <a:lstStyle/>
          <a:p>
            <a:r>
              <a:rPr lang="el-GR" sz="2400"/>
              <a:t>Ρελέ επιτήρησης ή διαδοχής φάσεων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1447800"/>
            <a:ext cx="4038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0" y="914400"/>
          <a:ext cx="8839200" cy="5638800"/>
        </p:xfrm>
        <a:graphic>
          <a:graphicData uri="http://schemas.openxmlformats.org/presentationml/2006/ole">
            <p:oleObj spid="_x0000_s21506" name="Φωτογραφία του Photo Editor" r:id="rId3" imgW="6582694" imgH="2847619" progId="MSPhotoEd.3">
              <p:embed/>
            </p:oleObj>
          </a:graphicData>
        </a:graphic>
      </p:graphicFrame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el-GR" sz="2400"/>
              <a:t>Μονογραμμικό διάγραμμα μονοφασικού πίνακα οικίας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533400"/>
          </a:xfrm>
        </p:spPr>
        <p:txBody>
          <a:bodyPr/>
          <a:lstStyle/>
          <a:p>
            <a:r>
              <a:rPr lang="el-GR" sz="2400"/>
              <a:t>Πολλαπλοί πίνακες</a:t>
            </a:r>
          </a:p>
        </p:txBody>
      </p:sp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304800" y="838200"/>
          <a:ext cx="8056563" cy="5791200"/>
        </p:xfrm>
        <a:graphic>
          <a:graphicData uri="http://schemas.openxmlformats.org/presentationml/2006/ole">
            <p:oleObj spid="_x0000_s23555" name="Φωτογραφία του Photo Editor" r:id="rId3" imgW="7904762" imgH="6295238" progId="MSPhotoEd.3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533400"/>
            <a:ext cx="7772400" cy="457200"/>
          </a:xfrm>
        </p:spPr>
        <p:txBody>
          <a:bodyPr/>
          <a:lstStyle/>
          <a:p>
            <a:r>
              <a:rPr lang="el-GR" sz="2400"/>
              <a:t>Κύρια μέρη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1752600"/>
            <a:ext cx="6400800" cy="1752600"/>
          </a:xfrm>
        </p:spPr>
        <p:txBody>
          <a:bodyPr/>
          <a:lstStyle/>
          <a:p>
            <a:pPr>
              <a:buFontTx/>
              <a:buChar char="•"/>
            </a:pPr>
            <a:r>
              <a:rPr lang="el-GR" sz="2400"/>
              <a:t>Το πηνίο</a:t>
            </a:r>
          </a:p>
          <a:p>
            <a:pPr>
              <a:buFontTx/>
              <a:buChar char="•"/>
            </a:pPr>
            <a:r>
              <a:rPr lang="el-GR" sz="2400"/>
              <a:t>Οι κύριες επαφές</a:t>
            </a:r>
          </a:p>
          <a:p>
            <a:pPr>
              <a:buFontTx/>
              <a:buChar char="•"/>
            </a:pPr>
            <a:r>
              <a:rPr lang="el-GR" sz="2400"/>
              <a:t>Οι βοηθητικές επαφές</a:t>
            </a:r>
          </a:p>
          <a:p>
            <a:pPr>
              <a:buFontTx/>
              <a:buChar char="•"/>
            </a:pPr>
            <a:r>
              <a:rPr lang="el-GR" sz="2400"/>
              <a:t>Το μαγνητικό κύκλωμα και ο μηχανισμός του</a:t>
            </a:r>
          </a:p>
          <a:p>
            <a:pPr>
              <a:buFontTx/>
              <a:buChar char="•"/>
            </a:pPr>
            <a:r>
              <a:rPr lang="el-GR" sz="2400"/>
              <a:t>Ο θάλαμος σβέσης τόξου</a:t>
            </a:r>
          </a:p>
          <a:p>
            <a:pPr>
              <a:buFontTx/>
              <a:buChar char="•"/>
            </a:pPr>
            <a:endParaRPr lang="el-GR" sz="2400"/>
          </a:p>
          <a:p>
            <a:pPr>
              <a:buFontTx/>
              <a:buChar char="•"/>
            </a:pPr>
            <a:r>
              <a:rPr lang="el-GR" sz="2400"/>
              <a:t>Κύρια χρήση: Χειρισμός από απόσταση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381000"/>
          </a:xfrm>
        </p:spPr>
        <p:txBody>
          <a:bodyPr/>
          <a:lstStyle/>
          <a:p>
            <a:r>
              <a:rPr lang="el-GR" sz="2400"/>
              <a:t>Ζώνες εγκατάστασης</a:t>
            </a:r>
          </a:p>
        </p:txBody>
      </p:sp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228600" y="685800"/>
          <a:ext cx="8610600" cy="5638800"/>
        </p:xfrm>
        <a:graphic>
          <a:graphicData uri="http://schemas.openxmlformats.org/presentationml/2006/ole">
            <p:oleObj spid="_x0000_s24579" name="Φωτογραφία του Photo Editor" r:id="rId3" imgW="7342857" imgH="4390476" progId="MSPhotoEd.3">
              <p:embed/>
            </p:oleObj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304800" y="304800"/>
          <a:ext cx="8458200" cy="6096000"/>
        </p:xfrm>
        <a:graphic>
          <a:graphicData uri="http://schemas.openxmlformats.org/presentationml/2006/ole">
            <p:oleObj spid="_x0000_s25602" name="Φωτογραφία του Photo Editor" r:id="rId3" imgW="7621064" imgH="4563112" progId="MSPhotoEd.3">
              <p:embed/>
            </p:oleObj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457200"/>
          </a:xfrm>
        </p:spPr>
        <p:txBody>
          <a:bodyPr/>
          <a:lstStyle/>
          <a:p>
            <a:r>
              <a:rPr lang="el-GR" sz="2400"/>
              <a:t>Πίνακας παροχών ΧΤ</a:t>
            </a:r>
          </a:p>
        </p:txBody>
      </p:sp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228600" y="1066800"/>
          <a:ext cx="8915400" cy="4876800"/>
        </p:xfrm>
        <a:graphic>
          <a:graphicData uri="http://schemas.openxmlformats.org/presentationml/2006/ole">
            <p:oleObj spid="_x0000_s26627" name="Φωτογραφία του Photo Editor" r:id="rId3" imgW="10200000" imgH="4638095" progId="MSPhotoEd.3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5" name="Object 3"/>
          <p:cNvGraphicFramePr>
            <a:graphicFrameLocks noChangeAspect="1"/>
          </p:cNvGraphicFramePr>
          <p:nvPr/>
        </p:nvGraphicFramePr>
        <p:xfrm>
          <a:off x="685800" y="0"/>
          <a:ext cx="7924800" cy="6858000"/>
        </p:xfrm>
        <a:graphic>
          <a:graphicData uri="http://schemas.openxmlformats.org/presentationml/2006/ole">
            <p:oleObj spid="_x0000_s13315" name="Φωτογραφία του Photo Editor" r:id="rId3" imgW="4361905" imgH="4723810" progId="MSPhotoEd.3">
              <p:embed/>
            </p:oleObj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381000" y="228600"/>
          <a:ext cx="8458200" cy="6324600"/>
        </p:xfrm>
        <a:graphic>
          <a:graphicData uri="http://schemas.openxmlformats.org/presentationml/2006/ole">
            <p:oleObj spid="_x0000_s14338" name="Φωτογραφία του Photo Editor" r:id="rId3" imgW="7542857" imgH="5133333" progId="MSPhotoEd.3">
              <p:embed/>
            </p:oleObj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457200"/>
            <a:ext cx="7772400" cy="533400"/>
          </a:xfrm>
        </p:spPr>
        <p:txBody>
          <a:bodyPr/>
          <a:lstStyle/>
          <a:p>
            <a:r>
              <a:rPr lang="el-GR" sz="2400"/>
              <a:t>Κατηγορίες ΗΝ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1600200"/>
            <a:ext cx="6324600" cy="1828800"/>
          </a:xfrm>
        </p:spPr>
        <p:txBody>
          <a:bodyPr/>
          <a:lstStyle/>
          <a:p>
            <a:pPr>
              <a:buFontTx/>
              <a:buChar char="•"/>
            </a:pPr>
            <a:r>
              <a:rPr lang="el-GR" sz="2400"/>
              <a:t>Κατηγορία </a:t>
            </a:r>
            <a:r>
              <a:rPr lang="en-US" sz="2400"/>
              <a:t>AC – 1</a:t>
            </a:r>
            <a:r>
              <a:rPr lang="el-GR" sz="2400"/>
              <a:t>: Δίκτυα διανομής</a:t>
            </a:r>
          </a:p>
          <a:p>
            <a:pPr>
              <a:buFontTx/>
              <a:buChar char="•"/>
            </a:pPr>
            <a:r>
              <a:rPr lang="el-GR" sz="2400"/>
              <a:t>Κατηγορία </a:t>
            </a:r>
            <a:r>
              <a:rPr lang="en-US" sz="2400"/>
              <a:t>AC – </a:t>
            </a:r>
            <a:r>
              <a:rPr lang="el-GR" sz="2400"/>
              <a:t>2 : Δακτυλιοφόροι κινητήρες</a:t>
            </a:r>
          </a:p>
          <a:p>
            <a:pPr>
              <a:buFontTx/>
              <a:buChar char="•"/>
            </a:pPr>
            <a:r>
              <a:rPr lang="el-GR" sz="2400"/>
              <a:t>Κατηγορία </a:t>
            </a:r>
            <a:r>
              <a:rPr lang="en-US" sz="2400"/>
              <a:t>AC – </a:t>
            </a:r>
            <a:r>
              <a:rPr lang="el-GR" sz="2400"/>
              <a:t>3 : Επαγωγικοί κινητήρες</a:t>
            </a:r>
          </a:p>
          <a:p>
            <a:pPr>
              <a:buFontTx/>
              <a:buChar char="•"/>
            </a:pPr>
            <a:r>
              <a:rPr lang="el-GR" sz="2400"/>
              <a:t>Κατηγορία </a:t>
            </a:r>
            <a:r>
              <a:rPr lang="en-US" sz="2400"/>
              <a:t>AC – </a:t>
            </a:r>
            <a:r>
              <a:rPr lang="el-GR" sz="2400"/>
              <a:t>4 : Πυκνωτές και ειδικές λειτουργίες επαγωγικών κινητήρων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609600"/>
            <a:ext cx="7772400" cy="1143000"/>
          </a:xfrm>
        </p:spPr>
        <p:txBody>
          <a:bodyPr/>
          <a:lstStyle/>
          <a:p>
            <a:r>
              <a:rPr lang="el-GR" sz="2400"/>
              <a:t>Χαρακτηριστικά μεγέθη - επιλογή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1828800"/>
            <a:ext cx="6400800" cy="1752600"/>
          </a:xfrm>
        </p:spPr>
        <p:txBody>
          <a:bodyPr/>
          <a:lstStyle/>
          <a:p>
            <a:pPr>
              <a:buFontTx/>
              <a:buChar char="•"/>
            </a:pPr>
            <a:r>
              <a:rPr lang="el-GR" sz="2400"/>
              <a:t>Κλάση προστασίας </a:t>
            </a:r>
          </a:p>
          <a:p>
            <a:pPr>
              <a:buFontTx/>
              <a:buChar char="•"/>
            </a:pPr>
            <a:r>
              <a:rPr lang="el-GR" sz="2400"/>
              <a:t>Κατηγορία χρήσης</a:t>
            </a:r>
          </a:p>
          <a:p>
            <a:pPr>
              <a:buFontTx/>
              <a:buChar char="•"/>
            </a:pPr>
            <a:r>
              <a:rPr lang="el-GR" sz="2400"/>
              <a:t>Ονομαστική τάση</a:t>
            </a:r>
          </a:p>
          <a:p>
            <a:pPr>
              <a:buFontTx/>
              <a:buChar char="•"/>
            </a:pPr>
            <a:r>
              <a:rPr lang="el-GR" sz="2400"/>
              <a:t>Ονομαστικό ρεύμα λειτουργίας (ρεύμα κύριων επαφών)</a:t>
            </a:r>
          </a:p>
          <a:p>
            <a:pPr>
              <a:buFontTx/>
              <a:buChar char="•"/>
            </a:pPr>
            <a:r>
              <a:rPr lang="el-GR" sz="2400"/>
              <a:t>Θερμικό ρεύμα (συνεχόμενο ρεύμα μέσα από κλειστές επαφές)</a:t>
            </a:r>
          </a:p>
          <a:p>
            <a:pPr>
              <a:buFontTx/>
              <a:buChar char="•"/>
            </a:pPr>
            <a:r>
              <a:rPr lang="el-GR" sz="2400"/>
              <a:t>Τάση τροφοδοσίας πηνίου</a:t>
            </a:r>
          </a:p>
          <a:p>
            <a:pPr>
              <a:buFontTx/>
              <a:buChar char="•"/>
            </a:pPr>
            <a:r>
              <a:rPr lang="el-GR" sz="2400"/>
              <a:t>Αριθμός είδος βοηθητικών επαφών</a:t>
            </a:r>
          </a:p>
          <a:p>
            <a:pPr>
              <a:buFontTx/>
              <a:buChar char="•"/>
            </a:pPr>
            <a:r>
              <a:rPr lang="el-GR" sz="2400"/>
              <a:t>Αριθμός ηλεκτρικών επαφών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533400" y="0"/>
          <a:ext cx="7924800" cy="6858000"/>
        </p:xfrm>
        <a:graphic>
          <a:graphicData uri="http://schemas.openxmlformats.org/presentationml/2006/ole">
            <p:oleObj spid="_x0000_s6147" name="Φωτογραφία του Photo Editor" r:id="rId3" imgW="8133333" imgH="9866667" progId="MSPhotoEd.3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381000" y="0"/>
          <a:ext cx="8610600" cy="6858000"/>
        </p:xfrm>
        <a:graphic>
          <a:graphicData uri="http://schemas.openxmlformats.org/presentationml/2006/ole">
            <p:oleObj spid="_x0000_s8194" name="Φωτογραφία του Photo Editor" r:id="rId3" imgW="8133333" imgH="11076190" progId="MSPhotoEd.3">
              <p:embed/>
            </p:oleObj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/>
          <a:lstStyle/>
          <a:p>
            <a:r>
              <a:rPr lang="el-GR" sz="2400"/>
              <a:t>Καμπύλες διάρκειας ζωής επαφών ΗΝ</a:t>
            </a:r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449263" y="1252538"/>
          <a:ext cx="8247062" cy="4995862"/>
        </p:xfrm>
        <a:graphic>
          <a:graphicData uri="http://schemas.openxmlformats.org/presentationml/2006/ole">
            <p:oleObj spid="_x0000_s9219" name="Φωτογραφία του Photo Editor" r:id="rId3" imgW="8247619" imgH="4352381" progId="MSPhotoEd.3">
              <p:embed/>
            </p:oleObj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Προεπιλεγμένη σχεδίαση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171</Words>
  <Application>Microsoft PowerPoint</Application>
  <PresentationFormat>On-screen Show (4:3)</PresentationFormat>
  <Paragraphs>38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Times New Roman</vt:lpstr>
      <vt:lpstr>Προεπιλεγμένη σχεδίαση</vt:lpstr>
      <vt:lpstr>Φωτογραφία του MS Photo Editor 3.0</vt:lpstr>
      <vt:lpstr>Ηλεκτρονόμοι (ΗΝ) ή ρελέ ισχύος</vt:lpstr>
      <vt:lpstr>Κύρια μέρη</vt:lpstr>
      <vt:lpstr>Slide 3</vt:lpstr>
      <vt:lpstr>Slide 4</vt:lpstr>
      <vt:lpstr>Κατηγορίες ΗΝ</vt:lpstr>
      <vt:lpstr>Χαρακτηριστικά μεγέθη - επιλογή</vt:lpstr>
      <vt:lpstr>Slide 7</vt:lpstr>
      <vt:lpstr>Slide 8</vt:lpstr>
      <vt:lpstr>Καμπύλες διάρκειας ζωής επαφών ΗΝ</vt:lpstr>
      <vt:lpstr>Slide 10</vt:lpstr>
      <vt:lpstr>Slide 11</vt:lpstr>
      <vt:lpstr>Slide 12</vt:lpstr>
      <vt:lpstr>Θερμικά ρελέ προστασίας κινητήρων</vt:lpstr>
      <vt:lpstr>Επιλογή θερμικού ρελέ</vt:lpstr>
      <vt:lpstr>Slide 15</vt:lpstr>
      <vt:lpstr>Slide 16</vt:lpstr>
      <vt:lpstr>Ρελέ επιτήρησης ή διαδοχής φάσεων</vt:lpstr>
      <vt:lpstr>Μονογραμμικό διάγραμμα μονοφασικού πίνακα οικίας </vt:lpstr>
      <vt:lpstr>Πολλαπλοί πίνακες</vt:lpstr>
      <vt:lpstr>Ζώνες εγκατάστασης</vt:lpstr>
      <vt:lpstr>Slide 21</vt:lpstr>
      <vt:lpstr>Πίνακας παροχών ΧΤ</vt:lpstr>
    </vt:vector>
  </TitlesOfParts>
  <Company>=======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Ηλεκτρονόμοι (ρελέ ισχύος)</dc:title>
  <dc:creator>--------------</dc:creator>
  <cp:lastModifiedBy>ΕΡΓΑΣΤΗΡΙΟ ΜΕΤΑΦΟΡΑΣ ΚΑΙ ΔΙΑΝΟΜΗΣ</cp:lastModifiedBy>
  <cp:revision>6</cp:revision>
  <dcterms:created xsi:type="dcterms:W3CDTF">2014-11-12T20:51:06Z</dcterms:created>
  <dcterms:modified xsi:type="dcterms:W3CDTF">2014-11-13T11:16:56Z</dcterms:modified>
</cp:coreProperties>
</file>