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l-GR" dirty="0" smtClean="0"/>
              <a:t>ΓΛΑΡΟΣ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Α. ΤΣΕΧΩΦ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5540" name="Picture 4" descr="YE1988_01_PH021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13668375" cy="1062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6564" name="Picture 4" descr="YE1988_01_PH012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10944225" cy="890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ΕΘΝΙΚΟ ΘΕΑΤΡΟ- 1976, ΣΚΗΝ. Γ. ΘΕΟΔΟΣΙΑΔΗΣ, ΤΡΙΓΚΟΡΙΝ</a:t>
            </a:r>
            <a:r>
              <a:rPr lang="en-US" sz="3200"/>
              <a:t>:</a:t>
            </a:r>
            <a:r>
              <a:rPr lang="el-GR" sz="3200"/>
              <a:t> Ν. ΤΖΟΓΙΑΣ- ΑΡΚΑΝΤΙΝΑ</a:t>
            </a:r>
            <a:r>
              <a:rPr lang="en-US" sz="3200"/>
              <a:t>:</a:t>
            </a:r>
            <a:r>
              <a:rPr lang="el-GR" sz="3200"/>
              <a:t> Μ. ΑΡΩΝΗ</a:t>
            </a:r>
          </a:p>
        </p:txBody>
      </p:sp>
      <p:pic>
        <p:nvPicPr>
          <p:cNvPr id="67587" name="Picture 3" descr="YE1976_01_PH006_sc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3175" y="1600200"/>
            <a:ext cx="6597650" cy="4525963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8612" name="Picture 4" descr="YE1976_01_PH015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925050" cy="1102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9982200" cy="5257800"/>
          </a:xfrm>
        </p:spPr>
        <p:txBody>
          <a:bodyPr/>
          <a:lstStyle/>
          <a:p>
            <a:endParaRPr lang="el-GR"/>
          </a:p>
        </p:txBody>
      </p:sp>
      <p:pic>
        <p:nvPicPr>
          <p:cNvPr id="69636" name="Picture 4" descr="YE1976_01_PH003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4163675" cy="984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0660" name="Picture 4" descr="YE1976_01_PH004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848850" cy="1403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304800"/>
          </a:xfrm>
        </p:spPr>
        <p:txBody>
          <a:bodyPr>
            <a:normAutofit fontScale="90000"/>
          </a:bodyPr>
          <a:lstStyle/>
          <a:p>
            <a:r>
              <a:rPr lang="en-US" sz="2800"/>
              <a:t>E</a:t>
            </a:r>
            <a:r>
              <a:rPr lang="el-GR" sz="2800"/>
              <a:t>Θ</a:t>
            </a:r>
            <a:r>
              <a:rPr lang="en-US" sz="2800"/>
              <a:t>NIKO </a:t>
            </a:r>
            <a:r>
              <a:rPr lang="el-GR" sz="2800"/>
              <a:t>Θ</a:t>
            </a:r>
            <a:r>
              <a:rPr lang="en-US" sz="2800"/>
              <a:t>EA</a:t>
            </a:r>
            <a:r>
              <a:rPr lang="el-GR" sz="2800"/>
              <a:t>ΤΡΟ</a:t>
            </a:r>
            <a:r>
              <a:rPr lang="en-US" sz="2800"/>
              <a:t>- 1957, </a:t>
            </a:r>
            <a:r>
              <a:rPr lang="el-GR" sz="2800"/>
              <a:t>ΣΚΗΝ.</a:t>
            </a:r>
            <a:r>
              <a:rPr lang="en-US" sz="2800"/>
              <a:t>: </a:t>
            </a:r>
            <a:r>
              <a:rPr lang="el-GR" sz="2800"/>
              <a:t>ΑΛΕΞΗΣ ΣΟΛΟΜΟΣ,</a:t>
            </a:r>
            <a:r>
              <a:rPr lang="en-US" sz="2800"/>
              <a:t> </a:t>
            </a:r>
            <a:r>
              <a:rPr lang="el-GR" sz="2800"/>
              <a:t>ΑΡΚΑΝΤΙΝΑ</a:t>
            </a:r>
            <a:r>
              <a:rPr lang="en-US" sz="2800"/>
              <a:t>:</a:t>
            </a:r>
            <a:r>
              <a:rPr lang="el-GR" sz="2800"/>
              <a:t> ΚΥΒΕΛΗ,</a:t>
            </a:r>
            <a:r>
              <a:rPr lang="en-US" sz="2800"/>
              <a:t> </a:t>
            </a:r>
            <a:r>
              <a:rPr lang="el-GR" sz="2800"/>
              <a:t>ΤΡΙΓΚΟΡΙΝ</a:t>
            </a:r>
            <a:r>
              <a:rPr lang="en-US" sz="2800"/>
              <a:t>:</a:t>
            </a:r>
            <a:r>
              <a:rPr lang="el-GR" sz="2800"/>
              <a:t> Θ. ΚΩΤΣΟΠΟΥΛΟΣ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684" name="Picture 4" descr="YE1957_03_PH008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13677900" cy="1007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2708" name="Picture 4" descr="YE1957_03_PH005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13430250" cy="1007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895600"/>
            <a:ext cx="8229600" cy="4525963"/>
          </a:xfrm>
        </p:spPr>
        <p:txBody>
          <a:bodyPr/>
          <a:lstStyle/>
          <a:p>
            <a:endParaRPr lang="el-GR"/>
          </a:p>
        </p:txBody>
      </p:sp>
      <p:pic>
        <p:nvPicPr>
          <p:cNvPr id="73732" name="Picture 4" descr="YE1957_03_PH010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13677900" cy="1007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8229600" cy="4525963"/>
          </a:xfrm>
        </p:spPr>
        <p:txBody>
          <a:bodyPr/>
          <a:lstStyle/>
          <a:p>
            <a:endParaRPr lang="el-GR"/>
          </a:p>
        </p:txBody>
      </p:sp>
      <p:pic>
        <p:nvPicPr>
          <p:cNvPr id="74756" name="Picture 4" descr="YE1957_03_PH011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13677900" cy="1007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Α. ΤΣΕΧΟΦ</a:t>
            </a:r>
            <a:br>
              <a:rPr lang="el-GR" sz="3200"/>
            </a:br>
            <a:r>
              <a:rPr lang="el-GR" sz="3200"/>
              <a:t> </a:t>
            </a:r>
            <a:r>
              <a:rPr lang="el-GR" sz="3200" i="1"/>
              <a:t>Ο ΓΛΑΡΟΣ</a:t>
            </a:r>
            <a:r>
              <a:rPr lang="el-GR" sz="320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000"/>
              <a:t>ΠΟΙΗΤΙΚΟΣ- ΨΥΧΟΛΟΓΙΚΟΣ ΡΕΑΛΙΣΜΟΣ ΕΡΓΩΝ ΤΣΕΧΩΦ</a:t>
            </a:r>
          </a:p>
          <a:p>
            <a:pPr>
              <a:lnSpc>
                <a:spcPct val="80000"/>
              </a:lnSpc>
            </a:pPr>
            <a:r>
              <a:rPr lang="el-GR" sz="2000"/>
              <a:t>ΣΧΕΣΗ ΕΡΓΩΝ ΤΟΥ ΜΕ ΔΙΑΦΟΡΑ ΑΙΣΘΗΤΙΚΑ ΡΕΥΜΑΤΑ</a:t>
            </a:r>
          </a:p>
          <a:p>
            <a:pPr>
              <a:lnSpc>
                <a:spcPct val="80000"/>
              </a:lnSpc>
            </a:pPr>
            <a:r>
              <a:rPr lang="el-GR" sz="2000"/>
              <a:t>ΘΕΑΤΡΙΚΑ ΤΟΥ ΕΡΓΑ</a:t>
            </a:r>
          </a:p>
          <a:p>
            <a:pPr>
              <a:lnSpc>
                <a:spcPct val="80000"/>
              </a:lnSpc>
            </a:pPr>
            <a:r>
              <a:rPr lang="el-GR" sz="2000" i="1"/>
              <a:t>Ο ΓΛΑΡΟΣ </a:t>
            </a:r>
            <a:r>
              <a:rPr lang="el-GR" sz="2000"/>
              <a:t>ΣΕ 4 ΠΡΑΞΕΙΣ</a:t>
            </a:r>
            <a:r>
              <a:rPr lang="en-US" sz="2000"/>
              <a:t>: </a:t>
            </a:r>
            <a:r>
              <a:rPr lang="el-GR" sz="2000"/>
              <a:t>1895, ΠΑΡΑΣΤΑΣΕΙΣ 1896, 1898</a:t>
            </a:r>
          </a:p>
          <a:p>
            <a:pPr>
              <a:lnSpc>
                <a:spcPct val="80000"/>
              </a:lnSpc>
            </a:pPr>
            <a:r>
              <a:rPr lang="el-GR" sz="2000"/>
              <a:t>ΣΚΗΝΟΘΕΣΙΕΣ 20ού ΑΙΩΝΑ</a:t>
            </a:r>
          </a:p>
          <a:p>
            <a:pPr>
              <a:lnSpc>
                <a:spcPct val="80000"/>
              </a:lnSpc>
            </a:pPr>
            <a:r>
              <a:rPr lang="el-GR" sz="2000"/>
              <a:t>ΠΡΩΤΗ ΔΗΜΟΣΙΕΥΣΗ ΚΑΙ ΠΑΡΑΣΤΑΣΗ ΕΡΓΟΥ ΣΤΗΝ ΕΛΛΑΔΑ</a:t>
            </a:r>
          </a:p>
          <a:p>
            <a:pPr>
              <a:lnSpc>
                <a:spcPct val="80000"/>
              </a:lnSpc>
            </a:pPr>
            <a:r>
              <a:rPr lang="el-GR" sz="2000"/>
              <a:t>ΠΟΡΕΙΑ ΠΡΟΣ ΕΝΑ ΝΕΟ ΕΙΔΟΣ ΘΕΑΤΡΟΥ</a:t>
            </a:r>
            <a:r>
              <a:rPr lang="en-US" sz="2000"/>
              <a:t>: </a:t>
            </a:r>
            <a:r>
              <a:rPr lang="el-GR" sz="2000"/>
              <a:t>ΜΟΝΟΠΡΑΚΤΟ </a:t>
            </a:r>
            <a:r>
              <a:rPr lang="el-GR" sz="2000" i="1"/>
              <a:t>ΤΑΤΙΑΝΑ ΡΕΠΙΝΑ </a:t>
            </a:r>
            <a:r>
              <a:rPr lang="el-GR" sz="2000"/>
              <a:t>(1889)</a:t>
            </a:r>
            <a:r>
              <a:rPr lang="fr-FR" sz="2000"/>
              <a:t> </a:t>
            </a:r>
            <a:r>
              <a:rPr lang="el-GR" sz="2000"/>
              <a:t>ΩΣ ΣΥΝΕΧΕΙΑ ΟΜΟΤΙΤΛΟΥ ΕΡΓΟΥ ΤΟΥ ΕΚΔΟΤΗ ΣΟΥΒΟΡΙΝ</a:t>
            </a:r>
          </a:p>
          <a:p>
            <a:pPr>
              <a:lnSpc>
                <a:spcPct val="80000"/>
              </a:lnSpc>
            </a:pPr>
            <a:r>
              <a:rPr lang="el-GR" sz="2000"/>
              <a:t>ΥΠΟΘΕΣΗ ΕΡΓΟΥ- ΚΥΡΙΟΙ ΗΡΩΕΣ (4)</a:t>
            </a:r>
            <a:r>
              <a:rPr lang="fr-FR" sz="2000"/>
              <a:t> </a:t>
            </a:r>
            <a:r>
              <a:rPr lang="el-GR" sz="2000"/>
              <a:t>ΚΑΙ ΟΙ ΥΠΟΛΟΙΠΟΙ (5) </a:t>
            </a:r>
          </a:p>
          <a:p>
            <a:pPr>
              <a:lnSpc>
                <a:spcPct val="80000"/>
              </a:lnSpc>
            </a:pPr>
            <a:r>
              <a:rPr lang="el-GR" sz="2000"/>
              <a:t>ΚΟΙΝΑ ΣΤΟΙΧΕΙΑ ΜΕ </a:t>
            </a:r>
            <a:r>
              <a:rPr lang="el-GR" sz="2000" i="1"/>
              <a:t>ΤΡΕΙΣ ΑΔΕΛΦΕΣ </a:t>
            </a:r>
            <a:r>
              <a:rPr lang="el-GR" sz="2000"/>
              <a:t>(1900)</a:t>
            </a:r>
            <a:r>
              <a:rPr lang="el-GR" sz="2000" i="1"/>
              <a:t> ΒΥΣΣΙΝΟΚΗΠΟ </a:t>
            </a:r>
            <a:r>
              <a:rPr lang="el-GR" sz="2000"/>
              <a:t>(1903)</a:t>
            </a:r>
          </a:p>
          <a:p>
            <a:pPr>
              <a:lnSpc>
                <a:spcPct val="80000"/>
              </a:lnSpc>
            </a:pPr>
            <a:r>
              <a:rPr lang="el-GR" sz="2000"/>
              <a:t>ΤΟ ΠΙΟ ΑΥΤΟΒΙΟΓΡΑΦΙΚΟ ΚΑΙ ΛΟΓΟΤΕΧΝΙΚΟ ΕΡΓΟ ΤΟΥ. ΠΥΚΝΟ ΔΙΚΤΥΟ ΛΟΓΟΤΕΧΝΙΚΩΝ ΑΝΑΦΟΡΩΝ ΠΟΥ ΔΗΜΙΟΥΡΓΟΥΝ ΕΝ ΤΕΡΑΣΤΙΟ ΔΙΑΚΕΙΜΕΝΟ. ΕΡΓΟ ΜΕΤΑ-ΕΡΓΟ.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ΘΕΑΤΡΟ «ΒΥΡΣΟΔΕΨΕΙΟ», 2012</a:t>
            </a:r>
          </a:p>
        </p:txBody>
      </p:sp>
      <p:pic>
        <p:nvPicPr>
          <p:cNvPr id="75779" name="Picture 3" descr="ANd9GcTLSsRXA-fAWuF-DhqfxxXy9wf2Jyml-saP4LeOL1jcHGNGV9rYm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67075" y="2986088"/>
            <a:ext cx="2609850" cy="17526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i="1" dirty="0"/>
              <a:t>Ο ΓΛΑΡΟΣ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/>
              <a:t>ΧΑΡΑΚΤΗΡΙΣΤΙΚΑ ΕΡΓΟΥ ΚΑΙ ΕΦΑΡΜΟΦΗ Ή  ΑΝΑΙΡΕΣΗ ΚΑΝΟΝΩΝ ΠΑΡΑΔΟΣΙΑΚΟΥ ΘΕΑΤΡΟΥ π. χ. ΣΥΜΜΕΤΡΙΑ, ΕΞΕΛΙΞΗ ΠΛΟΚΗΣ, ΣΚΗΝΙΚΟΙ ΧΩΡΟΙ, ΣΚΗΝΙΚΗ ΠΑΡΟΥΣΙΑ ΗΡΩΩΝ, ΣΥΣΤΗΜΑ ΠΛΗΡΟΦΟΡΗΣΗΣ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ΔΟΜΗ ΕΠΑΝΑΛΗΨΗΣ ΚΑΙ ΣΚΗΝΙΚΕΣ Ή ΕΞΩΣΚΗΝΙΚΕΣ ΕΞΕΛΙΞΕΙΣ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ΘΕΜΑ- ΘΕΜΑΤΙΚΟΣ ΑΞΟΝΑΣ ΚΑΙ ΚΥΡΙΑ ΜΟΤΙΒΑ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ΕΙΔΟΛΟΓΙΚΟΣ ΧΑΡΑΚΤΗΡΙΣΜΟΣ. ΚΩΜΩΔΙΑ. ΔΙΑΠΛΟΚΗ ΣΤΟΙΧΕΙΩΝ ΚΑΙ ΑΜΦΙΛΕΓΟΜΕΝΕΣ ΚΑΤΑΣΤΑΣΕΙΣ.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ΠΛΗΡΟΦΟΡΗΣΗ ΚΑΙ ΠΙΟ ΕΚΤΕΤΑΜΕΝΟΙ ΛΟΓΟΙ 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ΠΑΛΙΑ ΔΡΑΜΑΤΟΥΡΓΙΑ ΚΡΙΣΗΣ ΚΑΙ ΣΥΓΚΡΟΥΣΕΩΝ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ΤΡΑΓΩΔΙΑ ΤΡΕΠΛΙΕΦ. ΠΟΡΕΙΑ ΤΟΥ.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ΠΟΡΕΙΑ ΔΡΑΣΗΣ ΣΕ ΑΝΤΙΘΕΣΗ ΜΕ ΕΡΓΑ ΙΨΕΝ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ΧΑΡΑΚΤΗΡΙΣΤΙΚΑ ΣΥΓΚΡΟΥΣΕΩΝ ΚΑΙ ΛΟΓΙΚΗ ΤΟΥΣ. ΚΥΡΙΕΣ ΣΥΓΚΡΟΥΣΕΙΣ ΚΑΙ ΑΠΟΤΕΛΕΣΜΑ ΤΟΥΣ</a:t>
            </a:r>
            <a:r>
              <a:rPr lang="en-US" sz="2000" dirty="0"/>
              <a:t>: </a:t>
            </a:r>
            <a:r>
              <a:rPr lang="el-GR" sz="2000" dirty="0"/>
              <a:t>ΕΥΘΡΑΣΤΗ ΙΣΟΡΡΟΠΙΑ.</a:t>
            </a:r>
          </a:p>
          <a:p>
            <a:pPr>
              <a:lnSpc>
                <a:spcPct val="80000"/>
              </a:lnSpc>
            </a:pPr>
            <a:endParaRPr lang="el-G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i="1"/>
              <a:t>Ο ΓΛΑΡΟΣ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000"/>
              <a:t>ΑΡΧΗ ΑΝΤΙΘΕΣΗΣ ΚΑΙ ΚΥΜΑΤΙΣΜΟΥ</a:t>
            </a:r>
          </a:p>
          <a:p>
            <a:pPr>
              <a:lnSpc>
                <a:spcPct val="80000"/>
              </a:lnSpc>
            </a:pPr>
            <a:r>
              <a:rPr lang="el-GR" sz="2000"/>
              <a:t>ΡΥΘΜΟΣ ΚΑΙ ΕΝΤΑΣΗ ΔΡΑΣΗΣ. ΚΥΡΙΟΙ ΠΑΡΑΓΟΝΤΕΣ ΠΟΥ ΤΙΣ ΚΑΘΟΡΙΖΟΥΝ. π. χ. ΑΝΑΧΩΡΗΣΕΙΣ- ΑΦΙΞΕΙΣ.</a:t>
            </a:r>
          </a:p>
          <a:p>
            <a:pPr>
              <a:lnSpc>
                <a:spcPct val="80000"/>
              </a:lnSpc>
            </a:pPr>
            <a:r>
              <a:rPr lang="el-GR" sz="2000"/>
              <a:t>ΛΟΓΟΙ- ΔΙΑΛΟΓΟΙ ΚΑΙ ΔΡΑΣΕΙΣ ΕΝΤΟΝΕΣ Ή ΣΙΩΠΗΛΕΣ, ΦΕΥΓΑΛΕΕΣ</a:t>
            </a:r>
          </a:p>
          <a:p>
            <a:pPr>
              <a:lnSpc>
                <a:spcPct val="80000"/>
              </a:lnSpc>
            </a:pPr>
            <a:r>
              <a:rPr lang="el-GR" sz="2000"/>
              <a:t>ΟΠΤΙΚΗ ΗΡΩΩΝ ΚΥΡΙΑΡΧΗ. ΣΗΜΑΝΤΙΚΟΤΕΡΟΣ Ο ΛΟΓΟΣ ΑΠΟ ΤΙΣ ΠΡΑΞΕΙΣ (ΚΑΙ ΣΥΜΒΟΛΙΚΕΣ). ΧΑΡΑΚΤΗΡΙΣΜΟΣ ΤΟΥΣ.</a:t>
            </a:r>
          </a:p>
          <a:p>
            <a:pPr>
              <a:lnSpc>
                <a:spcPct val="80000"/>
              </a:lnSpc>
            </a:pPr>
            <a:r>
              <a:rPr lang="el-GR" sz="2000"/>
              <a:t>ΔΡΑΜΑΤΟΥΡΓΙΑ ΤΣΕΧΟΦ</a:t>
            </a:r>
            <a:r>
              <a:rPr lang="en-US" sz="2000"/>
              <a:t>: </a:t>
            </a:r>
            <a:r>
              <a:rPr lang="el-GR" sz="2000"/>
              <a:t>ΣΥΝΟΛΟ ΓΛΩΣΣΙΚΩΝ, ΠΑΡΑΓΛΩΣΣΙΚΩΝ, ΟΠΤΙΚΩΝ, ΑΚΟΥΣΤΙΚΩΝ ΚΑΙ ΑΛΛΩΝ ΣΗΜΕΙΩΝ. π. χ. ΧΡΩΜΑΤΑ- ΑΝΤΙΚΕΙΜΕΝΑ- ΣΙΩΠΕΣ- ΣΩΜΑΤΑ.</a:t>
            </a:r>
          </a:p>
          <a:p>
            <a:pPr>
              <a:lnSpc>
                <a:spcPct val="80000"/>
              </a:lnSpc>
            </a:pPr>
            <a:r>
              <a:rPr lang="el-GR" sz="2000"/>
              <a:t>4 ΤΡΙΑΔΕΣ ΗΡΩΩΝ ΜΕ ΣΥΓΚΡΟΥΟΜΕΝΑ ΣΥΝΑΙΣΘΗΜΑΤΑ. </a:t>
            </a:r>
          </a:p>
          <a:p>
            <a:pPr>
              <a:lnSpc>
                <a:spcPct val="80000"/>
              </a:lnSpc>
            </a:pPr>
            <a:r>
              <a:rPr lang="el-GR" sz="2000"/>
              <a:t>ΖΕΥΓΑΡΙΑ ΚΑΙ ΜΟΝΑΞΙΑ ΗΡΩΩΝ. ΑΝΤΙΚΕΙΜΕΝΟ ΕΡΩΤΙΚΟΥ ΠΟΘΟΥ.</a:t>
            </a:r>
          </a:p>
          <a:p>
            <a:pPr>
              <a:lnSpc>
                <a:spcPct val="80000"/>
              </a:lnSpc>
            </a:pPr>
            <a:r>
              <a:rPr lang="el-GR" sz="2000"/>
              <a:t>ΣΤΙΓΜΕΣ ΚΡΙΣΗΣ ΚΑΙ ΑΠΡΟΣΔΟΚΗΤΑ ΓΕΓΟΝΟΤΑ ΣΕ ΚΑΘΕ ΠΡΑΞΗ</a:t>
            </a:r>
          </a:p>
          <a:p>
            <a:pPr>
              <a:lnSpc>
                <a:spcPct val="80000"/>
              </a:lnSpc>
            </a:pPr>
            <a:r>
              <a:rPr lang="el-GR" sz="2000"/>
              <a:t>ΧΑΡΑΚΤΗΡΙΣΤΙΚΑ ΛΟΓΟΥ ΗΡΩΩΝ. ΦΑΝΕΡΟ- ΚΡΥΦΟ ΝΟΗΜΑ.</a:t>
            </a:r>
          </a:p>
          <a:p>
            <a:pPr>
              <a:lnSpc>
                <a:spcPct val="80000"/>
              </a:lnSpc>
            </a:pPr>
            <a:endParaRPr lang="el-GR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i="1"/>
              <a:t>Ο ΓΛΑΡΟΣ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/>
              <a:t>ΕΠΙΔΕΞΙΟΤΗΤΑ ΠΑΡΑΠΟΜΠΩΝ, ΑΛΛΗΓΟΡΙΚΟΙ ΥΠΑΙΝΙΓΜΟΙ ΚΑΙ ΠΡΟΣΛΗΠΤΙΚΗ ΔΥΝΑΜΗ ΘΕΑΤΩΝ</a:t>
            </a:r>
          </a:p>
          <a:p>
            <a:pPr>
              <a:lnSpc>
                <a:spcPct val="90000"/>
              </a:lnSpc>
            </a:pPr>
            <a:r>
              <a:rPr lang="el-GR" sz="2400"/>
              <a:t>ΗΧΩ ΚΑΙ ΕΙΡΩΝΕΙΑ ΛΟΓΟΥ. ΣΗΜΑΣΙΑ ΠΑΥΣΕΩΝ.</a:t>
            </a:r>
          </a:p>
          <a:p>
            <a:pPr>
              <a:lnSpc>
                <a:spcPct val="90000"/>
              </a:lnSpc>
            </a:pPr>
            <a:r>
              <a:rPr lang="el-GR" sz="2400"/>
              <a:t>ΓΝΩΣΗ ΑΠΟ ΣΥΓΓΡΑΦΕΑ ΜΗΧΑΝΙΣΜΩΝ ΕΠΑΝΕΓΓΡΑΦΗΣ ΚΕΙΜΕΝΩΝ ΣΕ ΜΙΑ ΝΕΑ ΣΥΝΘΕΣΗ</a:t>
            </a:r>
          </a:p>
          <a:p>
            <a:pPr>
              <a:lnSpc>
                <a:spcPct val="90000"/>
              </a:lnSpc>
            </a:pPr>
            <a:r>
              <a:rPr lang="el-GR" sz="2400"/>
              <a:t>ΟΧΙ ΜΙΜΗΣΗ ΤΗΣ ΖΩΗΣ ΚΑΙ ΡΕΑΛΙΣΤΙΚΗΣ ΣΥΝΟΜΙΛΙΑΣ</a:t>
            </a:r>
          </a:p>
          <a:p>
            <a:pPr>
              <a:lnSpc>
                <a:spcPct val="90000"/>
              </a:lnSpc>
            </a:pPr>
            <a:r>
              <a:rPr lang="el-GR" sz="2400"/>
              <a:t>ΔΙΑΤΗΡΗΣΗ ΑΠΟΣΤΑΣΗΣ, ΔΙΑΦΟΡΑΣ ΕΙΡΩΝΙΚΗΣ Ή ΑΙΝΙΓΜΑΤΙΚΗΣ ΣΕ ΣΧΕΣΗ ΜΕ ΠΡΟΤΥΠΟ. ΣΚΟΠΙΜΟΤΗΤΑ ΠΑΝΤΩΝ.</a:t>
            </a:r>
          </a:p>
          <a:p>
            <a:pPr>
              <a:lnSpc>
                <a:spcPct val="90000"/>
              </a:lnSpc>
            </a:pPr>
            <a:r>
              <a:rPr lang="el-GR" sz="2400"/>
              <a:t>ΑΝΑΔΕΙΞΗ ΠΑΡΑΔΕΙΓΜΑΤΩΝ ΑΝΩΤΕΡΩ ΣΤΟΙΧΕΙΩΝ</a:t>
            </a:r>
          </a:p>
          <a:p>
            <a:pPr>
              <a:lnSpc>
                <a:spcPct val="90000"/>
              </a:lnSpc>
            </a:pPr>
            <a:r>
              <a:rPr lang="el-GR" sz="2400"/>
              <a:t>ΔΙΑΦΟΡΕΤΙΚΕΣ ΑΝΤΙΛΗΨΕΙΣ ΓΙΑ ΤΗΝ ΤΕΧΝΗ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i="1"/>
              <a:t>Ο ΓΛΑΡΟΣ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000"/>
              <a:t>ΕΡΓΑΚΙ ΤΡΕΠΛΙΕΦ</a:t>
            </a:r>
            <a:r>
              <a:rPr lang="en-US" sz="2000"/>
              <a:t>:</a:t>
            </a:r>
            <a:r>
              <a:rPr lang="el-GR" sz="2000"/>
              <a:t> ΑΠΟΤΙΜΗΣΗ ΤΟΥ. ΕΚΦΡΑΣΗ ΕΙΡΩΝΕΙΑΣ ΣΥΓΓΡΑΦΕΑ Ή ΣΟΒΑΡΗ ΑΠΟΠΕΙΡΑ ΕΥΡΕΣΗΣ ΝΕΑΣ ΜΟΡΦΗΣ ΤΕΧΝΗΣ. Ο ΤΡΕΠΛΙΕΦ ΑΝΤΙΚΕΙΜΕΝΟ ΕΙΡΩΝΕΙΑΣ.</a:t>
            </a:r>
          </a:p>
          <a:p>
            <a:pPr>
              <a:lnSpc>
                <a:spcPct val="80000"/>
              </a:lnSpc>
            </a:pPr>
            <a:r>
              <a:rPr lang="el-GR" sz="2000"/>
              <a:t>ΑΝΑΖΗΤΗΣΗ ΕΥΤΥΧΙΑΣ ΚΑΛΛΙΤΕΧΝΩΝ ΕΡΓΟΥ. ΤΕΧΝΗ ΚΑΙ ΖΩΗ.</a:t>
            </a:r>
          </a:p>
          <a:p>
            <a:pPr>
              <a:lnSpc>
                <a:spcPct val="80000"/>
              </a:lnSpc>
            </a:pPr>
            <a:r>
              <a:rPr lang="el-GR" sz="2000"/>
              <a:t>ΙΔΙΑΙΤΕΡΗ ΣΧΕΣΗ ΕΡΓΟΥ ΜΕ </a:t>
            </a:r>
            <a:r>
              <a:rPr lang="el-GR" sz="2000" i="1"/>
              <a:t>ΑΜΛΕΤ </a:t>
            </a:r>
            <a:r>
              <a:rPr lang="el-GR" sz="2000"/>
              <a:t>ΣΑΙΞΠΗΡ. ΣΗΜΑΝΤΙΚΟ ΣΤΟΙΧΕΙΟ ΠΕΡΑ ΑΠΟ ΣΑΦΕΙΣ ΑΝΑΦΟΡΕΣ ΣΕ ΕΡΓΟ. ΤΑΥΤΙΣΗ ΗΡΩΩΝ ΔΥΟ ΕΡΓΩΝ</a:t>
            </a:r>
            <a:r>
              <a:rPr lang="en-US" sz="2000"/>
              <a:t>:</a:t>
            </a:r>
            <a:r>
              <a:rPr lang="el-GR" sz="2000"/>
              <a:t> ΓΕΡΤΡΟΥΔΗ- ΑΡΚΑΝΤΙΝΑ, ΚΛΑΥΔΙΟΣ- ΤΡΙΓΚΟΡΙΝ, ΑΜΛΕΤ- ΤΡΕΠΛΙΕΦ, ΟΦΗΛΙΑ- ΝΙΝΑ (ΚΑΙ ΜΑΣΑ), ΠΟΛΩΝΙΟΣ- ΣΑΜΡΑΕΦ. ΠΑΡΩΔΙΑ </a:t>
            </a:r>
            <a:r>
              <a:rPr lang="el-GR" sz="2000" i="1"/>
              <a:t>ΑΜΛΕΤ</a:t>
            </a:r>
            <a:r>
              <a:rPr lang="el-GR" sz="2000"/>
              <a:t>. ΑΝΑΛΟΓΙΕΣ. ΣΤΟΧΟΣ ΘΕΑΤΡΙΚΗΣ ΠΑΡΑΣΤΑΣΗΣ ΤΡΕΠΛΙΕΦ ΚΑΙ ΑΠΟΤΕΛΕΣΜΑΤΑ. Η ΕΚΔΙΚΗΣΗ ΓΙΝΕΤΑΙ ΦΑΡΣΑ.</a:t>
            </a:r>
          </a:p>
          <a:p>
            <a:pPr>
              <a:lnSpc>
                <a:spcPct val="80000"/>
              </a:lnSpc>
            </a:pPr>
            <a:r>
              <a:rPr lang="el-GR" sz="2000"/>
              <a:t>ΤΣΕΧΟΦ ΚΑΙ ΙΨΕΝ. ΤΙΤΛΟΣ ΤΣΕΧΟΦΙΚΟΥ ΕΡΓΟΥ ΚΑΙ </a:t>
            </a:r>
            <a:r>
              <a:rPr lang="el-GR" sz="2000" i="1"/>
              <a:t>ΑΓΡΙΟΠΑΠΙΑ.</a:t>
            </a:r>
          </a:p>
          <a:p>
            <a:pPr>
              <a:lnSpc>
                <a:spcPct val="80000"/>
              </a:lnSpc>
            </a:pPr>
            <a:r>
              <a:rPr lang="el-GR" sz="2000"/>
              <a:t>ΕΠΙΔΡΑΣΗ ΜΩΠΑΣΣΑΝ. ΑΠΟΣΠΑΣΜΑ «ΠΑΝΩ ΣΤΟ ΝΕΡΟ» ΚΑΙ ΣΧΟΛΙΑΣΜΟΣ ΤΟΥ. ΑΡΧΙΚΗ ΦΡΑΣΗ ΜΑΣΑ ΑΠΟ </a:t>
            </a:r>
            <a:r>
              <a:rPr lang="el-GR" sz="2000" i="1"/>
              <a:t>ΦΙΛΑΡΑΚΟ</a:t>
            </a:r>
            <a:r>
              <a:rPr lang="el-GR" sz="2000"/>
              <a:t> ΓΑΛΛΟΥ. ΣΥΜΒΟΛΙΣΜΟΣ ΡΟΥΧΩΝ ΔΥΟ ΝΕΑΡΩΝ ΓΥΝΑΙΚΩΝ.</a:t>
            </a:r>
          </a:p>
          <a:p>
            <a:pPr>
              <a:lnSpc>
                <a:spcPct val="80000"/>
              </a:lnSpc>
            </a:pPr>
            <a:endParaRPr lang="el-GR" sz="2000"/>
          </a:p>
          <a:p>
            <a:pPr>
              <a:lnSpc>
                <a:spcPct val="80000"/>
              </a:lnSpc>
            </a:pPr>
            <a:endParaRPr lang="el-GR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i="1"/>
              <a:t>Ο ΓΛΑΡΟΣ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000"/>
              <a:t>ΧΩΡΟΣ ΑΛΛΟΤΕ ΡΕΑΛΙΣΤΙΚΟΣ ΚΑΙ ΑΛΛΟΤΕ ΣΥΜΒΟΛΙΚΟΣ. ΔΙΑΔΙΚΑΣΙΑ ΕΣΩΤΕΡΙΚΟΠΟΙΗΣΗΣ ΧΩΡΩΝ ΚΑΙ ΠΕΡΙΧΑΡΑΚΩΣΗΣ ΗΡΩΩΝ. ΣΥΝΔΕΣΗ ΣΚΗΝΙΚΟΥ ΧΩΡΟΥ- ΦΥΣΗΣ ΚΑΙ ΤΕΧΝΗΣ. ΧΩΡΟΣ ΚΑΙ ΑΤΟΜΙΚΗ ΑΝΑΠΤΥΞΗ.</a:t>
            </a:r>
          </a:p>
          <a:p>
            <a:pPr>
              <a:lnSpc>
                <a:spcPct val="90000"/>
              </a:lnSpc>
            </a:pPr>
            <a:r>
              <a:rPr lang="el-GR" sz="2000"/>
              <a:t>ΠΡΑΓΜΑΤΙΚΟΤΗΤΑ ΚΑΙ ΜΕΤΑΦΟΡΑ ΛΙΜΝΗΣ ΚΑΙ ΝΕΡΟΥ. ΠΑΡΟΥΣΙΑ ΚΑΙ ΣΥΜΒΟΛΙΣΜΟΣ ΝΕΡΟΥ.</a:t>
            </a:r>
          </a:p>
          <a:p>
            <a:pPr>
              <a:lnSpc>
                <a:spcPct val="90000"/>
              </a:lnSpc>
            </a:pPr>
            <a:r>
              <a:rPr lang="el-GR" sz="2000"/>
              <a:t>ΠΑΡΟΥΣΙΑ ΓΛΑΡΟΥ ΚΑΙ ΑΝΑΦΟΡΕΣ Σ’ ΑΥΤΟΝ. ΤΡΙΑ ΚΥΡΙΑ ΠΡΟΣΩΠΑ ΠΟΥ ΣΧΕΤΙΖΟΝΤΑΙ Μ’ ΑΥΤΟΝ.</a:t>
            </a:r>
          </a:p>
          <a:p>
            <a:pPr>
              <a:lnSpc>
                <a:spcPct val="90000"/>
              </a:lnSpc>
            </a:pPr>
            <a:r>
              <a:rPr lang="el-GR" sz="2000"/>
              <a:t>ΜΕΤΑΦΟΡΑ ΚΑΙ ΣΥΜΒΟΛΙΣΜΟΣ ΓΛΑΡΟΥ. ΚΥΡΙΑ ΠΡΟΣΩΠΑ- ΣΠΕΡΜΑΤΙΚΟ ΔΙΗΓΗΜΑ ΤΡΙΓΚΟΡΙΝ ΚΑΙ ΤΟ ΙΔΙΟ ΤΟ ΕΡΓΟ.</a:t>
            </a:r>
          </a:p>
          <a:p>
            <a:pPr>
              <a:lnSpc>
                <a:spcPct val="90000"/>
              </a:lnSpc>
            </a:pPr>
            <a:r>
              <a:rPr lang="el-GR" sz="2000"/>
              <a:t>ΚΟΙΝΟΤΟΠΗ ΠΑΡΟΜΟΙΩΣΗ ΝΙΝΑΣ ΚΑΙ ΑΠΟΓΥΜΝΩΣΗ ΣΥΜΒΟΛΙΚΟΥ ΕΥΡΗΜΑΤΟΣ. ΕΝΝΟΙΟΛΟΓΙΚΗ ΜΕΤΑΒΙΒΑΣΗ Ή ΕΚΚΡΕΜΟΤΗΤΑ ΠΟΥΛΙΟΥ.</a:t>
            </a:r>
          </a:p>
          <a:p>
            <a:pPr>
              <a:lnSpc>
                <a:spcPct val="90000"/>
              </a:lnSpc>
            </a:pPr>
            <a:r>
              <a:rPr lang="el-GR" sz="2000"/>
              <a:t>ΓΛΑΡΟΣ ΩΣ ΖΩΝΤΑΝΗ ΜΕΤΑΦΟΡΑ ΑΣΤΑΜΑΤΗΤΗΣ ΑΝΑΖΗΤΗΣΗΣ ΝΟΗΜΑΤΟΣ.</a:t>
            </a:r>
          </a:p>
          <a:p>
            <a:pPr>
              <a:lnSpc>
                <a:spcPct val="90000"/>
              </a:lnSpc>
            </a:pPr>
            <a:endParaRPr lang="el-GR" sz="2000"/>
          </a:p>
          <a:p>
            <a:pPr>
              <a:lnSpc>
                <a:spcPct val="90000"/>
              </a:lnSpc>
              <a:buFontTx/>
              <a:buNone/>
            </a:pPr>
            <a:endParaRPr lang="el-GR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i="1"/>
              <a:t>Ο ΓΛΑΡΟΣ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/>
              <a:t>ΑΙΝΙΓΜΑΤΙΚΟ ΠΑΙΧΝΙΔΙ. ΑΜΦΙΣΗΜΙΑ. ΣΥΝΑΙΣΘΗΜΑ ΕΝΟΧΗΣ ΚΑΙ ΑΔΥΝΑΜΙΑ ΤΟΥ ΚΑΘΕ ΚΑΛΛΙΤΕΧΝΗ. ΤΕΛΙΚΟ ΕΡΩΤΗΜΑ ΓΙΑ ΤΕΧΝΗ ΜΕΣΩ ΤΟΥ ΓΛΑΡΟΥ.</a:t>
            </a:r>
          </a:p>
          <a:p>
            <a:r>
              <a:rPr lang="el-GR" sz="2000"/>
              <a:t>ΔΙΤΤΟ ΤΕΛΟΣ</a:t>
            </a:r>
            <a:r>
              <a:rPr lang="en-US" sz="2000"/>
              <a:t>: </a:t>
            </a:r>
            <a:r>
              <a:rPr lang="el-GR" sz="2000"/>
              <a:t>ΣΩΤΗΡΙΑ ΝΙΝΑΣ ΚΑΙ ΘΑΝΑΤΟΣ ΤΡΕΠΛΙΕΦ</a:t>
            </a:r>
          </a:p>
          <a:p>
            <a:r>
              <a:rPr lang="el-GR" sz="2000"/>
              <a:t>ΠΟΡΕΙΑ ΗΡΩΑ ΠΡΟΣ ΤΟΝ ΘΑΝΑΤΟ ΚΑΙ ΕΥΘΥΝΗ ΥΠΟΛΟΙΠΩΝ</a:t>
            </a:r>
          </a:p>
          <a:p>
            <a:r>
              <a:rPr lang="el-GR" sz="2000"/>
              <a:t>ΠΕΡΙΠΤΩΣΗ ΝΙΝΑΣ</a:t>
            </a:r>
          </a:p>
          <a:p>
            <a:r>
              <a:rPr lang="el-GR" sz="2000"/>
              <a:t>ΤΡΑΓΙΚΗ ΕΙΡΩΝΕΙΑ ΚΑΙ ΕΚΚΡΕΜΟΤΗΤΑ</a:t>
            </a:r>
          </a:p>
          <a:p>
            <a:r>
              <a:rPr lang="el-GR" sz="2000"/>
              <a:t>ΑΠΟΥΣΙΑ ΤΕΛΙΚΩΝ ΑΝΤΙΔΡΑΣΕΩΝ</a:t>
            </a:r>
          </a:p>
          <a:p>
            <a:r>
              <a:rPr lang="el-GR" sz="2000"/>
              <a:t>ΓΕΝΙΚΕΣ ΔΙΑΠΙΣΤΩΣΕΙΣ ΓΙΑ ΤΟ ΕΡΓΟ, ΤΗΝ ΕΥΤΥΧΙΑ, ΤΟΝ ΕΡΩΤΑ, ΤΗΝ ΑΓΑΠΗ, ΤΗΝ ΑΝΑΖΗΤΗΣΗ ΝΟΗΜΑΤΟΣ, ΤΗΝ ΤΙΜΩΡΙΑ ΚΑΙ ΤΟΝ ΘΑΝΑΤΟ</a:t>
            </a:r>
          </a:p>
          <a:p>
            <a:r>
              <a:rPr lang="el-GR" sz="2000"/>
              <a:t>ΕΡΩΤΗΜΑΤΑ ΣΕ ΣΥΝΕΙΔΗΣΗ ΘΕΑΤΩΝ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/>
              <a:t>E</a:t>
            </a:r>
            <a:r>
              <a:rPr lang="el-GR" sz="2800"/>
              <a:t>ΘΝΙΚΟ ΘΕΑΤΡΟ- 1988, ΣΚΗΝ. ΖΥΛ ΝΤΑΣΣΕΝ, ΣΚΗΝΟΓΡ. Δ. ΦΩΤΟΠΟΥΛΟΣ, ΤΡΙΓΚΟΡΙΝ</a:t>
            </a:r>
            <a:r>
              <a:rPr lang="en-US" sz="2800"/>
              <a:t>: </a:t>
            </a:r>
            <a:r>
              <a:rPr lang="el-GR" sz="2800"/>
              <a:t>Γ. ΜΙΧΑΛΑΚΟΠΟΥΛΟΣ, ΑΡΚΑΝΤΙΝΑ</a:t>
            </a:r>
            <a:r>
              <a:rPr lang="en-US" sz="2800"/>
              <a:t>:</a:t>
            </a:r>
            <a:r>
              <a:rPr lang="el-GR" sz="2800"/>
              <a:t> </a:t>
            </a:r>
            <a:r>
              <a:rPr lang="en-US" sz="2800"/>
              <a:t>M</a:t>
            </a:r>
            <a:r>
              <a:rPr lang="el-GR" sz="2800"/>
              <a:t>ΙΡ. ΖΑΦΕΙΡΟΠΟΥΛΟΥ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4516" name="Picture 4" descr="YE1988_01_PH005_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14039850" cy="1004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741</Words>
  <PresentationFormat>Προβολή στην οθόνη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O ΓΛΑΡΟΣ</vt:lpstr>
      <vt:lpstr>Α. ΤΣΕΧΟΦ  Ο ΓΛΑΡΟΣ </vt:lpstr>
      <vt:lpstr>Ο ΓΛΑΡΟΣ</vt:lpstr>
      <vt:lpstr>Ο ΓΛΑΡΟΣ</vt:lpstr>
      <vt:lpstr>Ο ΓΛΑΡΟΣ</vt:lpstr>
      <vt:lpstr>Ο ΓΛΑΡΟΣ</vt:lpstr>
      <vt:lpstr>Ο ΓΛΑΡΟΣ</vt:lpstr>
      <vt:lpstr>Ο ΓΛΑΡΟΣ</vt:lpstr>
      <vt:lpstr>EΘΝΙΚΟ ΘΕΑΤΡΟ- 1988, ΣΚΗΝ. ΖΥΛ ΝΤΑΣΣΕΝ, ΣΚΗΝΟΓΡ. Δ. ΦΩΤΟΠΟΥΛΟΣ, ΤΡΙΓΚΟΡΙΝ: Γ. ΜΙΧΑΛΑΚΟΠΟΥΛΟΣ, ΑΡΚΑΝΤΙΝΑ: MΙΡ. ΖΑΦΕΙΡΟΠΟΥΛΟΥ</vt:lpstr>
      <vt:lpstr>Διαφάνεια 10</vt:lpstr>
      <vt:lpstr>Διαφάνεια 11</vt:lpstr>
      <vt:lpstr>ΕΘΝΙΚΟ ΘΕΑΤΡΟ- 1976, ΣΚΗΝ. Γ. ΘΕΟΔΟΣΙΑΔΗΣ, ΤΡΙΓΚΟΡΙΝ: Ν. ΤΖΟΓΙΑΣ- ΑΡΚΑΝΤΙΝΑ: Μ. ΑΡΩΝΗ</vt:lpstr>
      <vt:lpstr>Διαφάνεια 13</vt:lpstr>
      <vt:lpstr>Διαφάνεια 14</vt:lpstr>
      <vt:lpstr>Διαφάνεια 15</vt:lpstr>
      <vt:lpstr>EΘNIKO ΘEAΤΡΟ- 1957, ΣΚΗΝ.: ΑΛΕΞΗΣ ΣΟΛΟΜΟΣ, ΑΡΚΑΝΤΙΝΑ: ΚΥΒΕΛΗ, ΤΡΙΓΚΟΡΙΝ: Θ. ΚΩΤΣΟΠΟΥΛΟΣ</vt:lpstr>
      <vt:lpstr>Διαφάνεια 17</vt:lpstr>
      <vt:lpstr>Διαφάνεια 18</vt:lpstr>
      <vt:lpstr>Διαφάνεια 19</vt:lpstr>
      <vt:lpstr>ΘΕΑΤΡΟ «ΒΥΡΣΟΔΕΨΕΙΟ», 2012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ΓΛΑΡΟΣ</dc:title>
  <dc:creator>User</dc:creator>
  <cp:lastModifiedBy>User</cp:lastModifiedBy>
  <cp:revision>2</cp:revision>
  <dcterms:created xsi:type="dcterms:W3CDTF">2020-12-27T20:08:30Z</dcterms:created>
  <dcterms:modified xsi:type="dcterms:W3CDTF">2020-12-27T20:16:44Z</dcterms:modified>
</cp:coreProperties>
</file>