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8" r:id="rId32"/>
    <p:sldId id="289"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8" d="100"/>
          <a:sy n="78" d="100"/>
        </p:scale>
        <p:origin x="850"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41248" y="914400"/>
            <a:ext cx="10332720" cy="4754880"/>
          </a:xfrm>
          <a:prstGeom prst="rect">
            <a:avLst/>
          </a:prstGeom>
          <a:noFill/>
        </p:spPr>
        <p:txBody>
          <a:bodyPr wrap="none">
            <a:spAutoFit/>
          </a:bodyPr>
          <a:lstStyle/>
          <a:p>
            <a:pPr>
              <a:spcAft>
                <a:spcPts val="900"/>
              </a:spcAft>
              <a:defRPr sz="3100" b="1">
                <a:solidFill>
                  <a:srgbClr val="274958"/>
                </a:solidFill>
              </a:defRPr>
            </a:pPr>
            <a:r>
              <a:t>ΝΕΑ ΟΙΚΟΝΟΜΙΑ ΚΑΙ ΠΡΟΚΛΗΣΕΙΣ</a:t>
            </a:r>
          </a:p>
          <a:p>
            <a:pPr>
              <a:spcAft>
                <a:spcPts val="900"/>
              </a:spcAft>
              <a:defRPr sz="2500" b="1">
                <a:solidFill>
                  <a:srgbClr val="B18B48"/>
                </a:solidFill>
              </a:defRPr>
            </a:pPr>
            <a:r>
              <a:t>5η Εβδομάδα</a:t>
            </a:r>
          </a:p>
          <a:p>
            <a:pPr>
              <a:spcAft>
                <a:spcPts val="900"/>
              </a:spcAft>
              <a:defRPr sz="2900" b="1">
                <a:solidFill>
                  <a:srgbClr val="1F2326"/>
                </a:solidFill>
              </a:defRPr>
            </a:pPr>
            <a:r>
              <a:t>Τεχνολογικός Μετασχηματισμός</a:t>
            </a:r>
          </a:p>
          <a:p>
            <a:pPr>
              <a:spcAft>
                <a:spcPts val="900"/>
              </a:spcAft>
              <a:defRPr sz="2300" b="0">
                <a:solidFill>
                  <a:srgbClr val="1F2326"/>
                </a:solidFill>
              </a:defRPr>
            </a:pPr>
            <a:r>
              <a:t>Παραγωγή, επιχειρήσεις, εργασία και κατανάλωση</a:t>
            </a:r>
          </a:p>
          <a:p>
            <a:pPr>
              <a:spcAft>
                <a:spcPts val="900"/>
              </a:spcAft>
              <a:defRPr sz="1550" b="0">
                <a:solidFill>
                  <a:srgbClr val="5C676C"/>
                </a:solidFill>
              </a:defRPr>
            </a:pPr>
            <a:r>
              <a:t>Ψηφιακή παραγωγή • επιχειρηματικά μοντέλα • αγορά εργασίας • καταναλωτικές συνήθειες</a:t>
            </a:r>
          </a:p>
          <a:p>
            <a:pPr>
              <a:spcAft>
                <a:spcPts val="900"/>
              </a:spcAft>
              <a:defRPr sz="1350" b="0">
                <a:solidFill>
                  <a:srgbClr val="5C676C"/>
                </a:solidFill>
              </a:defRPr>
            </a:pPr>
            <a:r>
              <a:t>Δρ. Αδαμαντία Καούρη | Πανεπιστήμιο Πελοποννήσου</a:t>
            </a:r>
          </a:p>
        </p:txBody>
      </p:sp>
      <p:sp>
        <p:nvSpPr>
          <p:cNvPr id="4" name="TextBox 3"/>
          <p:cNvSpPr txBox="1"/>
          <p:nvPr/>
        </p:nvSpPr>
        <p:spPr>
          <a:xfrm>
            <a:off x="713232" y="6428232"/>
            <a:ext cx="10881360" cy="164592"/>
          </a:xfrm>
          <a:prstGeom prst="rect">
            <a:avLst/>
          </a:prstGeom>
          <a:noFill/>
        </p:spPr>
        <p:txBody>
          <a:bodyPr wrap="none">
            <a:spAutoFit/>
          </a:bodyPr>
          <a:lstStyle/>
          <a:p>
            <a:pPr>
              <a:defRPr sz="850">
                <a:solidFill>
                  <a:srgbClr val="5C676C"/>
                </a:solidFill>
              </a:defRPr>
            </a:pPr>
            <a:r>
              <a:t>Νέα Οικονομία • 5η Εβδομάδα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Στόχοι της 5ης εβδομάδας</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Στο προηγούμενο μάθημα παρουσιάσαμε την ψηφιακή οικονομία και τις τεχνολογίες που τη στηρίζουν. Τώρα εξετάζουμε τον πραγματικό οικονομικό μετασχηματισμό: πώς αλλάζουν η παραγωγή, η διάθεση αγαθών, οι επιχειρήσεις, οι θέσεις εργασίας και οι καταναλωτικές συνήθειες.</a:t>
            </a:r>
          </a:p>
          <a:p>
            <a:pPr>
              <a:spcAft>
                <a:spcPts val="1200"/>
              </a:spcAft>
              <a:defRPr sz="1600">
                <a:solidFill>
                  <a:srgbClr val="1F2326"/>
                </a:solidFill>
                <a:latin typeface="Aptos"/>
              </a:defRPr>
            </a:pPr>
            <a:r>
              <a:t>Στόχος είναι να μπορούμε να εξηγήσουμε, με συγκεκριμένα παραδείγματα, γιατί η ψηφιακή τεχνολογία δεν αποτελεί απλώς αντικατάσταση παλαιών εργαλείων. Συχνά απαιτεί νέα οργάνωση και αλλάζει τις σχέσεις μεταξύ παραγωγών, εργαζομένων και καταναλωτών (Brynjolfsson &amp; McAfee, 2016; Brynjolfsson &amp; Hitt, 2000).</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Τι σημαίνει τεχνολογικός μετασχηματισμός;</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Τεχνολογικός μετασχηματισμός είναι η ουσιαστική αλλαγή στον τρόπο που μια οικονομική δραστηριότητα σχεδιάζεται, οργανώνεται και εκτελείται λόγω νέων τεχνολογιών. Δεν αρκεί να εγκατασταθεί ένα πρόγραμμα: πρέπει να αλλάξει και ο τρόπος λειτουργίας.</a:t>
            </a:r>
          </a:p>
          <a:p>
            <a:pPr>
              <a:spcAft>
                <a:spcPts val="1200"/>
              </a:spcAft>
              <a:defRPr sz="1600">
                <a:solidFill>
                  <a:srgbClr val="1F2326"/>
                </a:solidFill>
                <a:latin typeface="Aptos"/>
              </a:defRPr>
            </a:pPr>
            <a:r>
              <a:t>Για παράδειγμα, ένα κατάστημα που απλώς δημοσιεύει έναν κατάλογο στο διαδίκτυο έχει ψηφιακή παρουσία. Ένα κατάστημα που συνδέει ηλεκτρονικές παραγγελίες, αποθήκη, πληρωμές και παράδοση έχει μετασχηματίσει την αλυσίδα εξυπηρέτησης (Vial, 2019).</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Από τη μηχανοποίηση στην ψηφιακή παραγωγή</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Η μηχανοποίηση αντικατέστησε μέρος της ανθρώπινης μυϊκής προσπάθειας. Η μηχανογράφηση υποστήριξε υπολογισμούς και καταγραφή. Η σημερινή ψηφιακή παραγωγή συνδέει πληροφορίες, μηχανές και ανθρώπους σε ολοκληρωμένα συστήματα.</a:t>
            </a:r>
          </a:p>
          <a:p>
            <a:pPr>
              <a:spcAft>
                <a:spcPts val="1200"/>
              </a:spcAft>
              <a:defRPr sz="1600">
                <a:solidFill>
                  <a:srgbClr val="1F2326"/>
                </a:solidFill>
                <a:latin typeface="Aptos"/>
              </a:defRPr>
            </a:pPr>
            <a:r>
              <a:t>Στην πράξη, ένα εργοστάσιο μπορεί να παρακολουθεί σε πραγματικό χρόνο την παραγωγή, την κατανάλωση ενέργειας και τις βλάβες. Τα δεδομένα βοηθούν στη λήψη αποφάσεων και στον καλύτερο συντονισμό (Brynjolfsson &amp; McAfee, 2016).</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TextBox 1"/>
          <p:cNvSpPr txBox="1"/>
          <p:nvPr/>
        </p:nvSpPr>
        <p:spPr>
          <a:xfrm>
            <a:off x="685800" y="274320"/>
            <a:ext cx="10972800" cy="685800"/>
          </a:xfrm>
          <a:prstGeom prst="rect">
            <a:avLst/>
          </a:prstGeom>
          <a:noFill/>
        </p:spPr>
        <p:txBody>
          <a:bodyPr wrap="none">
            <a:spAutoFit/>
          </a:bodyPr>
          <a:lstStyle/>
          <a:p>
            <a:pPr>
              <a:defRPr sz="2400" b="1">
                <a:solidFill>
                  <a:srgbClr val="274958"/>
                </a:solidFill>
              </a:defRPr>
            </a:pPr>
            <a:r>
              <a:t>Η νέα αλυσίδα παραγωγής</a:t>
            </a:r>
          </a:p>
        </p:txBody>
      </p:sp>
      <p:sp>
        <p:nvSpPr>
          <p:cNvPr id="3" name="Rounded Rectangle 2"/>
          <p:cNvSpPr/>
          <p:nvPr/>
        </p:nvSpPr>
        <p:spPr>
          <a:xfrm>
            <a:off x="731520" y="1828800"/>
            <a:ext cx="242316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Σχεδιασμός</a:t>
            </a:r>
          </a:p>
          <a:p>
            <a:pPr algn="ctr">
              <a:defRPr sz="1200"/>
            </a:pPr>
            <a:r>
              <a:t>Ψηφιακό μοντέλο</a:t>
            </a:r>
          </a:p>
        </p:txBody>
      </p:sp>
      <p:sp>
        <p:nvSpPr>
          <p:cNvPr id="4" name="Rounded Rectangle 3"/>
          <p:cNvSpPr/>
          <p:nvPr/>
        </p:nvSpPr>
        <p:spPr>
          <a:xfrm>
            <a:off x="3383280" y="1828800"/>
            <a:ext cx="242316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Παραγωγή</a:t>
            </a:r>
          </a:p>
          <a:p>
            <a:pPr algn="ctr">
              <a:defRPr sz="1200"/>
            </a:pPr>
            <a:r>
              <a:t>Αισθητήρες και συστήματα</a:t>
            </a:r>
          </a:p>
        </p:txBody>
      </p:sp>
      <p:sp>
        <p:nvSpPr>
          <p:cNvPr id="5" name="Rounded Rectangle 4"/>
          <p:cNvSpPr/>
          <p:nvPr/>
        </p:nvSpPr>
        <p:spPr>
          <a:xfrm>
            <a:off x="6035040" y="1828800"/>
            <a:ext cx="242316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Έλεγχος</a:t>
            </a:r>
          </a:p>
          <a:p>
            <a:pPr algn="ctr">
              <a:defRPr sz="1200"/>
            </a:pPr>
            <a:r>
              <a:t>Δεδομένα ποιότητας</a:t>
            </a:r>
          </a:p>
        </p:txBody>
      </p:sp>
      <p:sp>
        <p:nvSpPr>
          <p:cNvPr id="6" name="Rounded Rectangle 5"/>
          <p:cNvSpPr/>
          <p:nvPr/>
        </p:nvSpPr>
        <p:spPr>
          <a:xfrm>
            <a:off x="8686800" y="1828800"/>
            <a:ext cx="242316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Διανομή</a:t>
            </a:r>
          </a:p>
          <a:p>
            <a:pPr algn="ctr">
              <a:defRPr sz="1200"/>
            </a:pPr>
            <a:r>
              <a:t>Παρακολούθηση παραγγελίας</a:t>
            </a:r>
          </a:p>
        </p:txBody>
      </p:sp>
      <p:sp>
        <p:nvSpPr>
          <p:cNvPr id="7" name="TextBox 6"/>
          <p:cNvSpPr txBox="1"/>
          <p:nvPr/>
        </p:nvSpPr>
        <p:spPr>
          <a:xfrm>
            <a:off x="822960" y="4251960"/>
            <a:ext cx="10515600" cy="1188720"/>
          </a:xfrm>
          <a:prstGeom prst="rect">
            <a:avLst/>
          </a:prstGeom>
          <a:noFill/>
        </p:spPr>
        <p:txBody>
          <a:bodyPr wrap="none">
            <a:spAutoFit/>
          </a:bodyPr>
          <a:lstStyle/>
          <a:p>
            <a:pPr>
              <a:defRPr sz="1500">
                <a:solidFill>
                  <a:srgbClr val="1F2326"/>
                </a:solidFill>
              </a:defRPr>
            </a:pPr>
            <a:r>
              <a:t>Τα στάδια συνδέονται μέσω δεδομένων. Έτσι μειώνονται καθυστερήσεις και λάθη, εφόσον υπάρχει κατάλληλη οργάνωση και ανθρώπινη εποπτεία.</a:t>
            </a:r>
          </a:p>
        </p:txBody>
      </p:sp>
      <p:sp>
        <p:nvSpPr>
          <p:cNvPr id="8" name="TextBox 7"/>
          <p:cNvSpPr txBox="1"/>
          <p:nvPr/>
        </p:nvSpPr>
        <p:spPr>
          <a:xfrm>
            <a:off x="749808" y="6446520"/>
            <a:ext cx="10332720" cy="182880"/>
          </a:xfrm>
          <a:prstGeom prst="rect">
            <a:avLst/>
          </a:prstGeom>
          <a:noFill/>
        </p:spPr>
        <p:txBody>
          <a:bodyPr wrap="none">
            <a:spAutoFit/>
          </a:bodyPr>
          <a:lstStyle/>
          <a:p>
            <a:pPr>
              <a:defRPr sz="900"/>
            </a:pPr>
            <a:r>
              <a:t>Νέα Οικονομία • 5η Εβδομάδα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Αυτοματισμός: τι αλλάζει στην παραγωγή;</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Αυτοματισμός σημαίνει ότι μια μηχανή ή ένα πληροφοριακό σύστημα εκτελεί επαναλαμβανόμενες εργασίες με περιορισμένη ανθρώπινη παρέμβαση. Η τεχνολογία μπορεί να αυξήσει την ταχύτητα και τη σταθερότητα, αλλά απαιτεί επένδυση, συντήρηση και έλεγχο.</a:t>
            </a:r>
          </a:p>
          <a:p>
            <a:pPr>
              <a:spcAft>
                <a:spcPts val="1200"/>
              </a:spcAft>
              <a:defRPr sz="1600">
                <a:solidFill>
                  <a:srgbClr val="1F2326"/>
                </a:solidFill>
                <a:latin typeface="Aptos"/>
              </a:defRPr>
            </a:pPr>
            <a:r>
              <a:t>Παράδειγμα: σε μια αποθήκη, η αυτόματη καταγραφή προϊόντων περιορίζει τα λάθη απογραφής. Ωστόσο, εργαζόμενοι εξακολουθούν να απαιτούνται για επίβλεψη, εξαιρέσεις και επίλυση προβλημάτων (Autor, 2015).</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Συστήματα ERP: η επιχείρηση ως ενιαίο σύνολο</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Τα συστήματα ERP συνδέουν βασικές λειτουργίες όπως αγορές, αποθήκη, λογιστήριο, πωλήσεις και παραγωγή. Αν μια πώληση καταχωριστεί, μπορεί να ενημερωθεί αυτόματα το απόθεμα και η οικονομική εικόνα της επιχείρησης.</a:t>
            </a:r>
          </a:p>
          <a:p>
            <a:pPr>
              <a:spcAft>
                <a:spcPts val="1200"/>
              </a:spcAft>
              <a:defRPr sz="1600">
                <a:solidFill>
                  <a:srgbClr val="1F2326"/>
                </a:solidFill>
                <a:latin typeface="Aptos"/>
              </a:defRPr>
            </a:pPr>
            <a:r>
              <a:t>Το όφελος προκύπτει όταν τα τμήματα μοιράζονται αξιόπιστα δεδομένα. Εάν η αρχική καταχώριση είναι λανθασμένη ή οι διαδικασίες δεν είναι σωστά οργανωμένες, η τεχνολογία μπορεί απλώς να μεταδίδει το λάθος γρηγορότερα (Brynjolfsson &amp; Hitt, 2000).</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Παραγωγικότητα: η βασική οικονομική έννοια</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Παραγωγικότητα είναι η ποσότητα προϊόντος ή υπηρεσίας που παράγεται σε σχέση με τους πόρους που χρησιμοποιούνται. Η ψηφιακή τεχνολογία μπορεί να αυξήσει την παραγωγικότητα μειώνοντας τον χρόνο, τα σφάλματα ή τη σπατάλη.</a:t>
            </a:r>
          </a:p>
          <a:p>
            <a:pPr>
              <a:spcAft>
                <a:spcPts val="1200"/>
              </a:spcAft>
              <a:defRPr sz="1600">
                <a:solidFill>
                  <a:srgbClr val="1F2326"/>
                </a:solidFill>
                <a:latin typeface="Aptos"/>
              </a:defRPr>
            </a:pPr>
            <a:r>
              <a:t>Απλό παράδειγμα: μια ομάδα επεξεργάζεται 40 παραγγελίες σε 8 ώρες, δηλαδή 5 παραγγελίες ανά ώρα. Με καλύτερο ψηφιακό σύστημα επεξεργάζεται 64 παραγγελίες στις ίδιες 8 ώρες, δηλαδή 8 ανά ώρα. Η παραγωγικότητα αυξήθηκε κατά 60%. Αυτό είναι υποθετικό διδακτικό παράδειγμα.</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TextBox 1"/>
          <p:cNvSpPr txBox="1"/>
          <p:nvPr/>
        </p:nvSpPr>
        <p:spPr>
          <a:xfrm>
            <a:off x="685800" y="274320"/>
            <a:ext cx="10972800" cy="685800"/>
          </a:xfrm>
          <a:prstGeom prst="rect">
            <a:avLst/>
          </a:prstGeom>
          <a:noFill/>
        </p:spPr>
        <p:txBody>
          <a:bodyPr wrap="none">
            <a:spAutoFit/>
          </a:bodyPr>
          <a:lstStyle/>
          <a:p>
            <a:pPr>
              <a:defRPr sz="2400" b="1">
                <a:solidFill>
                  <a:srgbClr val="274958"/>
                </a:solidFill>
              </a:defRPr>
            </a:pPr>
            <a:r>
              <a:t>Οπτικοποίηση της παραγωγικότητας</a:t>
            </a:r>
          </a:p>
        </p:txBody>
      </p:sp>
      <p:sp>
        <p:nvSpPr>
          <p:cNvPr id="3" name="Rounded Rectangle 2"/>
          <p:cNvSpPr/>
          <p:nvPr/>
        </p:nvSpPr>
        <p:spPr>
          <a:xfrm>
            <a:off x="731520" y="1828800"/>
            <a:ext cx="33070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ΠΡΙΝ</a:t>
            </a:r>
          </a:p>
          <a:p>
            <a:pPr algn="ctr">
              <a:defRPr sz="1200"/>
            </a:pPr>
            <a:r>
              <a:t>40 παραγγελίες / 8 ώρες = 5 ανά ώρα</a:t>
            </a:r>
          </a:p>
        </p:txBody>
      </p:sp>
      <p:sp>
        <p:nvSpPr>
          <p:cNvPr id="4" name="Rounded Rectangle 3"/>
          <p:cNvSpPr/>
          <p:nvPr/>
        </p:nvSpPr>
        <p:spPr>
          <a:xfrm>
            <a:off x="4267200" y="1828800"/>
            <a:ext cx="33070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ΜΕΤΑ</a:t>
            </a:r>
          </a:p>
          <a:p>
            <a:pPr algn="ctr">
              <a:defRPr sz="1200"/>
            </a:pPr>
            <a:r>
              <a:t>64 παραγγελίες / 8 ώρες = 8 ανά ώρα</a:t>
            </a:r>
          </a:p>
        </p:txBody>
      </p:sp>
      <p:sp>
        <p:nvSpPr>
          <p:cNvPr id="5" name="Rounded Rectangle 4"/>
          <p:cNvSpPr/>
          <p:nvPr/>
        </p:nvSpPr>
        <p:spPr>
          <a:xfrm>
            <a:off x="7802880" y="1828800"/>
            <a:ext cx="33070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ΜΕΤΑΒΟΛΗ</a:t>
            </a:r>
          </a:p>
          <a:p>
            <a:pPr algn="ctr">
              <a:defRPr sz="1200"/>
            </a:pPr>
            <a:r>
              <a:t>(8 − 5) / 5 × 100 = +60%</a:t>
            </a:r>
          </a:p>
        </p:txBody>
      </p:sp>
      <p:sp>
        <p:nvSpPr>
          <p:cNvPr id="6" name="TextBox 5"/>
          <p:cNvSpPr txBox="1"/>
          <p:nvPr/>
        </p:nvSpPr>
        <p:spPr>
          <a:xfrm>
            <a:off x="822960" y="4251960"/>
            <a:ext cx="10599761" cy="553998"/>
          </a:xfrm>
          <a:prstGeom prst="rect">
            <a:avLst/>
          </a:prstGeom>
          <a:noFill/>
        </p:spPr>
        <p:txBody>
          <a:bodyPr wrap="none">
            <a:spAutoFit/>
          </a:bodyPr>
          <a:lstStyle/>
          <a:p>
            <a:pPr>
              <a:defRPr sz="1500">
                <a:solidFill>
                  <a:srgbClr val="1F2326"/>
                </a:solidFill>
              </a:defRPr>
            </a:pPr>
            <a:r>
              <a:rPr dirty="0" err="1"/>
              <a:t>Το</a:t>
            </a:r>
            <a:r>
              <a:rPr dirty="0"/>
              <a:t> πα</a:t>
            </a:r>
            <a:r>
              <a:rPr dirty="0" err="1"/>
              <a:t>ράδειγμ</a:t>
            </a:r>
            <a:r>
              <a:rPr dirty="0"/>
              <a:t>α δείχνει αύξηση της παραγωγής ανά ώρα, όχι κατ’ ανάγκην αύξηση του κέρδους. </a:t>
            </a:r>
            <a:r>
              <a:rPr dirty="0" err="1"/>
              <a:t>Γι</a:t>
            </a:r>
            <a:r>
              <a:rPr dirty="0"/>
              <a:t>α το κέρδος πρέπει να εξετάσουμε </a:t>
            </a:r>
            <a:endParaRPr lang="el-GR" dirty="0"/>
          </a:p>
          <a:p>
            <a:pPr>
              <a:defRPr sz="1500">
                <a:solidFill>
                  <a:srgbClr val="1F2326"/>
                </a:solidFill>
              </a:defRPr>
            </a:pPr>
            <a:r>
              <a:rPr dirty="0"/>
              <a:t>και </a:t>
            </a:r>
            <a:r>
              <a:rPr dirty="0" err="1"/>
              <a:t>το</a:t>
            </a:r>
            <a:r>
              <a:rPr dirty="0"/>
              <a:t> </a:t>
            </a:r>
            <a:r>
              <a:rPr dirty="0" err="1"/>
              <a:t>κόστος</a:t>
            </a:r>
            <a:r>
              <a:rPr dirty="0"/>
              <a:t> </a:t>
            </a:r>
            <a:r>
              <a:rPr dirty="0" err="1"/>
              <a:t>της</a:t>
            </a:r>
            <a:r>
              <a:rPr dirty="0"/>
              <a:t> </a:t>
            </a:r>
            <a:r>
              <a:rPr dirty="0" err="1"/>
              <a:t>τεχνολογί</a:t>
            </a:r>
            <a:r>
              <a:rPr dirty="0"/>
              <a:t>ας.</a:t>
            </a:r>
          </a:p>
        </p:txBody>
      </p:sp>
      <p:sp>
        <p:nvSpPr>
          <p:cNvPr id="7" name="TextBox 6"/>
          <p:cNvSpPr txBox="1"/>
          <p:nvPr/>
        </p:nvSpPr>
        <p:spPr>
          <a:xfrm>
            <a:off x="749808" y="6446520"/>
            <a:ext cx="10332720" cy="182880"/>
          </a:xfrm>
          <a:prstGeom prst="rect">
            <a:avLst/>
          </a:prstGeom>
          <a:noFill/>
        </p:spPr>
        <p:txBody>
          <a:bodyPr wrap="none">
            <a:spAutoFit/>
          </a:bodyPr>
          <a:lstStyle/>
          <a:p>
            <a:pPr>
              <a:defRPr sz="900"/>
            </a:pPr>
            <a:r>
              <a:t>Νέα Οικονομία • 5η Εβδομάδα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Γιατί η τεχνολογία δεν αυξάνει πάντα αμέσως την παραγωγικότητα;</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Η αγορά νέου εξοπλισμού ή λογισμικού έχει κόστος. Οι εργαζόμενοι χρειάζονται εκπαίδευση, οι διαδικασίες προσαρμογή και η επιχείρηση χρόνο για να αξιοποιήσει πλήρως τη νέα δυνατότητα.</a:t>
            </a:r>
          </a:p>
          <a:p>
            <a:pPr>
              <a:spcAft>
                <a:spcPts val="1200"/>
              </a:spcAft>
              <a:defRPr sz="1600">
                <a:solidFill>
                  <a:srgbClr val="1F2326"/>
                </a:solidFill>
                <a:latin typeface="Aptos"/>
              </a:defRPr>
            </a:pPr>
            <a:r>
              <a:t>Γι’ αυτό τα οφέλη μπορεί να καθυστερούν. Οι Brynjolfsson, Rock και Syverson (2021) εξηγούν ότι τεχνολογίες γενικού σκοπού απαιτούν συμπληρωματικές οργανωτικές επενδύσεις προτού φανούν πλήρως στα οικονομικά μεγέθη.</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Μετασχηματισμός στη διάθεση αγαθών</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Η διάθεση αγαθών περιλαμβάνει τα κανάλια μέσω των οποίων το προϊόν φτάνει στον πελάτη. Η ψηφιακή τεχνολογία προσθέτει ηλεκτρονικά καταστήματα, ψηφιακές πλατφόρμες, εφαρμογές και συστήματα παρακολούθησης παραδόσεων.</a:t>
            </a:r>
          </a:p>
          <a:p>
            <a:pPr>
              <a:spcAft>
                <a:spcPts val="1200"/>
              </a:spcAft>
              <a:defRPr sz="1600">
                <a:solidFill>
                  <a:srgbClr val="1F2326"/>
                </a:solidFill>
                <a:latin typeface="Aptos"/>
              </a:defRPr>
            </a:pPr>
            <a:r>
              <a:t>Η επιχείρηση μπορεί να πουλά απευθείας στον καταναλωτή ή μέσω ψηφιακού μεσάζοντα. Αυτό επηρεάζει την τιμολόγηση, το marketing, τα περιθώρια κέρδους και τη σχέση με τον πελάτη (Parker et al., 2016).</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Ηλεκτρονικό εμπόριο: από το κατάστημα στην οθόνη</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Στο ηλεκτρονικό εμπόριο, η αναζήτηση, επιλογή, παραγγελία και πληρωμή πραγματοποιούνται μέσω ψηφιακού καναλιού. Η παράδοση φυσικών αγαθών εξακολουθεί να απαιτεί αποθήκευση και μεταφορές.</a:t>
            </a:r>
          </a:p>
          <a:p>
            <a:pPr>
              <a:spcAft>
                <a:spcPts val="1200"/>
              </a:spcAft>
              <a:defRPr sz="1600">
                <a:solidFill>
                  <a:srgbClr val="1F2326"/>
                </a:solidFill>
                <a:latin typeface="Aptos"/>
              </a:defRPr>
            </a:pPr>
            <a:r>
              <a:t>Άρα η ψηφιοποίηση δεν καταργεί τη φυσική οικονομία. Αντίθετα, αυξάνει τη σημασία της αποτελεσματικής εφοδιαστικής αλυσίδας και της αξιόπιστης εξυπηρέτησης.</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Omnichannel: ο πελάτης χρησιμοποιεί πολλά κανάλια</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Omnichannel σημαίνει συντονισμένη εμπειρία ανάμεσα σε φυσικό κατάστημα, ιστοσελίδα, εφαρμογή, τηλεφωνική εξυπηρέτηση και κοινωνικά δίκτυα.</a:t>
            </a:r>
          </a:p>
          <a:p>
            <a:pPr>
              <a:spcAft>
                <a:spcPts val="1200"/>
              </a:spcAft>
              <a:defRPr sz="1600">
                <a:solidFill>
                  <a:srgbClr val="1F2326"/>
                </a:solidFill>
                <a:latin typeface="Aptos"/>
              </a:defRPr>
            </a:pPr>
            <a:r>
              <a:t>Για παράδειγμα, ο καταναλωτής μπορεί να δει ένα προϊόν online, να ελέγξει τη διαθεσιμότητα στο κοντινό κατάστημα, να το παραγγείλει από το κινητό και να το παραλάβει από το κατάστημα. Η αξία προκύπτει από τον συντονισμό των καναλιών, όχι απλώς από την ύπαρξή τους.</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Οι πλατφόρμες αλλάζουν τη διανομή</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Μια πλατφόρμα συνδέει ομάδες χρηστών, όπως πωλητές και αγοραστές ή ξενοδοχεία και ταξιδιώτες. Μπορεί να μειώσει το κόστος αναζήτησης και να δημιουργήσει εμπιστοσύνη μέσω αξιολογήσεων και συστημάτων πληρωμής.</a:t>
            </a:r>
          </a:p>
          <a:p>
            <a:pPr>
              <a:spcAft>
                <a:spcPts val="1200"/>
              </a:spcAft>
              <a:defRPr sz="1600">
                <a:solidFill>
                  <a:srgbClr val="1F2326"/>
                </a:solidFill>
                <a:latin typeface="Aptos"/>
              </a:defRPr>
            </a:pPr>
            <a:r>
              <a:t>Παράλληλα, η πλατφόρμα μπορεί να επιβάλλει προμήθειες, κανόνες προβολής και περιορισμούς. Η επιχείρηση αποκτά πρόσβαση σε περισσότερους πελάτες αλλά μπορεί να εξαρτηθεί από τον ψηφιακό μεσάζοντα (Parker et al., 2016).</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Παράδειγμα: ξενοδοχείο και ψηφιακή διανομή</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Ένα ξενοδοχείο μπορεί να δέχεται κρατήσεις από τη δική του ιστοσελίδα, από online ταξιδιωτικά πρακτορεία και από άλλους συνεργάτες. Ένα σύστημα διαχείρισης διαθεσιμότητας ενημερώνει τα δωμάτια σε διαφορετικά κανάλια.</a:t>
            </a:r>
          </a:p>
          <a:p>
            <a:pPr>
              <a:spcAft>
                <a:spcPts val="1200"/>
              </a:spcAft>
              <a:defRPr sz="1600">
                <a:solidFill>
                  <a:srgbClr val="1F2326"/>
                </a:solidFill>
                <a:latin typeface="Aptos"/>
              </a:defRPr>
            </a:pPr>
            <a:r>
              <a:t>Η τεχνολογία μπορεί να περιορίσει τις διπλές κρατήσεις και να βελτιώσει την οργάνωση. Η επιχείρηση όμως πρέπει να συγκρίνει το κόστος προμηθειών, το κόστος άμεσων κρατήσεων και τη συνολική ποιότητα εξυπηρέτησης.</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Επιχειρηματικά μοντέλα: από την πώληση στη συνδρομή</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Στην παραδοσιακή πώληση ο καταναλωτής πληρώνει για να αποκτήσει ένα προϊόν. Σε πολλά ψηφιακά μοντέλα πληρώνει περιοδικά για πρόσβαση σε υπηρεσία, λογισμικό ή περιεχόμενο.</a:t>
            </a:r>
          </a:p>
          <a:p>
            <a:pPr>
              <a:spcAft>
                <a:spcPts val="1200"/>
              </a:spcAft>
              <a:defRPr sz="1600">
                <a:solidFill>
                  <a:srgbClr val="1F2326"/>
                </a:solidFill>
                <a:latin typeface="Aptos"/>
              </a:defRPr>
            </a:pPr>
            <a:r>
              <a:t>Η συνδρομή προσφέρει στην επιχείρηση πιο προβλέψιμα έσοδα, αλλά απαιτεί συνεχή παροχή αξίας για να παραμείνει ο πελάτης. Η αλλαγή επηρεάζει τη σχέση επιχείρησης–καταναλωτή και τη διαχείριση εσόδων (Teece, 2010).</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Δεδομένα και επιχειρηματικές αποφάσεις</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Τα δεδομένα πωλήσεων, κρατήσεων και αλληλεπιδράσεων μπορούν να βοηθήσουν μια επιχείρηση να εντοπίζει μοτίβα ζήτησης και να βελτιώνει τις αποφάσεις της.</a:t>
            </a:r>
          </a:p>
          <a:p>
            <a:pPr>
              <a:spcAft>
                <a:spcPts val="1200"/>
              </a:spcAft>
              <a:defRPr sz="1600">
                <a:solidFill>
                  <a:srgbClr val="1F2326"/>
                </a:solidFill>
                <a:latin typeface="Aptos"/>
              </a:defRPr>
            </a:pPr>
            <a:r>
              <a:t>Για παράδειγμα, ένα εστιατόριο μπορεί να αναλύει ποια προϊόντα πωλούνται περισσότερο ανά ημέρα και ώρα. Η πληροφορία αυτή βοηθά στη διαχείριση προμηθειών και προσωπικού, χωρίς να εξαλείφει την ανάγκη ανθρώπινης κρίσης.</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Η αγορά εργασίας: τεχνολογία και καθήκοντα</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Η τεχνολογία συνήθως επηρεάζει συγκεκριμένα καθήκοντα (tasks) και όχι απαραίτητα ολόκληρα επαγγέλματα. Μια εργασία μπορεί να περιλαμβάνει καταχώριση δεδομένων, επικοινωνία, επίλυση προβλημάτων και λήψη αποφάσεων.</a:t>
            </a:r>
          </a:p>
          <a:p>
            <a:pPr>
              <a:spcAft>
                <a:spcPts val="1200"/>
              </a:spcAft>
              <a:defRPr sz="1600">
                <a:solidFill>
                  <a:srgbClr val="1F2326"/>
                </a:solidFill>
                <a:latin typeface="Aptos"/>
              </a:defRPr>
            </a:pPr>
            <a:r>
              <a:t>Ένα πληροφοριακό σύστημα μπορεί να αυτοματοποιήσει την καταχώριση, ενώ ο εργαζόμενος αναλαμβάνει περισσότερο έλεγχο, εξυπηρέτηση και διαχείριση εξαιρέσεων (Autor, 2015).</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TextBox 1"/>
          <p:cNvSpPr txBox="1"/>
          <p:nvPr/>
        </p:nvSpPr>
        <p:spPr>
          <a:xfrm>
            <a:off x="685800" y="274320"/>
            <a:ext cx="10972800" cy="685800"/>
          </a:xfrm>
          <a:prstGeom prst="rect">
            <a:avLst/>
          </a:prstGeom>
          <a:noFill/>
        </p:spPr>
        <p:txBody>
          <a:bodyPr wrap="none">
            <a:spAutoFit/>
          </a:bodyPr>
          <a:lstStyle/>
          <a:p>
            <a:pPr>
              <a:defRPr sz="2400" b="1">
                <a:solidFill>
                  <a:srgbClr val="274958"/>
                </a:solidFill>
              </a:defRPr>
            </a:pPr>
            <a:r>
              <a:t>Από το επάγγελμα στα επιμέρους καθήκοντα</a:t>
            </a:r>
          </a:p>
        </p:txBody>
      </p:sp>
      <p:sp>
        <p:nvSpPr>
          <p:cNvPr id="3" name="Rounded Rectangle 2"/>
          <p:cNvSpPr/>
          <p:nvPr/>
        </p:nvSpPr>
        <p:spPr>
          <a:xfrm>
            <a:off x="731520" y="1828800"/>
            <a:ext cx="33070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ΕΠΑΓΓΕΛΜΑ</a:t>
            </a:r>
          </a:p>
          <a:p>
            <a:pPr algn="ctr">
              <a:defRPr sz="1200"/>
            </a:pPr>
            <a:r>
              <a:t>Υπάλληλος υποδοχής</a:t>
            </a:r>
          </a:p>
        </p:txBody>
      </p:sp>
      <p:sp>
        <p:nvSpPr>
          <p:cNvPr id="4" name="Rounded Rectangle 3"/>
          <p:cNvSpPr/>
          <p:nvPr/>
        </p:nvSpPr>
        <p:spPr>
          <a:xfrm>
            <a:off x="4267200" y="1828800"/>
            <a:ext cx="33070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ΑΥΤΟΜΑΤΟΠΟΙΗΣΗ</a:t>
            </a:r>
          </a:p>
          <a:p>
            <a:pPr algn="ctr">
              <a:defRPr sz="1200"/>
            </a:pPr>
            <a:r>
              <a:t>Καταχώριση κράτησης</a:t>
            </a:r>
          </a:p>
        </p:txBody>
      </p:sp>
      <p:sp>
        <p:nvSpPr>
          <p:cNvPr id="5" name="Rounded Rectangle 4"/>
          <p:cNvSpPr/>
          <p:nvPr/>
        </p:nvSpPr>
        <p:spPr>
          <a:xfrm>
            <a:off x="7802880" y="1828800"/>
            <a:ext cx="33070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ΑΝΘΡΩΠΙΝΟΣ ΡΟΛΟΣ</a:t>
            </a:r>
          </a:p>
          <a:p>
            <a:pPr algn="ctr">
              <a:defRPr sz="1200"/>
            </a:pPr>
            <a:r>
              <a:t>Επικοινωνία και κρίση</a:t>
            </a:r>
          </a:p>
        </p:txBody>
      </p:sp>
      <p:sp>
        <p:nvSpPr>
          <p:cNvPr id="6" name="TextBox 5"/>
          <p:cNvSpPr txBox="1"/>
          <p:nvPr/>
        </p:nvSpPr>
        <p:spPr>
          <a:xfrm>
            <a:off x="822960" y="4251960"/>
            <a:ext cx="10515600" cy="1188720"/>
          </a:xfrm>
          <a:prstGeom prst="rect">
            <a:avLst/>
          </a:prstGeom>
          <a:noFill/>
        </p:spPr>
        <p:txBody>
          <a:bodyPr wrap="none">
            <a:spAutoFit/>
          </a:bodyPr>
          <a:lstStyle/>
          <a:p>
            <a:pPr>
              <a:defRPr sz="1500">
                <a:solidFill>
                  <a:srgbClr val="1F2326"/>
                </a:solidFill>
              </a:defRPr>
            </a:pPr>
            <a:r>
              <a:t>Το παράδειγμα δείχνει γιατί η αυτοματοποίηση μιας δραστηριότητας δεν συνεπάγεται αυτόματα κατάργηση ολόκληρης θέσης εργασίας.</a:t>
            </a:r>
          </a:p>
        </p:txBody>
      </p:sp>
      <p:sp>
        <p:nvSpPr>
          <p:cNvPr id="7" name="TextBox 6"/>
          <p:cNvSpPr txBox="1"/>
          <p:nvPr/>
        </p:nvSpPr>
        <p:spPr>
          <a:xfrm>
            <a:off x="749808" y="6446520"/>
            <a:ext cx="10332720" cy="182880"/>
          </a:xfrm>
          <a:prstGeom prst="rect">
            <a:avLst/>
          </a:prstGeom>
          <a:noFill/>
        </p:spPr>
        <p:txBody>
          <a:bodyPr wrap="none">
            <a:spAutoFit/>
          </a:bodyPr>
          <a:lstStyle/>
          <a:p>
            <a:pPr>
              <a:defRPr sz="900"/>
            </a:pPr>
            <a:r>
              <a:t>Νέα Οικονομία • 5η Εβδομάδα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Ποιες δεξιότητες αποκτούν σημασία;</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Οι ψηφιακές δεξιότητες περιλαμβάνουν τη χρήση πληροφοριακών συστημάτων, την κατανόηση δεδομένων και την ικανότητα συνεργασίας με τεχνολογικά εργαλεία.</a:t>
            </a:r>
          </a:p>
          <a:p>
            <a:pPr>
              <a:spcAft>
                <a:spcPts val="1200"/>
              </a:spcAft>
              <a:defRPr sz="1600">
                <a:solidFill>
                  <a:srgbClr val="1F2326"/>
                </a:solidFill>
                <a:latin typeface="Aptos"/>
              </a:defRPr>
            </a:pPr>
            <a:r>
              <a:t>Εξίσου σημαντικές παραμένουν η επικοινωνία, η επίλυση προβλημάτων, η προσαρμοστικότητα και η κριτική αξιολόγηση των αποτελεσμάτων των συστημάτων. Οι επιχειρήσεις χρειάζονται συνδυασμό τεχνικών και ανθρώπινων δεξιοτήτων (Autor, 2015).</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Νέες μορφές οργάνωσης της εργασίας</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Οι ψηφιακές υποδομές επιτρέπουν σε ορισμένες δραστηριότητες να πραγματοποιούνται εξ αποστάσεως. Η τηλεργασία μπορεί να μειώσει μετακινήσεις και να διευρύνει τη γεωγραφική αγορά εργασίας.</a:t>
            </a:r>
          </a:p>
          <a:p>
            <a:pPr>
              <a:spcAft>
                <a:spcPts val="1200"/>
              </a:spcAft>
              <a:defRPr sz="1600">
                <a:solidFill>
                  <a:srgbClr val="1F2326"/>
                </a:solidFill>
                <a:latin typeface="Aptos"/>
              </a:defRPr>
            </a:pPr>
            <a:r>
              <a:t>Ωστόσο, δεν είναι όλες οι εργασίες κατάλληλες για εξ αποστάσεως εκτέλεση. Απαιτούνται κατάλληλη διοίκηση, σαφείς στόχοι, κυβερνοασφάλεια και τρόποι διατήρησης της συνεργασίας.</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Οι κίνδυνοι για τους εργαζομένους</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Ο ψηφιακός μετασχηματισμός μπορεί να δημιουργήσει πίεση για επανεκπαίδευση, αβεβαιότητα σε ορισμένα καθήκοντα και ανισότητες μεταξύ εργαζομένων με διαφορετικές δεξιότητες.</a:t>
            </a:r>
          </a:p>
          <a:p>
            <a:pPr>
              <a:spcAft>
                <a:spcPts val="1200"/>
              </a:spcAft>
              <a:defRPr sz="1600">
                <a:solidFill>
                  <a:srgbClr val="1F2326"/>
                </a:solidFill>
                <a:latin typeface="Aptos"/>
              </a:defRPr>
            </a:pPr>
            <a:r>
              <a:t>Επιπλέον, η συνεχής ψηφιακή παρακολούθηση της απόδοσης μπορεί να δημιουργεί ζητήματα ιδιωτικότητας και εργασιακής αυτονομίας. Η τεχνολογία επομένως χρειάζεται κατάλληλους οργανωτικούς και θεσμικούς κανόνες.</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Πώς αλλάζει η συμπεριφορά των καταναλωτών;</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Ο καταναλωτής μπορεί να αναζητά πληροφορίες, να συγκρίνει τιμές, να διαβάζει αξιολογήσεις και να πραγματοποιεί αγορές οποιαδήποτε στιγμή. Η διαδικασία απόφασης γίνεται πιο πληροφορημένη, αλλά και πιο σύνθετη λόγω της υπερπληθώρας επιλογών.</a:t>
            </a:r>
          </a:p>
          <a:p>
            <a:pPr>
              <a:spcAft>
                <a:spcPts val="1200"/>
              </a:spcAft>
              <a:defRPr sz="1600">
                <a:solidFill>
                  <a:srgbClr val="1F2326"/>
                </a:solidFill>
                <a:latin typeface="Aptos"/>
              </a:defRPr>
            </a:pPr>
            <a:r>
              <a:t>Η ευκολία, η ταχύτητα και η δυνατότητα προσωποποίησης γίνονται σημαντικά κριτήρια. Παράλληλα, οι χρήστες επηρεάζονται από συστήματα προτάσεων και ψηφιακή διαφήμιση (Goldfarb &amp; Tucker, 2019).</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Αξιολογήσεις και εμπιστοσύνη στις ψηφιακές αγορές</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Στις συναλλαγές από απόσταση ο αγοραστής δεν μπορεί πάντα να επιθεωρήσει το προϊόν ή να γνωρίζει τον πωλητή. Οι αξιολογήσεις, οι εγγυήσεις επιστροφής και οι ασφαλείς πληρωμές συμβάλλουν στη μείωση της αβεβαιότητας.</a:t>
            </a:r>
          </a:p>
          <a:p>
            <a:pPr>
              <a:spcAft>
                <a:spcPts val="1200"/>
              </a:spcAft>
              <a:defRPr sz="1600">
                <a:solidFill>
                  <a:srgbClr val="1F2326"/>
                </a:solidFill>
                <a:latin typeface="Aptos"/>
              </a:defRPr>
            </a:pPr>
            <a:r>
              <a:t>Όμως οι αξιολογήσεις δεν είναι πάντα αξιόπιστες. Οι καταναλωτές χρειάζονται κριτική σκέψη, ενώ οι πλατφόρμες οφείλουν να περιορίζουν παραπλανητικές πρακτικές.</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Προσωποποίηση: όφελος και δίλημμα</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Η ανάλυση δεδομένων επιτρέπει στις επιχειρήσεις να προτείνουν προϊόντα και υπηρεσίες που ταιριάζουν στις πιθανές προτιμήσεις ενός χρήστη. Αυτό μπορεί να μειώνει τον χρόνο αναζήτησης και να βελτιώνει την εμπειρία.</a:t>
            </a:r>
          </a:p>
          <a:p>
            <a:pPr>
              <a:spcAft>
                <a:spcPts val="1200"/>
              </a:spcAft>
              <a:defRPr sz="1600">
                <a:solidFill>
                  <a:srgbClr val="1F2326"/>
                </a:solidFill>
                <a:latin typeface="Aptos"/>
              </a:defRPr>
            </a:pPr>
            <a:r>
              <a:t>Η ίδια διαδικασία όμως δημιουργεί ερωτήματα για την ιδιωτικότητα, τη διαφάνεια και την έκταση της συλλογής δεδομένων. Το όφελος από την εξατομίκευση πρέπει να συνδυάζεται με προστασία του χρήστη.</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Παράδειγμα: η διαδρομή μιας online αγοράς</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Μια καταναλώτρια βλέπει διαφήμιση για ένα προϊόν, επισκέπτεται την ιστοσελίδα, συγκρίνει αξιολογήσεις, επιλέγει πληρωμή και παρακολουθεί την αποστολή από το κινητό της.</a:t>
            </a:r>
          </a:p>
          <a:p>
            <a:pPr>
              <a:spcAft>
                <a:spcPts val="1200"/>
              </a:spcAft>
              <a:defRPr sz="1600">
                <a:solidFill>
                  <a:srgbClr val="1F2326"/>
                </a:solidFill>
                <a:latin typeface="Aptos"/>
              </a:defRPr>
            </a:pPr>
            <a:r>
              <a:t>Πίσω από αυτή τη φαινομενικά απλή εμπειρία βρίσκονται πολλά συστήματα: διαφήμιση, κατάλογος προϊόντων, πληρωμές, αποθήκη, μεταφορές και εξυπηρέτηση. Ο μετασχηματισμός επιτυγχάνεται όταν τα συστήματα λειτουργούν συντονισμένα.</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Μικρή επιχείρηση: πριν και μετά</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Πριν: οι παραγγελίες λαμβάνονται τηλεφωνικά, το απόθεμα ενημερώνεται χειροκίνητα και οι πελάτες ενημερώνονται με καθυστέρηση. Μετά: η παραγγελία καταγράφεται ψηφιακά, το απόθεμα ενημερώνεται και ο πελάτης λαμβάνει αυτοματοποιημένη επιβεβαίωση.</a:t>
            </a:r>
          </a:p>
          <a:p>
            <a:pPr>
              <a:spcAft>
                <a:spcPts val="1200"/>
              </a:spcAft>
              <a:defRPr sz="1600">
                <a:solidFill>
                  <a:srgbClr val="1F2326"/>
                </a:solidFill>
                <a:latin typeface="Aptos"/>
              </a:defRPr>
            </a:pPr>
            <a:r>
              <a:t>Η νέα διαδικασία μπορεί να μειώσει λάθη και καθυστερήσεις. Ωστόσο, χρειάζεται αρχική επένδυση, εκπαίδευση και υποστήριξη συστήματος. Το παράδειγμα είναι υποθετικό και χρησιμοποιείται για διδακτικούς σκοπούς.</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Κόστος και όφελος μιας ψηφιακής επένδυσης</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Μια επιχείρηση εξετάζει ψηφιακό σύστημα που κοστίζει 6.000 € τον πρώτο χρόνο. Εκτιμά ότι θα εξοικονομήσει 4.000 € από χρόνο προσωπικού και 3.000 € από λιγότερα λάθη. Το συνολικό εκτιμώμενο όφελος είναι 7.000 €.</a:t>
            </a:r>
          </a:p>
          <a:p>
            <a:pPr>
              <a:spcAft>
                <a:spcPts val="1200"/>
              </a:spcAft>
              <a:defRPr sz="1600">
                <a:solidFill>
                  <a:srgbClr val="1F2326"/>
                </a:solidFill>
                <a:latin typeface="Aptos"/>
              </a:defRPr>
            </a:pPr>
            <a:r>
              <a:t>Καθαρό εκτιμώμενο όφελος πρώτου έτους = 7.000 € − 6.000 € = 1.000 €. Το αποτέλεσμα είναι θετικό, αλλά εξαρτάται από το αν οι εκτιμήσεις επαληθευτούν. Δεν συνυπολογίζονται εδώ φορολογία, προεξόφληση ή επιδράσεις πέραν του πρώτου έτους. Πρόκειται για υποθετικό διδακτικό παράδειγμα.</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TextBox 1"/>
          <p:cNvSpPr txBox="1"/>
          <p:nvPr/>
        </p:nvSpPr>
        <p:spPr>
          <a:xfrm>
            <a:off x="685800" y="274320"/>
            <a:ext cx="10972800" cy="685800"/>
          </a:xfrm>
          <a:prstGeom prst="rect">
            <a:avLst/>
          </a:prstGeom>
          <a:noFill/>
        </p:spPr>
        <p:txBody>
          <a:bodyPr wrap="none">
            <a:spAutoFit/>
          </a:bodyPr>
          <a:lstStyle/>
          <a:p>
            <a:pPr>
              <a:defRPr sz="2400" b="1">
                <a:solidFill>
                  <a:srgbClr val="274958"/>
                </a:solidFill>
              </a:defRPr>
            </a:pPr>
            <a:r>
              <a:t>Ψηφιακή επένδυση — αριθμητικό παράδειγμα</a:t>
            </a:r>
          </a:p>
        </p:txBody>
      </p:sp>
      <p:sp>
        <p:nvSpPr>
          <p:cNvPr id="3" name="Rounded Rectangle 2"/>
          <p:cNvSpPr/>
          <p:nvPr/>
        </p:nvSpPr>
        <p:spPr>
          <a:xfrm>
            <a:off x="731520" y="1828800"/>
            <a:ext cx="33070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ΕΞΟΙΚΟΝΟΜΗΣΗ</a:t>
            </a:r>
          </a:p>
          <a:p>
            <a:pPr algn="ctr">
              <a:defRPr sz="1200"/>
            </a:pPr>
            <a:r>
              <a:t>4.000 € + 3.000 € = 7.000 €</a:t>
            </a:r>
          </a:p>
        </p:txBody>
      </p:sp>
      <p:sp>
        <p:nvSpPr>
          <p:cNvPr id="4" name="Rounded Rectangle 3"/>
          <p:cNvSpPr/>
          <p:nvPr/>
        </p:nvSpPr>
        <p:spPr>
          <a:xfrm>
            <a:off x="4267200" y="1828800"/>
            <a:ext cx="33070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ΚΟΣΤΟΣ</a:t>
            </a:r>
          </a:p>
          <a:p>
            <a:pPr algn="ctr">
              <a:defRPr sz="1200"/>
            </a:pPr>
            <a:r>
              <a:t>6.000 €</a:t>
            </a:r>
          </a:p>
        </p:txBody>
      </p:sp>
      <p:sp>
        <p:nvSpPr>
          <p:cNvPr id="5" name="Rounded Rectangle 4"/>
          <p:cNvSpPr/>
          <p:nvPr/>
        </p:nvSpPr>
        <p:spPr>
          <a:xfrm>
            <a:off x="7802880" y="1828800"/>
            <a:ext cx="3307080" cy="192024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500" b="1">
                <a:solidFill>
                  <a:srgbClr val="274958"/>
                </a:solidFill>
              </a:defRPr>
            </a:pPr>
            <a:r>
              <a:t>ΚΑΘΑΡΟ ΟΦΕΛΟΣ</a:t>
            </a:r>
          </a:p>
          <a:p>
            <a:pPr algn="ctr">
              <a:defRPr sz="1200"/>
            </a:pPr>
            <a:r>
              <a:t>7.000 € − 6.000 € = 1.000 €</a:t>
            </a:r>
          </a:p>
        </p:txBody>
      </p:sp>
      <p:sp>
        <p:nvSpPr>
          <p:cNvPr id="6" name="TextBox 5"/>
          <p:cNvSpPr txBox="1"/>
          <p:nvPr/>
        </p:nvSpPr>
        <p:spPr>
          <a:xfrm>
            <a:off x="822960" y="4251960"/>
            <a:ext cx="10515600" cy="1188720"/>
          </a:xfrm>
          <a:prstGeom prst="rect">
            <a:avLst/>
          </a:prstGeom>
          <a:noFill/>
        </p:spPr>
        <p:txBody>
          <a:bodyPr wrap="none">
            <a:spAutoFit/>
          </a:bodyPr>
          <a:lstStyle/>
          <a:p>
            <a:pPr>
              <a:defRPr sz="1500">
                <a:solidFill>
                  <a:srgbClr val="1F2326"/>
                </a:solidFill>
              </a:defRPr>
            </a:pPr>
            <a:r>
              <a:t>Η αξιολόγηση της επένδυσης πρέπει να εξετάζει το πραγματικό κόστος, την εκπαίδευση, την ασφάλεια και τη διάρκεια των ωφελειών.</a:t>
            </a:r>
          </a:p>
        </p:txBody>
      </p:sp>
      <p:sp>
        <p:nvSpPr>
          <p:cNvPr id="7" name="TextBox 6"/>
          <p:cNvSpPr txBox="1"/>
          <p:nvPr/>
        </p:nvSpPr>
        <p:spPr>
          <a:xfrm>
            <a:off x="749808" y="6446520"/>
            <a:ext cx="10332720" cy="182880"/>
          </a:xfrm>
          <a:prstGeom prst="rect">
            <a:avLst/>
          </a:prstGeom>
          <a:noFill/>
        </p:spPr>
        <p:txBody>
          <a:bodyPr wrap="none">
            <a:spAutoFit/>
          </a:bodyPr>
          <a:lstStyle/>
          <a:p>
            <a:pPr>
              <a:defRPr sz="900"/>
            </a:pPr>
            <a:r>
              <a:t>Νέα Οικονομία • 5η Εβδομάδα                                               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Πότε αποτυγχάνει ο ψηφιακός μετασχηματισμός;</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Μια ψηφιακή επένδυση μπορεί να αποτύχει όταν δεν υπάρχει σαφής στόχος, όταν οι εργαζόμενοι δεν εκπαιδεύονται, όταν τα δεδομένα είναι αναξιόπιστα ή όταν οι νέες εφαρμογές δεν συνδέονται με τις καθημερινές διαδικασίες.</a:t>
            </a:r>
          </a:p>
          <a:p>
            <a:pPr>
              <a:spcAft>
                <a:spcPts val="1200"/>
              </a:spcAft>
              <a:defRPr sz="1600">
                <a:solidFill>
                  <a:srgbClr val="1F2326"/>
                </a:solidFill>
                <a:latin typeface="Aptos"/>
              </a:defRPr>
            </a:pPr>
            <a:r>
              <a:t>Ο μετασχηματισμός επομένως είναι διοικητική και οργανωτική πρόκληση, όχι μόνο τεχνικό έργο. Η επιτυχία εξαρτάται από τη στρατηγική, τη συνεργασία και την αξιολόγηση των αποτελεσμάτων (Vial, 2019).</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Βιβλιογραφία (1/2)</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Brynjolfsson, E., &amp; McAfee, A. (2016). Η Θαυμαστή Εποχή της Νέας Τεχνολογίας. Εκδόσεις Κριτική.</a:t>
            </a:r>
          </a:p>
          <a:p>
            <a:pPr>
              <a:spcAft>
                <a:spcPts val="1200"/>
              </a:spcAft>
              <a:defRPr sz="1600">
                <a:solidFill>
                  <a:srgbClr val="1F2326"/>
                </a:solidFill>
                <a:latin typeface="Aptos"/>
              </a:defRPr>
            </a:pPr>
            <a:r>
              <a:t>Brynjolfsson, E., &amp; Hitt, L. M. (2000). Beyond Computation: Information Technology, Organizational Transformation and Business Performance. Journal of Economic Perspectives, 14(4), 23–48.</a:t>
            </a:r>
          </a:p>
          <a:p>
            <a:pPr>
              <a:spcAft>
                <a:spcPts val="1200"/>
              </a:spcAft>
              <a:defRPr sz="1600">
                <a:solidFill>
                  <a:srgbClr val="1F2326"/>
                </a:solidFill>
                <a:latin typeface="Aptos"/>
              </a:defRPr>
            </a:pPr>
            <a:r>
              <a:t>Brynjolfsson, E., Rock, D., &amp; Syverson, C. (2021). The Productivity J-Curve: How Intangibles Complement General Purpose Technologies. American Economic Journal: Macroeconomics, 13(1), 333–372.</a:t>
            </a:r>
          </a:p>
          <a:p>
            <a:pPr>
              <a:spcAft>
                <a:spcPts val="1200"/>
              </a:spcAft>
              <a:defRPr sz="1600">
                <a:solidFill>
                  <a:srgbClr val="1F2326"/>
                </a:solidFill>
                <a:latin typeface="Aptos"/>
              </a:defRPr>
            </a:pPr>
            <a:r>
              <a:t>Vial, G. (2019). Understanding Digital Transformation: A Review and a Research Agenda. Journal of Strategic Information Systems, 28(2), 118–144.</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33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58368" y="256032"/>
            <a:ext cx="10789920" cy="704088"/>
          </a:xfrm>
          <a:prstGeom prst="rect">
            <a:avLst/>
          </a:prstGeom>
          <a:noFill/>
        </p:spPr>
        <p:txBody>
          <a:bodyPr wrap="none">
            <a:spAutoFit/>
          </a:bodyPr>
          <a:lstStyle/>
          <a:p>
            <a:pPr>
              <a:defRPr sz="2400" b="1">
                <a:solidFill>
                  <a:srgbClr val="274958"/>
                </a:solidFill>
                <a:latin typeface="Aptos Display"/>
              </a:defRPr>
            </a:pPr>
            <a:r>
              <a:t>Βιβλιογραφία (2/2)</a:t>
            </a:r>
          </a:p>
        </p:txBody>
      </p:sp>
      <p:sp>
        <p:nvSpPr>
          <p:cNvPr id="4" name="Rectangle 3"/>
          <p:cNvSpPr/>
          <p:nvPr/>
        </p:nvSpPr>
        <p:spPr>
          <a:xfrm>
            <a:off x="658368" y="1033271"/>
            <a:ext cx="10789920" cy="12801"/>
          </a:xfrm>
          <a:prstGeom prst="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49808" y="1298448"/>
            <a:ext cx="10561320" cy="4846320"/>
          </a:xfrm>
          <a:prstGeom prst="rect">
            <a:avLst/>
          </a:prstGeom>
          <a:noFill/>
        </p:spPr>
        <p:txBody>
          <a:bodyPr wrap="square">
            <a:spAutoFit/>
          </a:bodyPr>
          <a:lstStyle/>
          <a:p>
            <a:pPr>
              <a:spcAft>
                <a:spcPts val="1200"/>
              </a:spcAft>
              <a:defRPr sz="1600">
                <a:solidFill>
                  <a:srgbClr val="1F2326"/>
                </a:solidFill>
                <a:latin typeface="Aptos"/>
              </a:defRPr>
            </a:pPr>
            <a:r>
              <a:t>Autor, D. H. (2015). Why Are There Still So Many Jobs? Journal of Economic Perspectives, 29(3), 3–30.</a:t>
            </a:r>
          </a:p>
          <a:p>
            <a:pPr>
              <a:spcAft>
                <a:spcPts val="1200"/>
              </a:spcAft>
              <a:defRPr sz="1600">
                <a:solidFill>
                  <a:srgbClr val="1F2326"/>
                </a:solidFill>
                <a:latin typeface="Aptos"/>
              </a:defRPr>
            </a:pPr>
            <a:r>
              <a:t>Goldfarb, A., &amp; Tucker, C. (2019). Digital Economics. Journal of Economic Literature, 57(1), 3–43.</a:t>
            </a:r>
          </a:p>
          <a:p>
            <a:pPr>
              <a:spcAft>
                <a:spcPts val="1200"/>
              </a:spcAft>
              <a:defRPr sz="1600">
                <a:solidFill>
                  <a:srgbClr val="1F2326"/>
                </a:solidFill>
                <a:latin typeface="Aptos"/>
              </a:defRPr>
            </a:pPr>
            <a:r>
              <a:t>Parker, G. G., Van Alstyne, M. W., &amp; Choudary, S. P. (2016). Platform Revolution. W. W. Norton.</a:t>
            </a:r>
          </a:p>
          <a:p>
            <a:pPr>
              <a:spcAft>
                <a:spcPts val="1200"/>
              </a:spcAft>
              <a:defRPr sz="1600">
                <a:solidFill>
                  <a:srgbClr val="1F2326"/>
                </a:solidFill>
                <a:latin typeface="Aptos"/>
              </a:defRPr>
            </a:pPr>
            <a:r>
              <a:t>Teece, D. J. (2010). Business Models, Business Strategy and Innovation. Long Range Planning, 43(2–3), 172–194.</a:t>
            </a:r>
          </a:p>
          <a:p>
            <a:pPr>
              <a:spcAft>
                <a:spcPts val="1200"/>
              </a:spcAft>
              <a:defRPr sz="1600">
                <a:solidFill>
                  <a:srgbClr val="1F2326"/>
                </a:solidFill>
                <a:latin typeface="Aptos"/>
              </a:defRPr>
            </a:pPr>
            <a:r>
              <a:t>Nordhaus, W. D. (2023). Το Πράσινο Πνεύμα. Εκδόσεις Προπομπός. [Δεύτερο βασικό εγχειρίδιο του μαθήματος· αξιοποιείται κυρίως στις ενότητες πράσινης οικονομίας.]</a:t>
            </a:r>
          </a:p>
        </p:txBody>
      </p:sp>
      <p:sp>
        <p:nvSpPr>
          <p:cNvPr id="6" name="TextBox 5"/>
          <p:cNvSpPr txBox="1"/>
          <p:nvPr/>
        </p:nvSpPr>
        <p:spPr>
          <a:xfrm>
            <a:off x="749808" y="6446520"/>
            <a:ext cx="10332720" cy="182880"/>
          </a:xfrm>
          <a:prstGeom prst="rect">
            <a:avLst/>
          </a:prstGeom>
          <a:noFill/>
        </p:spPr>
        <p:txBody>
          <a:bodyPr wrap="none">
            <a:spAutoFit/>
          </a:bodyPr>
          <a:lstStyle/>
          <a:p>
            <a:pPr>
              <a:defRPr sz="900">
                <a:solidFill>
                  <a:srgbClr val="274958"/>
                </a:solidFill>
              </a:defRPr>
            </a:pPr>
            <a:r>
              <a:t>Νέα Οικονομία • 5η Εβδομάδα                                               34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2474</Words>
  <Application>Microsoft Office PowerPoint</Application>
  <PresentationFormat>Widescreen</PresentationFormat>
  <Paragraphs>159</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Amanda Kay</cp:lastModifiedBy>
  <cp:revision>2</cp:revision>
  <dcterms:created xsi:type="dcterms:W3CDTF">2013-01-27T09:14:16Z</dcterms:created>
  <dcterms:modified xsi:type="dcterms:W3CDTF">2026-11-03T13:02:47Z</dcterms:modified>
  <cp:category/>
</cp:coreProperties>
</file>