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6" r:id="rId21"/>
    <p:sldId id="277" r:id="rId22"/>
    <p:sldId id="278" r:id="rId23"/>
    <p:sldId id="279" r:id="rId24"/>
    <p:sldId id="283" r:id="rId25"/>
    <p:sldId id="287" r:id="rId26"/>
    <p:sldId id="288"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8" d="100"/>
          <a:sy n="78" d="100"/>
        </p:scale>
        <p:origin x="850"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64592"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41248" y="914400"/>
            <a:ext cx="10332720" cy="4754880"/>
          </a:xfrm>
          <a:prstGeom prst="rect">
            <a:avLst/>
          </a:prstGeom>
          <a:noFill/>
        </p:spPr>
        <p:txBody>
          <a:bodyPr wrap="none">
            <a:spAutoFit/>
          </a:bodyPr>
          <a:lstStyle/>
          <a:p>
            <a:pPr>
              <a:spcAft>
                <a:spcPts val="900"/>
              </a:spcAft>
              <a:defRPr sz="3100" b="1">
                <a:solidFill>
                  <a:srgbClr val="274958"/>
                </a:solidFill>
              </a:defRPr>
            </a:pPr>
            <a:r>
              <a:t>ΝΕΑ ΟΙΚΟΝΟΜΙΑ ΚΑΙ ΠΡΟΚΛΗΣΕΙΣ</a:t>
            </a:r>
          </a:p>
          <a:p>
            <a:pPr>
              <a:spcAft>
                <a:spcPts val="900"/>
              </a:spcAft>
              <a:defRPr sz="2500" b="1">
                <a:solidFill>
                  <a:srgbClr val="B18B48"/>
                </a:solidFill>
              </a:defRPr>
            </a:pPr>
            <a:r>
              <a:t>4η Εβδομάδα</a:t>
            </a:r>
          </a:p>
          <a:p>
            <a:pPr>
              <a:spcAft>
                <a:spcPts val="900"/>
              </a:spcAft>
              <a:defRPr sz="2900" b="1">
                <a:solidFill>
                  <a:srgbClr val="1F2326"/>
                </a:solidFill>
              </a:defRPr>
            </a:pPr>
            <a:r>
              <a:t>Ψηφιακή Οικονομία</a:t>
            </a:r>
          </a:p>
          <a:p>
            <a:pPr>
              <a:spcAft>
                <a:spcPts val="900"/>
              </a:spcAft>
              <a:defRPr sz="2300" b="0">
                <a:solidFill>
                  <a:srgbClr val="1F2326"/>
                </a:solidFill>
              </a:defRPr>
            </a:pPr>
            <a:r>
              <a:t>Τεχνολογικές Εξελίξεις και Επιπτώσεις</a:t>
            </a:r>
          </a:p>
          <a:p>
            <a:pPr>
              <a:spcAft>
                <a:spcPts val="900"/>
              </a:spcAft>
              <a:defRPr sz="1550" b="0">
                <a:solidFill>
                  <a:srgbClr val="5C676C"/>
                </a:solidFill>
              </a:defRPr>
            </a:pPr>
            <a:r>
              <a:t>Εισαγωγή • ψηφιοποίηση • δεδομένα • cloud • AI • πλατφόρμες • οικονομικές και κοινωνικές επιπτώσεις</a:t>
            </a:r>
          </a:p>
          <a:p>
            <a:pPr>
              <a:spcAft>
                <a:spcPts val="900"/>
              </a:spcAft>
              <a:defRPr sz="1350" b="0">
                <a:solidFill>
                  <a:srgbClr val="5C676C"/>
                </a:solidFill>
              </a:defRPr>
            </a:pPr>
            <a:r>
              <a:t>Δρ. Αδαμαντία Καούρη | Πανεπιστήμιο Πελοποννήσου</a:t>
            </a:r>
          </a:p>
        </p:txBody>
      </p:sp>
      <p:sp>
        <p:nvSpPr>
          <p:cNvPr id="4" name="TextBox 3"/>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4η Εβδομάδα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28600"/>
            <a:ext cx="10881360" cy="749808"/>
          </a:xfrm>
          <a:prstGeom prst="rect">
            <a:avLst/>
          </a:prstGeom>
          <a:noFill/>
        </p:spPr>
        <p:txBody>
          <a:bodyPr wrap="none">
            <a:spAutoFit/>
          </a:bodyPr>
          <a:lstStyle/>
          <a:p>
            <a:pPr>
              <a:defRPr sz="2500" b="1">
                <a:solidFill>
                  <a:srgbClr val="274958"/>
                </a:solidFill>
                <a:latin typeface="Aptos Display"/>
              </a:defRPr>
            </a:pPr>
            <a:r>
              <a:t>Τι θα εξετάσουμε σήμερα</a:t>
            </a:r>
          </a:p>
        </p:txBody>
      </p:sp>
      <p:sp>
        <p:nvSpPr>
          <p:cNvPr id="4" name="Rectangle 3"/>
          <p:cNvSpPr/>
          <p:nvPr/>
        </p:nvSpPr>
        <p:spPr>
          <a:xfrm>
            <a:off x="621792" y="1005840"/>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716768" cy="5074920"/>
          </a:xfrm>
          <a:prstGeom prst="rect">
            <a:avLst/>
          </a:prstGeom>
          <a:noFill/>
        </p:spPr>
        <p:txBody>
          <a:bodyPr wrap="square">
            <a:spAutoFit/>
          </a:bodyPr>
          <a:lstStyle/>
          <a:p>
            <a:pPr>
              <a:lnSpc>
                <a:spcPct val="102000"/>
              </a:lnSpc>
              <a:spcAft>
                <a:spcPts val="800"/>
              </a:spcAft>
              <a:defRPr sz="1520">
                <a:solidFill>
                  <a:srgbClr val="1F2326"/>
                </a:solidFill>
                <a:latin typeface="Aptos"/>
              </a:defRPr>
            </a:pPr>
            <a:r>
              <a:t>Η ψηφιακή οικονομία δεν είναι ένας ξεχωριστός «κλάδος» που αφορά μόνο εταιρείες τεχνολογίας. Περιγράφει τη σταδιακή ενσωμάτωση ψηφιακών τεχνολογιών, δεδομένων και δικτύων σε ολοένα περισσότερες οικονομικές δραστηριότητες.</a:t>
            </a:r>
          </a:p>
          <a:p>
            <a:pPr>
              <a:lnSpc>
                <a:spcPct val="102000"/>
              </a:lnSpc>
              <a:spcAft>
                <a:spcPts val="800"/>
              </a:spcAft>
              <a:defRPr sz="1520">
                <a:solidFill>
                  <a:srgbClr val="1F2326"/>
                </a:solidFill>
                <a:latin typeface="Aptos"/>
              </a:defRPr>
            </a:pPr>
            <a:r>
              <a:t>Σήμερα θα δούμε πρώτα τι σημαίνει ψηφιοποίηση και γιατί η δραματική μείωση του κόστους υπολογισμού, αποθήκευσης και επικοινωνίας άλλαξε την οικονομία. Στη συνέχεια θα εξετάσουμε βασικές τεχνολογικές εξελίξεις — Internet, smartphones, cloud, Big Data, τεχνητή νοημοσύνη και πλατφόρμες — και τις βασικές τους επιπτώσεις (Brynjolfsson &amp; McAfee, 2014/2016; Goldfarb &amp; Tucker, 2019).</a:t>
            </a:r>
          </a:p>
          <a:p>
            <a:pPr>
              <a:lnSpc>
                <a:spcPct val="102000"/>
              </a:lnSpc>
              <a:spcAft>
                <a:spcPts val="800"/>
              </a:spcAft>
              <a:defRPr sz="1520">
                <a:solidFill>
                  <a:srgbClr val="1F2326"/>
                </a:solidFill>
                <a:latin typeface="Aptos"/>
              </a:defRPr>
            </a:pPr>
            <a:r>
              <a:t>Θα μείνουμε στην εισαγωγική εικόνα. Η επόμενη εβδομάδα θα εξετάσει πιο αναλυτικά πώς οι τεχνολογίες μετασχηματίζουν την παραγωγή, τις επιχειρήσεις, την αγορά εργασίας και τις καταναλωτικές συνήθειες.</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4η Εβδομάδα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28600"/>
            <a:ext cx="10881360" cy="749808"/>
          </a:xfrm>
          <a:prstGeom prst="rect">
            <a:avLst/>
          </a:prstGeom>
          <a:noFill/>
        </p:spPr>
        <p:txBody>
          <a:bodyPr wrap="none">
            <a:spAutoFit/>
          </a:bodyPr>
          <a:lstStyle/>
          <a:p>
            <a:pPr>
              <a:defRPr sz="2500" b="1">
                <a:solidFill>
                  <a:srgbClr val="274958"/>
                </a:solidFill>
                <a:latin typeface="Aptos Display"/>
              </a:defRPr>
            </a:pPr>
            <a:r>
              <a:t>Τι είναι η ψηφιακή οικονομία;</a:t>
            </a:r>
          </a:p>
        </p:txBody>
      </p:sp>
      <p:sp>
        <p:nvSpPr>
          <p:cNvPr id="4" name="Rectangle 3"/>
          <p:cNvSpPr/>
          <p:nvPr/>
        </p:nvSpPr>
        <p:spPr>
          <a:xfrm>
            <a:off x="621792" y="1005840"/>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716768" cy="5074920"/>
          </a:xfrm>
          <a:prstGeom prst="rect">
            <a:avLst/>
          </a:prstGeom>
          <a:noFill/>
        </p:spPr>
        <p:txBody>
          <a:bodyPr wrap="square">
            <a:spAutoFit/>
          </a:bodyPr>
          <a:lstStyle/>
          <a:p>
            <a:pPr>
              <a:lnSpc>
                <a:spcPct val="102000"/>
              </a:lnSpc>
              <a:spcAft>
                <a:spcPts val="800"/>
              </a:spcAft>
              <a:defRPr sz="1520">
                <a:solidFill>
                  <a:srgbClr val="1F2326"/>
                </a:solidFill>
                <a:latin typeface="Aptos"/>
              </a:defRPr>
            </a:pPr>
            <a:r>
              <a:t>Ψηφιακή οικονομία είναι το σύνολο των οικονομικών δραστηριοτήτων στις οποίες οι ψηφιακές τεχνολογίες, τα δίκτυα και τα δεδομένα παίζουν κεντρικό ρόλο στη δημιουργία, διανομή και κατανάλωση αξίας.</a:t>
            </a:r>
          </a:p>
          <a:p>
            <a:pPr>
              <a:lnSpc>
                <a:spcPct val="102000"/>
              </a:lnSpc>
              <a:spcAft>
                <a:spcPts val="800"/>
              </a:spcAft>
              <a:defRPr sz="1520">
                <a:solidFill>
                  <a:srgbClr val="1F2326"/>
                </a:solidFill>
                <a:latin typeface="Aptos"/>
              </a:defRPr>
            </a:pPr>
            <a:r>
              <a:t>Στην παραδοσιακή οικονομία, η πληροφορία συχνά είναι ακριβή στην παραγωγή, αποθήκευση και μετάδοση. Στην ψηφιακή οικονομία, μεγάλο μέρος αυτών των κόστους μειώνεται δραματικά. Αυτή η αλλαγή επηρεάζει τον τρόπο με τον οποίο οργανώνονται οι αγορές και οι επιχειρήσεις (Goldfarb &amp; Tucker, 2019).</a:t>
            </a:r>
          </a:p>
          <a:p>
            <a:pPr>
              <a:lnSpc>
                <a:spcPct val="102000"/>
              </a:lnSpc>
              <a:spcAft>
                <a:spcPts val="800"/>
              </a:spcAft>
              <a:defRPr sz="1520">
                <a:solidFill>
                  <a:srgbClr val="1F2326"/>
                </a:solidFill>
                <a:latin typeface="Aptos"/>
              </a:defRPr>
            </a:pPr>
            <a:r>
              <a:t>Παραδείγματα είναι το ηλεκτρονικό εμπόριο, οι ψηφιακές πληρωμές, οι πλατφόρμες κρατήσεων, το streaming, το cloud computing, η τηλεργασία, η ηλεκτρονική τραπεζική και οι υπηρεσίες που βασίζονται σε δεδομένα.</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4η Εβδομάδα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28600"/>
            <a:ext cx="10881360" cy="749808"/>
          </a:xfrm>
          <a:prstGeom prst="rect">
            <a:avLst/>
          </a:prstGeom>
          <a:noFill/>
        </p:spPr>
        <p:txBody>
          <a:bodyPr wrap="none">
            <a:spAutoFit/>
          </a:bodyPr>
          <a:lstStyle/>
          <a:p>
            <a:pPr>
              <a:defRPr sz="2500" b="1">
                <a:solidFill>
                  <a:srgbClr val="274958"/>
                </a:solidFill>
                <a:latin typeface="Aptos Display"/>
              </a:defRPr>
            </a:pPr>
            <a:r>
              <a:t>Από το αναλογικό στο ψηφιακό</a:t>
            </a:r>
          </a:p>
        </p:txBody>
      </p:sp>
      <p:sp>
        <p:nvSpPr>
          <p:cNvPr id="4" name="Rectangle 3"/>
          <p:cNvSpPr/>
          <p:nvPr/>
        </p:nvSpPr>
        <p:spPr>
          <a:xfrm>
            <a:off x="621792" y="1005840"/>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713232" y="1325880"/>
            <a:ext cx="5074920" cy="502920"/>
          </a:xfrm>
          <a:prstGeom prst="round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274958"/>
                </a:solidFill>
              </a:defRPr>
            </a:pPr>
            <a:r>
              <a:t>Αναλογική πληροφορία</a:t>
            </a:r>
          </a:p>
        </p:txBody>
      </p:sp>
      <p:sp>
        <p:nvSpPr>
          <p:cNvPr id="6" name="TextBox 5"/>
          <p:cNvSpPr txBox="1"/>
          <p:nvPr/>
        </p:nvSpPr>
        <p:spPr>
          <a:xfrm>
            <a:off x="786384" y="1920240"/>
            <a:ext cx="4892040" cy="4160520"/>
          </a:xfrm>
          <a:prstGeom prst="rect">
            <a:avLst/>
          </a:prstGeom>
          <a:noFill/>
        </p:spPr>
        <p:txBody>
          <a:bodyPr wrap="square">
            <a:spAutoFit/>
          </a:bodyPr>
          <a:lstStyle/>
          <a:p>
            <a:pPr>
              <a:spcAft>
                <a:spcPts val="800"/>
              </a:spcAft>
              <a:defRPr sz="1400">
                <a:solidFill>
                  <a:srgbClr val="1F2326"/>
                </a:solidFill>
              </a:defRPr>
            </a:pPr>
            <a:r>
              <a:t>Συνδέεται με φυσικό φορέα: χαρτί, φιλμ, CD, έντυπο αρχείο.</a:t>
            </a:r>
          </a:p>
          <a:p>
            <a:pPr>
              <a:spcAft>
                <a:spcPts val="800"/>
              </a:spcAft>
              <a:defRPr sz="1400">
                <a:solidFill>
                  <a:srgbClr val="1F2326"/>
                </a:solidFill>
              </a:defRPr>
            </a:pPr>
            <a:r>
              <a:t>Η αντιγραφή και διανομή απαιτούν χρόνο και υλικά.</a:t>
            </a:r>
          </a:p>
          <a:p>
            <a:pPr>
              <a:spcAft>
                <a:spcPts val="800"/>
              </a:spcAft>
              <a:defRPr sz="1400">
                <a:solidFill>
                  <a:srgbClr val="1F2326"/>
                </a:solidFill>
              </a:defRPr>
            </a:pPr>
            <a:r>
              <a:t>Η αποθήκευση καταλαμβάνει φυσικό χώρο.</a:t>
            </a:r>
          </a:p>
          <a:p>
            <a:pPr>
              <a:spcAft>
                <a:spcPts val="800"/>
              </a:spcAft>
              <a:defRPr sz="1400">
                <a:solidFill>
                  <a:srgbClr val="1F2326"/>
                </a:solidFill>
              </a:defRPr>
            </a:pPr>
            <a:r>
              <a:t>Η πρόσβαση συχνά εξαρτάται από συγκεκριμένο τόπο.</a:t>
            </a:r>
          </a:p>
        </p:txBody>
      </p:sp>
      <p:sp>
        <p:nvSpPr>
          <p:cNvPr id="7" name="Rounded Rectangle 6"/>
          <p:cNvSpPr/>
          <p:nvPr/>
        </p:nvSpPr>
        <p:spPr>
          <a:xfrm>
            <a:off x="6199632" y="1325880"/>
            <a:ext cx="5074920" cy="502920"/>
          </a:xfrm>
          <a:prstGeom prst="round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274958"/>
                </a:solidFill>
              </a:defRPr>
            </a:pPr>
            <a:r>
              <a:t>Ψηφιακή πληροφορία</a:t>
            </a:r>
          </a:p>
        </p:txBody>
      </p:sp>
      <p:sp>
        <p:nvSpPr>
          <p:cNvPr id="8" name="TextBox 7"/>
          <p:cNvSpPr txBox="1"/>
          <p:nvPr/>
        </p:nvSpPr>
        <p:spPr>
          <a:xfrm>
            <a:off x="6272784" y="1920240"/>
            <a:ext cx="4892040" cy="4160520"/>
          </a:xfrm>
          <a:prstGeom prst="rect">
            <a:avLst/>
          </a:prstGeom>
          <a:noFill/>
        </p:spPr>
        <p:txBody>
          <a:bodyPr wrap="square">
            <a:spAutoFit/>
          </a:bodyPr>
          <a:lstStyle/>
          <a:p>
            <a:pPr>
              <a:spcAft>
                <a:spcPts val="800"/>
              </a:spcAft>
              <a:defRPr sz="1400">
                <a:solidFill>
                  <a:srgbClr val="1F2326"/>
                </a:solidFill>
              </a:defRPr>
            </a:pPr>
            <a:r>
              <a:t>Μετατρέπεται σε bits και μπορεί να επεξεργαστεί από υπολογιστές.</a:t>
            </a:r>
          </a:p>
          <a:p>
            <a:pPr>
              <a:spcAft>
                <a:spcPts val="800"/>
              </a:spcAft>
              <a:defRPr sz="1400">
                <a:solidFill>
                  <a:srgbClr val="1F2326"/>
                </a:solidFill>
              </a:defRPr>
            </a:pPr>
            <a:r>
              <a:t>Αντιγράφεται σχεδόν χωρίς απώλεια ποιότητας.</a:t>
            </a:r>
          </a:p>
          <a:p>
            <a:pPr>
              <a:spcAft>
                <a:spcPts val="800"/>
              </a:spcAft>
              <a:defRPr sz="1400">
                <a:solidFill>
                  <a:srgbClr val="1F2326"/>
                </a:solidFill>
              </a:defRPr>
            </a:pPr>
            <a:r>
              <a:t>Μεταδίδεται παγκόσμια με πολύ χαμηλό οριακό κόστος.</a:t>
            </a:r>
          </a:p>
          <a:p>
            <a:pPr>
              <a:spcAft>
                <a:spcPts val="800"/>
              </a:spcAft>
              <a:defRPr sz="1400">
                <a:solidFill>
                  <a:srgbClr val="1F2326"/>
                </a:solidFill>
              </a:defRPr>
            </a:pPr>
            <a:r>
              <a:t>Μπορεί να αναζητηθεί, αναλυθεί και συνδυαστεί πολύ γρήγορα (Brynjolfsson &amp; McAfee, 2014/2016).</a:t>
            </a:r>
          </a:p>
        </p:txBody>
      </p:sp>
      <p:sp>
        <p:nvSpPr>
          <p:cNvPr id="9" name="TextBox 8"/>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4η Εβδομάδα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28600"/>
            <a:ext cx="10881360" cy="749808"/>
          </a:xfrm>
          <a:prstGeom prst="rect">
            <a:avLst/>
          </a:prstGeom>
          <a:noFill/>
        </p:spPr>
        <p:txBody>
          <a:bodyPr wrap="none">
            <a:spAutoFit/>
          </a:bodyPr>
          <a:lstStyle/>
          <a:p>
            <a:pPr>
              <a:defRPr sz="2500" b="1">
                <a:solidFill>
                  <a:srgbClr val="274958"/>
                </a:solidFill>
                <a:latin typeface="Aptos Display"/>
              </a:defRPr>
            </a:pPr>
            <a:r>
              <a:t>Η ψηφιοποίηση ως οικονομική αλλαγή</a:t>
            </a:r>
          </a:p>
        </p:txBody>
      </p:sp>
      <p:sp>
        <p:nvSpPr>
          <p:cNvPr id="4" name="Rectangle 3"/>
          <p:cNvSpPr/>
          <p:nvPr/>
        </p:nvSpPr>
        <p:spPr>
          <a:xfrm>
            <a:off x="621792" y="1005840"/>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716768" cy="5074920"/>
          </a:xfrm>
          <a:prstGeom prst="rect">
            <a:avLst/>
          </a:prstGeom>
          <a:noFill/>
        </p:spPr>
        <p:txBody>
          <a:bodyPr wrap="square">
            <a:spAutoFit/>
          </a:bodyPr>
          <a:lstStyle/>
          <a:p>
            <a:pPr>
              <a:lnSpc>
                <a:spcPct val="102000"/>
              </a:lnSpc>
              <a:spcAft>
                <a:spcPts val="800"/>
              </a:spcAft>
              <a:defRPr sz="1520">
                <a:solidFill>
                  <a:srgbClr val="1F2326"/>
                </a:solidFill>
                <a:latin typeface="Aptos"/>
              </a:defRPr>
            </a:pPr>
            <a:r>
              <a:t>Η ψηφιοποίηση σημαίνει μετατροπή πληροφορίας σε ψηφιακή μορφή. Όταν ένα βιβλίο, μια φωτογραφία, ένας χάρτης, μια μουσική εγγραφή ή μια συναλλαγή μετατρέπεται σε δεδομένα, αποκτά διαφορετικά οικονομικά χαρακτηριστικά.</a:t>
            </a:r>
          </a:p>
          <a:p>
            <a:pPr>
              <a:lnSpc>
                <a:spcPct val="102000"/>
              </a:lnSpc>
              <a:spcAft>
                <a:spcPts val="800"/>
              </a:spcAft>
              <a:defRPr sz="1520">
                <a:solidFill>
                  <a:srgbClr val="1F2326"/>
                </a:solidFill>
                <a:latin typeface="Aptos"/>
              </a:defRPr>
            </a:pPr>
            <a:r>
              <a:t>Ένα ψηφιακό αγαθό έχει συχνά υψηλό αρχικό κόστος δημιουργίας αλλά πολύ χαμηλό κόστος αναπαραγωγής. Για παράδειγμα, η ανάπτυξη λογισμικού μπορεί να είναι ακριβή, αλλά η δημιουργία ενός ακόμη αντιγράφου κοστίζει σχεδόν μηδενικά (Shapiro &amp; Varian, 1999).</a:t>
            </a:r>
          </a:p>
          <a:p>
            <a:pPr>
              <a:lnSpc>
                <a:spcPct val="102000"/>
              </a:lnSpc>
              <a:spcAft>
                <a:spcPts val="800"/>
              </a:spcAft>
              <a:defRPr sz="1520">
                <a:solidFill>
                  <a:srgbClr val="1F2326"/>
                </a:solidFill>
                <a:latin typeface="Aptos"/>
              </a:defRPr>
            </a:pPr>
            <a:r>
              <a:t>Αυτό βοηθά να εξηγηθεί γιατί οι ψηφιακές αγορές μπορούν να αποκτήσουν τεράστια κλίμακα πολύ γρήγορα.</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4η Εβδομάδα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28600"/>
            <a:ext cx="10881360" cy="749808"/>
          </a:xfrm>
          <a:prstGeom prst="rect">
            <a:avLst/>
          </a:prstGeom>
          <a:noFill/>
        </p:spPr>
        <p:txBody>
          <a:bodyPr wrap="none">
            <a:spAutoFit/>
          </a:bodyPr>
          <a:lstStyle/>
          <a:p>
            <a:pPr>
              <a:defRPr sz="2500" b="1">
                <a:solidFill>
                  <a:srgbClr val="274958"/>
                </a:solidFill>
                <a:latin typeface="Aptos Display"/>
              </a:defRPr>
            </a:pPr>
            <a:r>
              <a:t>Η εκθετική πρόοδος της υπολογιστικής ισχύος</a:t>
            </a:r>
          </a:p>
        </p:txBody>
      </p:sp>
      <p:sp>
        <p:nvSpPr>
          <p:cNvPr id="4" name="Rectangle 3"/>
          <p:cNvSpPr/>
          <p:nvPr/>
        </p:nvSpPr>
        <p:spPr>
          <a:xfrm>
            <a:off x="621792" y="1005840"/>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716768" cy="5074920"/>
          </a:xfrm>
          <a:prstGeom prst="rect">
            <a:avLst/>
          </a:prstGeom>
          <a:noFill/>
        </p:spPr>
        <p:txBody>
          <a:bodyPr wrap="square">
            <a:spAutoFit/>
          </a:bodyPr>
          <a:lstStyle/>
          <a:p>
            <a:pPr>
              <a:lnSpc>
                <a:spcPct val="102000"/>
              </a:lnSpc>
              <a:spcAft>
                <a:spcPts val="800"/>
              </a:spcAft>
              <a:defRPr sz="1520">
                <a:solidFill>
                  <a:srgbClr val="1F2326"/>
                </a:solidFill>
                <a:latin typeface="Aptos"/>
              </a:defRPr>
            </a:pPr>
            <a:r>
              <a:t>Ένα βασικό χαρακτηριστικό της ψηφιακής εποχής είναι η μακροχρόνια ταχεία αύξηση της υπολογιστικής ισχύος. Ο γνωστός Νόμος του Moore περιέγραψε την τάση αύξησης του αριθμού των transistors στα ολοκληρωμένα κυκλώματα, με αποτέλεσμα πολύ ισχυρότερους υπολογιστές σε σχέση με το κόστος τους.</a:t>
            </a:r>
          </a:p>
          <a:p>
            <a:pPr>
              <a:lnSpc>
                <a:spcPct val="102000"/>
              </a:lnSpc>
              <a:spcAft>
                <a:spcPts val="800"/>
              </a:spcAft>
              <a:defRPr sz="1520">
                <a:solidFill>
                  <a:srgbClr val="1F2326"/>
                </a:solidFill>
                <a:latin typeface="Aptos"/>
              </a:defRPr>
            </a:pPr>
            <a:r>
              <a:t>Οι Brynjolfsson και McAfee χρησιμοποιούν την εικόνα της «δεύτερης μισής σκακιέρας»: όταν μια ποσότητα αυξάνεται εκθετικά, οι αλλαγές στην αρχή φαίνονται περιορισμένες, αλλά αργότερα γίνονται εξαιρετικά μεγάλες (Brynjolfsson &amp; McAfee, 2014/2016).</a:t>
            </a:r>
          </a:p>
          <a:p>
            <a:pPr>
              <a:lnSpc>
                <a:spcPct val="102000"/>
              </a:lnSpc>
              <a:spcAft>
                <a:spcPts val="800"/>
              </a:spcAft>
              <a:defRPr sz="1520">
                <a:solidFill>
                  <a:srgbClr val="1F2326"/>
                </a:solidFill>
                <a:latin typeface="Aptos"/>
              </a:defRPr>
            </a:pPr>
            <a:r>
              <a:t>Η οικονομική σημασία δεν είναι μόνο ότι έχουμε γρηγορότερους υπολογιστές. Είναι ότι δραστηριότητες που κάποτε ήταν πολύ ακριβές ή τεχνικά αδύνατες γίνονται οικονομικά εφικτές.</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4η Εβδομάδα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28600"/>
            <a:ext cx="10881360" cy="749808"/>
          </a:xfrm>
          <a:prstGeom prst="rect">
            <a:avLst/>
          </a:prstGeom>
          <a:noFill/>
        </p:spPr>
        <p:txBody>
          <a:bodyPr wrap="none">
            <a:spAutoFit/>
          </a:bodyPr>
          <a:lstStyle/>
          <a:p>
            <a:pPr>
              <a:defRPr sz="2500" b="1">
                <a:solidFill>
                  <a:srgbClr val="274958"/>
                </a:solidFill>
                <a:latin typeface="Aptos Display"/>
              </a:defRPr>
            </a:pPr>
            <a:r>
              <a:t>Γραμμική και εκθετική εξέλιξη — γιατί έχει σημασία</a:t>
            </a:r>
          </a:p>
        </p:txBody>
      </p:sp>
      <p:sp>
        <p:nvSpPr>
          <p:cNvPr id="4" name="Rectangle 3"/>
          <p:cNvSpPr/>
          <p:nvPr/>
        </p:nvSpPr>
        <p:spPr>
          <a:xfrm>
            <a:off x="621792" y="1005840"/>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1005840" y="5303520"/>
            <a:ext cx="9601200" cy="27432"/>
          </a:xfrm>
          <a:prstGeom prst="rect">
            <a:avLst/>
          </a:prstGeom>
          <a:solidFill>
            <a:srgbClr val="5C67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1005840" y="1417320"/>
            <a:ext cx="27432" cy="3886200"/>
          </a:xfrm>
          <a:prstGeom prst="rect">
            <a:avLst/>
          </a:prstGeom>
          <a:solidFill>
            <a:srgbClr val="5C67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371600" y="4800600"/>
            <a:ext cx="118872" cy="118872"/>
          </a:xfrm>
          <a:prstGeom prst="ellipse">
            <a:avLst/>
          </a:prstGeom>
          <a:solidFill>
            <a:srgbClr val="487A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2331720" y="4480560"/>
            <a:ext cx="118872" cy="118872"/>
          </a:xfrm>
          <a:prstGeom prst="ellipse">
            <a:avLst/>
          </a:prstGeom>
          <a:solidFill>
            <a:srgbClr val="487A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3291840" y="4160520"/>
            <a:ext cx="118872" cy="118872"/>
          </a:xfrm>
          <a:prstGeom prst="ellipse">
            <a:avLst/>
          </a:prstGeom>
          <a:solidFill>
            <a:srgbClr val="487A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4251960" y="3840480"/>
            <a:ext cx="118872" cy="118872"/>
          </a:xfrm>
          <a:prstGeom prst="ellipse">
            <a:avLst/>
          </a:prstGeom>
          <a:solidFill>
            <a:srgbClr val="487A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5212080" y="3520440"/>
            <a:ext cx="118872" cy="118872"/>
          </a:xfrm>
          <a:prstGeom prst="ellipse">
            <a:avLst/>
          </a:prstGeom>
          <a:solidFill>
            <a:srgbClr val="487A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6172200" y="3200400"/>
            <a:ext cx="118872" cy="118872"/>
          </a:xfrm>
          <a:prstGeom prst="ellipse">
            <a:avLst/>
          </a:prstGeom>
          <a:solidFill>
            <a:srgbClr val="487A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7132320" y="2880360"/>
            <a:ext cx="118872" cy="118872"/>
          </a:xfrm>
          <a:prstGeom prst="ellipse">
            <a:avLst/>
          </a:prstGeom>
          <a:solidFill>
            <a:srgbClr val="487A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8092440" y="2560320"/>
            <a:ext cx="118872" cy="118872"/>
          </a:xfrm>
          <a:prstGeom prst="ellipse">
            <a:avLst/>
          </a:prstGeom>
          <a:solidFill>
            <a:srgbClr val="487A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052560" y="2240280"/>
            <a:ext cx="118872" cy="118872"/>
          </a:xfrm>
          <a:prstGeom prst="ellipse">
            <a:avLst/>
          </a:prstGeom>
          <a:solidFill>
            <a:srgbClr val="487A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1371600" y="4846320"/>
            <a:ext cx="146304" cy="146304"/>
          </a:xfrm>
          <a:prstGeom prst="ellipse">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2331720" y="4736592"/>
            <a:ext cx="146304" cy="146304"/>
          </a:xfrm>
          <a:prstGeom prst="ellipse">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3291840" y="4572000"/>
            <a:ext cx="146304" cy="146304"/>
          </a:xfrm>
          <a:prstGeom prst="ellipse">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4251960" y="4315968"/>
            <a:ext cx="146304" cy="146304"/>
          </a:xfrm>
          <a:prstGeom prst="ellipse">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5212080" y="3931920"/>
            <a:ext cx="146304" cy="146304"/>
          </a:xfrm>
          <a:prstGeom prst="ellipse">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6172200" y="3383280"/>
            <a:ext cx="146304" cy="146304"/>
          </a:xfrm>
          <a:prstGeom prst="ellipse">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7132320" y="2651760"/>
            <a:ext cx="146304" cy="146304"/>
          </a:xfrm>
          <a:prstGeom prst="ellipse">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8092440" y="1920240"/>
            <a:ext cx="146304" cy="146304"/>
          </a:xfrm>
          <a:prstGeom prst="ellipse">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9052560" y="1417320"/>
            <a:ext cx="146304" cy="146304"/>
          </a:xfrm>
          <a:prstGeom prst="ellipse">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7132320" y="5440680"/>
            <a:ext cx="2743200" cy="320040"/>
          </a:xfrm>
          <a:prstGeom prst="rect">
            <a:avLst/>
          </a:prstGeom>
          <a:noFill/>
        </p:spPr>
        <p:txBody>
          <a:bodyPr wrap="none">
            <a:spAutoFit/>
          </a:bodyPr>
          <a:lstStyle/>
          <a:p>
            <a:pPr>
              <a:defRPr sz="1200">
                <a:solidFill>
                  <a:srgbClr val="5C676C"/>
                </a:solidFill>
              </a:defRPr>
            </a:pPr>
            <a:r>
              <a:t>Χρόνος →</a:t>
            </a:r>
          </a:p>
        </p:txBody>
      </p:sp>
      <p:sp>
        <p:nvSpPr>
          <p:cNvPr id="26" name="TextBox 25"/>
          <p:cNvSpPr txBox="1"/>
          <p:nvPr/>
        </p:nvSpPr>
        <p:spPr>
          <a:xfrm>
            <a:off x="1280160" y="5715000"/>
            <a:ext cx="9601200" cy="411480"/>
          </a:xfrm>
          <a:prstGeom prst="rect">
            <a:avLst/>
          </a:prstGeom>
          <a:noFill/>
        </p:spPr>
        <p:txBody>
          <a:bodyPr wrap="none">
            <a:spAutoFit/>
          </a:bodyPr>
          <a:lstStyle/>
          <a:p>
            <a:pPr algn="ctr">
              <a:defRPr sz="1300">
                <a:solidFill>
                  <a:srgbClr val="1F2326"/>
                </a:solidFill>
              </a:defRPr>
            </a:pPr>
            <a:r>
              <a:t>Μπλε: σταθερή/γραμμική πρόοδος     •     Χρυσό: επιταχυνόμενη/εκθετική πρόοδος</a:t>
            </a:r>
          </a:p>
        </p:txBody>
      </p:sp>
      <p:sp>
        <p:nvSpPr>
          <p:cNvPr id="27" name="TextBox 26"/>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4η Εβδομάδα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28600"/>
            <a:ext cx="10881360" cy="749808"/>
          </a:xfrm>
          <a:prstGeom prst="rect">
            <a:avLst/>
          </a:prstGeom>
          <a:noFill/>
        </p:spPr>
        <p:txBody>
          <a:bodyPr wrap="none">
            <a:spAutoFit/>
          </a:bodyPr>
          <a:lstStyle/>
          <a:p>
            <a:pPr>
              <a:defRPr sz="2500" b="1">
                <a:solidFill>
                  <a:srgbClr val="274958"/>
                </a:solidFill>
                <a:latin typeface="Aptos Display"/>
              </a:defRPr>
            </a:pPr>
            <a:r>
              <a:t>Internet: το παγκόσμιο δίκτυο</a:t>
            </a:r>
          </a:p>
        </p:txBody>
      </p:sp>
      <p:sp>
        <p:nvSpPr>
          <p:cNvPr id="4" name="Rectangle 3"/>
          <p:cNvSpPr/>
          <p:nvPr/>
        </p:nvSpPr>
        <p:spPr>
          <a:xfrm>
            <a:off x="621792" y="1005840"/>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716768" cy="5074920"/>
          </a:xfrm>
          <a:prstGeom prst="rect">
            <a:avLst/>
          </a:prstGeom>
          <a:noFill/>
        </p:spPr>
        <p:txBody>
          <a:bodyPr wrap="square">
            <a:spAutoFit/>
          </a:bodyPr>
          <a:lstStyle/>
          <a:p>
            <a:pPr>
              <a:lnSpc>
                <a:spcPct val="102000"/>
              </a:lnSpc>
              <a:spcAft>
                <a:spcPts val="800"/>
              </a:spcAft>
              <a:defRPr sz="1520">
                <a:solidFill>
                  <a:srgbClr val="1F2326"/>
                </a:solidFill>
                <a:latin typeface="Aptos"/>
              </a:defRPr>
            </a:pPr>
            <a:r>
              <a:t>Το Internet μείωσε δραματικά το κόστος επικοινωνίας και αναζήτησης πληροφορίας. Επιχειρήσεις, εργαζόμενοι και καταναλωτές μπορούν να επικοινωνούν και να συναλλάσσονται χωρίς να βρίσκονται στον ίδιο τόπο.</a:t>
            </a:r>
          </a:p>
          <a:p>
            <a:pPr>
              <a:lnSpc>
                <a:spcPct val="102000"/>
              </a:lnSpc>
              <a:spcAft>
                <a:spcPts val="800"/>
              </a:spcAft>
              <a:defRPr sz="1520">
                <a:solidFill>
                  <a:srgbClr val="1F2326"/>
                </a:solidFill>
                <a:latin typeface="Aptos"/>
              </a:defRPr>
            </a:pPr>
            <a:r>
              <a:t>Η οικονομική του σημασία δεν περιορίζεται στις ιστοσελίδες. Το Internet αποτελεί υποδομή πάνω στην οποία αναπτύχθηκαν ηλεκτρονικό εμπόριο, online banking, cloud computing, streaming, τηλεργασία, πλατφόρμες και πολλές υπηρεσίες της σύγχρονης οικονομίας.</a:t>
            </a:r>
          </a:p>
          <a:p>
            <a:pPr>
              <a:lnSpc>
                <a:spcPct val="102000"/>
              </a:lnSpc>
              <a:spcAft>
                <a:spcPts val="800"/>
              </a:spcAft>
              <a:defRPr sz="1520">
                <a:solidFill>
                  <a:srgbClr val="1F2326"/>
                </a:solidFill>
                <a:latin typeface="Aptos"/>
              </a:defRPr>
            </a:pPr>
            <a:r>
              <a:t>Όπως συνέβη με προηγούμενες τεχνολογίες γενικού σκοπού, τα μεγαλύτερα οφέλη εμφανίζονται όταν οι επιχειρήσεις αναδιοργανώνουν διαδικασίες και δημιουργούν συμπληρωματικές καινοτομίες (Brynjolfsson &amp; Hitt, 2000).</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4η Εβδομάδα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28600"/>
            <a:ext cx="10881360" cy="749808"/>
          </a:xfrm>
          <a:prstGeom prst="rect">
            <a:avLst/>
          </a:prstGeom>
          <a:noFill/>
        </p:spPr>
        <p:txBody>
          <a:bodyPr wrap="none">
            <a:spAutoFit/>
          </a:bodyPr>
          <a:lstStyle/>
          <a:p>
            <a:pPr>
              <a:defRPr sz="2500" b="1">
                <a:solidFill>
                  <a:srgbClr val="274958"/>
                </a:solidFill>
                <a:latin typeface="Aptos Display"/>
              </a:defRPr>
            </a:pPr>
            <a:r>
              <a:t>Smartphone: η ψηφιακή οικονομία γίνεται συνεχής</a:t>
            </a:r>
          </a:p>
        </p:txBody>
      </p:sp>
      <p:sp>
        <p:nvSpPr>
          <p:cNvPr id="4" name="Rectangle 3"/>
          <p:cNvSpPr/>
          <p:nvPr/>
        </p:nvSpPr>
        <p:spPr>
          <a:xfrm>
            <a:off x="621792" y="1005840"/>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716768" cy="5074920"/>
          </a:xfrm>
          <a:prstGeom prst="rect">
            <a:avLst/>
          </a:prstGeom>
          <a:noFill/>
        </p:spPr>
        <p:txBody>
          <a:bodyPr wrap="square">
            <a:spAutoFit/>
          </a:bodyPr>
          <a:lstStyle/>
          <a:p>
            <a:pPr>
              <a:lnSpc>
                <a:spcPct val="102000"/>
              </a:lnSpc>
              <a:spcAft>
                <a:spcPts val="800"/>
              </a:spcAft>
              <a:defRPr sz="1520">
                <a:solidFill>
                  <a:srgbClr val="1F2326"/>
                </a:solidFill>
                <a:latin typeface="Aptos"/>
              </a:defRPr>
            </a:pPr>
            <a:r>
              <a:t>Το smartphone συνδύασε υπολογιστή, κάμερα, GPS, Internet, πληρωμές και πρόσβαση σε εφαρμογές σε μία συσκευή που βρίσκεται συνεχώς μαζί με τον χρήστη.</a:t>
            </a:r>
          </a:p>
          <a:p>
            <a:pPr>
              <a:lnSpc>
                <a:spcPct val="102000"/>
              </a:lnSpc>
              <a:spcAft>
                <a:spcPts val="800"/>
              </a:spcAft>
              <a:defRPr sz="1520">
                <a:solidFill>
                  <a:srgbClr val="1F2326"/>
                </a:solidFill>
                <a:latin typeface="Aptos"/>
              </a:defRPr>
            </a:pPr>
            <a:r>
              <a:t>Αυτό επέτρεψε νέα επιχειρηματικά μοντέλα που βασίζονται στην τοποθεσία, στην άμεση ζήτηση και στη συνεχή σύνδεση. Μεταφορές, delivery, τραπεζικές υπηρεσίες, τουρισμός και λιανεμπόριο απέκτησαν mobile-first μορφές.</a:t>
            </a:r>
          </a:p>
          <a:p>
            <a:pPr>
              <a:lnSpc>
                <a:spcPct val="102000"/>
              </a:lnSpc>
              <a:spcAft>
                <a:spcPts val="800"/>
              </a:spcAft>
              <a:defRPr sz="1520">
                <a:solidFill>
                  <a:srgbClr val="1F2326"/>
                </a:solidFill>
                <a:latin typeface="Aptos"/>
              </a:defRPr>
            </a:pPr>
            <a:r>
              <a:t>Για τον καταναλωτή, η σύγκριση τιμών και η πρόσβαση σε πληροφορία έγιναν σχεδόν άμεσες. Για τις επιχειρήσεις, δημιουργήθηκαν νέες δυνατότητες επικοινωνίας αλλά και νέος ανταγωνισμός για την προσοχή του χρήστη.</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4η Εβδομάδα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28600"/>
            <a:ext cx="10881360" cy="749808"/>
          </a:xfrm>
          <a:prstGeom prst="rect">
            <a:avLst/>
          </a:prstGeom>
          <a:noFill/>
        </p:spPr>
        <p:txBody>
          <a:bodyPr wrap="none">
            <a:spAutoFit/>
          </a:bodyPr>
          <a:lstStyle/>
          <a:p>
            <a:pPr>
              <a:defRPr sz="2500" b="1">
                <a:solidFill>
                  <a:srgbClr val="274958"/>
                </a:solidFill>
                <a:latin typeface="Aptos Display"/>
              </a:defRPr>
            </a:pPr>
            <a:r>
              <a:t>Cloud computing: υπολογιστική ισχύς ως υπηρεσία</a:t>
            </a:r>
          </a:p>
        </p:txBody>
      </p:sp>
      <p:sp>
        <p:nvSpPr>
          <p:cNvPr id="4" name="Rectangle 3"/>
          <p:cNvSpPr/>
          <p:nvPr/>
        </p:nvSpPr>
        <p:spPr>
          <a:xfrm>
            <a:off x="621792" y="1005840"/>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716768" cy="5074920"/>
          </a:xfrm>
          <a:prstGeom prst="rect">
            <a:avLst/>
          </a:prstGeom>
          <a:noFill/>
        </p:spPr>
        <p:txBody>
          <a:bodyPr wrap="square">
            <a:spAutoFit/>
          </a:bodyPr>
          <a:lstStyle/>
          <a:p>
            <a:pPr>
              <a:lnSpc>
                <a:spcPct val="102000"/>
              </a:lnSpc>
              <a:spcAft>
                <a:spcPts val="800"/>
              </a:spcAft>
              <a:defRPr sz="1520">
                <a:solidFill>
                  <a:srgbClr val="1F2326"/>
                </a:solidFill>
                <a:latin typeface="Aptos"/>
              </a:defRPr>
            </a:pPr>
            <a:r>
              <a:t>Στο cloud computing, επιχειρήσεις και χρήστες μπορούν να χρησιμοποιούν υπολογιστική ισχύ, αποθήκευση και λογισμικό μέσω δικτύου αντί να αγοράζουν και να διαχειρίζονται όλη την υποδομή τοπικά.</a:t>
            </a:r>
          </a:p>
          <a:p>
            <a:pPr>
              <a:lnSpc>
                <a:spcPct val="102000"/>
              </a:lnSpc>
              <a:spcAft>
                <a:spcPts val="800"/>
              </a:spcAft>
              <a:defRPr sz="1520">
                <a:solidFill>
                  <a:srgbClr val="1F2326"/>
                </a:solidFill>
                <a:latin typeface="Aptos"/>
              </a:defRPr>
            </a:pPr>
            <a:r>
              <a:t>Αυτό μετατρέπει μέρος του σταθερού κόστους τεχνολογίας σε πιο ευέλικτο λειτουργικό κόστος. Μια νέα επιχείρηση μπορεί να ξεκινήσει με μικρή υποδομή και να αυξήσει τους πόρους της όσο αυξάνεται η ζήτηση.</a:t>
            </a:r>
          </a:p>
          <a:p>
            <a:pPr>
              <a:lnSpc>
                <a:spcPct val="102000"/>
              </a:lnSpc>
              <a:spcAft>
                <a:spcPts val="800"/>
              </a:spcAft>
              <a:defRPr sz="1520">
                <a:solidFill>
                  <a:srgbClr val="1F2326"/>
                </a:solidFill>
                <a:latin typeface="Aptos"/>
              </a:defRPr>
            </a:pPr>
            <a:r>
              <a:t>Το cloud επομένως μειώνει εμπόδια εισόδου, επιταχύνει τον πειραματισμό και υποστηρίζει πολλά ψηφιακά επιχειρηματικά μοντέλα.</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4η Εβδομάδα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28600"/>
            <a:ext cx="10881360" cy="749808"/>
          </a:xfrm>
          <a:prstGeom prst="rect">
            <a:avLst/>
          </a:prstGeom>
          <a:noFill/>
        </p:spPr>
        <p:txBody>
          <a:bodyPr wrap="none">
            <a:spAutoFit/>
          </a:bodyPr>
          <a:lstStyle/>
          <a:p>
            <a:pPr>
              <a:defRPr sz="2500" b="1">
                <a:solidFill>
                  <a:srgbClr val="274958"/>
                </a:solidFill>
                <a:latin typeface="Aptos Display"/>
              </a:defRPr>
            </a:pPr>
            <a:r>
              <a:t>Big Data: τα δεδομένα ως οικονομικός πόρος</a:t>
            </a:r>
          </a:p>
        </p:txBody>
      </p:sp>
      <p:sp>
        <p:nvSpPr>
          <p:cNvPr id="4" name="Rectangle 3"/>
          <p:cNvSpPr/>
          <p:nvPr/>
        </p:nvSpPr>
        <p:spPr>
          <a:xfrm>
            <a:off x="621792" y="1005840"/>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716768" cy="5074920"/>
          </a:xfrm>
          <a:prstGeom prst="rect">
            <a:avLst/>
          </a:prstGeom>
          <a:noFill/>
        </p:spPr>
        <p:txBody>
          <a:bodyPr wrap="square">
            <a:spAutoFit/>
          </a:bodyPr>
          <a:lstStyle/>
          <a:p>
            <a:pPr>
              <a:lnSpc>
                <a:spcPct val="102000"/>
              </a:lnSpc>
              <a:spcAft>
                <a:spcPts val="800"/>
              </a:spcAft>
              <a:defRPr sz="1520">
                <a:solidFill>
                  <a:srgbClr val="1F2326"/>
                </a:solidFill>
                <a:latin typeface="Aptos"/>
              </a:defRPr>
            </a:pPr>
            <a:r>
              <a:t>Η ψηφιακή δραστηριότητα δημιουργεί τεράστιες ποσότητες δεδομένων: αναζητήσεις, συναλλαγές, τοποθεσία, clicks, αισθητήρες, κρατήσεις και αλληλεπιδράσεις με εφαρμογές.</a:t>
            </a:r>
          </a:p>
          <a:p>
            <a:pPr>
              <a:lnSpc>
                <a:spcPct val="102000"/>
              </a:lnSpc>
              <a:spcAft>
                <a:spcPts val="800"/>
              </a:spcAft>
              <a:defRPr sz="1520">
                <a:solidFill>
                  <a:srgbClr val="1F2326"/>
                </a:solidFill>
                <a:latin typeface="Aptos"/>
              </a:defRPr>
            </a:pPr>
            <a:r>
              <a:t>Τα δεδομένα μπορούν να χρησιμοποιηθούν για πρόβλεψη ζήτησης, εξατομίκευση υπηρεσιών, εντοπισμό απάτης, βελτιστοποίηση τιμών και καλύτερη λήψη αποφάσεων. Η αξία τους όμως εξαρτάται από την ποιότητα, την ανάλυση και τη δυνατότητα μετατροπής τους σε χρήσιμη γνώση.</a:t>
            </a:r>
          </a:p>
          <a:p>
            <a:pPr>
              <a:lnSpc>
                <a:spcPct val="102000"/>
              </a:lnSpc>
              <a:spcAft>
                <a:spcPts val="800"/>
              </a:spcAft>
              <a:defRPr sz="1520">
                <a:solidFill>
                  <a:srgbClr val="1F2326"/>
                </a:solidFill>
                <a:latin typeface="Aptos"/>
              </a:defRPr>
            </a:pPr>
            <a:r>
              <a:t>Ταυτόχρονα δημιουργούνται ζητήματα ιδιωτικότητας, ασφάλειας, ιδιοκτησίας και ισχύος στην αγορά. Άρα τα δεδομένα είναι παραγωγικός πόρος αλλά και αντικείμενο ρύθμισης.</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4η Εβδομάδα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28600"/>
            <a:ext cx="10881360" cy="749808"/>
          </a:xfrm>
          <a:prstGeom prst="rect">
            <a:avLst/>
          </a:prstGeom>
          <a:noFill/>
        </p:spPr>
        <p:txBody>
          <a:bodyPr wrap="none">
            <a:spAutoFit/>
          </a:bodyPr>
          <a:lstStyle/>
          <a:p>
            <a:pPr>
              <a:defRPr sz="2500" b="1">
                <a:solidFill>
                  <a:srgbClr val="274958"/>
                </a:solidFill>
                <a:latin typeface="Aptos Display"/>
              </a:defRPr>
            </a:pPr>
            <a:r>
              <a:t>Τεχνητή Νοημοσύνη και Machine Learning</a:t>
            </a:r>
          </a:p>
        </p:txBody>
      </p:sp>
      <p:sp>
        <p:nvSpPr>
          <p:cNvPr id="4" name="Rectangle 3"/>
          <p:cNvSpPr/>
          <p:nvPr/>
        </p:nvSpPr>
        <p:spPr>
          <a:xfrm>
            <a:off x="621792" y="1005840"/>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716768" cy="5074920"/>
          </a:xfrm>
          <a:prstGeom prst="rect">
            <a:avLst/>
          </a:prstGeom>
          <a:noFill/>
        </p:spPr>
        <p:txBody>
          <a:bodyPr wrap="square">
            <a:spAutoFit/>
          </a:bodyPr>
          <a:lstStyle/>
          <a:p>
            <a:pPr>
              <a:lnSpc>
                <a:spcPct val="102000"/>
              </a:lnSpc>
              <a:spcAft>
                <a:spcPts val="800"/>
              </a:spcAft>
              <a:defRPr sz="1520">
                <a:solidFill>
                  <a:srgbClr val="1F2326"/>
                </a:solidFill>
                <a:latin typeface="Aptos"/>
              </a:defRPr>
            </a:pPr>
            <a:r>
              <a:t>Η τεχνητή νοημοσύνη επιτρέπει σε συστήματα να εκτελούν εργασίες που απαιτούν αναγνώριση προτύπων, πρόβλεψη, παραγωγή περιεχομένου ή υποστήριξη αποφάσεων. Το machine learning αξιοποιεί δεδομένα για να βελτιώνει την απόδοση ενός συστήματος σε συγκεκριμένες εργασίες.</a:t>
            </a:r>
          </a:p>
          <a:p>
            <a:pPr>
              <a:lnSpc>
                <a:spcPct val="102000"/>
              </a:lnSpc>
              <a:spcAft>
                <a:spcPts val="800"/>
              </a:spcAft>
              <a:defRPr sz="1520">
                <a:solidFill>
                  <a:srgbClr val="1F2326"/>
                </a:solidFill>
                <a:latin typeface="Aptos"/>
              </a:defRPr>
            </a:pPr>
            <a:r>
              <a:t>Από οικονομική άποψη, η AI μπορεί να θεωρηθεί ως τεχνολογία που μειώνει το κόστος ορισμένων μορφών πρόβλεψης. Όταν η πρόβλεψη γίνεται φθηνότερη, αλλάζει ο τρόπος με τον οποίο οργανώνονται πολλές αποφάσεις (Agrawal, Gans &amp; Goldfarb, 2018).</a:t>
            </a:r>
          </a:p>
          <a:p>
            <a:pPr>
              <a:lnSpc>
                <a:spcPct val="102000"/>
              </a:lnSpc>
              <a:spcAft>
                <a:spcPts val="800"/>
              </a:spcAft>
              <a:defRPr sz="1520">
                <a:solidFill>
                  <a:srgbClr val="1F2326"/>
                </a:solidFill>
                <a:latin typeface="Aptos"/>
              </a:defRPr>
            </a:pPr>
            <a:r>
              <a:t>Παραδείγματα είναι recommendation systems, πιστωτική αξιολόγηση, πρόβλεψη ζήτησης, chatbots, μετάφραση, ανάλυση εικόνας και γενετική AI.</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4η Εβδομάδα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28600"/>
            <a:ext cx="10881360" cy="749808"/>
          </a:xfrm>
          <a:prstGeom prst="rect">
            <a:avLst/>
          </a:prstGeom>
          <a:noFill/>
        </p:spPr>
        <p:txBody>
          <a:bodyPr wrap="none">
            <a:spAutoFit/>
          </a:bodyPr>
          <a:lstStyle/>
          <a:p>
            <a:pPr>
              <a:defRPr sz="2500" b="1">
                <a:solidFill>
                  <a:srgbClr val="274958"/>
                </a:solidFill>
                <a:latin typeface="Aptos Display"/>
              </a:defRPr>
            </a:pPr>
            <a:r>
              <a:t>Internet of Things: όταν τα φυσικά αντικείμενα παράγουν δεδομένα</a:t>
            </a:r>
          </a:p>
        </p:txBody>
      </p:sp>
      <p:sp>
        <p:nvSpPr>
          <p:cNvPr id="4" name="Rectangle 3"/>
          <p:cNvSpPr/>
          <p:nvPr/>
        </p:nvSpPr>
        <p:spPr>
          <a:xfrm>
            <a:off x="621792" y="1005840"/>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716768" cy="5074920"/>
          </a:xfrm>
          <a:prstGeom prst="rect">
            <a:avLst/>
          </a:prstGeom>
          <a:noFill/>
        </p:spPr>
        <p:txBody>
          <a:bodyPr wrap="square">
            <a:spAutoFit/>
          </a:bodyPr>
          <a:lstStyle/>
          <a:p>
            <a:pPr>
              <a:lnSpc>
                <a:spcPct val="102000"/>
              </a:lnSpc>
              <a:spcAft>
                <a:spcPts val="800"/>
              </a:spcAft>
              <a:defRPr sz="1520">
                <a:solidFill>
                  <a:srgbClr val="1F2326"/>
                </a:solidFill>
                <a:latin typeface="Aptos"/>
              </a:defRPr>
            </a:pPr>
            <a:r>
              <a:t>Το Internet of Things (IoT) συνδέει φυσικές συσκευές και αισθητήρες με ψηφιακά δίκτυα. Έτσι, μηχανήματα, οχήματα, κτίρια και εξοπλισμός μπορούν να παράγουν δεδομένα σε πραγματικό χρόνο.</a:t>
            </a:r>
          </a:p>
          <a:p>
            <a:pPr>
              <a:lnSpc>
                <a:spcPct val="102000"/>
              </a:lnSpc>
              <a:spcAft>
                <a:spcPts val="800"/>
              </a:spcAft>
              <a:defRPr sz="1520">
                <a:solidFill>
                  <a:srgbClr val="1F2326"/>
                </a:solidFill>
                <a:latin typeface="Aptos"/>
              </a:defRPr>
            </a:pPr>
            <a:r>
              <a:t>Σε μια επιχείρηση, οι αισθητήρες μπορούν να βοηθήσουν στην προληπτική συντήρηση, στη διαχείριση ενέργειας ή στην παρακολούθηση αποθεμάτων. Σε μια πόλη μπορούν να υποστηρίξουν μεταφορές και υποδομές.</a:t>
            </a:r>
          </a:p>
          <a:p>
            <a:pPr>
              <a:lnSpc>
                <a:spcPct val="102000"/>
              </a:lnSpc>
              <a:spcAft>
                <a:spcPts val="800"/>
              </a:spcAft>
              <a:defRPr sz="1520">
                <a:solidFill>
                  <a:srgbClr val="1F2326"/>
                </a:solidFill>
                <a:latin typeface="Aptos"/>
              </a:defRPr>
            </a:pPr>
            <a:r>
              <a:t>Η βασική οικονομική αλλαγή είναι ότι η φυσική δραστηριότητα γίνεται περισσότερο μετρήσιμη και συνδέεται με ψηφιακή ανάλυση.</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4η Εβδομάδα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28600"/>
            <a:ext cx="10881360" cy="749808"/>
          </a:xfrm>
          <a:prstGeom prst="rect">
            <a:avLst/>
          </a:prstGeom>
          <a:noFill/>
        </p:spPr>
        <p:txBody>
          <a:bodyPr wrap="none">
            <a:spAutoFit/>
          </a:bodyPr>
          <a:lstStyle/>
          <a:p>
            <a:pPr>
              <a:defRPr sz="2500" b="1">
                <a:solidFill>
                  <a:srgbClr val="274958"/>
                </a:solidFill>
                <a:latin typeface="Aptos Display"/>
              </a:defRPr>
            </a:pPr>
            <a:r>
              <a:t>Οι ψηφιακές πλατφόρμες</a:t>
            </a:r>
          </a:p>
        </p:txBody>
      </p:sp>
      <p:sp>
        <p:nvSpPr>
          <p:cNvPr id="4" name="Rectangle 3"/>
          <p:cNvSpPr/>
          <p:nvPr/>
        </p:nvSpPr>
        <p:spPr>
          <a:xfrm>
            <a:off x="621792" y="1005840"/>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716768" cy="5074920"/>
          </a:xfrm>
          <a:prstGeom prst="rect">
            <a:avLst/>
          </a:prstGeom>
          <a:noFill/>
        </p:spPr>
        <p:txBody>
          <a:bodyPr wrap="square">
            <a:spAutoFit/>
          </a:bodyPr>
          <a:lstStyle/>
          <a:p>
            <a:pPr>
              <a:lnSpc>
                <a:spcPct val="102000"/>
              </a:lnSpc>
              <a:spcAft>
                <a:spcPts val="800"/>
              </a:spcAft>
              <a:defRPr sz="1520">
                <a:solidFill>
                  <a:srgbClr val="1F2326"/>
                </a:solidFill>
                <a:latin typeface="Aptos"/>
              </a:defRPr>
            </a:pPr>
            <a:r>
              <a:t>Οι πλατφόρμες δημιουργούν υποδομή που επιτρέπει σε διαφορετικές ομάδες χρηστών να αλληλεπιδρούν. Παραδείγματα είναι marketplaces, πλατφόρμες κρατήσεων, app stores και κοινωνικά δίκτυα.</a:t>
            </a:r>
          </a:p>
          <a:p>
            <a:pPr>
              <a:lnSpc>
                <a:spcPct val="102000"/>
              </a:lnSpc>
              <a:spcAft>
                <a:spcPts val="800"/>
              </a:spcAft>
              <a:defRPr sz="1520">
                <a:solidFill>
                  <a:srgbClr val="1F2326"/>
                </a:solidFill>
                <a:latin typeface="Aptos"/>
              </a:defRPr>
            </a:pPr>
            <a:r>
              <a:t>Η αξία μιας πλατφόρμας μπορεί να αυξάνεται όσο αυξάνονται οι χρήστες της. Αυτά τα δικτυακά αποτελέσματα μπορούν να δημιουργήσουν ισχυρά πλεονεκτήματα κλίμακας και να οδηγήσουν σε αγορές όπου λίγες επιχειρήσεις αποκτούν πολύ μεγάλη θέση (Parker, Van Alstyne &amp; Choudary, 2016).</a:t>
            </a:r>
          </a:p>
          <a:p>
            <a:pPr>
              <a:lnSpc>
                <a:spcPct val="102000"/>
              </a:lnSpc>
              <a:spcAft>
                <a:spcPts val="800"/>
              </a:spcAft>
              <a:defRPr sz="1520">
                <a:solidFill>
                  <a:srgbClr val="1F2326"/>
                </a:solidFill>
                <a:latin typeface="Aptos"/>
              </a:defRPr>
            </a:pPr>
            <a:r>
              <a:t>Η πλατφόρμα δεν χρειάζεται να παράγει η ίδια όλα τα αγαθά ή τις υπηρεσίες. Δημιουργεί κανόνες, τεχνολογική υποδομή και μηχανισμούς αντιστοίχισης μεταξύ των πλευρών της αγοράς.</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4η Εβδομάδα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28600"/>
            <a:ext cx="10881360" cy="749808"/>
          </a:xfrm>
          <a:prstGeom prst="rect">
            <a:avLst/>
          </a:prstGeom>
          <a:noFill/>
        </p:spPr>
        <p:txBody>
          <a:bodyPr wrap="none">
            <a:spAutoFit/>
          </a:bodyPr>
          <a:lstStyle/>
          <a:p>
            <a:pPr>
              <a:defRPr sz="2500" b="1">
                <a:solidFill>
                  <a:srgbClr val="274958"/>
                </a:solidFill>
                <a:latin typeface="Aptos Display"/>
              </a:defRPr>
            </a:pPr>
            <a:r>
              <a:t>Πώς δημιουργείται αξία στην ψηφιακή οικονομία;</a:t>
            </a:r>
          </a:p>
        </p:txBody>
      </p:sp>
      <p:sp>
        <p:nvSpPr>
          <p:cNvPr id="4" name="Rectangle 3"/>
          <p:cNvSpPr/>
          <p:nvPr/>
        </p:nvSpPr>
        <p:spPr>
          <a:xfrm>
            <a:off x="621792" y="1005840"/>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777240" y="1874519"/>
            <a:ext cx="2057400" cy="205740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274958"/>
                </a:solidFill>
              </a:defRPr>
            </a:pPr>
            <a:r>
              <a:t>ΔΕΔΟΜΕΝΑ</a:t>
            </a:r>
          </a:p>
          <a:p>
            <a:pPr algn="ctr">
              <a:spcBef>
                <a:spcPts val="1000"/>
              </a:spcBef>
              <a:defRPr sz="1300">
                <a:solidFill>
                  <a:srgbClr val="1F2326"/>
                </a:solidFill>
              </a:defRPr>
            </a:pPr>
            <a:r>
              <a:t>Συναλλαγές</a:t>
            </a:r>
            <a:br/>
            <a:r>
              <a:t>αισθητήρες</a:t>
            </a:r>
            <a:br/>
            <a:r>
              <a:t>χρήστες</a:t>
            </a:r>
          </a:p>
        </p:txBody>
      </p:sp>
      <p:sp>
        <p:nvSpPr>
          <p:cNvPr id="6" name="Right Arrow 5"/>
          <p:cNvSpPr/>
          <p:nvPr/>
        </p:nvSpPr>
        <p:spPr>
          <a:xfrm>
            <a:off x="2926080" y="2606040"/>
            <a:ext cx="502920" cy="502920"/>
          </a:xfrm>
          <a:prstGeom prst="rightArrow">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3566160" y="1874519"/>
            <a:ext cx="2057400" cy="205740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274958"/>
                </a:solidFill>
              </a:defRPr>
            </a:pPr>
            <a:r>
              <a:t>ΑΝΑΛΥΣΗ</a:t>
            </a:r>
          </a:p>
          <a:p>
            <a:pPr algn="ctr">
              <a:spcBef>
                <a:spcPts val="1000"/>
              </a:spcBef>
              <a:defRPr sz="1300">
                <a:solidFill>
                  <a:srgbClr val="1F2326"/>
                </a:solidFill>
              </a:defRPr>
            </a:pPr>
            <a:r>
              <a:t>Cloud</a:t>
            </a:r>
            <a:br/>
            <a:r>
              <a:t>algorithms</a:t>
            </a:r>
            <a:br/>
            <a:r>
              <a:t>AI</a:t>
            </a:r>
          </a:p>
        </p:txBody>
      </p:sp>
      <p:sp>
        <p:nvSpPr>
          <p:cNvPr id="8" name="Right Arrow 7"/>
          <p:cNvSpPr/>
          <p:nvPr/>
        </p:nvSpPr>
        <p:spPr>
          <a:xfrm>
            <a:off x="5715000" y="2606040"/>
            <a:ext cx="502920" cy="502920"/>
          </a:xfrm>
          <a:prstGeom prst="rightArrow">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6355079" y="1874519"/>
            <a:ext cx="2057400" cy="205740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274958"/>
                </a:solidFill>
              </a:defRPr>
            </a:pPr>
            <a:r>
              <a:t>ΑΠΟΦΑΣΗ</a:t>
            </a:r>
          </a:p>
          <a:p>
            <a:pPr algn="ctr">
              <a:spcBef>
                <a:spcPts val="1000"/>
              </a:spcBef>
              <a:defRPr sz="1300">
                <a:solidFill>
                  <a:srgbClr val="1F2326"/>
                </a:solidFill>
              </a:defRPr>
            </a:pPr>
            <a:r>
              <a:t>Πρόβλεψη</a:t>
            </a:r>
            <a:br/>
            <a:r>
              <a:t>τιμολόγηση</a:t>
            </a:r>
            <a:br/>
            <a:r>
              <a:t>στόχευση</a:t>
            </a:r>
          </a:p>
        </p:txBody>
      </p:sp>
      <p:sp>
        <p:nvSpPr>
          <p:cNvPr id="10" name="Right Arrow 9"/>
          <p:cNvSpPr/>
          <p:nvPr/>
        </p:nvSpPr>
        <p:spPr>
          <a:xfrm>
            <a:off x="8503919" y="2606040"/>
            <a:ext cx="502920" cy="502920"/>
          </a:xfrm>
          <a:prstGeom prst="rightArrow">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ounded Rectangle 10"/>
          <p:cNvSpPr/>
          <p:nvPr/>
        </p:nvSpPr>
        <p:spPr>
          <a:xfrm>
            <a:off x="9143999" y="1874519"/>
            <a:ext cx="2057400" cy="205740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274958"/>
                </a:solidFill>
              </a:defRPr>
            </a:pPr>
            <a:r>
              <a:t>ΥΠΗΡΕΣΙΑ</a:t>
            </a:r>
          </a:p>
          <a:p>
            <a:pPr algn="ctr">
              <a:spcBef>
                <a:spcPts val="1000"/>
              </a:spcBef>
              <a:defRPr sz="1300">
                <a:solidFill>
                  <a:srgbClr val="1F2326"/>
                </a:solidFill>
              </a:defRPr>
            </a:pPr>
            <a:r>
              <a:t>Ταχύτερη</a:t>
            </a:r>
            <a:br/>
            <a:r>
              <a:t>πιο προσωπική</a:t>
            </a:r>
            <a:br/>
            <a:r>
              <a:t>πιο αποδοτική</a:t>
            </a:r>
          </a:p>
        </p:txBody>
      </p:sp>
      <p:sp>
        <p:nvSpPr>
          <p:cNvPr id="12" name="TextBox 11"/>
          <p:cNvSpPr txBox="1"/>
          <p:nvPr/>
        </p:nvSpPr>
        <p:spPr>
          <a:xfrm>
            <a:off x="1366644" y="4343400"/>
            <a:ext cx="9245351" cy="553998"/>
          </a:xfrm>
          <a:prstGeom prst="rect">
            <a:avLst/>
          </a:prstGeom>
          <a:noFill/>
        </p:spPr>
        <p:txBody>
          <a:bodyPr wrap="none">
            <a:spAutoFit/>
          </a:bodyPr>
          <a:lstStyle/>
          <a:p>
            <a:pPr algn="ctr">
              <a:defRPr sz="1500">
                <a:solidFill>
                  <a:srgbClr val="1F2326"/>
                </a:solidFill>
              </a:defRPr>
            </a:pPr>
            <a:r>
              <a:rPr dirty="0"/>
              <a:t>Η </a:t>
            </a:r>
            <a:r>
              <a:rPr dirty="0" err="1"/>
              <a:t>ψηφι</a:t>
            </a:r>
            <a:r>
              <a:rPr dirty="0"/>
              <a:t>ακή αξία συχνά δημιουργείται ως κύκλος: </a:t>
            </a:r>
            <a:endParaRPr lang="el-GR" dirty="0"/>
          </a:p>
          <a:p>
            <a:pPr algn="ctr">
              <a:defRPr sz="1500">
                <a:solidFill>
                  <a:srgbClr val="1F2326"/>
                </a:solidFill>
              </a:defRPr>
            </a:pPr>
            <a:r>
              <a:rPr dirty="0"/>
              <a:t>π</a:t>
            </a:r>
            <a:r>
              <a:rPr dirty="0" err="1"/>
              <a:t>ερισσότερη</a:t>
            </a:r>
            <a:r>
              <a:rPr dirty="0"/>
              <a:t> </a:t>
            </a:r>
            <a:r>
              <a:rPr dirty="0" err="1"/>
              <a:t>χρήση</a:t>
            </a:r>
            <a:r>
              <a:rPr dirty="0"/>
              <a:t> → π</a:t>
            </a:r>
            <a:r>
              <a:rPr dirty="0" err="1"/>
              <a:t>ερισσότερ</a:t>
            </a:r>
            <a:r>
              <a:rPr dirty="0"/>
              <a:t>α δεδομένα → καλύτερη ανάλυση → καλύτερη υπηρεσία → περισσότερη χρήση.</a:t>
            </a:r>
          </a:p>
        </p:txBody>
      </p:sp>
      <p:sp>
        <p:nvSpPr>
          <p:cNvPr id="13" name="TextBox 12"/>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4η Εβδομάδα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28600"/>
            <a:ext cx="10881360" cy="749808"/>
          </a:xfrm>
          <a:prstGeom prst="rect">
            <a:avLst/>
          </a:prstGeom>
          <a:noFill/>
        </p:spPr>
        <p:txBody>
          <a:bodyPr wrap="none">
            <a:spAutoFit/>
          </a:bodyPr>
          <a:lstStyle/>
          <a:p>
            <a:pPr>
              <a:defRPr sz="2500" b="1">
                <a:solidFill>
                  <a:srgbClr val="274958"/>
                </a:solidFill>
                <a:latin typeface="Aptos Display"/>
              </a:defRPr>
            </a:pPr>
            <a:r>
              <a:t>Η πληροφορία γίνεται φθηνότερη</a:t>
            </a:r>
          </a:p>
        </p:txBody>
      </p:sp>
      <p:sp>
        <p:nvSpPr>
          <p:cNvPr id="4" name="Rectangle 3"/>
          <p:cNvSpPr/>
          <p:nvPr/>
        </p:nvSpPr>
        <p:spPr>
          <a:xfrm>
            <a:off x="621792" y="1005840"/>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716768" cy="5074920"/>
          </a:xfrm>
          <a:prstGeom prst="rect">
            <a:avLst/>
          </a:prstGeom>
          <a:noFill/>
        </p:spPr>
        <p:txBody>
          <a:bodyPr wrap="square">
            <a:spAutoFit/>
          </a:bodyPr>
          <a:lstStyle/>
          <a:p>
            <a:pPr>
              <a:lnSpc>
                <a:spcPct val="102000"/>
              </a:lnSpc>
              <a:spcAft>
                <a:spcPts val="800"/>
              </a:spcAft>
              <a:defRPr sz="1520">
                <a:solidFill>
                  <a:srgbClr val="1F2326"/>
                </a:solidFill>
                <a:latin typeface="Aptos"/>
              </a:defRPr>
            </a:pPr>
            <a:r>
              <a:t>Οι Goldfarb και Tucker (2019) εξηγούν την ψηφιακή οικονομία μέσα από τη μείωση πέντε σημαντικών οικονομικών κόστους: αναζήτησης, αντιγραφής, μεταφοράς, παρακολούθησης και επαλήθευσης πληροφορίας.</a:t>
            </a:r>
          </a:p>
          <a:p>
            <a:pPr>
              <a:lnSpc>
                <a:spcPct val="102000"/>
              </a:lnSpc>
              <a:spcAft>
                <a:spcPts val="800"/>
              </a:spcAft>
              <a:defRPr sz="1520">
                <a:solidFill>
                  <a:srgbClr val="1F2326"/>
                </a:solidFill>
                <a:latin typeface="Aptos"/>
              </a:defRPr>
            </a:pPr>
            <a:r>
              <a:t>Όταν η αναζήτηση γίνεται φθηνότερη, ο καταναλωτής συγκρίνει περισσότερες επιλογές. Όταν η παρακολούθηση γίνεται φθηνότερη, μια επιχείρηση μπορεί να μετρά καλύτερα συμπεριφορές και αποτελέσματα. Όταν η επαλήθευση βελτιώνεται, μπορούν να δημιουργηθούν νέες μορφές online συναλλαγών.</a:t>
            </a:r>
          </a:p>
          <a:p>
            <a:pPr>
              <a:lnSpc>
                <a:spcPct val="102000"/>
              </a:lnSpc>
              <a:spcAft>
                <a:spcPts val="800"/>
              </a:spcAft>
              <a:defRPr sz="1520">
                <a:solidFill>
                  <a:srgbClr val="1F2326"/>
                </a:solidFill>
                <a:latin typeface="Aptos"/>
              </a:defRPr>
            </a:pPr>
            <a:r>
              <a:t>Η ψηφιακή τεχνολογία επομένως δεν αλλάζει απλώς τα εργαλεία· αλλάζει το κόστος που βρίσκεται πίσω από πολλές οικονομικές αποφάσεις.</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4η Εβδομάδα                                      17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28600"/>
            <a:ext cx="10881360" cy="749808"/>
          </a:xfrm>
          <a:prstGeom prst="rect">
            <a:avLst/>
          </a:prstGeom>
          <a:noFill/>
        </p:spPr>
        <p:txBody>
          <a:bodyPr wrap="none">
            <a:spAutoFit/>
          </a:bodyPr>
          <a:lstStyle/>
          <a:p>
            <a:pPr>
              <a:defRPr sz="2500" b="1">
                <a:solidFill>
                  <a:srgbClr val="274958"/>
                </a:solidFill>
                <a:latin typeface="Aptos Display"/>
              </a:defRPr>
            </a:pPr>
            <a:r>
              <a:t>Επιπτώσεις στην παραγωγικότητα</a:t>
            </a:r>
          </a:p>
        </p:txBody>
      </p:sp>
      <p:sp>
        <p:nvSpPr>
          <p:cNvPr id="4" name="Rectangle 3"/>
          <p:cNvSpPr/>
          <p:nvPr/>
        </p:nvSpPr>
        <p:spPr>
          <a:xfrm>
            <a:off x="621792" y="1005840"/>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716768" cy="5074920"/>
          </a:xfrm>
          <a:prstGeom prst="rect">
            <a:avLst/>
          </a:prstGeom>
          <a:noFill/>
        </p:spPr>
        <p:txBody>
          <a:bodyPr wrap="square">
            <a:spAutoFit/>
          </a:bodyPr>
          <a:lstStyle/>
          <a:p>
            <a:pPr>
              <a:lnSpc>
                <a:spcPct val="102000"/>
              </a:lnSpc>
              <a:spcAft>
                <a:spcPts val="800"/>
              </a:spcAft>
              <a:defRPr sz="1520">
                <a:solidFill>
                  <a:srgbClr val="1F2326"/>
                </a:solidFill>
                <a:latin typeface="Aptos"/>
              </a:defRPr>
            </a:pPr>
            <a:r>
              <a:t>Οι ψηφιακές τεχνολογίες μπορούν να αυξήσουν την παραγωγικότητα μέσω αυτοματοποίησης, καλύτερου συντονισμού, ταχύτερης πληροφόρησης και αποτελεσματικότερης χρήσης πόρων.</a:t>
            </a:r>
          </a:p>
          <a:p>
            <a:pPr>
              <a:lnSpc>
                <a:spcPct val="102000"/>
              </a:lnSpc>
              <a:spcAft>
                <a:spcPts val="800"/>
              </a:spcAft>
              <a:defRPr sz="1520">
                <a:solidFill>
                  <a:srgbClr val="1F2326"/>
                </a:solidFill>
                <a:latin typeface="Aptos"/>
              </a:defRPr>
            </a:pPr>
            <a:r>
              <a:t>Ωστόσο, η αγορά ενός υπολογιστή ή ενός νέου λογισμικού δεν εγγυάται από μόνη της αύξηση παραγωγικότητας. Συχνά απαιτούνται οργανωτικές αλλαγές, νέες δεξιότητες και επανασχεδιασμός διαδικασιών (Brynjolfsson &amp; Hitt, 2000).</a:t>
            </a:r>
          </a:p>
          <a:p>
            <a:pPr>
              <a:lnSpc>
                <a:spcPct val="102000"/>
              </a:lnSpc>
              <a:spcAft>
                <a:spcPts val="800"/>
              </a:spcAft>
              <a:defRPr sz="1520">
                <a:solidFill>
                  <a:srgbClr val="1F2326"/>
                </a:solidFill>
                <a:latin typeface="Aptos"/>
              </a:defRPr>
            </a:pPr>
            <a:r>
              <a:t>Αυτό εξηγεί γιατί τα οικονομικά οφέλη μιας νέας τεχνολογίας μπορεί να εμφανίζονται με καθυστέρηση: οι συμπληρωματικές αλλαγές χρειάζονται χρόνο.</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4η Εβδομάδα                                      18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28600"/>
            <a:ext cx="10881360" cy="749808"/>
          </a:xfrm>
          <a:prstGeom prst="rect">
            <a:avLst/>
          </a:prstGeom>
          <a:noFill/>
        </p:spPr>
        <p:txBody>
          <a:bodyPr wrap="none">
            <a:spAutoFit/>
          </a:bodyPr>
          <a:lstStyle/>
          <a:p>
            <a:pPr>
              <a:defRPr sz="2500" b="1">
                <a:solidFill>
                  <a:srgbClr val="274958"/>
                </a:solidFill>
                <a:latin typeface="Aptos Display"/>
              </a:defRPr>
            </a:pPr>
            <a:r>
              <a:t>Επιπτώσεις στον ανταγωνισμό</a:t>
            </a:r>
          </a:p>
        </p:txBody>
      </p:sp>
      <p:sp>
        <p:nvSpPr>
          <p:cNvPr id="4" name="Rectangle 3"/>
          <p:cNvSpPr/>
          <p:nvPr/>
        </p:nvSpPr>
        <p:spPr>
          <a:xfrm>
            <a:off x="621792" y="1005840"/>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716768" cy="5074920"/>
          </a:xfrm>
          <a:prstGeom prst="rect">
            <a:avLst/>
          </a:prstGeom>
          <a:noFill/>
        </p:spPr>
        <p:txBody>
          <a:bodyPr wrap="square">
            <a:spAutoFit/>
          </a:bodyPr>
          <a:lstStyle/>
          <a:p>
            <a:pPr>
              <a:lnSpc>
                <a:spcPct val="102000"/>
              </a:lnSpc>
              <a:spcAft>
                <a:spcPts val="800"/>
              </a:spcAft>
              <a:defRPr sz="1520">
                <a:solidFill>
                  <a:srgbClr val="1F2326"/>
                </a:solidFill>
                <a:latin typeface="Aptos"/>
              </a:defRPr>
            </a:pPr>
            <a:r>
              <a:t>Η ψηφιακή οικονομία μπορεί να ενισχύσει τον ανταγωνισμό επειδή μειώνει το κόστος εισόδου και επιτρέπει σε νέες επιχειρήσεις να φτάσουν γρήγορα σε πελάτες. Ένα μικρό brand μπορεί να αποκτήσει διεθνή παρουσία μέσω ηλεκτρονικού εμπορίου.</a:t>
            </a:r>
          </a:p>
          <a:p>
            <a:pPr>
              <a:lnSpc>
                <a:spcPct val="102000"/>
              </a:lnSpc>
              <a:spcAft>
                <a:spcPts val="800"/>
              </a:spcAft>
              <a:defRPr sz="1520">
                <a:solidFill>
                  <a:srgbClr val="1F2326"/>
                </a:solidFill>
                <a:latin typeface="Aptos"/>
              </a:defRPr>
            </a:pPr>
            <a:r>
              <a:t>Ταυτόχρονα, οικονομίες κλίμακας, δεδομένα και δικτυακά αποτελέσματα μπορούν να δημιουργήσουν πολύ ισχυρές επιχειρήσεις. Όσο περισσότεροι χρήστες συμμετέχουν σε μια πλατφόρμα, τόσο πιο ελκυστική μπορεί να γίνεται για νέους χρήστες.</a:t>
            </a:r>
          </a:p>
          <a:p>
            <a:pPr>
              <a:lnSpc>
                <a:spcPct val="102000"/>
              </a:lnSpc>
              <a:spcAft>
                <a:spcPts val="800"/>
              </a:spcAft>
              <a:defRPr sz="1520">
                <a:solidFill>
                  <a:srgbClr val="1F2326"/>
                </a:solidFill>
                <a:latin typeface="Aptos"/>
              </a:defRPr>
            </a:pPr>
            <a:r>
              <a:t>Άρα η ψηφιακή οικονομία μπορεί να μειώνει ορισμένα εμπόδια εισόδου αλλά να δημιουργεί νέα εμπόδια που σχετίζονται με δεδομένα, οικοσυστήματα και δίκτυα.</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4η Εβδομάδα                                      19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28600"/>
            <a:ext cx="10881360" cy="749808"/>
          </a:xfrm>
          <a:prstGeom prst="rect">
            <a:avLst/>
          </a:prstGeom>
          <a:noFill/>
        </p:spPr>
        <p:txBody>
          <a:bodyPr wrap="none">
            <a:spAutoFit/>
          </a:bodyPr>
          <a:lstStyle/>
          <a:p>
            <a:pPr>
              <a:defRPr sz="2500" b="1">
                <a:solidFill>
                  <a:srgbClr val="274958"/>
                </a:solidFill>
                <a:latin typeface="Aptos Display"/>
              </a:defRPr>
            </a:pPr>
            <a:r>
              <a:t>Επιπτώσεις στους καταναλωτές</a:t>
            </a:r>
          </a:p>
        </p:txBody>
      </p:sp>
      <p:sp>
        <p:nvSpPr>
          <p:cNvPr id="4" name="Rectangle 3"/>
          <p:cNvSpPr/>
          <p:nvPr/>
        </p:nvSpPr>
        <p:spPr>
          <a:xfrm>
            <a:off x="621792" y="1005840"/>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716768" cy="5074920"/>
          </a:xfrm>
          <a:prstGeom prst="rect">
            <a:avLst/>
          </a:prstGeom>
          <a:noFill/>
        </p:spPr>
        <p:txBody>
          <a:bodyPr wrap="square">
            <a:spAutoFit/>
          </a:bodyPr>
          <a:lstStyle/>
          <a:p>
            <a:pPr>
              <a:lnSpc>
                <a:spcPct val="102000"/>
              </a:lnSpc>
              <a:spcAft>
                <a:spcPts val="800"/>
              </a:spcAft>
              <a:defRPr sz="1520">
                <a:solidFill>
                  <a:srgbClr val="1F2326"/>
                </a:solidFill>
                <a:latin typeface="Aptos"/>
              </a:defRPr>
            </a:pPr>
            <a:r>
              <a:t>Οι καταναλωτές αποκτούν μεγαλύτερη πρόσβαση σε πληροφορία, ευκολότερη σύγκριση τιμών, άμεσες υπηρεσίες και μεγαλύτερη ποικιλία. Πολλές ψηφιακές υπηρεσίες παρέχονται χωρίς άμεση χρηματική χρέωση.</a:t>
            </a:r>
          </a:p>
          <a:p>
            <a:pPr>
              <a:lnSpc>
                <a:spcPct val="102000"/>
              </a:lnSpc>
              <a:spcAft>
                <a:spcPts val="800"/>
              </a:spcAft>
              <a:defRPr sz="1520">
                <a:solidFill>
                  <a:srgbClr val="1F2326"/>
                </a:solidFill>
                <a:latin typeface="Aptos"/>
              </a:defRPr>
            </a:pPr>
            <a:r>
              <a:t>Όμως το «δωρεάν» δεν σημαίνει ότι δεν υπάρχει οικονομική ανταλλαγή. Ο χρήστης μπορεί να παρέχει δεδομένα, χρόνο και προσοχή, τα οποία έχουν αξία για την επιχείρηση.</a:t>
            </a:r>
          </a:p>
          <a:p>
            <a:pPr>
              <a:lnSpc>
                <a:spcPct val="102000"/>
              </a:lnSpc>
              <a:spcAft>
                <a:spcPts val="800"/>
              </a:spcAft>
              <a:defRPr sz="1520">
                <a:solidFill>
                  <a:srgbClr val="1F2326"/>
                </a:solidFill>
                <a:latin typeface="Aptos"/>
              </a:defRPr>
            </a:pPr>
            <a:r>
              <a:t>Παράλληλα, αλγόριθμοι και προσωποποιημένες προτάσεις επηρεάζουν το τι βλέπει ο καταναλωτής. Αυτό δημιουργεί νέα ερωτήματα για διαφάνεια, ιδιωτικότητα και προστασία καταναλωτή.</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4η Εβδομάδα                                      20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28600"/>
            <a:ext cx="10881360" cy="749808"/>
          </a:xfrm>
          <a:prstGeom prst="rect">
            <a:avLst/>
          </a:prstGeom>
          <a:noFill/>
        </p:spPr>
        <p:txBody>
          <a:bodyPr wrap="none">
            <a:spAutoFit/>
          </a:bodyPr>
          <a:lstStyle/>
          <a:p>
            <a:pPr>
              <a:defRPr sz="2500" b="1">
                <a:solidFill>
                  <a:srgbClr val="274958"/>
                </a:solidFill>
                <a:latin typeface="Aptos Display"/>
              </a:defRPr>
            </a:pPr>
            <a:r>
              <a:t>Επιπτώσεις στην εργασία — μια πρώτη εικόνα</a:t>
            </a:r>
          </a:p>
        </p:txBody>
      </p:sp>
      <p:sp>
        <p:nvSpPr>
          <p:cNvPr id="4" name="Rectangle 3"/>
          <p:cNvSpPr/>
          <p:nvPr/>
        </p:nvSpPr>
        <p:spPr>
          <a:xfrm>
            <a:off x="621792" y="1005840"/>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716768" cy="5074920"/>
          </a:xfrm>
          <a:prstGeom prst="rect">
            <a:avLst/>
          </a:prstGeom>
          <a:noFill/>
        </p:spPr>
        <p:txBody>
          <a:bodyPr wrap="square">
            <a:spAutoFit/>
          </a:bodyPr>
          <a:lstStyle/>
          <a:p>
            <a:pPr>
              <a:lnSpc>
                <a:spcPct val="102000"/>
              </a:lnSpc>
              <a:spcAft>
                <a:spcPts val="800"/>
              </a:spcAft>
              <a:defRPr sz="1520">
                <a:solidFill>
                  <a:srgbClr val="1F2326"/>
                </a:solidFill>
                <a:latin typeface="Aptos"/>
              </a:defRPr>
            </a:pPr>
            <a:r>
              <a:t>Η ψηφιακή τεχνολογία αυτοματοποιεί ορισμένες εργασίες, αλλά ταυτόχρονα δημιουργεί νέες εργασίες και αυξάνει τη ζήτηση για διαφορετικές δεξιότητες. Για αυτό είναι πιο ακριβές να εξετάζουμε tasks και όχι να θεωρούμε ότι ολόκληρα επαγγέλματα εξαφανίζονται αυτόματα (Autor, 2015).</a:t>
            </a:r>
          </a:p>
          <a:p>
            <a:pPr>
              <a:lnSpc>
                <a:spcPct val="102000"/>
              </a:lnSpc>
              <a:spcAft>
                <a:spcPts val="800"/>
              </a:spcAft>
              <a:defRPr sz="1520">
                <a:solidFill>
                  <a:srgbClr val="1F2326"/>
                </a:solidFill>
                <a:latin typeface="Aptos"/>
              </a:defRPr>
            </a:pPr>
            <a:r>
              <a:t>Εργασίες που είναι επαναλαμβανόμενες και μπορούν να περιγραφούν με σαφείς κανόνες είναι συχνά ευκολότερο να αυτοματοποιηθούν. Αντίθετα, η ανθρώπινη κρίση, η κοινωνική αλληλεπίδραση, η δημιουργικότητα και η προσαρμογή σε μη προβλέψιμες καταστάσεις παραμένουν σημαντικές.</a:t>
            </a:r>
          </a:p>
          <a:p>
            <a:pPr>
              <a:lnSpc>
                <a:spcPct val="102000"/>
              </a:lnSpc>
              <a:spcAft>
                <a:spcPts val="800"/>
              </a:spcAft>
              <a:defRPr sz="1520">
                <a:solidFill>
                  <a:srgbClr val="1F2326"/>
                </a:solidFill>
                <a:latin typeface="Aptos"/>
              </a:defRPr>
            </a:pPr>
            <a:r>
              <a:t>Θα επανέλθουμε αναλυτικότερα στην αγορά εργασίας σε επόμενη ενότητα.</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4η Εβδομάδα                                      21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28600"/>
            <a:ext cx="10881360" cy="749808"/>
          </a:xfrm>
          <a:prstGeom prst="rect">
            <a:avLst/>
          </a:prstGeom>
          <a:noFill/>
        </p:spPr>
        <p:txBody>
          <a:bodyPr wrap="none">
            <a:spAutoFit/>
          </a:bodyPr>
          <a:lstStyle/>
          <a:p>
            <a:pPr>
              <a:defRPr sz="2500" b="1">
                <a:solidFill>
                  <a:srgbClr val="274958"/>
                </a:solidFill>
                <a:latin typeface="Aptos Display"/>
              </a:defRPr>
            </a:pPr>
            <a:r>
              <a:t>Οφέλη και κίνδυνοι της ψηφιακής οικονομίας</a:t>
            </a:r>
          </a:p>
        </p:txBody>
      </p:sp>
      <p:sp>
        <p:nvSpPr>
          <p:cNvPr id="4" name="Rectangle 3"/>
          <p:cNvSpPr/>
          <p:nvPr/>
        </p:nvSpPr>
        <p:spPr>
          <a:xfrm>
            <a:off x="621792" y="1005840"/>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713232" y="1325880"/>
            <a:ext cx="5074920" cy="502920"/>
          </a:xfrm>
          <a:prstGeom prst="round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274958"/>
                </a:solidFill>
              </a:defRPr>
            </a:pPr>
            <a:r>
              <a:t>Δυνατότητες</a:t>
            </a:r>
          </a:p>
        </p:txBody>
      </p:sp>
      <p:sp>
        <p:nvSpPr>
          <p:cNvPr id="6" name="TextBox 5"/>
          <p:cNvSpPr txBox="1"/>
          <p:nvPr/>
        </p:nvSpPr>
        <p:spPr>
          <a:xfrm>
            <a:off x="786384" y="1920240"/>
            <a:ext cx="4892040" cy="4160520"/>
          </a:xfrm>
          <a:prstGeom prst="rect">
            <a:avLst/>
          </a:prstGeom>
          <a:noFill/>
        </p:spPr>
        <p:txBody>
          <a:bodyPr wrap="square">
            <a:spAutoFit/>
          </a:bodyPr>
          <a:lstStyle/>
          <a:p>
            <a:pPr>
              <a:spcAft>
                <a:spcPts val="800"/>
              </a:spcAft>
              <a:defRPr sz="1400">
                <a:solidFill>
                  <a:srgbClr val="1F2326"/>
                </a:solidFill>
              </a:defRPr>
            </a:pPr>
            <a:r>
              <a:t>Υψηλότερη παραγωγικότητα και ταχύτερες διαδικασίες.</a:t>
            </a:r>
          </a:p>
          <a:p>
            <a:pPr>
              <a:spcAft>
                <a:spcPts val="800"/>
              </a:spcAft>
              <a:defRPr sz="1400">
                <a:solidFill>
                  <a:srgbClr val="1F2326"/>
                </a:solidFill>
              </a:defRPr>
            </a:pPr>
            <a:r>
              <a:t>Νέα προϊόντα, υπηρεσίες και επιχειρηματικά μοντέλα.</a:t>
            </a:r>
          </a:p>
          <a:p>
            <a:pPr>
              <a:spcAft>
                <a:spcPts val="800"/>
              </a:spcAft>
              <a:defRPr sz="1400">
                <a:solidFill>
                  <a:srgbClr val="1F2326"/>
                </a:solidFill>
              </a:defRPr>
            </a:pPr>
            <a:r>
              <a:t>Πρόσβαση μικρότερων επιχειρήσεων σε ευρύτερες αγορές.</a:t>
            </a:r>
          </a:p>
          <a:p>
            <a:pPr>
              <a:spcAft>
                <a:spcPts val="800"/>
              </a:spcAft>
              <a:defRPr sz="1400">
                <a:solidFill>
                  <a:srgbClr val="1F2326"/>
                </a:solidFill>
              </a:defRPr>
            </a:pPr>
            <a:r>
              <a:t>Καλύτερη αξιοποίηση δεδομένων και εξατομίκευση.</a:t>
            </a:r>
          </a:p>
          <a:p>
            <a:pPr>
              <a:spcAft>
                <a:spcPts val="800"/>
              </a:spcAft>
              <a:defRPr sz="1400">
                <a:solidFill>
                  <a:srgbClr val="1F2326"/>
                </a:solidFill>
              </a:defRPr>
            </a:pPr>
            <a:r>
              <a:t>Ευκολότερη επικοινωνία και συνεργασία από απόσταση.</a:t>
            </a:r>
          </a:p>
        </p:txBody>
      </p:sp>
      <p:sp>
        <p:nvSpPr>
          <p:cNvPr id="7" name="Rounded Rectangle 6"/>
          <p:cNvSpPr/>
          <p:nvPr/>
        </p:nvSpPr>
        <p:spPr>
          <a:xfrm>
            <a:off x="6199632" y="1325880"/>
            <a:ext cx="5074920" cy="502920"/>
          </a:xfrm>
          <a:prstGeom prst="round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274958"/>
                </a:solidFill>
              </a:defRPr>
            </a:pPr>
            <a:r>
              <a:t>Προκλήσεις</a:t>
            </a:r>
          </a:p>
        </p:txBody>
      </p:sp>
      <p:sp>
        <p:nvSpPr>
          <p:cNvPr id="8" name="TextBox 7"/>
          <p:cNvSpPr txBox="1"/>
          <p:nvPr/>
        </p:nvSpPr>
        <p:spPr>
          <a:xfrm>
            <a:off x="6272784" y="1920240"/>
            <a:ext cx="4892040" cy="4160520"/>
          </a:xfrm>
          <a:prstGeom prst="rect">
            <a:avLst/>
          </a:prstGeom>
          <a:noFill/>
        </p:spPr>
        <p:txBody>
          <a:bodyPr wrap="square">
            <a:spAutoFit/>
          </a:bodyPr>
          <a:lstStyle/>
          <a:p>
            <a:pPr>
              <a:spcAft>
                <a:spcPts val="800"/>
              </a:spcAft>
              <a:defRPr sz="1400">
                <a:solidFill>
                  <a:srgbClr val="1F2326"/>
                </a:solidFill>
              </a:defRPr>
            </a:pPr>
            <a:r>
              <a:t>Ψηφιακό χάσμα και άνιση πρόσβαση σε δεξιότητες.</a:t>
            </a:r>
          </a:p>
          <a:p>
            <a:pPr>
              <a:spcAft>
                <a:spcPts val="800"/>
              </a:spcAft>
              <a:defRPr sz="1400">
                <a:solidFill>
                  <a:srgbClr val="1F2326"/>
                </a:solidFill>
              </a:defRPr>
            </a:pPr>
            <a:r>
              <a:t>Ιδιωτικότητα, κυβερνοασφάλεια και χρήση προσωπικών δεδομένων.</a:t>
            </a:r>
          </a:p>
          <a:p>
            <a:pPr>
              <a:spcAft>
                <a:spcPts val="800"/>
              </a:spcAft>
              <a:defRPr sz="1400">
                <a:solidFill>
                  <a:srgbClr val="1F2326"/>
                </a:solidFill>
              </a:defRPr>
            </a:pPr>
            <a:r>
              <a:t>Συγκέντρωση ισχύος σε μεγάλες πλατφόρμες.</a:t>
            </a:r>
          </a:p>
          <a:p>
            <a:pPr>
              <a:spcAft>
                <a:spcPts val="800"/>
              </a:spcAft>
              <a:defRPr sz="1400">
                <a:solidFill>
                  <a:srgbClr val="1F2326"/>
                </a:solidFill>
              </a:defRPr>
            </a:pPr>
            <a:r>
              <a:t>Μεταβολές στην αγορά εργασίας και ανάγκη επανεκπαίδευσης.</a:t>
            </a:r>
          </a:p>
          <a:p>
            <a:pPr>
              <a:spcAft>
                <a:spcPts val="800"/>
              </a:spcAft>
              <a:defRPr sz="1400">
                <a:solidFill>
                  <a:srgbClr val="1F2326"/>
                </a:solidFill>
              </a:defRPr>
            </a:pPr>
            <a:r>
              <a:t>Δυσκολία προσαρμογής ρυθμιστικού και φορολογικού πλαισίου.</a:t>
            </a:r>
          </a:p>
        </p:txBody>
      </p:sp>
      <p:sp>
        <p:nvSpPr>
          <p:cNvPr id="9" name="TextBox 8"/>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4η Εβδομάδα                                      22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28600"/>
            <a:ext cx="10881360" cy="749808"/>
          </a:xfrm>
          <a:prstGeom prst="rect">
            <a:avLst/>
          </a:prstGeom>
          <a:noFill/>
        </p:spPr>
        <p:txBody>
          <a:bodyPr wrap="none">
            <a:spAutoFit/>
          </a:bodyPr>
          <a:lstStyle/>
          <a:p>
            <a:pPr>
              <a:defRPr sz="2500" b="1">
                <a:solidFill>
                  <a:srgbClr val="274958"/>
                </a:solidFill>
                <a:latin typeface="Aptos Display"/>
              </a:defRPr>
            </a:pPr>
            <a:r>
              <a:t>Το ψηφιακό χάσμα</a:t>
            </a:r>
          </a:p>
        </p:txBody>
      </p:sp>
      <p:sp>
        <p:nvSpPr>
          <p:cNvPr id="4" name="Rectangle 3"/>
          <p:cNvSpPr/>
          <p:nvPr/>
        </p:nvSpPr>
        <p:spPr>
          <a:xfrm>
            <a:off x="621792" y="1005840"/>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716768" cy="5074920"/>
          </a:xfrm>
          <a:prstGeom prst="rect">
            <a:avLst/>
          </a:prstGeom>
          <a:noFill/>
        </p:spPr>
        <p:txBody>
          <a:bodyPr wrap="square">
            <a:spAutoFit/>
          </a:bodyPr>
          <a:lstStyle/>
          <a:p>
            <a:pPr>
              <a:lnSpc>
                <a:spcPct val="102000"/>
              </a:lnSpc>
              <a:spcAft>
                <a:spcPts val="800"/>
              </a:spcAft>
              <a:defRPr sz="1520">
                <a:solidFill>
                  <a:srgbClr val="1F2326"/>
                </a:solidFill>
                <a:latin typeface="Aptos"/>
              </a:defRPr>
            </a:pPr>
            <a:r>
              <a:t>Η ψηφιακή οικονομία δημιουργεί ευκαιρίες μόνο όταν οι πολίτες και οι επιχειρήσεις μπορούν να συμμετέχουν. Το ψηφιακό χάσμα αφορά διαφορές στην πρόσβαση σε γρήγορο Internet, κατάλληλες συσκευές, ψηφιακές δεξιότητες και δυνατότητα ουσιαστικής χρήσης τεχνολογίας.</a:t>
            </a:r>
          </a:p>
          <a:p>
            <a:pPr>
              <a:lnSpc>
                <a:spcPct val="102000"/>
              </a:lnSpc>
              <a:spcAft>
                <a:spcPts val="800"/>
              </a:spcAft>
              <a:defRPr sz="1520">
                <a:solidFill>
                  <a:srgbClr val="1F2326"/>
                </a:solidFill>
                <a:latin typeface="Aptos"/>
              </a:defRPr>
            </a:pPr>
            <a:r>
              <a:t>Δεν αρκεί λοιπόν μια περιοχή να έχει τεχνικά σύνδεση στο Internet. Χρειάζονται δεξιότητες, οικονομική δυνατότητα και υπηρεσίες που να μπορούν να χρησιμοποιηθούν αποτελεσματικά.</a:t>
            </a:r>
          </a:p>
          <a:p>
            <a:pPr>
              <a:lnSpc>
                <a:spcPct val="102000"/>
              </a:lnSpc>
              <a:spcAft>
                <a:spcPts val="800"/>
              </a:spcAft>
              <a:defRPr sz="1520">
                <a:solidFill>
                  <a:srgbClr val="1F2326"/>
                </a:solidFill>
                <a:latin typeface="Aptos"/>
              </a:defRPr>
            </a:pPr>
            <a:r>
              <a:t>Το ψηφιακό χάσμα μπορεί να ενισχύσει υπάρχουσες ανισότητες όταν οι πιο ψηφιακά ικανοί εργαζόμενοι και επιχειρήσεις αξιοποιούν πολύ γρηγορότερα τις νέες δυνατότητες.</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4η Εβδομάδα                                      23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28600"/>
            <a:ext cx="10881360" cy="749808"/>
          </a:xfrm>
          <a:prstGeom prst="rect">
            <a:avLst/>
          </a:prstGeom>
          <a:noFill/>
        </p:spPr>
        <p:txBody>
          <a:bodyPr wrap="none">
            <a:spAutoFit/>
          </a:bodyPr>
          <a:lstStyle/>
          <a:p>
            <a:pPr>
              <a:defRPr sz="2500" b="1">
                <a:solidFill>
                  <a:srgbClr val="274958"/>
                </a:solidFill>
                <a:latin typeface="Aptos Display"/>
              </a:defRPr>
            </a:pPr>
            <a:r>
              <a:t>Ιδιωτικότητα και κυβερνοασφάλεια</a:t>
            </a:r>
          </a:p>
        </p:txBody>
      </p:sp>
      <p:sp>
        <p:nvSpPr>
          <p:cNvPr id="4" name="Rectangle 3"/>
          <p:cNvSpPr/>
          <p:nvPr/>
        </p:nvSpPr>
        <p:spPr>
          <a:xfrm>
            <a:off x="621792" y="1005840"/>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716768" cy="5074920"/>
          </a:xfrm>
          <a:prstGeom prst="rect">
            <a:avLst/>
          </a:prstGeom>
          <a:noFill/>
        </p:spPr>
        <p:txBody>
          <a:bodyPr wrap="square">
            <a:spAutoFit/>
          </a:bodyPr>
          <a:lstStyle/>
          <a:p>
            <a:pPr>
              <a:lnSpc>
                <a:spcPct val="102000"/>
              </a:lnSpc>
              <a:spcAft>
                <a:spcPts val="800"/>
              </a:spcAft>
              <a:defRPr sz="1520">
                <a:solidFill>
                  <a:srgbClr val="1F2326"/>
                </a:solidFill>
                <a:latin typeface="Aptos"/>
              </a:defRPr>
            </a:pPr>
            <a:r>
              <a:t>Όσο περισσότερες οικονομικές δραστηριότητες γίνονται ψηφιακά, τόσο περισσότερα δεδομένα αποθηκεύονται και μεταδίδονται. Αυτό αυξάνει την ανάγκη για προστασία προσωπικών δεδομένων και ασφάλεια πληροφοριακών συστημάτων.</a:t>
            </a:r>
          </a:p>
          <a:p>
            <a:pPr>
              <a:lnSpc>
                <a:spcPct val="102000"/>
              </a:lnSpc>
              <a:spcAft>
                <a:spcPts val="800"/>
              </a:spcAft>
              <a:defRPr sz="1520">
                <a:solidFill>
                  <a:srgbClr val="1F2326"/>
                </a:solidFill>
                <a:latin typeface="Aptos"/>
              </a:defRPr>
            </a:pPr>
            <a:r>
              <a:t>Μια παραβίαση δεδομένων μπορεί να προκαλέσει άμεσο οικονομικό κόστος, απώλεια εμπιστοσύνης και νομικές συνέπειες. Η κυβερνοασφάλεια επομένως δεν είναι μόνο τεχνικό ζήτημα αλλά μέρος της οικονομικής διαχείρισης κινδύνου.</a:t>
            </a:r>
          </a:p>
          <a:p>
            <a:pPr>
              <a:lnSpc>
                <a:spcPct val="102000"/>
              </a:lnSpc>
              <a:spcAft>
                <a:spcPts val="800"/>
              </a:spcAft>
              <a:defRPr sz="1520">
                <a:solidFill>
                  <a:srgbClr val="1F2326"/>
                </a:solidFill>
                <a:latin typeface="Aptos"/>
              </a:defRPr>
            </a:pPr>
            <a:r>
              <a:t>Ταυτόχρονα, η ρύθμιση πρέπει να ισορροπεί ανάμεσα στην προστασία του πολίτη και στη δυνατότητα καινοτομίας.</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4η Εβδομάδα                                      24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28600"/>
            <a:ext cx="10881360" cy="749808"/>
          </a:xfrm>
          <a:prstGeom prst="rect">
            <a:avLst/>
          </a:prstGeom>
          <a:noFill/>
        </p:spPr>
        <p:txBody>
          <a:bodyPr wrap="none">
            <a:spAutoFit/>
          </a:bodyPr>
          <a:lstStyle/>
          <a:p>
            <a:pPr>
              <a:defRPr sz="2500" b="1">
                <a:solidFill>
                  <a:srgbClr val="274958"/>
                </a:solidFill>
                <a:latin typeface="Aptos Display"/>
              </a:defRPr>
            </a:pPr>
            <a:r>
              <a:t>Μπορούμε να μετρήσουμε σωστά την ψηφιακή οικονομία;</a:t>
            </a:r>
          </a:p>
        </p:txBody>
      </p:sp>
      <p:sp>
        <p:nvSpPr>
          <p:cNvPr id="4" name="Rectangle 3"/>
          <p:cNvSpPr/>
          <p:nvPr/>
        </p:nvSpPr>
        <p:spPr>
          <a:xfrm>
            <a:off x="621792" y="1005840"/>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716768" cy="5074920"/>
          </a:xfrm>
          <a:prstGeom prst="rect">
            <a:avLst/>
          </a:prstGeom>
          <a:noFill/>
        </p:spPr>
        <p:txBody>
          <a:bodyPr wrap="square">
            <a:spAutoFit/>
          </a:bodyPr>
          <a:lstStyle/>
          <a:p>
            <a:pPr>
              <a:lnSpc>
                <a:spcPct val="102000"/>
              </a:lnSpc>
              <a:spcAft>
                <a:spcPts val="800"/>
              </a:spcAft>
              <a:defRPr sz="1520">
                <a:solidFill>
                  <a:srgbClr val="1F2326"/>
                </a:solidFill>
                <a:latin typeface="Aptos"/>
              </a:defRPr>
            </a:pPr>
            <a:r>
              <a:t>Η μέτρηση της ψηφιακής οικονομίας είναι δύσκολη επειδή πολλές υπηρεσίες έχουν μηδενική χρηματική τιμή για τον χρήστη, ενώ η ποιότητά τους αλλάζει γρήγορα. Το ΑΕΠ καταγράφει αγοραίες συναλλαγές, όχι κάθε μορφή ωφέλειας του καταναλωτή.</a:t>
            </a:r>
          </a:p>
          <a:p>
            <a:pPr>
              <a:lnSpc>
                <a:spcPct val="102000"/>
              </a:lnSpc>
              <a:spcAft>
                <a:spcPts val="800"/>
              </a:spcAft>
              <a:defRPr sz="1520">
                <a:solidFill>
                  <a:srgbClr val="1F2326"/>
                </a:solidFill>
                <a:latin typeface="Aptos"/>
              </a:defRPr>
            </a:pPr>
            <a:r>
              <a:t>Ένας δωρεάν ψηφιακός χάρτης ή μια μηχανή αναζήτησης μπορεί να δημιουργεί μεγάλη αξία για τον χρήστη χωρίς να εμφανίζεται ως αντίστοιχη προσωπική δαπάνη. Αυτό δεν σημαίνει ότι το ΑΕΠ είναι άχρηστο, αλλά ότι η ψηφιακή εποχή κάνει πιο εμφανή τα όριά του (Brynjolfsson et al., 2019).</a:t>
            </a:r>
          </a:p>
          <a:p>
            <a:pPr>
              <a:lnSpc>
                <a:spcPct val="102000"/>
              </a:lnSpc>
              <a:spcAft>
                <a:spcPts val="800"/>
              </a:spcAft>
              <a:defRPr sz="1520">
                <a:solidFill>
                  <a:srgbClr val="1F2326"/>
                </a:solidFill>
                <a:latin typeface="Aptos"/>
              </a:defRPr>
            </a:pPr>
            <a:r>
              <a:t>Η διάκριση ανάμεσα στην οικονομική παραγωγή και στην ευρύτερη ευημερία είναι επομένως ιδιαίτερα σημαντική.</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4η Εβδομάδα                                      28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28600"/>
            <a:ext cx="10881360" cy="749808"/>
          </a:xfrm>
          <a:prstGeom prst="rect">
            <a:avLst/>
          </a:prstGeom>
          <a:noFill/>
        </p:spPr>
        <p:txBody>
          <a:bodyPr wrap="none">
            <a:spAutoFit/>
          </a:bodyPr>
          <a:lstStyle/>
          <a:p>
            <a:pPr>
              <a:defRPr sz="2500" b="1">
                <a:solidFill>
                  <a:srgbClr val="274958"/>
                </a:solidFill>
                <a:latin typeface="Aptos Display"/>
              </a:defRPr>
            </a:pPr>
            <a:r>
              <a:t>Βιβλιογραφία / References (1/2)</a:t>
            </a:r>
          </a:p>
        </p:txBody>
      </p:sp>
      <p:sp>
        <p:nvSpPr>
          <p:cNvPr id="4" name="Rectangle 3"/>
          <p:cNvSpPr/>
          <p:nvPr/>
        </p:nvSpPr>
        <p:spPr>
          <a:xfrm>
            <a:off x="621792" y="1005840"/>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716768" cy="5074920"/>
          </a:xfrm>
          <a:prstGeom prst="rect">
            <a:avLst/>
          </a:prstGeom>
          <a:noFill/>
        </p:spPr>
        <p:txBody>
          <a:bodyPr wrap="square">
            <a:spAutoFit/>
          </a:bodyPr>
          <a:lstStyle/>
          <a:p>
            <a:pPr>
              <a:lnSpc>
                <a:spcPct val="102000"/>
              </a:lnSpc>
              <a:spcAft>
                <a:spcPts val="800"/>
              </a:spcAft>
              <a:defRPr sz="1340">
                <a:solidFill>
                  <a:srgbClr val="1F2326"/>
                </a:solidFill>
                <a:latin typeface="Aptos"/>
              </a:defRPr>
            </a:pPr>
            <a:r>
              <a:t>Brynjolfsson, E., &amp; McAfee, A. (2016). Η Θαυμαστή Εποχή της Νέας Τεχνολογίας. Αθήνα: Κριτική.</a:t>
            </a:r>
          </a:p>
          <a:p>
            <a:pPr>
              <a:lnSpc>
                <a:spcPct val="102000"/>
              </a:lnSpc>
              <a:spcAft>
                <a:spcPts val="800"/>
              </a:spcAft>
              <a:defRPr sz="1340">
                <a:solidFill>
                  <a:srgbClr val="1F2326"/>
                </a:solidFill>
                <a:latin typeface="Aptos"/>
              </a:defRPr>
            </a:pPr>
            <a:r>
              <a:t>Brynjolfsson, E., &amp; McAfee, A. (2014). The Second Machine Age. W. W. Norton.</a:t>
            </a:r>
          </a:p>
          <a:p>
            <a:pPr>
              <a:lnSpc>
                <a:spcPct val="102000"/>
              </a:lnSpc>
              <a:spcAft>
                <a:spcPts val="800"/>
              </a:spcAft>
              <a:defRPr sz="1340">
                <a:solidFill>
                  <a:srgbClr val="1F2326"/>
                </a:solidFill>
                <a:latin typeface="Aptos"/>
              </a:defRPr>
            </a:pPr>
            <a:r>
              <a:t>Goldfarb, A., &amp; Tucker, C. (2019). Digital Economics. Journal of Economic Literature, 57(1), 3–43.</a:t>
            </a:r>
          </a:p>
          <a:p>
            <a:pPr>
              <a:lnSpc>
                <a:spcPct val="102000"/>
              </a:lnSpc>
              <a:spcAft>
                <a:spcPts val="800"/>
              </a:spcAft>
              <a:defRPr sz="1340">
                <a:solidFill>
                  <a:srgbClr val="1F2326"/>
                </a:solidFill>
                <a:latin typeface="Aptos"/>
              </a:defRPr>
            </a:pPr>
            <a:r>
              <a:t>Shapiro, C., &amp; Varian, H. R. (1999). Information Rules. Harvard Business School Press.</a:t>
            </a:r>
          </a:p>
          <a:p>
            <a:pPr>
              <a:lnSpc>
                <a:spcPct val="102000"/>
              </a:lnSpc>
              <a:spcAft>
                <a:spcPts val="800"/>
              </a:spcAft>
              <a:defRPr sz="1340">
                <a:solidFill>
                  <a:srgbClr val="1F2326"/>
                </a:solidFill>
                <a:latin typeface="Aptos"/>
              </a:defRPr>
            </a:pPr>
            <a:r>
              <a:t>Brynjolfsson, E., &amp; Hitt, L. M. (2000). Beyond Computation: Information Technology, Organizational Transformation and Business Performance. Journal of Economic Perspectives, 14(4), 23–48.</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4η Εβδομάδα                                      32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28600"/>
            <a:ext cx="10881360" cy="749808"/>
          </a:xfrm>
          <a:prstGeom prst="rect">
            <a:avLst/>
          </a:prstGeom>
          <a:noFill/>
        </p:spPr>
        <p:txBody>
          <a:bodyPr wrap="none">
            <a:spAutoFit/>
          </a:bodyPr>
          <a:lstStyle/>
          <a:p>
            <a:pPr>
              <a:defRPr sz="2500" b="1">
                <a:solidFill>
                  <a:srgbClr val="274958"/>
                </a:solidFill>
                <a:latin typeface="Aptos Display"/>
              </a:defRPr>
            </a:pPr>
            <a:r>
              <a:t>Βιβλιογραφία / References (2/2)</a:t>
            </a:r>
          </a:p>
        </p:txBody>
      </p:sp>
      <p:sp>
        <p:nvSpPr>
          <p:cNvPr id="4" name="Rectangle 3"/>
          <p:cNvSpPr/>
          <p:nvPr/>
        </p:nvSpPr>
        <p:spPr>
          <a:xfrm>
            <a:off x="621792" y="1005840"/>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716768" cy="5074920"/>
          </a:xfrm>
          <a:prstGeom prst="rect">
            <a:avLst/>
          </a:prstGeom>
          <a:noFill/>
        </p:spPr>
        <p:txBody>
          <a:bodyPr wrap="square">
            <a:spAutoFit/>
          </a:bodyPr>
          <a:lstStyle/>
          <a:p>
            <a:pPr>
              <a:lnSpc>
                <a:spcPct val="102000"/>
              </a:lnSpc>
              <a:spcAft>
                <a:spcPts val="800"/>
              </a:spcAft>
              <a:defRPr sz="1340">
                <a:solidFill>
                  <a:srgbClr val="1F2326"/>
                </a:solidFill>
                <a:latin typeface="Aptos"/>
              </a:defRPr>
            </a:pPr>
            <a:r>
              <a:t>Agrawal, A., Gans, J., &amp; Goldfarb, A. (2018). Prediction Machines. Harvard Business Review Press.</a:t>
            </a:r>
          </a:p>
          <a:p>
            <a:pPr>
              <a:lnSpc>
                <a:spcPct val="102000"/>
              </a:lnSpc>
              <a:spcAft>
                <a:spcPts val="800"/>
              </a:spcAft>
              <a:defRPr sz="1340">
                <a:solidFill>
                  <a:srgbClr val="1F2326"/>
                </a:solidFill>
                <a:latin typeface="Aptos"/>
              </a:defRPr>
            </a:pPr>
            <a:r>
              <a:t>Autor, D. H. (2015). Why Are There Still So Many Jobs? Journal of Economic Perspectives, 29(3), 3–30.</a:t>
            </a:r>
          </a:p>
          <a:p>
            <a:pPr>
              <a:lnSpc>
                <a:spcPct val="102000"/>
              </a:lnSpc>
              <a:spcAft>
                <a:spcPts val="800"/>
              </a:spcAft>
              <a:defRPr sz="1340">
                <a:solidFill>
                  <a:srgbClr val="1F2326"/>
                </a:solidFill>
                <a:latin typeface="Aptos"/>
              </a:defRPr>
            </a:pPr>
            <a:r>
              <a:t>Parker, G., Van Alstyne, M., &amp; Choudary, S. (2016). Platform Revolution. W. W. Norton.</a:t>
            </a:r>
          </a:p>
          <a:p>
            <a:pPr>
              <a:lnSpc>
                <a:spcPct val="102000"/>
              </a:lnSpc>
              <a:spcAft>
                <a:spcPts val="800"/>
              </a:spcAft>
              <a:defRPr sz="1340">
                <a:solidFill>
                  <a:srgbClr val="1F2326"/>
                </a:solidFill>
                <a:latin typeface="Aptos"/>
              </a:defRPr>
            </a:pPr>
            <a:r>
              <a:t>Brynjolfsson, E., Collis, A., &amp; Eggers, F. (2019). Using Massive Online Choice Experiments to Measure Changes in Well-being. PNAS, 116(15), 7250–7255.</a:t>
            </a:r>
          </a:p>
          <a:p>
            <a:pPr>
              <a:lnSpc>
                <a:spcPct val="102000"/>
              </a:lnSpc>
              <a:spcAft>
                <a:spcPts val="800"/>
              </a:spcAft>
              <a:defRPr sz="1340">
                <a:solidFill>
                  <a:srgbClr val="1F2326"/>
                </a:solidFill>
                <a:latin typeface="Aptos"/>
              </a:defRPr>
            </a:pPr>
            <a:r>
              <a:t>Nordhaus, W. D. (2023). Το Πράσινο Πνεύμα. Αθήνα: Προπομπός. [Βασικό εγχειρίδιο μαθήματος· σχετικό κυρίως με τις μεταγενέστερες ενότητες πράσινης οικονομίας.]</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4η Εβδομάδα                                      33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TotalTime>
  <Words>2601</Words>
  <Application>Microsoft Office PowerPoint</Application>
  <PresentationFormat>Widescreen</PresentationFormat>
  <Paragraphs>158</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Amanda Kay</cp:lastModifiedBy>
  <cp:revision>2</cp:revision>
  <dcterms:created xsi:type="dcterms:W3CDTF">2013-01-27T09:14:16Z</dcterms:created>
  <dcterms:modified xsi:type="dcterms:W3CDTF">2026-11-03T13:04:28Z</dcterms:modified>
  <cp:category/>
</cp:coreProperties>
</file>