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8" y="960120"/>
            <a:ext cx="10332720" cy="4572000"/>
          </a:xfrm>
          <a:prstGeom prst="rect">
            <a:avLst/>
          </a:prstGeom>
          <a:noFill/>
        </p:spPr>
        <p:txBody>
          <a:bodyPr wrap="none">
            <a:spAutoFit/>
          </a:bodyPr>
          <a:lstStyle/>
          <a:p>
            <a:pPr>
              <a:spcAft>
                <a:spcPts val="1000"/>
              </a:spcAft>
              <a:defRPr sz="3100" b="1">
                <a:solidFill>
                  <a:srgbClr val="274958"/>
                </a:solidFill>
              </a:defRPr>
            </a:pPr>
            <a:r>
              <a:t>ΝΕΑ ΟΙΚΟΝΟΜΙΑ ΚΑΙ ΠΡΟΚΛΗΣΕΙΣ</a:t>
            </a:r>
          </a:p>
          <a:p>
            <a:pPr>
              <a:spcAft>
                <a:spcPts val="1000"/>
              </a:spcAft>
              <a:defRPr sz="2500" b="1">
                <a:solidFill>
                  <a:srgbClr val="B18B48"/>
                </a:solidFill>
              </a:defRPr>
            </a:pPr>
            <a:r>
              <a:t>3η Εβδομάδα</a:t>
            </a:r>
          </a:p>
          <a:p>
            <a:pPr>
              <a:spcAft>
                <a:spcPts val="1000"/>
              </a:spcAft>
              <a:defRPr sz="2600" b="0">
                <a:solidFill>
                  <a:srgbClr val="1F2326"/>
                </a:solidFill>
              </a:defRPr>
            </a:pPr>
            <a:r>
              <a:t>Παγκοσμιοποίηση: Μύθοι και Πραγματικότητα</a:t>
            </a:r>
          </a:p>
          <a:p>
            <a:pPr>
              <a:spcAft>
                <a:spcPts val="1000"/>
              </a:spcAft>
              <a:defRPr sz="1650" b="0">
                <a:solidFill>
                  <a:srgbClr val="5C676C"/>
                </a:solidFill>
              </a:defRPr>
            </a:pPr>
            <a:r>
              <a:t>Ορισμός • εξέλιξη • μύθοι • πραγματικές επιδράσεις • σύγχρονες προκλήσεις</a:t>
            </a:r>
          </a:p>
          <a:p>
            <a:pPr>
              <a:spcAft>
                <a:spcPts val="1000"/>
              </a:spcAft>
              <a:defRPr sz="1350" b="0">
                <a:solidFill>
                  <a:srgbClr val="5C676C"/>
                </a:solidFill>
              </a:defRPr>
            </a:pPr>
            <a:r>
              <a:t>Δρ. Αδαμαντία Καούρη | Πανεπιστήμιο Πελοποννήσου</a:t>
            </a:r>
          </a:p>
        </p:txBody>
      </p:sp>
      <p:sp>
        <p:nvSpPr>
          <p:cNvPr id="4" name="TextBox 3"/>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θα εξετάσουμε σήμερα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παγκοσμιοποίηση είναι μία από τις πιο συζητημένες έννοιες της σύγχρονης οικονομίας, αλλά συχνά χρησιμοποιείται με διαφορετικές σημασίες. Στη σημερινή ενότητα θα ξεχωρίσουμε τον οικονομικό πυρήνα της έννοιας από τις απλουστεύσεις που τη συνοδεύουν.</a:t>
            </a:r>
          </a:p>
          <a:p>
            <a:pPr>
              <a:lnSpc>
                <a:spcPct val="102000"/>
              </a:lnSpc>
              <a:spcAft>
                <a:spcPts val="800"/>
              </a:spcAft>
              <a:defRPr sz="1570">
                <a:solidFill>
                  <a:srgbClr val="1F2326"/>
                </a:solidFill>
                <a:latin typeface="Aptos"/>
              </a:defRPr>
            </a:pPr>
            <a:r>
              <a:t>Θα εξετάσουμε πώς εξελίχθηκαν οι διεθνείς ροές εμπορίου, κεφαλαίου, τεχνολογίας, πληροφορίας και ανθρώπων, γιατί η παγκοσμιοποίηση επιταχύνθηκε μετά τον Β΄ Παγκόσμιο Πόλεμο και ιδιαίτερα από τη δεκαετία του 1990, και πώς η ψηφιακή τεχνολογία άλλαξε τη μορφή της (Baldwin, 2016; World Bank, 2020).</a:t>
            </a:r>
          </a:p>
          <a:p>
            <a:pPr>
              <a:lnSpc>
                <a:spcPct val="102000"/>
              </a:lnSpc>
              <a:spcAft>
                <a:spcPts val="800"/>
              </a:spcAft>
              <a:defRPr sz="1570">
                <a:solidFill>
                  <a:srgbClr val="1F2326"/>
                </a:solidFill>
                <a:latin typeface="Aptos"/>
              </a:defRPr>
            </a:pPr>
            <a:r>
              <a:t>Κεντρικό μέρος του μαθήματος είναι η διάκριση μεταξύ μύθων και πραγματικότητας: η παγκοσμιοποίηση δεν καταργεί τα κράτη, δεν ωφελεί όλους με τον ίδιο τρόπο και δεν σημαίνει ότι κάθε παραγωγή μεταφέρεται αυτόματα στις χώρες με το χαμηλότερο κόστος.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είναι παγκοσμιοποίηση;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Παγκοσμιοποίηση είναι η αυξανόμενη οικονομική, τεχνολογική και κοινωνική διασύνδεση μεταξύ χωρών. Στην οικονομική της διάσταση εκφράζεται κυρίως μέσα από το διεθνές εμπόριο, τις άμεσες ξένες επενδύσεις, τις χρηματοοικονομικές ροές, τις διεθνείς αλυσίδες παραγωγής και τη διάδοση γνώσης και τεχνολογίας (Stiglitz, 2002; Baldwin, 2016).</a:t>
            </a:r>
          </a:p>
          <a:p>
            <a:pPr>
              <a:lnSpc>
                <a:spcPct val="102000"/>
              </a:lnSpc>
              <a:spcAft>
                <a:spcPts val="800"/>
              </a:spcAft>
              <a:defRPr sz="1570">
                <a:solidFill>
                  <a:srgbClr val="1F2326"/>
                </a:solidFill>
                <a:latin typeface="Aptos"/>
              </a:defRPr>
            </a:pPr>
            <a:r>
              <a:t>Δεν πρόκειται απλώς για «περισσότερες εξαγωγές». Ένα προϊόν μπορεί να σχεδιάζεται σε μία χώρα, να χρησιμοποιεί εξαρτήματα από πολλές άλλες, να συναρμολογείται αλλού και να πωλείται παγκοσμίως μέσω μιας ψηφιακής πλατφόρμας.</a:t>
            </a:r>
          </a:p>
          <a:p>
            <a:pPr>
              <a:lnSpc>
                <a:spcPct val="102000"/>
              </a:lnSpc>
              <a:spcAft>
                <a:spcPts val="800"/>
              </a:spcAft>
              <a:defRPr sz="1570">
                <a:solidFill>
                  <a:srgbClr val="1F2326"/>
                </a:solidFill>
                <a:latin typeface="Aptos"/>
              </a:defRPr>
            </a:pPr>
            <a:r>
              <a:t>Η νέα οικονομία ενισχύει αυτή τη διαδικασία, επειδή η ψηφιοποίηση μειώνει το κόστος επικοινωνίας, συντονισμού και μετάδοσης πληροφορίας. Έτσι, ορισμένες υπηρεσίες μπορούν πλέον να παρέχονται διεθνώς χωρίς φυσική μετακίνηση του παρόχου (Brynjolfsson &amp; McAfee, 2014/2016).</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Οι βασικές διαστάσεις της παγκοσμιοποίησης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554480"/>
            <a:ext cx="15544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274958"/>
                </a:solidFill>
              </a:defRPr>
            </a:pPr>
            <a:r>
              <a:t>ΕΜΠΟΡΙΟ</a:t>
            </a:r>
          </a:p>
          <a:p>
            <a:pPr algn="ctr">
              <a:spcBef>
                <a:spcPts val="1200"/>
              </a:spcBef>
              <a:defRPr sz="1150">
                <a:solidFill>
                  <a:srgbClr val="1F2326"/>
                </a:solidFill>
              </a:defRPr>
            </a:pPr>
            <a:r>
              <a:t>Αγαθά και υπηρεσίες</a:t>
            </a:r>
          </a:p>
        </p:txBody>
      </p:sp>
      <p:sp>
        <p:nvSpPr>
          <p:cNvPr id="6" name="Rounded Rectangle 5"/>
          <p:cNvSpPr/>
          <p:nvPr/>
        </p:nvSpPr>
        <p:spPr>
          <a:xfrm>
            <a:off x="3794760" y="1554480"/>
            <a:ext cx="15544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274958"/>
                </a:solidFill>
              </a:defRPr>
            </a:pPr>
            <a:r>
              <a:t>ΚΕΦΑΛΑΙΟ</a:t>
            </a:r>
          </a:p>
          <a:p>
            <a:pPr algn="ctr">
              <a:spcBef>
                <a:spcPts val="1200"/>
              </a:spcBef>
              <a:defRPr sz="1150">
                <a:solidFill>
                  <a:srgbClr val="1F2326"/>
                </a:solidFill>
              </a:defRPr>
            </a:pPr>
            <a:r>
              <a:t>Επενδύσεις και χρηματοδότηση</a:t>
            </a:r>
          </a:p>
        </p:txBody>
      </p:sp>
      <p:sp>
        <p:nvSpPr>
          <p:cNvPr id="7" name="Rounded Rectangle 6"/>
          <p:cNvSpPr/>
          <p:nvPr/>
        </p:nvSpPr>
        <p:spPr>
          <a:xfrm>
            <a:off x="6858000" y="1554480"/>
            <a:ext cx="15544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274958"/>
                </a:solidFill>
              </a:defRPr>
            </a:pPr>
            <a:r>
              <a:t>ΤΕΧΝΟΛΟΓΙΑ</a:t>
            </a:r>
          </a:p>
          <a:p>
            <a:pPr algn="ctr">
              <a:spcBef>
                <a:spcPts val="1200"/>
              </a:spcBef>
              <a:defRPr sz="1150">
                <a:solidFill>
                  <a:srgbClr val="1F2326"/>
                </a:solidFill>
              </a:defRPr>
            </a:pPr>
            <a:r>
              <a:t>Γνώση, δεδομένα, καινοτομία</a:t>
            </a:r>
          </a:p>
        </p:txBody>
      </p:sp>
      <p:sp>
        <p:nvSpPr>
          <p:cNvPr id="8" name="Rounded Rectangle 7"/>
          <p:cNvSpPr/>
          <p:nvPr/>
        </p:nvSpPr>
        <p:spPr>
          <a:xfrm>
            <a:off x="9921240" y="1554480"/>
            <a:ext cx="15544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274958"/>
                </a:solidFill>
              </a:defRPr>
            </a:pPr>
            <a:r>
              <a:t>ΑΝΘΡΩΠΟΙ</a:t>
            </a:r>
          </a:p>
          <a:p>
            <a:pPr algn="ctr">
              <a:spcBef>
                <a:spcPts val="1200"/>
              </a:spcBef>
              <a:defRPr sz="1150">
                <a:solidFill>
                  <a:srgbClr val="1F2326"/>
                </a:solidFill>
              </a:defRPr>
            </a:pPr>
            <a:r>
              <a:t>Εργασία, δεξιότητες, μετανάστευση</a:t>
            </a:r>
          </a:p>
        </p:txBody>
      </p:sp>
      <p:sp>
        <p:nvSpPr>
          <p:cNvPr id="9" name="TextBox 8"/>
          <p:cNvSpPr txBox="1"/>
          <p:nvPr/>
        </p:nvSpPr>
        <p:spPr>
          <a:xfrm>
            <a:off x="868680" y="4069080"/>
            <a:ext cx="10332720" cy="1325880"/>
          </a:xfrm>
          <a:prstGeom prst="rect">
            <a:avLst/>
          </a:prstGeom>
          <a:noFill/>
        </p:spPr>
        <p:txBody>
          <a:bodyPr wrap="none">
            <a:spAutoFit/>
          </a:bodyPr>
          <a:lstStyle/>
          <a:p>
            <a:pPr>
              <a:defRPr sz="1450">
                <a:solidFill>
                  <a:srgbClr val="1F2326"/>
                </a:solidFill>
              </a:defRPr>
            </a:pPr>
            <a:r>
              <a:t>Οι τέσσερις διαστάσεις αλληλεπιδρούν. Μια άμεση ξένη επένδυση μπορεί να μεταφέρει κεφάλαιο και τεχνολογία, να δημιουργήσει εμπορικές ροές και να απαιτήσει νέες δεξιότητες. Η παγκοσμιοποίηση επομένως είναι δίκτυο αλληλεξαρτήσεων και όχι μία μόνο διαδικασία (Baldwin, 2016).</a:t>
            </a:r>
          </a:p>
        </p:txBody>
      </p:sp>
      <p:sp>
        <p:nvSpPr>
          <p:cNvPr id="10" name="TextBox 9"/>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παγκοσμιοποίηση δεν ξεκίνησε με το Internet</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διεθνείς εμπορικές και χρηματοοικονομικές σχέσεις έχουν ιστορία αιώνων. Η πρώτη μεγάλη περίοδος σύγχρονης παγκοσμιοποίησης συνδέεται με τον 19ο αιώνα, τη βιομηχανική επανάσταση, τον ατμό, τον σιδηρόδρομο και τον τηλέγραφο. Η πτώση του κόστους μεταφοράς επέτρεψε πολύ μεγαλύτερες διεθνείς ροές αγαθών και ανθρώπων (O'Rourke &amp; Williamson, 1999).</a:t>
            </a:r>
          </a:p>
          <a:p>
            <a:pPr>
              <a:lnSpc>
                <a:spcPct val="102000"/>
              </a:lnSpc>
              <a:spcAft>
                <a:spcPts val="800"/>
              </a:spcAft>
              <a:defRPr sz="1570">
                <a:solidFill>
                  <a:srgbClr val="1F2326"/>
                </a:solidFill>
                <a:latin typeface="Aptos"/>
              </a:defRPr>
            </a:pPr>
            <a:r>
              <a:t>Οι δύο Παγκόσμιοι Πόλεμοι, η Μεγάλη Ύφεση και ο προστατευτισμός διέκοψαν αυτή την πορεία. Μετά το 1945 δημιουργήθηκε νέο θεσμικό πλαίσιο διεθνούς οικονομικής συνεργασίας, ενώ το εμπόριο άρχισε ξανά να αναπτύσσεται ταχύτερα.</a:t>
            </a:r>
          </a:p>
          <a:p>
            <a:pPr>
              <a:lnSpc>
                <a:spcPct val="102000"/>
              </a:lnSpc>
              <a:spcAft>
                <a:spcPts val="800"/>
              </a:spcAft>
              <a:defRPr sz="1570">
                <a:solidFill>
                  <a:srgbClr val="1F2326"/>
                </a:solidFill>
                <a:latin typeface="Aptos"/>
              </a:defRPr>
            </a:pPr>
            <a:r>
              <a:t>Άρα, η παγκοσμιοποίηση δεν είναι γραμμική ούτε αναπόφευκτη. Μπορεί να επιταχύνεται, να επιβραδύνεται ή να αλλάζει μορφή ανάλογα με την τεχνολογία, την πολιτική και τις διεθνείς κρίσεις.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Μετά το 1945: η θεσμική παγκοσμιοποίηση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Μετά τον Β΄ Παγκόσμιο Πόλεμο, οι κυβερνήσεις επιδίωξαν ένα πιο σταθερό διεθνές οικονομικό σύστημα. Δημιουργήθηκαν θεσμοί και κανόνες που διευκόλυναν τη συνεργασία, τη χρηματοδότηση και τη σταδιακή μείωση εμπορικών φραγμών.</a:t>
            </a:r>
          </a:p>
          <a:p>
            <a:pPr>
              <a:lnSpc>
                <a:spcPct val="102000"/>
              </a:lnSpc>
              <a:spcAft>
                <a:spcPts val="800"/>
              </a:spcAft>
              <a:defRPr sz="1570">
                <a:solidFill>
                  <a:srgbClr val="1F2326"/>
                </a:solidFill>
                <a:latin typeface="Aptos"/>
              </a:defRPr>
            </a:pPr>
            <a:r>
              <a:t>Το GATT και αργότερα ο Παγκόσμιος Οργανισμός Εμπορίου διαμόρφωσαν ένα πλαίσιο κανόνων για το διεθνές εμπόριο. Παράλληλα, περιφερειακές μορφές ολοκλήρωσης —όπως η ευρωπαϊκή ενοποίηση— δημιούργησαν ακόμη βαθύτερες οικονομικές σχέσεις.</a:t>
            </a:r>
          </a:p>
          <a:p>
            <a:pPr>
              <a:lnSpc>
                <a:spcPct val="102000"/>
              </a:lnSpc>
              <a:spcAft>
                <a:spcPts val="800"/>
              </a:spcAft>
              <a:defRPr sz="1570">
                <a:solidFill>
                  <a:srgbClr val="1F2326"/>
                </a:solidFill>
                <a:latin typeface="Aptos"/>
              </a:defRPr>
            </a:pPr>
            <a:r>
              <a:t>Η σημαντική ιδέα είναι ότι οι αγορές δεν παγκοσμιοποιούνται χωρίς θεσμούς. Οι διεθνείς συναλλαγές απαιτούν κανόνες, συμβάσεις, υποδομές, χρηματοδότηση και πολιτική συνεργασία (Rodrik, 2011).</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επιτάχυνση από τη δεκαετία του 1980 και μετά</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Από τις δεκαετίες του 1980 και 1990, η παγκοσμιοποίηση επιταχύνθηκε. Η μείωση εμπορικών περιορισμών, η απελευθέρωση επενδύσεων, η πτώση του κόστους μεταφοράς και επικοινωνίας και η ενσωμάτωση νέων οικονομιών στις παγκόσμιες αγορές επέκτειναν τις διεθνείς παραγωγικές σχέσεις.</a:t>
            </a:r>
          </a:p>
          <a:p>
            <a:pPr>
              <a:lnSpc>
                <a:spcPct val="102000"/>
              </a:lnSpc>
              <a:spcAft>
                <a:spcPts val="800"/>
              </a:spcAft>
              <a:defRPr sz="1570">
                <a:solidFill>
                  <a:srgbClr val="1F2326"/>
                </a:solidFill>
                <a:latin typeface="Aptos"/>
              </a:defRPr>
            </a:pPr>
            <a:r>
              <a:t>Η είσοδος της Κίνας στον ΠΟΕ το 2001 αποτελεί χαρακτηριστικό σταθμό, αλλά η αλλαγή ήταν ευρύτερη. Επιχειρήσεις άρχισαν να οργανώνουν παραγωγή σε διαφορετικές χώρες, επιλέγοντας τοποθεσίες ανάλογα με κόστος, δεξιότητες, υποδομές και πρόσβαση σε αγορές (Baldwin, 2016).</a:t>
            </a:r>
          </a:p>
          <a:p>
            <a:pPr>
              <a:lnSpc>
                <a:spcPct val="102000"/>
              </a:lnSpc>
              <a:spcAft>
                <a:spcPts val="800"/>
              </a:spcAft>
              <a:defRPr sz="1570">
                <a:solidFill>
                  <a:srgbClr val="1F2326"/>
                </a:solidFill>
                <a:latin typeface="Aptos"/>
              </a:defRPr>
            </a:pPr>
            <a:r>
              <a:t>Έτσι, η παγκοσμιοποίηση πέρασε από το «εμπόριο τελικών προϊόντων» σε πολύ πιο σύνθετα δίκτυα παραγωγής.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Από το προϊόν στην παγκόσμια αλυσίδα αξίας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Στις παγκόσμιες αλυσίδες αξίας, τα διαφορετικά στάδια παραγωγής ενός προϊόντος πραγματοποιούνται σε διαφορετικές χώρες. Έρευνα και ανάπτυξη, σχεδιασμός, παραγωγή εξαρτημάτων, συναρμολόγηση, marketing και after-sales υπηρεσίες μπορούν να βρίσκονται γεωγραφικά διασκορπισμένα.</a:t>
            </a:r>
          </a:p>
          <a:p>
            <a:pPr>
              <a:lnSpc>
                <a:spcPct val="102000"/>
              </a:lnSpc>
              <a:spcAft>
                <a:spcPts val="800"/>
              </a:spcAft>
              <a:defRPr sz="1570">
                <a:solidFill>
                  <a:srgbClr val="1F2326"/>
                </a:solidFill>
                <a:latin typeface="Aptos"/>
              </a:defRPr>
            </a:pPr>
            <a:r>
              <a:t>Αυτό σημαίνει ότι η διεθνής ανταγωνιστικότητα δεν αφορά μόνο το αν μια χώρα «κατασκευάζει το τελικό προϊόν». Αφορά το αν μπορεί να συμμετέχει σε στάδια της αλυσίδας που δημιουργούν υψηλή προστιθέμενη αξία (World Bank, 2020).</a:t>
            </a:r>
          </a:p>
          <a:p>
            <a:pPr>
              <a:lnSpc>
                <a:spcPct val="102000"/>
              </a:lnSpc>
              <a:spcAft>
                <a:spcPts val="800"/>
              </a:spcAft>
              <a:defRPr sz="1570">
                <a:solidFill>
                  <a:srgbClr val="1F2326"/>
                </a:solidFill>
                <a:latin typeface="Aptos"/>
              </a:defRPr>
            </a:pPr>
            <a:r>
              <a:t>Η τεχνολογία επικοινωνιών έκανε τον διεθνή συντονισμό πολύ φθηνότερο. Ο Baldwin (2016) περιγράφει αυτή την αλλαγή ως νέο στάδιο της παγκοσμιοποίησης, στο οποίο η παραγωγή μπορεί να διαχωριστεί γεωγραφικά χωρίς να καταρρεύσει ο συντονισμός.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ψηφιακή παγκοσμιοποίηση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ψηφιακή τεχνολογία αλλάζει το τι μπορεί να διακινηθεί διεθνώς. Λογισμικό, χρηματοοικονομικές υπηρεσίες, design, εκπαίδευση, συμβουλευτική και άλλες υπηρεσίες μπορούν να παρέχονται εξ αποστάσεως, ενώ οι πλατφόρμες συνδέουν επιχειρήσεις και καταναλωτές σε διαφορετικές χώρες.</a:t>
            </a:r>
          </a:p>
          <a:p>
            <a:pPr>
              <a:lnSpc>
                <a:spcPct val="102000"/>
              </a:lnSpc>
              <a:spcAft>
                <a:spcPts val="800"/>
              </a:spcAft>
              <a:defRPr sz="1570">
                <a:solidFill>
                  <a:srgbClr val="1F2326"/>
                </a:solidFill>
                <a:latin typeface="Aptos"/>
              </a:defRPr>
            </a:pPr>
            <a:r>
              <a:t>Η ψηφιοποίηση μειώνει δραστικά το κόστος αντιγραφής και μετάδοσης πληροφορίας. Αυτό επιτρέπει σε μικρότερες επιχειρήσεις να προσεγγίσουν ξένες αγορές, αλλά ταυτόχρονα δημιουργεί παγκόσμιους ανταγωνιστές και ισχυρά δικτυακά αποτελέσματα (Brynjolfsson &amp; McAfee, 2014/2016; Goldfarb &amp; Tucker, 2019).</a:t>
            </a:r>
          </a:p>
          <a:p>
            <a:pPr>
              <a:lnSpc>
                <a:spcPct val="102000"/>
              </a:lnSpc>
              <a:spcAft>
                <a:spcPts val="800"/>
              </a:spcAft>
              <a:defRPr sz="1570">
                <a:solidFill>
                  <a:srgbClr val="1F2326"/>
                </a:solidFill>
                <a:latin typeface="Aptos"/>
              </a:defRPr>
            </a:pPr>
            <a:r>
              <a:t>Η σύγχρονη παγκοσμιοποίηση επομένως αφορά όλο και περισσότερο δεδομένα, γνώση και ψηφιακές υπηρεσίες — όχι μόνο containers και εργοστάσια.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Μύθος 1: «Η παγκοσμιοποίηση καταργεί τα εθνικά κράτη»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Γιατί φαίνεται πειστικό</a:t>
            </a:r>
          </a:p>
        </p:txBody>
      </p:sp>
      <p:sp>
        <p:nvSpPr>
          <p:cNvPr id="6" name="TextBox 5"/>
          <p:cNvSpPr txBox="1"/>
          <p:nvPr/>
        </p:nvSpPr>
        <p:spPr>
          <a:xfrm>
            <a:off x="758952" y="1901952"/>
            <a:ext cx="4919472" cy="4206240"/>
          </a:xfrm>
          <a:prstGeom prst="rect">
            <a:avLst/>
          </a:prstGeom>
          <a:noFill/>
        </p:spPr>
        <p:txBody>
          <a:bodyPr wrap="square">
            <a:spAutoFit/>
          </a:bodyPr>
          <a:lstStyle/>
          <a:p>
            <a:pPr>
              <a:spcAft>
                <a:spcPts val="800"/>
              </a:spcAft>
              <a:defRPr sz="1400">
                <a:solidFill>
                  <a:srgbClr val="1F2326"/>
                </a:solidFill>
              </a:defRPr>
            </a:pPr>
            <a:r>
              <a:t>Οι επιχειρήσεις δραστηριοποιούνται σε πολλές χώρες.</a:t>
            </a:r>
          </a:p>
          <a:p>
            <a:pPr>
              <a:spcAft>
                <a:spcPts val="800"/>
              </a:spcAft>
              <a:defRPr sz="1400">
                <a:solidFill>
                  <a:srgbClr val="1F2326"/>
                </a:solidFill>
              </a:defRPr>
            </a:pPr>
            <a:r>
              <a:t>Το κεφάλαιο και τα δεδομένα κινούνται γρήγορα.</a:t>
            </a:r>
          </a:p>
          <a:p>
            <a:pPr>
              <a:spcAft>
                <a:spcPts val="800"/>
              </a:spcAft>
              <a:defRPr sz="1400">
                <a:solidFill>
                  <a:srgbClr val="1F2326"/>
                </a:solidFill>
              </a:defRPr>
            </a:pPr>
            <a:r>
              <a:t>Οι διεθνείς συμφωνίες περιορίζουν ορισμένες εθνικές επιλογές.</a:t>
            </a:r>
          </a:p>
          <a:p>
            <a:pPr>
              <a:spcAft>
                <a:spcPts val="800"/>
              </a:spcAft>
              <a:defRPr sz="1400">
                <a:solidFill>
                  <a:srgbClr val="1F2326"/>
                </a:solidFill>
              </a:defRPr>
            </a:pPr>
            <a:r>
              <a:t>Παγκόσμιες κρίσεις ξεπερνούν τα εθνικά σύνορα.</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Τι συμβαίνει στην πράξη</a:t>
            </a:r>
          </a:p>
        </p:txBody>
      </p:sp>
      <p:sp>
        <p:nvSpPr>
          <p:cNvPr id="8" name="TextBox 7"/>
          <p:cNvSpPr txBox="1"/>
          <p:nvPr/>
        </p:nvSpPr>
        <p:spPr>
          <a:xfrm>
            <a:off x="6272784" y="1901952"/>
            <a:ext cx="4919472" cy="4206240"/>
          </a:xfrm>
          <a:prstGeom prst="rect">
            <a:avLst/>
          </a:prstGeom>
          <a:noFill/>
        </p:spPr>
        <p:txBody>
          <a:bodyPr wrap="square">
            <a:spAutoFit/>
          </a:bodyPr>
          <a:lstStyle/>
          <a:p>
            <a:pPr>
              <a:spcAft>
                <a:spcPts val="800"/>
              </a:spcAft>
              <a:defRPr sz="1400">
                <a:solidFill>
                  <a:srgbClr val="1F2326"/>
                </a:solidFill>
              </a:defRPr>
            </a:pPr>
            <a:r>
              <a:t>Τα κράτη εξακολουθούν να καθορίζουν φορολογία, εκπαίδευση, κοινωνική πολιτική, υποδομές και μεγάλο μέρος της ρύθμισης.</a:t>
            </a:r>
          </a:p>
          <a:p>
            <a:pPr>
              <a:spcAft>
                <a:spcPts val="800"/>
              </a:spcAft>
              <a:defRPr sz="1400">
                <a:solidFill>
                  <a:srgbClr val="1F2326"/>
                </a:solidFill>
              </a:defRPr>
            </a:pPr>
            <a:r>
              <a:t>Οι ίδιες παγκόσμιες πιέσεις παράγουν διαφορετικά αποτελέσματα σε διαφορετικές χώρες επειδή οι εθνικοί θεσμοί διαφέρουν.</a:t>
            </a:r>
          </a:p>
          <a:p>
            <a:pPr>
              <a:spcAft>
                <a:spcPts val="800"/>
              </a:spcAft>
              <a:defRPr sz="1400">
                <a:solidFill>
                  <a:srgbClr val="1F2326"/>
                </a:solidFill>
              </a:defRPr>
            </a:pPr>
            <a:r>
              <a:t>Η παγκοσμιοποίηση αναδιαμορφώνει την κρατική ισχύ· δεν την εξαφανίζει (Rodrik, 2011).</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Μύθος 2: «Η παγκοσμιοποίηση ωφελεί όλους εξίσου»</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Πραγματικά οφέλη</a:t>
            </a:r>
          </a:p>
        </p:txBody>
      </p:sp>
      <p:sp>
        <p:nvSpPr>
          <p:cNvPr id="6" name="TextBox 5"/>
          <p:cNvSpPr txBox="1"/>
          <p:nvPr/>
        </p:nvSpPr>
        <p:spPr>
          <a:xfrm>
            <a:off x="758952" y="1901952"/>
            <a:ext cx="4919472" cy="4206240"/>
          </a:xfrm>
          <a:prstGeom prst="rect">
            <a:avLst/>
          </a:prstGeom>
          <a:noFill/>
        </p:spPr>
        <p:txBody>
          <a:bodyPr wrap="square">
            <a:spAutoFit/>
          </a:bodyPr>
          <a:lstStyle/>
          <a:p>
            <a:pPr>
              <a:spcAft>
                <a:spcPts val="800"/>
              </a:spcAft>
              <a:defRPr sz="1400">
                <a:solidFill>
                  <a:srgbClr val="1F2326"/>
                </a:solidFill>
              </a:defRPr>
            </a:pPr>
            <a:r>
              <a:t>Μεγαλύτερη ποικιλία αγαθών και χαμηλότερες τιμές σε πολλές κατηγορίες.</a:t>
            </a:r>
          </a:p>
          <a:p>
            <a:pPr>
              <a:spcAft>
                <a:spcPts val="800"/>
              </a:spcAft>
              <a:defRPr sz="1400">
                <a:solidFill>
                  <a:srgbClr val="1F2326"/>
                </a:solidFill>
              </a:defRPr>
            </a:pPr>
            <a:r>
              <a:t>Μεγαλύτερες αγορές για εξαγωγικές επιχειρήσεις.</a:t>
            </a:r>
          </a:p>
          <a:p>
            <a:pPr>
              <a:spcAft>
                <a:spcPts val="800"/>
              </a:spcAft>
              <a:defRPr sz="1400">
                <a:solidFill>
                  <a:srgbClr val="1F2326"/>
                </a:solidFill>
              </a:defRPr>
            </a:pPr>
            <a:r>
              <a:t>Μεταφορά τεχνολογίας και γνώσης.</a:t>
            </a:r>
          </a:p>
          <a:p>
            <a:pPr>
              <a:spcAft>
                <a:spcPts val="800"/>
              </a:spcAft>
              <a:defRPr sz="1400">
                <a:solidFill>
                  <a:srgbClr val="1F2326"/>
                </a:solidFill>
              </a:defRPr>
            </a:pPr>
            <a:r>
              <a:t>Νέες επενδύσεις και δυνατότητες εξειδίκευσης.</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Άνιση κατανομή</a:t>
            </a:r>
          </a:p>
        </p:txBody>
      </p:sp>
      <p:sp>
        <p:nvSpPr>
          <p:cNvPr id="8" name="TextBox 7"/>
          <p:cNvSpPr txBox="1"/>
          <p:nvPr/>
        </p:nvSpPr>
        <p:spPr>
          <a:xfrm>
            <a:off x="6272784" y="1901952"/>
            <a:ext cx="4919472" cy="4206240"/>
          </a:xfrm>
          <a:prstGeom prst="rect">
            <a:avLst/>
          </a:prstGeom>
          <a:noFill/>
        </p:spPr>
        <p:txBody>
          <a:bodyPr wrap="square">
            <a:spAutoFit/>
          </a:bodyPr>
          <a:lstStyle/>
          <a:p>
            <a:pPr>
              <a:spcAft>
                <a:spcPts val="800"/>
              </a:spcAft>
              <a:defRPr sz="1400">
                <a:solidFill>
                  <a:srgbClr val="1F2326"/>
                </a:solidFill>
              </a:defRPr>
            </a:pPr>
            <a:r>
              <a:t>Κλάδοι που εκτίθενται σε ισχυρό εισαγωγικό ανταγωνισμό μπορεί να χάσουν θέσεις εργασίας.</a:t>
            </a:r>
          </a:p>
          <a:p>
            <a:pPr>
              <a:spcAft>
                <a:spcPts val="800"/>
              </a:spcAft>
              <a:defRPr sz="1400">
                <a:solidFill>
                  <a:srgbClr val="1F2326"/>
                </a:solidFill>
              </a:defRPr>
            </a:pPr>
            <a:r>
              <a:t>Οι εργαζόμενοι δεν μετακινούνται πάντα εύκολα σε νέους κλάδους.</a:t>
            </a:r>
          </a:p>
          <a:p>
            <a:pPr>
              <a:spcAft>
                <a:spcPts val="800"/>
              </a:spcAft>
              <a:defRPr sz="1400">
                <a:solidFill>
                  <a:srgbClr val="1F2326"/>
                </a:solidFill>
              </a:defRPr>
            </a:pPr>
            <a:r>
              <a:t>Τα κέρδη μπορεί να συγκεντρώνονται γεωγραφικά ή σε συγκεκριμένες δεξιότητες και επιχειρήσεις.</a:t>
            </a:r>
          </a:p>
          <a:p>
            <a:pPr>
              <a:spcAft>
                <a:spcPts val="800"/>
              </a:spcAft>
              <a:defRPr sz="1400">
                <a:solidFill>
                  <a:srgbClr val="1F2326"/>
                </a:solidFill>
              </a:defRPr>
            </a:pPr>
            <a:r>
              <a:t>Η συνολική αύξηση ευημερίας δεν σημαίνει ότι κάθε άτομο κερδίζει (Autor, Dorn &amp; Hanson, 2016).</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Μύθος 3: «Όλες οι δουλειές μεταφέρονται στις φθηνότερες χώρες»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Το κόστος εργασίας είναι μόνο ένας από τους παράγοντες που καθορίζουν πού θα εγκατασταθεί η παραγωγή. Οι επιχειρήσεις εξετάζουν επίσης παραγωγικότητα, δεξιότητες, ποιότητα, υποδομές, ενέργεια, πολιτική σταθερότητα, μεταφορικό κόστος και εγγύτητα στην αγορά.</a:t>
            </a:r>
          </a:p>
          <a:p>
            <a:pPr>
              <a:lnSpc>
                <a:spcPct val="102000"/>
              </a:lnSpc>
              <a:spcAft>
                <a:spcPts val="800"/>
              </a:spcAft>
              <a:defRPr sz="1570">
                <a:solidFill>
                  <a:srgbClr val="1F2326"/>
                </a:solidFill>
                <a:latin typeface="Aptos"/>
              </a:defRPr>
            </a:pPr>
            <a:r>
              <a:t>Ένας εργαζόμενος με υψηλότερο μισθό μπορεί να είναι οικονομικά πιο ανταγωνιστικός όταν παράγει πολύ μεγαλύτερη αξία ανά ώρα. Γι’ αυτό χώρες υψηλού εισοδήματος εξακολουθούν να διατηρούν ισχυρούς εξαγωγικούς κλάδους.</a:t>
            </a:r>
          </a:p>
          <a:p>
            <a:pPr>
              <a:lnSpc>
                <a:spcPct val="102000"/>
              </a:lnSpc>
              <a:spcAft>
                <a:spcPts val="800"/>
              </a:spcAft>
              <a:defRPr sz="1570">
                <a:solidFill>
                  <a:srgbClr val="1F2326"/>
                </a:solidFill>
                <a:latin typeface="Aptos"/>
              </a:defRPr>
            </a:pPr>
            <a:r>
              <a:t>Επιπλέον, η αυτοματοποίηση αλλάζει τη λογική του offshoring: όταν η εργασία αποτελεί μικρότερο μέρος του συνολικού κόστους, η εγγύτητα στην αγορά και η ανθεκτικότητα της εφοδιαστικής αλυσίδας μπορεί να γίνονται σημαντικότερες (Baldwin, 2016).</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Μύθος 4: «Παγκοσμιοποίηση σημαίνει μόνο πολυεθνικές»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πολυεθνικές επιχειρήσεις είναι σημαντικοί φορείς διεθνούς παραγωγής, αλλά η παγκοσμιοποίηση αφορά και μικρότερες επιχειρήσεις, καταναλωτές, εργαζομένους και ανεξάρτητους επαγγελματίες.</a:t>
            </a:r>
          </a:p>
          <a:p>
            <a:pPr>
              <a:lnSpc>
                <a:spcPct val="102000"/>
              </a:lnSpc>
              <a:spcAft>
                <a:spcPts val="800"/>
              </a:spcAft>
              <a:defRPr sz="1570">
                <a:solidFill>
                  <a:srgbClr val="1F2326"/>
                </a:solidFill>
                <a:latin typeface="Aptos"/>
              </a:defRPr>
            </a:pPr>
            <a:r>
              <a:t>Μια μικρή ελληνική επιχείρηση μπορεί να αγοράζει εξοπλισμό από την Ασία, να χρησιμοποιεί cloud υπηρεσίες αμερικανικής εταιρείας, να διαφημίζεται σε παγκόσμια ψηφιακή πλατφόρμα και να πουλά προϊόντα σε πελάτες στην Ευρώπη.</a:t>
            </a:r>
          </a:p>
          <a:p>
            <a:pPr>
              <a:lnSpc>
                <a:spcPct val="102000"/>
              </a:lnSpc>
              <a:spcAft>
                <a:spcPts val="800"/>
              </a:spcAft>
              <a:defRPr sz="1570">
                <a:solidFill>
                  <a:srgbClr val="1F2326"/>
                </a:solidFill>
                <a:latin typeface="Aptos"/>
              </a:defRPr>
            </a:pPr>
            <a:r>
              <a:t>Η ψηφιακή τεχνολογία μειώνει ορισμένα κόστη εισόδου στις διεθνείς αγορές. Ωστόσο, δεν εξαλείφει προβλήματα χρηματοδότησης, logistics, branding, πιστοποίησης και γνώσης ξένων αγορών.</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Μύθος 5: «Η παγκοσμιοποίηση είναι μη αναστρέψιμη»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ιστορία δείχνει ότι οι διεθνείς οικονομικές σχέσεις μπορούν να υποχωρήσουν. Πόλεμοι, γεωπολιτικές συγκρούσεις, προστατευτισμός, χρηματοπιστωτικές κρίσεις και πανδημίες μπορούν να αλλάξουν γρήγορα τις ροές εμπορίου και επενδύσεων.</a:t>
            </a:r>
          </a:p>
          <a:p>
            <a:pPr>
              <a:lnSpc>
                <a:spcPct val="102000"/>
              </a:lnSpc>
              <a:spcAft>
                <a:spcPts val="800"/>
              </a:spcAft>
              <a:defRPr sz="1570">
                <a:solidFill>
                  <a:srgbClr val="1F2326"/>
                </a:solidFill>
                <a:latin typeface="Aptos"/>
              </a:defRPr>
            </a:pPr>
            <a:r>
              <a:t>Μετά την παγκόσμια χρηματοπιστωτική κρίση, ο ρυθμός επέκτασης ορισμένων μορφών παγκοσμιοποίησης επιβραδύνθηκε. Η πανδημία και οι γεωπολιτικές εντάσεις έφεραν στο προσκήνιο έννοιες όπως resilience, reshoring, nearshoring και friend-shoring.</a:t>
            </a:r>
          </a:p>
          <a:p>
            <a:pPr>
              <a:lnSpc>
                <a:spcPct val="102000"/>
              </a:lnSpc>
              <a:spcAft>
                <a:spcPts val="800"/>
              </a:spcAft>
              <a:defRPr sz="1570">
                <a:solidFill>
                  <a:srgbClr val="1F2326"/>
                </a:solidFill>
                <a:latin typeface="Aptos"/>
              </a:defRPr>
            </a:pPr>
            <a:r>
              <a:t>Πιο ακριβές είναι επομένως να μιλάμε για αναδιάρθρωση της παγκοσμιοποίησης παρά για ένα απλό δίλημμα «παγκοσμιοποίηση ή αποπαγκοσμιοποίηση».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Μύθοι και πραγματικότητα — σε μία εικόνα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77240" y="1325880"/>
            <a:ext cx="4663440" cy="841248"/>
          </a:xfrm>
          <a:prstGeom prst="roundRect">
            <a:avLst/>
          </a:prstGeom>
          <a:solidFill>
            <a:srgbClr val="F5E8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823C32"/>
                </a:solidFill>
              </a:defRPr>
            </a:pPr>
            <a:r>
              <a:t>ΜΥΘΟΣ  «Το κράτος εξαφανίζεται»</a:t>
            </a:r>
          </a:p>
        </p:txBody>
      </p:sp>
      <p:sp>
        <p:nvSpPr>
          <p:cNvPr id="6" name="Rounded Rectangle 5"/>
          <p:cNvSpPr/>
          <p:nvPr/>
        </p:nvSpPr>
        <p:spPr>
          <a:xfrm>
            <a:off x="5806440" y="1325880"/>
            <a:ext cx="5440680" cy="84124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20">
                <a:solidFill>
                  <a:srgbClr val="274958"/>
                </a:solidFill>
              </a:defRPr>
            </a:pPr>
            <a:r>
              <a:t>ΠΡΑΓΜΑΤΙΚΟΤΗΤΑ  Το κράτος αλλάζει ρόλο, αλλά παραμένει κρίσιμο.</a:t>
            </a:r>
          </a:p>
        </p:txBody>
      </p:sp>
      <p:sp>
        <p:nvSpPr>
          <p:cNvPr id="7" name="Rounded Rectangle 6"/>
          <p:cNvSpPr/>
          <p:nvPr/>
        </p:nvSpPr>
        <p:spPr>
          <a:xfrm>
            <a:off x="777240" y="2468880"/>
            <a:ext cx="4663440" cy="841248"/>
          </a:xfrm>
          <a:prstGeom prst="roundRect">
            <a:avLst/>
          </a:prstGeom>
          <a:solidFill>
            <a:srgbClr val="F5E8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823C32"/>
                </a:solidFill>
              </a:defRPr>
            </a:pPr>
            <a:r>
              <a:t>ΜΥΘΟΣ  «Όλοι κερδίζουν το ίδιο»</a:t>
            </a:r>
          </a:p>
        </p:txBody>
      </p:sp>
      <p:sp>
        <p:nvSpPr>
          <p:cNvPr id="8" name="Rounded Rectangle 7"/>
          <p:cNvSpPr/>
          <p:nvPr/>
        </p:nvSpPr>
        <p:spPr>
          <a:xfrm>
            <a:off x="5806440" y="2468880"/>
            <a:ext cx="5440680" cy="84124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20">
                <a:solidFill>
                  <a:srgbClr val="274958"/>
                </a:solidFill>
              </a:defRPr>
            </a:pPr>
            <a:r>
              <a:t>ΠΡΑΓΜΑΤΙΚΟΤΗΤΑ  Τα συνολικά οφέλη μπορούν να συνυπάρχουν με τοπικές απώλειες.</a:t>
            </a:r>
          </a:p>
        </p:txBody>
      </p:sp>
      <p:sp>
        <p:nvSpPr>
          <p:cNvPr id="9" name="Rounded Rectangle 8"/>
          <p:cNvSpPr/>
          <p:nvPr/>
        </p:nvSpPr>
        <p:spPr>
          <a:xfrm>
            <a:off x="777240" y="3611880"/>
            <a:ext cx="4663440" cy="841248"/>
          </a:xfrm>
          <a:prstGeom prst="roundRect">
            <a:avLst/>
          </a:prstGeom>
          <a:solidFill>
            <a:srgbClr val="F5E8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823C32"/>
                </a:solidFill>
              </a:defRPr>
            </a:pPr>
            <a:r>
              <a:t>ΜΥΘΟΣ  «Όλα πάνε στη φθηνή εργασία»</a:t>
            </a:r>
          </a:p>
        </p:txBody>
      </p:sp>
      <p:sp>
        <p:nvSpPr>
          <p:cNvPr id="10" name="Rounded Rectangle 9"/>
          <p:cNvSpPr/>
          <p:nvPr/>
        </p:nvSpPr>
        <p:spPr>
          <a:xfrm>
            <a:off x="5806440" y="3611880"/>
            <a:ext cx="5440680" cy="84124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20">
                <a:solidFill>
                  <a:srgbClr val="274958"/>
                </a:solidFill>
              </a:defRPr>
            </a:pPr>
            <a:r>
              <a:t>ΠΡΑΓΜΑΤΙΚΟΤΗΤΑ  Παραγωγικότητα, δεξιότητες και υποδομές επίσης καθορίζουν το κόστος.</a:t>
            </a:r>
          </a:p>
        </p:txBody>
      </p:sp>
      <p:sp>
        <p:nvSpPr>
          <p:cNvPr id="11" name="Rounded Rectangle 10"/>
          <p:cNvSpPr/>
          <p:nvPr/>
        </p:nvSpPr>
        <p:spPr>
          <a:xfrm>
            <a:off x="777240" y="4754880"/>
            <a:ext cx="4663440" cy="841248"/>
          </a:xfrm>
          <a:prstGeom prst="roundRect">
            <a:avLst/>
          </a:prstGeom>
          <a:solidFill>
            <a:srgbClr val="F5E8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350">
                <a:solidFill>
                  <a:srgbClr val="823C32"/>
                </a:solidFill>
              </a:defRPr>
            </a:pPr>
            <a:r>
              <a:t>ΜΥΘΟΣ  «Είναι μη αναστρέψιμη»</a:t>
            </a:r>
          </a:p>
        </p:txBody>
      </p:sp>
      <p:sp>
        <p:nvSpPr>
          <p:cNvPr id="12" name="Rounded Rectangle 11"/>
          <p:cNvSpPr/>
          <p:nvPr/>
        </p:nvSpPr>
        <p:spPr>
          <a:xfrm>
            <a:off x="5806440" y="4754880"/>
            <a:ext cx="5440680" cy="84124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20">
                <a:solidFill>
                  <a:srgbClr val="274958"/>
                </a:solidFill>
              </a:defRPr>
            </a:pPr>
            <a:r>
              <a:t>ΠΡΑΓΜΑΤΙΚΟΤΗΤΑ  Πολιτική και γεωπολιτική μπορούν να αλλάξουν τις διεθνείς ροές.</a:t>
            </a:r>
          </a:p>
        </p:txBody>
      </p:sp>
      <p:sp>
        <p:nvSpPr>
          <p:cNvPr id="13" name="TextBox 12"/>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Παγκοσμιοποίηση και οικονομική ανάπτυξη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οικονομική θεωρία του διεθνούς εμπορίου υποστηρίζει ότι η εξειδίκευση και η ανταλλαγή μπορούν να αυξήσουν τη συνολική παραγωγή, επειδή οι χώρες αξιοποιούν συγκριτικά πλεονεκτήματα και αποκτούν πρόσβαση σε μεγαλύτερες αγορές (Krugman, Obstfeld &amp; Melitz, 2018).</a:t>
            </a:r>
          </a:p>
          <a:p>
            <a:pPr>
              <a:lnSpc>
                <a:spcPct val="102000"/>
              </a:lnSpc>
              <a:spcAft>
                <a:spcPts val="800"/>
              </a:spcAft>
              <a:defRPr sz="1570">
                <a:solidFill>
                  <a:srgbClr val="1F2326"/>
                </a:solidFill>
                <a:latin typeface="Aptos"/>
              </a:defRPr>
            </a:pPr>
            <a:r>
              <a:t>Η πρόσβαση σε ξένες αγορές μπορεί επίσης να αυξήσει τον ανταγωνισμό, να διευκολύνει τη διάδοση τεχνολογίας και να επιτρέψει στις επιχειρήσεις να αξιοποιήσουν οικονομίες κλίμακας. Για αναπτυσσόμενες οικονομίες, η συμμετοχή σε παγκόσμιες αλυσίδες αξίας μπορεί να λειτουργήσει ως μηχανισμός ταχύτερης ενσωμάτωσης στη διεθνή παραγωγή (World Bank, 2020).</a:t>
            </a:r>
          </a:p>
          <a:p>
            <a:pPr>
              <a:lnSpc>
                <a:spcPct val="102000"/>
              </a:lnSpc>
              <a:spcAft>
                <a:spcPts val="800"/>
              </a:spcAft>
              <a:defRPr sz="1570">
                <a:solidFill>
                  <a:srgbClr val="1F2326"/>
                </a:solidFill>
                <a:latin typeface="Aptos"/>
              </a:defRPr>
            </a:pPr>
            <a:r>
              <a:t>Ωστόσο, το εμπόριο δεν αποτελεί αυτόματο μηχανισμό ανάπτυξης. Τα αποτελέσματα εξαρτώνται από θεσμούς, ανθρώπινο κεφάλαιο, επενδύσεις, υποδομές και την ικανότητα μιας οικονομίας να μετακινεί πόρους προς παραγωγικότερες δραστηριότητες.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Παγκοσμιοποίηση και ανισότητες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σχέση παγκοσμιοποίησης και ανισότητας είναι σύνθετη. Σε παγκόσμιο επίπεδο, η ταχεία ανάπτυξη μεγάλων αναδυόμενων οικονομιών συνέβαλε στη μείωση της απόστασης μεταξύ πολλών χωρών. Στο εσωτερικό ορισμένων ανεπτυγμένων οικονομιών όμως, ο ανταγωνισμός από εισαγωγές επηρέασε συγκεκριμένες περιοχές και επαγγέλματα.</a:t>
            </a:r>
          </a:p>
          <a:p>
            <a:pPr>
              <a:lnSpc>
                <a:spcPct val="102000"/>
              </a:lnSpc>
              <a:spcAft>
                <a:spcPts val="800"/>
              </a:spcAft>
              <a:defRPr sz="1570">
                <a:solidFill>
                  <a:srgbClr val="1F2326"/>
                </a:solidFill>
                <a:latin typeface="Aptos"/>
              </a:defRPr>
            </a:pPr>
            <a:r>
              <a:t>Η έρευνα για το λεγόμενο «China shock» έδειξε ότι η προσαρμογή της τοπικής αγοράς εργασίας μπορεί να είναι αργή και ότι οι απώλειες απασχόλησης συγκεντρώνονται σε περιοχές που είναι περισσότερο εκτεθειμένες στον εισαγωγικό ανταγωνισμό (Autor, Dorn &amp; Hanson, 2016).</a:t>
            </a:r>
          </a:p>
          <a:p>
            <a:pPr>
              <a:lnSpc>
                <a:spcPct val="102000"/>
              </a:lnSpc>
              <a:spcAft>
                <a:spcPts val="800"/>
              </a:spcAft>
              <a:defRPr sz="1570">
                <a:solidFill>
                  <a:srgbClr val="1F2326"/>
                </a:solidFill>
                <a:latin typeface="Aptos"/>
              </a:defRPr>
            </a:pPr>
            <a:r>
              <a:t>Άρα, το σωστό ερώτημα δεν είναι μόνο αν το εμπόριο αυξάνει το συνολικό εισόδημα, αλλά και ποιος κερδίζει, ποιος χάνει και ποιες πολιτικές διευκολύνουν την προσαρμογή.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Παγκοσμιοποίηση και αγορά εργασίας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παγκοσμιοποίηση αλλάζει τη ζήτηση για επαγγέλματα και δεξιότητες. Ορισμένες δραστηριότητες μπορούν να μεταφερθούν σε άλλη χώρα, ενώ άλλες επεκτείνονται επειδή οι επιχειρήσεις αποκτούν πρόσβαση σε μεγαλύτερες αγορές.</a:t>
            </a:r>
          </a:p>
          <a:p>
            <a:pPr>
              <a:lnSpc>
                <a:spcPct val="102000"/>
              </a:lnSpc>
              <a:spcAft>
                <a:spcPts val="800"/>
              </a:spcAft>
              <a:defRPr sz="1570">
                <a:solidFill>
                  <a:srgbClr val="1F2326"/>
                </a:solidFill>
                <a:latin typeface="Aptos"/>
              </a:defRPr>
            </a:pPr>
            <a:r>
              <a:t>Η τεχνολογία και το εμπόριο λειτουργούν ταυτόχρονα και συχνά είναι δύσκολο να απομονωθεί η επίδραση του καθενός. Η αυτοματοποίηση μπορεί να μειώσει τη ζήτηση για συγκεκριμένες εργασίες ακόμη και χωρίς μεταφορά παραγωγής στο εξωτερικό (Autor, 2015).</a:t>
            </a:r>
          </a:p>
          <a:p>
            <a:pPr>
              <a:lnSpc>
                <a:spcPct val="102000"/>
              </a:lnSpc>
              <a:spcAft>
                <a:spcPts val="800"/>
              </a:spcAft>
              <a:defRPr sz="1570">
                <a:solidFill>
                  <a:srgbClr val="1F2326"/>
                </a:solidFill>
                <a:latin typeface="Aptos"/>
              </a:defRPr>
            </a:pPr>
            <a:r>
              <a:t>Για τον εργαζόμενο, η σημαντικότερη μακροχρόνια προστασία δεν είναι η προσπάθεια να παγώσει η οικονομική δομή, αλλά η δυνατότητα απόκτησης νέων δεξιοτήτων και μετάβασης σε νέες δραστηριότητες.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Παγκοσμιοποίηση και καταναλωτές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καταναλωτές είναι από τους πιο άμεσους συμμετέχοντες στην παγκοσμιοποίηση. Έχουν πρόσβαση σε μεγαλύτερη ποικιλία προϊόντων, τεχνολογιών και υπηρεσιών, συχνά σε χαμηλότερες τιμές λόγω διεθνούς ανταγωνισμού και οικονομιών κλίμακας.</a:t>
            </a:r>
          </a:p>
          <a:p>
            <a:pPr>
              <a:lnSpc>
                <a:spcPct val="102000"/>
              </a:lnSpc>
              <a:spcAft>
                <a:spcPts val="800"/>
              </a:spcAft>
              <a:defRPr sz="1570">
                <a:solidFill>
                  <a:srgbClr val="1F2326"/>
                </a:solidFill>
                <a:latin typeface="Aptos"/>
              </a:defRPr>
            </a:pPr>
            <a:r>
              <a:t>Το όφελος αυτό είναι ιδιαίτερα σημαντικό για νοικοκυριά χαμηλότερου εισοδήματος όταν αφορά βασικά ή μαζικά καταναλωτικά αγαθά. Ωστόσο, ο καταναλωτής είναι ταυτόχρονα και εργαζόμενος. Μπορεί να κερδίζει από χαμηλότερες τιμές αλλά να αντιμετωπίζει μεγαλύτερο ανταγωνισμό στην αγορά εργασίας.</a:t>
            </a:r>
          </a:p>
          <a:p>
            <a:pPr>
              <a:lnSpc>
                <a:spcPct val="102000"/>
              </a:lnSpc>
              <a:spcAft>
                <a:spcPts val="800"/>
              </a:spcAft>
              <a:defRPr sz="1570">
                <a:solidFill>
                  <a:srgbClr val="1F2326"/>
                </a:solidFill>
                <a:latin typeface="Aptos"/>
              </a:defRPr>
            </a:pPr>
            <a:r>
              <a:t>Αυτή η διπλή ιδιότητα εξηγεί γιατί η αξιολόγηση της παγκοσμιοποίησης δεν μπορεί να γίνει μόνο από μία οπτική.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Παγκοσμιοποίηση, περιβάλλον και βιωσιμότητα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αύξηση παραγωγής και διεθνών μεταφορών δημιουργεί περιβαλλοντικές πιέσεις, ενώ οι παγκόσμιες αλυσίδες αξίας δυσκολεύουν την απόδοση περιβαλλοντικής ευθύνης σε μία μόνο χώρα. Οι εκπομπές μπορεί να παράγονται εκεί όπου κατασκευάζεται ένα προϊόν, ενώ η τελική κατανάλωση γίνεται αλλού.</a:t>
            </a:r>
          </a:p>
          <a:p>
            <a:pPr>
              <a:lnSpc>
                <a:spcPct val="102000"/>
              </a:lnSpc>
              <a:spcAft>
                <a:spcPts val="800"/>
              </a:spcAft>
              <a:defRPr sz="1570">
                <a:solidFill>
                  <a:srgbClr val="1F2326"/>
                </a:solidFill>
                <a:latin typeface="Aptos"/>
              </a:defRPr>
            </a:pPr>
            <a:r>
              <a:t>Από την άλλη πλευρά, η διεθνής συνεργασία και το εμπόριο μπορούν να επιταχύνουν τη διάδοση καθαρών τεχνολογιών και να μειώσουν το κόστος της πράσινης μετάβασης. Η κλιματική αλλαγή είναι από τη φύση της παγκόσμιο πρόβλημα και δεν μπορεί να αντιμετωπιστεί αποκλειστικά με εθνικές πολιτικές (Nordhaus, 2021/2023).</a:t>
            </a:r>
          </a:p>
          <a:p>
            <a:pPr>
              <a:lnSpc>
                <a:spcPct val="102000"/>
              </a:lnSpc>
              <a:spcAft>
                <a:spcPts val="800"/>
              </a:spcAft>
              <a:defRPr sz="1570">
                <a:solidFill>
                  <a:srgbClr val="1F2326"/>
                </a:solidFill>
                <a:latin typeface="Aptos"/>
              </a:defRPr>
            </a:pPr>
            <a:r>
              <a:t>Η πρόκληση επομένως είναι να συνδυαστούν ανοιχτές οικονομικές σχέσεις με αποτελεσματική περιβαλλοντική ρύθμιση.</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παγκοσμιοποίηση μετά την πανδημία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Η πανδημία αποκάλυψε την ευπάθεια πολύπλοκων εφοδιαστικών αλυσίδων όταν διακόπτονται ταυτόχρονα παραγωγή, μεταφορές και ζήτηση. Ελλείψεις σε ιατρικό εξοπλισμό, ημιαγωγούς και άλλα κρίσιμα αγαθά έκαναν την ανθεκτικότητα κεντρικό επιχειρηματικό και πολιτικό στόχο.</a:t>
            </a:r>
          </a:p>
          <a:p>
            <a:pPr>
              <a:lnSpc>
                <a:spcPct val="102000"/>
              </a:lnSpc>
              <a:spcAft>
                <a:spcPts val="800"/>
              </a:spcAft>
              <a:defRPr sz="1570">
                <a:solidFill>
                  <a:srgbClr val="1F2326"/>
                </a:solidFill>
                <a:latin typeface="Aptos"/>
              </a:defRPr>
            </a:pPr>
            <a:r>
              <a:t>Οι επιχειρήσεις άρχισαν να εξετάζουν μεγαλύτερη διαφοροποίηση προμηθευτών, υψηλότερα αποθέματα και παραγωγή πιο κοντά στις τελικές αγορές. Αυτό δεν σημαίνει απαραίτητα επιστροφή σε πλήρως εθνικές αλυσίδες παραγωγής.</a:t>
            </a:r>
          </a:p>
          <a:p>
            <a:pPr>
              <a:lnSpc>
                <a:spcPct val="102000"/>
              </a:lnSpc>
              <a:spcAft>
                <a:spcPts val="800"/>
              </a:spcAft>
              <a:defRPr sz="1570">
                <a:solidFill>
                  <a:srgbClr val="1F2326"/>
                </a:solidFill>
                <a:latin typeface="Aptos"/>
              </a:defRPr>
            </a:pPr>
            <a:r>
              <a:t>Το νέο μοντέλο μπορεί να χαρακτηριστεί ως πιο επιλεκτική παγκοσμιοποίηση: αποτελεσματικότητα και χαμηλό κόστος παραμένουν σημαντικά, αλλά συνυπολογίζονται περισσότερο η ασφάλεια, η γεωπολιτική και η ανθεκτικότητα.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Γεωπολιτική και νέα παγκοσμιοποίηση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Οι εμπορικές σχέσεις επηρεάζονται όλο και περισσότερο από ζητήματα εθνικής ασφάλειας. Ημιαγωγοί, ενέργεια, κρίσιμες πρώτες ύλες, τηλεπικοινωνίες και τεχνητή νοημοσύνη αντιμετωπίζονται όχι μόνο ως οικονομικά αγαθά αλλά και ως στρατηγικοί πόροι.</a:t>
            </a:r>
          </a:p>
          <a:p>
            <a:pPr>
              <a:lnSpc>
                <a:spcPct val="102000"/>
              </a:lnSpc>
              <a:spcAft>
                <a:spcPts val="800"/>
              </a:spcAft>
              <a:defRPr sz="1570">
                <a:solidFill>
                  <a:srgbClr val="1F2326"/>
                </a:solidFill>
                <a:latin typeface="Aptos"/>
              </a:defRPr>
            </a:pPr>
            <a:r>
              <a:t>Έννοιες όπως friend-shoring περιγράφουν την προσπάθεια μεταφοράς κρίσιμων αλυσίδων προς χώρες που θεωρούνται πολιτικά αξιόπιστοι εταίροι. Αυτό μπορεί να αυξήσει την ανθεκτικότητα αλλά και να μειώσει μέρος των πλεονεκτημάτων της παγκόσμιας εξειδίκευσης.</a:t>
            </a:r>
          </a:p>
          <a:p>
            <a:pPr>
              <a:lnSpc>
                <a:spcPct val="102000"/>
              </a:lnSpc>
              <a:spcAft>
                <a:spcPts val="800"/>
              </a:spcAft>
              <a:defRPr sz="1570">
                <a:solidFill>
                  <a:srgbClr val="1F2326"/>
                </a:solidFill>
                <a:latin typeface="Aptos"/>
              </a:defRPr>
            </a:pPr>
            <a:r>
              <a:t>Η νέα οικονομία επομένως δεν οδηγεί αυτόματα σε έναν κόσμο χωρίς σύνορα. Η τεχνολογική διασύνδεση συνυπάρχει με γεωπολιτικό ανταγωνισμό.</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Ελλάδα μέσα στην παγκοσμιοποίηση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Για την Ελλάδα, η παγκοσμιοποίηση είναι ιδιαίτερα σημαντική επειδή η οικονομία συνδέεται στενά με διεθνείς υπηρεσίες και αγορές. Τουρισμός και ναυτιλία εξαρτώνται άμεσα από παγκόσμια ζήτηση, διεθνές εμπόριο και μετακινήσεις.</a:t>
            </a:r>
          </a:p>
          <a:p>
            <a:pPr>
              <a:lnSpc>
                <a:spcPct val="102000"/>
              </a:lnSpc>
              <a:spcAft>
                <a:spcPts val="800"/>
              </a:spcAft>
              <a:defRPr sz="1570">
                <a:solidFill>
                  <a:srgbClr val="1F2326"/>
                </a:solidFill>
                <a:latin typeface="Aptos"/>
              </a:defRPr>
            </a:pPr>
            <a:r>
              <a:t>Η συμμετοχή στην Ευρωπαϊκή Ένωση και στην Ευρωζώνη ενσωματώνει την Ελλάδα σε μία από τις βαθύτερες μορφές οικονομικής ολοκλήρωσης παγκοσμίως. Ελληνικές επιχειρήσεις έχουν πρόσβαση σε μεγάλη ενιαία αγορά, αλλά αντιμετωπίζουν και εντονότερο ανταγωνισμό.</a:t>
            </a:r>
          </a:p>
          <a:p>
            <a:pPr>
              <a:lnSpc>
                <a:spcPct val="102000"/>
              </a:lnSpc>
              <a:spcAft>
                <a:spcPts val="800"/>
              </a:spcAft>
              <a:defRPr sz="1570">
                <a:solidFill>
                  <a:srgbClr val="1F2326"/>
                </a:solidFill>
                <a:latin typeface="Aptos"/>
              </a:defRPr>
            </a:pPr>
            <a:r>
              <a:t>Για μια σχετικά μικρή οικονομία, η εξωστρέφεια δημιουργεί σημαντικές ευκαιρίες. Το κρίσιμο ζήτημα είναι η ικανότητα παραγωγής αγαθών και υπηρεσιών υψηλής προστιθέμενης αξίας που μπορούν να ανταγωνιστούν διεθνώς.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Παράδειγμα: ο ελληνικός τουρισμός ως παγκόσμιο προϊόν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Ένα ελληνικό ξενοδοχείο λειτουργεί μέσα σε παγκόσμιο δίκτυο. Ο πελάτης μπορεί να βρίσκεται στις ΗΠΑ, να αναζητήσει πληροφορίες μέσω διεθνούς search engine, να συγκρίνει τιμές σε πλατφόρμα κρατήσεων, να ταξιδέψει με ξένη αεροπορική εταιρεία και να πληρώσει μέσω διεθνούς δικτύου καρτών.</a:t>
            </a:r>
          </a:p>
          <a:p>
            <a:pPr>
              <a:lnSpc>
                <a:spcPct val="102000"/>
              </a:lnSpc>
              <a:spcAft>
                <a:spcPts val="800"/>
              </a:spcAft>
              <a:defRPr sz="1570">
                <a:solidFill>
                  <a:srgbClr val="1F2326"/>
                </a:solidFill>
                <a:latin typeface="Aptos"/>
              </a:defRPr>
            </a:pPr>
            <a:r>
              <a:t>Το ίδιο ξενοδοχείο ανταγωνίζεται όχι μόνο άλλα ελληνικά καταλύματα αλλά και προορισμούς στην Ισπανία, την Ιταλία, την Τουρκία ή αλλού. Η παγκοσμιοποίηση αυξάνει ταυτόχρονα την αγορά και τον ανταγωνισμό.</a:t>
            </a:r>
          </a:p>
          <a:p>
            <a:pPr>
              <a:lnSpc>
                <a:spcPct val="102000"/>
              </a:lnSpc>
              <a:spcAft>
                <a:spcPts val="800"/>
              </a:spcAft>
              <a:defRPr sz="1570">
                <a:solidFill>
                  <a:srgbClr val="1F2326"/>
                </a:solidFill>
                <a:latin typeface="Aptos"/>
              </a:defRPr>
            </a:pPr>
            <a:r>
              <a:t>Η ψηφιακή οικονομία ενισχύει αυτή τη διαδικασία: η διεθνής προβολή γίνεται ευκολότερη, αλλά οι πλατφόρμες αποκτούν σημαντική ισχύ στη σχέση μεταξύ επιχείρησης και καταναλωτή.</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Παράδειγμα: ένα ελληνικό προϊόν σε διεθνή αγορά</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Ένας παραγωγός ελαιολάδου μπορεί να πουλήσει χύμα προϊόν σε ξένο μεσάζοντα ή να επενδύσει σε τυποποίηση, πιστοποίηση, branding και ηλεκτρονικό εμπόριο. Και στις δύο περιπτώσεις υπάρχει εξαγωγή, αλλά η θέση του παραγωγού στην αλυσίδα αξίας είναι διαφορετική.</a:t>
            </a:r>
          </a:p>
          <a:p>
            <a:pPr>
              <a:lnSpc>
                <a:spcPct val="102000"/>
              </a:lnSpc>
              <a:spcAft>
                <a:spcPts val="800"/>
              </a:spcAft>
              <a:defRPr sz="1570">
                <a:solidFill>
                  <a:srgbClr val="1F2326"/>
                </a:solidFill>
                <a:latin typeface="Aptos"/>
              </a:defRPr>
            </a:pPr>
            <a:r>
              <a:t>Η υψηλότερη προστιθέμενη αξία βρίσκεται συχνά όχι μόνο στην παραγωγή, αλλά στον σχεδιασμό προϊόντος, στο brand, στο marketing, στη διανομή και στη σχέση με τον τελικό καταναλωτή.</a:t>
            </a:r>
          </a:p>
          <a:p>
            <a:pPr>
              <a:lnSpc>
                <a:spcPct val="102000"/>
              </a:lnSpc>
              <a:spcAft>
                <a:spcPts val="800"/>
              </a:spcAft>
              <a:defRPr sz="1570">
                <a:solidFill>
                  <a:srgbClr val="1F2326"/>
                </a:solidFill>
                <a:latin typeface="Aptos"/>
              </a:defRPr>
            </a:pPr>
            <a:r>
              <a:t>Αυτό είναι ένα από τα βασικά μαθήματα της σύγχρονης παγκοσμιοποίησης: σημασία δεν έχει μόνο αν μια χώρα συμμετέχει στο διεθνές εμπόριο, αλλά σε ποιο σημείο της αλυσίδας αξίας συμμετέχει.</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Η παγκοσμιοποίηση ως ισοζύγιο ευκαιριών και προκλήσεων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Ευκαιρίες</a:t>
            </a:r>
          </a:p>
        </p:txBody>
      </p:sp>
      <p:sp>
        <p:nvSpPr>
          <p:cNvPr id="6" name="TextBox 5"/>
          <p:cNvSpPr txBox="1"/>
          <p:nvPr/>
        </p:nvSpPr>
        <p:spPr>
          <a:xfrm>
            <a:off x="758952" y="1901952"/>
            <a:ext cx="4919472" cy="4206240"/>
          </a:xfrm>
          <a:prstGeom prst="rect">
            <a:avLst/>
          </a:prstGeom>
          <a:noFill/>
        </p:spPr>
        <p:txBody>
          <a:bodyPr wrap="square">
            <a:spAutoFit/>
          </a:bodyPr>
          <a:lstStyle/>
          <a:p>
            <a:pPr>
              <a:spcAft>
                <a:spcPts val="800"/>
              </a:spcAft>
              <a:defRPr sz="1400">
                <a:solidFill>
                  <a:srgbClr val="1F2326"/>
                </a:solidFill>
              </a:defRPr>
            </a:pPr>
            <a:r>
              <a:t>Μεγαλύτερες αγορές και εξαγωγές.</a:t>
            </a:r>
          </a:p>
          <a:p>
            <a:pPr>
              <a:spcAft>
                <a:spcPts val="800"/>
              </a:spcAft>
              <a:defRPr sz="1400">
                <a:solidFill>
                  <a:srgbClr val="1F2326"/>
                </a:solidFill>
              </a:defRPr>
            </a:pPr>
            <a:r>
              <a:t>Πρόσβαση σε τεχνολογία και επενδύσεις.</a:t>
            </a:r>
          </a:p>
          <a:p>
            <a:pPr>
              <a:spcAft>
                <a:spcPts val="800"/>
              </a:spcAft>
              <a:defRPr sz="1400">
                <a:solidFill>
                  <a:srgbClr val="1F2326"/>
                </a:solidFill>
              </a:defRPr>
            </a:pPr>
            <a:r>
              <a:t>Μεγαλύτερη ποικιλία και ανταγωνισμός.</a:t>
            </a:r>
          </a:p>
          <a:p>
            <a:pPr>
              <a:spcAft>
                <a:spcPts val="800"/>
              </a:spcAft>
              <a:defRPr sz="1400">
                <a:solidFill>
                  <a:srgbClr val="1F2326"/>
                </a:solidFill>
              </a:defRPr>
            </a:pPr>
            <a:r>
              <a:t>Διεθνής εξειδίκευση και οικονομίες κλίμακας.</a:t>
            </a:r>
          </a:p>
          <a:p>
            <a:pPr>
              <a:spcAft>
                <a:spcPts val="800"/>
              </a:spcAft>
              <a:defRPr sz="1400">
                <a:solidFill>
                  <a:srgbClr val="1F2326"/>
                </a:solidFill>
              </a:defRPr>
            </a:pPr>
            <a:r>
              <a:t>Ψηφιακές δυνατότητες για μικρότερες επιχειρήσεις.</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b="1" sz="1500">
                <a:solidFill>
                  <a:srgbClr val="274958"/>
                </a:solidFill>
              </a:defRPr>
            </a:pPr>
            <a:r>
              <a:t>Προκλήσεις</a:t>
            </a:r>
          </a:p>
        </p:txBody>
      </p:sp>
      <p:sp>
        <p:nvSpPr>
          <p:cNvPr id="8" name="TextBox 7"/>
          <p:cNvSpPr txBox="1"/>
          <p:nvPr/>
        </p:nvSpPr>
        <p:spPr>
          <a:xfrm>
            <a:off x="6272784" y="1901952"/>
            <a:ext cx="4919472" cy="4206240"/>
          </a:xfrm>
          <a:prstGeom prst="rect">
            <a:avLst/>
          </a:prstGeom>
          <a:noFill/>
        </p:spPr>
        <p:txBody>
          <a:bodyPr wrap="square">
            <a:spAutoFit/>
          </a:bodyPr>
          <a:lstStyle/>
          <a:p>
            <a:pPr>
              <a:spcAft>
                <a:spcPts val="800"/>
              </a:spcAft>
              <a:defRPr sz="1400">
                <a:solidFill>
                  <a:srgbClr val="1F2326"/>
                </a:solidFill>
              </a:defRPr>
            </a:pPr>
            <a:r>
              <a:t>Άνιση κατανομή κερδών και απωλειών.</a:t>
            </a:r>
          </a:p>
          <a:p>
            <a:pPr>
              <a:spcAft>
                <a:spcPts val="800"/>
              </a:spcAft>
              <a:defRPr sz="1400">
                <a:solidFill>
                  <a:srgbClr val="1F2326"/>
                </a:solidFill>
              </a:defRPr>
            </a:pPr>
            <a:r>
              <a:t>Ευπάθεια σε διεθνείς κρίσεις.</a:t>
            </a:r>
          </a:p>
          <a:p>
            <a:pPr>
              <a:spcAft>
                <a:spcPts val="800"/>
              </a:spcAft>
              <a:defRPr sz="1400">
                <a:solidFill>
                  <a:srgbClr val="1F2326"/>
                </a:solidFill>
              </a:defRPr>
            </a:pPr>
            <a:r>
              <a:t>Πίεση σε ορισμένους κλάδους και εργαζομένους.</a:t>
            </a:r>
          </a:p>
          <a:p>
            <a:pPr>
              <a:spcAft>
                <a:spcPts val="800"/>
              </a:spcAft>
              <a:defRPr sz="1400">
                <a:solidFill>
                  <a:srgbClr val="1F2326"/>
                </a:solidFill>
              </a:defRPr>
            </a:pPr>
            <a:r>
              <a:t>Περιβαλλοντικές και ρυθμιστικές προκλήσεις.</a:t>
            </a:r>
          </a:p>
          <a:p>
            <a:pPr>
              <a:spcAft>
                <a:spcPts val="800"/>
              </a:spcAft>
              <a:defRPr sz="1400">
                <a:solidFill>
                  <a:srgbClr val="1F2326"/>
                </a:solidFill>
              </a:defRPr>
            </a:pPr>
            <a:r>
              <a:t>Γεωπολιτική εξάρτηση σε κρίσιμες αλυσίδες.</a:t>
            </a:r>
          </a:p>
        </p:txBody>
      </p:sp>
      <p:sp>
        <p:nvSpPr>
          <p:cNvPr id="9" name="TextBox 8"/>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Τι πρέπει να κρατήσουμε</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470">
                <a:solidFill>
                  <a:srgbClr val="1F2326"/>
                </a:solidFill>
                <a:latin typeface="Aptos"/>
              </a:defRPr>
            </a:pPr>
            <a:r>
              <a:t>1. Η παγκοσμιοποίηση είναι πολυδιάστατη: περιλαμβάνει εμπόριο, κεφάλαιο, τεχνολογία, δεδομένα και ανθρώπους.</a:t>
            </a:r>
          </a:p>
          <a:p>
            <a:pPr>
              <a:lnSpc>
                <a:spcPct val="102000"/>
              </a:lnSpc>
              <a:spcAft>
                <a:spcPts val="800"/>
              </a:spcAft>
              <a:defRPr sz="1470">
                <a:solidFill>
                  <a:srgbClr val="1F2326"/>
                </a:solidFill>
                <a:latin typeface="Aptos"/>
              </a:defRPr>
            </a:pPr>
            <a:r>
              <a:t>2. Δεν είναι καινούργιο φαινόμενο, αλλά η ψηφιακή τεχνολογία έχει αλλάξει την ταχύτητα και τη μορφή της.</a:t>
            </a:r>
          </a:p>
          <a:p>
            <a:pPr>
              <a:lnSpc>
                <a:spcPct val="102000"/>
              </a:lnSpc>
              <a:spcAft>
                <a:spcPts val="800"/>
              </a:spcAft>
              <a:defRPr sz="1470">
                <a:solidFill>
                  <a:srgbClr val="1F2326"/>
                </a:solidFill>
                <a:latin typeface="Aptos"/>
              </a:defRPr>
            </a:pPr>
            <a:r>
              <a:t>3. Οι μύθοι προκύπτουν όταν μετατρέπουμε σύνθετες τάσεις σε απόλυτες προτάσεις. Τα κράτη δεν εξαφανίζονται, όλοι δεν ωφελούνται το ίδιο και η φθηνή εργασία δεν καθορίζει μόνη της την παραγωγή.</a:t>
            </a:r>
          </a:p>
          <a:p>
            <a:pPr>
              <a:lnSpc>
                <a:spcPct val="102000"/>
              </a:lnSpc>
              <a:spcAft>
                <a:spcPts val="800"/>
              </a:spcAft>
              <a:defRPr sz="1470">
                <a:solidFill>
                  <a:srgbClr val="1F2326"/>
                </a:solidFill>
                <a:latin typeface="Aptos"/>
              </a:defRPr>
            </a:pPr>
            <a:r>
              <a:t>4. Η παγκοσμιοποίηση δημιουργεί συνολικά οφέλη αλλά και συγκεκριμένους χαμένους, γι’ αυτό η εκπαίδευση, η κοινωνική προστασία και οι πολιτικές προσαρμογής έχουν μεγάλη σημασία.</a:t>
            </a:r>
          </a:p>
          <a:p>
            <a:pPr>
              <a:lnSpc>
                <a:spcPct val="102000"/>
              </a:lnSpc>
              <a:spcAft>
                <a:spcPts val="800"/>
              </a:spcAft>
              <a:defRPr sz="1470">
                <a:solidFill>
                  <a:srgbClr val="1F2326"/>
                </a:solidFill>
                <a:latin typeface="Aptos"/>
              </a:defRPr>
            </a:pPr>
            <a:r>
              <a:t>5. Η σημερινή τάση δεν είναι απλή «αποπαγκοσμιοποίηση», αλλά αναδιάρθρωση προς μεγαλύτερη ανθεκτικότητα, ψηφιοποίηση και γεωπολιτική επιλεκτικότητα.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Ερωτήσεις συζήτησης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1. Θεωρείτε ότι η παγκοσμιοποίηση έχει σήμερα μεγαλύτερη ή μικρότερη σημασία από ό,τι πριν από 20 χρόνια; Γιατί;</a:t>
            </a:r>
          </a:p>
          <a:p>
            <a:pPr>
              <a:lnSpc>
                <a:spcPct val="102000"/>
              </a:lnSpc>
              <a:spcAft>
                <a:spcPts val="800"/>
              </a:spcAft>
              <a:defRPr sz="1570">
                <a:solidFill>
                  <a:srgbClr val="1F2326"/>
                </a:solidFill>
                <a:latin typeface="Aptos"/>
              </a:defRPr>
            </a:pPr>
            <a:r>
              <a:t>2. Αν το διεθνές εμπόριο αυξάνει συνολικά την ευημερία, γιατί μπορεί να προκαλεί ισχυρές πολιτικές αντιδράσεις;</a:t>
            </a:r>
          </a:p>
          <a:p>
            <a:pPr>
              <a:lnSpc>
                <a:spcPct val="102000"/>
              </a:lnSpc>
              <a:spcAft>
                <a:spcPts val="800"/>
              </a:spcAft>
              <a:defRPr sz="1570">
                <a:solidFill>
                  <a:srgbClr val="1F2326"/>
                </a:solidFill>
                <a:latin typeface="Aptos"/>
              </a:defRPr>
            </a:pPr>
            <a:r>
              <a:t>3. Είναι δυνατόν μια χώρα να προστατεύσει στρατηγικούς κλάδους χωρίς να γίνει συνολικά προστατευτική;</a:t>
            </a:r>
          </a:p>
          <a:p>
            <a:pPr>
              <a:lnSpc>
                <a:spcPct val="102000"/>
              </a:lnSpc>
              <a:spcAft>
                <a:spcPts val="800"/>
              </a:spcAft>
              <a:defRPr sz="1570">
                <a:solidFill>
                  <a:srgbClr val="1F2326"/>
                </a:solidFill>
                <a:latin typeface="Aptos"/>
              </a:defRPr>
            </a:pPr>
            <a:r>
              <a:t>4. Πώς αλλάζει η ψηφιακή τεχνολογία την παγκοσμιοποίηση των υπηρεσιών;</a:t>
            </a:r>
          </a:p>
          <a:p>
            <a:pPr>
              <a:lnSpc>
                <a:spcPct val="102000"/>
              </a:lnSpc>
              <a:spcAft>
                <a:spcPts val="800"/>
              </a:spcAft>
              <a:defRPr sz="1570">
                <a:solidFill>
                  <a:srgbClr val="1F2326"/>
                </a:solidFill>
                <a:latin typeface="Aptos"/>
              </a:defRPr>
            </a:pPr>
            <a:r>
              <a:t>5. Ποια θεωρείτε τη μεγαλύτερη ευκαιρία και ποια τη μεγαλύτερη πρόκληση της παγκοσμιοποίησης για την Ελλάδα;</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Σύνδεση με την επόμενη εβδομάδα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570">
                <a:solidFill>
                  <a:srgbClr val="1F2326"/>
                </a:solidFill>
                <a:latin typeface="Aptos"/>
              </a:defRPr>
            </a:pPr>
            <a:r>
              <a:t>Σήμερα εξετάσαμε πώς η παγκοσμιοποίηση συνδέει οικονομίες, επιχειρήσεις και καταναλωτές μέσα από εμπόριο, επενδύσεις, τεχνολογία και πληροφορία.</a:t>
            </a:r>
          </a:p>
          <a:p>
            <a:pPr>
              <a:lnSpc>
                <a:spcPct val="102000"/>
              </a:lnSpc>
              <a:spcAft>
                <a:spcPts val="800"/>
              </a:spcAft>
              <a:defRPr sz="1570">
                <a:solidFill>
                  <a:srgbClr val="1F2326"/>
                </a:solidFill>
                <a:latin typeface="Aptos"/>
              </a:defRPr>
            </a:pPr>
            <a:r>
              <a:t>Στην επόμενη ενότητα περνάμε στην Ψηφιακή Οικονομία: θα δούμε τις τεχνολογικές εξελίξεις που μειώνουν το κόστος πληροφορίας, δημιουργούν νέα επιχειρηματικά μοντέλα και επιτρέπουν πολλές από τις σύγχρονες μορφές παγκόσμιας οικονομικής διασύνδεσης.</a:t>
            </a:r>
          </a:p>
          <a:p>
            <a:pPr>
              <a:lnSpc>
                <a:spcPct val="102000"/>
              </a:lnSpc>
              <a:spcAft>
                <a:spcPts val="800"/>
              </a:spcAft>
              <a:defRPr sz="1570">
                <a:solidFill>
                  <a:srgbClr val="1F2326"/>
                </a:solidFill>
                <a:latin typeface="Aptos"/>
              </a:defRPr>
            </a:pPr>
            <a:r>
              <a:t>Έτσι, η 3η και η 4η εβδομάδα συνδέονται άμεσα: η ψηφιακή τεχνολογία δεν είναι απλώς ένα νέο εργαλείο μέσα στην παγκοσμιοποίηση — είναι ένας από τους βασικούς μηχανισμούς που αλλάζουν τη μορφή της.</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(1/2)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380">
                <a:solidFill>
                  <a:srgbClr val="1F2326"/>
                </a:solidFill>
                <a:latin typeface="Aptos"/>
              </a:defRPr>
            </a:pPr>
            <a:r>
              <a:t>Brynjolfsson, E., &amp; McAfee, A. (2016). Η Θαυμαστή Εποχή της Νέας Τεχνολογίας. Αθήνα: Κριτική.</a:t>
            </a:r>
          </a:p>
          <a:p>
            <a:pPr>
              <a:lnSpc>
                <a:spcPct val="102000"/>
              </a:lnSpc>
              <a:spcAft>
                <a:spcPts val="800"/>
              </a:spcAft>
              <a:defRPr sz="1380">
                <a:solidFill>
                  <a:srgbClr val="1F2326"/>
                </a:solidFill>
                <a:latin typeface="Aptos"/>
              </a:defRPr>
            </a:pPr>
            <a:r>
              <a:t>Nordhaus, W. D. (2023). Το Πράσινο Πνεύμα. Αθήνα: Προπομπός.</a:t>
            </a:r>
          </a:p>
          <a:p>
            <a:pPr>
              <a:lnSpc>
                <a:spcPct val="102000"/>
              </a:lnSpc>
              <a:spcAft>
                <a:spcPts val="800"/>
              </a:spcAft>
              <a:defRPr sz="1380">
                <a:solidFill>
                  <a:srgbClr val="1F2326"/>
                </a:solidFill>
                <a:latin typeface="Aptos"/>
              </a:defRPr>
            </a:pPr>
            <a:r>
              <a:t>Baldwin, R. (2016). The Great Convergence: Information Technology and the New Globalization. Harvard University Press.</a:t>
            </a:r>
          </a:p>
          <a:p>
            <a:pPr>
              <a:lnSpc>
                <a:spcPct val="102000"/>
              </a:lnSpc>
              <a:spcAft>
                <a:spcPts val="800"/>
              </a:spcAft>
              <a:defRPr sz="1380">
                <a:solidFill>
                  <a:srgbClr val="1F2326"/>
                </a:solidFill>
                <a:latin typeface="Aptos"/>
              </a:defRPr>
            </a:pPr>
            <a:r>
              <a:t>Rodrik, D. (2011). The Globalization Paradox. W. W. Norton.</a:t>
            </a:r>
          </a:p>
          <a:p>
            <a:pPr>
              <a:lnSpc>
                <a:spcPct val="102000"/>
              </a:lnSpc>
              <a:spcAft>
                <a:spcPts val="800"/>
              </a:spcAft>
              <a:defRPr sz="1380">
                <a:solidFill>
                  <a:srgbClr val="1F2326"/>
                </a:solidFill>
                <a:latin typeface="Aptos"/>
              </a:defRPr>
            </a:pPr>
            <a:r>
              <a:t>Stiglitz, J. E. (2002). Globalization and Its Discontents. W. W. Norton.</a:t>
            </a:r>
          </a:p>
          <a:p>
            <a:pPr>
              <a:lnSpc>
                <a:spcPct val="102000"/>
              </a:lnSpc>
              <a:spcAft>
                <a:spcPts val="800"/>
              </a:spcAft>
              <a:defRPr sz="1380">
                <a:solidFill>
                  <a:srgbClr val="1F2326"/>
                </a:solidFill>
                <a:latin typeface="Aptos"/>
              </a:defRPr>
            </a:pPr>
            <a:r>
              <a:t>O'Rourke, K. H., &amp; Williamson, J. G. (1999). Globalization and History. MIT Press.</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21792" y="237744"/>
            <a:ext cx="10881360" cy="749808"/>
          </a:xfrm>
          <a:prstGeom prst="rect">
            <a:avLst/>
          </a:prstGeom>
          <a:noFill/>
        </p:spPr>
        <p:txBody>
          <a:bodyPr wrap="none">
            <a:spAutoFit/>
          </a:bodyPr>
          <a:lstStyle/>
          <a:p>
            <a:pPr>
              <a:defRPr sz="2500" b="1">
                <a:solidFill>
                  <a:srgbClr val="274958"/>
                </a:solidFill>
                <a:latin typeface="Aptos Display"/>
              </a:defRPr>
            </a:pPr>
            <a:r>
              <a:t>Βιβλιογραφία / References (2/2)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13232" y="1234440"/>
            <a:ext cx="10716768" cy="5074920"/>
          </a:xfrm>
          <a:prstGeom prst="rect">
            <a:avLst/>
          </a:prstGeom>
          <a:noFill/>
        </p:spPr>
        <p:txBody>
          <a:bodyPr wrap="square">
            <a:spAutoFit/>
          </a:bodyPr>
          <a:lstStyle/>
          <a:p>
            <a:pPr>
              <a:lnSpc>
                <a:spcPct val="102000"/>
              </a:lnSpc>
              <a:spcAft>
                <a:spcPts val="800"/>
              </a:spcAft>
              <a:defRPr sz="1380">
                <a:solidFill>
                  <a:srgbClr val="1F2326"/>
                </a:solidFill>
                <a:latin typeface="Aptos"/>
              </a:defRPr>
            </a:pPr>
            <a:r>
              <a:t>Autor, D. H. (2015). Why Are There Still So Many Jobs? Journal of Economic Perspectives, 29(3), 3–30.</a:t>
            </a:r>
          </a:p>
          <a:p>
            <a:pPr>
              <a:lnSpc>
                <a:spcPct val="102000"/>
              </a:lnSpc>
              <a:spcAft>
                <a:spcPts val="800"/>
              </a:spcAft>
              <a:defRPr sz="1380">
                <a:solidFill>
                  <a:srgbClr val="1F2326"/>
                </a:solidFill>
                <a:latin typeface="Aptos"/>
              </a:defRPr>
            </a:pPr>
            <a:r>
              <a:t>Autor, D. H., Dorn, D., &amp; Hanson, G. H. (2016). The China Shock. Annual Review of Economics, 8, 205–240.</a:t>
            </a:r>
          </a:p>
          <a:p>
            <a:pPr>
              <a:lnSpc>
                <a:spcPct val="102000"/>
              </a:lnSpc>
              <a:spcAft>
                <a:spcPts val="800"/>
              </a:spcAft>
              <a:defRPr sz="1380">
                <a:solidFill>
                  <a:srgbClr val="1F2326"/>
                </a:solidFill>
                <a:latin typeface="Aptos"/>
              </a:defRPr>
            </a:pPr>
            <a:r>
              <a:t>Goldfarb, A., &amp; Tucker, C. (2019). Digital Economics. Journal of Economic Literature, 57(1), 3–43.</a:t>
            </a:r>
          </a:p>
          <a:p>
            <a:pPr>
              <a:lnSpc>
                <a:spcPct val="102000"/>
              </a:lnSpc>
              <a:spcAft>
                <a:spcPts val="800"/>
              </a:spcAft>
              <a:defRPr sz="1380">
                <a:solidFill>
                  <a:srgbClr val="1F2326"/>
                </a:solidFill>
                <a:latin typeface="Aptos"/>
              </a:defRPr>
            </a:pPr>
            <a:r>
              <a:t>Krugman, P. R., Obstfeld, M., &amp; Melitz, M. J. (2018). International Economics: Theory and Policy. Pearson.</a:t>
            </a:r>
          </a:p>
          <a:p>
            <a:pPr>
              <a:lnSpc>
                <a:spcPct val="102000"/>
              </a:lnSpc>
              <a:spcAft>
                <a:spcPts val="800"/>
              </a:spcAft>
              <a:defRPr sz="1380">
                <a:solidFill>
                  <a:srgbClr val="1F2326"/>
                </a:solidFill>
                <a:latin typeface="Aptos"/>
              </a:defRPr>
            </a:pPr>
            <a:r>
              <a:t>World Bank (2020). World Development Report 2020: Trading for Development in the Age of Global Value Chains.</a:t>
            </a:r>
          </a:p>
          <a:p>
            <a:pPr>
              <a:lnSpc>
                <a:spcPct val="102000"/>
              </a:lnSpc>
              <a:spcAft>
                <a:spcPts val="800"/>
              </a:spcAft>
              <a:defRPr sz="1380">
                <a:solidFill>
                  <a:srgbClr val="1F2326"/>
                </a:solidFill>
                <a:latin typeface="Aptos"/>
              </a:defRPr>
            </a:pPr>
            <a:r>
              <a:t>Nordhaus, W. D. (2021). The Spirit of Green. Princeton University Press.</a:t>
            </a:r>
          </a:p>
        </p:txBody>
      </p:sp>
      <p:sp>
        <p:nvSpPr>
          <p:cNvPr id="6" name="TextBox 5"/>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3η Εβδομάδα                                      31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