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ΝΕΑ ΟΙΚΟΝΟΜΙΑ ΚΑΙ ΠΡΟΚΛΗΣΕΙΣ — 2η ΕΒΔΟΜΑΔΑ</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298448"/>
            <a:ext cx="10744200" cy="4892040"/>
          </a:xfrm>
          <a:prstGeom prst="rect">
            <a:avLst/>
          </a:prstGeom>
          <a:noFill/>
        </p:spPr>
        <p:txBody>
          <a:bodyPr wrap="square">
            <a:spAutoFit/>
          </a:bodyPr>
          <a:lstStyle/>
          <a:p>
            <a:pPr>
              <a:lnSpc>
                <a:spcPct val="109000"/>
              </a:lnSpc>
              <a:spcAft>
                <a:spcPts val="1400"/>
              </a:spcAft>
              <a:defRPr sz="1630">
                <a:solidFill>
                  <a:srgbClr val="23282C"/>
                </a:solidFill>
                <a:latin typeface="Aptos"/>
              </a:defRPr>
            </a:pPr>
            <a:r>
              <a:t>Ιστορική εξέλιξη και κύρια στάδια της Νέας Οικονομίας</a:t>
            </a:r>
          </a:p>
          <a:p>
            <a:pPr>
              <a:lnSpc>
                <a:spcPct val="109000"/>
              </a:lnSpc>
              <a:spcAft>
                <a:spcPts val="1400"/>
              </a:spcAft>
              <a:defRPr sz="1630">
                <a:solidFill>
                  <a:srgbClr val="23282C"/>
                </a:solidFill>
                <a:latin typeface="Aptos"/>
              </a:defRPr>
            </a:pPr>
            <a:r>
              <a:t>Σύγχρονα παραδείγματα • Τεχνολογικές μεταβάσεις • Οικονομικός μετασχηματισμός</a:t>
            </a:r>
          </a:p>
          <a:p>
            <a:pPr>
              <a:lnSpc>
                <a:spcPct val="109000"/>
              </a:lnSpc>
              <a:spcAft>
                <a:spcPts val="1400"/>
              </a:spcAft>
              <a:defRPr sz="1630">
                <a:solidFill>
                  <a:srgbClr val="23282C"/>
                </a:solidFill>
                <a:latin typeface="Aptos"/>
              </a:defRPr>
            </a:pPr>
            <a:r>
              <a:t>Δρ. Αδαμαντία Καούρη | Πανεπιστήμιο Πελοποννήσου</a:t>
            </a:r>
          </a:p>
        </p:txBody>
      </p:sp>
      <p:sp>
        <p:nvSpPr>
          <p:cNvPr id="6" name="TextBox 5"/>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Στόχοι της σημερινής διάλεξης</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298448"/>
            <a:ext cx="10744200" cy="4892040"/>
          </a:xfrm>
          <a:prstGeom prst="rect">
            <a:avLst/>
          </a:prstGeom>
          <a:noFill/>
        </p:spPr>
        <p:txBody>
          <a:bodyPr wrap="square">
            <a:spAutoFit/>
          </a:bodyPr>
          <a:lstStyle/>
          <a:p>
            <a:pPr>
              <a:lnSpc>
                <a:spcPct val="109000"/>
              </a:lnSpc>
              <a:spcAft>
                <a:spcPts val="1400"/>
              </a:spcAft>
              <a:defRPr sz="1630">
                <a:solidFill>
                  <a:srgbClr val="23282C"/>
                </a:solidFill>
                <a:latin typeface="Aptos"/>
              </a:defRPr>
            </a:pPr>
            <a:r>
              <a:t>Το επίσημο περίγραμμα ορίζει για τη δεύτερη εβδομάδα δύο άξονες: την ιστορική εξέλιξη και τα κύρια στάδια της Νέας Οικονομίας, καθώς και σύγχρονα παραδείγματα. Επομένως, εξετάζουμε πώς διαδοχικά κύματα τεχνολογικής αλλαγής μετέβαλαν την παραγωγή, την οργάνωση των επιχειρήσεων, την εργασία και τις αγορές.</a:t>
            </a:r>
          </a:p>
          <a:p>
            <a:pPr>
              <a:lnSpc>
                <a:spcPct val="109000"/>
              </a:lnSpc>
              <a:spcAft>
                <a:spcPts val="1400"/>
              </a:spcAft>
              <a:defRPr sz="1630">
                <a:solidFill>
                  <a:srgbClr val="23282C"/>
                </a:solidFill>
                <a:latin typeface="Aptos"/>
              </a:defRPr>
            </a:pPr>
            <a:r>
              <a:t>Στο τέλος της διάλεξης οι φοιτητές θα μπορούν να διακρίνουν τις βιομηχανικές από τις ψηφιακές τεχνολογικές μεταβάσεις, να εξηγούν γιατί η παραγωγικότητα δεν αυξάνεται πάντοτε αμέσως μετά μια εφεύρεση και να αναγνωρίζουν παραδείγματα σύγχρονων ψηφιακών επιχειρηματικών μοντέλων (Brynjolfsson &amp; McAfee, 2014/2016; Perez, 2002).</a:t>
            </a:r>
          </a:p>
        </p:txBody>
      </p:sp>
      <p:sp>
        <p:nvSpPr>
          <p:cNvPr id="6" name="TextBox 5"/>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Γιατί η Νέα Οικονομία έχει ιστορία;</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298448"/>
            <a:ext cx="10744200" cy="4892040"/>
          </a:xfrm>
          <a:prstGeom prst="rect">
            <a:avLst/>
          </a:prstGeom>
          <a:noFill/>
        </p:spPr>
        <p:txBody>
          <a:bodyPr wrap="square">
            <a:spAutoFit/>
          </a:bodyPr>
          <a:lstStyle/>
          <a:p>
            <a:pPr>
              <a:lnSpc>
                <a:spcPct val="109000"/>
              </a:lnSpc>
              <a:spcAft>
                <a:spcPts val="1400"/>
              </a:spcAft>
              <a:defRPr sz="1630">
                <a:solidFill>
                  <a:srgbClr val="23282C"/>
                </a:solidFill>
                <a:latin typeface="Aptos"/>
              </a:defRPr>
            </a:pPr>
            <a:r>
              <a:t>Ο όρος «Νέα Οικονομία» δεν σημαίνει ότι η οικονομία άρχισε ξαφνικά με το διαδίκτυο. Κάθε μεγάλη τεχνολογική αλλαγή αναδιατάσσει την παραγωγή και δημιουργεί νέους τρόπους οργάνωσης της εργασίας. Η ατμομηχανή, ο ηλεκτρισμός, οι υπολογιστές και το διαδίκτυο αποτελούν διαδοχικά κύματα που διαφέρουν στην τεχνική τους βάση, αλλά έχουν κοινή την ανάγκη οικονομικής και κοινωνικής προσαρμογής (Mokyr, 1990; Perez, 2002).</a:t>
            </a:r>
          </a:p>
          <a:p>
            <a:pPr>
              <a:lnSpc>
                <a:spcPct val="109000"/>
              </a:lnSpc>
              <a:spcAft>
                <a:spcPts val="1400"/>
              </a:spcAft>
              <a:defRPr sz="1630">
                <a:solidFill>
                  <a:srgbClr val="23282C"/>
                </a:solidFill>
                <a:latin typeface="Aptos"/>
              </a:defRPr>
            </a:pPr>
            <a:r>
              <a:t>Η ιστορική προσέγγιση μάς βοηθά να αποφύγουμε δύο ακραίες θέσεις: ότι κάθε νέα τεχνολογία μεταμορφώνει αμέσως τα πάντα ή ότι τίποτε ουσιαστικό δεν αλλάζει. Η τεχνολογική δυνατότητα, η διάδοσή της και η πραγματική οικονομική απόδοση είναι διαφορετικά στάδια (David, 1990).</a:t>
            </a:r>
          </a:p>
        </p:txBody>
      </p:sp>
      <p:sp>
        <p:nvSpPr>
          <p:cNvPr id="6" name="TextBox 5"/>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Πριν από τη βιομηχανική επανάσταση: περιορισμοί παραγωγής</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298448"/>
            <a:ext cx="10744200" cy="4892040"/>
          </a:xfrm>
          <a:prstGeom prst="rect">
            <a:avLst/>
          </a:prstGeom>
          <a:noFill/>
        </p:spPr>
        <p:txBody>
          <a:bodyPr wrap="square">
            <a:spAutoFit/>
          </a:bodyPr>
          <a:lstStyle/>
          <a:p>
            <a:pPr>
              <a:lnSpc>
                <a:spcPct val="109000"/>
              </a:lnSpc>
              <a:spcAft>
                <a:spcPts val="1400"/>
              </a:spcAft>
              <a:defRPr sz="1630">
                <a:solidFill>
                  <a:srgbClr val="23282C"/>
                </a:solidFill>
                <a:latin typeface="Aptos"/>
              </a:defRPr>
            </a:pPr>
            <a:r>
              <a:t>Στις προβιομηχανικές κοινωνίες, η παραγωγή στηριζόταν κυρίως στη γεωργία, στη χειρωνακτική εργασία και σε μικρά εργαστήρια. Η ενέργεια προερχόταν από ανθρώπους, ζώα, νερό και άνεμο. Οι μεταφορές ήταν αργές, η πληροφόρηση περιορισμένη και οι περισσότερες αγορές είχαν τοπικό χαρακτήρα (Mokyr, 1990).</a:t>
            </a:r>
          </a:p>
          <a:p>
            <a:pPr>
              <a:lnSpc>
                <a:spcPct val="109000"/>
              </a:lnSpc>
              <a:spcAft>
                <a:spcPts val="1400"/>
              </a:spcAft>
              <a:defRPr sz="1630">
                <a:solidFill>
                  <a:srgbClr val="23282C"/>
                </a:solidFill>
                <a:latin typeface="Aptos"/>
              </a:defRPr>
            </a:pPr>
            <a:r>
              <a:t>Η παραγωγικότητα αυξανόταν σχετικά αργά επειδή η αύξηση της παραγωγής απαιτούσε συχνά περισσότερη εργασία ή γη. Το οικονομικό πρόβλημα δεν ήταν απλώς η έλλειψη ιδεών, αλλά η περιορισμένη δυνατότητα διάδοσης, συντονισμού και μαζικής εφαρμογής νέων τεχνικών. Η βιομηχανική επανάσταση άλλαξε αυτή τη σχέση.</a:t>
            </a:r>
          </a:p>
        </p:txBody>
      </p:sp>
      <p:sp>
        <p:nvSpPr>
          <p:cNvPr id="6" name="TextBox 5"/>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Πρώτη Βιομηχανική Επανάσταση — μηχανοποίηση</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298448"/>
            <a:ext cx="10744200" cy="4892040"/>
          </a:xfrm>
          <a:prstGeom prst="rect">
            <a:avLst/>
          </a:prstGeom>
          <a:noFill/>
        </p:spPr>
        <p:txBody>
          <a:bodyPr wrap="square">
            <a:spAutoFit/>
          </a:bodyPr>
          <a:lstStyle/>
          <a:p>
            <a:pPr>
              <a:lnSpc>
                <a:spcPct val="109000"/>
              </a:lnSpc>
              <a:spcAft>
                <a:spcPts val="1400"/>
              </a:spcAft>
              <a:defRPr sz="1630">
                <a:solidFill>
                  <a:srgbClr val="23282C"/>
                </a:solidFill>
                <a:latin typeface="Aptos"/>
              </a:defRPr>
            </a:pPr>
            <a:r>
              <a:t>Από τα τέλη του 18ου αιώνα, η χρήση ατμοκίνητων μηχανών και η μηχανοποίηση της κλωστοϋφαντουργίας επέτρεψαν μεγαλύτερη παραγωγή ανά εργαζόμενο. Η εργασία μεταφέρθηκε σταδιακά από οικιακά εργαστήρια σε εργοστάσια, όπου μηχανές, εργάτες και κεφάλαιο συγκεντρώνονταν στον ίδιο χώρο (Allen, 2009; Mokyr, 1990).</a:t>
            </a:r>
          </a:p>
          <a:p>
            <a:pPr>
              <a:lnSpc>
                <a:spcPct val="109000"/>
              </a:lnSpc>
              <a:spcAft>
                <a:spcPts val="1400"/>
              </a:spcAft>
              <a:defRPr sz="1630">
                <a:solidFill>
                  <a:srgbClr val="23282C"/>
                </a:solidFill>
                <a:latin typeface="Aptos"/>
              </a:defRPr>
            </a:pPr>
            <a:r>
              <a:t>Η σημασία της ατμομηχανής δεν περιοριζόταν σε ένα προϊόν: επηρέασε τη βιομηχανία, τις μεταφορές και τη γεωγραφία της οικονομικής δραστηριότητας. Αυτή η δυνατότητα εφαρμογής σε πολλούς κλάδους αποτελεί χαρακτηριστικό μιας «τεχνολογίας γενικού σκοπού» (Bresnahan &amp; Trajtenberg, 1995).</a:t>
            </a:r>
          </a:p>
        </p:txBody>
      </p:sp>
      <p:sp>
        <p:nvSpPr>
          <p:cNvPr id="6" name="TextBox 5"/>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Η οικονομική σημασία του εργοστασίου</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298448"/>
            <a:ext cx="10744200" cy="4892040"/>
          </a:xfrm>
          <a:prstGeom prst="rect">
            <a:avLst/>
          </a:prstGeom>
          <a:noFill/>
        </p:spPr>
        <p:txBody>
          <a:bodyPr wrap="square">
            <a:spAutoFit/>
          </a:bodyPr>
          <a:lstStyle/>
          <a:p>
            <a:pPr>
              <a:lnSpc>
                <a:spcPct val="109000"/>
              </a:lnSpc>
              <a:spcAft>
                <a:spcPts val="1400"/>
              </a:spcAft>
              <a:defRPr sz="1630">
                <a:solidFill>
                  <a:srgbClr val="23282C"/>
                </a:solidFill>
                <a:latin typeface="Aptos"/>
              </a:defRPr>
            </a:pPr>
            <a:r>
              <a:t>Το εργοστάσιο επέτρεψε συντονισμό πολλών εργαζομένων και μηχανών, μεγαλύτερη εξειδίκευση καθηκόντων και πιο σταθερό έλεγχο της παραγωγής. Η τεχνολογική καινοτομία συνοδεύτηκε από οργανωσιακή καινοτομία: νέες μορφές διοίκησης, λογιστικής, εφοδιασμού και πειθαρχίας εργασίας (Chandler, 1977).</a:t>
            </a:r>
          </a:p>
          <a:p>
            <a:pPr>
              <a:lnSpc>
                <a:spcPct val="109000"/>
              </a:lnSpc>
              <a:spcAft>
                <a:spcPts val="1400"/>
              </a:spcAft>
              <a:defRPr sz="1630">
                <a:solidFill>
                  <a:srgbClr val="23282C"/>
                </a:solidFill>
                <a:latin typeface="Aptos"/>
              </a:defRPr>
            </a:pPr>
            <a:r>
              <a:t>Παράδειγμα: μια κλωστοϋφαντουργική επιχείρηση μπορούσε να παράγει πολύ μεγαλύτερες ποσότητες από ένα δίκτυο μικρών εργαστηρίων. Το όφελος δεν προερχόταν μόνο από τη μηχανή αλλά και από την αναδιοργάνωση της παραγωγής. Αυτό το ιστορικό μάθημα επανεμφανίζεται σήμερα στην ψηφιακή μετάβαση.</a:t>
            </a:r>
          </a:p>
        </p:txBody>
      </p:sp>
      <p:sp>
        <p:nvSpPr>
          <p:cNvPr id="6" name="TextBox 5"/>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Δεύτερη Βιομηχανική Επανάσταση — ηλεκτρισμός</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298448"/>
            <a:ext cx="10744200" cy="4892040"/>
          </a:xfrm>
          <a:prstGeom prst="rect">
            <a:avLst/>
          </a:prstGeom>
          <a:noFill/>
        </p:spPr>
        <p:txBody>
          <a:bodyPr wrap="square">
            <a:spAutoFit/>
          </a:bodyPr>
          <a:lstStyle/>
          <a:p>
            <a:pPr>
              <a:lnSpc>
                <a:spcPct val="109000"/>
              </a:lnSpc>
              <a:spcAft>
                <a:spcPts val="1400"/>
              </a:spcAft>
              <a:defRPr sz="1630">
                <a:solidFill>
                  <a:srgbClr val="23282C"/>
                </a:solidFill>
                <a:latin typeface="Aptos"/>
              </a:defRPr>
            </a:pPr>
            <a:r>
              <a:t>Στα τέλη του 19ου και στις αρχές του 20ού αιώνα, ο ηλεκτρισμός, ο κινητήρας εσωτερικής καύσης, οι τηλεπικοινωνίες και η χημική βιομηχανία ενίσχυσαν την παραγωγική ικανότητα. Η ηλεκτρική ενέργεια επέτρεψε πιο ευέλικτη χωροθέτηση των μηχανών και σταδιακή ανασχεδίαση της εργοστασιακής παραγωγής (David, 1990; Mokyr, 2002).</a:t>
            </a:r>
          </a:p>
          <a:p>
            <a:pPr>
              <a:lnSpc>
                <a:spcPct val="109000"/>
              </a:lnSpc>
              <a:spcAft>
                <a:spcPts val="1400"/>
              </a:spcAft>
              <a:defRPr sz="1630">
                <a:solidFill>
                  <a:srgbClr val="23282C"/>
                </a:solidFill>
                <a:latin typeface="Aptos"/>
              </a:defRPr>
            </a:pPr>
            <a:r>
              <a:t>Η επίδραση δεν ήταν στιγμιαία. Οι επιχειρήσεις χρειάστηκε να αντικαταστήσουν εξοπλισμό, να επανασχεδιάσουν εργοστάσια και να εκπαιδεύσουν εργαζομένους. Η περίπτωση αυτή εξηγεί γιατί και η σημερινή τεχνητή νοημοσύνη μπορεί να απαιτεί συμπληρωματικές οργανωσιακές αλλαγές πριν αποδώσει πλήρως.</a:t>
            </a:r>
          </a:p>
        </p:txBody>
      </p:sp>
      <p:sp>
        <p:nvSpPr>
          <p:cNvPr id="6" name="TextBox 5"/>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Μαζική παραγωγή και οικονομίες κλίμακας</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298448"/>
            <a:ext cx="10744200" cy="4892040"/>
          </a:xfrm>
          <a:prstGeom prst="rect">
            <a:avLst/>
          </a:prstGeom>
          <a:noFill/>
        </p:spPr>
        <p:txBody>
          <a:bodyPr wrap="square">
            <a:spAutoFit/>
          </a:bodyPr>
          <a:lstStyle/>
          <a:p>
            <a:pPr>
              <a:lnSpc>
                <a:spcPct val="109000"/>
              </a:lnSpc>
              <a:spcAft>
                <a:spcPts val="1400"/>
              </a:spcAft>
              <a:defRPr sz="1630">
                <a:solidFill>
                  <a:srgbClr val="23282C"/>
                </a:solidFill>
                <a:latin typeface="Aptos"/>
              </a:defRPr>
            </a:pPr>
            <a:r>
              <a:t>Η τυποποίηση, η γραμμή συναρμολόγησης και οι μεγάλες βιομηχανικές μονάδες επέτρεψαν σημαντική μείωση του μέσου κόστους παραγωγής. Η μαζική παραγωγή απαιτούσε επίσης οργανωμένα δίκτυα προμηθευτών, μεταφορών και διανομής. Οι μεγάλες επιχειρήσεις απέκτησαν πιο σύνθετες διοικητικές δομές (Chandler, 1977).</a:t>
            </a:r>
          </a:p>
          <a:p>
            <a:pPr>
              <a:lnSpc>
                <a:spcPct val="109000"/>
              </a:lnSpc>
              <a:spcAft>
                <a:spcPts val="1400"/>
              </a:spcAft>
              <a:defRPr sz="1630">
                <a:solidFill>
                  <a:srgbClr val="23282C"/>
                </a:solidFill>
                <a:latin typeface="Aptos"/>
              </a:defRPr>
            </a:pPr>
            <a:r>
              <a:t>Οικονομίες κλίμακας σημαίνουν ότι, σε συγκεκριμένο εύρος παραγωγής, η αύξηση της ποσότητας μειώνει το μέσο κόστος ανά μονάδα. Στη Νέα Οικονομία το φαινόμενο αποκτά ιδιαίτερη σημασία για ψηφιακά αγαθά: η ανάπτυξη ενός λογισμικού μπορεί να είναι ακριβή, ενώ η διανομή επιπλέον αντιγράφων να κοστίζει ελάχιστα (Shapiro &amp; Varian, 1999).</a:t>
            </a:r>
          </a:p>
        </p:txBody>
      </p:sp>
      <p:sp>
        <p:nvSpPr>
          <p:cNvPr id="6" name="TextBox 5"/>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Οι τεχνολογικές επαναστάσεις ως διαδοχικά κύματα</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1828800"/>
            <a:ext cx="2587752" cy="242316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b="1" sz="1700">
                <a:solidFill>
                  <a:srgbClr val="274958"/>
                </a:solidFill>
              </a:defRPr>
            </a:pPr>
            <a:r>
              <a:t>Ατμός και μηχανές</a:t>
            </a:r>
          </a:p>
          <a:p>
            <a:pPr algn="ctr">
              <a:defRPr sz="1300">
                <a:solidFill>
                  <a:srgbClr val="23282C"/>
                </a:solidFill>
              </a:defRPr>
            </a:pPr>
            <a:r>
              <a:t>Μηχανοποίηση, εργοστάσια</a:t>
            </a:r>
          </a:p>
        </p:txBody>
      </p:sp>
      <p:sp>
        <p:nvSpPr>
          <p:cNvPr id="6" name="Right Arrow 5"/>
          <p:cNvSpPr/>
          <p:nvPr/>
        </p:nvSpPr>
        <p:spPr>
          <a:xfrm>
            <a:off x="3282696" y="2788920"/>
            <a:ext cx="256032" cy="320040"/>
          </a:xfrm>
          <a:prstGeom prst="rightArrow">
            <a:avLst/>
          </a:prstGeom>
          <a:solidFill>
            <a:srgbClr val="AE87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3566160" y="1828800"/>
            <a:ext cx="2587752" cy="242316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b="1" sz="1700">
                <a:solidFill>
                  <a:srgbClr val="274958"/>
                </a:solidFill>
              </a:defRPr>
            </a:pPr>
            <a:r>
              <a:t>Ηλεκτρισμός</a:t>
            </a:r>
          </a:p>
          <a:p>
            <a:pPr algn="ctr">
              <a:defRPr sz="1300">
                <a:solidFill>
                  <a:srgbClr val="23282C"/>
                </a:solidFill>
              </a:defRPr>
            </a:pPr>
            <a:r>
              <a:t>Μαζική παραγωγή, δίκτυα</a:t>
            </a:r>
          </a:p>
        </p:txBody>
      </p:sp>
      <p:sp>
        <p:nvSpPr>
          <p:cNvPr id="8" name="Right Arrow 7"/>
          <p:cNvSpPr/>
          <p:nvPr/>
        </p:nvSpPr>
        <p:spPr>
          <a:xfrm>
            <a:off x="6190488" y="2788920"/>
            <a:ext cx="256032" cy="320040"/>
          </a:xfrm>
          <a:prstGeom prst="rightArrow">
            <a:avLst/>
          </a:prstGeom>
          <a:solidFill>
            <a:srgbClr val="AE87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6473952" y="1828800"/>
            <a:ext cx="2587752" cy="242316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b="1" sz="1700">
                <a:solidFill>
                  <a:srgbClr val="274958"/>
                </a:solidFill>
              </a:defRPr>
            </a:pPr>
            <a:r>
              <a:t>Υπολογιστές</a:t>
            </a:r>
          </a:p>
          <a:p>
            <a:pPr algn="ctr">
              <a:defRPr sz="1300">
                <a:solidFill>
                  <a:srgbClr val="23282C"/>
                </a:solidFill>
              </a:defRPr>
            </a:pPr>
            <a:r>
              <a:t>Αυτοματοποίηση πληροφορίας</a:t>
            </a:r>
          </a:p>
        </p:txBody>
      </p:sp>
      <p:sp>
        <p:nvSpPr>
          <p:cNvPr id="10" name="Right Arrow 9"/>
          <p:cNvSpPr/>
          <p:nvPr/>
        </p:nvSpPr>
        <p:spPr>
          <a:xfrm>
            <a:off x="9098280" y="2788920"/>
            <a:ext cx="256032" cy="320040"/>
          </a:xfrm>
          <a:prstGeom prst="rightArrow">
            <a:avLst/>
          </a:prstGeom>
          <a:solidFill>
            <a:srgbClr val="AE87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381744" y="1828800"/>
            <a:ext cx="2587752" cy="242316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b="1" sz="1700">
                <a:solidFill>
                  <a:srgbClr val="274958"/>
                </a:solidFill>
              </a:defRPr>
            </a:pPr>
            <a:r>
              <a:t>Διαδίκτυο</a:t>
            </a:r>
          </a:p>
          <a:p>
            <a:pPr algn="ctr">
              <a:defRPr sz="1300">
                <a:solidFill>
                  <a:srgbClr val="23282C"/>
                </a:solidFill>
              </a:defRPr>
            </a:pPr>
            <a:r>
              <a:t>Παγκόσμια δικτύωση</a:t>
            </a:r>
          </a:p>
        </p:txBody>
      </p:sp>
      <p:sp>
        <p:nvSpPr>
          <p:cNvPr id="12" name="TextBox 11"/>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Οι πρώτοι ηλεκτρονικοί υπολογιστές</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298448"/>
            <a:ext cx="10744200" cy="4892040"/>
          </a:xfrm>
          <a:prstGeom prst="rect">
            <a:avLst/>
          </a:prstGeom>
          <a:noFill/>
        </p:spPr>
        <p:txBody>
          <a:bodyPr wrap="square">
            <a:spAutoFit/>
          </a:bodyPr>
          <a:lstStyle/>
          <a:p>
            <a:pPr>
              <a:lnSpc>
                <a:spcPct val="109000"/>
              </a:lnSpc>
              <a:spcAft>
                <a:spcPts val="1400"/>
              </a:spcAft>
              <a:defRPr sz="1630">
                <a:solidFill>
                  <a:srgbClr val="23282C"/>
                </a:solidFill>
                <a:latin typeface="Aptos"/>
              </a:defRPr>
            </a:pPr>
            <a:r>
              <a:t>Στα μέσα του 20ού αιώνα, οι ηλεκτρονικοί υπολογιστές επέτρεψαν την ταχύτερη εκτέλεση αριθμητικών πράξεων και τη συστηματική επεξεργασία πληροφοριών. Αρχικά ήταν πολύ ακριβοί και χρησιμοποιούνταν κυρίως από κράτη, πανεπιστήμια και μεγάλους οργανισμούς. Με τον χρόνο, η μείωση του κόστους διεύρυνε τις εφαρμογές τους (Brynjolfsson &amp; McAfee, 2014/2016).</a:t>
            </a:r>
          </a:p>
          <a:p>
            <a:pPr>
              <a:lnSpc>
                <a:spcPct val="109000"/>
              </a:lnSpc>
              <a:spcAft>
                <a:spcPts val="1400"/>
              </a:spcAft>
              <a:defRPr sz="1630">
                <a:solidFill>
                  <a:srgbClr val="23282C"/>
                </a:solidFill>
                <a:latin typeface="Aptos"/>
              </a:defRPr>
            </a:pPr>
            <a:r>
              <a:t>Η βασική αλλαγή ήταν ότι οι μηχανές δεν αντικαθιστούσαν πλέον μόνο τη μυϊκή δύναμη, αλλά αναλάμβαναν και συγκεκριμένες πληροφοριακές λειτουργίες. Η μετάβαση αυτή προετοίμασε το έδαφος για την ψηφιακή οικονομία και τη μεταγενέστερη αυτοματοποίηση γνωστικών εργασιών.</a:t>
            </a:r>
          </a:p>
        </p:txBody>
      </p:sp>
      <p:sp>
        <p:nvSpPr>
          <p:cNvPr id="6" name="TextBox 5"/>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Από τον κεντρικό υπολογιστή στον προσωπικό υπολογιστή</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298448"/>
            <a:ext cx="10744200" cy="4892040"/>
          </a:xfrm>
          <a:prstGeom prst="rect">
            <a:avLst/>
          </a:prstGeom>
          <a:noFill/>
        </p:spPr>
        <p:txBody>
          <a:bodyPr wrap="square">
            <a:spAutoFit/>
          </a:bodyPr>
          <a:lstStyle/>
          <a:p>
            <a:pPr>
              <a:lnSpc>
                <a:spcPct val="109000"/>
              </a:lnSpc>
              <a:spcAft>
                <a:spcPts val="1400"/>
              </a:spcAft>
              <a:defRPr sz="1630">
                <a:solidFill>
                  <a:srgbClr val="23282C"/>
                </a:solidFill>
                <a:latin typeface="Aptos"/>
              </a:defRPr>
            </a:pPr>
            <a:r>
              <a:t>Οι κεντρικοί υπολογιστές (mainframes) οργάνωσαν μεγάλα συστήματα μισθοδοσίας, αποθεμάτων, τραπεζικών συναλλαγών και διοικητικών δεδομένων. Από τη δεκαετία του 1970 και ιδιαίτερα τη δεκαετία του 1980, οι προσωπικοί υπολογιστές έφεραν την υπολογιστική ισχύ σε περισσότερες επιχειρήσεις και εργαζομένους (Brynjolfsson &amp; Hitt, 2000).</a:t>
            </a:r>
          </a:p>
          <a:p>
            <a:pPr>
              <a:lnSpc>
                <a:spcPct val="109000"/>
              </a:lnSpc>
              <a:spcAft>
                <a:spcPts val="1400"/>
              </a:spcAft>
              <a:defRPr sz="1630">
                <a:solidFill>
                  <a:srgbClr val="23282C"/>
                </a:solidFill>
                <a:latin typeface="Aptos"/>
              </a:defRPr>
            </a:pPr>
            <a:r>
              <a:t>Η παραγωγική αξία δεν βρισκόταν απλώς στην αγορά εξοπλισμού. Απαιτούνταν λογισμικό, εκπαίδευση, αλλαγές διαδικασιών και επανασχεδιασμός της οργάνωσης. Μια επιχείρηση που ψηφιοποιούσε ένα αναποτελεσματικό έντυπο σύστημα χωρίς να το βελτιώσει μπορούσε να δει μικρότερο όφελος από το αναμενόμενο.</a:t>
            </a:r>
          </a:p>
        </p:txBody>
      </p:sp>
      <p:sp>
        <p:nvSpPr>
          <p:cNvPr id="6" name="TextBox 5"/>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Το παράδοξο της παραγωγικότητας</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298448"/>
            <a:ext cx="10744200" cy="4892040"/>
          </a:xfrm>
          <a:prstGeom prst="rect">
            <a:avLst/>
          </a:prstGeom>
          <a:noFill/>
        </p:spPr>
        <p:txBody>
          <a:bodyPr wrap="square">
            <a:spAutoFit/>
          </a:bodyPr>
          <a:lstStyle/>
          <a:p>
            <a:pPr>
              <a:lnSpc>
                <a:spcPct val="109000"/>
              </a:lnSpc>
              <a:spcAft>
                <a:spcPts val="1400"/>
              </a:spcAft>
              <a:defRPr sz="1630">
                <a:solidFill>
                  <a:srgbClr val="23282C"/>
                </a:solidFill>
                <a:latin typeface="Aptos"/>
              </a:defRPr>
            </a:pPr>
            <a:r>
              <a:t>Τη δεκαετία του 1980 παρατηρήθηκε ότι οι υπολογιστές εξαπλώνονταν ταχύτατα χωρίς αντίστοιχη άμεση αύξηση στους μετρούμενους δείκτες παραγωγικότητας. Το φαινόμενο έγινε γνωστό ως «παράδοξο της παραγωγικότητας» και τροφοδότησε συζήτηση για το αν οι τεχνολογικές επενδύσεις αποδίδουν πραγματικά (Brynjolfsson &amp; Hitt, 2000).</a:t>
            </a:r>
          </a:p>
          <a:p>
            <a:pPr>
              <a:lnSpc>
                <a:spcPct val="109000"/>
              </a:lnSpc>
              <a:spcAft>
                <a:spcPts val="1400"/>
              </a:spcAft>
              <a:defRPr sz="1630">
                <a:solidFill>
                  <a:srgbClr val="23282C"/>
                </a:solidFill>
                <a:latin typeface="Aptos"/>
              </a:defRPr>
            </a:pPr>
            <a:r>
              <a:t>Η ιστορική εμπειρία του ηλεκτρισμού υποδεικνύει μια εξήγηση: η τεχνολογία χρειάζεται χρόνο, συμπληρωματικές επενδύσεις και οργανωσιακή μάθηση. Επίσης, ορισμένα οφέλη ποιότητας ή νέων υπηρεσιών μπορεί να μην αποτυπώνονται πλήρως στα παραδοσιακά στατιστικά μεγέθη (David, 1990; Brynjolfsson, Rock &amp; Syverson, 2021).</a:t>
            </a:r>
          </a:p>
        </p:txBody>
      </p:sp>
      <p:sp>
        <p:nvSpPr>
          <p:cNvPr id="6" name="TextBox 5"/>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Το διαδίκτυο: από ερευνητικό δίκτυο σε οικονομική υποδομή</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298448"/>
            <a:ext cx="10744200" cy="4892040"/>
          </a:xfrm>
          <a:prstGeom prst="rect">
            <a:avLst/>
          </a:prstGeom>
          <a:noFill/>
        </p:spPr>
        <p:txBody>
          <a:bodyPr wrap="square">
            <a:spAutoFit/>
          </a:bodyPr>
          <a:lstStyle/>
          <a:p>
            <a:pPr>
              <a:lnSpc>
                <a:spcPct val="109000"/>
              </a:lnSpc>
              <a:spcAft>
                <a:spcPts val="1400"/>
              </a:spcAft>
              <a:defRPr sz="1630">
                <a:solidFill>
                  <a:srgbClr val="23282C"/>
                </a:solidFill>
                <a:latin typeface="Aptos"/>
              </a:defRPr>
            </a:pPr>
            <a:r>
              <a:t>Το διαδίκτυο αναπτύχθηκε μέσα από διαδοχικά ερευνητικά και τεχνολογικά βήματα και στη συνέχεια εξελίχθηκε σε παγκόσμια υποδομή επικοινωνίας. Η εμπορική διάδοσή του κατά τη δεκαετία του 1990 μείωσε δραστικά το κόστος αναζήτησης, επικοινωνίας και ανταλλαγής πληροφοριών (Greenstein, 2015).</a:t>
            </a:r>
          </a:p>
          <a:p>
            <a:pPr>
              <a:lnSpc>
                <a:spcPct val="109000"/>
              </a:lnSpc>
              <a:spcAft>
                <a:spcPts val="1400"/>
              </a:spcAft>
              <a:defRPr sz="1630">
                <a:solidFill>
                  <a:srgbClr val="23282C"/>
                </a:solidFill>
                <a:latin typeface="Aptos"/>
              </a:defRPr>
            </a:pPr>
            <a:r>
              <a:t>Για τις επιχειρήσεις, αυτό σήμαινε πρόσβαση σε νέες αγορές και καλύτερο συντονισμό προμηθευτών και πελατών. Για τους καταναλωτές, περισσότερη πληροφόρηση και δυνατότητα σύγκρισης τιμών. Παράλληλα, άρχισαν να αναπτύσσονται νέα ζητήματα εμπιστοσύνης, ασφάλειας και ρύθμισης.</a:t>
            </a:r>
          </a:p>
        </p:txBody>
      </p:sp>
      <p:sp>
        <p:nvSpPr>
          <p:cNvPr id="6" name="TextBox 5"/>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Ο Παγκόσμιος Ιστός και το ηλεκτρονικό εμπόριο</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298448"/>
            <a:ext cx="10744200" cy="4892040"/>
          </a:xfrm>
          <a:prstGeom prst="rect">
            <a:avLst/>
          </a:prstGeom>
          <a:noFill/>
        </p:spPr>
        <p:txBody>
          <a:bodyPr wrap="square">
            <a:spAutoFit/>
          </a:bodyPr>
          <a:lstStyle/>
          <a:p>
            <a:pPr>
              <a:lnSpc>
                <a:spcPct val="109000"/>
              </a:lnSpc>
              <a:spcAft>
                <a:spcPts val="1400"/>
              </a:spcAft>
              <a:defRPr sz="1630">
                <a:solidFill>
                  <a:srgbClr val="23282C"/>
                </a:solidFill>
                <a:latin typeface="Aptos"/>
              </a:defRPr>
            </a:pPr>
            <a:r>
              <a:t>Ο Παγκόσμιος Ιστός (World Wide Web) επέτρεψε την εύχρηστη δημοσίευση και πρόσβαση σε ιστοσελίδες. Με την ανάπτυξη των φυλλομετρητών και των ηλεκτρονικών συναλλαγών, επιχειρήσεις μπορούσαν να παρουσιάζουν προϊόντα και να πραγματοποιούν πωλήσεις χωρίς φυσική παρουσία σε κάθε αγορά (Greenstein, 2015).</a:t>
            </a:r>
          </a:p>
          <a:p>
            <a:pPr>
              <a:lnSpc>
                <a:spcPct val="109000"/>
              </a:lnSpc>
              <a:spcAft>
                <a:spcPts val="1400"/>
              </a:spcAft>
              <a:defRPr sz="1630">
                <a:solidFill>
                  <a:srgbClr val="23282C"/>
                </a:solidFill>
                <a:latin typeface="Aptos"/>
              </a:defRPr>
            </a:pPr>
            <a:r>
              <a:t>Η νέα αυτή μορφή εμπορίου δεν κατάργησε τα παραδοσιακά οικονομικά προβλήματα. Η εμπιστοσύνη, η παράδοση, οι επιστροφές, οι πληρωμές και η εξυπηρέτηση εξακολουθούν να έχουν κόστος. Ωστόσο, μεταβλήθηκε ριζικά η σχέση ανάμεσα στη γεωγραφική απόσταση και στην πρόσβαση σε πληροφορίες ή αγοραστές (Shapiro &amp; Varian, 1999).</a:t>
            </a:r>
          </a:p>
        </p:txBody>
      </p:sp>
      <p:sp>
        <p:nvSpPr>
          <p:cNvPr id="6" name="TextBox 5"/>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Η «dot-com» εποχή: προσδοκίες και αποτίμηση</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298448"/>
            <a:ext cx="10744200" cy="4892040"/>
          </a:xfrm>
          <a:prstGeom prst="rect">
            <a:avLst/>
          </a:prstGeom>
          <a:noFill/>
        </p:spPr>
        <p:txBody>
          <a:bodyPr wrap="square">
            <a:spAutoFit/>
          </a:bodyPr>
          <a:lstStyle/>
          <a:p>
            <a:pPr>
              <a:lnSpc>
                <a:spcPct val="109000"/>
              </a:lnSpc>
              <a:spcAft>
                <a:spcPts val="1400"/>
              </a:spcAft>
              <a:defRPr sz="1630">
                <a:solidFill>
                  <a:srgbClr val="23282C"/>
                </a:solidFill>
                <a:latin typeface="Aptos"/>
              </a:defRPr>
            </a:pPr>
            <a:r>
              <a:t>Στα τέλη της δεκαετίας του 1990, πολλές επιχειρήσεις του διαδικτύου συγκέντρωσαν υψηλές επενδυτικές προσδοκίες. Η δυνατότητα ταχείας ανάπτυξης και η ιδέα της «νέας οικονομίας» οδήγησαν συχνά σε αποτιμήσεις που προεξοφλούσαν πολύ μεγάλα μελλοντικά κέρδη. Η διόρθωση των αγορών στις αρχές της δεκαετίας του 2000 έδειξε ότι η τεχνολογική υπόσχεση δεν εγγυάται βιώσιμο επιχειρηματικό μοντέλο (Perez, 2002).</a:t>
            </a:r>
          </a:p>
          <a:p>
            <a:pPr>
              <a:lnSpc>
                <a:spcPct val="109000"/>
              </a:lnSpc>
              <a:spcAft>
                <a:spcPts val="1400"/>
              </a:spcAft>
              <a:defRPr sz="1630">
                <a:solidFill>
                  <a:srgbClr val="23282C"/>
                </a:solidFill>
                <a:latin typeface="Aptos"/>
              </a:defRPr>
            </a:pPr>
            <a:r>
              <a:t>Η βασική διάκριση είναι ανάμεσα στην τεχνολογική καινοτομία και στην οικονομική βιωσιμότητα μιας συγκεκριμένης επιχείρησης. Μια τεχνολογία μπορεί να αλλάξει ολόκληρη την οικονομία ακόμη και όταν πολλές από τις πρώτες εταιρείες που την αξιοποίησαν αποτύχουν.</a:t>
            </a:r>
          </a:p>
        </p:txBody>
      </p:sp>
      <p:sp>
        <p:nvSpPr>
          <p:cNvPr id="6" name="TextBox 5"/>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Web 2.0: από την ανάγνωση στη συμμετοχή</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298448"/>
            <a:ext cx="10744200" cy="4892040"/>
          </a:xfrm>
          <a:prstGeom prst="rect">
            <a:avLst/>
          </a:prstGeom>
          <a:noFill/>
        </p:spPr>
        <p:txBody>
          <a:bodyPr wrap="square">
            <a:spAutoFit/>
          </a:bodyPr>
          <a:lstStyle/>
          <a:p>
            <a:pPr>
              <a:lnSpc>
                <a:spcPct val="109000"/>
              </a:lnSpc>
              <a:spcAft>
                <a:spcPts val="1400"/>
              </a:spcAft>
              <a:defRPr sz="1630">
                <a:solidFill>
                  <a:srgbClr val="23282C"/>
                </a:solidFill>
                <a:latin typeface="Aptos"/>
              </a:defRPr>
            </a:pPr>
            <a:r>
              <a:t>Στην πρώτη εμπορική φάση του Ιστού, οι χρήστες κυρίως αναζητούσαν και διάβαζαν περιεχόμενο. Με την ανάπτυξη ιστολογίων, κοινωνικών δικτύων, πλατφορμών βίντεο και διαδικτυακών κοινοτήτων, έγιναν ταυτόχρονα δημιουργοί, διανομείς και αξιολογητές περιεχομένου (Castells, 2010).</a:t>
            </a:r>
          </a:p>
          <a:p>
            <a:pPr>
              <a:lnSpc>
                <a:spcPct val="109000"/>
              </a:lnSpc>
              <a:spcAft>
                <a:spcPts val="1400"/>
              </a:spcAft>
              <a:defRPr sz="1630">
                <a:solidFill>
                  <a:srgbClr val="23282C"/>
                </a:solidFill>
                <a:latin typeface="Aptos"/>
              </a:defRPr>
            </a:pPr>
            <a:r>
              <a:t>Η οικονομική σημασία είναι μεγάλη: οι πλατφόρμες μπορούν να αξιοποιούν περιεχόμενο και αλληλεπιδράσεις χρηστών, ενώ η αξία της υπηρεσίας συχνά αυξάνεται όσο μεγαλώνει το δίκτυο. Αυτό δημιουργεί νέες αγορές διαφήμισης, αλλά και ερωτήματα για την ιδιωτικότητα και τη συγκέντρωση ισχύος (Parker, Van Alstyne &amp; Choudary, 2016).</a:t>
            </a:r>
          </a:p>
        </p:txBody>
      </p:sp>
      <p:sp>
        <p:nvSpPr>
          <p:cNvPr id="6" name="TextBox 5"/>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Η οικονομία του έξυπνου κινητού</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298448"/>
            <a:ext cx="10744200" cy="4892040"/>
          </a:xfrm>
          <a:prstGeom prst="rect">
            <a:avLst/>
          </a:prstGeom>
          <a:noFill/>
        </p:spPr>
        <p:txBody>
          <a:bodyPr wrap="square">
            <a:spAutoFit/>
          </a:bodyPr>
          <a:lstStyle/>
          <a:p>
            <a:pPr>
              <a:lnSpc>
                <a:spcPct val="109000"/>
              </a:lnSpc>
              <a:spcAft>
                <a:spcPts val="1400"/>
              </a:spcAft>
              <a:defRPr sz="1630">
                <a:solidFill>
                  <a:srgbClr val="23282C"/>
                </a:solidFill>
                <a:latin typeface="Aptos"/>
              </a:defRPr>
            </a:pPr>
            <a:r>
              <a:t>Η διάδοση των smartphones συνδύασε πρόσβαση στο διαδίκτυο, κάμερα, γεωεντοπισμό, πληρωμές και εφαρμογές σε μία φορητή συσκευή. Οι καταναλωτές μπορούν να πραγματοποιούν συναλλαγές οποτεδήποτε και σχεδόν οπουδήποτε, ενώ οι επιχειρήσεις αναπτύσσουν υπηρεσίες με άμεση και εξατομικευμένη αλληλεπίδραση (Brynjolfsson &amp; McAfee, 2014/2016).</a:t>
            </a:r>
          </a:p>
          <a:p>
            <a:pPr>
              <a:lnSpc>
                <a:spcPct val="109000"/>
              </a:lnSpc>
              <a:spcAft>
                <a:spcPts val="1400"/>
              </a:spcAft>
              <a:defRPr sz="1630">
                <a:solidFill>
                  <a:srgbClr val="23282C"/>
                </a:solidFill>
                <a:latin typeface="Aptos"/>
              </a:defRPr>
            </a:pPr>
            <a:r>
              <a:t>Παράδειγμα: η κράτηση ενός δωματίου, η πληρωμή, η πλοήγηση και η αξιολόγηση της εμπειρίας μπορούν να πραγματοποιηθούν από την ίδια συσκευή. Η οικονομική αλλαγή δεν είναι μόνο τεχνική· μεταβάλλει τις προσδοκίες των πελατών και τον τρόπο με τον οποίο ανταγωνίζονται οι επιχειρήσεις.</a:t>
            </a:r>
          </a:p>
        </p:txBody>
      </p:sp>
      <p:sp>
        <p:nvSpPr>
          <p:cNvPr id="6" name="TextBox 5"/>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Cloud computing: υπολογιστική ισχύς ως υπηρεσία</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298448"/>
            <a:ext cx="10744200" cy="4892040"/>
          </a:xfrm>
          <a:prstGeom prst="rect">
            <a:avLst/>
          </a:prstGeom>
          <a:noFill/>
        </p:spPr>
        <p:txBody>
          <a:bodyPr wrap="square">
            <a:spAutoFit/>
          </a:bodyPr>
          <a:lstStyle/>
          <a:p>
            <a:pPr>
              <a:lnSpc>
                <a:spcPct val="109000"/>
              </a:lnSpc>
              <a:spcAft>
                <a:spcPts val="1400"/>
              </a:spcAft>
              <a:defRPr sz="1630">
                <a:solidFill>
                  <a:srgbClr val="23282C"/>
                </a:solidFill>
                <a:latin typeface="Aptos"/>
              </a:defRPr>
            </a:pPr>
            <a:r>
              <a:t>Το υπολογιστικό νέφος επιτρέπει σε οργανισμούς να χρησιμοποιούν αποθήκευση, λογισμικό και υπολογιστική ισχύ μέσω δικτύου αντί να επενδύουν εξ ολοκλήρου σε δικές τους εγκαταστάσεις. Η δυνατότητα κλιμάκωσης μειώνει ορισμένα αρχικά εμπόδια εισόδου και επιτρέπει γρήγορη επέκταση υπηρεσιών (Goldfarb &amp; Tucker, 2019).</a:t>
            </a:r>
          </a:p>
          <a:p>
            <a:pPr>
              <a:lnSpc>
                <a:spcPct val="109000"/>
              </a:lnSpc>
              <a:spcAft>
                <a:spcPts val="1400"/>
              </a:spcAft>
              <a:defRPr sz="1630">
                <a:solidFill>
                  <a:srgbClr val="23282C"/>
                </a:solidFill>
                <a:latin typeface="Aptos"/>
              </a:defRPr>
            </a:pPr>
            <a:r>
              <a:t>Μια μικρή επιχείρηση μπορεί να χρησιμοποιεί συστήματα διαχείρισης πελατών ή ηλεκτρονικού καταστήματος με συνδρομή. Αυτό δεν καταργεί τα λειτουργικά κόστη ή την εξάρτηση από παρόχους, αλλά μεταβάλλει τη δομή κόστους και επιταχύνει την πρόσβαση σε τεχνολογίες που παλαιότερα ήταν προσιτές κυρίως σε μεγάλους οργανισμούς.</a:t>
            </a:r>
          </a:p>
        </p:txBody>
      </p:sp>
      <p:sp>
        <p:nvSpPr>
          <p:cNvPr id="6" name="TextBox 5"/>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Οι ψηφιακές πλατφόρμες ως νέο επιχειρηματικό μοντέλο</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298448"/>
            <a:ext cx="10744200" cy="4892040"/>
          </a:xfrm>
          <a:prstGeom prst="rect">
            <a:avLst/>
          </a:prstGeom>
          <a:noFill/>
        </p:spPr>
        <p:txBody>
          <a:bodyPr wrap="square">
            <a:spAutoFit/>
          </a:bodyPr>
          <a:lstStyle/>
          <a:p>
            <a:pPr>
              <a:lnSpc>
                <a:spcPct val="109000"/>
              </a:lnSpc>
              <a:spcAft>
                <a:spcPts val="1400"/>
              </a:spcAft>
              <a:defRPr sz="1630">
                <a:solidFill>
                  <a:srgbClr val="23282C"/>
                </a:solidFill>
                <a:latin typeface="Aptos"/>
              </a:defRPr>
            </a:pPr>
            <a:r>
              <a:t>Μια ψηφιακή πλατφόρμα δημιουργεί υποδομή αλληλεπίδρασης ανάμεσα σε δύο ή περισσότερες ομάδες χρηστών. Μπορεί να συνδέει αγοραστές με πωλητές, οδηγούς με επιβάτες ή ταξιδιώτες με παρόχους καταλυμάτων. Η αξία προκύπτει από τη διευκόλυνση της αντιστοίχισης, της πληροφόρησης και της συναλλαγής (Parker et al., 2016).</a:t>
            </a:r>
          </a:p>
          <a:p>
            <a:pPr>
              <a:lnSpc>
                <a:spcPct val="109000"/>
              </a:lnSpc>
              <a:spcAft>
                <a:spcPts val="1400"/>
              </a:spcAft>
              <a:defRPr sz="1630">
                <a:solidFill>
                  <a:srgbClr val="23282C"/>
                </a:solidFill>
                <a:latin typeface="Aptos"/>
              </a:defRPr>
            </a:pPr>
            <a:r>
              <a:t>Σε αντίθεση με μια παραδοσιακή επιχείρηση που παράγει η ίδια το σύνολο των αγαθών, η πλατφόρμα μπορεί να οργανώνει την αγορά και να θέτει τους κανόνες συμμετοχής. Το μοντέλο προσφέρει δυνατότητες κλίμακας αλλά δημιουργεί και προκλήσεις για ανταγωνισμό, πρόσβαση σε δεδομένα και εξάρτηση μικρότερων επιχειρήσεων.</a:t>
            </a:r>
          </a:p>
        </p:txBody>
      </p:sp>
      <p:sp>
        <p:nvSpPr>
          <p:cNvPr id="6" name="TextBox 5"/>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Δικτυακά αποτελέσματα: γιατί έχει σημασία το μέγεθος;</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298448"/>
            <a:ext cx="10744200" cy="4892040"/>
          </a:xfrm>
          <a:prstGeom prst="rect">
            <a:avLst/>
          </a:prstGeom>
          <a:noFill/>
        </p:spPr>
        <p:txBody>
          <a:bodyPr wrap="square">
            <a:spAutoFit/>
          </a:bodyPr>
          <a:lstStyle/>
          <a:p>
            <a:pPr>
              <a:lnSpc>
                <a:spcPct val="109000"/>
              </a:lnSpc>
              <a:spcAft>
                <a:spcPts val="1400"/>
              </a:spcAft>
              <a:defRPr sz="1630">
                <a:solidFill>
                  <a:srgbClr val="23282C"/>
                </a:solidFill>
                <a:latin typeface="Aptos"/>
              </a:defRPr>
            </a:pPr>
            <a:r>
              <a:t>Δικτυακό αποτέλεσμα υπάρχει όταν η αξία μιας υπηρεσίας για έναν χρήστη μεταβάλλεται ανάλογα με τον αριθμό ή τη σύνθεση άλλων χρηστών. Σε ένα κοινωνικό δίκτυο, περισσότερες επαφές μπορούν να αυξήσουν την αξία συμμετοχής. Σε μια πλατφόρμα συναλλαγών, περισσότεροι πωλητές μπορεί να προσελκύσουν περισσότερους αγοραστές και αντίστροφα (Parker et al., 2016).</a:t>
            </a:r>
          </a:p>
          <a:p>
            <a:pPr>
              <a:lnSpc>
                <a:spcPct val="109000"/>
              </a:lnSpc>
              <a:spcAft>
                <a:spcPts val="1400"/>
              </a:spcAft>
              <a:defRPr sz="1630">
                <a:solidFill>
                  <a:srgbClr val="23282C"/>
                </a:solidFill>
                <a:latin typeface="Aptos"/>
              </a:defRPr>
            </a:pPr>
            <a:r>
              <a:t>Τα δικτυακά αποτελέσματα μπορούν να επιταχύνουν την ανάπτυξη αλλά και να ενισχύσουν τη συγκέντρωση αγοράς. Η κυριαρχία μιας πλατφόρμας δεν εξηγείται πάντοτε μόνο από την ποιότητα του προϊόντος της: επηρεάζεται επίσης από το κόστος αλλαγής υπηρεσίας, τα δεδομένα και το μέγεθος του ήδη εγκατεστημένου δικτύου (Shapiro &amp; Varian, 1999).</a:t>
            </a:r>
          </a:p>
        </p:txBody>
      </p:sp>
      <p:sp>
        <p:nvSpPr>
          <p:cNvPr id="6" name="TextBox 5"/>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Από το φυσικό στο ψηφιακό αγαθό</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298448"/>
            <a:ext cx="10744200" cy="4892040"/>
          </a:xfrm>
          <a:prstGeom prst="rect">
            <a:avLst/>
          </a:prstGeom>
          <a:noFill/>
        </p:spPr>
        <p:txBody>
          <a:bodyPr wrap="square">
            <a:spAutoFit/>
          </a:bodyPr>
          <a:lstStyle/>
          <a:p>
            <a:pPr>
              <a:lnSpc>
                <a:spcPct val="109000"/>
              </a:lnSpc>
              <a:spcAft>
                <a:spcPts val="1400"/>
              </a:spcAft>
              <a:defRPr sz="1630">
                <a:solidFill>
                  <a:srgbClr val="23282C"/>
                </a:solidFill>
                <a:latin typeface="Aptos"/>
              </a:defRPr>
            </a:pPr>
            <a:r>
              <a:t>Ένα φυσικό αγαθό απαιτεί υλικά, παραγωγή, αποθήκευση και μεταφορά για κάθε επιπλέον μονάδα. Ένα ψηφιακό αγαθό —όπως ένα ηλεκτρονικό βιβλίο ή ένα αρχείο λογισμικού— μπορεί να έχει υψηλό αρχικό κόστος ανάπτυξης αλλά πολύ χαμηλό κόστος αναπαραγωγής και διανομής (Shapiro &amp; Varian, 1999).</a:t>
            </a:r>
          </a:p>
          <a:p>
            <a:pPr>
              <a:lnSpc>
                <a:spcPct val="109000"/>
              </a:lnSpc>
              <a:spcAft>
                <a:spcPts val="1400"/>
              </a:spcAft>
              <a:defRPr sz="1630">
                <a:solidFill>
                  <a:srgbClr val="23282C"/>
                </a:solidFill>
                <a:latin typeface="Aptos"/>
              </a:defRPr>
            </a:pPr>
            <a:r>
              <a:t>Αυτό μεταβάλλει την τιμολόγηση, τη διανομή και τον ανταγωνισμό. Ταυτόχρονα, η αφθονία ψηφιακών αντιγράφων δεν συνεπάγεται ότι όλα τα σχετικά αγαθά είναι δωρεάν: δικαιώματα, υποδομές, υποστήριξη, ποιότητα και εμπιστοσύνη εξακολουθούν να έχουν οικονομική αξία.</a:t>
            </a:r>
          </a:p>
        </p:txBody>
      </p:sp>
      <p:sp>
        <p:nvSpPr>
          <p:cNvPr id="6" name="TextBox 5"/>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Η ψηφιοποίηση ως αλυσίδα οικονομικού μετασχηματισμού</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1828800"/>
            <a:ext cx="2587752" cy="242316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b="1" sz="1700">
                <a:solidFill>
                  <a:srgbClr val="274958"/>
                </a:solidFill>
              </a:defRPr>
            </a:pPr>
            <a:r>
              <a:t>Ψηφιακά δεδομένα</a:t>
            </a:r>
          </a:p>
          <a:p>
            <a:pPr algn="ctr">
              <a:defRPr sz="1300">
                <a:solidFill>
                  <a:srgbClr val="23282C"/>
                </a:solidFill>
              </a:defRPr>
            </a:pPr>
            <a:r>
              <a:t>Καταγραφή και μετατροπή πληροφορίας</a:t>
            </a:r>
          </a:p>
        </p:txBody>
      </p:sp>
      <p:sp>
        <p:nvSpPr>
          <p:cNvPr id="6" name="Right Arrow 5"/>
          <p:cNvSpPr/>
          <p:nvPr/>
        </p:nvSpPr>
        <p:spPr>
          <a:xfrm>
            <a:off x="3282696" y="2788920"/>
            <a:ext cx="256032" cy="320040"/>
          </a:xfrm>
          <a:prstGeom prst="rightArrow">
            <a:avLst/>
          </a:prstGeom>
          <a:solidFill>
            <a:srgbClr val="AE87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3566160" y="1828800"/>
            <a:ext cx="2587752" cy="242316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b="1" sz="1700">
                <a:solidFill>
                  <a:srgbClr val="274958"/>
                </a:solidFill>
              </a:defRPr>
            </a:pPr>
            <a:r>
              <a:t>Συνδεσιμότητα</a:t>
            </a:r>
          </a:p>
          <a:p>
            <a:pPr algn="ctr">
              <a:defRPr sz="1300">
                <a:solidFill>
                  <a:srgbClr val="23282C"/>
                </a:solidFill>
              </a:defRPr>
            </a:pPr>
            <a:r>
              <a:t>Διακίνηση και κοινή χρήση</a:t>
            </a:r>
          </a:p>
        </p:txBody>
      </p:sp>
      <p:sp>
        <p:nvSpPr>
          <p:cNvPr id="8" name="Right Arrow 7"/>
          <p:cNvSpPr/>
          <p:nvPr/>
        </p:nvSpPr>
        <p:spPr>
          <a:xfrm>
            <a:off x="6190488" y="2788920"/>
            <a:ext cx="256032" cy="320040"/>
          </a:xfrm>
          <a:prstGeom prst="rightArrow">
            <a:avLst/>
          </a:prstGeom>
          <a:solidFill>
            <a:srgbClr val="AE87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6473952" y="1828800"/>
            <a:ext cx="2587752" cy="242316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b="1" sz="1700">
                <a:solidFill>
                  <a:srgbClr val="274958"/>
                </a:solidFill>
              </a:defRPr>
            </a:pPr>
            <a:r>
              <a:t>Νέες διαδικασίες</a:t>
            </a:r>
          </a:p>
          <a:p>
            <a:pPr algn="ctr">
              <a:defRPr sz="1300">
                <a:solidFill>
                  <a:srgbClr val="23282C"/>
                </a:solidFill>
              </a:defRPr>
            </a:pPr>
            <a:r>
              <a:t>Αυτοματοποίηση και συντονισμός</a:t>
            </a:r>
          </a:p>
        </p:txBody>
      </p:sp>
      <p:sp>
        <p:nvSpPr>
          <p:cNvPr id="10" name="Right Arrow 9"/>
          <p:cNvSpPr/>
          <p:nvPr/>
        </p:nvSpPr>
        <p:spPr>
          <a:xfrm>
            <a:off x="9098280" y="2788920"/>
            <a:ext cx="256032" cy="320040"/>
          </a:xfrm>
          <a:prstGeom prst="rightArrow">
            <a:avLst/>
          </a:prstGeom>
          <a:solidFill>
            <a:srgbClr val="AE87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381744" y="1828800"/>
            <a:ext cx="2587752" cy="242316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b="1" sz="1700">
                <a:solidFill>
                  <a:srgbClr val="274958"/>
                </a:solidFill>
              </a:defRPr>
            </a:pPr>
            <a:r>
              <a:t>Νέα αξία</a:t>
            </a:r>
          </a:p>
          <a:p>
            <a:pPr algn="ctr">
              <a:defRPr sz="1300">
                <a:solidFill>
                  <a:srgbClr val="23282C"/>
                </a:solidFill>
              </a:defRPr>
            </a:pPr>
            <a:r>
              <a:t>Υπηρεσίες και επιχειρηματικά μοντέλα</a:t>
            </a:r>
          </a:p>
        </p:txBody>
      </p:sp>
      <p:sp>
        <p:nvSpPr>
          <p:cNvPr id="12" name="TextBox 11"/>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Big Data και αλγοριθμική λήψη αποφάσεων</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298448"/>
            <a:ext cx="10744200" cy="4892040"/>
          </a:xfrm>
          <a:prstGeom prst="rect">
            <a:avLst/>
          </a:prstGeom>
          <a:noFill/>
        </p:spPr>
        <p:txBody>
          <a:bodyPr wrap="square">
            <a:spAutoFit/>
          </a:bodyPr>
          <a:lstStyle/>
          <a:p>
            <a:pPr>
              <a:lnSpc>
                <a:spcPct val="109000"/>
              </a:lnSpc>
              <a:spcAft>
                <a:spcPts val="1400"/>
              </a:spcAft>
              <a:defRPr sz="1630">
                <a:solidFill>
                  <a:srgbClr val="23282C"/>
                </a:solidFill>
                <a:latin typeface="Aptos"/>
              </a:defRPr>
            </a:pPr>
            <a:r>
              <a:t>Η συσσώρευση ψηφιακών δεδομένων επιτρέπει την ανάλυση προτιμήσεων, συναλλαγών, κινδύνων και λειτουργικών διαδικασιών σε μεγάλη κλίμακα. Οι αλγόριθμοι μπορούν να βοηθήσουν στον εντοπισμό προτύπων, στην πρόβλεψη ζήτησης και στην καλύτερη κατανομή πόρων (Goldfarb &amp; Tucker, 2019).</a:t>
            </a:r>
          </a:p>
          <a:p>
            <a:pPr>
              <a:lnSpc>
                <a:spcPct val="109000"/>
              </a:lnSpc>
              <a:spcAft>
                <a:spcPts val="1400"/>
              </a:spcAft>
              <a:defRPr sz="1630">
                <a:solidFill>
                  <a:srgbClr val="23282C"/>
                </a:solidFill>
                <a:latin typeface="Aptos"/>
              </a:defRPr>
            </a:pPr>
            <a:r>
              <a:t>Παράδειγμα: ένα ξενοδοχείο μπορεί να χρησιμοποιεί ιστορικά δεδομένα κρατήσεων για να εκτιμά πληρότητα και να οργανώνει το προσωπικό του. Ωστόσο, η ποιότητα των αποφάσεων εξαρτάται από την αξιοπιστία των δεδομένων, τις υποθέσεις του μοντέλου και την ανθρώπινη εποπτεία. Τα δεδομένα δεν μετατρέπονται αυτομάτως σε γνώση.</a:t>
            </a:r>
          </a:p>
        </p:txBody>
      </p:sp>
      <p:sp>
        <p:nvSpPr>
          <p:cNvPr id="6" name="TextBox 5"/>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Τεχνητή νοημοσύνη: νέο στάδιο της ψηφιακής εξέλιξης</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298448"/>
            <a:ext cx="10744200" cy="4892040"/>
          </a:xfrm>
          <a:prstGeom prst="rect">
            <a:avLst/>
          </a:prstGeom>
          <a:noFill/>
        </p:spPr>
        <p:txBody>
          <a:bodyPr wrap="square">
            <a:spAutoFit/>
          </a:bodyPr>
          <a:lstStyle/>
          <a:p>
            <a:pPr>
              <a:lnSpc>
                <a:spcPct val="109000"/>
              </a:lnSpc>
              <a:spcAft>
                <a:spcPts val="1400"/>
              </a:spcAft>
              <a:defRPr sz="1630">
                <a:solidFill>
                  <a:srgbClr val="23282C"/>
                </a:solidFill>
                <a:latin typeface="Aptos"/>
              </a:defRPr>
            </a:pPr>
            <a:r>
              <a:t>Η τεχνητή νοημοσύνη περιλαμβάνει υπολογιστικές μεθόδους που μπορούν να αναγνωρίζουν πρότυπα, να ταξινομούν πληροφορίες, να πραγματοποιούν προβλέψεις και, σε ορισμένες εφαρμογές, να παράγουν περιεχόμενο. Η οικονομική της σημασία συνδέεται με τη μείωση του κόστους ορισμένων γνωστικών εργασιών (Agrawal, Gans &amp; Goldfarb, 2018).</a:t>
            </a:r>
          </a:p>
          <a:p>
            <a:pPr>
              <a:lnSpc>
                <a:spcPct val="109000"/>
              </a:lnSpc>
              <a:spcAft>
                <a:spcPts val="1400"/>
              </a:spcAft>
              <a:defRPr sz="1630">
                <a:solidFill>
                  <a:srgbClr val="23282C"/>
                </a:solidFill>
                <a:latin typeface="Aptos"/>
              </a:defRPr>
            </a:pPr>
            <a:r>
              <a:t>Η τεχνολογία δεν συνεπάγεται αναγκαστικά πλήρη αντικατάσταση επαγγελμάτων. Πολλές θέσεις εργασίας αποτελούνται από διαφορετικά καθήκοντα, μερικά από τα οποία αυτοματοποιούνται και άλλα συμπληρώνονται από νέες τεχνολογίες. Η ιστορική εμπειρία δείχνει ότι η προσαρμογή εξαρτάται από δεξιότητες, οργάνωση και θεσμούς (Autor, 2015).</a:t>
            </a:r>
          </a:p>
        </p:txBody>
      </p:sp>
      <p:sp>
        <p:nvSpPr>
          <p:cNvPr id="6" name="TextBox 5"/>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24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Τι είναι τελικά η «Δεύτερη Εποχή των Μηχανών»;</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298448"/>
            <a:ext cx="10744200" cy="4892040"/>
          </a:xfrm>
          <a:prstGeom prst="rect">
            <a:avLst/>
          </a:prstGeom>
          <a:noFill/>
        </p:spPr>
        <p:txBody>
          <a:bodyPr wrap="square">
            <a:spAutoFit/>
          </a:bodyPr>
          <a:lstStyle/>
          <a:p>
            <a:pPr>
              <a:lnSpc>
                <a:spcPct val="109000"/>
              </a:lnSpc>
              <a:spcAft>
                <a:spcPts val="1400"/>
              </a:spcAft>
              <a:defRPr sz="1630">
                <a:solidFill>
                  <a:srgbClr val="23282C"/>
                </a:solidFill>
                <a:latin typeface="Aptos"/>
              </a:defRPr>
            </a:pPr>
            <a:r>
              <a:t>Οι Brynjolfsson και McAfee περιγράφουν μια περίοδο στην οποία οι ψηφιακές τεχνολογίες επεκτείνουν τις δυνατότητες επεξεργασίας πληροφορίας και εκτέλεσης γνωστικών εργασιών. Στην πρώτη βιομηχανική εποχή οι μηχανές ενίσχυσαν κυρίως τη σωματική δύναμη· στη δεύτερη, τα ψηφιακά συστήματα ενισχύουν ή υποκαθιστούν συγκεκριμένες πνευματικές λειτουργίες (Brynjolfsson &amp; McAfee, 2014/2016).</a:t>
            </a:r>
          </a:p>
          <a:p>
            <a:pPr>
              <a:lnSpc>
                <a:spcPct val="109000"/>
              </a:lnSpc>
              <a:spcAft>
                <a:spcPts val="1400"/>
              </a:spcAft>
              <a:defRPr sz="1630">
                <a:solidFill>
                  <a:srgbClr val="23282C"/>
                </a:solidFill>
                <a:latin typeface="Aptos"/>
              </a:defRPr>
            </a:pPr>
            <a:r>
              <a:t>Οι συγγραφείς τονίζουν τρεις αλληλοσυνδεόμενους παράγοντες: την εκθετική πρόοδο της υπολογιστικής ισχύος, την ψηφιοποίηση και την ανασυνδυαστική καινοτομία. Η συνύπαρξή τους δημιουργεί ευκαιρίες ανάπτυξης, αλλά και ζητήματα κατανομής των ωφελειών.</a:t>
            </a:r>
          </a:p>
        </p:txBody>
      </p:sp>
      <p:sp>
        <p:nvSpPr>
          <p:cNvPr id="6" name="TextBox 5"/>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25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Σύγχρονο παράδειγμα: τουρισμός και ψηφιακές κρατήσεις</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298448"/>
            <a:ext cx="10744200" cy="4892040"/>
          </a:xfrm>
          <a:prstGeom prst="rect">
            <a:avLst/>
          </a:prstGeom>
          <a:noFill/>
        </p:spPr>
        <p:txBody>
          <a:bodyPr wrap="square">
            <a:spAutoFit/>
          </a:bodyPr>
          <a:lstStyle/>
          <a:p>
            <a:pPr>
              <a:lnSpc>
                <a:spcPct val="109000"/>
              </a:lnSpc>
              <a:spcAft>
                <a:spcPts val="1400"/>
              </a:spcAft>
              <a:defRPr sz="1630">
                <a:solidFill>
                  <a:srgbClr val="23282C"/>
                </a:solidFill>
                <a:latin typeface="Aptos"/>
              </a:defRPr>
            </a:pPr>
            <a:r>
              <a:t>Η τουριστική αγορά αποτελεί χαρακτηριστική περίπτωση μετάβασης από παραδοσιακούς μεσάζοντες σε ψηφιακά δίκτυα. Οι ταξιδιώτες μπορούν να συγκρίνουν τιμές, τοποθεσίες, αξιολογήσεις και διαθεσιμότητα σε πραγματικό χρόνο. Οι επιχειρήσεις αποκτούν πρόσβαση σε διεθνή ζήτηση χωρίς να διατηρούν φυσικά γραφεία σε κάθε χώρα.</a:t>
            </a:r>
          </a:p>
          <a:p>
            <a:pPr>
              <a:lnSpc>
                <a:spcPct val="109000"/>
              </a:lnSpc>
              <a:spcAft>
                <a:spcPts val="1400"/>
              </a:spcAft>
              <a:defRPr sz="1630">
                <a:solidFill>
                  <a:srgbClr val="23282C"/>
                </a:solidFill>
                <a:latin typeface="Aptos"/>
              </a:defRPr>
            </a:pPr>
            <a:r>
              <a:t>Ταυτόχρονα, η εξάρτηση από πλατφόρμες μπορεί να δημιουργήσει προμήθειες, έντονο ανταγωνισμό τιμών και αυξημένη σημασία της ψηφιακής φήμης. Το παράδειγμα αναδεικνύει ότι η τεχνολογική αλλαγή μεταβάλλει τόσο την εμπειρία του καταναλωτή όσο και τη διαπραγματευτική ισχύ στην αγορά (Parker et al., 2016; Goldfarb &amp; Tucker, 2019).</a:t>
            </a:r>
          </a:p>
        </p:txBody>
      </p:sp>
      <p:sp>
        <p:nvSpPr>
          <p:cNvPr id="6" name="TextBox 5"/>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26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Σύγχρονο παράδειγμα: τραπεζικές και χρηματοοικονομικές υπηρεσίες</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298448"/>
            <a:ext cx="10744200" cy="4892040"/>
          </a:xfrm>
          <a:prstGeom prst="rect">
            <a:avLst/>
          </a:prstGeom>
          <a:noFill/>
        </p:spPr>
        <p:txBody>
          <a:bodyPr wrap="square">
            <a:spAutoFit/>
          </a:bodyPr>
          <a:lstStyle/>
          <a:p>
            <a:pPr>
              <a:lnSpc>
                <a:spcPct val="109000"/>
              </a:lnSpc>
              <a:spcAft>
                <a:spcPts val="1400"/>
              </a:spcAft>
              <a:defRPr sz="1630">
                <a:solidFill>
                  <a:srgbClr val="23282C"/>
                </a:solidFill>
                <a:latin typeface="Aptos"/>
              </a:defRPr>
            </a:pPr>
            <a:r>
              <a:t>Οι ηλεκτρονικές συναλλαγές, η τραπεζική μέσω κινητού και οι ψηφιακές πληρωμές μειώνουν την ανάγκη φυσικής παρουσίας για πολλές καθημερινές λειτουργίες. Τα πληροφοριακά συστήματα επιτρέπουν ταχύτερη εκκαθάριση, καλύτερη εξυπηρέτηση και νέα μοντέλα παροχής χρηματοοικονομικών υπηρεσιών.</a:t>
            </a:r>
          </a:p>
          <a:p>
            <a:pPr>
              <a:lnSpc>
                <a:spcPct val="109000"/>
              </a:lnSpc>
              <a:spcAft>
                <a:spcPts val="1400"/>
              </a:spcAft>
              <a:defRPr sz="1630">
                <a:solidFill>
                  <a:srgbClr val="23282C"/>
                </a:solidFill>
                <a:latin typeface="Aptos"/>
              </a:defRPr>
            </a:pPr>
            <a:r>
              <a:t>Παράλληλα, αυξάνεται η σημασία της κυβερνοασφάλειας, της προστασίας προσωπικών δεδομένων και της ψηφιακής πρόσβασης. Η οικονομική αξιολόγηση μιας καινοτομίας οφείλει να συνυπολογίζει τόσο τη μείωση κόστους όσο και τους νέους κινδύνους που δημιουργεί (Goldfarb &amp; Tucker, 2019).</a:t>
            </a:r>
          </a:p>
        </p:txBody>
      </p:sp>
      <p:sp>
        <p:nvSpPr>
          <p:cNvPr id="6" name="TextBox 5"/>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27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Σύγχρονο παράδειγμα: από τον δίσκο στη συνδρομητική υπηρεσία</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298448"/>
            <a:ext cx="10744200" cy="4892040"/>
          </a:xfrm>
          <a:prstGeom prst="rect">
            <a:avLst/>
          </a:prstGeom>
          <a:noFill/>
        </p:spPr>
        <p:txBody>
          <a:bodyPr wrap="square">
            <a:spAutoFit/>
          </a:bodyPr>
          <a:lstStyle/>
          <a:p>
            <a:pPr>
              <a:lnSpc>
                <a:spcPct val="109000"/>
              </a:lnSpc>
              <a:spcAft>
                <a:spcPts val="1400"/>
              </a:spcAft>
              <a:defRPr sz="1630">
                <a:solidFill>
                  <a:srgbClr val="23282C"/>
                </a:solidFill>
                <a:latin typeface="Aptos"/>
              </a:defRPr>
            </a:pPr>
            <a:r>
              <a:t>Η μετάβαση από φυσικούς δίσκους και ταινίες σε ψηφιακή πρόσβαση μέσω συνδρομής δείχνει πώς η τεχνολογία μεταβάλλει το επιχειρηματικό μοντέλο. Η αξία μετακινείται από την κατοχή ενός φυσικού αντιγράφου στην πρόσβαση σε ένα κατάλογο περιεχομένου, με διαφορετική δομή κόστους, διανομής και σχέσης με τον πελάτη.</a:t>
            </a:r>
          </a:p>
          <a:p>
            <a:pPr>
              <a:lnSpc>
                <a:spcPct val="109000"/>
              </a:lnSpc>
              <a:spcAft>
                <a:spcPts val="1400"/>
              </a:spcAft>
              <a:defRPr sz="1630">
                <a:solidFill>
                  <a:srgbClr val="23282C"/>
                </a:solidFill>
                <a:latin typeface="Aptos"/>
              </a:defRPr>
            </a:pPr>
            <a:r>
              <a:t>Η αλλαγή δεν αφορά μόνο τον τρόπο παράδοσης. Επηρεάζει την τιμολόγηση, τη διαχείριση δικαιωμάτων, τη συλλογή δεδομένων χρήσης και τη διαπραγμάτευση ανάμεσα σε δημιουργούς, διανομείς και καταναλωτές. Πρόκειται για χαρακτηριστική εφαρμογή των οικονομικών των πληροφοριακών αγαθών (Shapiro &amp; Varian, 1999).</a:t>
            </a:r>
          </a:p>
        </p:txBody>
      </p:sp>
      <p:sp>
        <p:nvSpPr>
          <p:cNvPr id="6" name="TextBox 5"/>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28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Τι παραμένει ίδιο παρά την τεχνολογική πρόοδο;</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298448"/>
            <a:ext cx="10744200" cy="4892040"/>
          </a:xfrm>
          <a:prstGeom prst="rect">
            <a:avLst/>
          </a:prstGeom>
          <a:noFill/>
        </p:spPr>
        <p:txBody>
          <a:bodyPr wrap="square">
            <a:spAutoFit/>
          </a:bodyPr>
          <a:lstStyle/>
          <a:p>
            <a:pPr>
              <a:lnSpc>
                <a:spcPct val="109000"/>
              </a:lnSpc>
              <a:spcAft>
                <a:spcPts val="1400"/>
              </a:spcAft>
              <a:defRPr sz="1630">
                <a:solidFill>
                  <a:srgbClr val="23282C"/>
                </a:solidFill>
                <a:latin typeface="Aptos"/>
              </a:defRPr>
            </a:pPr>
            <a:r>
              <a:t>Ακόμη και στη Νέα Οικονομία, οι επιχειρήσεις αντιμετωπίζουν σπανιότητα πόρων, ανταγωνισμό, ανάγκη χρηματοδότησης και αβεβαιότητα. Οι καταναλωτές εξακολουθούν να συγκρίνουν οφέλη και κόστη. Η τεχνολογία αλλάζει τα διαθέσιμα εργαλεία και τις σχετικές τιμές, όχι όμως την ανάγκη οικονομικών επιλογών (Shapiro &amp; Varian, 1999).</a:t>
            </a:r>
          </a:p>
          <a:p>
            <a:pPr>
              <a:lnSpc>
                <a:spcPct val="109000"/>
              </a:lnSpc>
              <a:spcAft>
                <a:spcPts val="1400"/>
              </a:spcAft>
              <a:defRPr sz="1630">
                <a:solidFill>
                  <a:srgbClr val="23282C"/>
                </a:solidFill>
                <a:latin typeface="Aptos"/>
              </a:defRPr>
            </a:pPr>
            <a:r>
              <a:t>Επιπλέον, η ψηφιακή παραγωγή εξαρτάται από φυσικές υποδομές: ηλεκτρική ενέργεια, δίκτυα, κέντρα δεδομένων, εξοπλισμό και ανθρώπινη εργασία. Η Νέα Οικονομία δεν είναι άυλη σε όλες τις διαστάσεις της. Αυτό θα μας απασχολήσει αργότερα και στη συζήτηση για την πράσινη μετάβαση.</a:t>
            </a:r>
          </a:p>
        </p:txBody>
      </p:sp>
      <p:sp>
        <p:nvSpPr>
          <p:cNvPr id="6" name="TextBox 5"/>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29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Ιστορική σύνθεση: έξι κομβικά στάδια</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1828800"/>
            <a:ext cx="3429000" cy="160020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b="1" sz="1700">
                <a:solidFill>
                  <a:srgbClr val="274958"/>
                </a:solidFill>
              </a:defRPr>
            </a:pPr>
            <a:r>
              <a:t>18ος–19ος αι.</a:t>
            </a:r>
          </a:p>
          <a:p>
            <a:pPr>
              <a:defRPr sz="1300">
                <a:solidFill>
                  <a:srgbClr val="23282C"/>
                </a:solidFill>
              </a:defRPr>
            </a:pPr>
            <a:r>
              <a:t>Ατμός και εργοστάσια</a:t>
            </a:r>
          </a:p>
        </p:txBody>
      </p:sp>
      <p:sp>
        <p:nvSpPr>
          <p:cNvPr id="6" name="Rounded Rectangle 5"/>
          <p:cNvSpPr/>
          <p:nvPr/>
        </p:nvSpPr>
        <p:spPr>
          <a:xfrm>
            <a:off x="4480559" y="1828800"/>
            <a:ext cx="3429000" cy="160020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b="1" sz="1700">
                <a:solidFill>
                  <a:srgbClr val="274958"/>
                </a:solidFill>
              </a:defRPr>
            </a:pPr>
            <a:r>
              <a:t>Τέλη 19ου–20ός αι.</a:t>
            </a:r>
          </a:p>
          <a:p>
            <a:pPr>
              <a:defRPr sz="1300">
                <a:solidFill>
                  <a:srgbClr val="23282C"/>
                </a:solidFill>
              </a:defRPr>
            </a:pPr>
            <a:r>
              <a:t>Ηλεκτρισμός και μαζική παραγωγή</a:t>
            </a:r>
          </a:p>
        </p:txBody>
      </p:sp>
      <p:sp>
        <p:nvSpPr>
          <p:cNvPr id="7" name="Rounded Rectangle 6"/>
          <p:cNvSpPr/>
          <p:nvPr/>
        </p:nvSpPr>
        <p:spPr>
          <a:xfrm>
            <a:off x="8229600" y="1828800"/>
            <a:ext cx="3429000" cy="160020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b="1" sz="1700">
                <a:solidFill>
                  <a:srgbClr val="274958"/>
                </a:solidFill>
              </a:defRPr>
            </a:pPr>
            <a:r>
              <a:t>1940–1980</a:t>
            </a:r>
          </a:p>
          <a:p>
            <a:pPr>
              <a:defRPr sz="1300">
                <a:solidFill>
                  <a:srgbClr val="23282C"/>
                </a:solidFill>
              </a:defRPr>
            </a:pPr>
            <a:r>
              <a:t>Ηλεκτρονικοί υπολογιστές</a:t>
            </a:r>
          </a:p>
        </p:txBody>
      </p:sp>
      <p:sp>
        <p:nvSpPr>
          <p:cNvPr id="8" name="Rounded Rectangle 7"/>
          <p:cNvSpPr/>
          <p:nvPr/>
        </p:nvSpPr>
        <p:spPr>
          <a:xfrm>
            <a:off x="731520" y="3749039"/>
            <a:ext cx="3429000" cy="160020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b="1" sz="1700">
                <a:solidFill>
                  <a:srgbClr val="274958"/>
                </a:solidFill>
              </a:defRPr>
            </a:pPr>
            <a:r>
              <a:t>1990–2000</a:t>
            </a:r>
          </a:p>
          <a:p>
            <a:pPr>
              <a:defRPr sz="1300">
                <a:solidFill>
                  <a:srgbClr val="23282C"/>
                </a:solidFill>
              </a:defRPr>
            </a:pPr>
            <a:r>
              <a:t>Διαδίκτυο και ηλεκτρονικό εμπόριο</a:t>
            </a:r>
          </a:p>
        </p:txBody>
      </p:sp>
      <p:sp>
        <p:nvSpPr>
          <p:cNvPr id="9" name="Rounded Rectangle 8"/>
          <p:cNvSpPr/>
          <p:nvPr/>
        </p:nvSpPr>
        <p:spPr>
          <a:xfrm>
            <a:off x="4480559" y="3749039"/>
            <a:ext cx="3429000" cy="160020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b="1" sz="1700">
                <a:solidFill>
                  <a:srgbClr val="274958"/>
                </a:solidFill>
              </a:defRPr>
            </a:pPr>
            <a:r>
              <a:t>2000–2015</a:t>
            </a:r>
          </a:p>
          <a:p>
            <a:pPr>
              <a:defRPr sz="1300">
                <a:solidFill>
                  <a:srgbClr val="23282C"/>
                </a:solidFill>
              </a:defRPr>
            </a:pPr>
            <a:r>
              <a:t>Κοινωνικά δίκτυα, κινητά, cloud</a:t>
            </a:r>
          </a:p>
        </p:txBody>
      </p:sp>
      <p:sp>
        <p:nvSpPr>
          <p:cNvPr id="10" name="Rounded Rectangle 9"/>
          <p:cNvSpPr/>
          <p:nvPr/>
        </p:nvSpPr>
        <p:spPr>
          <a:xfrm>
            <a:off x="8229600" y="3749039"/>
            <a:ext cx="3429000" cy="160020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b="1" sz="1700">
                <a:solidFill>
                  <a:srgbClr val="274958"/>
                </a:solidFill>
              </a:defRPr>
            </a:pPr>
            <a:r>
              <a:t>2015–σήμερα</a:t>
            </a:r>
          </a:p>
          <a:p>
            <a:pPr>
              <a:defRPr sz="1300">
                <a:solidFill>
                  <a:srgbClr val="23282C"/>
                </a:solidFill>
              </a:defRPr>
            </a:pPr>
            <a:r>
              <a:t>Δεδομένα, πλατφόρμες και AI</a:t>
            </a:r>
          </a:p>
        </p:txBody>
      </p:sp>
      <p:sp>
        <p:nvSpPr>
          <p:cNvPr id="11" name="TextBox 10"/>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30</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Τρία ιστορικά διδάγματα</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298448"/>
            <a:ext cx="10744200" cy="4892040"/>
          </a:xfrm>
          <a:prstGeom prst="rect">
            <a:avLst/>
          </a:prstGeom>
          <a:noFill/>
        </p:spPr>
        <p:txBody>
          <a:bodyPr wrap="square">
            <a:spAutoFit/>
          </a:bodyPr>
          <a:lstStyle/>
          <a:p>
            <a:pPr>
              <a:lnSpc>
                <a:spcPct val="109000"/>
              </a:lnSpc>
              <a:spcAft>
                <a:spcPts val="1400"/>
              </a:spcAft>
              <a:defRPr sz="1630">
                <a:solidFill>
                  <a:srgbClr val="23282C"/>
                </a:solidFill>
                <a:latin typeface="Aptos"/>
              </a:defRPr>
            </a:pPr>
            <a:r>
              <a:t>Πρώτο δίδαγμα: μια νέα τεχνολογία μπορεί να χρειάζεται δεκαετίες μέχρι να αναδιοργανώσει πλήρως την παραγωγή. Η εφεύρεση και η οικονομική διάχυση δεν είναι το ίδιο γεγονός (David, 1990).</a:t>
            </a:r>
          </a:p>
          <a:p>
            <a:pPr>
              <a:lnSpc>
                <a:spcPct val="109000"/>
              </a:lnSpc>
              <a:spcAft>
                <a:spcPts val="1400"/>
              </a:spcAft>
              <a:defRPr sz="1630">
                <a:solidFill>
                  <a:srgbClr val="23282C"/>
                </a:solidFill>
                <a:latin typeface="Aptos"/>
              </a:defRPr>
            </a:pPr>
            <a:r>
              <a:t>Δεύτερο δίδαγμα: οι σημαντικότερες αποδόσεις προκύπτουν συχνά από συμπληρωματικές αλλαγές σε οργάνωση, δεξιότητες, επενδύσεις και θεσμούς (Brynjolfsson &amp; Hitt, 2000). Τρίτο δίδαγμα: η τεχνολογική πρόοδος δημιουργεί νέες ευκαιρίες αλλά δεν κατανέμει αυτόματα τα οφέλη ισότιμα· η κοινωνική και οικονομική επίδραση εξαρτάται από την αγορά και τις πολιτικές επιλογές (Brynjolfsson &amp; McAfee, 2014/2016).</a:t>
            </a:r>
          </a:p>
        </p:txBody>
      </p:sp>
      <p:sp>
        <p:nvSpPr>
          <p:cNvPr id="6" name="TextBox 5"/>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31</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Μικρή μελέτη περίπτωσης για συζήτηση</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298448"/>
            <a:ext cx="10744200" cy="4892040"/>
          </a:xfrm>
          <a:prstGeom prst="rect">
            <a:avLst/>
          </a:prstGeom>
          <a:noFill/>
        </p:spPr>
        <p:txBody>
          <a:bodyPr wrap="square">
            <a:spAutoFit/>
          </a:bodyPr>
          <a:lstStyle/>
          <a:p>
            <a:pPr>
              <a:lnSpc>
                <a:spcPct val="109000"/>
              </a:lnSpc>
              <a:spcAft>
                <a:spcPts val="1400"/>
              </a:spcAft>
              <a:defRPr sz="1630">
                <a:solidFill>
                  <a:srgbClr val="23282C"/>
                </a:solidFill>
                <a:latin typeface="Aptos"/>
              </a:defRPr>
            </a:pPr>
            <a:r>
              <a:t>Μια μικρή ελληνική τουριστική επιχείρηση λειτουργούσε επί χρόνια κυρίως μέσω τηλεφωνικών κρατήσεων και συνεργασιών με τοπικούς πράκτορες. Σήμερα χρησιμοποιεί πλατφόρμες κρατήσεων, δυναμική τιμολόγηση, ψηφιακές πληρωμές και εργαλεία πρόβλεψης ζήτησης. Ποιες αλλαγές αφορούν την τεχνολογία και ποιες το επιχειρηματικό μοντέλο;</a:t>
            </a:r>
          </a:p>
          <a:p>
            <a:pPr>
              <a:lnSpc>
                <a:spcPct val="109000"/>
              </a:lnSpc>
              <a:spcAft>
                <a:spcPts val="1400"/>
              </a:spcAft>
              <a:defRPr sz="1630">
                <a:solidFill>
                  <a:srgbClr val="23282C"/>
                </a:solidFill>
                <a:latin typeface="Aptos"/>
              </a:defRPr>
            </a:pPr>
            <a:r>
              <a:t>Σκεφτείτε επίσης ποια οφέλη προκύπτουν για τον πελάτη, ποια νέα κόστη αντιμετωπίζει η επιχείρηση και ποιοι κίνδυνοι εμφανίζονται από την εξάρτηση από πλατφόρμες. Η άσκηση συνδέει την ιστορική εξέλιξη με ένα σημερινό παράδειγμα της Νέας Οικονομίας.</a:t>
            </a:r>
          </a:p>
        </p:txBody>
      </p:sp>
      <p:sp>
        <p:nvSpPr>
          <p:cNvPr id="6" name="TextBox 5"/>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32</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Ανακεφαλαίωση και επόμενη εβδομάδα</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298448"/>
            <a:ext cx="10744200" cy="4892040"/>
          </a:xfrm>
          <a:prstGeom prst="rect">
            <a:avLst/>
          </a:prstGeom>
          <a:noFill/>
        </p:spPr>
        <p:txBody>
          <a:bodyPr wrap="square">
            <a:spAutoFit/>
          </a:bodyPr>
          <a:lstStyle/>
          <a:p>
            <a:pPr>
              <a:lnSpc>
                <a:spcPct val="109000"/>
              </a:lnSpc>
              <a:spcAft>
                <a:spcPts val="1400"/>
              </a:spcAft>
              <a:defRPr sz="1630">
                <a:solidFill>
                  <a:srgbClr val="23282C"/>
                </a:solidFill>
                <a:latin typeface="Aptos"/>
              </a:defRPr>
            </a:pPr>
            <a:r>
              <a:t>Η Νέα Οικονομία προέκυψε μέσα από διαδοχικές τεχνολογικές μεταβάσεις. Από τη μηχανοποίηση και τον ηλεκτρισμό περάσαμε στους υπολογιστές, στο διαδίκτυο, στις ψηφιακές πλατφόρμες και στις εφαρμογές τεχνητής νοημοσύνης. Σε κάθε στάδιο, η τεχνολογία αλληλεπίδρασε με την οργάνωση της παραγωγής και με τους θεσμούς.</a:t>
            </a:r>
          </a:p>
          <a:p>
            <a:pPr>
              <a:lnSpc>
                <a:spcPct val="109000"/>
              </a:lnSpc>
              <a:spcAft>
                <a:spcPts val="1400"/>
              </a:spcAft>
              <a:defRPr sz="1630">
                <a:solidFill>
                  <a:srgbClr val="23282C"/>
                </a:solidFill>
                <a:latin typeface="Aptos"/>
              </a:defRPr>
            </a:pPr>
            <a:r>
              <a:t>Την επόμενη εβδομάδα, σύμφωνα με το περίγραμμα, θα εξετάσουμε την «Παγκοσμιοποίηση: Μύθοι και Πραγματικότητα» — τον ορισμό, την εξέλιξη, τις συνήθεις παρανοήσεις και τις πραγματικές οικονομικές προκλήσεις. Η ιστορική εξέλιξη της ψηφιακής οικονομίας μάς προσφέρει το υπόβαθρο για να κατανοήσουμε την παγκόσμια δικτύωση.</a:t>
            </a:r>
          </a:p>
        </p:txBody>
      </p:sp>
      <p:sp>
        <p:nvSpPr>
          <p:cNvPr id="6" name="TextBox 5"/>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33</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Βιβλιογραφία / References (1/4)</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298448"/>
            <a:ext cx="10744200" cy="4892040"/>
          </a:xfrm>
          <a:prstGeom prst="rect">
            <a:avLst/>
          </a:prstGeom>
          <a:noFill/>
        </p:spPr>
        <p:txBody>
          <a:bodyPr wrap="square">
            <a:spAutoFit/>
          </a:bodyPr>
          <a:lstStyle/>
          <a:p>
            <a:pPr>
              <a:lnSpc>
                <a:spcPct val="109000"/>
              </a:lnSpc>
              <a:spcAft>
                <a:spcPts val="1400"/>
              </a:spcAft>
              <a:defRPr sz="1630">
                <a:solidFill>
                  <a:srgbClr val="23282C"/>
                </a:solidFill>
                <a:latin typeface="Aptos"/>
              </a:defRPr>
            </a:pPr>
            <a:r>
              <a:t>Brynjolfsson, E., &amp; McAfee, A. (2016). Η Θαυμαστή Εποχή της Νέας Τεχνολογίας. Κριτική. [Βασικό σύγγραμμα]</a:t>
            </a:r>
          </a:p>
          <a:p>
            <a:pPr>
              <a:lnSpc>
                <a:spcPct val="109000"/>
              </a:lnSpc>
              <a:spcAft>
                <a:spcPts val="1400"/>
              </a:spcAft>
              <a:defRPr sz="1630">
                <a:solidFill>
                  <a:srgbClr val="23282C"/>
                </a:solidFill>
                <a:latin typeface="Aptos"/>
              </a:defRPr>
            </a:pPr>
            <a:r>
              <a:t>Nordhaus, W. D. (2023). Το Πράσινο Πνεύμα. Προπομπός. [Βασικό σύγγραμμα — κυρίως επόμενες ενότητες]</a:t>
            </a:r>
          </a:p>
          <a:p>
            <a:pPr>
              <a:lnSpc>
                <a:spcPct val="109000"/>
              </a:lnSpc>
              <a:spcAft>
                <a:spcPts val="1400"/>
              </a:spcAft>
              <a:defRPr sz="1630">
                <a:solidFill>
                  <a:srgbClr val="23282C"/>
                </a:solidFill>
                <a:latin typeface="Aptos"/>
              </a:defRPr>
            </a:pPr>
            <a:r>
              <a:t>Brynjolfsson, E., &amp; McAfee, A. (2014). The Second Machine Age. W. W. Norton.</a:t>
            </a:r>
          </a:p>
          <a:p>
            <a:pPr>
              <a:lnSpc>
                <a:spcPct val="109000"/>
              </a:lnSpc>
              <a:spcAft>
                <a:spcPts val="1400"/>
              </a:spcAft>
              <a:defRPr sz="1630">
                <a:solidFill>
                  <a:srgbClr val="23282C"/>
                </a:solidFill>
                <a:latin typeface="Aptos"/>
              </a:defRPr>
            </a:pPr>
            <a:r>
              <a:t>Allen, R. C. (2009). The British Industrial Revolution in Global Perspective. Cambridge University Press.</a:t>
            </a:r>
          </a:p>
          <a:p>
            <a:pPr>
              <a:lnSpc>
                <a:spcPct val="109000"/>
              </a:lnSpc>
              <a:spcAft>
                <a:spcPts val="1400"/>
              </a:spcAft>
              <a:defRPr sz="1630">
                <a:solidFill>
                  <a:srgbClr val="23282C"/>
                </a:solidFill>
                <a:latin typeface="Aptos"/>
              </a:defRPr>
            </a:pPr>
            <a:r>
              <a:t>Mokyr, J. (1990). The Lever of Riches. Oxford University Press.</a:t>
            </a:r>
          </a:p>
        </p:txBody>
      </p:sp>
      <p:sp>
        <p:nvSpPr>
          <p:cNvPr id="6" name="TextBox 5"/>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34</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Βιβλιογραφία / References (2/4)</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298448"/>
            <a:ext cx="10744200" cy="4892040"/>
          </a:xfrm>
          <a:prstGeom prst="rect">
            <a:avLst/>
          </a:prstGeom>
          <a:noFill/>
        </p:spPr>
        <p:txBody>
          <a:bodyPr wrap="square">
            <a:spAutoFit/>
          </a:bodyPr>
          <a:lstStyle/>
          <a:p>
            <a:pPr>
              <a:lnSpc>
                <a:spcPct val="109000"/>
              </a:lnSpc>
              <a:spcAft>
                <a:spcPts val="1400"/>
              </a:spcAft>
              <a:defRPr sz="1630">
                <a:solidFill>
                  <a:srgbClr val="23282C"/>
                </a:solidFill>
                <a:latin typeface="Aptos"/>
              </a:defRPr>
            </a:pPr>
            <a:r>
              <a:t>Mokyr, J. (2002). The Gifts of Athena. Princeton University Press.</a:t>
            </a:r>
          </a:p>
          <a:p>
            <a:pPr>
              <a:lnSpc>
                <a:spcPct val="109000"/>
              </a:lnSpc>
              <a:spcAft>
                <a:spcPts val="1400"/>
              </a:spcAft>
              <a:defRPr sz="1630">
                <a:solidFill>
                  <a:srgbClr val="23282C"/>
                </a:solidFill>
                <a:latin typeface="Aptos"/>
              </a:defRPr>
            </a:pPr>
            <a:r>
              <a:t>Chandler, A. D. (1977). The Visible Hand. Harvard University Press.</a:t>
            </a:r>
          </a:p>
          <a:p>
            <a:pPr>
              <a:lnSpc>
                <a:spcPct val="109000"/>
              </a:lnSpc>
              <a:spcAft>
                <a:spcPts val="1400"/>
              </a:spcAft>
              <a:defRPr sz="1630">
                <a:solidFill>
                  <a:srgbClr val="23282C"/>
                </a:solidFill>
                <a:latin typeface="Aptos"/>
              </a:defRPr>
            </a:pPr>
            <a:r>
              <a:t>David, P. A. (1990). The Dynamo and the Computer. American Economic Review, 80(2), 355–361.</a:t>
            </a:r>
          </a:p>
          <a:p>
            <a:pPr>
              <a:lnSpc>
                <a:spcPct val="109000"/>
              </a:lnSpc>
              <a:spcAft>
                <a:spcPts val="1400"/>
              </a:spcAft>
              <a:defRPr sz="1630">
                <a:solidFill>
                  <a:srgbClr val="23282C"/>
                </a:solidFill>
                <a:latin typeface="Aptos"/>
              </a:defRPr>
            </a:pPr>
            <a:r>
              <a:t>Bresnahan, T. F., &amp; Trajtenberg, M. (1995). General Purpose Technologies. Journal of Econometrics, 65(1), 83–108.</a:t>
            </a:r>
          </a:p>
          <a:p>
            <a:pPr>
              <a:lnSpc>
                <a:spcPct val="109000"/>
              </a:lnSpc>
              <a:spcAft>
                <a:spcPts val="1400"/>
              </a:spcAft>
              <a:defRPr sz="1630">
                <a:solidFill>
                  <a:srgbClr val="23282C"/>
                </a:solidFill>
                <a:latin typeface="Aptos"/>
              </a:defRPr>
            </a:pPr>
            <a:r>
              <a:t>Perez, C. (2002). Technological Revolutions and Financial Capital. Edward Elgar.</a:t>
            </a:r>
          </a:p>
        </p:txBody>
      </p:sp>
      <p:sp>
        <p:nvSpPr>
          <p:cNvPr id="6" name="TextBox 5"/>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35</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Βιβλιογραφία / References (3/4)</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298448"/>
            <a:ext cx="10744200" cy="4892040"/>
          </a:xfrm>
          <a:prstGeom prst="rect">
            <a:avLst/>
          </a:prstGeom>
          <a:noFill/>
        </p:spPr>
        <p:txBody>
          <a:bodyPr wrap="square">
            <a:spAutoFit/>
          </a:bodyPr>
          <a:lstStyle/>
          <a:p>
            <a:pPr>
              <a:lnSpc>
                <a:spcPct val="109000"/>
              </a:lnSpc>
              <a:spcAft>
                <a:spcPts val="1400"/>
              </a:spcAft>
              <a:defRPr sz="1630">
                <a:solidFill>
                  <a:srgbClr val="23282C"/>
                </a:solidFill>
                <a:latin typeface="Aptos"/>
              </a:defRPr>
            </a:pPr>
            <a:r>
              <a:t>Brynjolfsson, E., &amp; Hitt, L. M. (2000). Beyond Computation. Journal of Economic Perspectives, 14(4), 23–48.</a:t>
            </a:r>
          </a:p>
          <a:p>
            <a:pPr>
              <a:lnSpc>
                <a:spcPct val="109000"/>
              </a:lnSpc>
              <a:spcAft>
                <a:spcPts val="1400"/>
              </a:spcAft>
              <a:defRPr sz="1630">
                <a:solidFill>
                  <a:srgbClr val="23282C"/>
                </a:solidFill>
                <a:latin typeface="Aptos"/>
              </a:defRPr>
            </a:pPr>
            <a:r>
              <a:t>Greenstein, S. (2015). How the Internet Became Commercial. Princeton University Press.</a:t>
            </a:r>
          </a:p>
          <a:p>
            <a:pPr>
              <a:lnSpc>
                <a:spcPct val="109000"/>
              </a:lnSpc>
              <a:spcAft>
                <a:spcPts val="1400"/>
              </a:spcAft>
              <a:defRPr sz="1630">
                <a:solidFill>
                  <a:srgbClr val="23282C"/>
                </a:solidFill>
                <a:latin typeface="Aptos"/>
              </a:defRPr>
            </a:pPr>
            <a:r>
              <a:t>Shapiro, C., &amp; Varian, H. R. (1999). Information Rules. Harvard Business School Press.</a:t>
            </a:r>
          </a:p>
          <a:p>
            <a:pPr>
              <a:lnSpc>
                <a:spcPct val="109000"/>
              </a:lnSpc>
              <a:spcAft>
                <a:spcPts val="1400"/>
              </a:spcAft>
              <a:defRPr sz="1630">
                <a:solidFill>
                  <a:srgbClr val="23282C"/>
                </a:solidFill>
                <a:latin typeface="Aptos"/>
              </a:defRPr>
            </a:pPr>
            <a:r>
              <a:t>Castells, M. (2010). The Rise of the Network Society (2nd ed.). Wiley-Blackwell.</a:t>
            </a:r>
          </a:p>
          <a:p>
            <a:pPr>
              <a:lnSpc>
                <a:spcPct val="109000"/>
              </a:lnSpc>
              <a:spcAft>
                <a:spcPts val="1400"/>
              </a:spcAft>
              <a:defRPr sz="1630">
                <a:solidFill>
                  <a:srgbClr val="23282C"/>
                </a:solidFill>
                <a:latin typeface="Aptos"/>
              </a:defRPr>
            </a:pPr>
            <a:r>
              <a:t>Parker, G., Van Alstyne, M., &amp; Choudary, S. (2016). Platform Revolution. W. W. Norton.</a:t>
            </a:r>
          </a:p>
        </p:txBody>
      </p:sp>
      <p:sp>
        <p:nvSpPr>
          <p:cNvPr id="6" name="TextBox 5"/>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36</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56032"/>
            <a:ext cx="10972800" cy="749808"/>
          </a:xfrm>
          <a:prstGeom prst="rect">
            <a:avLst/>
          </a:prstGeom>
          <a:noFill/>
        </p:spPr>
        <p:txBody>
          <a:bodyPr wrap="none">
            <a:spAutoFit/>
          </a:bodyPr>
          <a:lstStyle/>
          <a:p>
            <a:pPr>
              <a:defRPr b="1" sz="2500">
                <a:solidFill>
                  <a:srgbClr val="274958"/>
                </a:solidFill>
                <a:latin typeface="Aptos Display"/>
              </a:defRPr>
            </a:pPr>
            <a:r>
              <a:t>Βιβλιογραφία / References (4/4)</a:t>
            </a:r>
          </a:p>
        </p:txBody>
      </p:sp>
      <p:sp>
        <p:nvSpPr>
          <p:cNvPr id="4" name="Rectangle 3"/>
          <p:cNvSpPr/>
          <p:nvPr/>
        </p:nvSpPr>
        <p:spPr>
          <a:xfrm>
            <a:off x="640080" y="1033271"/>
            <a:ext cx="10881360" cy="16459"/>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298448"/>
            <a:ext cx="10744200" cy="4892040"/>
          </a:xfrm>
          <a:prstGeom prst="rect">
            <a:avLst/>
          </a:prstGeom>
          <a:noFill/>
        </p:spPr>
        <p:txBody>
          <a:bodyPr wrap="square">
            <a:spAutoFit/>
          </a:bodyPr>
          <a:lstStyle/>
          <a:p>
            <a:pPr>
              <a:lnSpc>
                <a:spcPct val="109000"/>
              </a:lnSpc>
              <a:spcAft>
                <a:spcPts val="1400"/>
              </a:spcAft>
              <a:defRPr sz="1630">
                <a:solidFill>
                  <a:srgbClr val="23282C"/>
                </a:solidFill>
                <a:latin typeface="Aptos"/>
              </a:defRPr>
            </a:pPr>
            <a:r>
              <a:t>Goldfarb, A., &amp; Tucker, C. (2019). Digital Economics. Journal of Economic Literature, 57(1), 3–43.</a:t>
            </a:r>
          </a:p>
          <a:p>
            <a:pPr>
              <a:lnSpc>
                <a:spcPct val="109000"/>
              </a:lnSpc>
              <a:spcAft>
                <a:spcPts val="1400"/>
              </a:spcAft>
              <a:defRPr sz="1630">
                <a:solidFill>
                  <a:srgbClr val="23282C"/>
                </a:solidFill>
                <a:latin typeface="Aptos"/>
              </a:defRPr>
            </a:pPr>
            <a:r>
              <a:t>Autor, D. H. (2015). Why Are There Still So Many Jobs? Journal of Economic Perspectives, 29(3), 3–30.</a:t>
            </a:r>
          </a:p>
          <a:p>
            <a:pPr>
              <a:lnSpc>
                <a:spcPct val="109000"/>
              </a:lnSpc>
              <a:spcAft>
                <a:spcPts val="1400"/>
              </a:spcAft>
              <a:defRPr sz="1630">
                <a:solidFill>
                  <a:srgbClr val="23282C"/>
                </a:solidFill>
                <a:latin typeface="Aptos"/>
              </a:defRPr>
            </a:pPr>
            <a:r>
              <a:t>Agrawal, A., Gans, J., &amp; Goldfarb, A. (2018). Prediction Machines. Harvard Business Review Press.</a:t>
            </a:r>
          </a:p>
          <a:p>
            <a:pPr>
              <a:lnSpc>
                <a:spcPct val="109000"/>
              </a:lnSpc>
              <a:spcAft>
                <a:spcPts val="1400"/>
              </a:spcAft>
              <a:defRPr sz="1630">
                <a:solidFill>
                  <a:srgbClr val="23282C"/>
                </a:solidFill>
                <a:latin typeface="Aptos"/>
              </a:defRPr>
            </a:pPr>
            <a:r>
              <a:t>Brynjolfsson, E., Rock, D., &amp; Syverson, C. (2021). The Productivity J-Curve. American Economic Journal: Macroeconomics, 13(1), 333–372.</a:t>
            </a:r>
          </a:p>
        </p:txBody>
      </p:sp>
      <p:sp>
        <p:nvSpPr>
          <p:cNvPr id="6" name="TextBox 5"/>
          <p:cNvSpPr txBox="1"/>
          <p:nvPr/>
        </p:nvSpPr>
        <p:spPr>
          <a:xfrm>
            <a:off x="713232" y="6473952"/>
            <a:ext cx="10972800" cy="164592"/>
          </a:xfrm>
          <a:prstGeom prst="rect">
            <a:avLst/>
          </a:prstGeom>
          <a:noFill/>
        </p:spPr>
        <p:txBody>
          <a:bodyPr wrap="none">
            <a:spAutoFit/>
          </a:bodyPr>
          <a:lstStyle/>
          <a:p>
            <a:pPr>
              <a:defRPr sz="850">
                <a:solidFill>
                  <a:srgbClr val="5B6569"/>
                </a:solidFill>
              </a:defRPr>
            </a:pPr>
            <a:r>
              <a:t>Νέα Οικονομία και Προκλήσεις • 2η εβδομάδα     |     37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