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8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4" r:id="rId28"/>
    <p:sldId id="285" r:id="rId2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10" d="100"/>
          <a:sy n="110" d="100"/>
        </p:scale>
        <p:origin x="-558" y="-8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BCAD085-E8A6-8845-BD4E-CB4CCA059FC4}" type="datetimeFigureOut">
              <a:rPr lang="en-US" smtClean="0"/>
              <a:t>10/15/2026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10/15/2026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10/15/2026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BCAD085-E8A6-8845-BD4E-CB4CCA059FC4}" type="datetimeFigureOut">
              <a:rPr lang="en-US" smtClean="0"/>
              <a:t>10/15/2026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BCAD085-E8A6-8845-BD4E-CB4CCA059FC4}" type="datetimeFigureOut">
              <a:rPr lang="en-US" smtClean="0"/>
              <a:t>10/15/2026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CAD085-E8A6-8845-BD4E-CB4CCA059FC4}" type="datetimeFigureOut">
              <a:rPr lang="en-US" smtClean="0"/>
              <a:t>10/15/2026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10/15/2026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10/15/2026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10/15/2026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10/15/2026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10/15/2026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10/15/2026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8F9F7"/>
        </a:solidFill>
        <a:effectLst/>
      </p:bgPr>
    </p:bg>
    <p:spTree>
      <p:nvGrpSpPr>
        <p:cNvPr id="1" name=""/>
        <p:cNvGrpSpPr/>
        <p:nvPr/>
      </p:nvGrpSpPr>
      <p:grpSpPr>
        <a:xfrm>
          <a:off x="0" y="0"/>
          <a:ext cx="0" cy="0"/>
          <a:chOff x="0" y="0"/>
          <a:chExt cx="0" cy="0"/>
        </a:xfrm>
      </p:grpSpPr>
      <p:sp>
        <p:nvSpPr>
          <p:cNvPr id="7" name="Rectangle 6"/>
          <p:cNvSpPr/>
          <p:nvPr/>
        </p:nvSpPr>
        <p:spPr>
          <a:xfrm>
            <a:off x="0" y="0"/>
            <a:ext cx="146304" cy="6858000"/>
          </a:xfrm>
          <a:prstGeom prst="rect">
            <a:avLst/>
          </a:prstGeom>
          <a:solidFill>
            <a:srgbClr val="27495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8" name="Rectangle 7"/>
          <p:cNvSpPr/>
          <p:nvPr/>
        </p:nvSpPr>
        <p:spPr>
          <a:xfrm>
            <a:off x="10927080" y="0"/>
            <a:ext cx="1261872" cy="118872"/>
          </a:xfrm>
          <a:prstGeom prst="rect">
            <a:avLst/>
          </a:prstGeom>
          <a:solidFill>
            <a:srgbClr val="E2E9E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TextBox 1"/>
          <p:cNvSpPr txBox="1"/>
          <p:nvPr/>
        </p:nvSpPr>
        <p:spPr>
          <a:xfrm>
            <a:off x="640080" y="411480"/>
            <a:ext cx="10881360" cy="640080"/>
          </a:xfrm>
          <a:prstGeom prst="rect">
            <a:avLst/>
          </a:prstGeom>
          <a:noFill/>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sz="2700" b="1">
                <a:solidFill>
                  <a:srgbClr val="141414"/>
                </a:solidFill>
                <a:latin typeface="Aptos"/>
              </a:defRPr>
            </a:pPr>
            <a:r>
              <a:rPr kumimoji="0" sz="2700" b="1" i="0" u="none" strike="noStrike" kern="1200" cap="none" spc="0" normalizeH="0" baseline="0" noProof="0">
                <a:ln>
                  <a:noFill/>
                </a:ln>
                <a:solidFill>
                  <a:srgbClr val="1C2226"/>
                </a:solidFill>
                <a:effectLst/>
                <a:uLnTx/>
                <a:uFillTx/>
                <a:latin typeface="Aptos"/>
                <a:ea typeface="+mn-ea"/>
                <a:cs typeface="+mn-cs"/>
              </a:rPr>
              <a:t>Νέα Οικονομία και Προκλήσεις στο Παγκόσμιο Οικονομικό Περιβάλλον</a:t>
            </a:r>
          </a:p>
        </p:txBody>
      </p:sp>
      <p:sp>
        <p:nvSpPr>
          <p:cNvPr id="3" name="Rectangle 2"/>
          <p:cNvSpPr/>
          <p:nvPr/>
        </p:nvSpPr>
        <p:spPr>
          <a:xfrm>
            <a:off x="640080" y="1078992"/>
            <a:ext cx="10881360" cy="13716"/>
          </a:xfrm>
          <a:prstGeom prst="rect">
            <a:avLst/>
          </a:prstGeom>
          <a:solidFill>
            <a:srgbClr val="B4B4B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4" name="TextBox 3"/>
          <p:cNvSpPr txBox="1"/>
          <p:nvPr/>
        </p:nvSpPr>
        <p:spPr>
          <a:xfrm>
            <a:off x="749808" y="1298448"/>
            <a:ext cx="10652760" cy="4983480"/>
          </a:xfrm>
          <a:prstGeom prst="rect">
            <a:avLst/>
          </a:prstGeom>
          <a:noFill/>
        </p:spPr>
        <p:txBody>
          <a:bodyPr wrap="square" lIns="18288" tIns="18288" rIns="18288" bIns="18288">
            <a:spAutoFit/>
          </a:bodyPr>
          <a:lstStyle/>
          <a:p>
            <a:pPr marL="0" marR="0" lvl="0" indent="0" algn="l" defTabSz="457200" rtl="0" eaLnBrk="1" fontAlgn="auto" latinLnBrk="0" hangingPunct="1">
              <a:lnSpc>
                <a:spcPct val="105000"/>
              </a:lnSpc>
              <a:spcBef>
                <a:spcPts val="0"/>
              </a:spcBef>
              <a:spcAft>
                <a:spcPts val="1000"/>
              </a:spcAft>
              <a:buClrTx/>
              <a:buSzTx/>
              <a:buFontTx/>
              <a:buNone/>
              <a:tabLst/>
              <a:defRPr sz="1800">
                <a:solidFill>
                  <a:srgbClr val="232323"/>
                </a:solidFill>
                <a:latin typeface="Aptos"/>
              </a:defRPr>
            </a:pPr>
            <a:r>
              <a:rPr kumimoji="0" sz="1800" b="0" i="0" u="none" strike="noStrike" kern="1200" cap="none" spc="0" normalizeH="0" baseline="0" noProof="0">
                <a:ln>
                  <a:noFill/>
                </a:ln>
                <a:solidFill>
                  <a:srgbClr val="1C2226"/>
                </a:solidFill>
                <a:effectLst/>
                <a:uLnTx/>
                <a:uFillTx/>
                <a:latin typeface="Aptos"/>
                <a:ea typeface="+mn-ea"/>
                <a:cs typeface="+mn-cs"/>
              </a:rPr>
              <a:t>1η Ενότητα: Εισαγωγή στη Νέα Οικονομία</a:t>
            </a:r>
          </a:p>
          <a:p>
            <a:pPr marL="0" marR="0" lvl="0" indent="0" algn="l" defTabSz="457200" rtl="0" eaLnBrk="1" fontAlgn="auto" latinLnBrk="0" hangingPunct="1">
              <a:lnSpc>
                <a:spcPct val="105000"/>
              </a:lnSpc>
              <a:spcBef>
                <a:spcPts val="0"/>
              </a:spcBef>
              <a:spcAft>
                <a:spcPts val="1000"/>
              </a:spcAft>
              <a:buClrTx/>
              <a:buSzTx/>
              <a:buFontTx/>
              <a:buNone/>
              <a:tabLst/>
              <a:defRPr sz="1800">
                <a:solidFill>
                  <a:srgbClr val="232323"/>
                </a:solidFill>
                <a:latin typeface="Aptos"/>
              </a:defRPr>
            </a:pPr>
            <a:r>
              <a:rPr kumimoji="0" sz="1800" b="0" i="0" u="none" strike="noStrike" kern="1200" cap="none" spc="0" normalizeH="0" baseline="0" noProof="0">
                <a:ln>
                  <a:noFill/>
                </a:ln>
                <a:solidFill>
                  <a:srgbClr val="1C2226"/>
                </a:solidFill>
                <a:effectLst/>
                <a:uLnTx/>
                <a:uFillTx/>
                <a:latin typeface="Aptos"/>
                <a:ea typeface="+mn-ea"/>
                <a:cs typeface="+mn-cs"/>
              </a:rPr>
              <a:t>Έννοια, χαρακτηριστικά και βασικές μεταβολές στο σύγχρονο οικονομικό περιβάλλον</a:t>
            </a:r>
          </a:p>
          <a:p>
            <a:pPr marL="0" marR="0" lvl="0" indent="0" algn="l" defTabSz="457200" rtl="0" eaLnBrk="1" fontAlgn="auto" latinLnBrk="0" hangingPunct="1">
              <a:lnSpc>
                <a:spcPct val="105000"/>
              </a:lnSpc>
              <a:spcBef>
                <a:spcPts val="0"/>
              </a:spcBef>
              <a:spcAft>
                <a:spcPts val="1000"/>
              </a:spcAft>
              <a:buClrTx/>
              <a:buSzTx/>
              <a:buFontTx/>
              <a:buNone/>
              <a:tabLst/>
              <a:defRPr sz="1800">
                <a:solidFill>
                  <a:srgbClr val="232323"/>
                </a:solidFill>
                <a:latin typeface="Aptos"/>
              </a:defRPr>
            </a:pPr>
            <a:r>
              <a:rPr kumimoji="0" sz="1800" b="0" i="0" u="none" strike="noStrike" kern="1200" cap="none" spc="0" normalizeH="0" baseline="0" noProof="0">
                <a:ln>
                  <a:noFill/>
                </a:ln>
                <a:solidFill>
                  <a:srgbClr val="1C2226"/>
                </a:solidFill>
                <a:effectLst/>
                <a:uLnTx/>
                <a:uFillTx/>
                <a:latin typeface="Aptos"/>
                <a:ea typeface="+mn-ea"/>
                <a:cs typeface="+mn-cs"/>
              </a:rPr>
              <a:t>Δρ. Αδαμαντία Καούρη | Πανεπιστήμιο Πελοποννήσου – Τμήμα Πολιτικής Επιστήμης και Διεθνών Σχέσεων</a:t>
            </a:r>
          </a:p>
        </p:txBody>
      </p:sp>
      <p:sp>
        <p:nvSpPr>
          <p:cNvPr id="5" name="TextBox 4"/>
          <p:cNvSpPr txBox="1"/>
          <p:nvPr/>
        </p:nvSpPr>
        <p:spPr>
          <a:xfrm>
            <a:off x="749808" y="6419088"/>
            <a:ext cx="10607040" cy="228600"/>
          </a:xfrm>
          <a:prstGeom prst="rect">
            <a:avLst/>
          </a:prstGeom>
          <a:noFill/>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sz="1000" i="1">
                <a:solidFill>
                  <a:srgbClr val="5A5A5A"/>
                </a:solidFill>
                <a:latin typeface="Aptos"/>
              </a:defRPr>
            </a:pPr>
            <a:r>
              <a:rPr kumimoji="0" sz="1000" b="0" i="1" u="none" strike="noStrike" kern="1200" cap="none" spc="0" normalizeH="0" baseline="0" noProof="0">
                <a:ln>
                  <a:noFill/>
                </a:ln>
                <a:solidFill>
                  <a:srgbClr val="1C2226"/>
                </a:solidFill>
                <a:effectLst/>
                <a:uLnTx/>
                <a:uFillTx/>
                <a:latin typeface="Aptos"/>
                <a:ea typeface="+mn-ea"/>
                <a:cs typeface="+mn-cs"/>
              </a:rPr>
              <a:t>Βασικό σύγγραμμα: Brynjolfsson &amp; McAfee (2016), Η Θαυμαστή Εποχή της Νέας Τεχνολογίας.</a:t>
            </a:r>
          </a:p>
        </p:txBody>
      </p:sp>
      <p:sp>
        <p:nvSpPr>
          <p:cNvPr id="6" name="TextBox 5"/>
          <p:cNvSpPr txBox="1"/>
          <p:nvPr/>
        </p:nvSpPr>
        <p:spPr>
          <a:xfrm>
            <a:off x="11384280" y="6419088"/>
            <a:ext cx="320040" cy="182880"/>
          </a:xfrm>
          <a:prstGeom prst="rect">
            <a:avLst/>
          </a:prstGeom>
          <a:noFill/>
        </p:spPr>
        <p:txBody>
          <a:bodyPr wrap="none">
            <a:spAutoFit/>
          </a:bodyPr>
          <a:lstStyle/>
          <a:p>
            <a:pPr marL="0" marR="0" lvl="0" indent="0" algn="r" defTabSz="457200" rtl="0" eaLnBrk="1" fontAlgn="auto" latinLnBrk="0" hangingPunct="1">
              <a:lnSpc>
                <a:spcPct val="100000"/>
              </a:lnSpc>
              <a:spcBef>
                <a:spcPts val="0"/>
              </a:spcBef>
              <a:spcAft>
                <a:spcPts val="0"/>
              </a:spcAft>
              <a:buClrTx/>
              <a:buSzTx/>
              <a:buFontTx/>
              <a:buNone/>
              <a:tabLst/>
              <a:defRPr sz="900">
                <a:solidFill>
                  <a:srgbClr val="787878"/>
                </a:solidFill>
                <a:latin typeface="Aptos"/>
              </a:defRPr>
            </a:pPr>
            <a:r>
              <a:rPr kumimoji="0" sz="900" b="0" i="0" u="none" strike="noStrike" kern="1200" cap="none" spc="0" normalizeH="0" baseline="0" noProof="0">
                <a:ln>
                  <a:noFill/>
                </a:ln>
                <a:solidFill>
                  <a:srgbClr val="1C2226"/>
                </a:solidFill>
                <a:effectLst/>
                <a:uLnTx/>
                <a:uFillTx/>
                <a:latin typeface="Aptos"/>
                <a:ea typeface="+mn-ea"/>
                <a:cs typeface="+mn-cs"/>
              </a:rPr>
              <a:t>1</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8F9F7"/>
        </a:solidFill>
        <a:effectLst/>
      </p:bgPr>
    </p:bg>
    <p:spTree>
      <p:nvGrpSpPr>
        <p:cNvPr id="1" name=""/>
        <p:cNvGrpSpPr/>
        <p:nvPr/>
      </p:nvGrpSpPr>
      <p:grpSpPr>
        <a:xfrm>
          <a:off x="0" y="0"/>
          <a:ext cx="0" cy="0"/>
          <a:chOff x="0" y="0"/>
          <a:chExt cx="0" cy="0"/>
        </a:xfrm>
      </p:grpSpPr>
      <p:sp>
        <p:nvSpPr>
          <p:cNvPr id="7" name="Rectangle 6"/>
          <p:cNvSpPr/>
          <p:nvPr/>
        </p:nvSpPr>
        <p:spPr>
          <a:xfrm>
            <a:off x="0" y="0"/>
            <a:ext cx="146304" cy="6858000"/>
          </a:xfrm>
          <a:prstGeom prst="rect">
            <a:avLst/>
          </a:prstGeom>
          <a:solidFill>
            <a:srgbClr val="27495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8" name="Rectangle 7"/>
          <p:cNvSpPr/>
          <p:nvPr/>
        </p:nvSpPr>
        <p:spPr>
          <a:xfrm>
            <a:off x="10927080" y="0"/>
            <a:ext cx="1261872" cy="118872"/>
          </a:xfrm>
          <a:prstGeom prst="rect">
            <a:avLst/>
          </a:prstGeom>
          <a:solidFill>
            <a:srgbClr val="E2E9E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TextBox 1"/>
          <p:cNvSpPr txBox="1"/>
          <p:nvPr/>
        </p:nvSpPr>
        <p:spPr>
          <a:xfrm>
            <a:off x="640080" y="411480"/>
            <a:ext cx="10881360" cy="640080"/>
          </a:xfrm>
          <a:prstGeom prst="rect">
            <a:avLst/>
          </a:prstGeom>
          <a:noFill/>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sz="2700" b="1">
                <a:solidFill>
                  <a:srgbClr val="141414"/>
                </a:solidFill>
                <a:latin typeface="Aptos"/>
              </a:defRPr>
            </a:pPr>
            <a:r>
              <a:rPr kumimoji="0" sz="2700" b="1" i="0" u="none" strike="noStrike" kern="1200" cap="none" spc="0" normalizeH="0" baseline="0" noProof="0">
                <a:ln>
                  <a:noFill/>
                </a:ln>
                <a:solidFill>
                  <a:srgbClr val="1C2226"/>
                </a:solidFill>
                <a:effectLst/>
                <a:uLnTx/>
                <a:uFillTx/>
                <a:latin typeface="Aptos"/>
                <a:ea typeface="+mn-ea"/>
                <a:cs typeface="+mn-cs"/>
              </a:rPr>
              <a:t>Αξιολόγηση του μαθήματος</a:t>
            </a:r>
          </a:p>
        </p:txBody>
      </p:sp>
      <p:sp>
        <p:nvSpPr>
          <p:cNvPr id="3" name="Rectangle 2"/>
          <p:cNvSpPr/>
          <p:nvPr/>
        </p:nvSpPr>
        <p:spPr>
          <a:xfrm>
            <a:off x="640080" y="1078992"/>
            <a:ext cx="10881360" cy="13716"/>
          </a:xfrm>
          <a:prstGeom prst="rect">
            <a:avLst/>
          </a:prstGeom>
          <a:solidFill>
            <a:srgbClr val="B4B4B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4" name="TextBox 3"/>
          <p:cNvSpPr txBox="1"/>
          <p:nvPr/>
        </p:nvSpPr>
        <p:spPr>
          <a:xfrm>
            <a:off x="749808" y="1298448"/>
            <a:ext cx="10652760" cy="4983480"/>
          </a:xfrm>
          <a:prstGeom prst="rect">
            <a:avLst/>
          </a:prstGeom>
          <a:noFill/>
        </p:spPr>
        <p:txBody>
          <a:bodyPr wrap="square" lIns="18288" tIns="18288" rIns="18288" bIns="18288">
            <a:spAutoFit/>
          </a:bodyPr>
          <a:lstStyle/>
          <a:p>
            <a:pPr marL="0" marR="0" lvl="0" indent="0" algn="l" defTabSz="457200" rtl="0" eaLnBrk="1" fontAlgn="auto" latinLnBrk="0" hangingPunct="1">
              <a:lnSpc>
                <a:spcPct val="105000"/>
              </a:lnSpc>
              <a:spcBef>
                <a:spcPts val="0"/>
              </a:spcBef>
              <a:spcAft>
                <a:spcPts val="1000"/>
              </a:spcAft>
              <a:buClrTx/>
              <a:buSzTx/>
              <a:buFontTx/>
              <a:buNone/>
              <a:tabLst/>
              <a:defRPr sz="1800">
                <a:solidFill>
                  <a:srgbClr val="232323"/>
                </a:solidFill>
                <a:latin typeface="Aptos"/>
              </a:defRPr>
            </a:pPr>
            <a:r>
              <a:rPr kumimoji="0" sz="1800" b="0" i="0" u="none" strike="noStrike" kern="1200" cap="none" spc="0" normalizeH="0" baseline="0" noProof="0">
                <a:ln>
                  <a:noFill/>
                </a:ln>
                <a:solidFill>
                  <a:srgbClr val="1C2226"/>
                </a:solidFill>
                <a:effectLst/>
                <a:uLnTx/>
                <a:uFillTx/>
                <a:latin typeface="Aptos"/>
                <a:ea typeface="+mn-ea"/>
                <a:cs typeface="+mn-cs"/>
              </a:rPr>
              <a:t>Η ακριβής ύλη και οι πρακτικές λεπτομέρειες του ενδιάμεσου τεστ θα ανακοινωθούν εγκαίρως στο μάθημα και στο e-class.</a:t>
            </a:r>
          </a:p>
          <a:p>
            <a:pPr marL="0" marR="0" lvl="0" indent="0" algn="l" defTabSz="457200" rtl="0" eaLnBrk="1" fontAlgn="auto" latinLnBrk="0" hangingPunct="1">
              <a:lnSpc>
                <a:spcPct val="105000"/>
              </a:lnSpc>
              <a:spcBef>
                <a:spcPts val="0"/>
              </a:spcBef>
              <a:spcAft>
                <a:spcPts val="1000"/>
              </a:spcAft>
              <a:buClrTx/>
              <a:buSzTx/>
              <a:buFontTx/>
              <a:buNone/>
              <a:tabLst/>
              <a:defRPr sz="1800">
                <a:solidFill>
                  <a:srgbClr val="232323"/>
                </a:solidFill>
                <a:latin typeface="Aptos"/>
              </a:defRPr>
            </a:pPr>
            <a:r>
              <a:rPr kumimoji="0" sz="1800" b="0" i="0" u="none" strike="noStrike" kern="1200" cap="none" spc="0" normalizeH="0" baseline="0" noProof="0">
                <a:ln>
                  <a:noFill/>
                </a:ln>
                <a:solidFill>
                  <a:srgbClr val="1C2226"/>
                </a:solidFill>
                <a:effectLst/>
                <a:uLnTx/>
                <a:uFillTx/>
                <a:latin typeface="Aptos"/>
                <a:ea typeface="+mn-ea"/>
                <a:cs typeface="+mn-cs"/>
              </a:rPr>
              <a:t>• Συμμετοχή στο μάθημα και στις δραστηριότητες: 10%.</a:t>
            </a:r>
          </a:p>
          <a:p>
            <a:pPr marL="0" marR="0" lvl="0" indent="0" algn="l" defTabSz="457200" rtl="0" eaLnBrk="1" fontAlgn="auto" latinLnBrk="0" hangingPunct="1">
              <a:lnSpc>
                <a:spcPct val="105000"/>
              </a:lnSpc>
              <a:spcBef>
                <a:spcPts val="0"/>
              </a:spcBef>
              <a:spcAft>
                <a:spcPts val="1000"/>
              </a:spcAft>
              <a:buClrTx/>
              <a:buSzTx/>
              <a:buFontTx/>
              <a:buNone/>
              <a:tabLst/>
              <a:defRPr sz="1800">
                <a:solidFill>
                  <a:srgbClr val="232323"/>
                </a:solidFill>
                <a:latin typeface="Aptos"/>
              </a:defRPr>
            </a:pPr>
            <a:r>
              <a:rPr kumimoji="0" sz="1800" b="0" i="0" u="none" strike="noStrike" kern="1200" cap="none" spc="0" normalizeH="0" baseline="0" noProof="0">
                <a:ln>
                  <a:noFill/>
                </a:ln>
                <a:solidFill>
                  <a:srgbClr val="1C2226"/>
                </a:solidFill>
                <a:effectLst/>
                <a:uLnTx/>
                <a:uFillTx/>
                <a:latin typeface="Aptos"/>
                <a:ea typeface="+mn-ea"/>
                <a:cs typeface="+mn-cs"/>
              </a:rPr>
              <a:t>• Ενδιάμεσο τεστ: 30%.</a:t>
            </a:r>
          </a:p>
          <a:p>
            <a:pPr marL="0" marR="0" lvl="0" indent="0" algn="l" defTabSz="457200" rtl="0" eaLnBrk="1" fontAlgn="auto" latinLnBrk="0" hangingPunct="1">
              <a:lnSpc>
                <a:spcPct val="105000"/>
              </a:lnSpc>
              <a:spcBef>
                <a:spcPts val="0"/>
              </a:spcBef>
              <a:spcAft>
                <a:spcPts val="1000"/>
              </a:spcAft>
              <a:buClrTx/>
              <a:buSzTx/>
              <a:buFontTx/>
              <a:buNone/>
              <a:tabLst/>
              <a:defRPr sz="1800">
                <a:solidFill>
                  <a:srgbClr val="232323"/>
                </a:solidFill>
                <a:latin typeface="Aptos"/>
              </a:defRPr>
            </a:pPr>
            <a:r>
              <a:rPr kumimoji="0" sz="1800" b="0" i="0" u="none" strike="noStrike" kern="1200" cap="none" spc="0" normalizeH="0" baseline="0" noProof="0">
                <a:ln>
                  <a:noFill/>
                </a:ln>
                <a:solidFill>
                  <a:srgbClr val="1C2226"/>
                </a:solidFill>
                <a:effectLst/>
                <a:uLnTx/>
                <a:uFillTx/>
                <a:latin typeface="Aptos"/>
                <a:ea typeface="+mn-ea"/>
                <a:cs typeface="+mn-cs"/>
              </a:rPr>
              <a:t>• Τελική γραπτή εξέταση: 60%.</a:t>
            </a:r>
          </a:p>
        </p:txBody>
      </p:sp>
      <p:sp>
        <p:nvSpPr>
          <p:cNvPr id="5" name="TextBox 4"/>
          <p:cNvSpPr txBox="1"/>
          <p:nvPr/>
        </p:nvSpPr>
        <p:spPr>
          <a:xfrm>
            <a:off x="749808" y="6419088"/>
            <a:ext cx="10607040" cy="228600"/>
          </a:xfrm>
          <a:prstGeom prst="rect">
            <a:avLst/>
          </a:prstGeom>
          <a:noFill/>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sz="1000" i="1">
                <a:solidFill>
                  <a:srgbClr val="5A5A5A"/>
                </a:solidFill>
                <a:latin typeface="Aptos"/>
              </a:defRPr>
            </a:pPr>
            <a:r>
              <a:rPr kumimoji="0" sz="1000" b="0" i="1" u="none" strike="noStrike" kern="1200" cap="none" spc="0" normalizeH="0" baseline="0" noProof="0">
                <a:ln>
                  <a:noFill/>
                </a:ln>
                <a:solidFill>
                  <a:srgbClr val="1C2226"/>
                </a:solidFill>
                <a:effectLst/>
                <a:uLnTx/>
                <a:uFillTx/>
                <a:latin typeface="Aptos"/>
                <a:ea typeface="+mn-ea"/>
                <a:cs typeface="+mn-cs"/>
              </a:rPr>
              <a:t>Βάσει του επικαιροποιημένου περιγράμματος του μαθήματος.</a:t>
            </a:r>
          </a:p>
        </p:txBody>
      </p:sp>
      <p:sp>
        <p:nvSpPr>
          <p:cNvPr id="6" name="TextBox 5"/>
          <p:cNvSpPr txBox="1"/>
          <p:nvPr/>
        </p:nvSpPr>
        <p:spPr>
          <a:xfrm>
            <a:off x="11384280" y="6419088"/>
            <a:ext cx="320040" cy="182880"/>
          </a:xfrm>
          <a:prstGeom prst="rect">
            <a:avLst/>
          </a:prstGeom>
          <a:noFill/>
        </p:spPr>
        <p:txBody>
          <a:bodyPr wrap="none">
            <a:spAutoFit/>
          </a:bodyPr>
          <a:lstStyle/>
          <a:p>
            <a:pPr marL="0" marR="0" lvl="0" indent="0" algn="r" defTabSz="457200" rtl="0" eaLnBrk="1" fontAlgn="auto" latinLnBrk="0" hangingPunct="1">
              <a:lnSpc>
                <a:spcPct val="100000"/>
              </a:lnSpc>
              <a:spcBef>
                <a:spcPts val="0"/>
              </a:spcBef>
              <a:spcAft>
                <a:spcPts val="0"/>
              </a:spcAft>
              <a:buClrTx/>
              <a:buSzTx/>
              <a:buFontTx/>
              <a:buNone/>
              <a:tabLst/>
              <a:defRPr sz="900">
                <a:solidFill>
                  <a:srgbClr val="787878"/>
                </a:solidFill>
                <a:latin typeface="Aptos"/>
              </a:defRPr>
            </a:pPr>
            <a:r>
              <a:rPr kumimoji="0" sz="900" b="0" i="0" u="none" strike="noStrike" kern="1200" cap="none" spc="0" normalizeH="0" baseline="0" noProof="0">
                <a:ln>
                  <a:noFill/>
                </a:ln>
                <a:solidFill>
                  <a:srgbClr val="1C2226"/>
                </a:solidFill>
                <a:effectLst/>
                <a:uLnTx/>
                <a:uFillTx/>
                <a:latin typeface="Aptos"/>
                <a:ea typeface="+mn-ea"/>
                <a:cs typeface="+mn-cs"/>
              </a:rPr>
              <a:t>23</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8F9F7"/>
        </a:solidFill>
        <a:effectLst/>
      </p:bgPr>
    </p:bg>
    <p:spTree>
      <p:nvGrpSpPr>
        <p:cNvPr id="1" name=""/>
        <p:cNvGrpSpPr/>
        <p:nvPr/>
      </p:nvGrpSpPr>
      <p:grpSpPr>
        <a:xfrm>
          <a:off x="0" y="0"/>
          <a:ext cx="0" cy="0"/>
          <a:chOff x="0" y="0"/>
          <a:chExt cx="0" cy="0"/>
        </a:xfrm>
      </p:grpSpPr>
      <p:sp>
        <p:nvSpPr>
          <p:cNvPr id="2" name="Rectangle 1"/>
          <p:cNvSpPr/>
          <p:nvPr/>
        </p:nvSpPr>
        <p:spPr>
          <a:xfrm>
            <a:off x="0" y="0"/>
            <a:ext cx="146304" cy="6858000"/>
          </a:xfrm>
          <a:prstGeom prst="rect">
            <a:avLst/>
          </a:prstGeom>
          <a:solidFill>
            <a:srgbClr val="27495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58368" y="365760"/>
            <a:ext cx="10789920" cy="731520"/>
          </a:xfrm>
          <a:prstGeom prst="rect">
            <a:avLst/>
          </a:prstGeom>
          <a:noFill/>
        </p:spPr>
        <p:txBody>
          <a:bodyPr wrap="none">
            <a:spAutoFit/>
          </a:bodyPr>
          <a:lstStyle/>
          <a:p>
            <a:pPr>
              <a:defRPr sz="2400" b="1">
                <a:solidFill>
                  <a:srgbClr val="274958"/>
                </a:solidFill>
                <a:latin typeface="Aptos"/>
              </a:defRPr>
            </a:pPr>
            <a:r>
              <a:t>Τι είναι η «Νέα Οικονομία»;</a:t>
            </a:r>
          </a:p>
        </p:txBody>
      </p:sp>
      <p:sp>
        <p:nvSpPr>
          <p:cNvPr id="4" name="TextBox 3"/>
          <p:cNvSpPr txBox="1"/>
          <p:nvPr/>
        </p:nvSpPr>
        <p:spPr>
          <a:xfrm>
            <a:off x="749808" y="1234440"/>
            <a:ext cx="10561320" cy="5212080"/>
          </a:xfrm>
          <a:prstGeom prst="rect">
            <a:avLst/>
          </a:prstGeom>
          <a:noFill/>
        </p:spPr>
        <p:txBody>
          <a:bodyPr wrap="square">
            <a:spAutoFit/>
          </a:bodyPr>
          <a:lstStyle/>
          <a:p>
            <a:pPr>
              <a:spcAft>
                <a:spcPts val="900"/>
              </a:spcAft>
              <a:defRPr sz="1720">
                <a:solidFill>
                  <a:srgbClr val="1C2226"/>
                </a:solidFill>
                <a:latin typeface="Aptos"/>
              </a:defRPr>
            </a:pPr>
            <a:r>
              <a:t>Η «Νέα Οικονομία» περιγράφει ένα οικονομικό περιβάλλον στο οποίο η πληροφορία, η γνώση, τα δεδομένα, τα ψηφιακά δίκτυα και η καινοτομία αποκτούν κεντρικό ρόλο στην παραγωγή, στην κατανάλωση και στην οργάνωση των επιχειρήσεων (Tapscott, 1996; Castells, 2010). Δεν πρόκειται απλώς για περισσότερους υπολογιστές, αλλά για αλλαγή στον τρόπο με τον οποίο δημιουργείται και διανέμεται η οικονομική αξία.</a:t>
            </a:r>
          </a:p>
          <a:p>
            <a:pPr>
              <a:spcAft>
                <a:spcPts val="900"/>
              </a:spcAft>
              <a:defRPr sz="1720">
                <a:solidFill>
                  <a:srgbClr val="1C2226"/>
                </a:solidFill>
                <a:latin typeface="Aptos"/>
              </a:defRPr>
            </a:pPr>
            <a:r>
              <a:t>Οι Brynjolfsson και McAfee (2014/2016) υποστηρίζουν ότι οι ψηφιακές τεχνολογίες έχουν φτάσει σε σημείο όπου μπορούν να μετασχηματίσουν σχεδόν κάθε κλάδο. Παράδειγμα: ένα ξενοδοχείο παραμένει επιχείρηση φιλοξενίας, αλλά οι κρατήσεις, η τιμολόγηση, η φήμη και η πρόβλεψη ζήτησης μπορούν πλέον να οργανώνονται ψηφιακά.</a:t>
            </a:r>
          </a:p>
        </p:txBody>
      </p:sp>
      <p:sp>
        <p:nvSpPr>
          <p:cNvPr id="5" name="TextBox 4"/>
          <p:cNvSpPr txBox="1"/>
          <p:nvPr/>
        </p:nvSpPr>
        <p:spPr>
          <a:xfrm>
            <a:off x="11384280" y="6419088"/>
            <a:ext cx="320040" cy="164592"/>
          </a:xfrm>
          <a:prstGeom prst="rect">
            <a:avLst/>
          </a:prstGeom>
          <a:noFill/>
        </p:spPr>
        <p:txBody>
          <a:bodyPr wrap="none">
            <a:spAutoFit/>
          </a:bodyPr>
          <a:lstStyle/>
          <a:p>
            <a:pPr algn="r">
              <a:defRPr sz="900">
                <a:solidFill>
                  <a:srgbClr val="5C676C"/>
                </a:solidFill>
              </a:defRPr>
            </a:pPr>
            <a:r>
              <a:t>2</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8F9F7"/>
        </a:solidFill>
        <a:effectLst/>
      </p:bgPr>
    </p:bg>
    <p:spTree>
      <p:nvGrpSpPr>
        <p:cNvPr id="1" name=""/>
        <p:cNvGrpSpPr/>
        <p:nvPr/>
      </p:nvGrpSpPr>
      <p:grpSpPr>
        <a:xfrm>
          <a:off x="0" y="0"/>
          <a:ext cx="0" cy="0"/>
          <a:chOff x="0" y="0"/>
          <a:chExt cx="0" cy="0"/>
        </a:xfrm>
      </p:grpSpPr>
      <p:sp>
        <p:nvSpPr>
          <p:cNvPr id="2" name="Rectangle 1"/>
          <p:cNvSpPr/>
          <p:nvPr/>
        </p:nvSpPr>
        <p:spPr>
          <a:xfrm>
            <a:off x="0" y="0"/>
            <a:ext cx="146304" cy="6858000"/>
          </a:xfrm>
          <a:prstGeom prst="rect">
            <a:avLst/>
          </a:prstGeom>
          <a:solidFill>
            <a:srgbClr val="27495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58368" y="365760"/>
            <a:ext cx="10789920" cy="731520"/>
          </a:xfrm>
          <a:prstGeom prst="rect">
            <a:avLst/>
          </a:prstGeom>
          <a:noFill/>
        </p:spPr>
        <p:txBody>
          <a:bodyPr wrap="none">
            <a:spAutoFit/>
          </a:bodyPr>
          <a:lstStyle/>
          <a:p>
            <a:pPr>
              <a:defRPr sz="2400" b="1">
                <a:solidFill>
                  <a:srgbClr val="274958"/>
                </a:solidFill>
                <a:latin typeface="Aptos"/>
              </a:defRPr>
            </a:pPr>
            <a:r>
              <a:t>Η Νέα Οικονομία δεν είναι μόνο ο κλάδος της τεχνολογίας</a:t>
            </a:r>
          </a:p>
        </p:txBody>
      </p:sp>
      <p:sp>
        <p:nvSpPr>
          <p:cNvPr id="4" name="TextBox 3"/>
          <p:cNvSpPr txBox="1"/>
          <p:nvPr/>
        </p:nvSpPr>
        <p:spPr>
          <a:xfrm>
            <a:off x="749808" y="1234440"/>
            <a:ext cx="10561320" cy="5212080"/>
          </a:xfrm>
          <a:prstGeom prst="rect">
            <a:avLst/>
          </a:prstGeom>
          <a:noFill/>
        </p:spPr>
        <p:txBody>
          <a:bodyPr wrap="square">
            <a:spAutoFit/>
          </a:bodyPr>
          <a:lstStyle/>
          <a:p>
            <a:pPr>
              <a:spcAft>
                <a:spcPts val="900"/>
              </a:spcAft>
              <a:defRPr sz="1720">
                <a:solidFill>
                  <a:srgbClr val="1C2226"/>
                </a:solidFill>
                <a:latin typeface="Aptos"/>
              </a:defRPr>
            </a:pPr>
            <a:r>
              <a:t>Οι ψηφιακές τεχνολογίες λειτουργούν οριζόντια και επηρεάζουν βιομηχανία, τουρισμό, λιανεμπόριο, μεταφορές, τράπεζες, εκπαίδευση και δημόσια διοίκηση (Goldfarb &amp; Tucker, 2019). Επομένως, μια παραδοσιακή επιχείρηση μπορεί να αποτελεί μέρος της Νέας Οικονομίας όταν αλλάζει ουσιαστικά τον τρόπο λειτουργίας της μέσω δεδομένων και ψηφιακών δικτύων.</a:t>
            </a:r>
          </a:p>
          <a:p>
            <a:pPr>
              <a:spcAft>
                <a:spcPts val="900"/>
              </a:spcAft>
              <a:defRPr sz="1720">
                <a:solidFill>
                  <a:srgbClr val="1C2226"/>
                </a:solidFill>
                <a:latin typeface="Aptos"/>
              </a:defRPr>
            </a:pPr>
            <a:r>
              <a:t>Παράδειγμα: μια αλυσίδα λιανικής μπορεί να χρησιμοποιεί ηλεκτρονικό εμπόριο, ψηφιακές πληρωμές, CRM και αλγοριθμικές προβλέψεις αποθεμάτων. Η τεχνολογία δεν αλλάζει μόνο το κανάλι πώλησης· αλλάζει τις πληροφορίες που διαθέτει η επιχείρηση και τον τρόπο λήψης αποφάσεων.</a:t>
            </a:r>
          </a:p>
        </p:txBody>
      </p:sp>
      <p:sp>
        <p:nvSpPr>
          <p:cNvPr id="5" name="TextBox 4"/>
          <p:cNvSpPr txBox="1"/>
          <p:nvPr/>
        </p:nvSpPr>
        <p:spPr>
          <a:xfrm>
            <a:off x="11384280" y="6419088"/>
            <a:ext cx="320040" cy="164592"/>
          </a:xfrm>
          <a:prstGeom prst="rect">
            <a:avLst/>
          </a:prstGeom>
          <a:noFill/>
        </p:spPr>
        <p:txBody>
          <a:bodyPr wrap="none">
            <a:spAutoFit/>
          </a:bodyPr>
          <a:lstStyle/>
          <a:p>
            <a:pPr algn="r">
              <a:defRPr sz="900">
                <a:solidFill>
                  <a:srgbClr val="5C676C"/>
                </a:solidFill>
              </a:defRPr>
            </a:pPr>
            <a:r>
              <a:t>3</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8F9F7"/>
        </a:solidFill>
        <a:effectLst/>
      </p:bgPr>
    </p:bg>
    <p:spTree>
      <p:nvGrpSpPr>
        <p:cNvPr id="1" name=""/>
        <p:cNvGrpSpPr/>
        <p:nvPr/>
      </p:nvGrpSpPr>
      <p:grpSpPr>
        <a:xfrm>
          <a:off x="0" y="0"/>
          <a:ext cx="0" cy="0"/>
          <a:chOff x="0" y="0"/>
          <a:chExt cx="0" cy="0"/>
        </a:xfrm>
      </p:grpSpPr>
      <p:sp>
        <p:nvSpPr>
          <p:cNvPr id="2" name="Rectangle 1"/>
          <p:cNvSpPr/>
          <p:nvPr/>
        </p:nvSpPr>
        <p:spPr>
          <a:xfrm>
            <a:off x="0" y="0"/>
            <a:ext cx="146304" cy="6858000"/>
          </a:xfrm>
          <a:prstGeom prst="rect">
            <a:avLst/>
          </a:prstGeom>
          <a:solidFill>
            <a:srgbClr val="27495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58368" y="365760"/>
            <a:ext cx="10789920" cy="731520"/>
          </a:xfrm>
          <a:prstGeom prst="rect">
            <a:avLst/>
          </a:prstGeom>
          <a:noFill/>
        </p:spPr>
        <p:txBody>
          <a:bodyPr wrap="none">
            <a:spAutoFit/>
          </a:bodyPr>
          <a:lstStyle/>
          <a:p>
            <a:pPr>
              <a:defRPr sz="2400" b="1">
                <a:solidFill>
                  <a:srgbClr val="274958"/>
                </a:solidFill>
                <a:latin typeface="Aptos"/>
              </a:defRPr>
            </a:pPr>
            <a:r>
              <a:t>Από την πρώτη στη δεύτερη εποχή των μηχανών</a:t>
            </a:r>
          </a:p>
        </p:txBody>
      </p:sp>
      <p:sp>
        <p:nvSpPr>
          <p:cNvPr id="4" name="TextBox 3"/>
          <p:cNvSpPr txBox="1"/>
          <p:nvPr/>
        </p:nvSpPr>
        <p:spPr>
          <a:xfrm>
            <a:off x="749808" y="1234440"/>
            <a:ext cx="10561320" cy="5212080"/>
          </a:xfrm>
          <a:prstGeom prst="rect">
            <a:avLst/>
          </a:prstGeom>
          <a:noFill/>
        </p:spPr>
        <p:txBody>
          <a:bodyPr wrap="square">
            <a:spAutoFit/>
          </a:bodyPr>
          <a:lstStyle/>
          <a:p>
            <a:pPr>
              <a:spcAft>
                <a:spcPts val="900"/>
              </a:spcAft>
              <a:defRPr sz="1720">
                <a:solidFill>
                  <a:srgbClr val="1C2226"/>
                </a:solidFill>
                <a:latin typeface="Aptos"/>
              </a:defRPr>
            </a:pPr>
            <a:r>
              <a:t>Η πρώτη εποχή των μηχανών συνδέθηκε με τη Βιομηχανική Επανάσταση και την ενίσχυση της ανθρώπινης μυϊκής δύναμης μέσω μηχανών. Η δεύτερη εποχή των μηχανών αφορά κυρίως την ενίσχυση της γνωστικής ικανότητας μέσω υπολογιστών, λογισμικού και δικτύων (Brynjolfsson &amp; McAfee, 2014/2016).</a:t>
            </a:r>
          </a:p>
          <a:p>
            <a:pPr>
              <a:spcAft>
                <a:spcPts val="900"/>
              </a:spcAft>
              <a:defRPr sz="1720">
                <a:solidFill>
                  <a:srgbClr val="1C2226"/>
                </a:solidFill>
                <a:latin typeface="Aptos"/>
              </a:defRPr>
            </a:pPr>
            <a:r>
              <a:t>Μια μηχανή του 19ου αιώνα μπορούσε να μετακινήσει περισσότερο βάρος από έναν άνθρωπο. Ένας σύγχρονος αλγόριθμος μπορεί να αναλύσει εκατομμύρια συναλλαγές, να εντοπίσει μοτίβα και να κάνει προβλέψεις. Αυτό δεν σημαίνει ότι αντικαθιστά κάθε ανθρώπινη κρίση· σημαίνει ότι μεταβάλλει τη σχέση ανθρώπου και μηχανής.</a:t>
            </a:r>
          </a:p>
        </p:txBody>
      </p:sp>
      <p:sp>
        <p:nvSpPr>
          <p:cNvPr id="5" name="TextBox 4"/>
          <p:cNvSpPr txBox="1"/>
          <p:nvPr/>
        </p:nvSpPr>
        <p:spPr>
          <a:xfrm>
            <a:off x="11384280" y="6419088"/>
            <a:ext cx="320040" cy="164592"/>
          </a:xfrm>
          <a:prstGeom prst="rect">
            <a:avLst/>
          </a:prstGeom>
          <a:noFill/>
        </p:spPr>
        <p:txBody>
          <a:bodyPr wrap="none">
            <a:spAutoFit/>
          </a:bodyPr>
          <a:lstStyle/>
          <a:p>
            <a:pPr algn="r">
              <a:defRPr sz="900">
                <a:solidFill>
                  <a:srgbClr val="5C676C"/>
                </a:solidFill>
              </a:defRPr>
            </a:pPr>
            <a:r>
              <a:t>4</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8F9F7"/>
        </a:solidFill>
        <a:effectLst/>
      </p:bgPr>
    </p:bg>
    <p:spTree>
      <p:nvGrpSpPr>
        <p:cNvPr id="1" name=""/>
        <p:cNvGrpSpPr/>
        <p:nvPr/>
      </p:nvGrpSpPr>
      <p:grpSpPr>
        <a:xfrm>
          <a:off x="0" y="0"/>
          <a:ext cx="0" cy="0"/>
          <a:chOff x="0" y="0"/>
          <a:chExt cx="0" cy="0"/>
        </a:xfrm>
      </p:grpSpPr>
      <p:sp>
        <p:nvSpPr>
          <p:cNvPr id="2" name="Rectangle 1"/>
          <p:cNvSpPr/>
          <p:nvPr/>
        </p:nvSpPr>
        <p:spPr>
          <a:xfrm>
            <a:off x="0" y="0"/>
            <a:ext cx="146304" cy="6858000"/>
          </a:xfrm>
          <a:prstGeom prst="rect">
            <a:avLst/>
          </a:prstGeom>
          <a:solidFill>
            <a:srgbClr val="27495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58368" y="365760"/>
            <a:ext cx="10789920" cy="731520"/>
          </a:xfrm>
          <a:prstGeom prst="rect">
            <a:avLst/>
          </a:prstGeom>
          <a:noFill/>
        </p:spPr>
        <p:txBody>
          <a:bodyPr wrap="none">
            <a:spAutoFit/>
          </a:bodyPr>
          <a:lstStyle/>
          <a:p>
            <a:pPr>
              <a:defRPr sz="2400" b="1">
                <a:solidFill>
                  <a:srgbClr val="274958"/>
                </a:solidFill>
                <a:latin typeface="Aptos"/>
              </a:defRPr>
            </a:pPr>
            <a:r>
              <a:t>Γιατί η τεχνολογία είναι οικονομικό ζήτημα;</a:t>
            </a:r>
          </a:p>
        </p:txBody>
      </p:sp>
      <p:sp>
        <p:nvSpPr>
          <p:cNvPr id="4" name="TextBox 3"/>
          <p:cNvSpPr txBox="1"/>
          <p:nvPr/>
        </p:nvSpPr>
        <p:spPr>
          <a:xfrm>
            <a:off x="749808" y="1234440"/>
            <a:ext cx="10561320" cy="5212080"/>
          </a:xfrm>
          <a:prstGeom prst="rect">
            <a:avLst/>
          </a:prstGeom>
          <a:noFill/>
        </p:spPr>
        <p:txBody>
          <a:bodyPr wrap="square">
            <a:spAutoFit/>
          </a:bodyPr>
          <a:lstStyle/>
          <a:p>
            <a:pPr>
              <a:spcAft>
                <a:spcPts val="900"/>
              </a:spcAft>
              <a:defRPr sz="1720">
                <a:solidFill>
                  <a:srgbClr val="1C2226"/>
                </a:solidFill>
                <a:latin typeface="Aptos"/>
              </a:defRPr>
            </a:pPr>
            <a:r>
              <a:t>Η τεχνολογία επηρεάζει την παραγωγικότητα, το κόστος, την ποιότητα, την ταχύτητα και τη δυνατότητα δημιουργίας νέων προϊόντων. Όταν μειώνει το κόστος μιας δραστηριότητας, μεταβάλλει τα κίνητρα επιχειρήσεων και καταναλωτών και μπορεί να αλλάξει τη δομή της αγοράς (Shapiro &amp; Varian, 1999).</a:t>
            </a:r>
          </a:p>
          <a:p>
            <a:pPr>
              <a:spcAft>
                <a:spcPts val="900"/>
              </a:spcAft>
              <a:defRPr sz="1720">
                <a:solidFill>
                  <a:srgbClr val="1C2226"/>
                </a:solidFill>
                <a:latin typeface="Aptos"/>
              </a:defRPr>
            </a:pPr>
            <a:r>
              <a:t>Παράδειγμα: η ηλεκτρονική κράτηση αεροπορικού εισιτηρίου μειώνει το κόστος αναζήτησης. Ο καταναλωτής συγκρίνει περισσότερες επιλογές και η εταιρεία αλλάζει τιμές πολύ γρηγορότερα. Μια τεχνική αλλαγή στην πληροφόρηση μετατρέπεται έτσι σε αλλαγή στον ανταγωνισμό.</a:t>
            </a:r>
          </a:p>
        </p:txBody>
      </p:sp>
      <p:sp>
        <p:nvSpPr>
          <p:cNvPr id="5" name="TextBox 4"/>
          <p:cNvSpPr txBox="1"/>
          <p:nvPr/>
        </p:nvSpPr>
        <p:spPr>
          <a:xfrm>
            <a:off x="11384280" y="6419088"/>
            <a:ext cx="320040" cy="164592"/>
          </a:xfrm>
          <a:prstGeom prst="rect">
            <a:avLst/>
          </a:prstGeom>
          <a:noFill/>
        </p:spPr>
        <p:txBody>
          <a:bodyPr wrap="none">
            <a:spAutoFit/>
          </a:bodyPr>
          <a:lstStyle/>
          <a:p>
            <a:pPr algn="r">
              <a:defRPr sz="900">
                <a:solidFill>
                  <a:srgbClr val="5C676C"/>
                </a:solidFill>
              </a:defRPr>
            </a:pPr>
            <a:r>
              <a:t>5</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8F9F7"/>
        </a:solidFill>
        <a:effectLst/>
      </p:bgPr>
    </p:bg>
    <p:spTree>
      <p:nvGrpSpPr>
        <p:cNvPr id="1" name=""/>
        <p:cNvGrpSpPr/>
        <p:nvPr/>
      </p:nvGrpSpPr>
      <p:grpSpPr>
        <a:xfrm>
          <a:off x="0" y="0"/>
          <a:ext cx="0" cy="0"/>
          <a:chOff x="0" y="0"/>
          <a:chExt cx="0" cy="0"/>
        </a:xfrm>
      </p:grpSpPr>
      <p:sp>
        <p:nvSpPr>
          <p:cNvPr id="2" name="Rectangle 1"/>
          <p:cNvSpPr/>
          <p:nvPr/>
        </p:nvSpPr>
        <p:spPr>
          <a:xfrm>
            <a:off x="0" y="0"/>
            <a:ext cx="146304" cy="6858000"/>
          </a:xfrm>
          <a:prstGeom prst="rect">
            <a:avLst/>
          </a:prstGeom>
          <a:solidFill>
            <a:srgbClr val="27495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58368" y="365760"/>
            <a:ext cx="10789920" cy="731520"/>
          </a:xfrm>
          <a:prstGeom prst="rect">
            <a:avLst/>
          </a:prstGeom>
          <a:noFill/>
        </p:spPr>
        <p:txBody>
          <a:bodyPr wrap="none">
            <a:spAutoFit/>
          </a:bodyPr>
          <a:lstStyle/>
          <a:p>
            <a:pPr>
              <a:defRPr sz="2400" b="1">
                <a:solidFill>
                  <a:srgbClr val="274958"/>
                </a:solidFill>
                <a:latin typeface="Aptos"/>
              </a:defRPr>
            </a:pPr>
            <a:r>
              <a:t>Τρία βασικά χαρακτηριστικά της ψηφιακής προόδου</a:t>
            </a:r>
          </a:p>
        </p:txBody>
      </p:sp>
      <p:sp>
        <p:nvSpPr>
          <p:cNvPr id="4" name="TextBox 3"/>
          <p:cNvSpPr txBox="1"/>
          <p:nvPr/>
        </p:nvSpPr>
        <p:spPr>
          <a:xfrm>
            <a:off x="749808" y="1234440"/>
            <a:ext cx="10561320" cy="5212080"/>
          </a:xfrm>
          <a:prstGeom prst="rect">
            <a:avLst/>
          </a:prstGeom>
          <a:noFill/>
        </p:spPr>
        <p:txBody>
          <a:bodyPr wrap="square">
            <a:spAutoFit/>
          </a:bodyPr>
          <a:lstStyle/>
          <a:p>
            <a:pPr>
              <a:spcAft>
                <a:spcPts val="900"/>
              </a:spcAft>
              <a:defRPr sz="1720">
                <a:solidFill>
                  <a:srgbClr val="1C2226"/>
                </a:solidFill>
                <a:latin typeface="Aptos"/>
              </a:defRPr>
            </a:pPr>
            <a:r>
              <a:t>Οι Brynjolfsson και McAfee (2014/2016) οργανώνουν τη σύγχρονη ψηφιακή πρόοδο γύρω από τρεις ιδέες: εκθετική εξέλιξη, ψηφιοποίηση και ανασυνδυαστική καινοτομία. Μαζί εξηγούν γιατί η τεχνολογική αλλαγή φαίνεται να επιταχύνεται.</a:t>
            </a:r>
          </a:p>
          <a:p>
            <a:pPr>
              <a:spcAft>
                <a:spcPts val="900"/>
              </a:spcAft>
              <a:defRPr sz="1720">
                <a:solidFill>
                  <a:srgbClr val="1C2226"/>
                </a:solidFill>
                <a:latin typeface="Aptos"/>
              </a:defRPr>
            </a:pPr>
            <a:r>
              <a:t>Η εκθετική εξέλιξη αυξάνει τις τεχνικές δυνατότητες, η ψηφιοποίηση μετατρέπει ολοένα περισσότερες πληροφορίες σε δεδομένα και η ανασυνδυαστική καινοτομία επιτρέπει τη δημιουργία νέων εφαρμογών από ήδη υπάρχοντα τεχνολογικά «δομικά στοιχεία» (Brynjolfsson &amp; McAfee, 2014/2016).</a:t>
            </a:r>
          </a:p>
        </p:txBody>
      </p:sp>
      <p:sp>
        <p:nvSpPr>
          <p:cNvPr id="5" name="TextBox 4"/>
          <p:cNvSpPr txBox="1"/>
          <p:nvPr/>
        </p:nvSpPr>
        <p:spPr>
          <a:xfrm>
            <a:off x="11384280" y="6419088"/>
            <a:ext cx="320040" cy="164592"/>
          </a:xfrm>
          <a:prstGeom prst="rect">
            <a:avLst/>
          </a:prstGeom>
          <a:noFill/>
        </p:spPr>
        <p:txBody>
          <a:bodyPr wrap="none">
            <a:spAutoFit/>
          </a:bodyPr>
          <a:lstStyle/>
          <a:p>
            <a:pPr algn="r">
              <a:defRPr sz="900">
                <a:solidFill>
                  <a:srgbClr val="5C676C"/>
                </a:solidFill>
              </a:defRPr>
            </a:pPr>
            <a:r>
              <a:t>6</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8F9F7"/>
        </a:solidFill>
        <a:effectLst/>
      </p:bgPr>
    </p:bg>
    <p:spTree>
      <p:nvGrpSpPr>
        <p:cNvPr id="1" name=""/>
        <p:cNvGrpSpPr/>
        <p:nvPr/>
      </p:nvGrpSpPr>
      <p:grpSpPr>
        <a:xfrm>
          <a:off x="0" y="0"/>
          <a:ext cx="0" cy="0"/>
          <a:chOff x="0" y="0"/>
          <a:chExt cx="0" cy="0"/>
        </a:xfrm>
      </p:grpSpPr>
      <p:sp>
        <p:nvSpPr>
          <p:cNvPr id="2" name="Rectangle 1"/>
          <p:cNvSpPr/>
          <p:nvPr/>
        </p:nvSpPr>
        <p:spPr>
          <a:xfrm>
            <a:off x="0" y="0"/>
            <a:ext cx="146304" cy="6858000"/>
          </a:xfrm>
          <a:prstGeom prst="rect">
            <a:avLst/>
          </a:prstGeom>
          <a:solidFill>
            <a:srgbClr val="27495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58368" y="365760"/>
            <a:ext cx="10789920" cy="731520"/>
          </a:xfrm>
          <a:prstGeom prst="rect">
            <a:avLst/>
          </a:prstGeom>
          <a:noFill/>
        </p:spPr>
        <p:txBody>
          <a:bodyPr wrap="none">
            <a:spAutoFit/>
          </a:bodyPr>
          <a:lstStyle/>
          <a:p>
            <a:pPr>
              <a:defRPr sz="2400" b="1">
                <a:solidFill>
                  <a:srgbClr val="274958"/>
                </a:solidFill>
                <a:latin typeface="Aptos"/>
              </a:defRPr>
            </a:pPr>
            <a:r>
              <a:t>Εκθετική εξέλιξη</a:t>
            </a:r>
          </a:p>
        </p:txBody>
      </p:sp>
      <p:sp>
        <p:nvSpPr>
          <p:cNvPr id="4" name="TextBox 3"/>
          <p:cNvSpPr txBox="1"/>
          <p:nvPr/>
        </p:nvSpPr>
        <p:spPr>
          <a:xfrm>
            <a:off x="749808" y="1234440"/>
            <a:ext cx="10561320" cy="5212080"/>
          </a:xfrm>
          <a:prstGeom prst="rect">
            <a:avLst/>
          </a:prstGeom>
          <a:noFill/>
        </p:spPr>
        <p:txBody>
          <a:bodyPr wrap="square">
            <a:spAutoFit/>
          </a:bodyPr>
          <a:lstStyle/>
          <a:p>
            <a:pPr>
              <a:spcAft>
                <a:spcPts val="900"/>
              </a:spcAft>
              <a:defRPr sz="1720">
                <a:solidFill>
                  <a:srgbClr val="1C2226"/>
                </a:solidFill>
                <a:latin typeface="Aptos"/>
              </a:defRPr>
            </a:pPr>
            <a:r>
              <a:t>Στη γραμμική εξέλιξη προσθέτουμε κάθε φορά περίπου το ίδιο ποσό. Στην εκθετική εξέλιξη επαναλαμβάνονται πολλαπλασιασμοί. Μετά από αρκετούς κύκλους, η διαφορά γίνεται τεράστια. Αυτό βοηθά να κατανοήσουμε γιατί τεχνολογίες που για χρόνια φαίνονται περιορισμένες μπορούν ξαφνικά να αποκτήσουν πρακτική αξία (Brynjolfsson &amp; McAfee, 2014/2016).</a:t>
            </a:r>
          </a:p>
          <a:p>
            <a:pPr>
              <a:spcAft>
                <a:spcPts val="900"/>
              </a:spcAft>
              <a:defRPr sz="1720">
                <a:solidFill>
                  <a:srgbClr val="1C2226"/>
                </a:solidFill>
                <a:latin typeface="Aptos"/>
              </a:defRPr>
            </a:pPr>
            <a:r>
              <a:t>Παράδειγμα: μια εφαρμογή τεχνητής νοημοσύνης μπορεί αρχικά να κάνει πολλά λάθη. Όταν όμως βελτιώνονται ταυτόχρονα υπολογιστική ισχύς, αλγόριθμοι και δεδομένα, μπορεί μέσα σε λίγα χρόνια να μετατραπεί από πείραμα σε καθημερινό επιχειρηματικό εργαλείο.</a:t>
            </a:r>
          </a:p>
        </p:txBody>
      </p:sp>
      <p:sp>
        <p:nvSpPr>
          <p:cNvPr id="5" name="TextBox 4"/>
          <p:cNvSpPr txBox="1"/>
          <p:nvPr/>
        </p:nvSpPr>
        <p:spPr>
          <a:xfrm>
            <a:off x="11384280" y="6419088"/>
            <a:ext cx="320040" cy="164592"/>
          </a:xfrm>
          <a:prstGeom prst="rect">
            <a:avLst/>
          </a:prstGeom>
          <a:noFill/>
        </p:spPr>
        <p:txBody>
          <a:bodyPr wrap="none">
            <a:spAutoFit/>
          </a:bodyPr>
          <a:lstStyle/>
          <a:p>
            <a:pPr algn="r">
              <a:defRPr sz="900">
                <a:solidFill>
                  <a:srgbClr val="5C676C"/>
                </a:solidFill>
              </a:defRPr>
            </a:pPr>
            <a:r>
              <a:t>7</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8F9F7"/>
        </a:solidFill>
        <a:effectLst/>
      </p:bgPr>
    </p:bg>
    <p:spTree>
      <p:nvGrpSpPr>
        <p:cNvPr id="1" name=""/>
        <p:cNvGrpSpPr/>
        <p:nvPr/>
      </p:nvGrpSpPr>
      <p:grpSpPr>
        <a:xfrm>
          <a:off x="0" y="0"/>
          <a:ext cx="0" cy="0"/>
          <a:chOff x="0" y="0"/>
          <a:chExt cx="0" cy="0"/>
        </a:xfrm>
      </p:grpSpPr>
      <p:sp>
        <p:nvSpPr>
          <p:cNvPr id="2" name="Rectangle 1"/>
          <p:cNvSpPr/>
          <p:nvPr/>
        </p:nvSpPr>
        <p:spPr>
          <a:xfrm>
            <a:off x="0" y="0"/>
            <a:ext cx="146304" cy="6858000"/>
          </a:xfrm>
          <a:prstGeom prst="rect">
            <a:avLst/>
          </a:prstGeom>
          <a:solidFill>
            <a:srgbClr val="27495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58368" y="365760"/>
            <a:ext cx="10789920" cy="731520"/>
          </a:xfrm>
          <a:prstGeom prst="rect">
            <a:avLst/>
          </a:prstGeom>
          <a:noFill/>
        </p:spPr>
        <p:txBody>
          <a:bodyPr wrap="none">
            <a:spAutoFit/>
          </a:bodyPr>
          <a:lstStyle/>
          <a:p>
            <a:pPr>
              <a:defRPr sz="2400" b="1">
                <a:solidFill>
                  <a:srgbClr val="274958"/>
                </a:solidFill>
                <a:latin typeface="Aptos"/>
              </a:defRPr>
            </a:pPr>
            <a:r>
              <a:t>Ψηφιοποίηση: όταν η πληροφορία γίνεται bits</a:t>
            </a:r>
          </a:p>
        </p:txBody>
      </p:sp>
      <p:sp>
        <p:nvSpPr>
          <p:cNvPr id="4" name="TextBox 3"/>
          <p:cNvSpPr txBox="1"/>
          <p:nvPr/>
        </p:nvSpPr>
        <p:spPr>
          <a:xfrm>
            <a:off x="749808" y="1234440"/>
            <a:ext cx="10561320" cy="5212080"/>
          </a:xfrm>
          <a:prstGeom prst="rect">
            <a:avLst/>
          </a:prstGeom>
          <a:noFill/>
        </p:spPr>
        <p:txBody>
          <a:bodyPr wrap="square">
            <a:spAutoFit/>
          </a:bodyPr>
          <a:lstStyle/>
          <a:p>
            <a:pPr>
              <a:spcAft>
                <a:spcPts val="900"/>
              </a:spcAft>
              <a:defRPr sz="1720">
                <a:solidFill>
                  <a:srgbClr val="1C2226"/>
                </a:solidFill>
                <a:latin typeface="Aptos"/>
              </a:defRPr>
            </a:pPr>
            <a:r>
              <a:t>Η ψηφιοποίηση μετατρέπει κείμενο, εικόνα, ήχο και βίντεο σε μορφή που μπορεί να αποθηκευτεί, να αντιγραφεί, να αναζητηθεί και να μεταδοθεί με πολύ χαμηλό κόστος. Τα οικονομικά της πληροφορίας διαφέρουν επομένως από τα οικονομικά πολλών φυσικών αγαθών (Shapiro &amp; Varian, 1999).</a:t>
            </a:r>
          </a:p>
          <a:p>
            <a:pPr>
              <a:spcAft>
                <a:spcPts val="900"/>
              </a:spcAft>
              <a:defRPr sz="1720">
                <a:solidFill>
                  <a:srgbClr val="1C2226"/>
                </a:solidFill>
                <a:latin typeface="Aptos"/>
              </a:defRPr>
            </a:pPr>
            <a:r>
              <a:t>Παράδειγμα: κάθε νέο έντυπο βιβλίο απαιτεί χαρτί, εκτύπωση, αποθήκευση και μεταφορά. Ένα ηλεκτρονικό βιβλίο έχει σημαντικό αρχικό κόστος δημιουργίας, αλλά ένα πρόσθετο ψηφιακό αντίγραφο μπορεί να διανεμηθεί με ελάχιστο πρόσθετο κόστος.</a:t>
            </a:r>
          </a:p>
        </p:txBody>
      </p:sp>
      <p:sp>
        <p:nvSpPr>
          <p:cNvPr id="5" name="TextBox 4"/>
          <p:cNvSpPr txBox="1"/>
          <p:nvPr/>
        </p:nvSpPr>
        <p:spPr>
          <a:xfrm>
            <a:off x="11384280" y="6419088"/>
            <a:ext cx="320040" cy="164592"/>
          </a:xfrm>
          <a:prstGeom prst="rect">
            <a:avLst/>
          </a:prstGeom>
          <a:noFill/>
        </p:spPr>
        <p:txBody>
          <a:bodyPr wrap="none">
            <a:spAutoFit/>
          </a:bodyPr>
          <a:lstStyle/>
          <a:p>
            <a:pPr algn="r">
              <a:defRPr sz="900">
                <a:solidFill>
                  <a:srgbClr val="5C676C"/>
                </a:solidFill>
              </a:defRPr>
            </a:pPr>
            <a:r>
              <a:t>8</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8F9F7"/>
        </a:solidFill>
        <a:effectLst/>
      </p:bgPr>
    </p:bg>
    <p:spTree>
      <p:nvGrpSpPr>
        <p:cNvPr id="1" name=""/>
        <p:cNvGrpSpPr/>
        <p:nvPr/>
      </p:nvGrpSpPr>
      <p:grpSpPr>
        <a:xfrm>
          <a:off x="0" y="0"/>
          <a:ext cx="0" cy="0"/>
          <a:chOff x="0" y="0"/>
          <a:chExt cx="0" cy="0"/>
        </a:xfrm>
      </p:grpSpPr>
      <p:sp>
        <p:nvSpPr>
          <p:cNvPr id="2" name="Rectangle 1"/>
          <p:cNvSpPr/>
          <p:nvPr/>
        </p:nvSpPr>
        <p:spPr>
          <a:xfrm>
            <a:off x="0" y="0"/>
            <a:ext cx="146304" cy="6858000"/>
          </a:xfrm>
          <a:prstGeom prst="rect">
            <a:avLst/>
          </a:prstGeom>
          <a:solidFill>
            <a:srgbClr val="27495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58368" y="365760"/>
            <a:ext cx="10789920" cy="731520"/>
          </a:xfrm>
          <a:prstGeom prst="rect">
            <a:avLst/>
          </a:prstGeom>
          <a:noFill/>
        </p:spPr>
        <p:txBody>
          <a:bodyPr wrap="none">
            <a:spAutoFit/>
          </a:bodyPr>
          <a:lstStyle/>
          <a:p>
            <a:pPr>
              <a:defRPr sz="2400" b="1">
                <a:solidFill>
                  <a:srgbClr val="274958"/>
                </a:solidFill>
                <a:latin typeface="Aptos"/>
              </a:defRPr>
            </a:pPr>
            <a:r>
              <a:t>Οριακό κόστος και ψηφιακά αγαθά</a:t>
            </a:r>
          </a:p>
        </p:txBody>
      </p:sp>
      <p:sp>
        <p:nvSpPr>
          <p:cNvPr id="4" name="TextBox 3"/>
          <p:cNvSpPr txBox="1"/>
          <p:nvPr/>
        </p:nvSpPr>
        <p:spPr>
          <a:xfrm>
            <a:off x="749808" y="1234440"/>
            <a:ext cx="10561320" cy="5212080"/>
          </a:xfrm>
          <a:prstGeom prst="rect">
            <a:avLst/>
          </a:prstGeom>
          <a:noFill/>
        </p:spPr>
        <p:txBody>
          <a:bodyPr wrap="square">
            <a:spAutoFit/>
          </a:bodyPr>
          <a:lstStyle/>
          <a:p>
            <a:pPr>
              <a:spcAft>
                <a:spcPts val="900"/>
              </a:spcAft>
              <a:defRPr sz="1720">
                <a:solidFill>
                  <a:srgbClr val="1C2226"/>
                </a:solidFill>
                <a:latin typeface="Aptos"/>
              </a:defRPr>
            </a:pPr>
            <a:r>
              <a:t>Το οριακό κόστος είναι το πρόσθετο κόστος παραγωγής μιας ακόμη μονάδας. Σε πολλά ψηφιακά αγαθά το οριακό κόστος είναι πολύ χαμηλό, γεγονός που επιτρέπει τεράστια κλίμακα διανομής και διαφορετικές στρατηγικές τιμολόγησης (Shapiro &amp; Varian, 1999; Rifkin, 2014).</a:t>
            </a:r>
          </a:p>
          <a:p>
            <a:pPr>
              <a:spcAft>
                <a:spcPts val="900"/>
              </a:spcAft>
              <a:defRPr sz="1720">
                <a:solidFill>
                  <a:srgbClr val="1C2226"/>
                </a:solidFill>
                <a:latin typeface="Aptos"/>
              </a:defRPr>
            </a:pPr>
            <a:r>
              <a:t>Παράδειγμα: μια υπηρεσία streaming επενδύει σε περιεχόμενο, δικαιώματα και τεχνολογική υποδομή. Όμως η εξυπηρέτηση ενός ακόμη χρήστη δεν απαιτεί παραγωγή νέου φυσικού αντιγράφου. Αυτό βοηθά να εξηγηθεί γιατί οι ψηφιακές επιχειρήσεις επιδιώκουν γρήγορη αύξηση χρηστών.</a:t>
            </a:r>
          </a:p>
        </p:txBody>
      </p:sp>
      <p:sp>
        <p:nvSpPr>
          <p:cNvPr id="5" name="TextBox 4"/>
          <p:cNvSpPr txBox="1"/>
          <p:nvPr/>
        </p:nvSpPr>
        <p:spPr>
          <a:xfrm>
            <a:off x="11384280" y="6419088"/>
            <a:ext cx="320040" cy="164592"/>
          </a:xfrm>
          <a:prstGeom prst="rect">
            <a:avLst/>
          </a:prstGeom>
          <a:noFill/>
        </p:spPr>
        <p:txBody>
          <a:bodyPr wrap="none">
            <a:spAutoFit/>
          </a:bodyPr>
          <a:lstStyle/>
          <a:p>
            <a:pPr algn="r">
              <a:defRPr sz="900">
                <a:solidFill>
                  <a:srgbClr val="5C676C"/>
                </a:solidFill>
              </a:defRPr>
            </a:pPr>
            <a:r>
              <a:t>9</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8F9F7"/>
        </a:solidFill>
        <a:effectLst/>
      </p:bgPr>
    </p:bg>
    <p:spTree>
      <p:nvGrpSpPr>
        <p:cNvPr id="1" name=""/>
        <p:cNvGrpSpPr/>
        <p:nvPr/>
      </p:nvGrpSpPr>
      <p:grpSpPr>
        <a:xfrm>
          <a:off x="0" y="0"/>
          <a:ext cx="0" cy="0"/>
          <a:chOff x="0" y="0"/>
          <a:chExt cx="0" cy="0"/>
        </a:xfrm>
      </p:grpSpPr>
      <p:sp>
        <p:nvSpPr>
          <p:cNvPr id="2" name="Rectangle 1"/>
          <p:cNvSpPr/>
          <p:nvPr/>
        </p:nvSpPr>
        <p:spPr>
          <a:xfrm>
            <a:off x="0" y="0"/>
            <a:ext cx="146304" cy="6858000"/>
          </a:xfrm>
          <a:prstGeom prst="rect">
            <a:avLst/>
          </a:prstGeom>
          <a:solidFill>
            <a:srgbClr val="27495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58368" y="365760"/>
            <a:ext cx="10789920" cy="731520"/>
          </a:xfrm>
          <a:prstGeom prst="rect">
            <a:avLst/>
          </a:prstGeom>
          <a:noFill/>
        </p:spPr>
        <p:txBody>
          <a:bodyPr wrap="none">
            <a:spAutoFit/>
          </a:bodyPr>
          <a:lstStyle/>
          <a:p>
            <a:pPr>
              <a:defRPr sz="2400" b="1">
                <a:solidFill>
                  <a:srgbClr val="274958"/>
                </a:solidFill>
                <a:latin typeface="Aptos"/>
              </a:defRPr>
            </a:pPr>
            <a:r>
              <a:t>Ανασυνδυαστική καινοτομία</a:t>
            </a:r>
          </a:p>
        </p:txBody>
      </p:sp>
      <p:sp>
        <p:nvSpPr>
          <p:cNvPr id="4" name="TextBox 3"/>
          <p:cNvSpPr txBox="1"/>
          <p:nvPr/>
        </p:nvSpPr>
        <p:spPr>
          <a:xfrm>
            <a:off x="749808" y="1234440"/>
            <a:ext cx="10561320" cy="5212080"/>
          </a:xfrm>
          <a:prstGeom prst="rect">
            <a:avLst/>
          </a:prstGeom>
          <a:noFill/>
        </p:spPr>
        <p:txBody>
          <a:bodyPr wrap="square">
            <a:spAutoFit/>
          </a:bodyPr>
          <a:lstStyle/>
          <a:p>
            <a:pPr>
              <a:spcAft>
                <a:spcPts val="900"/>
              </a:spcAft>
              <a:defRPr sz="1720">
                <a:solidFill>
                  <a:srgbClr val="1C2226"/>
                </a:solidFill>
                <a:latin typeface="Aptos"/>
              </a:defRPr>
            </a:pPr>
            <a:r>
              <a:t>Πολλές καινοτομίες δεν δημιουργούνται από το μηδέν. Προκύπτουν από νέους συνδυασμούς ήδη υπαρχουσών ιδεών, δεδομένων και τεχνολογιών. Η ψηφιακή εποχή αυξάνει τα διαθέσιμα «δομικά στοιχεία» και κάνει ευκολότερο τον συνδυασμό τους (Brynjolfsson &amp; McAfee, 2014/2016).</a:t>
            </a:r>
          </a:p>
          <a:p>
            <a:pPr>
              <a:spcAft>
                <a:spcPts val="900"/>
              </a:spcAft>
              <a:defRPr sz="1720">
                <a:solidFill>
                  <a:srgbClr val="1C2226"/>
                </a:solidFill>
                <a:latin typeface="Aptos"/>
              </a:defRPr>
            </a:pPr>
            <a:r>
              <a:t>Παράδειγμα: μια εφαρμογή μετακίνησης συνδυάζει smartphone, GPS, χάρτες, ηλεκτρονικές πληρωμές, αξιολογήσεις και αλγορίθμους αντιστοίχισης. Η καινοτομία βρίσκεται σε μεγάλο βαθμό στον συνδυασμό τεχνολογιών που ήδη υπήρχαν.</a:t>
            </a:r>
          </a:p>
        </p:txBody>
      </p:sp>
      <p:sp>
        <p:nvSpPr>
          <p:cNvPr id="5" name="TextBox 4"/>
          <p:cNvSpPr txBox="1"/>
          <p:nvPr/>
        </p:nvSpPr>
        <p:spPr>
          <a:xfrm>
            <a:off x="11384280" y="6419088"/>
            <a:ext cx="320040" cy="164592"/>
          </a:xfrm>
          <a:prstGeom prst="rect">
            <a:avLst/>
          </a:prstGeom>
          <a:noFill/>
        </p:spPr>
        <p:txBody>
          <a:bodyPr wrap="none">
            <a:spAutoFit/>
          </a:bodyPr>
          <a:lstStyle/>
          <a:p>
            <a:pPr algn="r">
              <a:defRPr sz="900">
                <a:solidFill>
                  <a:srgbClr val="5C676C"/>
                </a:solidFill>
              </a:defRPr>
            </a:pPr>
            <a:r>
              <a:t>10</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8F9F7"/>
        </a:solidFill>
        <a:effectLst/>
      </p:bgPr>
    </p:bg>
    <p:spTree>
      <p:nvGrpSpPr>
        <p:cNvPr id="1" name=""/>
        <p:cNvGrpSpPr/>
        <p:nvPr/>
      </p:nvGrpSpPr>
      <p:grpSpPr>
        <a:xfrm>
          <a:off x="0" y="0"/>
          <a:ext cx="0" cy="0"/>
          <a:chOff x="0" y="0"/>
          <a:chExt cx="0" cy="0"/>
        </a:xfrm>
      </p:grpSpPr>
      <p:sp>
        <p:nvSpPr>
          <p:cNvPr id="2" name="Rectangle 1"/>
          <p:cNvSpPr/>
          <p:nvPr/>
        </p:nvSpPr>
        <p:spPr>
          <a:xfrm>
            <a:off x="0" y="0"/>
            <a:ext cx="146304" cy="6858000"/>
          </a:xfrm>
          <a:prstGeom prst="rect">
            <a:avLst/>
          </a:prstGeom>
          <a:solidFill>
            <a:srgbClr val="27495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58368" y="365760"/>
            <a:ext cx="10789920" cy="731520"/>
          </a:xfrm>
          <a:prstGeom prst="rect">
            <a:avLst/>
          </a:prstGeom>
          <a:noFill/>
        </p:spPr>
        <p:txBody>
          <a:bodyPr wrap="none">
            <a:spAutoFit/>
          </a:bodyPr>
          <a:lstStyle/>
          <a:p>
            <a:pPr>
              <a:defRPr sz="2400" b="1">
                <a:solidFill>
                  <a:srgbClr val="274958"/>
                </a:solidFill>
                <a:latin typeface="Aptos"/>
              </a:defRPr>
            </a:pPr>
            <a:r>
              <a:t>Η πληροφορία και τα δεδομένα ως παραγωγικοί πόροι</a:t>
            </a:r>
          </a:p>
        </p:txBody>
      </p:sp>
      <p:sp>
        <p:nvSpPr>
          <p:cNvPr id="4" name="TextBox 3"/>
          <p:cNvSpPr txBox="1"/>
          <p:nvPr/>
        </p:nvSpPr>
        <p:spPr>
          <a:xfrm>
            <a:off x="749808" y="1234440"/>
            <a:ext cx="10561320" cy="5212080"/>
          </a:xfrm>
          <a:prstGeom prst="rect">
            <a:avLst/>
          </a:prstGeom>
          <a:noFill/>
        </p:spPr>
        <p:txBody>
          <a:bodyPr wrap="square">
            <a:spAutoFit/>
          </a:bodyPr>
          <a:lstStyle/>
          <a:p>
            <a:pPr>
              <a:spcAft>
                <a:spcPts val="900"/>
              </a:spcAft>
              <a:defRPr sz="1720">
                <a:solidFill>
                  <a:srgbClr val="1C2226"/>
                </a:solidFill>
                <a:latin typeface="Aptos"/>
              </a:defRPr>
            </a:pPr>
            <a:r>
              <a:t>Στη Νέα Οικονομία η πληροφορία αποτελεί βασικό παραγωγικό πόρο. Επιχειρήσεις χρησιμοποιούν δεδομένα για πρόβλεψη ζήτησης, εξατομίκευση, διαχείριση κινδύνου και βελτίωση διαδικασιών (Varian, 2014). Η αξία δεν βρίσκεται απλώς στην κατοχή δεδομένων, αλλά στην ικανότητα μετατροπής τους σε χρήσιμη απόφαση.</a:t>
            </a:r>
          </a:p>
          <a:p>
            <a:pPr>
              <a:spcAft>
                <a:spcPts val="900"/>
              </a:spcAft>
              <a:defRPr sz="1720">
                <a:solidFill>
                  <a:srgbClr val="1C2226"/>
                </a:solidFill>
                <a:latin typeface="Aptos"/>
              </a:defRPr>
            </a:pPr>
            <a:r>
              <a:t>Παράδειγμα: ένα ηλεκτρονικό κατάστημα μπορεί να χρησιμοποιεί ιστορικό αναζητήσεων και αγορών για προτάσεις προϊόντων, αλλά και για προγραμματισμό αποθεμάτων. Το ίδιο σύνολο δεδομένων μπορεί επομένως να υποστηρίζει τόσο marketing όσο και λειτουργική διοίκηση.</a:t>
            </a:r>
          </a:p>
        </p:txBody>
      </p:sp>
      <p:sp>
        <p:nvSpPr>
          <p:cNvPr id="5" name="TextBox 4"/>
          <p:cNvSpPr txBox="1"/>
          <p:nvPr/>
        </p:nvSpPr>
        <p:spPr>
          <a:xfrm>
            <a:off x="11384280" y="6419088"/>
            <a:ext cx="320040" cy="164592"/>
          </a:xfrm>
          <a:prstGeom prst="rect">
            <a:avLst/>
          </a:prstGeom>
          <a:noFill/>
        </p:spPr>
        <p:txBody>
          <a:bodyPr wrap="none">
            <a:spAutoFit/>
          </a:bodyPr>
          <a:lstStyle/>
          <a:p>
            <a:pPr algn="r">
              <a:defRPr sz="900">
                <a:solidFill>
                  <a:srgbClr val="5C676C"/>
                </a:solidFill>
              </a:defRPr>
            </a:pPr>
            <a:r>
              <a:t>11</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8F9F7"/>
        </a:solidFill>
        <a:effectLst/>
      </p:bgPr>
    </p:bg>
    <p:spTree>
      <p:nvGrpSpPr>
        <p:cNvPr id="1" name=""/>
        <p:cNvGrpSpPr/>
        <p:nvPr/>
      </p:nvGrpSpPr>
      <p:grpSpPr>
        <a:xfrm>
          <a:off x="0" y="0"/>
          <a:ext cx="0" cy="0"/>
          <a:chOff x="0" y="0"/>
          <a:chExt cx="0" cy="0"/>
        </a:xfrm>
      </p:grpSpPr>
      <p:sp>
        <p:nvSpPr>
          <p:cNvPr id="2" name="Rectangle 1"/>
          <p:cNvSpPr/>
          <p:nvPr/>
        </p:nvSpPr>
        <p:spPr>
          <a:xfrm>
            <a:off x="0" y="0"/>
            <a:ext cx="146304" cy="6858000"/>
          </a:xfrm>
          <a:prstGeom prst="rect">
            <a:avLst/>
          </a:prstGeom>
          <a:solidFill>
            <a:srgbClr val="27495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58368" y="365760"/>
            <a:ext cx="10789920" cy="731520"/>
          </a:xfrm>
          <a:prstGeom prst="rect">
            <a:avLst/>
          </a:prstGeom>
          <a:noFill/>
        </p:spPr>
        <p:txBody>
          <a:bodyPr wrap="none">
            <a:spAutoFit/>
          </a:bodyPr>
          <a:lstStyle/>
          <a:p>
            <a:pPr>
              <a:defRPr sz="2400" b="1">
                <a:solidFill>
                  <a:srgbClr val="274958"/>
                </a:solidFill>
                <a:latin typeface="Aptos"/>
              </a:defRPr>
            </a:pPr>
            <a:r>
              <a:t>Δικτυακά αποτελέσματα</a:t>
            </a:r>
          </a:p>
        </p:txBody>
      </p:sp>
      <p:sp>
        <p:nvSpPr>
          <p:cNvPr id="4" name="TextBox 3"/>
          <p:cNvSpPr txBox="1"/>
          <p:nvPr/>
        </p:nvSpPr>
        <p:spPr>
          <a:xfrm>
            <a:off x="749808" y="1234440"/>
            <a:ext cx="10561320" cy="5212080"/>
          </a:xfrm>
          <a:prstGeom prst="rect">
            <a:avLst/>
          </a:prstGeom>
          <a:noFill/>
        </p:spPr>
        <p:txBody>
          <a:bodyPr wrap="square">
            <a:spAutoFit/>
          </a:bodyPr>
          <a:lstStyle/>
          <a:p>
            <a:pPr>
              <a:spcAft>
                <a:spcPts val="900"/>
              </a:spcAft>
              <a:defRPr sz="1720">
                <a:solidFill>
                  <a:srgbClr val="1C2226"/>
                </a:solidFill>
                <a:latin typeface="Aptos"/>
              </a:defRPr>
            </a:pPr>
            <a:r>
              <a:t>Σε ορισμένες αγορές η αξία μιας υπηρεσίας αυξάνεται όσο αυξάνεται ο αριθμός των χρηστών της. Αυτό ονομάζεται δικτυακό αποτέλεσμα και μπορεί να δημιουργήσει ισχυρά πλεονεκτήματα κλίμακας (Shapiro &amp; Varian, 1999; Parker et al., 2016).</a:t>
            </a:r>
          </a:p>
          <a:p>
            <a:pPr>
              <a:spcAft>
                <a:spcPts val="900"/>
              </a:spcAft>
              <a:defRPr sz="1720">
                <a:solidFill>
                  <a:srgbClr val="1C2226"/>
                </a:solidFill>
                <a:latin typeface="Aptos"/>
              </a:defRPr>
            </a:pPr>
            <a:r>
              <a:t>Παράδειγμα: ένα κοινωνικό δίκτυο με ελάχιστους χρήστες έχει μικρή αξία. Όσο συμμετέχουν περισσότεροι φίλοι, επιχειρήσεις και δημιουργοί, τόσο πιο χρήσιμο γίνεται. Αυτό μπορεί να δυσκολεύει την είσοδο νέου ανταγωνιστή ακόμη και αν διαθέτει καλή τεχνολογία.</a:t>
            </a:r>
          </a:p>
        </p:txBody>
      </p:sp>
      <p:sp>
        <p:nvSpPr>
          <p:cNvPr id="5" name="TextBox 4"/>
          <p:cNvSpPr txBox="1"/>
          <p:nvPr/>
        </p:nvSpPr>
        <p:spPr>
          <a:xfrm>
            <a:off x="11384280" y="6419088"/>
            <a:ext cx="320040" cy="164592"/>
          </a:xfrm>
          <a:prstGeom prst="rect">
            <a:avLst/>
          </a:prstGeom>
          <a:noFill/>
        </p:spPr>
        <p:txBody>
          <a:bodyPr wrap="none">
            <a:spAutoFit/>
          </a:bodyPr>
          <a:lstStyle/>
          <a:p>
            <a:pPr algn="r">
              <a:defRPr sz="900">
                <a:solidFill>
                  <a:srgbClr val="5C676C"/>
                </a:solidFill>
              </a:defRPr>
            </a:pPr>
            <a:r>
              <a:t>12</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8F9F7"/>
        </a:solidFill>
        <a:effectLst/>
      </p:bgPr>
    </p:bg>
    <p:spTree>
      <p:nvGrpSpPr>
        <p:cNvPr id="1" name=""/>
        <p:cNvGrpSpPr/>
        <p:nvPr/>
      </p:nvGrpSpPr>
      <p:grpSpPr>
        <a:xfrm>
          <a:off x="0" y="0"/>
          <a:ext cx="0" cy="0"/>
          <a:chOff x="0" y="0"/>
          <a:chExt cx="0" cy="0"/>
        </a:xfrm>
      </p:grpSpPr>
      <p:sp>
        <p:nvSpPr>
          <p:cNvPr id="2" name="Rectangle 1"/>
          <p:cNvSpPr/>
          <p:nvPr/>
        </p:nvSpPr>
        <p:spPr>
          <a:xfrm>
            <a:off x="0" y="0"/>
            <a:ext cx="146304" cy="6858000"/>
          </a:xfrm>
          <a:prstGeom prst="rect">
            <a:avLst/>
          </a:prstGeom>
          <a:solidFill>
            <a:srgbClr val="27495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58368" y="365760"/>
            <a:ext cx="10789920" cy="731520"/>
          </a:xfrm>
          <a:prstGeom prst="rect">
            <a:avLst/>
          </a:prstGeom>
          <a:noFill/>
        </p:spPr>
        <p:txBody>
          <a:bodyPr wrap="none">
            <a:spAutoFit/>
          </a:bodyPr>
          <a:lstStyle/>
          <a:p>
            <a:pPr>
              <a:defRPr sz="2400" b="1">
                <a:solidFill>
                  <a:srgbClr val="274958"/>
                </a:solidFill>
                <a:latin typeface="Aptos"/>
              </a:defRPr>
            </a:pPr>
            <a:r>
              <a:t>Πλατφόρμες και πολυμερείς αγορές</a:t>
            </a:r>
          </a:p>
        </p:txBody>
      </p:sp>
      <p:sp>
        <p:nvSpPr>
          <p:cNvPr id="4" name="TextBox 3"/>
          <p:cNvSpPr txBox="1"/>
          <p:nvPr/>
        </p:nvSpPr>
        <p:spPr>
          <a:xfrm>
            <a:off x="749808" y="1234440"/>
            <a:ext cx="10561320" cy="5212080"/>
          </a:xfrm>
          <a:prstGeom prst="rect">
            <a:avLst/>
          </a:prstGeom>
          <a:noFill/>
        </p:spPr>
        <p:txBody>
          <a:bodyPr wrap="square">
            <a:spAutoFit/>
          </a:bodyPr>
          <a:lstStyle/>
          <a:p>
            <a:pPr>
              <a:spcAft>
                <a:spcPts val="900"/>
              </a:spcAft>
              <a:defRPr sz="1720">
                <a:solidFill>
                  <a:srgbClr val="1C2226"/>
                </a:solidFill>
                <a:latin typeface="Aptos"/>
              </a:defRPr>
            </a:pPr>
            <a:r>
              <a:t>Οι ψηφιακές πλατφόρμες δημιουργούν την υποδομή μέσω της οποίας διαφορετικές ομάδες χρηστών αλληλεπιδρούν. Η επιτυχία τους εξαρτάται από την ικανότητα να προσελκύουν και να συντονίζουν πολλές πλευρές μιας αγοράς (Parker et al., 2016).</a:t>
            </a:r>
          </a:p>
          <a:p>
            <a:pPr>
              <a:spcAft>
                <a:spcPts val="900"/>
              </a:spcAft>
              <a:defRPr sz="1720">
                <a:solidFill>
                  <a:srgbClr val="1C2226"/>
                </a:solidFill>
                <a:latin typeface="Aptos"/>
              </a:defRPr>
            </a:pPr>
            <a:r>
              <a:t>Παράδειγμα: μια πλατφόρμα κρατήσεων χρειάζεται καταλύματα και ταξιδιώτες. Περισσότερα καταλύματα αυξάνουν την αξία για τον ταξιδιώτη και περισσότεροι ταξιδιώτες αυξάνουν την αξία για το κατάλυμα. Η λογική αυτή διαφέρει από την απλή σχέση παραγωγού–καταναλωτή.</a:t>
            </a:r>
          </a:p>
        </p:txBody>
      </p:sp>
      <p:sp>
        <p:nvSpPr>
          <p:cNvPr id="5" name="TextBox 4"/>
          <p:cNvSpPr txBox="1"/>
          <p:nvPr/>
        </p:nvSpPr>
        <p:spPr>
          <a:xfrm>
            <a:off x="11384280" y="6419088"/>
            <a:ext cx="320040" cy="164592"/>
          </a:xfrm>
          <a:prstGeom prst="rect">
            <a:avLst/>
          </a:prstGeom>
          <a:noFill/>
        </p:spPr>
        <p:txBody>
          <a:bodyPr wrap="none">
            <a:spAutoFit/>
          </a:bodyPr>
          <a:lstStyle/>
          <a:p>
            <a:pPr algn="r">
              <a:defRPr sz="900">
                <a:solidFill>
                  <a:srgbClr val="5C676C"/>
                </a:solidFill>
              </a:defRPr>
            </a:pPr>
            <a:r>
              <a:t>13</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8F9F7"/>
        </a:solidFill>
        <a:effectLst/>
      </p:bgPr>
    </p:bg>
    <p:spTree>
      <p:nvGrpSpPr>
        <p:cNvPr id="1" name=""/>
        <p:cNvGrpSpPr/>
        <p:nvPr/>
      </p:nvGrpSpPr>
      <p:grpSpPr>
        <a:xfrm>
          <a:off x="0" y="0"/>
          <a:ext cx="0" cy="0"/>
          <a:chOff x="0" y="0"/>
          <a:chExt cx="0" cy="0"/>
        </a:xfrm>
      </p:grpSpPr>
      <p:sp>
        <p:nvSpPr>
          <p:cNvPr id="2" name="Rectangle 1"/>
          <p:cNvSpPr/>
          <p:nvPr/>
        </p:nvSpPr>
        <p:spPr>
          <a:xfrm>
            <a:off x="0" y="0"/>
            <a:ext cx="146304" cy="6858000"/>
          </a:xfrm>
          <a:prstGeom prst="rect">
            <a:avLst/>
          </a:prstGeom>
          <a:solidFill>
            <a:srgbClr val="27495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58368" y="365760"/>
            <a:ext cx="10789920" cy="731520"/>
          </a:xfrm>
          <a:prstGeom prst="rect">
            <a:avLst/>
          </a:prstGeom>
          <a:noFill/>
        </p:spPr>
        <p:txBody>
          <a:bodyPr wrap="none">
            <a:spAutoFit/>
          </a:bodyPr>
          <a:lstStyle/>
          <a:p>
            <a:pPr>
              <a:defRPr sz="2400" b="1">
                <a:solidFill>
                  <a:srgbClr val="274958"/>
                </a:solidFill>
                <a:latin typeface="Aptos"/>
              </a:defRPr>
            </a:pPr>
            <a:r>
              <a:t>Οικονομία της γνώσης και ανθρώπινο κεφάλαιο</a:t>
            </a:r>
          </a:p>
        </p:txBody>
      </p:sp>
      <p:sp>
        <p:nvSpPr>
          <p:cNvPr id="4" name="TextBox 3"/>
          <p:cNvSpPr txBox="1"/>
          <p:nvPr/>
        </p:nvSpPr>
        <p:spPr>
          <a:xfrm>
            <a:off x="749808" y="1234440"/>
            <a:ext cx="10561320" cy="5212080"/>
          </a:xfrm>
          <a:prstGeom prst="rect">
            <a:avLst/>
          </a:prstGeom>
          <a:noFill/>
        </p:spPr>
        <p:txBody>
          <a:bodyPr wrap="square">
            <a:spAutoFit/>
          </a:bodyPr>
          <a:lstStyle/>
          <a:p>
            <a:pPr>
              <a:spcAft>
                <a:spcPts val="900"/>
              </a:spcAft>
              <a:defRPr sz="1720">
                <a:solidFill>
                  <a:srgbClr val="1C2226"/>
                </a:solidFill>
                <a:latin typeface="Aptos"/>
              </a:defRPr>
            </a:pPr>
            <a:r>
              <a:t>Όσο αυξάνεται η σημασία της τεχνολογίας, αυξάνεται και η αξία της γνώσης, της εκπαίδευσης και της προσαρμοστικότητας. Η τεχνολογία είναι συχνά περισσότερο παραγωγική όταν συνδυάζεται με εργαζομένους που διαθέτουν τις κατάλληλες δεξιότητες (Brynjolfsson &amp; McAfee, 2014/2016).</a:t>
            </a:r>
          </a:p>
          <a:p>
            <a:pPr>
              <a:spcAft>
                <a:spcPts val="900"/>
              </a:spcAft>
              <a:defRPr sz="1720">
                <a:solidFill>
                  <a:srgbClr val="1C2226"/>
                </a:solidFill>
                <a:latin typeface="Aptos"/>
              </a:defRPr>
            </a:pPr>
            <a:r>
              <a:t>Παράδειγμα: η εγκατάσταση ενός προηγμένου συστήματος ανάλυσης δεδομένων δεν δημιουργεί από μόνη της αξία. Χρειάζονται άνθρωποι που μπορούν να θέσουν σωστά ερωτήματα, να ερμηνεύσουν αποτελέσματα και να τα ενσωματώσουν σε πραγματικές αποφάσεις.</a:t>
            </a:r>
          </a:p>
        </p:txBody>
      </p:sp>
      <p:sp>
        <p:nvSpPr>
          <p:cNvPr id="5" name="TextBox 4"/>
          <p:cNvSpPr txBox="1"/>
          <p:nvPr/>
        </p:nvSpPr>
        <p:spPr>
          <a:xfrm>
            <a:off x="11384280" y="6419088"/>
            <a:ext cx="320040" cy="164592"/>
          </a:xfrm>
          <a:prstGeom prst="rect">
            <a:avLst/>
          </a:prstGeom>
          <a:noFill/>
        </p:spPr>
        <p:txBody>
          <a:bodyPr wrap="none">
            <a:spAutoFit/>
          </a:bodyPr>
          <a:lstStyle/>
          <a:p>
            <a:pPr algn="r">
              <a:defRPr sz="900">
                <a:solidFill>
                  <a:srgbClr val="5C676C"/>
                </a:solidFill>
              </a:defRPr>
            </a:pPr>
            <a:r>
              <a:t>14</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8F9F7"/>
        </a:solidFill>
        <a:effectLst/>
      </p:bgPr>
    </p:bg>
    <p:spTree>
      <p:nvGrpSpPr>
        <p:cNvPr id="1" name=""/>
        <p:cNvGrpSpPr/>
        <p:nvPr/>
      </p:nvGrpSpPr>
      <p:grpSpPr>
        <a:xfrm>
          <a:off x="0" y="0"/>
          <a:ext cx="0" cy="0"/>
          <a:chOff x="0" y="0"/>
          <a:chExt cx="0" cy="0"/>
        </a:xfrm>
      </p:grpSpPr>
      <p:sp>
        <p:nvSpPr>
          <p:cNvPr id="2" name="Rectangle 1"/>
          <p:cNvSpPr/>
          <p:nvPr/>
        </p:nvSpPr>
        <p:spPr>
          <a:xfrm>
            <a:off x="0" y="0"/>
            <a:ext cx="146304" cy="6858000"/>
          </a:xfrm>
          <a:prstGeom prst="rect">
            <a:avLst/>
          </a:prstGeom>
          <a:solidFill>
            <a:srgbClr val="27495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58368" y="365760"/>
            <a:ext cx="10789920" cy="731520"/>
          </a:xfrm>
          <a:prstGeom prst="rect">
            <a:avLst/>
          </a:prstGeom>
          <a:noFill/>
        </p:spPr>
        <p:txBody>
          <a:bodyPr wrap="none">
            <a:spAutoFit/>
          </a:bodyPr>
          <a:lstStyle/>
          <a:p>
            <a:pPr>
              <a:defRPr sz="2400" b="1">
                <a:solidFill>
                  <a:srgbClr val="274958"/>
                </a:solidFill>
                <a:latin typeface="Aptos"/>
              </a:defRPr>
            </a:pPr>
            <a:r>
              <a:t>Τεχνολογία και παραγωγικότητα</a:t>
            </a:r>
          </a:p>
        </p:txBody>
      </p:sp>
      <p:sp>
        <p:nvSpPr>
          <p:cNvPr id="4" name="TextBox 3"/>
          <p:cNvSpPr txBox="1"/>
          <p:nvPr/>
        </p:nvSpPr>
        <p:spPr>
          <a:xfrm>
            <a:off x="749808" y="1234440"/>
            <a:ext cx="10561320" cy="5212080"/>
          </a:xfrm>
          <a:prstGeom prst="rect">
            <a:avLst/>
          </a:prstGeom>
          <a:noFill/>
        </p:spPr>
        <p:txBody>
          <a:bodyPr wrap="square">
            <a:spAutoFit/>
          </a:bodyPr>
          <a:lstStyle/>
          <a:p>
            <a:pPr>
              <a:spcAft>
                <a:spcPts val="900"/>
              </a:spcAft>
              <a:defRPr sz="1720">
                <a:solidFill>
                  <a:srgbClr val="1C2226"/>
                </a:solidFill>
                <a:latin typeface="Aptos"/>
              </a:defRPr>
            </a:pPr>
            <a:r>
              <a:t>Οι ψηφιακές τεχνολογίες μπορούν να αυξήσουν την παραγωγικότητα μέσω αυτοματοποίησης, καλύτερης πληροφόρησης και ταχύτερου συντονισμού. Ωστόσο, οι επιδράσεις τους δεν εμφανίζονται πάντοτε αμέσως στους οικονομικούς δείκτες (Brynjolfsson, Rock &amp; Syverson, 2021).</a:t>
            </a:r>
          </a:p>
          <a:p>
            <a:pPr>
              <a:spcAft>
                <a:spcPts val="900"/>
              </a:spcAft>
              <a:defRPr sz="1720">
                <a:solidFill>
                  <a:srgbClr val="1C2226"/>
                </a:solidFill>
                <a:latin typeface="Aptos"/>
              </a:defRPr>
            </a:pPr>
            <a:r>
              <a:t>Οι επιχειρήσεις χρειάζονται χρόνο για να ανασχεδιάσουν διαδικασίες, να εκπαιδεύσουν εργαζομένους και να δημιουργήσουν συμπληρωματικά άυλα περιουσιακά στοιχεία. Γι’ αυτό μπορεί να υπάρχει σημαντική τεχνολογική πρόοδος πριν εμφανιστεί πλήρως η αύξηση παραγωγικότητας.</a:t>
            </a:r>
          </a:p>
        </p:txBody>
      </p:sp>
      <p:sp>
        <p:nvSpPr>
          <p:cNvPr id="5" name="TextBox 4"/>
          <p:cNvSpPr txBox="1"/>
          <p:nvPr/>
        </p:nvSpPr>
        <p:spPr>
          <a:xfrm>
            <a:off x="11384280" y="6419088"/>
            <a:ext cx="320040" cy="164592"/>
          </a:xfrm>
          <a:prstGeom prst="rect">
            <a:avLst/>
          </a:prstGeom>
          <a:noFill/>
        </p:spPr>
        <p:txBody>
          <a:bodyPr wrap="none">
            <a:spAutoFit/>
          </a:bodyPr>
          <a:lstStyle/>
          <a:p>
            <a:pPr algn="r">
              <a:defRPr sz="900">
                <a:solidFill>
                  <a:srgbClr val="5C676C"/>
                </a:solidFill>
              </a:defRPr>
            </a:pPr>
            <a:r>
              <a:t>15</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8F9F7"/>
        </a:solidFill>
        <a:effectLst/>
      </p:bgPr>
    </p:bg>
    <p:spTree>
      <p:nvGrpSpPr>
        <p:cNvPr id="1" name=""/>
        <p:cNvGrpSpPr/>
        <p:nvPr/>
      </p:nvGrpSpPr>
      <p:grpSpPr>
        <a:xfrm>
          <a:off x="0" y="0"/>
          <a:ext cx="0" cy="0"/>
          <a:chOff x="0" y="0"/>
          <a:chExt cx="0" cy="0"/>
        </a:xfrm>
      </p:grpSpPr>
      <p:sp>
        <p:nvSpPr>
          <p:cNvPr id="2" name="Rectangle 1"/>
          <p:cNvSpPr/>
          <p:nvPr/>
        </p:nvSpPr>
        <p:spPr>
          <a:xfrm>
            <a:off x="0" y="0"/>
            <a:ext cx="146304" cy="6858000"/>
          </a:xfrm>
          <a:prstGeom prst="rect">
            <a:avLst/>
          </a:prstGeom>
          <a:solidFill>
            <a:srgbClr val="27495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58368" y="365760"/>
            <a:ext cx="10789920" cy="731520"/>
          </a:xfrm>
          <a:prstGeom prst="rect">
            <a:avLst/>
          </a:prstGeom>
          <a:noFill/>
        </p:spPr>
        <p:txBody>
          <a:bodyPr wrap="none">
            <a:spAutoFit/>
          </a:bodyPr>
          <a:lstStyle/>
          <a:p>
            <a:pPr>
              <a:defRPr sz="2400" b="1">
                <a:solidFill>
                  <a:srgbClr val="274958"/>
                </a:solidFill>
                <a:latin typeface="Aptos"/>
              </a:defRPr>
            </a:pPr>
            <a:r>
              <a:t>Bounty: περισσότερη αφθονία</a:t>
            </a:r>
          </a:p>
        </p:txBody>
      </p:sp>
      <p:sp>
        <p:nvSpPr>
          <p:cNvPr id="4" name="TextBox 3"/>
          <p:cNvSpPr txBox="1"/>
          <p:nvPr/>
        </p:nvSpPr>
        <p:spPr>
          <a:xfrm>
            <a:off x="749808" y="1234440"/>
            <a:ext cx="10561320" cy="5212080"/>
          </a:xfrm>
          <a:prstGeom prst="rect">
            <a:avLst/>
          </a:prstGeom>
          <a:noFill/>
        </p:spPr>
        <p:txBody>
          <a:bodyPr wrap="square">
            <a:spAutoFit/>
          </a:bodyPr>
          <a:lstStyle/>
          <a:p>
            <a:pPr>
              <a:spcAft>
                <a:spcPts val="900"/>
              </a:spcAft>
              <a:defRPr sz="1720">
                <a:solidFill>
                  <a:srgbClr val="1C2226"/>
                </a:solidFill>
                <a:latin typeface="Aptos"/>
              </a:defRPr>
            </a:pPr>
            <a:r>
              <a:t>Οι Brynjolfsson και McAfee (2014/2016) χρησιμοποιούν την έννοια «bounty» για να περιγράψουν την αύξηση σε ποσότητα, ποιότητα και ποικιλία αγαθών και υπηρεσιών που επιτρέπει η τεχνολογική πρόοδος. Πολλές δυνατότητες που παλαιότερα ήταν ακριβές είναι σήμερα ενσωματωμένες σε μία συσκευή.</a:t>
            </a:r>
          </a:p>
          <a:p>
            <a:pPr>
              <a:spcAft>
                <a:spcPts val="900"/>
              </a:spcAft>
              <a:defRPr sz="1720">
                <a:solidFill>
                  <a:srgbClr val="1C2226"/>
                </a:solidFill>
                <a:latin typeface="Aptos"/>
              </a:defRPr>
            </a:pPr>
            <a:r>
              <a:t>Παράδειγμα: ένα smartphone λειτουργεί ως φωτογραφική μηχανή, χάρτης, τηλέφωνο, μουσική βιβλιοθήκη, τραπεζικό εργαλείο και πύλη πρόσβασης σε πληροφορίες. Η συνολική αξία αυτών των δυνατοτήτων δεν αποτυπώνεται πάντα πλήρως μόνο στην τιμή αγοράς.</a:t>
            </a:r>
          </a:p>
        </p:txBody>
      </p:sp>
      <p:sp>
        <p:nvSpPr>
          <p:cNvPr id="5" name="TextBox 4"/>
          <p:cNvSpPr txBox="1"/>
          <p:nvPr/>
        </p:nvSpPr>
        <p:spPr>
          <a:xfrm>
            <a:off x="11384280" y="6419088"/>
            <a:ext cx="320040" cy="164592"/>
          </a:xfrm>
          <a:prstGeom prst="rect">
            <a:avLst/>
          </a:prstGeom>
          <a:noFill/>
        </p:spPr>
        <p:txBody>
          <a:bodyPr wrap="none">
            <a:spAutoFit/>
          </a:bodyPr>
          <a:lstStyle/>
          <a:p>
            <a:pPr algn="r">
              <a:defRPr sz="900">
                <a:solidFill>
                  <a:srgbClr val="5C676C"/>
                </a:solidFill>
              </a:defRPr>
            </a:pPr>
            <a:r>
              <a:t>16</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8F9F7"/>
        </a:solidFill>
        <a:effectLst/>
      </p:bgPr>
    </p:bg>
    <p:spTree>
      <p:nvGrpSpPr>
        <p:cNvPr id="1" name=""/>
        <p:cNvGrpSpPr/>
        <p:nvPr/>
      </p:nvGrpSpPr>
      <p:grpSpPr>
        <a:xfrm>
          <a:off x="0" y="0"/>
          <a:ext cx="0" cy="0"/>
          <a:chOff x="0" y="0"/>
          <a:chExt cx="0" cy="0"/>
        </a:xfrm>
      </p:grpSpPr>
      <p:sp>
        <p:nvSpPr>
          <p:cNvPr id="2" name="Rectangle 1"/>
          <p:cNvSpPr/>
          <p:nvPr/>
        </p:nvSpPr>
        <p:spPr>
          <a:xfrm>
            <a:off x="0" y="0"/>
            <a:ext cx="146304" cy="6858000"/>
          </a:xfrm>
          <a:prstGeom prst="rect">
            <a:avLst/>
          </a:prstGeom>
          <a:solidFill>
            <a:srgbClr val="27495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58368" y="365760"/>
            <a:ext cx="10789920" cy="731520"/>
          </a:xfrm>
          <a:prstGeom prst="rect">
            <a:avLst/>
          </a:prstGeom>
          <a:noFill/>
        </p:spPr>
        <p:txBody>
          <a:bodyPr wrap="none">
            <a:spAutoFit/>
          </a:bodyPr>
          <a:lstStyle/>
          <a:p>
            <a:pPr>
              <a:defRPr sz="2400" b="1">
                <a:solidFill>
                  <a:srgbClr val="274958"/>
                </a:solidFill>
                <a:latin typeface="Aptos"/>
              </a:defRPr>
            </a:pPr>
            <a:r>
              <a:t>Spread: άνιση κατανομή των ωφελειών</a:t>
            </a:r>
          </a:p>
        </p:txBody>
      </p:sp>
      <p:sp>
        <p:nvSpPr>
          <p:cNvPr id="4" name="TextBox 3"/>
          <p:cNvSpPr txBox="1"/>
          <p:nvPr/>
        </p:nvSpPr>
        <p:spPr>
          <a:xfrm>
            <a:off x="749808" y="1234440"/>
            <a:ext cx="10561320" cy="5212080"/>
          </a:xfrm>
          <a:prstGeom prst="rect">
            <a:avLst/>
          </a:prstGeom>
          <a:noFill/>
        </p:spPr>
        <p:txBody>
          <a:bodyPr wrap="square">
            <a:spAutoFit/>
          </a:bodyPr>
          <a:lstStyle/>
          <a:p>
            <a:pPr>
              <a:spcAft>
                <a:spcPts val="900"/>
              </a:spcAft>
              <a:defRPr sz="1720">
                <a:solidFill>
                  <a:srgbClr val="1C2226"/>
                </a:solidFill>
                <a:latin typeface="Aptos"/>
              </a:defRPr>
            </a:pPr>
            <a:r>
              <a:t>Η τεχνολογική πρόοδος μπορεί να αυξήσει τον συνολικό πλούτο χωρίς να εξασφαλίζει ίση κατανομή. Οι Brynjolfsson και McAfee (2014/2016) χρησιμοποιούν τον όρο «spread» για τη διεύρυνση διαφορών σε εισόδημα, πλούτο και ευκαιρίες.</a:t>
            </a:r>
          </a:p>
          <a:p>
            <a:pPr>
              <a:spcAft>
                <a:spcPts val="900"/>
              </a:spcAft>
              <a:defRPr sz="1720">
                <a:solidFill>
                  <a:srgbClr val="1C2226"/>
                </a:solidFill>
                <a:latin typeface="Aptos"/>
              </a:defRPr>
            </a:pPr>
            <a:r>
              <a:t>Παράδειγμα: ένας ψηφιακός δημιουργός μπορεί να φτάσει παγκόσμιο κοινό, αλλά η ίδια αγορά επιτρέπει σε λίγους πολύ επιτυχημένους δημιουργούς να συγκεντρώνουν μεγάλο μέρος της προσοχής και των εσόδων. Η μεγάλη κλίμακα μπορεί έτσι να ενισχύσει αγορές «winner-take-most».</a:t>
            </a:r>
          </a:p>
        </p:txBody>
      </p:sp>
      <p:sp>
        <p:nvSpPr>
          <p:cNvPr id="5" name="TextBox 4"/>
          <p:cNvSpPr txBox="1"/>
          <p:nvPr/>
        </p:nvSpPr>
        <p:spPr>
          <a:xfrm>
            <a:off x="11384280" y="6419088"/>
            <a:ext cx="320040" cy="164592"/>
          </a:xfrm>
          <a:prstGeom prst="rect">
            <a:avLst/>
          </a:prstGeom>
          <a:noFill/>
        </p:spPr>
        <p:txBody>
          <a:bodyPr wrap="none">
            <a:spAutoFit/>
          </a:bodyPr>
          <a:lstStyle/>
          <a:p>
            <a:pPr algn="r">
              <a:defRPr sz="900">
                <a:solidFill>
                  <a:srgbClr val="5C676C"/>
                </a:solidFill>
              </a:defRPr>
            </a:pPr>
            <a:r>
              <a:t>17</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8F9F7"/>
        </a:solidFill>
        <a:effectLst/>
      </p:bgPr>
    </p:bg>
    <p:spTree>
      <p:nvGrpSpPr>
        <p:cNvPr id="1" name=""/>
        <p:cNvGrpSpPr/>
        <p:nvPr/>
      </p:nvGrpSpPr>
      <p:grpSpPr>
        <a:xfrm>
          <a:off x="0" y="0"/>
          <a:ext cx="0" cy="0"/>
          <a:chOff x="0" y="0"/>
          <a:chExt cx="0" cy="0"/>
        </a:xfrm>
      </p:grpSpPr>
      <p:sp>
        <p:nvSpPr>
          <p:cNvPr id="2" name="Rectangle 1"/>
          <p:cNvSpPr/>
          <p:nvPr/>
        </p:nvSpPr>
        <p:spPr>
          <a:xfrm>
            <a:off x="0" y="0"/>
            <a:ext cx="146304" cy="6858000"/>
          </a:xfrm>
          <a:prstGeom prst="rect">
            <a:avLst/>
          </a:prstGeom>
          <a:solidFill>
            <a:srgbClr val="27495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58368" y="365760"/>
            <a:ext cx="10789920" cy="731520"/>
          </a:xfrm>
          <a:prstGeom prst="rect">
            <a:avLst/>
          </a:prstGeom>
          <a:noFill/>
        </p:spPr>
        <p:txBody>
          <a:bodyPr wrap="none">
            <a:spAutoFit/>
          </a:bodyPr>
          <a:lstStyle/>
          <a:p>
            <a:pPr>
              <a:defRPr sz="2400" b="1">
                <a:solidFill>
                  <a:srgbClr val="274958"/>
                </a:solidFill>
                <a:latin typeface="Aptos"/>
              </a:defRPr>
            </a:pPr>
            <a:r>
              <a:t>Αυτοματοποίηση: επαγγέλματα ή καθήκοντα;</a:t>
            </a:r>
          </a:p>
        </p:txBody>
      </p:sp>
      <p:sp>
        <p:nvSpPr>
          <p:cNvPr id="4" name="TextBox 3"/>
          <p:cNvSpPr txBox="1"/>
          <p:nvPr/>
        </p:nvSpPr>
        <p:spPr>
          <a:xfrm>
            <a:off x="749808" y="1234440"/>
            <a:ext cx="10561320" cy="5212080"/>
          </a:xfrm>
          <a:prstGeom prst="rect">
            <a:avLst/>
          </a:prstGeom>
          <a:noFill/>
        </p:spPr>
        <p:txBody>
          <a:bodyPr wrap="square">
            <a:spAutoFit/>
          </a:bodyPr>
          <a:lstStyle/>
          <a:p>
            <a:pPr>
              <a:spcAft>
                <a:spcPts val="900"/>
              </a:spcAft>
              <a:defRPr sz="1720">
                <a:solidFill>
                  <a:srgbClr val="1C2226"/>
                </a:solidFill>
                <a:latin typeface="Aptos"/>
              </a:defRPr>
            </a:pPr>
            <a:r>
              <a:t>Η αυτοματοποίηση γίνεται καλύτερα κατανοητή όταν εξετάζουμε καθήκοντα και όχι ολόκληρα επαγγέλματα. Ένα επάγγελμα περιλαμβάνει διαφορετικές εργασίες, από τις οποίες κάποιες μπορούν να αυτοματοποιηθούν και άλλες να παραμένουν ανθρώπινες (Autor, 2015).</a:t>
            </a:r>
          </a:p>
          <a:p>
            <a:pPr>
              <a:spcAft>
                <a:spcPts val="900"/>
              </a:spcAft>
              <a:defRPr sz="1720">
                <a:solidFill>
                  <a:srgbClr val="1C2226"/>
                </a:solidFill>
                <a:latin typeface="Aptos"/>
              </a:defRPr>
            </a:pPr>
            <a:r>
              <a:t>Παράδειγμα: ο λογιστής μπορεί να μη χρειάζεται πλέον να καταχωρίζει κάθε συναλλαγή χειροκίνητα, αλλά να αφιερώνει περισσότερο χρόνο σε έλεγχο, ερμηνεία και συμβουλευτική. Η τεχνολογία αλλάζει το περιεχόμενο της εργασίας χωρίς να καταργεί αναγκαστικά το επάγγελμα.</a:t>
            </a:r>
          </a:p>
        </p:txBody>
      </p:sp>
      <p:sp>
        <p:nvSpPr>
          <p:cNvPr id="5" name="TextBox 4"/>
          <p:cNvSpPr txBox="1"/>
          <p:nvPr/>
        </p:nvSpPr>
        <p:spPr>
          <a:xfrm>
            <a:off x="11384280" y="6419088"/>
            <a:ext cx="320040" cy="164592"/>
          </a:xfrm>
          <a:prstGeom prst="rect">
            <a:avLst/>
          </a:prstGeom>
          <a:noFill/>
        </p:spPr>
        <p:txBody>
          <a:bodyPr wrap="none">
            <a:spAutoFit/>
          </a:bodyPr>
          <a:lstStyle/>
          <a:p>
            <a:pPr algn="r">
              <a:defRPr sz="900">
                <a:solidFill>
                  <a:srgbClr val="5C676C"/>
                </a:solidFill>
              </a:defRPr>
            </a:pPr>
            <a:r>
              <a:t>18</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8F9F7"/>
        </a:solidFill>
        <a:effectLst/>
      </p:bgPr>
    </p:bg>
    <p:spTree>
      <p:nvGrpSpPr>
        <p:cNvPr id="1" name=""/>
        <p:cNvGrpSpPr/>
        <p:nvPr/>
      </p:nvGrpSpPr>
      <p:grpSpPr>
        <a:xfrm>
          <a:off x="0" y="0"/>
          <a:ext cx="0" cy="0"/>
          <a:chOff x="0" y="0"/>
          <a:chExt cx="0" cy="0"/>
        </a:xfrm>
      </p:grpSpPr>
      <p:sp>
        <p:nvSpPr>
          <p:cNvPr id="2" name="Rectangle 1"/>
          <p:cNvSpPr/>
          <p:nvPr/>
        </p:nvSpPr>
        <p:spPr>
          <a:xfrm>
            <a:off x="0" y="0"/>
            <a:ext cx="146304" cy="6858000"/>
          </a:xfrm>
          <a:prstGeom prst="rect">
            <a:avLst/>
          </a:prstGeom>
          <a:solidFill>
            <a:srgbClr val="27495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58368" y="365760"/>
            <a:ext cx="10789920" cy="731520"/>
          </a:xfrm>
          <a:prstGeom prst="rect">
            <a:avLst/>
          </a:prstGeom>
          <a:noFill/>
        </p:spPr>
        <p:txBody>
          <a:bodyPr wrap="none">
            <a:spAutoFit/>
          </a:bodyPr>
          <a:lstStyle/>
          <a:p>
            <a:pPr>
              <a:defRPr sz="2400" b="1">
                <a:solidFill>
                  <a:srgbClr val="274958"/>
                </a:solidFill>
                <a:latin typeface="Aptos"/>
              </a:defRPr>
            </a:pPr>
            <a:r>
              <a:t>Νέα καθήκοντα και νέες δεξιότητες</a:t>
            </a:r>
          </a:p>
        </p:txBody>
      </p:sp>
      <p:sp>
        <p:nvSpPr>
          <p:cNvPr id="4" name="TextBox 3"/>
          <p:cNvSpPr txBox="1"/>
          <p:nvPr/>
        </p:nvSpPr>
        <p:spPr>
          <a:xfrm>
            <a:off x="749808" y="1234440"/>
            <a:ext cx="10561320" cy="5212080"/>
          </a:xfrm>
          <a:prstGeom prst="rect">
            <a:avLst/>
          </a:prstGeom>
          <a:noFill/>
        </p:spPr>
        <p:txBody>
          <a:bodyPr wrap="square">
            <a:spAutoFit/>
          </a:bodyPr>
          <a:lstStyle/>
          <a:p>
            <a:pPr>
              <a:spcAft>
                <a:spcPts val="900"/>
              </a:spcAft>
              <a:defRPr sz="1720">
                <a:solidFill>
                  <a:srgbClr val="1C2226"/>
                </a:solidFill>
                <a:latin typeface="Aptos"/>
              </a:defRPr>
            </a:pPr>
            <a:r>
              <a:t>Η τεχνολογία καταργεί ορισμένα καθήκοντα αλλά δημιουργεί και νέα. Οι Acemoglu και Restrepo (2019) τονίζουν ότι η εξέλιξη της εργασίας περιλαμβάνει τόσο αυτοματοποίηση όσο και δημιουργία νέων δραστηριοτήτων στις οποίες ο άνθρωπος έχει συγκριτικό πλεονέκτημα.</a:t>
            </a:r>
          </a:p>
          <a:p>
            <a:pPr>
              <a:spcAft>
                <a:spcPts val="900"/>
              </a:spcAft>
              <a:defRPr sz="1720">
                <a:solidFill>
                  <a:srgbClr val="1C2226"/>
                </a:solidFill>
                <a:latin typeface="Aptos"/>
              </a:defRPr>
            </a:pPr>
            <a:r>
              <a:t>Data scientists, ειδικοί κυβερνοασφάλειας και social media managers είναι παραδείγματα επαγγελματικών ρόλων που απέκτησαν μεγάλη σημασία μέσα στην ψηφιακή εποχή. Η μετάβαση όμως απαιτεί εκπαίδευση και χρόνο και συνεπώς μπορεί να δημιουργεί κοινωνικό κόστος.</a:t>
            </a:r>
          </a:p>
        </p:txBody>
      </p:sp>
      <p:sp>
        <p:nvSpPr>
          <p:cNvPr id="5" name="TextBox 4"/>
          <p:cNvSpPr txBox="1"/>
          <p:nvPr/>
        </p:nvSpPr>
        <p:spPr>
          <a:xfrm>
            <a:off x="11384280" y="6419088"/>
            <a:ext cx="320040" cy="164592"/>
          </a:xfrm>
          <a:prstGeom prst="rect">
            <a:avLst/>
          </a:prstGeom>
          <a:noFill/>
        </p:spPr>
        <p:txBody>
          <a:bodyPr wrap="none">
            <a:spAutoFit/>
          </a:bodyPr>
          <a:lstStyle/>
          <a:p>
            <a:pPr algn="r">
              <a:defRPr sz="900">
                <a:solidFill>
                  <a:srgbClr val="5C676C"/>
                </a:solidFill>
              </a:defRPr>
            </a:pPr>
            <a:r>
              <a:t>19</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8F9F7"/>
        </a:solidFill>
        <a:effectLst/>
      </p:bgPr>
    </p:bg>
    <p:spTree>
      <p:nvGrpSpPr>
        <p:cNvPr id="1" name=""/>
        <p:cNvGrpSpPr/>
        <p:nvPr/>
      </p:nvGrpSpPr>
      <p:grpSpPr>
        <a:xfrm>
          <a:off x="0" y="0"/>
          <a:ext cx="0" cy="0"/>
          <a:chOff x="0" y="0"/>
          <a:chExt cx="0" cy="0"/>
        </a:xfrm>
      </p:grpSpPr>
      <p:sp>
        <p:nvSpPr>
          <p:cNvPr id="2" name="Rectangle 1"/>
          <p:cNvSpPr/>
          <p:nvPr/>
        </p:nvSpPr>
        <p:spPr>
          <a:xfrm>
            <a:off x="0" y="0"/>
            <a:ext cx="146304" cy="6858000"/>
          </a:xfrm>
          <a:prstGeom prst="rect">
            <a:avLst/>
          </a:prstGeom>
          <a:solidFill>
            <a:srgbClr val="27495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58368" y="365760"/>
            <a:ext cx="10789920" cy="731520"/>
          </a:xfrm>
          <a:prstGeom prst="rect">
            <a:avLst/>
          </a:prstGeom>
          <a:noFill/>
        </p:spPr>
        <p:txBody>
          <a:bodyPr wrap="none">
            <a:spAutoFit/>
          </a:bodyPr>
          <a:lstStyle/>
          <a:p>
            <a:pPr>
              <a:defRPr sz="2400" b="1">
                <a:solidFill>
                  <a:srgbClr val="274958"/>
                </a:solidFill>
                <a:latin typeface="Aptos"/>
              </a:defRPr>
            </a:pPr>
            <a:r>
              <a:t>Τεχνητή νοημοσύνη και οικονομική απόφαση</a:t>
            </a:r>
          </a:p>
        </p:txBody>
      </p:sp>
      <p:sp>
        <p:nvSpPr>
          <p:cNvPr id="4" name="TextBox 3"/>
          <p:cNvSpPr txBox="1"/>
          <p:nvPr/>
        </p:nvSpPr>
        <p:spPr>
          <a:xfrm>
            <a:off x="749808" y="1234440"/>
            <a:ext cx="10561320" cy="5212080"/>
          </a:xfrm>
          <a:prstGeom prst="rect">
            <a:avLst/>
          </a:prstGeom>
          <a:noFill/>
        </p:spPr>
        <p:txBody>
          <a:bodyPr wrap="square">
            <a:spAutoFit/>
          </a:bodyPr>
          <a:lstStyle/>
          <a:p>
            <a:pPr>
              <a:spcAft>
                <a:spcPts val="900"/>
              </a:spcAft>
              <a:defRPr sz="1720">
                <a:solidFill>
                  <a:srgbClr val="1C2226"/>
                </a:solidFill>
                <a:latin typeface="Aptos"/>
              </a:defRPr>
            </a:pPr>
            <a:r>
              <a:t>Οι Agrawal, Gans και Goldfarb (2018) προτείνουν να δούμε την τεχνητή νοημοσύνη ως τεχνολογία που μειώνει το κόστος της πρόβλεψης. Όταν η πρόβλεψη γίνεται φθηνότερη, χρησιμοποιείται σε περισσότερες αποφάσεις και αυξάνεται η αξία συμπληρωματικών πόρων, όπως τα δεδομένα και η ανθρώπινη κρίση.</a:t>
            </a:r>
          </a:p>
          <a:p>
            <a:pPr>
              <a:spcAft>
                <a:spcPts val="900"/>
              </a:spcAft>
              <a:defRPr sz="1720">
                <a:solidFill>
                  <a:srgbClr val="1C2226"/>
                </a:solidFill>
                <a:latin typeface="Aptos"/>
              </a:defRPr>
            </a:pPr>
            <a:r>
              <a:t>Παράδειγμα: ένα σύστημα μπορεί να προβλέψει ποιοι πελάτες έχουν μεγαλύτερη πιθανότητα ακύρωσης. Η απόφαση αν θα δοθεί έκπτωση, αν θα αλλάξει πολιτική ακύρωσης ή αν θα γίνει overbooking εξακολουθεί να απαιτεί στόχους και διοικητική κρίση.</a:t>
            </a:r>
          </a:p>
        </p:txBody>
      </p:sp>
      <p:sp>
        <p:nvSpPr>
          <p:cNvPr id="5" name="TextBox 4"/>
          <p:cNvSpPr txBox="1"/>
          <p:nvPr/>
        </p:nvSpPr>
        <p:spPr>
          <a:xfrm>
            <a:off x="11384280" y="6419088"/>
            <a:ext cx="320040" cy="164592"/>
          </a:xfrm>
          <a:prstGeom prst="rect">
            <a:avLst/>
          </a:prstGeom>
          <a:noFill/>
        </p:spPr>
        <p:txBody>
          <a:bodyPr wrap="none">
            <a:spAutoFit/>
          </a:bodyPr>
          <a:lstStyle/>
          <a:p>
            <a:pPr algn="r">
              <a:defRPr sz="900">
                <a:solidFill>
                  <a:srgbClr val="5C676C"/>
                </a:solidFill>
              </a:defRPr>
            </a:pPr>
            <a:r>
              <a:t>20</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8F9F7"/>
        </a:solidFill>
        <a:effectLst/>
      </p:bgPr>
    </p:bg>
    <p:spTree>
      <p:nvGrpSpPr>
        <p:cNvPr id="1" name=""/>
        <p:cNvGrpSpPr/>
        <p:nvPr/>
      </p:nvGrpSpPr>
      <p:grpSpPr>
        <a:xfrm>
          <a:off x="0" y="0"/>
          <a:ext cx="0" cy="0"/>
          <a:chOff x="0" y="0"/>
          <a:chExt cx="0" cy="0"/>
        </a:xfrm>
      </p:grpSpPr>
      <p:sp>
        <p:nvSpPr>
          <p:cNvPr id="2" name="Rectangle 1"/>
          <p:cNvSpPr/>
          <p:nvPr/>
        </p:nvSpPr>
        <p:spPr>
          <a:xfrm>
            <a:off x="0" y="0"/>
            <a:ext cx="146304" cy="6858000"/>
          </a:xfrm>
          <a:prstGeom prst="rect">
            <a:avLst/>
          </a:prstGeom>
          <a:solidFill>
            <a:srgbClr val="27495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58368" y="365760"/>
            <a:ext cx="10789920" cy="731520"/>
          </a:xfrm>
          <a:prstGeom prst="rect">
            <a:avLst/>
          </a:prstGeom>
          <a:noFill/>
        </p:spPr>
        <p:txBody>
          <a:bodyPr wrap="none">
            <a:spAutoFit/>
          </a:bodyPr>
          <a:lstStyle/>
          <a:p>
            <a:pPr>
              <a:defRPr sz="2400" b="1">
                <a:solidFill>
                  <a:srgbClr val="274958"/>
                </a:solidFill>
                <a:latin typeface="Aptos"/>
              </a:defRPr>
            </a:pPr>
            <a:r>
              <a:t>Τι αλλάζει για τις επιχειρήσεις;</a:t>
            </a:r>
          </a:p>
        </p:txBody>
      </p:sp>
      <p:sp>
        <p:nvSpPr>
          <p:cNvPr id="4" name="TextBox 3"/>
          <p:cNvSpPr txBox="1"/>
          <p:nvPr/>
        </p:nvSpPr>
        <p:spPr>
          <a:xfrm>
            <a:off x="749808" y="1234440"/>
            <a:ext cx="10561320" cy="5212080"/>
          </a:xfrm>
          <a:prstGeom prst="rect">
            <a:avLst/>
          </a:prstGeom>
          <a:noFill/>
        </p:spPr>
        <p:txBody>
          <a:bodyPr wrap="square">
            <a:spAutoFit/>
          </a:bodyPr>
          <a:lstStyle/>
          <a:p>
            <a:pPr>
              <a:spcAft>
                <a:spcPts val="900"/>
              </a:spcAft>
              <a:defRPr sz="1720">
                <a:solidFill>
                  <a:srgbClr val="1C2226"/>
                </a:solidFill>
                <a:latin typeface="Aptos"/>
              </a:defRPr>
            </a:pPr>
            <a:r>
              <a:t>Η Νέα Οικονομία μειώνει ορισμένα κόστη πληροφόρησης και συναλλαγής, επιτρέπει ταχύτερη κλιμάκωση και αυξάνει τη σημασία άυλων πόρων. Παράλληλα, ο ανταγωνισμός μπορεί να γίνει παγκόσμιος και η τεχνολογική υπεροχή να αλλάζει γρήγορα (Goldfarb &amp; Tucker, 2019).</a:t>
            </a:r>
          </a:p>
          <a:p>
            <a:pPr>
              <a:spcAft>
                <a:spcPts val="900"/>
              </a:spcAft>
              <a:defRPr sz="1720">
                <a:solidFill>
                  <a:srgbClr val="1C2226"/>
                </a:solidFill>
                <a:latin typeface="Aptos"/>
              </a:defRPr>
            </a:pPr>
            <a:r>
              <a:t>Η αγορά τεχνολογίας δεν αρκεί. Ένα νέο πληροφοριακό σύστημα που απλώς αντιγράφει μια παλιά, αναποτελεσματική διαδικασία μπορεί να έχει μικρό όφελος. Η αξία εμφανίζεται όταν η επιχείρηση επανασχεδιάζει τον τρόπο εργασίας και επενδύει σε συμπληρωματικές δεξιότητες (Brynjolfsson et al., 2021).</a:t>
            </a:r>
          </a:p>
        </p:txBody>
      </p:sp>
      <p:sp>
        <p:nvSpPr>
          <p:cNvPr id="5" name="TextBox 4"/>
          <p:cNvSpPr txBox="1"/>
          <p:nvPr/>
        </p:nvSpPr>
        <p:spPr>
          <a:xfrm>
            <a:off x="11384280" y="6419088"/>
            <a:ext cx="320040" cy="164592"/>
          </a:xfrm>
          <a:prstGeom prst="rect">
            <a:avLst/>
          </a:prstGeom>
          <a:noFill/>
        </p:spPr>
        <p:txBody>
          <a:bodyPr wrap="none">
            <a:spAutoFit/>
          </a:bodyPr>
          <a:lstStyle/>
          <a:p>
            <a:pPr algn="r">
              <a:defRPr sz="900">
                <a:solidFill>
                  <a:srgbClr val="5C676C"/>
                </a:solidFill>
              </a:defRPr>
            </a:pPr>
            <a:r>
              <a:t>21</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8F9F7"/>
        </a:solidFill>
        <a:effectLst/>
      </p:bgPr>
    </p:bg>
    <p:spTree>
      <p:nvGrpSpPr>
        <p:cNvPr id="1" name=""/>
        <p:cNvGrpSpPr/>
        <p:nvPr/>
      </p:nvGrpSpPr>
      <p:grpSpPr>
        <a:xfrm>
          <a:off x="0" y="0"/>
          <a:ext cx="0" cy="0"/>
          <a:chOff x="0" y="0"/>
          <a:chExt cx="0" cy="0"/>
        </a:xfrm>
      </p:grpSpPr>
      <p:sp>
        <p:nvSpPr>
          <p:cNvPr id="2" name="Rectangle 1"/>
          <p:cNvSpPr/>
          <p:nvPr/>
        </p:nvSpPr>
        <p:spPr>
          <a:xfrm>
            <a:off x="0" y="0"/>
            <a:ext cx="146304" cy="6858000"/>
          </a:xfrm>
          <a:prstGeom prst="rect">
            <a:avLst/>
          </a:prstGeom>
          <a:solidFill>
            <a:srgbClr val="27495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58368" y="365760"/>
            <a:ext cx="10789920" cy="731520"/>
          </a:xfrm>
          <a:prstGeom prst="rect">
            <a:avLst/>
          </a:prstGeom>
          <a:noFill/>
        </p:spPr>
        <p:txBody>
          <a:bodyPr wrap="none">
            <a:spAutoFit/>
          </a:bodyPr>
          <a:lstStyle/>
          <a:p>
            <a:pPr>
              <a:defRPr sz="2400" b="1">
                <a:solidFill>
                  <a:srgbClr val="274958"/>
                </a:solidFill>
                <a:latin typeface="Aptos"/>
              </a:defRPr>
            </a:pPr>
            <a:r>
              <a:t>Τι αλλάζει για τους καταναλωτές;</a:t>
            </a:r>
          </a:p>
        </p:txBody>
      </p:sp>
      <p:sp>
        <p:nvSpPr>
          <p:cNvPr id="4" name="TextBox 3"/>
          <p:cNvSpPr txBox="1"/>
          <p:nvPr/>
        </p:nvSpPr>
        <p:spPr>
          <a:xfrm>
            <a:off x="749808" y="1234440"/>
            <a:ext cx="10561320" cy="5212080"/>
          </a:xfrm>
          <a:prstGeom prst="rect">
            <a:avLst/>
          </a:prstGeom>
          <a:noFill/>
        </p:spPr>
        <p:txBody>
          <a:bodyPr wrap="square">
            <a:spAutoFit/>
          </a:bodyPr>
          <a:lstStyle/>
          <a:p>
            <a:pPr>
              <a:spcAft>
                <a:spcPts val="900"/>
              </a:spcAft>
              <a:defRPr sz="1720">
                <a:solidFill>
                  <a:srgbClr val="1C2226"/>
                </a:solidFill>
                <a:latin typeface="Aptos"/>
              </a:defRPr>
            </a:pPr>
            <a:r>
              <a:t>Οι καταναλωτές αποκτούν περισσότερη πληροφορία, μεγαλύτερη ποικιλία και ευκολότερη σύγκριση επιλογών. Οι ψηφιακές υπηρεσίες μειώνουν το κόστος αναζήτησης και μπορούν να προσφέρουν εξατομικευμένες προτάσεις (Shapiro &amp; Varian, 1999).</a:t>
            </a:r>
          </a:p>
          <a:p>
            <a:pPr>
              <a:spcAft>
                <a:spcPts val="900"/>
              </a:spcAft>
              <a:defRPr sz="1720">
                <a:solidFill>
                  <a:srgbClr val="1C2226"/>
                </a:solidFill>
                <a:latin typeface="Aptos"/>
              </a:defRPr>
            </a:pPr>
            <a:r>
              <a:t>Ταυτόχρονα, η ευκολία έχει ένα αντάλλαγμα: πολλές υπηρεσίες βασίζονται στη συλλογή δεδομένων. Η Νέα Οικονομία δημιουργεί επομένως νέα ερωτήματα για ιδιωτικότητα, διαφάνεια, αλγοριθμικές αποφάσεις και προστασία του καταναλωτή.</a:t>
            </a:r>
          </a:p>
        </p:txBody>
      </p:sp>
      <p:sp>
        <p:nvSpPr>
          <p:cNvPr id="5" name="TextBox 4"/>
          <p:cNvSpPr txBox="1"/>
          <p:nvPr/>
        </p:nvSpPr>
        <p:spPr>
          <a:xfrm>
            <a:off x="11384280" y="6419088"/>
            <a:ext cx="320040" cy="164592"/>
          </a:xfrm>
          <a:prstGeom prst="rect">
            <a:avLst/>
          </a:prstGeom>
          <a:noFill/>
        </p:spPr>
        <p:txBody>
          <a:bodyPr wrap="none">
            <a:spAutoFit/>
          </a:bodyPr>
          <a:lstStyle/>
          <a:p>
            <a:pPr algn="r">
              <a:defRPr sz="900">
                <a:solidFill>
                  <a:srgbClr val="5C676C"/>
                </a:solidFill>
              </a:defRPr>
            </a:pPr>
            <a:r>
              <a:t>22</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8F9F7"/>
        </a:solidFill>
        <a:effectLst/>
      </p:bgPr>
    </p:bg>
    <p:spTree>
      <p:nvGrpSpPr>
        <p:cNvPr id="1" name=""/>
        <p:cNvGrpSpPr/>
        <p:nvPr/>
      </p:nvGrpSpPr>
      <p:grpSpPr>
        <a:xfrm>
          <a:off x="0" y="0"/>
          <a:ext cx="0" cy="0"/>
          <a:chOff x="0" y="0"/>
          <a:chExt cx="0" cy="0"/>
        </a:xfrm>
      </p:grpSpPr>
      <p:sp>
        <p:nvSpPr>
          <p:cNvPr id="2" name="Rectangle 1"/>
          <p:cNvSpPr/>
          <p:nvPr/>
        </p:nvSpPr>
        <p:spPr>
          <a:xfrm>
            <a:off x="0" y="0"/>
            <a:ext cx="146304" cy="6858000"/>
          </a:xfrm>
          <a:prstGeom prst="rect">
            <a:avLst/>
          </a:prstGeom>
          <a:solidFill>
            <a:srgbClr val="27495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58368" y="365760"/>
            <a:ext cx="10789920" cy="731520"/>
          </a:xfrm>
          <a:prstGeom prst="rect">
            <a:avLst/>
          </a:prstGeom>
          <a:noFill/>
        </p:spPr>
        <p:txBody>
          <a:bodyPr wrap="none">
            <a:spAutoFit/>
          </a:bodyPr>
          <a:lstStyle/>
          <a:p>
            <a:pPr>
              <a:defRPr sz="2400" b="1">
                <a:solidFill>
                  <a:srgbClr val="274958"/>
                </a:solidFill>
                <a:latin typeface="Aptos"/>
              </a:defRPr>
            </a:pPr>
            <a:r>
              <a:t>Τι αλλάζει για το κράτος;</a:t>
            </a:r>
          </a:p>
        </p:txBody>
      </p:sp>
      <p:sp>
        <p:nvSpPr>
          <p:cNvPr id="4" name="TextBox 3"/>
          <p:cNvSpPr txBox="1"/>
          <p:nvPr/>
        </p:nvSpPr>
        <p:spPr>
          <a:xfrm>
            <a:off x="749808" y="1234440"/>
            <a:ext cx="10561320" cy="5212080"/>
          </a:xfrm>
          <a:prstGeom prst="rect">
            <a:avLst/>
          </a:prstGeom>
          <a:noFill/>
        </p:spPr>
        <p:txBody>
          <a:bodyPr wrap="square">
            <a:spAutoFit/>
          </a:bodyPr>
          <a:lstStyle/>
          <a:p>
            <a:pPr>
              <a:spcAft>
                <a:spcPts val="900"/>
              </a:spcAft>
              <a:defRPr sz="1720">
                <a:solidFill>
                  <a:srgbClr val="1C2226"/>
                </a:solidFill>
                <a:latin typeface="Aptos"/>
              </a:defRPr>
            </a:pPr>
            <a:r>
              <a:t>Η ψηφιακή μετάβαση επηρεάζει εκπαίδευση, ανταγωνισμό, φορολογία, προστασία δεδομένων και αγορά εργασίας. Το κράτος καλείται να ενθαρρύνει την καινοτομία χωρίς να αγνοεί νέες μορφές οικονομικής ισχύος και κοινωνικού κινδύνου (Brynjolfsson &amp; McAfee, 2014/2016).</a:t>
            </a:r>
          </a:p>
          <a:p>
            <a:pPr>
              <a:spcAft>
                <a:spcPts val="900"/>
              </a:spcAft>
              <a:defRPr sz="1720">
                <a:solidFill>
                  <a:srgbClr val="1C2226"/>
                </a:solidFill>
                <a:latin typeface="Aptos"/>
              </a:defRPr>
            </a:pPr>
            <a:r>
              <a:t>Παράδειγμα: σε μια αγορά με ισχυρά δικτυακά αποτελέσματα, η πολιτική ανταγωνισμού μπορεί να χρειάζεται να εξετάζει όχι μόνο τις τιμές αλλά και την πρόσβαση σε δεδομένα, τα κόστη αλλαγής πλατφόρμας και τον έλεγχο ενός ψηφιακού οικοσυστήματος.</a:t>
            </a:r>
          </a:p>
        </p:txBody>
      </p:sp>
      <p:sp>
        <p:nvSpPr>
          <p:cNvPr id="5" name="TextBox 4"/>
          <p:cNvSpPr txBox="1"/>
          <p:nvPr/>
        </p:nvSpPr>
        <p:spPr>
          <a:xfrm>
            <a:off x="11384280" y="6419088"/>
            <a:ext cx="320040" cy="164592"/>
          </a:xfrm>
          <a:prstGeom prst="rect">
            <a:avLst/>
          </a:prstGeom>
          <a:noFill/>
        </p:spPr>
        <p:txBody>
          <a:bodyPr wrap="none">
            <a:spAutoFit/>
          </a:bodyPr>
          <a:lstStyle/>
          <a:p>
            <a:pPr algn="r">
              <a:defRPr sz="900">
                <a:solidFill>
                  <a:srgbClr val="5C676C"/>
                </a:solidFill>
              </a:defRPr>
            </a:pPr>
            <a:r>
              <a:t>23</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8F9F7"/>
        </a:solidFill>
        <a:effectLst/>
      </p:bgPr>
    </p:bg>
    <p:spTree>
      <p:nvGrpSpPr>
        <p:cNvPr id="1" name=""/>
        <p:cNvGrpSpPr/>
        <p:nvPr/>
      </p:nvGrpSpPr>
      <p:grpSpPr>
        <a:xfrm>
          <a:off x="0" y="0"/>
          <a:ext cx="0" cy="0"/>
          <a:chOff x="0" y="0"/>
          <a:chExt cx="0" cy="0"/>
        </a:xfrm>
      </p:grpSpPr>
      <p:sp>
        <p:nvSpPr>
          <p:cNvPr id="2" name="Rectangle 1"/>
          <p:cNvSpPr/>
          <p:nvPr/>
        </p:nvSpPr>
        <p:spPr>
          <a:xfrm>
            <a:off x="0" y="0"/>
            <a:ext cx="146304" cy="6858000"/>
          </a:xfrm>
          <a:prstGeom prst="rect">
            <a:avLst/>
          </a:prstGeom>
          <a:solidFill>
            <a:srgbClr val="27495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58368" y="365760"/>
            <a:ext cx="10789920" cy="731520"/>
          </a:xfrm>
          <a:prstGeom prst="rect">
            <a:avLst/>
          </a:prstGeom>
          <a:noFill/>
        </p:spPr>
        <p:txBody>
          <a:bodyPr wrap="none">
            <a:spAutoFit/>
          </a:bodyPr>
          <a:lstStyle/>
          <a:p>
            <a:pPr>
              <a:defRPr sz="2400" b="1">
                <a:solidFill>
                  <a:srgbClr val="274958"/>
                </a:solidFill>
                <a:latin typeface="Aptos"/>
              </a:defRPr>
            </a:pPr>
            <a:r>
              <a:t>Παράδειγμα εφαρμογής: τουρισμός</a:t>
            </a:r>
          </a:p>
        </p:txBody>
      </p:sp>
      <p:sp>
        <p:nvSpPr>
          <p:cNvPr id="4" name="TextBox 3"/>
          <p:cNvSpPr txBox="1"/>
          <p:nvPr/>
        </p:nvSpPr>
        <p:spPr>
          <a:xfrm>
            <a:off x="749808" y="1234440"/>
            <a:ext cx="10561320" cy="5212080"/>
          </a:xfrm>
          <a:prstGeom prst="rect">
            <a:avLst/>
          </a:prstGeom>
          <a:noFill/>
        </p:spPr>
        <p:txBody>
          <a:bodyPr wrap="square">
            <a:spAutoFit/>
          </a:bodyPr>
          <a:lstStyle/>
          <a:p>
            <a:pPr>
              <a:spcAft>
                <a:spcPts val="900"/>
              </a:spcAft>
              <a:defRPr sz="1720">
                <a:solidFill>
                  <a:srgbClr val="1C2226"/>
                </a:solidFill>
                <a:latin typeface="Aptos"/>
              </a:defRPr>
            </a:pPr>
            <a:r>
              <a:t>Ο τουρισμός δείχνει πώς ένας παραδοσιακός κλάδος μετασχηματίζεται ψηφιακά. Αναζήτηση προορισμού, κράτηση, πληρωμή, πλοήγηση και αξιολόγηση πραγματοποιούνται μέσω ψηφιακών συστημάτων. Οι πλατφόρμες μειώνουν το κόστος αναζήτησης αλλά αποκτούν σημαντικό ρόλο στη σχέση επιχείρησης–πελάτη.</a:t>
            </a:r>
          </a:p>
          <a:p>
            <a:pPr>
              <a:spcAft>
                <a:spcPts val="900"/>
              </a:spcAft>
              <a:defRPr sz="1720">
                <a:solidFill>
                  <a:srgbClr val="1C2226"/>
                </a:solidFill>
                <a:latin typeface="Aptos"/>
              </a:defRPr>
            </a:pPr>
            <a:r>
              <a:t>Τα δεδομένα επιτρέπουν πρόβλεψη ζήτησης και δυναμική τιμολόγηση, ενώ οι online αξιολογήσεις λειτουργούν ως μηχανισμός φήμης. Το παράδειγμα συνδέει ψηφιοποίηση, δεδομένα, πλατφόρμες και δικτυακά αποτελέσματα σε μία πραγματική αγορά (Shapiro &amp; Varian, 1999; Parker et al., 2016).</a:t>
            </a:r>
          </a:p>
        </p:txBody>
      </p:sp>
      <p:sp>
        <p:nvSpPr>
          <p:cNvPr id="5" name="TextBox 4"/>
          <p:cNvSpPr txBox="1"/>
          <p:nvPr/>
        </p:nvSpPr>
        <p:spPr>
          <a:xfrm>
            <a:off x="11384280" y="6419088"/>
            <a:ext cx="320040" cy="164592"/>
          </a:xfrm>
          <a:prstGeom prst="rect">
            <a:avLst/>
          </a:prstGeom>
          <a:noFill/>
        </p:spPr>
        <p:txBody>
          <a:bodyPr wrap="none">
            <a:spAutoFit/>
          </a:bodyPr>
          <a:lstStyle/>
          <a:p>
            <a:pPr algn="r">
              <a:defRPr sz="900">
                <a:solidFill>
                  <a:srgbClr val="5C676C"/>
                </a:solidFill>
              </a:defRPr>
            </a:pPr>
            <a:r>
              <a:t>24</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8F9F7"/>
        </a:solidFill>
        <a:effectLst/>
      </p:bgPr>
    </p:bg>
    <p:spTree>
      <p:nvGrpSpPr>
        <p:cNvPr id="1" name=""/>
        <p:cNvGrpSpPr/>
        <p:nvPr/>
      </p:nvGrpSpPr>
      <p:grpSpPr>
        <a:xfrm>
          <a:off x="0" y="0"/>
          <a:ext cx="0" cy="0"/>
          <a:chOff x="0" y="0"/>
          <a:chExt cx="0" cy="0"/>
        </a:xfrm>
      </p:grpSpPr>
      <p:sp>
        <p:nvSpPr>
          <p:cNvPr id="2" name="Rectangle 1"/>
          <p:cNvSpPr/>
          <p:nvPr/>
        </p:nvSpPr>
        <p:spPr>
          <a:xfrm>
            <a:off x="0" y="0"/>
            <a:ext cx="146304" cy="6858000"/>
          </a:xfrm>
          <a:prstGeom prst="rect">
            <a:avLst/>
          </a:prstGeom>
          <a:solidFill>
            <a:srgbClr val="27495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58368" y="365760"/>
            <a:ext cx="10789920" cy="731520"/>
          </a:xfrm>
          <a:prstGeom prst="rect">
            <a:avLst/>
          </a:prstGeom>
          <a:noFill/>
        </p:spPr>
        <p:txBody>
          <a:bodyPr wrap="none">
            <a:spAutoFit/>
          </a:bodyPr>
          <a:lstStyle/>
          <a:p>
            <a:pPr>
              <a:defRPr sz="2400" b="1">
                <a:solidFill>
                  <a:srgbClr val="274958"/>
                </a:solidFill>
                <a:latin typeface="Aptos"/>
              </a:defRPr>
            </a:pPr>
            <a:r>
              <a:t>Παράδειγμα εφαρμογής: τραπεζικές υπηρεσίες</a:t>
            </a:r>
          </a:p>
        </p:txBody>
      </p:sp>
      <p:sp>
        <p:nvSpPr>
          <p:cNvPr id="4" name="TextBox 3"/>
          <p:cNvSpPr txBox="1"/>
          <p:nvPr/>
        </p:nvSpPr>
        <p:spPr>
          <a:xfrm>
            <a:off x="749808" y="1234440"/>
            <a:ext cx="10561320" cy="5212080"/>
          </a:xfrm>
          <a:prstGeom prst="rect">
            <a:avLst/>
          </a:prstGeom>
          <a:noFill/>
        </p:spPr>
        <p:txBody>
          <a:bodyPr wrap="square">
            <a:spAutoFit/>
          </a:bodyPr>
          <a:lstStyle/>
          <a:p>
            <a:pPr>
              <a:spcAft>
                <a:spcPts val="900"/>
              </a:spcAft>
              <a:defRPr sz="1720">
                <a:solidFill>
                  <a:srgbClr val="1C2226"/>
                </a:solidFill>
                <a:latin typeface="Aptos"/>
              </a:defRPr>
            </a:pPr>
            <a:r>
              <a:t>Mobile banking, ηλεκτρονικές πληρωμές και αυτοματοποιημένα συστήματα ελέγχου μειώνουν την ανάγκη φυσικής παρουσίας και μεταβάλλουν το κόστος εξυπηρέτησης. Οι καταναλωτές περιμένουν πλέον υπηρεσίες διαθέσιμες συνεχώς και άμεσα.</a:t>
            </a:r>
          </a:p>
          <a:p>
            <a:pPr>
              <a:spcAft>
                <a:spcPts val="900"/>
              </a:spcAft>
              <a:defRPr sz="1720">
                <a:solidFill>
                  <a:srgbClr val="1C2226"/>
                </a:solidFill>
                <a:latin typeface="Aptos"/>
              </a:defRPr>
            </a:pPr>
            <a:r>
              <a:t>Παράλληλα, fintech επιχειρήσεις μπορούν να εισέλθουν σε συγκεκριμένα τμήματα της αλυσίδας αξίας χωρίς να λειτουργούν ως παραδοσιακές τράπεζες. Αυτό δείχνει πώς η ψηφιακή τεχνολογία μπορεί να αποσυνθέσει ένα παλιό επιχειρηματικό μοντέλο και να δημιουργήσει νέο ανταγωνισμό (Goldfarb &amp; Tucker, 2019).</a:t>
            </a:r>
          </a:p>
        </p:txBody>
      </p:sp>
      <p:sp>
        <p:nvSpPr>
          <p:cNvPr id="5" name="TextBox 4"/>
          <p:cNvSpPr txBox="1"/>
          <p:nvPr/>
        </p:nvSpPr>
        <p:spPr>
          <a:xfrm>
            <a:off x="11384280" y="6419088"/>
            <a:ext cx="320040" cy="164592"/>
          </a:xfrm>
          <a:prstGeom prst="rect">
            <a:avLst/>
          </a:prstGeom>
          <a:noFill/>
        </p:spPr>
        <p:txBody>
          <a:bodyPr wrap="none">
            <a:spAutoFit/>
          </a:bodyPr>
          <a:lstStyle/>
          <a:p>
            <a:pPr algn="r">
              <a:defRPr sz="900">
                <a:solidFill>
                  <a:srgbClr val="5C676C"/>
                </a:solidFill>
              </a:defRPr>
            </a:pPr>
            <a:r>
              <a:t>25</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8F9F7"/>
        </a:solidFill>
        <a:effectLst/>
      </p:bgPr>
    </p:bg>
    <p:spTree>
      <p:nvGrpSpPr>
        <p:cNvPr id="1" name=""/>
        <p:cNvGrpSpPr/>
        <p:nvPr/>
      </p:nvGrpSpPr>
      <p:grpSpPr>
        <a:xfrm>
          <a:off x="0" y="0"/>
          <a:ext cx="0" cy="0"/>
          <a:chOff x="0" y="0"/>
          <a:chExt cx="0" cy="0"/>
        </a:xfrm>
      </p:grpSpPr>
      <p:sp>
        <p:nvSpPr>
          <p:cNvPr id="2" name="Rectangle 1"/>
          <p:cNvSpPr/>
          <p:nvPr/>
        </p:nvSpPr>
        <p:spPr>
          <a:xfrm>
            <a:off x="0" y="0"/>
            <a:ext cx="146304" cy="6858000"/>
          </a:xfrm>
          <a:prstGeom prst="rect">
            <a:avLst/>
          </a:prstGeom>
          <a:solidFill>
            <a:srgbClr val="27495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58368" y="365760"/>
            <a:ext cx="10789920" cy="731520"/>
          </a:xfrm>
          <a:prstGeom prst="rect">
            <a:avLst/>
          </a:prstGeom>
          <a:noFill/>
        </p:spPr>
        <p:txBody>
          <a:bodyPr wrap="none">
            <a:spAutoFit/>
          </a:bodyPr>
          <a:lstStyle/>
          <a:p>
            <a:pPr>
              <a:defRPr sz="2400" b="1">
                <a:solidFill>
                  <a:srgbClr val="274958"/>
                </a:solidFill>
                <a:latin typeface="Aptos"/>
              </a:defRPr>
            </a:pPr>
            <a:r>
              <a:t>Βιβλιογραφία</a:t>
            </a:r>
          </a:p>
        </p:txBody>
      </p:sp>
      <p:sp>
        <p:nvSpPr>
          <p:cNvPr id="4" name="TextBox 3"/>
          <p:cNvSpPr txBox="1"/>
          <p:nvPr/>
        </p:nvSpPr>
        <p:spPr>
          <a:xfrm>
            <a:off x="749808" y="1234440"/>
            <a:ext cx="10561320" cy="5212080"/>
          </a:xfrm>
          <a:prstGeom prst="rect">
            <a:avLst/>
          </a:prstGeom>
          <a:noFill/>
        </p:spPr>
        <p:txBody>
          <a:bodyPr wrap="square">
            <a:spAutoFit/>
          </a:bodyPr>
          <a:lstStyle/>
          <a:p>
            <a:pPr>
              <a:spcAft>
                <a:spcPts val="900"/>
              </a:spcAft>
              <a:defRPr sz="1720">
                <a:solidFill>
                  <a:srgbClr val="1C2226"/>
                </a:solidFill>
                <a:latin typeface="Aptos"/>
              </a:defRPr>
            </a:pPr>
            <a:r>
              <a:t>Brynjolfsson, E., &amp; McAfee, A. (2014). The Second Machine Age. W. W. Norton. Ελληνική έκδοση: Η Θαυμαστή Εποχή της Νέας Τεχνολογίας, Κριτική, 2016.</a:t>
            </a:r>
          </a:p>
          <a:p>
            <a:pPr>
              <a:spcAft>
                <a:spcPts val="900"/>
              </a:spcAft>
              <a:defRPr sz="1720">
                <a:solidFill>
                  <a:srgbClr val="1C2226"/>
                </a:solidFill>
                <a:latin typeface="Aptos"/>
              </a:defRPr>
            </a:pPr>
            <a:r>
              <a:t>Tapscott, D. (1996). The Digital Economy. McGraw-Hill.</a:t>
            </a:r>
          </a:p>
          <a:p>
            <a:pPr>
              <a:spcAft>
                <a:spcPts val="900"/>
              </a:spcAft>
              <a:defRPr sz="1720">
                <a:solidFill>
                  <a:srgbClr val="1C2226"/>
                </a:solidFill>
                <a:latin typeface="Aptos"/>
              </a:defRPr>
            </a:pPr>
            <a:r>
              <a:t>Castells, M. (2010). The Rise of the Network Society (2nd ed.). Wiley-Blackwell.</a:t>
            </a:r>
          </a:p>
          <a:p>
            <a:pPr>
              <a:spcAft>
                <a:spcPts val="900"/>
              </a:spcAft>
              <a:defRPr sz="1720">
                <a:solidFill>
                  <a:srgbClr val="1C2226"/>
                </a:solidFill>
                <a:latin typeface="Aptos"/>
              </a:defRPr>
            </a:pPr>
            <a:r>
              <a:t>Shapiro, C., &amp; Varian, H. R. (1999). Information Rules. Harvard Business School Press.</a:t>
            </a:r>
          </a:p>
          <a:p>
            <a:pPr>
              <a:spcAft>
                <a:spcPts val="900"/>
              </a:spcAft>
              <a:defRPr sz="1720">
                <a:solidFill>
                  <a:srgbClr val="1C2226"/>
                </a:solidFill>
                <a:latin typeface="Aptos"/>
              </a:defRPr>
            </a:pPr>
            <a:r>
              <a:t>Goldfarb, A., &amp; Tucker, C. (2019). Digital economics. Journal of Economic Literature, 57(1), 3–43.</a:t>
            </a:r>
          </a:p>
          <a:p>
            <a:pPr>
              <a:spcAft>
                <a:spcPts val="900"/>
              </a:spcAft>
              <a:defRPr sz="1720">
                <a:solidFill>
                  <a:srgbClr val="1C2226"/>
                </a:solidFill>
                <a:latin typeface="Aptos"/>
              </a:defRPr>
            </a:pPr>
            <a:r>
              <a:t>Rifkin, J. (2014). The Zero Marginal Cost Society. Palgrave Macmillan.</a:t>
            </a:r>
          </a:p>
        </p:txBody>
      </p:sp>
      <p:sp>
        <p:nvSpPr>
          <p:cNvPr id="5" name="TextBox 4"/>
          <p:cNvSpPr txBox="1"/>
          <p:nvPr/>
        </p:nvSpPr>
        <p:spPr>
          <a:xfrm>
            <a:off x="11384280" y="6419088"/>
            <a:ext cx="320040" cy="164592"/>
          </a:xfrm>
          <a:prstGeom prst="rect">
            <a:avLst/>
          </a:prstGeom>
          <a:noFill/>
        </p:spPr>
        <p:txBody>
          <a:bodyPr wrap="none">
            <a:spAutoFit/>
          </a:bodyPr>
          <a:lstStyle/>
          <a:p>
            <a:pPr algn="r">
              <a:defRPr sz="900">
                <a:solidFill>
                  <a:srgbClr val="5C676C"/>
                </a:solidFill>
              </a:defRPr>
            </a:pPr>
            <a:r>
              <a:t>29</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8F9F7"/>
        </a:solidFill>
        <a:effectLst/>
      </p:bgPr>
    </p:bg>
    <p:spTree>
      <p:nvGrpSpPr>
        <p:cNvPr id="1" name=""/>
        <p:cNvGrpSpPr/>
        <p:nvPr/>
      </p:nvGrpSpPr>
      <p:grpSpPr>
        <a:xfrm>
          <a:off x="0" y="0"/>
          <a:ext cx="0" cy="0"/>
          <a:chOff x="0" y="0"/>
          <a:chExt cx="0" cy="0"/>
        </a:xfrm>
      </p:grpSpPr>
      <p:sp>
        <p:nvSpPr>
          <p:cNvPr id="2" name="Rectangle 1"/>
          <p:cNvSpPr/>
          <p:nvPr/>
        </p:nvSpPr>
        <p:spPr>
          <a:xfrm>
            <a:off x="0" y="0"/>
            <a:ext cx="146304" cy="6858000"/>
          </a:xfrm>
          <a:prstGeom prst="rect">
            <a:avLst/>
          </a:prstGeom>
          <a:solidFill>
            <a:srgbClr val="27495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58368" y="365760"/>
            <a:ext cx="10789920" cy="731520"/>
          </a:xfrm>
          <a:prstGeom prst="rect">
            <a:avLst/>
          </a:prstGeom>
          <a:noFill/>
        </p:spPr>
        <p:txBody>
          <a:bodyPr wrap="none">
            <a:spAutoFit/>
          </a:bodyPr>
          <a:lstStyle/>
          <a:p>
            <a:pPr>
              <a:defRPr sz="2400" b="1">
                <a:solidFill>
                  <a:srgbClr val="274958"/>
                </a:solidFill>
                <a:latin typeface="Aptos"/>
              </a:defRPr>
            </a:pPr>
            <a:r>
              <a:t>Βιβλιογραφία</a:t>
            </a:r>
          </a:p>
        </p:txBody>
      </p:sp>
      <p:sp>
        <p:nvSpPr>
          <p:cNvPr id="4" name="TextBox 3"/>
          <p:cNvSpPr txBox="1"/>
          <p:nvPr/>
        </p:nvSpPr>
        <p:spPr>
          <a:xfrm>
            <a:off x="749808" y="1234440"/>
            <a:ext cx="10561320" cy="5212080"/>
          </a:xfrm>
          <a:prstGeom prst="rect">
            <a:avLst/>
          </a:prstGeom>
          <a:noFill/>
        </p:spPr>
        <p:txBody>
          <a:bodyPr wrap="square">
            <a:spAutoFit/>
          </a:bodyPr>
          <a:lstStyle/>
          <a:p>
            <a:pPr>
              <a:spcAft>
                <a:spcPts val="900"/>
              </a:spcAft>
              <a:defRPr sz="1720">
                <a:solidFill>
                  <a:srgbClr val="1C2226"/>
                </a:solidFill>
                <a:latin typeface="Aptos"/>
              </a:defRPr>
            </a:pPr>
            <a:r>
              <a:t>Parker, G. G., Van Alstyne, M. W., &amp; Choudary, S. P. (2016). Platform Revolution. W. W. Norton.</a:t>
            </a:r>
          </a:p>
          <a:p>
            <a:pPr>
              <a:spcAft>
                <a:spcPts val="900"/>
              </a:spcAft>
              <a:defRPr sz="1720">
                <a:solidFill>
                  <a:srgbClr val="1C2226"/>
                </a:solidFill>
                <a:latin typeface="Aptos"/>
              </a:defRPr>
            </a:pPr>
            <a:r>
              <a:t>Varian, H. R. (2014). Beyond big data. Business Economics, 49, 27–31.</a:t>
            </a:r>
          </a:p>
          <a:p>
            <a:pPr>
              <a:spcAft>
                <a:spcPts val="900"/>
              </a:spcAft>
              <a:defRPr sz="1720">
                <a:solidFill>
                  <a:srgbClr val="1C2226"/>
                </a:solidFill>
                <a:latin typeface="Aptos"/>
              </a:defRPr>
            </a:pPr>
            <a:r>
              <a:t>Autor, D. H. (2015). Why are there still so many jobs? Journal of Economic Perspectives, 29(3), 3–30.</a:t>
            </a:r>
          </a:p>
          <a:p>
            <a:pPr>
              <a:spcAft>
                <a:spcPts val="900"/>
              </a:spcAft>
              <a:defRPr sz="1720">
                <a:solidFill>
                  <a:srgbClr val="1C2226"/>
                </a:solidFill>
                <a:latin typeface="Aptos"/>
              </a:defRPr>
            </a:pPr>
            <a:r>
              <a:t>Acemoglu, D., &amp; Restrepo, P. (2019). Automation and new tasks. Journal of Economic Perspectives, 33(2), 3–30.</a:t>
            </a:r>
          </a:p>
          <a:p>
            <a:pPr>
              <a:spcAft>
                <a:spcPts val="900"/>
              </a:spcAft>
              <a:defRPr sz="1720">
                <a:solidFill>
                  <a:srgbClr val="1C2226"/>
                </a:solidFill>
                <a:latin typeface="Aptos"/>
              </a:defRPr>
            </a:pPr>
            <a:r>
              <a:t>Agrawal, A., Gans, J., &amp; Goldfarb, A. (2018). Prediction Machines. Harvard Business Review Press.</a:t>
            </a:r>
          </a:p>
          <a:p>
            <a:pPr>
              <a:spcAft>
                <a:spcPts val="900"/>
              </a:spcAft>
              <a:defRPr sz="1720">
                <a:solidFill>
                  <a:srgbClr val="1C2226"/>
                </a:solidFill>
                <a:latin typeface="Aptos"/>
              </a:defRPr>
            </a:pPr>
            <a:r>
              <a:t>Brynjolfsson, E., Rock, D., &amp; Syverson, C. (2021). The productivity J-curve. American Economic Journal: Macroeconomics, 13(1), 333–372.</a:t>
            </a:r>
          </a:p>
        </p:txBody>
      </p:sp>
      <p:sp>
        <p:nvSpPr>
          <p:cNvPr id="5" name="TextBox 4"/>
          <p:cNvSpPr txBox="1"/>
          <p:nvPr/>
        </p:nvSpPr>
        <p:spPr>
          <a:xfrm>
            <a:off x="11384280" y="6419088"/>
            <a:ext cx="320040" cy="164592"/>
          </a:xfrm>
          <a:prstGeom prst="rect">
            <a:avLst/>
          </a:prstGeom>
          <a:noFill/>
        </p:spPr>
        <p:txBody>
          <a:bodyPr wrap="none">
            <a:spAutoFit/>
          </a:bodyPr>
          <a:lstStyle/>
          <a:p>
            <a:pPr algn="r">
              <a:defRPr sz="900">
                <a:solidFill>
                  <a:srgbClr val="5C676C"/>
                </a:solidFill>
              </a:defRPr>
            </a:pPr>
            <a:r>
              <a:t>30</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3</TotalTime>
  <Words>2556</Words>
  <Application>Microsoft Office PowerPoint</Application>
  <PresentationFormat>Προσαρμογή</PresentationFormat>
  <Paragraphs>125</Paragraphs>
  <Slides>28</Slides>
  <Notes>0</Notes>
  <HiddenSlides>0</HiddenSlides>
  <MMClips>0</MMClips>
  <ScaleCrop>false</ScaleCrop>
  <HeadingPairs>
    <vt:vector size="4" baseType="variant">
      <vt:variant>
        <vt:lpstr>Θέμα</vt:lpstr>
      </vt:variant>
      <vt:variant>
        <vt:i4>1</vt:i4>
      </vt:variant>
      <vt:variant>
        <vt:lpstr>Τίτλοι διαφανειών</vt:lpstr>
      </vt:variant>
      <vt:variant>
        <vt:i4>28</vt:i4>
      </vt:variant>
    </vt:vector>
  </HeadingPairs>
  <TitlesOfParts>
    <vt:vector size="29" baseType="lpstr">
      <vt:lpstr>Office Theme</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Παρουσίαση του PowerPoint</dc:title>
  <dc:subject/>
  <dc:creator/>
  <cp:keywords/>
  <dc:description>generated using python-pptx</dc:description>
  <cp:lastModifiedBy>PsirGuest</cp:lastModifiedBy>
  <cp:revision>3</cp:revision>
  <dcterms:created xsi:type="dcterms:W3CDTF">2013-01-27T09:14:16Z</dcterms:created>
  <dcterms:modified xsi:type="dcterms:W3CDTF">2026-10-15T10:34:17Z</dcterms:modified>
  <cp:category/>
</cp:coreProperties>
</file>