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ΕΛΛΗΝΙΚΗ ΟΙΚΟΝΟΜΙΑ | 6η Εβδομάδα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Μεταπολεμική Παραγωγική Ανασυγκρότηση (1950–1973)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Ανασυγκρότηση μετά τον Εμφύλιο • οικονομική πολιτική • εκβιομηχάνιση • αναπτυξιακό υπόδειγμα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Δρ. Αδαμαντία Καούρη | Πανεπιστήμιο Πελοποννήσου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Μαθησιακοί στόχοι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Να εξηγήσουμε την οικονομική αφετηρία της Ελλάδας μετά τον Β΄ Παγκόσμιο Πόλεμο και τον Εμφύλιο, τους βασικούς στόχους της πολιτικής 1950–1973 και τους παράγοντες της ταχείας μεγέθυνσης.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Να διακρίνουμε την οικονομική ανάπτυξη από τη διαρθρωτική αλλαγή και να αξιολογήσουμε τόσο τις επιτυχίες όσο και τις ανισορροπίες του μεταπολεμικού μοντέλου.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Χρονολογικός προσανατολισμός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1940–1944: πόλεμος και Κατοχή, με σοβαρές ανθρώπινες και παραγωγικές απώλειες. 1946–1949: Εμφύλιος Πόλεμος και συνέχιση της ανασφάλειας.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1950–1953: προσπάθεια σταθεροποίησης. 1953: υποτίμηση της δραχμής. Από τα μέσα της δεκαετίας 1950 έως τις αρχές 1970: ισχυρή οικονομική μεγέθυνση. 1967–1974: δικτατορία· το 1973 σηματοδοτεί διεθνώς και την πετρελαϊκή κρίση. (Ιορδάνογλου, 2020).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24952"/>
                </a:solidFill>
                <a:latin typeface="Aptos"/>
              </a:defRPr>
            </a:pPr>
            <a:r>
              <a:t>Χρονογραμμή της μεταπολεμικής περιόδου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94560"/>
            <a:ext cx="2359152" cy="1920240"/>
          </a:xfrm>
          <a:prstGeom prst="roundRect">
            <a:avLst/>
          </a:prstGeom>
          <a:solidFill>
            <a:srgbClr val="224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1946–1949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Εμφύλιος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267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2194560"/>
            <a:ext cx="2359152" cy="1920240"/>
          </a:xfrm>
          <a:prstGeom prst="round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8386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1953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8386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Υποτίμηση και σταθεροποίηση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871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0" y="2194560"/>
            <a:ext cx="2359152" cy="1920240"/>
          </a:xfrm>
          <a:prstGeom prst="roundRect">
            <a:avLst/>
          </a:prstGeom>
          <a:solidFill>
            <a:srgbClr val="224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8990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1961–1962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Σύνδεση με ΕΟΚ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475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49640" y="2194560"/>
            <a:ext cx="2359152" cy="1920240"/>
          </a:xfrm>
          <a:prstGeom prst="round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9594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1973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9594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Πετρελαϊκή κρίση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754880"/>
            <a:ext cx="10607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272C2D"/>
                </a:solidFill>
                <a:latin typeface="Aptos"/>
              </a:defRPr>
            </a:pPr>
            <a:r>
              <a:t>Οι φάσεις αλληλοεπικαλύπτονται: η ανάπτυξη προκύπτει από πολλούς θεσμικούς και παραγωγικούς παράγοντες.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510528"/>
            <a:ext cx="10058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Η Ελλάδα στο τέλος της δεκαετίας του 1940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οικονομία είχε υποστεί καταστροφές σε υποδομές, μεταφορές, κατοικίες, εξοπλισμό και παραγωγικό δυναμικό. Η αβεβαιότητα δυσχέραινε τις επενδύσεις και την ομαλή λειτουργία αγορών.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γεωργία εξακολουθούσε να έχει μεγάλο βάρος στην απασχόληση, ενώ το βιομηχανικό παραγωγικό υπόβαθρο ήταν περιορισμένο σε σχέση με τις πιο ανεπτυγμένες δυτικοευρωπαϊκές οικονομίες.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Τι σημαίνει παραγωγική ανασυγκρότηση;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Δεν σημαίνει μόνο επισκευή δρόμων και εργοστασίων. Περιλαμβάνει αποκατάσταση υποδομών, επαναλειτουργία αγορών, επενδύσεις σε παραγωγικό κεφάλαιο, αύξηση της παραγωγικότητας και αλλαγή της παραγωγικής διάρθρωσης.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Στόχος είναι η οικονομία να παράγει περισσότερα αγαθά και υπηρεσίες με σταθερότερους θεσμούς, περισσότερες επενδύσεις και καλύτερο συντονισμό.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Βασικές προτεραιότητες μετά τον Εμφύλιο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Προτεραιότητες: νομισματική και δημοσιονομική σταθεροποίηση, αποκατάσταση βασικών δικτύων, ενίσχυση της παραγωγής, αντιμετώπιση ελλείψεων και δημιουργία συνθηκών για ιδιωτικές επενδύσεις.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οικονομική πολιτική αναπτύχθηκε σε περιβάλλον περιορισμένων εγχώριων πόρων και σημαντικής εξάρτησης από εξωτερική βοήθεια και εισαγόμενα κεφαλαιουχικά αγαθά.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Εξωτερική βοήθεια και Σχέδιο Μάρσαλ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αμερικανική βοήθεια, περιλαμβανομένου του Σχεδίου Μάρσαλ, συνέβαλε στην κάλυψη αναγκών εισαγωγών, στην αποκατάσταση υποδομών και στη σταθεροποίηση της μεταπολεμικής οικονομίας.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βοήθεια δεν αρκούσε από μόνη της για διατηρήσιμη ανάπτυξη: απαιτούνταν εγχώριες επενδύσεις, θεσμική λειτουργία και παραγωγική αναδιάρθρωση. (Ιορδάνογλου, 2020· Τράπεζα της Ελλάδος).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Γιατί η σταθεροποίηση ήταν τόσο σημαντική;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Όταν οι τιμές και η αξία του νομίσματος μεταβάλλονται έντονα, οι επιχειρήσεις δυσκολεύονται να υπολογίσουν κόστος και έσοδα, ενώ οι αποταμιευτές αντιμετωπίζουν αβεβαιότητα.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σταθερότητα διευκολύνει τον προγραμματισμό επενδύσεων. Δεν δημιουργεί αυτομάτως ανάπτυξη, αλλά μπορεί να αποτελεί βασική προϋπόθεση για τη χρηματοδότηση και τη λειτουργία της αγοράς.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Η υποτίμηση της δραχμής το 1953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Το 1953 πραγματοποιήθηκε μεγάλη υποτίμηση της δραχμής, στο πλαίσιο ευρύτερης πολιτικής νομισματικής και συναλλαγματικής σταθεροποίησης.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Μια υποτίμηση κάνει τα εγχώρια προϊόντα φθηνότερα σε ξένο νόμισμα, αλλά αυξάνει το εγχώριο κόστος των εισαγωγών. Η επίδραση εξαρτάται από τη δομή παραγωγής, τις εισαγωγικές ανάγκες και τις λοιπές πολιτικές. (Ιορδάνογλου, 2020).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Υποτίμηση: απλό αριθμητικό παράδειγμα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Υποθετικό παράδειγμα: ένα ελληνικό προϊόν κοστίζει 300 δραχμές. Με ισοτιμία 15 δραχμές/δολάριο, η τιμή του είναι 300 ÷ 15 = 20 δολάρια.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Αν η ισοτιμία γίνει 30 δραχμές/δολάριο και η τιμή σε δραχμές μείνει προσωρινά ίδια, τότε 300 ÷ 30 = 10 δολάρια. Αντίστροφα, ένα εισαγόμενο αγαθό 10 δολαρίων κοστίζει 150 και έπειτα 300 δραχμές. Το παράδειγμα είναι διδακτικό, όχι ιστορική τιμοληψία.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Ανάπτυξη και μεγέθυνση: όχι το ίδιο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Οικονομική μεγέθυνση είναι η αύξηση του πραγματικού προϊόντος, συνήθως του πραγματικού ΑΕΠ. Οικονομική ανάπτυξη περιλαμβάνει ευρύτερες ποιοτικές μεταβολές: παραγωγικότητα, εκπαίδευση, υποδομές, υγεία και θεσμούς.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Ελλάδα της περιόδου παρουσίασε υψηλούς ρυθμούς μεγέθυνσης, αλλά η αξιολόγηση της ανάπτυξης απαιτεί και εξέταση ανισοτήτων, ποιότητας εργασίας και παραγωγικής δομής.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Το ελληνικό «οικονομικό θαύμα»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Ο όρος περιγράφει την ταχεία αύξηση της οικονομικής δραστηριότητας σε μεγάλο μέρος της περιόδου από τη δεκαετία 1950 έως τις αρχές της δεκαετίας 1970.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Δεν πρέπει να ερμηνεύεται ως αποτέλεσμα ενός μόνο μέτρου. Συνδυάστηκαν σταθεροποίηση, επενδύσεις, μεταφορά εργασίας μεταξύ κλάδων, εξωτερική ζήτηση και ευνοϊκό διεθνές περιβάλλον. (Ιορδάνογλου, 2020).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Πηγές της μεταπολεμικής μεγέθυνσης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Σημαντικοί μηχανισμοί ήταν η συσσώρευση φυσικού κεφαλαίου, η επέκταση υποδομών, η αστικοποίηση, η αύξηση παραγωγικότητας και η μετακίνηση εργατικού δυναμικού από τη γεωργία σε δραστηριότητες υψηλότερης παραγωγικότητας.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Εξωτερικά έσοδα από ναυτιλία, τουρισμό και μεταναστευτικά εμβάσματα συνέβαλαν στη χρηματοδότηση της οικονομίας και στις συναλλαγματικές εισροές.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24952"/>
                </a:solidFill>
                <a:latin typeface="Aptos"/>
              </a:defRPr>
            </a:pPr>
            <a:r>
              <a:t>Πώς ενισχύθηκε η παραγωγική ικανότητα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94560"/>
            <a:ext cx="2359152" cy="1920240"/>
          </a:xfrm>
          <a:prstGeom prst="roundRect">
            <a:avLst/>
          </a:prstGeom>
          <a:solidFill>
            <a:srgbClr val="224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Υποδομές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Ενέργεια και μεταφορές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267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2194560"/>
            <a:ext cx="2359152" cy="1920240"/>
          </a:xfrm>
          <a:prstGeom prst="round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8386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Επενδύσεις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8386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Μηχανήματα και κεφάλαιο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871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0" y="2194560"/>
            <a:ext cx="2359152" cy="1920240"/>
          </a:xfrm>
          <a:prstGeom prst="roundRect">
            <a:avLst/>
          </a:prstGeom>
          <a:solidFill>
            <a:srgbClr val="224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8990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Εργασία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Μετακίνηση μεταξύ κλάδων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475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49640" y="2194560"/>
            <a:ext cx="2359152" cy="1920240"/>
          </a:xfrm>
          <a:prstGeom prst="round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9594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Παραγωγή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9594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Μεγέθυνση και εισόδημα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754880"/>
            <a:ext cx="10607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272C2D"/>
                </a:solidFill>
                <a:latin typeface="Aptos"/>
              </a:defRPr>
            </a:pPr>
            <a:r>
              <a:t>Απλουστευμένη αιτιακή απεικόνιση: οι επιδράσεις ήταν αμφίδρομες και όχι αυτόματες.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510528"/>
            <a:ext cx="10058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Η μεταβολή της παραγωγικής διάρθρωσης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Στη μεταπολεμική περίοδο περιορίστηκε σταδιακά το σχετικό βάρος της γεωργίας και ενισχύθηκαν η βιομηχανία, οι κατασκευές και οι υπηρεσίες.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Αυτή η διαρθρωτική μετατόπιση επηρέασε εισοδήματα, δεξιότητες, οικιστική ανάπτυξη και την κατανομή του πληθυσμού μεταξύ υπαίθρου και πόλεων.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Εκβιομηχάνιση: στόχοι και προσδοκίες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εκβιομηχάνιση επιδιώχθηκε ως μέσο αύξησης παραγωγικότητας, απασχόλησης, τεχνογνωσίας και εξαγωγικής ικανότητας.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δημιουργία βιομηχανικής βάσης μπορούσε επίσης να μειώσει ορισμένες εισαγωγικές εξαρτήσεις. Ωστόσο, πολλά βιομηχανικά προϊόντα απαιτούσαν εισαγόμενες πρώτες ύλες, τεχνολογία και μηχανήματα.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Κλάδοι που αναπτύχθηκαν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Στη μεταπολεμική βιομηχανία σημαντική θέση είχαν τρόφιμα και ποτά, κλωστοϋφαντουργία, χημικά προϊόντα, δομικά υλικά και άλλες μεταποιητικές δραστηριότητες.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επέκταση δεν ήταν ομοιόμορφη σε όλους τους κλάδους. Η σύνθεση των επενδύσεων, η εγχώρια ζήτηση και η πρόσβαση σε χρηματοδότηση επηρέαζαν την ανάπτυξη κάθε δραστηριότητας.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Βιομηχανική πολιτική και κρατική παρέμβαση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Το κράτος επηρέαζε την οικονομία μέσω έργων υποδομής, φορολογικών και επενδυτικών κινήτρων, δασμολογικής προστασίας, ρυθμίσεων και πιστωτικής πολιτικής.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Το μεταπολεμικό υπόδειγμα δεν ήταν ούτε πλήρως κρατικά σχεδιασμένο ούτε αμιγώς ελεύθερη αγορά: συνδύαζε ιδιωτική επιχειρηματικότητα με ενεργό κρατικό ρόλο. (Ιορδάνογλου, 2020).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Προστασία εγχώριας παραγωγής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Δασμοί και άλλοι περιορισμοί εισαγωγών μπορούν να δώσουν χρόνο σε εγχώριες επιχειρήσεις να αναπτυχθούν και να επενδύσουν.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Παράλληλα μπορεί να αυξήσουν τιμές για καταναλωτές και επιχειρήσεις, να περιορίσουν τον ανταγωνισμό και να διατηρήσουν λιγότερο παραγωγικές μονάδες. Η αποτελεσματικότητα εξαρτάται από τη διάρκεια και τα κίνητρα βελτίωσης.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Επενδυτικά κίνητρα και ιδιωτικός τομέας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πολιτική προσέλκυσης επενδύσεων βασίστηκε σε μέτρα που επιχειρούσαν να μειώσουν το κόστος ή την αβεβαιότητα των επενδυτών, συμπεριλαμβανομένου του θεσμικού πλαισίου για κεφάλαια από το εξωτερικό.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Το Ν.Δ. 2687/1953 για την προστασία κεφαλαίων εξωτερικού αποτελεί χαρακτηριστικό στοιχείο του επενδυτικού περιβάλλοντος της περιόδου.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Ο ρόλος των τραπεζών και της χρηματοδότησης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επένδυση σε βιομηχανικές μονάδες απαιτεί μακροχρόνια χρηματοδότηση. Η οργάνωση του τραπεζικού συστήματος και η κατανομή πιστώσεων επηρέαζαν ποιοι κλάδοι και επιχειρήσεις μπορούσαν να αναπτυχθούν.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χρηματοδότηση δεν αρκεί χωρίς παραγωγικές προοπτικές, τεχνογνωσία και αποτελεσματική διοίκηση.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Υποδομές: η βάση της παραγωγής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Οδικό δίκτυο, λιμάνια, ηλεκτρισμός, τηλεπικοινωνίες και ύδρευση μειώνουν το κόστος λειτουργίας και διευκολύνουν την επέκταση των αγορών.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επένδυση σε υποδομές δημιουργεί δυνατότητες ανάπτυξης για πολλές επιχειρήσεις ταυτόχρονα. Η ωφέλεια δεν περιορίζεται σε εκείνον που κατασκευάζει το έργο.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Αστικοποίηση και εσωτερική μετανάστευση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μετακίνηση πληθυσμού από την ύπαιθρο προς τα αστικά κέντρα αύξησε τη διαθεσιμότητα εργασίας στη βιομηχανία, στις κατασκευές και στις υπηρεσίες.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Ταυτόχρονα δημιούργησε ανάγκες για κατοικία, μεταφορές και κοινωνικές υποδομές. Η ανάπτυξη της Αθήνας και άλλων πόλεων συνδέθηκε με αυτές τις μεταβολές.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Η οικοδομή ως μοχλός δραστηριότητας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οικοδομική δραστηριότητα ενίσχυσε την απασχόληση και τη ζήτηση για τσιμέντο, μέταλλα, μεταφορές και πολλές υπηρεσίες.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αντιπαροχή αποτέλεσε χαρακτηριστικό μηχανισμό αστικής ανοικοδόμησης. Παράλληλα η ταχεία δόμηση δημιούργησε μακροχρόνια ζητήματα πολεοδομικού σχεδιασμού και περιβαλλοντικής ποιότητας.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Μετανάστευση και εμβάσματα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εξωτερική μετανάστευση, ιδιαίτερα προς χώρες της Δυτικής Ευρώπης, επηρέασε την προσφορά εργασίας και δημιούργησε εισροές μεταναστευτικών εμβασμάτων.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Τα εμβάσματα μπορούσαν να στηρίζουν οικογενειακά εισοδήματα, κατανάλωση και αποταμίευση. Παράλληλα, η αναχώρηση εργαζομένων είχε κοινωνικές και δημογραφικές συνέπειες.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Ναυτιλία και τουρισμός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ναυτιλία και ο τουρισμός ενίσχυσαν τις συναλλαγματικές εισπράξεις και την εξωστρέφεια. Ο τουρισμός συνδέθηκε με καταλύματα, μεταφορές, εστίαση και περιφερειακές επενδύσεις.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Οι υπηρεσίες αυτές συνέβαλαν στην οικονομική μεγέθυνση, χωρίς να υποκαθιστούν την ανάγκη για διαφοροποιημένη παραγωγική βάση.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Η ευρωπαϊκή οικονομική σύνδεση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συμφωνία σύνδεσης της Ελλάδας με την ΕΟΚ υπογράφηκε το 1961 και τέθηκε σε ισχύ το 1962. Αποτέλεσε βήμα προς την οικονομική προσέγγιση με την ευρωπαϊκή αγορά.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σύνδεση δημιουργούσε προοπτικές εμπορίου αλλά και πιέσεις προσαρμογής. Η πορεία επηρεάστηκε από τις πολιτικές εξελίξεις της περιόδου της δικτατορίας.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Πολιτικό πλαίσιο: 1967–1973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περίοδος 1967–1973 αποτελεί μέρος της στρατιωτικής δικτατορίας (1967–1974). Η οικονομική δραστηριότητα συνεχίστηκε, αλλά η πολιτική ανελευθερία και οι θεσμικές συνθήκες είναι αναγκαίο μέρος της ιστορικής αξιολόγησης.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οικονομική μεγέθυνση δεν αποτελεί από μόνη της κριτήριο δημοκρατικής ποιότητας ή κοινωνικής ευημερίας.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Προκλήσεις του αναπτυξιακού μοντέλου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Παρά τη μεγέθυνση, η οικονομία αντιμετώπιζε διαρθρωτικές αδυναμίες: περιορισμούς τεχνολογικής βάσης, εισαγωγικές ανάγκες, περιφερειακές ανισότητες και ζητήματα κατανομής εισοδήματος.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εξάρτηση από εξωτερικές συνθήκες και το κόστος της ταχείας αστικοποίησης έδειχναν ότι η ανάπτυξη δεν ήταν χωρίς κινδύνους.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Το διεθνές περιβάλλον και το 1973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μεταπολεμική ανάπτυξη της Δυτικής Ευρώπης ευνόησε την εξωτερική ζήτηση, τη μετανάστευση, τον τουρισμό και τις επενδύσεις.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Η πετρελαϊκή κρίση του 1973 αύξησε το ενεργειακό κόστος διεθνώς και σηματοδότησε αλλαγή των συνθηκών που είχαν στηρίξει την προηγούμενη περίοδο ταχείας μεγέθυνσης.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Αριθμητικό παράδειγμα: πραγματική μεγέθυνση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Υποθετικό παράδειγμα: πραγματικό ΑΕΠ 100 μονάδες σε ένα έτος και 107 μονάδες στο επόμενο.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Ρυθμός μεγέθυνσης = (107 − 100) ÷ 100 × 100 = 7%. Αν οι τιμές αυξηθούν, δεν πρέπει να συγχέουμε την αύξηση του ονομαστικού ΑΕΠ με την πραγματική παραγωγή.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Αριθμητικό παράδειγμα: παραγωγικότητα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Υποθετικό εργοστάσιο παράγει 1.000 μονάδες με 100 εργαζομένους: 1.000 ÷ 100 = 10 μονάδες ανά εργαζόμενο.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Με καλύτερο εξοπλισμό και οργάνωση παράγει 1.500 μονάδες με τους ίδιους εργαζομένους: 1.500 ÷ 100 = 15 μονάδες ανά εργαζόμενο. Αύξηση παραγωγικότητας = (15 − 10) ÷ 10 × 100 = 50%.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Σύγκριση οικονομικών υποδειγμάτων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Σταθεροποίηση: προτεραιότητα σε νόμισμα, τιμές και εμπιστοσύνη. Κρατικός παρεμβατισμός: υποδομές, κίνητρα, προστασία και πιστωτικές κατευθύνσεις. Ιδιωτική επιχειρηματικότητα: επενδύσεις και παραγωγή από επιχειρήσεις.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Εξωστρέφεια: τουρισμός, ναυτιλία, εμβάσματα και σύνδεση με διεθνείς αγορές. Η ελληνική περίπτωση συνδύασε στοιχεία από περισσότερες προσεγγίσεις, αντί να εφαρμόζει ένα απολύτως ενιαίο μοντέλο.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24952"/>
                </a:solidFill>
                <a:latin typeface="Aptos"/>
              </a:defRPr>
            </a:pPr>
            <a:r>
              <a:t>Μικτό αναπτυξιακό υπόδειγμα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94560"/>
            <a:ext cx="2359152" cy="1920240"/>
          </a:xfrm>
          <a:prstGeom prst="roundRect">
            <a:avLst/>
          </a:prstGeom>
          <a:solidFill>
            <a:srgbClr val="224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7782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Κράτος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82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Υποδομές και κανόνες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267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2194560"/>
            <a:ext cx="2359152" cy="1920240"/>
          </a:xfrm>
          <a:prstGeom prst="round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8386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Επιχειρήσεις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8386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Ιδιωτικές επενδύσεις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871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0" y="2194560"/>
            <a:ext cx="2359152" cy="1920240"/>
          </a:xfrm>
          <a:prstGeom prst="roundRect">
            <a:avLst/>
          </a:prstGeom>
          <a:solidFill>
            <a:srgbClr val="224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8990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Εξωτερικό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Βοήθεια και συνάλλαγμα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4756" y="2907792"/>
            <a:ext cx="2560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4952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49640" y="2194560"/>
            <a:ext cx="2359152" cy="1920240"/>
          </a:xfrm>
          <a:prstGeom prst="round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95944" y="2441448"/>
            <a:ext cx="213055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Aptos"/>
              </a:defRPr>
            </a:pPr>
            <a:r>
              <a:t>Αποτέλεσμα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95944" y="3136392"/>
            <a:ext cx="21305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FFF"/>
                </a:solidFill>
                <a:latin typeface="Aptos"/>
              </a:defRPr>
            </a:pPr>
            <a:r>
              <a:t>Μεγέθυνση και αλλαγές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754880"/>
            <a:ext cx="10607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272C2D"/>
                </a:solidFill>
                <a:latin typeface="Aptos"/>
              </a:defRPr>
            </a:pPr>
            <a:r>
              <a:t>Η οικονομική πολιτική της περιόδου συνδύαζε παρεμβατισμό, ιδιωτική πρωτοβουλία και διεθνείς διασυνδέσεις.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510528"/>
            <a:ext cx="10058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Κριτική αποτίμηση 1950–1973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Επιτυχίες: ισχυρή μεγέθυνση, αύξηση παραγωγικής δυναμικότητας, υποδομές, εκβιομηχάνιση, άνοδος βιοτικού επιπέδου για σημαντικό μέρος του πληθυσμού.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Περιορισμοί: άνιση ανάπτυξη, χωρική συγκέντρωση, εξαρτήσεις από εισαγωγές και εξωτερικούς πόρους, κοινωνικές επιπτώσεις της μετανάστευσης και της αστικοποίησης.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24952"/>
                </a:solidFill>
                <a:latin typeface="Aptos"/>
              </a:defRPr>
            </a:pPr>
            <a:r>
              <a:t>Βιβλιογραφία και πηγές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33856"/>
            <a:ext cx="10698480" cy="22860"/>
          </a:xfrm>
          <a:prstGeom prst="rect">
            <a:avLst/>
          </a:prstGeom>
          <a:solidFill>
            <a:srgbClr val="B0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6384" y="1389888"/>
            <a:ext cx="10561320" cy="491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Ιορδάνογλου, Χ. Ι. (2020). Η Ελληνική Οικονομία μετά το 1950, Τόμος Α: Περίοδος 1950–1973: Ανάπτυξη, Νομισματική Σταθερότητα και Κρατικός Παρεμβατισμός. Τράπεζα της Ελλάδος.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Πατρώνης, Β. (2018). Ελληνική Οικονομική Ιστορία. Ηρόδοτος.</a:t>
            </a:r>
          </a:p>
          <a:p>
            <a:pPr>
              <a:spcAft>
                <a:spcPts val="1900"/>
              </a:spcAft>
              <a:defRPr sz="1600">
                <a:solidFill>
                  <a:srgbClr val="272C2D"/>
                </a:solidFill>
                <a:latin typeface="Aptos"/>
              </a:defRPr>
            </a:pPr>
            <a:r>
              <a:t>Τράπεζα της Ελλάδος: ιστορικές εκδόσεις για τη μεταπολεμική οικονομία. Νομοθετικό Διάταγμα 2687/1953. Συμφωνία Σύνδεσης Ελλάδας–ΕΟΚ (1961).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6510528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24952"/>
                </a:solidFill>
                <a:latin typeface="Aptos"/>
              </a:defRPr>
            </a:pPr>
            <a:r>
              <a:t>Ελληνική Οικονομία  •  6η εβδομάδα                                      38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2186</Words>
  <Application>Microsoft Office PowerPoint</Application>
  <PresentationFormat>Custom</PresentationFormat>
  <Paragraphs>180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Amanda Kay</cp:lastModifiedBy>
  <cp:revision>2</cp:revision>
  <dcterms:created xsi:type="dcterms:W3CDTF">2013-01-27T09:14:16Z</dcterms:created>
  <dcterms:modified xsi:type="dcterms:W3CDTF">2026-11-03T12:49:20Z</dcterms:modified>
  <cp:category/>
</cp:coreProperties>
</file>