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ΕΛΛΗΝΙΚΗ ΟΙΚΟΝΟΜΙΑ | 5η Εβδομάδα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Νομισματική πολιτική και διαχείριση της πληθωριστικής πίεσης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Δημοσιονομική σταθερότητα και αειφορία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Δρ. Αδαμαντία Καούρη | Πανεπιστήμιο Πελοποννήσου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Στόχοι της διάλεξης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Να κατανοήσουμε τι είναι ο πληθωρισμός, πώς μετριέται και ποιες είναι οι βασικές αιτίες του. Να εξηγήσουμε τα εργαλεία της νομισματικής πολιτικής και τον ρόλο της Ευρωπαϊκής Κεντρικής Τράπεζας στην ευρωζώνη.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Να διακρίνουμε δημοσιονομικό έλλειμμα και δημόσιο χρέος, να εξετάσουμε τι σημαίνει βιωσιμότητα των δημόσιων οικονομικών και να συνδέσουμε τη δημοσιονομική σταθερότητα με τη μακροχρόνια αειφορία.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Τι είναι ο πληθωρισμός;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Πληθωρισμός είναι η διαρκής αύξηση του γενικού επιπέδου τιμών αγαθών και υπηρεσιών. Δεν ταυτίζεται με την αύξηση της τιμής ενός μόνο προϊόντος.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Όταν ο γενικός δείκτης τιμών αυξάνεται, η αγοραστική δύναμη του ίδιου ονομαστικού ποσού μειώνεται: με 100 € αγοράζουμε λιγότερα από πριν (Mankiw, 2021; ECB).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Πώς μετράται ο πληθωρισμός;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Στην Ελλάδα δημοσιεύεται ο Δείκτης Τιμών Καταναλωτή (ΔΤΚ), ενώ για συγκρίσεις στην ευρωζώνη χρησιμοποιείται ο Εναρμονισμένος Δείκτης Τιμών Καταναλωτή (ΕνΔΤΚ / HICP).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Οι δείκτες αποτυπώνουν την εξέλιξη των τιμών ενός καλαθιού καταναλωτικών αγαθών και υπηρεσιών. Η σύνθεση και οι σταθμίσεις του καλαθιού επηρεάζουν το αποτέλεσμα (ΕΛΣΤΑΤ· Eurostat).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Αριθμητικό παράδειγμα: πληθωρισμός 5%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Υποθετικό παράδειγμα: ο δείκτης τιμών είναι 100 το προηγούμενο έτος και 105 το τρέχον.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Πληθωρισμός = (105 − 100) ÷ 100 × 100 = 5%. Αυτό σημαίνει ότι το γενικό επίπεδο τιμών του δείκτη αυξήθηκε κατά 5%, όχι ότι κάθε προϊόν ακρίβυνε ακριβώς 5%.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Πληθωρισμός, αποπληθωρισμός και αποκλιμάκωση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Πληθωρισμός: θετικός ρυθμός αύξησης του γενικού επιπέδου τιμών. Αποπληθωρισμός: αρνητικός ρυθμός, δηλαδή μείωση του γενικού επιπέδου τιμών. Αποκλιμάκωση πληθωρισμού: οι τιμές συνεχίζουν να αυξάνονται, αλλά με βραδύτερο ρυθμό.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Παράδειγμα: αν ο πληθωρισμός μειωθεί από 8% σε 3%, δεν σημαίνει ότι οι τιμές επέστρεψαν στο παλιό επίπεδο· σημαίνει ότι αυξάνονται πιο αργά.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20040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</a:defRPr>
            </a:pPr>
            <a:r>
              <a:t>Τρεις διαφορετικές έννοιες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94944" y="1920240"/>
            <a:ext cx="341376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Πληθωρισμός</a:t>
            </a:r>
          </a:p>
          <a:p>
            <a:pPr algn="ctr">
              <a:spcBef>
                <a:spcPts val="1300"/>
              </a:spcBef>
              <a:defRPr sz="1300"/>
            </a:pPr>
            <a:r>
              <a:t>Τιμές 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1584" y="1920240"/>
            <a:ext cx="341376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Αποκλιμάκωση</a:t>
            </a:r>
          </a:p>
          <a:p>
            <a:pPr algn="ctr">
              <a:spcBef>
                <a:spcPts val="1300"/>
              </a:spcBef>
              <a:defRPr sz="1300"/>
            </a:pPr>
            <a:r>
              <a:t>Τιμές ↑ πιο αργά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88224" y="1920240"/>
            <a:ext cx="341376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Αποπληθωρισμός</a:t>
            </a:r>
          </a:p>
          <a:p>
            <a:pPr algn="ctr">
              <a:spcBef>
                <a:spcPts val="1300"/>
              </a:spcBef>
              <a:defRPr sz="1300"/>
            </a:pPr>
            <a:r>
              <a:t>Γενικό επίπεδο τιμών 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572000"/>
            <a:ext cx="10424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3292D"/>
                </a:solidFill>
              </a:defRPr>
            </a:pPr>
            <a:r>
              <a:t>Η μείωση του ρυθμού πληθωρισμού δεν σημαίνει αυτόματη μείωση του επιπέδου τιμών.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Ελληνική Οικονομία  |  5η εβδομάδα                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Γιατί μας ενδιαφέρει ο πληθωρισμός;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Ο υψηλός ή ασταθής πληθωρισμός δυσκολεύει τον προγραμματισμό νοικοκυριών και επιχειρήσεων, μειώνει την αγοραστική δύναμη όταν τα εισοδήματα δεν ακολουθούν και μπορεί να αυξάνει την αβεβαιότητα για επενδύσεις.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Οι συνέπειες διαφέρουν: κάποιοι μισθοί και συμβάσεις προσαρμόζονται, άλλοι όχι. Η κατανομή του κόστους εξαρτάται από εισόδημα, περιουσία και υποχρεώσεις (ECB; Mankiw, 2021).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Πληθωρισμός ζήτησης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Όταν η συνολική ζήτηση για αγαθά και υπηρεσίες αυξάνεται ταχύτερα από τη βραχυχρόνια δυνατότητα παραγωγής, ασκούνται ανοδικές πιέσεις στις τιμές.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Παράδειγμα: έντονη αύξηση δαπανών για τουριστικές υπηρεσίες σε περίοδο περιορισμένης διαθέσιμης δυναμικότητας μπορεί να οδηγήσει σε υψηλότερες τιμές. Η επίδραση αφορά πρώτα την επιμέρους αγορά και μπορεί να μεταφερθεί ευρύτερα.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Πληθωρισμός κόστους και προσφοράς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αύξηση του κόστους ενέργειας, πρώτων υλών ή μεταφορών μπορεί να μειώσει την προσφορά σε δεδομένες τιμές και να οδηγήσει σε ανατιμήσεις.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Για μια οικονομία που εισάγει ενέργεια, οι διεθνείς τιμές μπορούν να επηρεάζουν σημαντικά το εγχώριο κόστος. Η νομισματική πολιτική δεν μπορεί να παράγει περισσότερη ενέργεια, αλλά μπορεί να επηρεάζει τη δευτερογενή μετάδοση των πιέσεων.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Προσδοκίες πληθωρισμού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Οι αποφάσεις εργαζομένων, επιχειρήσεων και καταναλωτών επηρεάζονται και από το τι περιμένουν να συμβεί στις τιμές. Εάν όλοι προβλέπουν διαρκώς υψηλό πληθωρισμό, μπορεί να προσαρμόζουν συμβάσεις και τιμολογήσεις αναλόγως.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αξιοπιστία της κεντρικής τράπεζας συμβάλλει στη σταθεροποίηση των προσδοκιών, ώστε προσωρινές διαταραχές να μην μετατρέπονται εύκολα σε επίμονο πληθωρισμό (ECB).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Ονομαστικό και πραγματικό εισόδημα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ονομαστικό εισόδημα μετράται σε τρέχοντα ευρώ. Το πραγματικό εισόδημα λαμβάνει υπόψη τη μεταβολή των τιμών και αποτυπώνει καλύτερα την αγοραστική δύναμη.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Αν ο ονομαστικός μισθός αυξηθεί κατά 3% και οι τιμές κατά 5%, η αγοραστική δύναμη μειώνεται περίπου 2%. Ακριβής πραγματική μεταβολή = 1,03 ÷ 1,05 − 1 = −1,90%.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Τι είναι νομισματική πολιτική;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Νομισματική πολιτική είναι οι αποφάσεις της κεντρικής τράπεζας που επηρεάζουν τις νομισματικές και χρηματοπιστωτικές συνθήκες, ιδίως τα επιτόκια, ώστε να επιτυγχάνεται ο στόχος σταθερότητας τιμών.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Στην ευρωζώνη η κοινή νομισματική πολιτική ασκείται από το Ευρωσύστημα, με κεντρικό ρόλο το Διοικητικό Συμβούλιο της ΕΚΤ (ECB).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Η Ελλάδα και η Ευρωπαϊκή Κεντρική Τράπεζα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Ελλάδα χρησιμοποιεί το ευρώ και συμμετέχει στην κοινή νομισματική πολιτική. Η Τράπεζα της Ελλάδος είναι μέλος του Ευρωσυστήματος και συμμετέχει στην εφαρμογή της.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ελληνική κυβέρνηση δεν καθορίζει ανεξάρτητα τα βασικά επιτόκια του ευρώ. Διαθέτει όμως εργαλεία δημοσιονομικής και διαρθρωτικής πολιτικής που μπορούν να επηρεάζουν την οικονομία.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Ο στόχος της σταθερότητας των τιμών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ΕΚΤ επιδιώκει πληθωρισμό 2% μεσοπρόθεσμα, με συμμετρικό στόχο: αποκλίσεις πάνω και κάτω από αυτό το επίπεδο είναι ανεπιθύμητες.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«μεσοπρόθεσμα» αναγνωρίζει ότι οι επιδράσεις της πολιτικής χρειάζονται χρόνο και ότι βραχυχρόνιες διαταραχές δεν εξαφανίζονται αμέσως (ECB, Monetary Policy Strategy).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Τα βασικά επιτόκια ως εργαλείο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ΕΚΤ καθορίζει βασικά επιτόκια που επηρεάζουν το κόστος χρηματοδότησης των τραπεζών και, μέσω της μετάδοσης, τα επιτόκια δανείων και καταθέσεων.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μετάδοση δεν είναι μηχανική ή ίδια για όλους: εξαρτάται από τις τράπεζες, τον κίνδυνο δανειοληπτών, τη διάρκεια συμβάσεων και την κατάσταση της οικονομίας.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Περιοριστική νομισματική πολιτική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Όταν ο πληθωρισμός είναι επίμονα υψηλός, η κεντρική τράπεζα μπορεί να αυξήσει τα επιτόκια. Τα δάνεια γίνονται συνήθως ακριβότερα, η κατανάλωση και οι επενδύσεις μπορεί να επιβραδυνθούν και έτσι να μειωθούν οι πιέσεις στη ζήτηση.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Υπάρχουν χρονικές υστερήσεις και κόστος: η οικονομική δραστηριότητα και η απασχόληση μπορεί να επηρεαστούν.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20040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</a:defRPr>
            </a:pPr>
            <a:r>
              <a:t>Πώς μεταδίδεται μια αύξηση επιτοκίων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94944" y="1920240"/>
            <a:ext cx="251460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rPr dirty="0"/>
              <a:t>ΕΚΤ</a:t>
            </a:r>
            <a:endParaRPr lang="en-US" dirty="0"/>
          </a:p>
          <a:p>
            <a:pPr algn="ctr">
              <a:defRPr sz="1600" b="1">
                <a:solidFill>
                  <a:srgbClr val="274958"/>
                </a:solidFill>
              </a:defRPr>
            </a:pPr>
            <a:r>
              <a:rPr lang="en-US" sz="1100" dirty="0"/>
              <a:t>(</a:t>
            </a:r>
            <a:r>
              <a:rPr lang="el-GR" sz="1100" dirty="0"/>
              <a:t>Ευρωπαϊκή Κεντρική Τράπεζα)</a:t>
            </a:r>
            <a:endParaRPr sz="1100" dirty="0"/>
          </a:p>
          <a:p>
            <a:pPr algn="ctr">
              <a:spcBef>
                <a:spcPts val="1300"/>
              </a:spcBef>
              <a:defRPr sz="1300"/>
            </a:pPr>
            <a:r>
              <a:rPr dirty="0"/>
              <a:t>Επ</a:t>
            </a:r>
            <a:r>
              <a:rPr dirty="0" err="1"/>
              <a:t>ιτόκι</a:t>
            </a:r>
            <a:r>
              <a:rPr dirty="0"/>
              <a:t>α 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392424" y="1920240"/>
            <a:ext cx="251460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Τράπεζες</a:t>
            </a:r>
          </a:p>
          <a:p>
            <a:pPr algn="ctr">
              <a:spcBef>
                <a:spcPts val="1300"/>
              </a:spcBef>
              <a:defRPr sz="1300"/>
            </a:pPr>
            <a:r>
              <a:t>Δανεισμός ακριβότερος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89904" y="1920240"/>
            <a:ext cx="251460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Οικονομία</a:t>
            </a:r>
          </a:p>
          <a:p>
            <a:pPr algn="ctr">
              <a:spcBef>
                <a:spcPts val="1300"/>
              </a:spcBef>
              <a:defRPr sz="1300"/>
            </a:pPr>
            <a:r>
              <a:t>Ζήτηση ↓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87384" y="1920240"/>
            <a:ext cx="251460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Τιμές</a:t>
            </a:r>
          </a:p>
          <a:p>
            <a:pPr algn="ctr">
              <a:spcBef>
                <a:spcPts val="1300"/>
              </a:spcBef>
              <a:defRPr sz="1300"/>
            </a:pPr>
            <a:r>
              <a:t>Πιέσεις 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572000"/>
            <a:ext cx="10424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3292D"/>
                </a:solidFill>
              </a:defRPr>
            </a:pPr>
            <a:r>
              <a:t>Απλουστευμένη αλυσίδα μετάδοσης: οι πραγματικές επιδράσεις εξαρτώνται από χρόνο και συνθήκες.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Ελληνική Οικονομία  |  5η εβδομάδα                                                 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Επεκτατική νομισματική πολιτική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Όταν ο πληθωρισμός είναι πολύ χαμηλός ή η οικονομία εξασθενεί, η κεντρική τράπεζα μπορεί να μειώσει επιτόκια, εφόσον αυτό συμβαδίζει με την εντολή της.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φθηνότερη χρηματοδότηση μπορεί να στηρίξει κατανάλωση και επενδύσεις. Ωστόσο, αν η παραγωγή δεν μπορεί να ανταποκριθεί, η ισχυρότερη ζήτηση μπορεί να εντείνει πληθωριστικές πιέσεις.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Μετάδοση νομισματικής πολιτικής στην ελληνική οικονομία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Αλλαγή επιτοκίων ΕΚΤ → αλλαγή κόστους χρηματοδότησης → αποφάσεις νοικοκυριών και επιχειρήσεων → συνολική ζήτηση → πληθωριστικές πιέσεις.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Παράδειγμα: ένα νοικοκυριό με κυμαινόμενο επιτόκιο μπορεί να δει τη μηνιαία δόση του να αυξάνεται. Μια επιχείρηση μπορεί να αναβάλει επένδυση όταν το κόστος δανεισμού αυξάνεται.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Παράδειγμα τόκου: επιτόκιο 3% έναντι 5%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Υποθετικό δάνειο 10.000 € με απλό ετήσιο τόκο και χωρίς αποπληρωμή κεφαλαίου μέσα στο έτος.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Με 3%: 10.000 × 0,03 = 300 € ετήσιος τόκος. Με 5%: 10.000 × 0,05 = 500 € ετήσιος τόκος. Διαφορά: 500 − 300 = 200 € περισσότερα τον χρόνο.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Στην πραγματικότητα τα δάνεια έχουν διαφορετικές διάρκειες, προμήθειες και προγράμματα αποπληρωμής.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Γιατί η αύξηση επιτοκίων δεν λύνει κάθε πρόβλημα;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αύξηση επιτοκίων επηρεάζει κυρίως τη ζήτηση και τις προσδοκίες. Δεν διορθώνει άμεσα μια φυσική καταστροφή, μια έλλειψη πρώτων υλών ή μια διακοπή ενεργειακού εφοδιασμού.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Γι’ αυτό χρειάζονται ενίοτε συμπληρωματικές πολιτικές για παραγωγή, υποδομές, ανταγωνισμό και προστασία ευάλωτων ομάδων, χωρίς να υπονομεύεται η σταθερότητα τιμών.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Από τη νομισματική στη δημοσιονομική πολιτική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νομισματική πολιτική επηρεάζει τις συνθήκες χρηματοδότησης και τη συνολική ζήτηση. Η δημοσιονομική πολιτική αφορά δημόσιες δαπάνες, φόρους και τη χρηματοδότηση του κράτους.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αποτελεσματική συνεργασία και η σαφής διάκριση αρμοδιοτήτων έχουν σημασία για τη μακροοικονομική σταθερότητα.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Τι είναι δημοσιονομικό ισοζύγιο;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δημοσιονομικό ισοζύγιο αποτυπώνει τη διαφορά κρατικών εσόδων και δαπανών για συγκεκριμένη περίοδο, με βάση τον εκάστοτε στατιστικό ορισμό.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Όταν οι δαπάνες υπερβαίνουν τα έσοδα υπάρχει έλλειμμα· όταν τα έσοδα υπερβαίνουν τις δαπάνες υπάρχει πλεόνασμα. Δεν είναι το ίδιο μέγεθος με το συσσωρευμένο δημόσιο χρέος.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Έλλειμμα: αριθμητικό παράδειγμα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Υποθετικός προϋπολογισμός: δημόσια έσοδα 90 δισ. € και δημόσιες δαπάνες 96 δισ. €.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Ισοζύγιο = 90 − 96 = −6 δισ. €. Άρα υπάρχει έλλειμμα 6 δισ. €. Αν το ΑΕΠ είναι 200 δισ. €, το έλλειμμα ως ποσοστό του ΑΕΠ είναι 6 ÷ 200 × 100 = 3%.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Δημόσιο χρέος και έλλειμμα: η διαφορά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δημόσιο χρέος είναι το απόθεμα ανεξόφλητων υποχρεώσεων του κράτους σε μια χρονική στιγμή. Το έλλειμμα είναι ροή που αφορά μία περίοδο.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Τα ελλείμματα συνήθως δημιουργούν νέες χρηματοδοτικές ανάγκες, αλλά η μεταβολή του χρέους επηρεάζεται και από άλλους παράγοντες, όπως ταμειακές συναλλαγές και προσαρμογές αποθεμάτων–ροών.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20040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</a:defRPr>
            </a:pPr>
            <a:r>
              <a:t>Ροή και απόθεμα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94944" y="1920240"/>
            <a:ext cx="521208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ΕΛΛΕΙΜΜΑ</a:t>
            </a:r>
          </a:p>
          <a:p>
            <a:pPr algn="ctr">
              <a:spcBef>
                <a:spcPts val="1300"/>
              </a:spcBef>
              <a:defRPr sz="1300"/>
            </a:pPr>
            <a:r>
              <a:t>Ροή μέσα σε ένα έτος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89904" y="1920240"/>
            <a:ext cx="5212080" cy="2057400"/>
          </a:xfrm>
          <a:prstGeom prst="roundRect">
            <a:avLst/>
          </a:prstGeom>
          <a:solidFill>
            <a:srgbClr val="E3EAEB"/>
          </a:solidFill>
          <a:ln>
            <a:solidFill>
              <a:srgbClr val="2749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 b="1">
                <a:solidFill>
                  <a:srgbClr val="274958"/>
                </a:solidFill>
              </a:defRPr>
            </a:pPr>
            <a:r>
              <a:t>ΧΡΕΟΣ</a:t>
            </a:r>
          </a:p>
          <a:p>
            <a:pPr algn="ctr">
              <a:spcBef>
                <a:spcPts val="1300"/>
              </a:spcBef>
              <a:defRPr sz="1300"/>
            </a:pPr>
            <a:r>
              <a:t>Απόθεμα σε συγκεκριμένη ημερομηνία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572000"/>
            <a:ext cx="104241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23292D"/>
                </a:solidFill>
              </a:defRPr>
            </a:pPr>
            <a:r>
              <a:t>Το έλλειμμα δεν είναι το συνολικό χρέος. Οι δύο δείκτες συνδέονται αλλά δεν ταυτίζονται.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/>
            </a:pPr>
            <a:r>
              <a:t>Ελληνική Οικονομία  |  5η εβδομάδα                                                    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Χρέος ως ποσοστό του ΑΕΠ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Για τη σύγκριση χωρών και περιόδων εξετάζουμε συχνά δημόσιο χρέος / ονομαστικό ΑΕΠ × 100. Ο δείκτης συνδέει το απόθεμα χρέους με το μέγεθος της οικονομίας.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Υποθετικό παράδειγμα: χρέος 300 δισ. € και ΑΕΠ 200 δισ. € → 300 ÷ 200 × 100 = 150%. Ο δείκτης μπορεί να μειωθεί όταν το ονομαστικό ΑΕΠ αυξάνεται ταχύτερα από το χρέος.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Πρωτογενές ισοζύγιο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πρωτογενές ισοζύγιο υπολογίζεται χωρίς τις δαπάνες τόκων. Δείχνει τη σχέση εσόδων και πρωτογενών δαπανών, πριν από την εξυπηρέτηση του υφιστάμενου χρέους.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Υποθετικό παράδειγμα: έσοδα 100, πρωτογενείς δαπάνες 96 και τόκοι 7 δισ. €. Πρωτογενές πλεόνασμα = 100 − 96 = 4 δισ. €. Συνολικό ισοζύγιο = 100 − (96 + 7) = −3 δισ. €.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Τι σημαίνει δημοσιονομική βιωσιμότητα;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Δημοσιονομική βιωσιμότητα σημαίνει ότι το κράτος μπορεί να χρηματοδοτεί τις υποχρεώσεις του σε βάθος χρόνου χωρίς μη ρεαλιστικές προσαρμογές ή απώλεια πρόσβασης σε χρηματοδότηση.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αξιολόγηση εξαρτάται από ανάπτυξη, επιτόκια, πρωτογενή ισοζύγια, σύνθεση και λήξεις χρέους, αλλά και από κινδύνους που μπορεί να εμφανιστούν (European Commission; IMF).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Ο ρόλος ανάπτυξης και επιτοκίων στο χρέος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Εάν η οικονομία αναπτύσσεται και το ονομαστικό ΑΕΠ αυξάνεται, το βάρος του χρέους ως ποσοστό του ΑΕΠ μπορεί να μειώνεται, υπό κατάλληλες συνθήκες. Αν το κόστος εξυπηρέτησης αυξηθεί ή η ανάπτυξη επιβραδυνθεί, η προσαρμογή δυσκολεύει.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Δεν αρκεί να κοιτάμε ένα μόνο ποσοστό: χρειάζεται να εξετάζουμε τη διάρκεια, το επιτόκιο και τις χρηματοδοτικές ανάγκες.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Δημοσιονομικοί κανόνες στην Ευρωπαϊκή Ένωση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Τα κράτη μέλη λειτουργούν εντός κοινού ευρωπαϊκού πλαισίου δημοσιονομικής εποπτείας. Οι κανόνες επιδιώκουν βιώσιμα δημόσια οικονομικά, λαμβάνοντας υπόψη τις εθνικές συνθήκες και τον μεσοπρόθεσμο σχεδιασμό.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αναθεωρημένο πλαίσιο οικονομικής διακυβέρνησης της ΕΕ τέθηκε σε ισχύ το 2024 και προβλέπει εθνικά μεσοπρόθεσμα δημοσιονομικά–διαρθρωτικά σχέδια (European Commission, 2024).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Δημοσιονομική σταθερότητα και δημόσιες επενδύσεις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δημοσιονομική σταθερότητα δεν σημαίνει ότι κάθε δημόσια δαπάνη είναι ανεπιθύμητη. Επενδύσεις σε εκπαίδευση, υποδομές και αποτελεσματικές υπηρεσίες μπορούν να ενισχύουν τη μακροχρόνια παραγωγικότητα.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Το κρίσιμο ζήτημα είναι η ποιότητα δαπανών, η αποτελεσματικότητα και η συμβατότητα με τη χρηματοδοτική δυνατότητα του κράτους.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Αειφορία: πέρα από τον ετήσιο προϋπολογισμό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αειφορία συνδέει οικονομική ευημερία, κοινωνική συνοχή και προστασία φυσικών πόρων σε μακροχρόνιο ορίζοντα. Οι δημόσιες πολιτικές χρειάζεται να λαμβάνουν υπόψη μελλοντικές γενιές και περιβαλλοντικούς κινδύνους.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Για παράδειγμα, μια επένδυση σε ενεργειακή αποδοτικότητα μπορεί να έχει αρχικό δημοσιονομικό κόστος αλλά να μειώνει μακροχρόνια λειτουργικές δαπάνες και εκπομπές.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Ελληνική οικονομία: συνδυασμός πολιτικών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Για την Ελλάδα, η σταθερότητα τιμών καθορίζεται στο πλαίσιο της ευρωζώνης, ενώ η εθνική δημοσιονομική πολιτική και οι διαρθρωτικές μεταρρυθμίσεις μπορούν να ενισχύουν ανθεκτικότητα και παραγωγικότητα.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Η διαχείριση του δημόσιου χρέους, η αποτελεσματικότητα των δαπανών, η καταπολέμηση της φοροδιαφυγής και οι παραγωγικές επενδύσεις αποτελούν σημαντικά πεδία πολιτικής.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310896"/>
            <a:ext cx="1078992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274958"/>
                </a:solidFill>
                <a:latin typeface="Aptos Display"/>
              </a:defRPr>
            </a:pPr>
            <a:r>
              <a:t>Βιβλιογραφία και πηγές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15568"/>
            <a:ext cx="10698480" cy="22860"/>
          </a:xfrm>
          <a:prstGeom prst="rect">
            <a:avLst/>
          </a:prstGeom>
          <a:solidFill>
            <a:srgbClr val="B18B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380744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European Central Bank (ECB). Monetary Policy Strategy και εκπαιδευτικό υλικό για τη μετάδοση της νομισματικής πολιτικής.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Ελληνική Στατιστική Αρχή (ΕΛΣΤΑΤ). Δείκτης Τιμών Καταναλωτή: μεθοδολογία. Eurostat. Harmonised Index of Consumer Prices (HICP): methodology.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European Commission (2024). New economic governance framework.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Mankiw, N. G. (2021). Principles of Economics (9th ed.). Cengage.</a:t>
            </a:r>
          </a:p>
          <a:p>
            <a:pPr>
              <a:spcAft>
                <a:spcPts val="1700"/>
              </a:spcAft>
              <a:defRPr sz="1600">
                <a:solidFill>
                  <a:srgbClr val="23292D"/>
                </a:solidFill>
                <a:latin typeface="Aptos"/>
              </a:defRPr>
            </a:pPr>
            <a:r>
              <a:t>Πατρώνης, Β. (2018). Ελληνική Οικονομική Ιστορία. Ηρόδοτος.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428232"/>
            <a:ext cx="1051560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274958"/>
                </a:solidFill>
              </a:defRPr>
            </a:pPr>
            <a:r>
              <a:t>Ελληνική Οικονομία  |  5η εβδομάδα                                                      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2298</Words>
  <Application>Microsoft Office PowerPoint</Application>
  <PresentationFormat>Widescreen</PresentationFormat>
  <Paragraphs>165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Amanda Kay</cp:lastModifiedBy>
  <cp:revision>2</cp:revision>
  <dcterms:created xsi:type="dcterms:W3CDTF">2013-01-27T09:14:16Z</dcterms:created>
  <dcterms:modified xsi:type="dcterms:W3CDTF">2026-11-03T12:48:00Z</dcterms:modified>
  <cp:category/>
</cp:coreProperties>
</file>