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ΕΛΛΗΝΙΚΗ ΟΙΚΟΝΟΜΙΑ | 4η Εβδομάδα</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Μικροοικονομική και Μακροοικονομική Πολιτική</a:t>
            </a:r>
          </a:p>
          <a:p>
            <a:pPr>
              <a:spcAft>
                <a:spcPts val="1600"/>
              </a:spcAft>
              <a:defRPr sz="1600">
                <a:solidFill>
                  <a:srgbClr val="23292D"/>
                </a:solidFill>
                <a:latin typeface="Aptos"/>
              </a:defRPr>
            </a:pPr>
            <a:r>
              <a:t>Προσφορά και ζήτηση • Αγορά εργασίας • Ανταγωνιστικότητα</a:t>
            </a:r>
          </a:p>
          <a:p>
            <a:pPr>
              <a:spcAft>
                <a:spcPts val="1600"/>
              </a:spcAft>
              <a:defRPr sz="1600">
                <a:solidFill>
                  <a:srgbClr val="23292D"/>
                </a:solidFill>
                <a:latin typeface="Aptos"/>
              </a:defRPr>
            </a:pPr>
            <a:r>
              <a:t>Δρ. Αδαμαντία Καούρη | Πανεπιστήμιο Πελοποννήσου</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Στόχοι της διάλεξης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Να κατανοήσουμε τη διαφορά μικροοικονομικής και μακροοικονομικής πολιτικής, τον μηχανισμό προσφοράς και ζήτησης και τις βασικές παρεμβάσεις στην αγορά εργασίας.</a:t>
            </a:r>
          </a:p>
          <a:p>
            <a:pPr>
              <a:spcAft>
                <a:spcPts val="1600"/>
              </a:spcAft>
              <a:defRPr sz="1600">
                <a:solidFill>
                  <a:srgbClr val="23292D"/>
                </a:solidFill>
                <a:latin typeface="Aptos"/>
              </a:defRPr>
            </a:pPr>
            <a:r>
              <a:t>Θα συνδέσουμε τη θεωρία με ελληνικά παραδείγματα από την αγορά κατοικίας, τον τουρισμό, την απασχόληση και την ανταγωνιστικότητα. Οι αριθμοί στα παραδείγματα είναι υποθετικοί (Mankiw, 2021; Πατρώνης, 2018).</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Μικροοικονομική και μακροοικονομική: βασική διάκριση</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μικροοικονομική εξετάζει τις αποφάσεις νοικοκυριών και επιχειρήσεων και τον σχηματισμό τιμών σε συγκεκριμένες αγορές. Η μακροοικονομική εξετάζει το σύνολο της οικονομίας: ΑΕΠ, πληθωρισμό, ανεργία και ανάπτυξη.</a:t>
            </a:r>
          </a:p>
          <a:p>
            <a:pPr>
              <a:spcAft>
                <a:spcPts val="1600"/>
              </a:spcAft>
              <a:defRPr sz="1600">
                <a:solidFill>
                  <a:srgbClr val="23292D"/>
                </a:solidFill>
                <a:latin typeface="Aptos"/>
              </a:defRPr>
            </a:pPr>
            <a:r>
              <a:t>Οι δύο προσεγγίσεις συνδέονται. Μια μεταβολή στις τιμές ενέργειας επηρεάζει μεμονωμένες επιχειρήσεις αλλά και τον γενικό πληθωρισμό (Mankiw, 2021).</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Τι είναι οικονομική πολιτική;</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Οικονομική πολιτική είναι οι επιλογές δημόσιων αρχών για την επίτευξη οικονομικών και κοινωνικών στόχων. Περιλαμβάνει φορολογία, δημόσιες δαπάνες, ρυθμίσεις αγορών, εκπαίδευση και μέτρα απασχόλησης.</a:t>
            </a:r>
          </a:p>
          <a:p>
            <a:pPr>
              <a:spcAft>
                <a:spcPts val="1600"/>
              </a:spcAft>
              <a:defRPr sz="1600">
                <a:solidFill>
                  <a:srgbClr val="23292D"/>
                </a:solidFill>
                <a:latin typeface="Aptos"/>
              </a:defRPr>
            </a:pPr>
            <a:r>
              <a:t>Κάθε πολιτική συνεπάγεται συμβιβασμούς: ένα μέτρο μπορεί να ενισχύει έναν στόχο, αλλά να έχει κόστος ή παρενέργειες σε άλλον.</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Εργαλεία μικροοικονομικής πολιτικής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Στη μικροοικονομική πολιτική ανήκουν μέτρα για τον ανταγωνισμό, οι κανόνες προστασίας καταναλωτή, η φορολόγηση συγκεκριμένων προϊόντων, οι επιδοτήσεις και η ρύθμιση επιμέρους αγορών.</a:t>
            </a:r>
          </a:p>
          <a:p>
            <a:pPr>
              <a:spcAft>
                <a:spcPts val="1600"/>
              </a:spcAft>
              <a:defRPr sz="1600">
                <a:solidFill>
                  <a:srgbClr val="23292D"/>
                </a:solidFill>
                <a:latin typeface="Aptos"/>
              </a:defRPr>
            </a:pPr>
            <a:r>
              <a:t>Παράδειγμα: επιδότηση επαγγελματικής κατάρτισης μπορεί να ενισχύσει συγκεκριμένες δεξιότητες και να μειώσει δυσκολίες πρόσληψης. Το αποτέλεσμα εξαρτάται από τον σχεδιασμό και την εφαρμογή.</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Εργαλεία μακροοικονομικής πολιτικής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δημοσιονομική πολιτική αφορά φόρους και δημόσιες δαπάνες. Η νομισματική πολιτική αφορά τις χρηματοπιστωτικές συνθήκες και τα επιτόκια. Στην ευρωζώνη η νομισματική πολιτική καθορίζεται από την Ευρωπαϊκή Κεντρική Τράπεζα.</a:t>
            </a:r>
          </a:p>
          <a:p>
            <a:pPr>
              <a:spcAft>
                <a:spcPts val="1600"/>
              </a:spcAft>
              <a:defRPr sz="1600">
                <a:solidFill>
                  <a:srgbClr val="23292D"/>
                </a:solidFill>
                <a:latin typeface="Aptos"/>
              </a:defRPr>
            </a:pPr>
            <a:r>
              <a:t>Στην Ελλάδα η εθνική κυβέρνηση ασκεί δημοσιονομική πολιτική υπό τους ισχύοντες ευρωπαϊκούς δημοσιονομικούς κανόνες. Δεν καθορίζει ανεξάρτητα το βασικό επιτόκιο του ευρώ (ECB; Mankiw, 2021).</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Προσφορά: τι σημαίνει;</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Προσφορά είναι οι ποσότητες ενός αγαθού ή υπηρεσίας που οι παραγωγοί επιθυμούν και μπορούν να διαθέσουν σε διαφορετικές τιμές, με τους άλλους παράγοντες σταθερούς.</a:t>
            </a:r>
          </a:p>
          <a:p>
            <a:pPr>
              <a:spcAft>
                <a:spcPts val="1600"/>
              </a:spcAft>
              <a:defRPr sz="1600">
                <a:solidFill>
                  <a:srgbClr val="23292D"/>
                </a:solidFill>
                <a:latin typeface="Aptos"/>
              </a:defRPr>
            </a:pPr>
            <a:r>
              <a:t>Κατά κανόνα, όταν αυξάνεται η τιμή, αυξάνεται η προσφερόμενη ποσότητα, εφόσον το κόστος και οι λοιπές συνθήκες δεν αλλάζουν (Mankiw, 2021).</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Ζήτηση: τι σημαίνει;</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Ζήτηση είναι οι ποσότητες που οι καταναλωτές επιθυμούν και μπορούν να αγοράσουν σε διαφορετικές τιμές, με τους άλλους παράγοντες σταθερούς.</a:t>
            </a:r>
          </a:p>
          <a:p>
            <a:pPr>
              <a:spcAft>
                <a:spcPts val="1600"/>
              </a:spcAft>
              <a:defRPr sz="1600">
                <a:solidFill>
                  <a:srgbClr val="23292D"/>
                </a:solidFill>
                <a:latin typeface="Aptos"/>
              </a:defRPr>
            </a:pPr>
            <a:r>
              <a:t>Κατά κανόνα, υψηλότερη τιμή οδηγεί σε μικρότερη ζητούμενη ποσότητα. Δεν σημαίνει ότι οι καταναλωτές παύουν να χρειάζονται το αγαθό, αλλά ότι αλλάζει η δυνατότητα ή προθυμία αγοράς.</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Τιμή ισορροπίας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ισορροπία μιας ανταγωνιστικής αγοράς εμφανίζεται όταν η ζητούμενη ποσότητα ισούται με την προσφερόμενη. Στην τιμή αυτή δεν υπάρχει, υπό τις υποθέσεις του υποδείγματος, διαρκές πλεόνασμα ή έλλειμμα.</a:t>
            </a:r>
          </a:p>
          <a:p>
            <a:pPr>
              <a:spcAft>
                <a:spcPts val="1600"/>
              </a:spcAft>
              <a:defRPr sz="1600">
                <a:solidFill>
                  <a:srgbClr val="23292D"/>
                </a:solidFill>
                <a:latin typeface="Aptos"/>
              </a:defRPr>
            </a:pPr>
            <a:r>
              <a:t>Το σημείο ισορροπίας είναι αναλυτικό εργαλείο. Στην πραγματικότητα υπάρχουν φόροι, αβεβαιότητα, ρυθμίσεις και καθυστερήσεις προσαρμογής.</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TextBox 1"/>
          <p:cNvSpPr txBox="1"/>
          <p:nvPr/>
        </p:nvSpPr>
        <p:spPr>
          <a:xfrm>
            <a:off x="731520" y="320040"/>
            <a:ext cx="10789920" cy="640080"/>
          </a:xfrm>
          <a:prstGeom prst="rect">
            <a:avLst/>
          </a:prstGeom>
          <a:noFill/>
        </p:spPr>
        <p:txBody>
          <a:bodyPr wrap="none">
            <a:spAutoFit/>
          </a:bodyPr>
          <a:lstStyle/>
          <a:p>
            <a:pPr>
              <a:defRPr sz="2500" b="1">
                <a:solidFill>
                  <a:srgbClr val="274958"/>
                </a:solidFill>
              </a:defRPr>
            </a:pPr>
            <a:r>
              <a:t>Διάγραμμα προσφοράς και ζήτησης</a:t>
            </a:r>
          </a:p>
        </p:txBody>
      </p:sp>
      <p:cxnSp>
        <p:nvCxnSpPr>
          <p:cNvPr id="3" name="Connector 2"/>
          <p:cNvCxnSpPr/>
          <p:nvPr/>
        </p:nvCxnSpPr>
        <p:spPr>
          <a:xfrm>
            <a:off x="2103120" y="5623560"/>
            <a:ext cx="7680960" cy="0"/>
          </a:xfrm>
          <a:prstGeom prst="line">
            <a:avLst/>
          </a:prstGeom>
          <a:ln w="38100">
            <a:solidFill>
              <a:srgbClr val="274958"/>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flipV="1">
            <a:off x="2103120" y="1508760"/>
            <a:ext cx="0" cy="4114800"/>
          </a:xfrm>
          <a:prstGeom prst="line">
            <a:avLst/>
          </a:prstGeom>
          <a:ln w="38100">
            <a:solidFill>
              <a:srgbClr val="274958"/>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flipV="1">
            <a:off x="2743200" y="1920240"/>
            <a:ext cx="6217920" cy="3108960"/>
          </a:xfrm>
          <a:prstGeom prst="line">
            <a:avLst/>
          </a:prstGeom>
          <a:ln w="38100">
            <a:solidFill>
              <a:srgbClr val="274958"/>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2743200" y="1965960"/>
            <a:ext cx="6217920" cy="3063240"/>
          </a:xfrm>
          <a:prstGeom prst="line">
            <a:avLst/>
          </a:prstGeom>
          <a:ln w="38100">
            <a:solidFill>
              <a:srgbClr val="B18B48"/>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914400" y="1371600"/>
            <a:ext cx="1828800" cy="365760"/>
          </a:xfrm>
          <a:prstGeom prst="rect">
            <a:avLst/>
          </a:prstGeom>
          <a:noFill/>
        </p:spPr>
        <p:txBody>
          <a:bodyPr wrap="none">
            <a:spAutoFit/>
          </a:bodyPr>
          <a:lstStyle/>
          <a:p>
            <a:pPr>
              <a:defRPr sz="1300">
                <a:solidFill>
                  <a:srgbClr val="274958"/>
                </a:solidFill>
              </a:defRPr>
            </a:pPr>
            <a:r>
              <a:t>Τιμή (P)</a:t>
            </a:r>
          </a:p>
        </p:txBody>
      </p:sp>
      <p:sp>
        <p:nvSpPr>
          <p:cNvPr id="8" name="TextBox 7"/>
          <p:cNvSpPr txBox="1"/>
          <p:nvPr/>
        </p:nvSpPr>
        <p:spPr>
          <a:xfrm>
            <a:off x="9601200" y="5669280"/>
            <a:ext cx="1828800" cy="365760"/>
          </a:xfrm>
          <a:prstGeom prst="rect">
            <a:avLst/>
          </a:prstGeom>
          <a:noFill/>
        </p:spPr>
        <p:txBody>
          <a:bodyPr wrap="none">
            <a:spAutoFit/>
          </a:bodyPr>
          <a:lstStyle/>
          <a:p>
            <a:pPr>
              <a:defRPr sz="1300">
                <a:solidFill>
                  <a:srgbClr val="274958"/>
                </a:solidFill>
              </a:defRPr>
            </a:pPr>
            <a:r>
              <a:t>Ποσότητα (Q)</a:t>
            </a:r>
          </a:p>
        </p:txBody>
      </p:sp>
      <p:sp>
        <p:nvSpPr>
          <p:cNvPr id="9" name="TextBox 8"/>
          <p:cNvSpPr txBox="1"/>
          <p:nvPr/>
        </p:nvSpPr>
        <p:spPr>
          <a:xfrm>
            <a:off x="8732520" y="1600200"/>
            <a:ext cx="1828800" cy="365760"/>
          </a:xfrm>
          <a:prstGeom prst="rect">
            <a:avLst/>
          </a:prstGeom>
          <a:noFill/>
        </p:spPr>
        <p:txBody>
          <a:bodyPr wrap="none">
            <a:spAutoFit/>
          </a:bodyPr>
          <a:lstStyle/>
          <a:p>
            <a:pPr>
              <a:defRPr sz="1300">
                <a:solidFill>
                  <a:srgbClr val="274958"/>
                </a:solidFill>
              </a:defRPr>
            </a:pPr>
            <a:r>
              <a:t>Ζήτηση (D)</a:t>
            </a:r>
          </a:p>
        </p:txBody>
      </p:sp>
      <p:sp>
        <p:nvSpPr>
          <p:cNvPr id="10" name="TextBox 9"/>
          <p:cNvSpPr txBox="1"/>
          <p:nvPr/>
        </p:nvSpPr>
        <p:spPr>
          <a:xfrm>
            <a:off x="8823960" y="5074920"/>
            <a:ext cx="1828800" cy="365760"/>
          </a:xfrm>
          <a:prstGeom prst="rect">
            <a:avLst/>
          </a:prstGeom>
          <a:noFill/>
        </p:spPr>
        <p:txBody>
          <a:bodyPr wrap="none">
            <a:spAutoFit/>
          </a:bodyPr>
          <a:lstStyle/>
          <a:p>
            <a:pPr>
              <a:defRPr sz="1300">
                <a:solidFill>
                  <a:srgbClr val="274958"/>
                </a:solidFill>
              </a:defRPr>
            </a:pPr>
            <a:r>
              <a:t>Προσφορά (S)</a:t>
            </a:r>
          </a:p>
        </p:txBody>
      </p:sp>
      <p:sp>
        <p:nvSpPr>
          <p:cNvPr id="11" name="TextBox 10"/>
          <p:cNvSpPr txBox="1"/>
          <p:nvPr/>
        </p:nvSpPr>
        <p:spPr>
          <a:xfrm>
            <a:off x="2743200" y="6126480"/>
            <a:ext cx="8686800" cy="320040"/>
          </a:xfrm>
          <a:prstGeom prst="rect">
            <a:avLst/>
          </a:prstGeom>
          <a:noFill/>
        </p:spPr>
        <p:txBody>
          <a:bodyPr wrap="none">
            <a:spAutoFit/>
          </a:bodyPr>
          <a:lstStyle/>
          <a:p>
            <a:pPr>
              <a:defRPr sz="1200"/>
            </a:pPr>
            <a:r>
              <a:t>Ενδεικτικό διάγραμμα: η ισορροπία βρίσκεται στο σημείο τομής προσφοράς και ζήτησης.</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Μετακίνηση κατά μήκος της καμπύλης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Όταν αλλάζει μόνο η τιμή του αγαθού, μεταβάλλεται η ζητούμενη ή προσφερόμενη ποσότητα και κινούμαστε κατά μήκος της ίδιας καμπύλης.</a:t>
            </a:r>
          </a:p>
          <a:p>
            <a:pPr>
              <a:spcAft>
                <a:spcPts val="1600"/>
              </a:spcAft>
              <a:defRPr sz="1600">
                <a:solidFill>
                  <a:srgbClr val="23292D"/>
                </a:solidFill>
                <a:latin typeface="Aptos"/>
              </a:defRPr>
            </a:pPr>
            <a:r>
              <a:t>Για παράδειγμα, μια αύξηση της τιμής ενός προϊόντος μπορεί να μειώσει τις αγορές του, χωρίς να έχει αλλάξει το εισόδημα των καταναλωτών.</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Μετατόπιση της ζήτησης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ζήτηση μετατοπίζεται όταν αλλάζουν παράγοντες πέρα από την τιμή: εισόδημα, προτιμήσεις, αριθμός αγοραστών, τιμές υποκατάστατων ή συμπληρωματικών αγαθών και προσδοκίες.</a:t>
            </a:r>
          </a:p>
          <a:p>
            <a:pPr>
              <a:spcAft>
                <a:spcPts val="1600"/>
              </a:spcAft>
              <a:defRPr sz="1600">
                <a:solidFill>
                  <a:srgbClr val="23292D"/>
                </a:solidFill>
                <a:latin typeface="Aptos"/>
              </a:defRPr>
            </a:pPr>
            <a:r>
              <a:t>Παράδειγμα: αύξηση του αριθμού επισκεπτών σε έναν ελληνικό προορισμό μπορεί να αυξήσει τη ζήτηση για διαμονή σε κάθε δεδομένη τιμή.</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TextBox 1"/>
          <p:cNvSpPr txBox="1"/>
          <p:nvPr/>
        </p:nvSpPr>
        <p:spPr>
          <a:xfrm>
            <a:off x="731520" y="320040"/>
            <a:ext cx="10789920" cy="640080"/>
          </a:xfrm>
          <a:prstGeom prst="rect">
            <a:avLst/>
          </a:prstGeom>
          <a:noFill/>
        </p:spPr>
        <p:txBody>
          <a:bodyPr wrap="none">
            <a:spAutoFit/>
          </a:bodyPr>
          <a:lstStyle/>
          <a:p>
            <a:pPr>
              <a:defRPr sz="2500" b="1">
                <a:solidFill>
                  <a:srgbClr val="274958"/>
                </a:solidFill>
              </a:defRPr>
            </a:pPr>
            <a:r>
              <a:t>Μετατόπιση ζήτησης: ενδεικτικό παράδειγμα</a:t>
            </a:r>
          </a:p>
        </p:txBody>
      </p:sp>
      <p:cxnSp>
        <p:nvCxnSpPr>
          <p:cNvPr id="3" name="Connector 2"/>
          <p:cNvCxnSpPr/>
          <p:nvPr/>
        </p:nvCxnSpPr>
        <p:spPr>
          <a:xfrm>
            <a:off x="2103120" y="5623560"/>
            <a:ext cx="7680960" cy="0"/>
          </a:xfrm>
          <a:prstGeom prst="line">
            <a:avLst/>
          </a:prstGeom>
          <a:ln w="38100">
            <a:solidFill>
              <a:srgbClr val="274958"/>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flipV="1">
            <a:off x="2103120" y="1508760"/>
            <a:ext cx="0" cy="4114800"/>
          </a:xfrm>
          <a:prstGeom prst="line">
            <a:avLst/>
          </a:prstGeom>
          <a:ln w="38100">
            <a:solidFill>
              <a:srgbClr val="274958"/>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flipV="1">
            <a:off x="2743200" y="1920240"/>
            <a:ext cx="6217920" cy="3108960"/>
          </a:xfrm>
          <a:prstGeom prst="line">
            <a:avLst/>
          </a:prstGeom>
          <a:ln w="38100">
            <a:solidFill>
              <a:srgbClr val="274958"/>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2743200" y="1965960"/>
            <a:ext cx="6217920" cy="3063240"/>
          </a:xfrm>
          <a:prstGeom prst="line">
            <a:avLst/>
          </a:prstGeom>
          <a:ln w="38100">
            <a:solidFill>
              <a:srgbClr val="B18B48"/>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flipV="1">
            <a:off x="3840480" y="2148840"/>
            <a:ext cx="5760720" cy="2880360"/>
          </a:xfrm>
          <a:prstGeom prst="line">
            <a:avLst/>
          </a:prstGeom>
          <a:ln w="38100">
            <a:solidFill>
              <a:srgbClr val="4B8773"/>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914400" y="1371600"/>
            <a:ext cx="1828800" cy="365760"/>
          </a:xfrm>
          <a:prstGeom prst="rect">
            <a:avLst/>
          </a:prstGeom>
          <a:noFill/>
        </p:spPr>
        <p:txBody>
          <a:bodyPr wrap="none">
            <a:spAutoFit/>
          </a:bodyPr>
          <a:lstStyle/>
          <a:p>
            <a:pPr>
              <a:defRPr sz="1300">
                <a:solidFill>
                  <a:srgbClr val="274958"/>
                </a:solidFill>
              </a:defRPr>
            </a:pPr>
            <a:r>
              <a:t>Τιμή (P)</a:t>
            </a:r>
          </a:p>
        </p:txBody>
      </p:sp>
      <p:sp>
        <p:nvSpPr>
          <p:cNvPr id="9" name="TextBox 8"/>
          <p:cNvSpPr txBox="1"/>
          <p:nvPr/>
        </p:nvSpPr>
        <p:spPr>
          <a:xfrm>
            <a:off x="9601200" y="5669280"/>
            <a:ext cx="1828800" cy="365760"/>
          </a:xfrm>
          <a:prstGeom prst="rect">
            <a:avLst/>
          </a:prstGeom>
          <a:noFill/>
        </p:spPr>
        <p:txBody>
          <a:bodyPr wrap="none">
            <a:spAutoFit/>
          </a:bodyPr>
          <a:lstStyle/>
          <a:p>
            <a:pPr>
              <a:defRPr sz="1300">
                <a:solidFill>
                  <a:srgbClr val="274958"/>
                </a:solidFill>
              </a:defRPr>
            </a:pPr>
            <a:r>
              <a:t>Ποσότητα (Q)</a:t>
            </a:r>
          </a:p>
        </p:txBody>
      </p:sp>
      <p:sp>
        <p:nvSpPr>
          <p:cNvPr id="10" name="TextBox 9"/>
          <p:cNvSpPr txBox="1"/>
          <p:nvPr/>
        </p:nvSpPr>
        <p:spPr>
          <a:xfrm>
            <a:off x="8732520" y="1600200"/>
            <a:ext cx="1828800" cy="365760"/>
          </a:xfrm>
          <a:prstGeom prst="rect">
            <a:avLst/>
          </a:prstGeom>
          <a:noFill/>
        </p:spPr>
        <p:txBody>
          <a:bodyPr wrap="none">
            <a:spAutoFit/>
          </a:bodyPr>
          <a:lstStyle/>
          <a:p>
            <a:pPr>
              <a:defRPr sz="1300">
                <a:solidFill>
                  <a:srgbClr val="274958"/>
                </a:solidFill>
              </a:defRPr>
            </a:pPr>
            <a:r>
              <a:t>Ζήτηση (D)</a:t>
            </a:r>
          </a:p>
        </p:txBody>
      </p:sp>
      <p:sp>
        <p:nvSpPr>
          <p:cNvPr id="11" name="TextBox 10"/>
          <p:cNvSpPr txBox="1"/>
          <p:nvPr/>
        </p:nvSpPr>
        <p:spPr>
          <a:xfrm>
            <a:off x="8823960" y="5074920"/>
            <a:ext cx="1828800" cy="365760"/>
          </a:xfrm>
          <a:prstGeom prst="rect">
            <a:avLst/>
          </a:prstGeom>
          <a:noFill/>
        </p:spPr>
        <p:txBody>
          <a:bodyPr wrap="none">
            <a:spAutoFit/>
          </a:bodyPr>
          <a:lstStyle/>
          <a:p>
            <a:pPr>
              <a:defRPr sz="1300">
                <a:solidFill>
                  <a:srgbClr val="274958"/>
                </a:solidFill>
              </a:defRPr>
            </a:pPr>
            <a:r>
              <a:t>Προσφορά (S)</a:t>
            </a:r>
          </a:p>
        </p:txBody>
      </p:sp>
      <p:sp>
        <p:nvSpPr>
          <p:cNvPr id="12" name="TextBox 11"/>
          <p:cNvSpPr txBox="1"/>
          <p:nvPr/>
        </p:nvSpPr>
        <p:spPr>
          <a:xfrm>
            <a:off x="2743200" y="6126480"/>
            <a:ext cx="8686800" cy="320040"/>
          </a:xfrm>
          <a:prstGeom prst="rect">
            <a:avLst/>
          </a:prstGeom>
          <a:noFill/>
        </p:spPr>
        <p:txBody>
          <a:bodyPr wrap="none">
            <a:spAutoFit/>
          </a:bodyPr>
          <a:lstStyle/>
          <a:p>
            <a:pPr>
              <a:defRPr sz="1200"/>
            </a:pPr>
            <a:r>
              <a:t>Ενδεικτική μετατόπιση της ζήτησης προς τα δεξιά: με αμετάβλητη προσφορά, η τιμή και η ποσότητα ισορροπίας τείνουν να αυξηθούν.</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Μετατόπιση της προσφοράς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προσφορά μετατοπίζεται όταν αλλάζουν κόστος πρώτων υλών, ενέργεια, τεχνολογία, φορολογία ή αριθμός παραγωγών.</a:t>
            </a:r>
          </a:p>
          <a:p>
            <a:pPr>
              <a:spcAft>
                <a:spcPts val="1600"/>
              </a:spcAft>
              <a:defRPr sz="1600">
                <a:solidFill>
                  <a:srgbClr val="23292D"/>
                </a:solidFill>
                <a:latin typeface="Aptos"/>
              </a:defRPr>
            </a:pPr>
            <a:r>
              <a:t>Παράδειγμα: αύξηση του ενεργειακού κόστους μπορεί να περιορίσει την προσφορά προϊόντων σε κάθε τιμή. Εφόσον η ζήτηση παραμένει σταθερή, η τιμή ισορροπίας τείνει να αυξηθεί.</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Παράδειγμα: τουριστική ζήτηση στην Ελλάδα</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Σε περίοδο αυξημένης τουριστικής κίνησης, περισσότερα άτομα ζητούν δωμάτια. Αν ο αριθμός διαθέσιμων δωματίων δεν μπορεί να αυξηθεί άμεσα, η υψηλότερη ζήτηση μπορεί να οδηγήσει σε υψηλότερες τιμές.</a:t>
            </a:r>
          </a:p>
          <a:p>
            <a:pPr>
              <a:spcAft>
                <a:spcPts val="1600"/>
              </a:spcAft>
              <a:defRPr sz="1600">
                <a:solidFill>
                  <a:srgbClr val="23292D"/>
                </a:solidFill>
                <a:latin typeface="Aptos"/>
              </a:defRPr>
            </a:pPr>
            <a:r>
              <a:t>Το παράδειγμα δείχνει γιατί η βραχυχρόνια προσφορά καταλυμάτων μπορεί να είναι σχετικά ανελαστική. Δεν αποτελεί πρόβλεψη πραγματικών τιμών.</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Ελαστικότητα ζήτησης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ελαστικότητα τιμής ζήτησης δείχνει πόσο ευαίσθητη είναι η ζητούμενη ποσότητα σε μια μεταβολή της τιμής. Όταν η απόλυτη τιμή της ελαστικότητας είναι μεγαλύτερη από 1, η ζήτηση χαρακτηρίζεται ελαστική.</a:t>
            </a:r>
          </a:p>
          <a:p>
            <a:pPr>
              <a:spcAft>
                <a:spcPts val="1600"/>
              </a:spcAft>
              <a:defRPr sz="1600">
                <a:solidFill>
                  <a:srgbClr val="23292D"/>
                </a:solidFill>
                <a:latin typeface="Aptos"/>
              </a:defRPr>
            </a:pPr>
            <a:r>
              <a:t>Προϊόντα με εύκολα υποκατάστατα συχνά έχουν πιο ελαστική ζήτηση. Η χρονική περίοδος και η φύση του αγαθού επηρεάζουν επίσης την αντίδραση (Mankiw, 2021).</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Αριθμητικό παράδειγμα ελαστικότητας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Αν η τιμή αυξηθεί κατά 10% και η ζητούμενη ποσότητα μειωθεί κατά 20%, η προσεγγιστική ελαστικότητα είναι −20% ÷ 10% = −2.</a:t>
            </a:r>
          </a:p>
          <a:p>
            <a:pPr>
              <a:spcAft>
                <a:spcPts val="1600"/>
              </a:spcAft>
              <a:defRPr sz="1600">
                <a:solidFill>
                  <a:srgbClr val="23292D"/>
                </a:solidFill>
                <a:latin typeface="Aptos"/>
              </a:defRPr>
            </a:pPr>
            <a:r>
              <a:t>Η απόλυτη τιμή είναι 2, επομένως η ζήτηση είναι ελαστική. Ο υπολογισμός είναι απλουστευμένος και βασίζεται σε ποσοστιαίες μεταβολές από μια αρχική βάση.</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Ανώτατη τιμή και πιθανά αποτελέσματα</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Ένα δεσμευτικό ανώτατο όριο τιμής κάτω από την ανταγωνιστική ισορροπία μπορεί να αυξήσει τη ζητούμενη ποσότητα και να μειώσει την προσφερόμενη, δημιουργώντας έλλειμμα.</a:t>
            </a:r>
          </a:p>
          <a:p>
            <a:pPr>
              <a:spcAft>
                <a:spcPts val="1600"/>
              </a:spcAft>
              <a:defRPr sz="1600">
                <a:solidFill>
                  <a:srgbClr val="23292D"/>
                </a:solidFill>
                <a:latin typeface="Aptos"/>
              </a:defRPr>
            </a:pPr>
            <a:r>
              <a:t>Οι πραγματικές συνέπειες εξαρτώνται από τη δομή αγοράς, τη διάρκεια, την επιβολή του μέτρου και τις συμπληρωματικές πολιτικές.</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Φόροι και επιδοτήσεις σε επιμέρους αγορές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Ένας φόρος ανά μονάδα μπορεί να αυξήσει το κόστος διάθεσης και να επηρεάσει την τιμή που πληρώνει ο αγοραστής και το ποσό που λαμβάνει ο πωλητής. Η κατανομή της επιβάρυνσης εξαρτάται από τις ελαστικότητες.</a:t>
            </a:r>
          </a:p>
          <a:p>
            <a:pPr>
              <a:spcAft>
                <a:spcPts val="1600"/>
              </a:spcAft>
              <a:defRPr sz="1600">
                <a:solidFill>
                  <a:srgbClr val="23292D"/>
                </a:solidFill>
                <a:latin typeface="Aptos"/>
              </a:defRPr>
            </a:pPr>
            <a:r>
              <a:t>Μια επιδότηση μπορεί να μειώσει το αποτελεσματικό κόστος, αλλά έχει δημοσιονομικό κόστος και χρειάζεται αξιολόγηση ως προς τη στόχευση.</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Τι είναι η αγορά εργασίας;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Στην αγορά εργασίας οι επιχειρήσεις ζητούν εργασία και τα άτομα προσφέρουν εργασία. Η αμοιβή, οι συνθήκες εργασίας, οι δεξιότητες και οι θεσμοί επηρεάζουν τις αποφάσεις των δύο πλευρών.</a:t>
            </a:r>
          </a:p>
          <a:p>
            <a:pPr>
              <a:spcAft>
                <a:spcPts val="1600"/>
              </a:spcAft>
              <a:defRPr sz="1600">
                <a:solidFill>
                  <a:srgbClr val="23292D"/>
                </a:solidFill>
                <a:latin typeface="Aptos"/>
              </a:defRPr>
            </a:pPr>
            <a:r>
              <a:t>Η εργασία διαφέρει από ένα απλό εμπόρευμα: περιλαμβάνει ανθρώπινα δικαιώματα, συμβάσεις, εργασιακή προστασία και μακροχρόνιες σχέσεις (Borjas, 2020).</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Ζήτηση εργασίας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ζήτηση εργασίας εξαρτάται από τη ζήτηση για το προϊόν της επιχείρησης, την παραγωγικότητα των εργαζομένων, το κόστος απασχόλησης και τη διαθέσιμη τεχνολογία.</a:t>
            </a:r>
          </a:p>
          <a:p>
            <a:pPr>
              <a:spcAft>
                <a:spcPts val="1600"/>
              </a:spcAft>
              <a:defRPr sz="1600">
                <a:solidFill>
                  <a:srgbClr val="23292D"/>
                </a:solidFill>
                <a:latin typeface="Aptos"/>
              </a:defRPr>
            </a:pPr>
            <a:r>
              <a:t>Μια επιχείρηση με περισσότερες παραγγελίες μπορεί να χρειάζεται περισσότερο προσωπικό. Ωστόσο, ο βαθμός αύξησης εξαρτάται από την οργάνωση και την παραγωγική δυνατότητα.</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Προσφορά εργασίας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προσφορά εργασίας επηρεάζεται από μισθούς, δημογραφία, εκπαίδευση, μετακινήσεις, φροντίδα εξαρτώμενων μελών και προτιμήσεις για εργασία και ελεύθερο χρόνο.</a:t>
            </a:r>
          </a:p>
          <a:p>
            <a:pPr>
              <a:spcAft>
                <a:spcPts val="1600"/>
              </a:spcAft>
              <a:defRPr sz="1600">
                <a:solidFill>
                  <a:srgbClr val="23292D"/>
                </a:solidFill>
                <a:latin typeface="Aptos"/>
              </a:defRPr>
            </a:pPr>
            <a:r>
              <a:t>Παράδειγμα: οι διαθέσιμες θέσεις σε μια περιοχή δεν καλύπτονται πάντα αν λείπουν κατοικίες, μεταφορές ή οι απαιτούμενες δεξιότητες.</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Ανεργία: βασικές έννοιες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Άνεργος, στη στατιστική προσέγγιση, είναι άτομο χωρίς εργασία που πληροί τα σχετικά κριτήρια αναζήτησης και διαθεσιμότητας. Το ποσοστό ανεργίας υπολογίζεται ως άνεργοι προς εργατικό δυναμικό × 100.</a:t>
            </a:r>
          </a:p>
          <a:p>
            <a:pPr>
              <a:spcAft>
                <a:spcPts val="1600"/>
              </a:spcAft>
              <a:defRPr sz="1600">
                <a:solidFill>
                  <a:srgbClr val="23292D"/>
                </a:solidFill>
                <a:latin typeface="Aptos"/>
              </a:defRPr>
            </a:pPr>
            <a:r>
              <a:t>Δεν ταυτίζεται με το ποσοστό ατόμων χωρίς εργασία επί του συνολικού πληθυσμού. Η διάκριση είναι ουσιώδης για τη σωστή ερμηνεία των δεικτών (Eurostat).</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Υπολογισμός ποσοστού ανεργίας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Υποθετικό παράδειγμα: εργατικό δυναμικό 1.000 άτομα, εκ των οποίων 920 απασχολούνται και 80 είναι άνεργοι.</a:t>
            </a:r>
          </a:p>
          <a:p>
            <a:pPr>
              <a:spcAft>
                <a:spcPts val="1600"/>
              </a:spcAft>
              <a:defRPr sz="1600">
                <a:solidFill>
                  <a:srgbClr val="23292D"/>
                </a:solidFill>
                <a:latin typeface="Aptos"/>
              </a:defRPr>
            </a:pPr>
            <a:r>
              <a:t>Ποσοστό ανεργίας = 80 ÷ 1.000 × 100 = 8%. Ο οικονομικά μη ενεργός πληθυσμός δεν περιλαμβάνεται στον παρονομαστή.</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Διαρθρωτική και κυκλική ανεργία</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κυκλική ανεργία συνδέεται με μείωση της συνολικής ζήτησης σε περίοδο οικονομικής κάμψης. Η διαρθρωτική ανεργία σχετίζεται με αναντιστοιχίες δεξιοτήτων, περιοχών ή χαρακτηριστικών θέσεων εργασίας.</a:t>
            </a:r>
          </a:p>
          <a:p>
            <a:pPr>
              <a:spcAft>
                <a:spcPts val="1600"/>
              </a:spcAft>
              <a:defRPr sz="1600">
                <a:solidFill>
                  <a:srgbClr val="23292D"/>
                </a:solidFill>
                <a:latin typeface="Aptos"/>
              </a:defRPr>
            </a:pPr>
            <a:r>
              <a:t>Διαφορετικές αιτίες απαιτούν διαφορετικά εργαλεία: η κατάρτιση δεν υποκαθιστά απαραίτητα την τόνωση ζήτησης, ούτε το αντίστροφο.</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Ενεργητικές πολιτικές απασχόλησης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Οι ενεργητικές πολιτικές περιλαμβάνουν κατάρτιση, συμβουλευτική, υπηρεσίες αντιστοίχισης εργαζομένων–θέσεων και στοχευμένα κίνητρα πρόσληψης.</a:t>
            </a:r>
          </a:p>
          <a:p>
            <a:pPr>
              <a:spcAft>
                <a:spcPts val="1600"/>
              </a:spcAft>
              <a:defRPr sz="1600">
                <a:solidFill>
                  <a:srgbClr val="23292D"/>
                </a:solidFill>
                <a:latin typeface="Aptos"/>
              </a:defRPr>
            </a:pPr>
            <a:r>
              <a:t>Η αποτελεσματικότητα κρίνεται από το αν αυξάνεται η διατηρήσιμη απασχόληση, όχι μόνο από τον αριθμό συμμετεχόντων σε ένα πρόγραμμα.</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Παθητικές πολιτικές απασχόλησης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Οι παθητικές πολιτικές, όπως τα επιδόματα ανεργίας, αποσκοπούν κυρίως στην εισοδηματική προστασία σε περιόδους απώλειας εργασίας.</a:t>
            </a:r>
          </a:p>
          <a:p>
            <a:pPr>
              <a:spcAft>
                <a:spcPts val="1600"/>
              </a:spcAft>
              <a:defRPr sz="1600">
                <a:solidFill>
                  <a:srgbClr val="23292D"/>
                </a:solidFill>
                <a:latin typeface="Aptos"/>
              </a:defRPr>
            </a:pPr>
            <a:r>
              <a:t>Μπορούν να λειτουργούν ως αυτόματοι σταθεροποιητές της οικονομίας, αλλά διαφέρουν ως προς τους άμεσους στόχους τους από τα προγράμματα κατάρτισης και τοποθέτησης σε θέσεις εργασίας.</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Κατώτατος μισθός: στόχοι και συζήτηση</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Ο κατώτατος μισθός θεσπίζει ένα ελάχιστο επίπεδο αμοιβής για εργαζομένους που καλύπτονται από τη ρύθμιση. Στόχος είναι η προστασία των χαμηλά αμειβόμενων.</a:t>
            </a:r>
          </a:p>
          <a:p>
            <a:pPr>
              <a:spcAft>
                <a:spcPts val="1600"/>
              </a:spcAft>
              <a:defRPr sz="1600">
                <a:solidFill>
                  <a:srgbClr val="23292D"/>
                </a:solidFill>
                <a:latin typeface="Aptos"/>
              </a:defRPr>
            </a:pPr>
            <a:r>
              <a:t>Οι επιδράσεις στην απασχόληση εξαρτώνται από το ύψος του, τη συμμόρφωση, την παραγωγικότητα και τη δομή της αγοράς εργασίας. Δεν είναι επιστημονικά ορθό να υποθέτουμε μία ίδια επίδραση σε κάθε περίπτωση (Borjas, 2020).</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Ανταγωνιστικότητα: τι σημαίνει;</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Ανταγωνιστικότητα είναι η ικανότητα επιχειρήσεων και μιας οικονομίας να παράγουν αγαθά και υπηρεσίες που μπορούν να σταθούν στις αγορές, διατηρώντας ή βελτιώνοντας παραγωγικότητα και ευημερία.</a:t>
            </a:r>
          </a:p>
          <a:p>
            <a:pPr>
              <a:spcAft>
                <a:spcPts val="1600"/>
              </a:spcAft>
              <a:defRPr sz="1600">
                <a:solidFill>
                  <a:srgbClr val="23292D"/>
                </a:solidFill>
                <a:latin typeface="Aptos"/>
              </a:defRPr>
            </a:pPr>
            <a:r>
              <a:t>Δεν ισοδυναμεί απλώς με χαμηλούς μισθούς. Η ποιότητα, η τεχνολογία, οι υποδομές, οι δεξιότητες και η αποτελεσματική οργάνωση έχουν κεντρικό ρόλο.</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Ανταγωνιστικότητα κόστους και ποιότητας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ανταγωνιστικότητα κόστους αφορά το κόστος παραγωγής σε σχέση με ανταγωνιστές. Η ανταγωνιστικότητα ποιότητας αφορά αξιοπιστία, διαφοροποίηση, τεχνογνωσία, εξυπηρέτηση και καινοτομία.</a:t>
            </a:r>
          </a:p>
          <a:p>
            <a:pPr>
              <a:spcAft>
                <a:spcPts val="1600"/>
              </a:spcAft>
              <a:defRPr sz="1600">
                <a:solidFill>
                  <a:srgbClr val="23292D"/>
                </a:solidFill>
                <a:latin typeface="Aptos"/>
              </a:defRPr>
            </a:pPr>
            <a:r>
              <a:t>Ένα ελληνικό προϊόν μπορεί να ανταγωνίζεται με υψηλότερη ποιότητα και πιστοποίηση, όχι απαραίτητα με τη χαμηλότερη τιμή.</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Παραγωγικότητα και μοναδιαίο κόστος εργασίας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Απλουστευμένο παράδειγμα: εργαζόμενος αμείβεται με 80 € την ημέρα και παράγει 10 μονάδες. Κόστος εργασίας ανά μονάδα = 80 ÷ 10 = 8 €.</a:t>
            </a:r>
          </a:p>
          <a:p>
            <a:pPr>
              <a:spcAft>
                <a:spcPts val="1600"/>
              </a:spcAft>
              <a:defRPr sz="1600">
                <a:solidFill>
                  <a:srgbClr val="23292D"/>
                </a:solidFill>
                <a:latin typeface="Aptos"/>
              </a:defRPr>
            </a:pPr>
            <a:r>
              <a:t>Αν με την ίδια αμοιβή παράγει 16 μονάδες, το κόστος εργασίας ανά μονάδα μειώνεται σε 80 ÷ 16 = 5 €. Η παραγωγικότητα μπορεί επομένως να βελτιώνει την ανταγωνιστικότητα χωρίς μείωση ημερήσιας αμοιβής.</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Ελληνική οικονομία: βασικές προκλήσεις</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Για την ελληνική οικονομία έχουν σημασία η παραγωγικότητα, η επάρκεια δεξιοτήτων, οι επενδύσεις, η λειτουργία των αγορών, η εξωστρέφεια και η ποιότητα υποδομών.</a:t>
            </a:r>
          </a:p>
          <a:p>
            <a:pPr>
              <a:spcAft>
                <a:spcPts val="1600"/>
              </a:spcAft>
              <a:defRPr sz="1600">
                <a:solidFill>
                  <a:srgbClr val="23292D"/>
                </a:solidFill>
                <a:latin typeface="Aptos"/>
              </a:defRPr>
            </a:pPr>
            <a:r>
              <a:t>Οι πολιτικές χρειάζεται να συνδυάζουν μακροοικονομική σταθερότητα με μικροοικονομικές βελτιώσεις και ουσιαστική αξιολόγηση των αποτελεσμάτων.</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Συνολική εικόνα και συμπεράσματα</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Η προσφορά και η ζήτηση εξηγούν πώς διαμορφώνονται τιμές και ποσότητες σε συγκεκριμένες αγορές. Οι πολιτικές μπορούν να επηρεάσουν τα κίνητρα και τη λειτουργία τους, αλλά έχουν και κόστος.</a:t>
            </a:r>
          </a:p>
          <a:p>
            <a:pPr>
              <a:spcAft>
                <a:spcPts val="1600"/>
              </a:spcAft>
              <a:defRPr sz="1600">
                <a:solidFill>
                  <a:srgbClr val="23292D"/>
                </a:solidFill>
                <a:latin typeface="Aptos"/>
              </a:defRPr>
            </a:pPr>
            <a:r>
              <a:t>Η αγορά εργασίας απαιτεί συνδυασμό προστασίας, δεξιοτήτων και αποτελεσματικής αντιστοίχισης. Η ανταγωνιστικότητα στηρίζεται μακροχρόνια στην παραγωγικότητα, την ποιότητα και την καινοτομία.</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Ερωτήσεις για συζήτηση</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1. Τι συμβαίνει στη ζήτηση ξενοδοχειακών δωματίων όταν αυξάνεται ο αριθμός επισκεπτών;</a:t>
            </a:r>
          </a:p>
          <a:p>
            <a:pPr>
              <a:spcAft>
                <a:spcPts val="1600"/>
              </a:spcAft>
              <a:defRPr sz="1600">
                <a:solidFill>
                  <a:srgbClr val="23292D"/>
                </a:solidFill>
                <a:latin typeface="Aptos"/>
              </a:defRPr>
            </a:pPr>
            <a:r>
              <a:t>2. Ποια είναι η διαφορά μεταβολής της ζητούμενης ποσότητας και μετατόπισης της ζήτησης;</a:t>
            </a:r>
          </a:p>
          <a:p>
            <a:pPr>
              <a:spcAft>
                <a:spcPts val="1600"/>
              </a:spcAft>
              <a:defRPr sz="1600">
                <a:solidFill>
                  <a:srgbClr val="23292D"/>
                </a:solidFill>
                <a:latin typeface="Aptos"/>
              </a:defRPr>
            </a:pPr>
            <a:r>
              <a:t>3. Γιατί η κατάρτιση μπορεί να αντιμετωπίζει τη διαρθρωτική ανεργία;</a:t>
            </a:r>
          </a:p>
          <a:p>
            <a:pPr>
              <a:spcAft>
                <a:spcPts val="1600"/>
              </a:spcAft>
              <a:defRPr sz="1600">
                <a:solidFill>
                  <a:srgbClr val="23292D"/>
                </a:solidFill>
                <a:latin typeface="Aptos"/>
              </a:defRPr>
            </a:pPr>
            <a:r>
              <a:t>4. Πώς μπορεί να βελτιωθεί η ανταγωνιστικότητα χωρίς να μειωθούν οι μισθοί;</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8F9F7"/>
        </a:solidFill>
        <a:effectLst/>
      </p:bgPr>
    </p:bg>
    <p:spTree>
      <p:nvGrpSpPr>
        <p:cNvPr id="1" name=""/>
        <p:cNvGrpSpPr/>
        <p:nvPr/>
      </p:nvGrpSpPr>
      <p:grpSpPr/>
      <p:sp>
        <p:nvSpPr>
          <p:cNvPr id="2" name="Rectangle 1"/>
          <p:cNvSpPr/>
          <p:nvPr/>
        </p:nvSpPr>
        <p:spPr>
          <a:xfrm>
            <a:off x="0" y="0"/>
            <a:ext cx="137160" cy="685800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301752"/>
            <a:ext cx="10972800" cy="749808"/>
          </a:xfrm>
          <a:prstGeom prst="rect">
            <a:avLst/>
          </a:prstGeom>
          <a:noFill/>
        </p:spPr>
        <p:txBody>
          <a:bodyPr wrap="none">
            <a:spAutoFit/>
          </a:bodyPr>
          <a:lstStyle/>
          <a:p>
            <a:pPr>
              <a:defRPr b="1" sz="2500">
                <a:solidFill>
                  <a:srgbClr val="274958"/>
                </a:solidFill>
                <a:latin typeface="Aptos Display"/>
              </a:defRPr>
            </a:pPr>
            <a:r>
              <a:t>Βιβλιογραφία</a:t>
            </a:r>
          </a:p>
        </p:txBody>
      </p:sp>
      <p:sp>
        <p:nvSpPr>
          <p:cNvPr id="4" name="Rectangle 3"/>
          <p:cNvSpPr/>
          <p:nvPr/>
        </p:nvSpPr>
        <p:spPr>
          <a:xfrm>
            <a:off x="685800" y="1115568"/>
            <a:ext cx="10789920" cy="22860"/>
          </a:xfrm>
          <a:prstGeom prst="rect">
            <a:avLst/>
          </a:prstGeom>
          <a:solidFill>
            <a:srgbClr val="B18B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58952" y="1353312"/>
            <a:ext cx="10607040" cy="4983480"/>
          </a:xfrm>
          <a:prstGeom prst="rect">
            <a:avLst/>
          </a:prstGeom>
          <a:noFill/>
        </p:spPr>
        <p:txBody>
          <a:bodyPr wrap="square">
            <a:spAutoFit/>
          </a:bodyPr>
          <a:lstStyle/>
          <a:p>
            <a:pPr>
              <a:spcAft>
                <a:spcPts val="1600"/>
              </a:spcAft>
              <a:defRPr sz="1600">
                <a:solidFill>
                  <a:srgbClr val="23292D"/>
                </a:solidFill>
                <a:latin typeface="Aptos"/>
              </a:defRPr>
            </a:pPr>
            <a:r>
              <a:t>Πατρώνης, Β. (2018). Ελληνική Οικονομική Ιστορία. Ηρόδοτος.</a:t>
            </a:r>
          </a:p>
          <a:p>
            <a:pPr>
              <a:spcAft>
                <a:spcPts val="1600"/>
              </a:spcAft>
              <a:defRPr sz="1600">
                <a:solidFill>
                  <a:srgbClr val="23292D"/>
                </a:solidFill>
                <a:latin typeface="Aptos"/>
              </a:defRPr>
            </a:pPr>
            <a:r>
              <a:t>Mankiw, N. G. (2021). Principles of Economics (9th ed.). Cengage.</a:t>
            </a:r>
          </a:p>
          <a:p>
            <a:pPr>
              <a:spcAft>
                <a:spcPts val="1600"/>
              </a:spcAft>
              <a:defRPr sz="1600">
                <a:solidFill>
                  <a:srgbClr val="23292D"/>
                </a:solidFill>
                <a:latin typeface="Aptos"/>
              </a:defRPr>
            </a:pPr>
            <a:r>
              <a:t>Borjas, G. J. (2020). Labor Economics (8th ed.). McGraw-Hill.</a:t>
            </a:r>
          </a:p>
          <a:p>
            <a:pPr>
              <a:spcAft>
                <a:spcPts val="1600"/>
              </a:spcAft>
              <a:defRPr sz="1600">
                <a:solidFill>
                  <a:srgbClr val="23292D"/>
                </a:solidFill>
                <a:latin typeface="Aptos"/>
              </a:defRPr>
            </a:pPr>
            <a:r>
              <a:t>European Central Bank (ECB). Εκπαιδευτικό υλικό για τη νομισματική πολιτική στην ευρωζώνη.</a:t>
            </a:r>
          </a:p>
          <a:p>
            <a:pPr>
              <a:spcAft>
                <a:spcPts val="1600"/>
              </a:spcAft>
              <a:defRPr sz="1600">
                <a:solidFill>
                  <a:srgbClr val="23292D"/>
                </a:solidFill>
                <a:latin typeface="Aptos"/>
              </a:defRPr>
            </a:pPr>
            <a:r>
              <a:t>Eurostat. Μεθοδολογικές επεξηγήσεις για το εργατικό δυναμικό και την ανεργία.</a:t>
            </a:r>
          </a:p>
        </p:txBody>
      </p:sp>
      <p:sp>
        <p:nvSpPr>
          <p:cNvPr id="6" name="TextBox 5"/>
          <p:cNvSpPr txBox="1"/>
          <p:nvPr/>
        </p:nvSpPr>
        <p:spPr>
          <a:xfrm>
            <a:off x="758952" y="6464808"/>
            <a:ext cx="10515600" cy="201168"/>
          </a:xfrm>
          <a:prstGeom prst="rect">
            <a:avLst/>
          </a:prstGeom>
          <a:noFill/>
        </p:spPr>
        <p:txBody>
          <a:bodyPr wrap="none">
            <a:spAutoFit/>
          </a:bodyPr>
          <a:lstStyle/>
          <a:p>
            <a:pPr>
              <a:defRPr sz="900">
                <a:solidFill>
                  <a:srgbClr val="274958"/>
                </a:solidFill>
              </a:defRPr>
            </a:pPr>
            <a:r>
              <a:t>Ελληνική Οικονομία • 4η εβδομάδα                                      35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