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5" r:id="rId28"/>
    <p:sldId id="28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691"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41248" y="960120"/>
            <a:ext cx="10241280" cy="4572000"/>
          </a:xfrm>
          <a:prstGeom prst="rect">
            <a:avLst/>
          </a:prstGeom>
          <a:noFill/>
        </p:spPr>
        <p:txBody>
          <a:bodyPr wrap="none">
            <a:spAutoFit/>
          </a:bodyPr>
          <a:lstStyle/>
          <a:p>
            <a:pPr>
              <a:spcAft>
                <a:spcPts val="1000"/>
              </a:spcAft>
              <a:defRPr sz="3400" b="1">
                <a:solidFill>
                  <a:srgbClr val="274958"/>
                </a:solidFill>
              </a:defRPr>
            </a:pPr>
            <a:r>
              <a:t>ΕΛΛΗΝΙΚΗ ΟΙΚΟΝΟΜΙΑ</a:t>
            </a:r>
          </a:p>
          <a:p>
            <a:pPr>
              <a:spcAft>
                <a:spcPts val="1000"/>
              </a:spcAft>
              <a:defRPr sz="2500" b="1">
                <a:solidFill>
                  <a:srgbClr val="B18B48"/>
                </a:solidFill>
              </a:defRPr>
            </a:pPr>
            <a:r>
              <a:t>3η Εβδομάδα</a:t>
            </a:r>
          </a:p>
          <a:p>
            <a:pPr>
              <a:spcAft>
                <a:spcPts val="1000"/>
              </a:spcAft>
              <a:defRPr sz="2400" b="0">
                <a:solidFill>
                  <a:srgbClr val="1F2326"/>
                </a:solidFill>
              </a:defRPr>
            </a:pPr>
            <a:r>
              <a:t>Οικονομικό Σύστημα και Δομές της Ελληνικής Οικονομίας</a:t>
            </a:r>
          </a:p>
          <a:p>
            <a:pPr>
              <a:spcAft>
                <a:spcPts val="1000"/>
              </a:spcAft>
              <a:defRPr sz="1650" b="0">
                <a:solidFill>
                  <a:srgbClr val="5C676C"/>
                </a:solidFill>
              </a:defRPr>
            </a:pPr>
            <a:r>
              <a:t>Οικονομικά μοντέλα • παραγωγικοί τομείς • συγκριτική ανάπτυξη • εξωτερική ζήτηση και εξαγωγές</a:t>
            </a:r>
          </a:p>
          <a:p>
            <a:pPr>
              <a:spcAft>
                <a:spcPts val="1000"/>
              </a:spcAft>
              <a:defRPr sz="1350" b="0">
                <a:solidFill>
                  <a:srgbClr val="5C676C"/>
                </a:solidFill>
              </a:defRPr>
            </a:pPr>
            <a:r>
              <a:t>Δρ. Αδαμαντία Καούρη | Πανεπιστήμιο Πελοποννήσου</a:t>
            </a:r>
          </a:p>
        </p:txBody>
      </p:sp>
      <p:sp>
        <p:nvSpPr>
          <p:cNvPr id="4" name="TextBox 3"/>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είναι ένα οικονομικό σύστημα;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Οικονομικό σύστημα είναι ο τρόπος με τον οποίο μια κοινωνία οργανώνει την παραγωγή, τη διανομή και την κατανάλωση αγαθών και υπηρεσιών. Απαντά σε τρία βασικά ερωτήματα: τι θα παραχθεί, πώς θα παραχθεί και για ποιον θα παραχθεί (Mankiw, 2012).</a:t>
            </a:r>
          </a:p>
          <a:p>
            <a:pPr>
              <a:lnSpc>
                <a:spcPct val="102000"/>
              </a:lnSpc>
              <a:spcAft>
                <a:spcPts val="800"/>
              </a:spcAft>
              <a:defRPr sz="1570">
                <a:solidFill>
                  <a:srgbClr val="1F2326"/>
                </a:solidFill>
                <a:latin typeface="Aptos"/>
              </a:defRPr>
            </a:pPr>
            <a:r>
              <a:t>Στην πράξη, οι σύγχρονες οικονομίες είναι μικτές. Η αγορά καθορίζει μεγάλο μέρος των τιμών και των επενδυτικών αποφάσεων, ενώ το κράτος φορολογεί, δαπανά, ρυθμίζει, παρέχει δημόσια αγαθά και αναδιανέμει εισόδημα. Η διαφορά μεταξύ χωρών αφορά κυρίως τον βαθμό και τη μορφή της κρατικής παρέμβασης.</a:t>
            </a:r>
          </a:p>
          <a:p>
            <a:pPr>
              <a:lnSpc>
                <a:spcPct val="102000"/>
              </a:lnSpc>
              <a:spcAft>
                <a:spcPts val="800"/>
              </a:spcAft>
              <a:defRPr sz="1570">
                <a:solidFill>
                  <a:srgbClr val="1F2326"/>
                </a:solidFill>
                <a:latin typeface="Aptos"/>
              </a:defRPr>
            </a:pPr>
            <a:r>
              <a:t>Η ελληνική οικονομία αποτελεί χαρακτηριστικό παράδειγμα μικτής οικονομίας, στην οποία η ιδιωτική επιχειρηματικότητα συνυπάρχει διαχρονικά με ισχυρή κρατική παρουσία και, μετά το 1981, με ένα ολοένα σημαντικότερο ευρωπαϊκό θεσμικό πλαίσιο (Καζάκος, 2001; Πατρώνης, 2018).</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Αγορά και κράτος: δύο μηχανισμοί συντονισμού</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Ο μηχανισμός της αγοράς</a:t>
            </a:r>
          </a:p>
        </p:txBody>
      </p:sp>
      <p:sp>
        <p:nvSpPr>
          <p:cNvPr id="6" name="TextBox 5"/>
          <p:cNvSpPr txBox="1"/>
          <p:nvPr/>
        </p:nvSpPr>
        <p:spPr>
          <a:xfrm>
            <a:off x="758952" y="1901952"/>
            <a:ext cx="4919472" cy="4224528"/>
          </a:xfrm>
          <a:prstGeom prst="rect">
            <a:avLst/>
          </a:prstGeom>
          <a:noFill/>
        </p:spPr>
        <p:txBody>
          <a:bodyPr wrap="square">
            <a:spAutoFit/>
          </a:bodyPr>
          <a:lstStyle/>
          <a:p>
            <a:pPr>
              <a:spcAft>
                <a:spcPts val="800"/>
              </a:spcAft>
              <a:defRPr sz="1410">
                <a:solidFill>
                  <a:srgbClr val="1F2326"/>
                </a:solidFill>
              </a:defRPr>
            </a:pPr>
            <a:r>
              <a:t>Οι τιμές μεταφέρουν πληροφορίες για σπανιότητα και ζήτηση.</a:t>
            </a:r>
          </a:p>
          <a:p>
            <a:pPr>
              <a:spcAft>
                <a:spcPts val="800"/>
              </a:spcAft>
              <a:defRPr sz="1410">
                <a:solidFill>
                  <a:srgbClr val="1F2326"/>
                </a:solidFill>
              </a:defRPr>
            </a:pPr>
            <a:r>
              <a:t>Οι επιχειρήσεις αποφασίζουν τι και πόσο θα παράγουν με βάση κόστος, τιμές και προσδοκώμενο κέρδος.</a:t>
            </a:r>
          </a:p>
          <a:p>
            <a:pPr>
              <a:spcAft>
                <a:spcPts val="800"/>
              </a:spcAft>
              <a:defRPr sz="1410">
                <a:solidFill>
                  <a:srgbClr val="1F2326"/>
                </a:solidFill>
              </a:defRPr>
            </a:pPr>
            <a:r>
              <a:t>Ο ανταγωνισμός μπορεί να ενισχύσει αποτελεσματικότητα, καινοτομία και επιλογές για τον καταναλωτή.</a:t>
            </a:r>
          </a:p>
          <a:p>
            <a:pPr>
              <a:spcAft>
                <a:spcPts val="800"/>
              </a:spcAft>
              <a:defRPr sz="1410">
                <a:solidFill>
                  <a:srgbClr val="1F2326"/>
                </a:solidFill>
              </a:defRPr>
            </a:pPr>
            <a:r>
              <a:t>Οι αγορές όμως μπορεί να αποτυγχάνουν όταν υπάρχουν εξωτερικότητες, μονοπωλιακή δύναμη ή ασύμμετρη πληροφόρηση (Mankiw, 2012).</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Ο ρόλος του κράτους</a:t>
            </a:r>
          </a:p>
        </p:txBody>
      </p:sp>
      <p:sp>
        <p:nvSpPr>
          <p:cNvPr id="8" name="TextBox 7"/>
          <p:cNvSpPr txBox="1"/>
          <p:nvPr/>
        </p:nvSpPr>
        <p:spPr>
          <a:xfrm>
            <a:off x="6272784" y="1901952"/>
            <a:ext cx="4919472" cy="4224528"/>
          </a:xfrm>
          <a:prstGeom prst="rect">
            <a:avLst/>
          </a:prstGeom>
          <a:noFill/>
        </p:spPr>
        <p:txBody>
          <a:bodyPr wrap="square">
            <a:spAutoFit/>
          </a:bodyPr>
          <a:lstStyle/>
          <a:p>
            <a:pPr>
              <a:spcAft>
                <a:spcPts val="800"/>
              </a:spcAft>
              <a:defRPr sz="1410">
                <a:solidFill>
                  <a:srgbClr val="1F2326"/>
                </a:solidFill>
              </a:defRPr>
            </a:pPr>
            <a:r>
              <a:t>Παρέχει δημόσια αγαθά και υποδομές.</a:t>
            </a:r>
          </a:p>
          <a:p>
            <a:pPr>
              <a:spcAft>
                <a:spcPts val="800"/>
              </a:spcAft>
              <a:defRPr sz="1410">
                <a:solidFill>
                  <a:srgbClr val="1F2326"/>
                </a:solidFill>
              </a:defRPr>
            </a:pPr>
            <a:r>
              <a:t>Ρυθμίζει αγορές και προστατεύει τον ανταγωνισμό.</a:t>
            </a:r>
          </a:p>
          <a:p>
            <a:pPr>
              <a:spcAft>
                <a:spcPts val="800"/>
              </a:spcAft>
              <a:defRPr sz="1410">
                <a:solidFill>
                  <a:srgbClr val="1F2326"/>
                </a:solidFill>
              </a:defRPr>
            </a:pPr>
            <a:r>
              <a:t>Αναδιανέμει εισόδημα και χρηματοδοτεί κοινωνικές υπηρεσίες.</a:t>
            </a:r>
          </a:p>
          <a:p>
            <a:pPr>
              <a:spcAft>
                <a:spcPts val="800"/>
              </a:spcAft>
              <a:defRPr sz="1410">
                <a:solidFill>
                  <a:srgbClr val="1F2326"/>
                </a:solidFill>
              </a:defRPr>
            </a:pPr>
            <a:r>
              <a:t>Παρεμβαίνει για μακροοικονομική σταθερότητα και αναπτυξιακούς στόχους.</a:t>
            </a:r>
          </a:p>
          <a:p>
            <a:pPr>
              <a:spcAft>
                <a:spcPts val="800"/>
              </a:spcAft>
              <a:defRPr sz="1410">
                <a:solidFill>
                  <a:srgbClr val="1F2326"/>
                </a:solidFill>
              </a:defRPr>
            </a:pPr>
            <a:r>
              <a:t>Το κρίσιμο ζήτημα δεν είναι «κράτος ή αγορά», αλλά ποιος συνδυασμός λειτουργεί αποτελεσματικότερα σε κάθε περίπτωση (Καζάκος, 2001).</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ελληνική οικονομία ως μικτή οικονομία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Μετά τον Β΄ Παγκόσμιο Πόλεμο, η Ελλάδα ανέπτυξε ένα μοντέλο στο οποίο η ιδιωτική ιδιοκτησία και η επιχειρηματικότητα παρέμεναν κυρίαρχες, αλλά το κράτος διατηρούσε σημαντικό ρόλο στην πίστωση, στις υποδομές, στις επενδύσεις και στη ρύθμιση της οικονομικής δραστηριότητας (Ιορδάνογλου, 2020).</a:t>
            </a:r>
          </a:p>
          <a:p>
            <a:pPr>
              <a:lnSpc>
                <a:spcPct val="102000"/>
              </a:lnSpc>
              <a:spcAft>
                <a:spcPts val="800"/>
              </a:spcAft>
              <a:defRPr sz="1570">
                <a:solidFill>
                  <a:srgbClr val="1F2326"/>
                </a:solidFill>
                <a:latin typeface="Aptos"/>
              </a:defRPr>
            </a:pPr>
            <a:r>
              <a:t>Ο κρατικός παρεμβατισμός δεν είχε πάντα την ίδια μορφή. Στη μεταπολεμική ανάπτυξη συνδέθηκε με ανασυγκρότηση και καθοδήγηση επενδύσεων. Μετά τη Μεταπολίτευση αυξήθηκε η κρατική παρουσία και η κοινωνική δαπάνη. Από τη δεκαετία του 1990 ενισχύθηκαν η απελευθέρωση αγορών, οι ιδιωτικοποιήσεις και η ευρωπαϊκή ρύθμιση (Καζάκος, 2001).</a:t>
            </a:r>
          </a:p>
          <a:p>
            <a:pPr>
              <a:lnSpc>
                <a:spcPct val="102000"/>
              </a:lnSpc>
              <a:spcAft>
                <a:spcPts val="800"/>
              </a:spcAft>
              <a:defRPr sz="1570">
                <a:solidFill>
                  <a:srgbClr val="1F2326"/>
                </a:solidFill>
                <a:latin typeface="Aptos"/>
              </a:defRPr>
            </a:pPr>
            <a:r>
              <a:t>Άρα, όταν μιλάμε για «το ελληνικό μοντέλο», δεν αναφερόμαστε σε ένα σταθερό σύστημα. Πρόκειται για ένα μεταβαλλόμενο μείγμα αγοράς, κράτους και ευρωπαϊκών θεσμών.</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εννοούμε με τον όρο «παραγωγική δομή»;</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παραγωγική δομή δείχνει από ποιους κλάδους και δραστηριότητες παράγεται το εισόδημα μιας οικονομίας. Δεν έχει σημασία μόνο το συνολικό ΑΕΠ, αλλά και ποιοι τομείς το δημιουργούν, πόσο παραγωγικοί είναι, πόσες θέσεις εργασίας προσφέρουν και πόσο συνδέονται με τις διεθνείς αγορές.</a:t>
            </a:r>
          </a:p>
          <a:p>
            <a:pPr>
              <a:lnSpc>
                <a:spcPct val="102000"/>
              </a:lnSpc>
              <a:spcAft>
                <a:spcPts val="800"/>
              </a:spcAft>
              <a:defRPr sz="1570">
                <a:solidFill>
                  <a:srgbClr val="1F2326"/>
                </a:solidFill>
                <a:latin typeface="Aptos"/>
              </a:defRPr>
            </a:pPr>
            <a:r>
              <a:t>Μια οικονομία μπορεί να αναπτύσσεται με διαφορετικούς τρόπους: μέσω βιομηχανίας, γεωργίας υψηλής προστιθέμενης αξίας, υπηρεσιών, εξαγωγών, επενδύσεων ή εσωτερικής κατανάλωσης. Κάθε σύνθεση δημιουργεί διαφορετικές ευκαιρίες αλλά και διαφορετικές ευπάθειες.</a:t>
            </a:r>
          </a:p>
          <a:p>
            <a:pPr>
              <a:lnSpc>
                <a:spcPct val="102000"/>
              </a:lnSpc>
              <a:spcAft>
                <a:spcPts val="800"/>
              </a:spcAft>
              <a:defRPr sz="1570">
                <a:solidFill>
                  <a:srgbClr val="1F2326"/>
                </a:solidFill>
                <a:latin typeface="Aptos"/>
              </a:defRPr>
            </a:pPr>
            <a:r>
              <a:t>Για την Ελλάδα, η σταδιακή μετάβαση από τη γεωργία και τη μεταποίηση προς τις υπηρεσίες αποτελεί μία από τις σημαντικότερες μακροχρόνιες αλλαγές της μεταπολεμικής περιόδου (Πατρώνης, 2018; Κωστής, 2019).</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Οι τρεις βασικοί τομείς της οικονομίας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49808" y="1828800"/>
            <a:ext cx="3246120" cy="23317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274958"/>
                </a:solidFill>
              </a:defRPr>
            </a:pPr>
            <a:r>
              <a:t>ΠΡΩΤΟΓΕΝΗΣ</a:t>
            </a:r>
          </a:p>
          <a:p>
            <a:pPr algn="ctr">
              <a:spcBef>
                <a:spcPts val="1400"/>
              </a:spcBef>
              <a:defRPr sz="1420">
                <a:solidFill>
                  <a:srgbClr val="1F2326"/>
                </a:solidFill>
              </a:defRPr>
            </a:pPr>
            <a:r>
              <a:t>Γεωργία • κτηνοτροφία • αλιεία</a:t>
            </a:r>
            <a:br/>
            <a:r>
              <a:t>Εξόρυξη φυσικών πόρων</a:t>
            </a:r>
          </a:p>
        </p:txBody>
      </p:sp>
      <p:sp>
        <p:nvSpPr>
          <p:cNvPr id="6" name="Rounded Rectangle 5"/>
          <p:cNvSpPr/>
          <p:nvPr/>
        </p:nvSpPr>
        <p:spPr>
          <a:xfrm>
            <a:off x="4544568" y="1828800"/>
            <a:ext cx="3246120" cy="2331720"/>
          </a:xfrm>
          <a:prstGeom prst="roundRect">
            <a:avLst/>
          </a:prstGeom>
          <a:solidFill>
            <a:srgbClr val="EFF2F1"/>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274958"/>
                </a:solidFill>
              </a:defRPr>
            </a:pPr>
            <a:r>
              <a:t>ΔΕΥΤΕΡΟΓΕΝΗΣ</a:t>
            </a:r>
          </a:p>
          <a:p>
            <a:pPr algn="ctr">
              <a:spcBef>
                <a:spcPts val="1400"/>
              </a:spcBef>
              <a:defRPr sz="1420">
                <a:solidFill>
                  <a:srgbClr val="1F2326"/>
                </a:solidFill>
              </a:defRPr>
            </a:pPr>
            <a:r>
              <a:t>Μεταποίηση • βιομηχανία</a:t>
            </a:r>
            <a:br/>
            <a:r>
              <a:t>Κατασκευές • ενέργεια</a:t>
            </a:r>
          </a:p>
        </p:txBody>
      </p:sp>
      <p:sp>
        <p:nvSpPr>
          <p:cNvPr id="7" name="Rounded Rectangle 6"/>
          <p:cNvSpPr/>
          <p:nvPr/>
        </p:nvSpPr>
        <p:spPr>
          <a:xfrm>
            <a:off x="8339328" y="1828800"/>
            <a:ext cx="3246120" cy="23317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274958"/>
                </a:solidFill>
              </a:defRPr>
            </a:pPr>
            <a:r>
              <a:t>ΤΡΙΤΟΓΕΝΗΣ</a:t>
            </a:r>
          </a:p>
          <a:p>
            <a:pPr algn="ctr">
              <a:spcBef>
                <a:spcPts val="1400"/>
              </a:spcBef>
              <a:defRPr sz="1420">
                <a:solidFill>
                  <a:srgbClr val="1F2326"/>
                </a:solidFill>
              </a:defRPr>
            </a:pPr>
            <a:r>
              <a:t>Εμπόριο • τουρισμός • μεταφορές</a:t>
            </a:r>
            <a:br/>
            <a:r>
              <a:t>Χρηματοοικονομικά • δημόσιες και άλλες υπηρεσίες</a:t>
            </a:r>
          </a:p>
        </p:txBody>
      </p:sp>
      <p:sp>
        <p:nvSpPr>
          <p:cNvPr id="8" name="TextBox 7"/>
          <p:cNvSpPr txBox="1"/>
          <p:nvPr/>
        </p:nvSpPr>
        <p:spPr>
          <a:xfrm>
            <a:off x="914400" y="4709160"/>
            <a:ext cx="9140451" cy="761747"/>
          </a:xfrm>
          <a:prstGeom prst="rect">
            <a:avLst/>
          </a:prstGeom>
          <a:noFill/>
        </p:spPr>
        <p:txBody>
          <a:bodyPr wrap="none">
            <a:spAutoFit/>
          </a:bodyPr>
          <a:lstStyle/>
          <a:p>
            <a:pPr>
              <a:defRPr sz="1450">
                <a:solidFill>
                  <a:srgbClr val="1F2326"/>
                </a:solidFill>
              </a:defRPr>
            </a:pPr>
            <a:r>
              <a:rPr dirty="0"/>
              <a:t>Η </a:t>
            </a:r>
            <a:r>
              <a:rPr dirty="0" err="1"/>
              <a:t>οικονομική</a:t>
            </a:r>
            <a:r>
              <a:rPr dirty="0"/>
              <a:t> α</a:t>
            </a:r>
            <a:r>
              <a:rPr dirty="0" err="1"/>
              <a:t>νά</a:t>
            </a:r>
            <a:r>
              <a:rPr dirty="0"/>
              <a:t>πτυξη συνήθως συνοδεύεται από μεταβολή της σχετικής σημασίας των τομέων:</a:t>
            </a:r>
            <a:endParaRPr lang="el-GR" dirty="0"/>
          </a:p>
          <a:p>
            <a:pPr>
              <a:defRPr sz="1450">
                <a:solidFill>
                  <a:srgbClr val="1F2326"/>
                </a:solidFill>
              </a:defRPr>
            </a:pPr>
            <a:r>
              <a:rPr dirty="0"/>
              <a:t> </a:t>
            </a:r>
            <a:r>
              <a:rPr dirty="0" err="1"/>
              <a:t>μειώνετ</a:t>
            </a:r>
            <a:r>
              <a:rPr dirty="0"/>
              <a:t>αι το μερίδιο της γεωργίας και αυξάνονται αρχικά η βιομηχανία και στη συνέχεια οι υπηρεσίες. </a:t>
            </a:r>
            <a:endParaRPr lang="el-GR" dirty="0"/>
          </a:p>
          <a:p>
            <a:pPr>
              <a:defRPr sz="1450">
                <a:solidFill>
                  <a:srgbClr val="1F2326"/>
                </a:solidFill>
              </a:defRPr>
            </a:pPr>
            <a:r>
              <a:rPr dirty="0"/>
              <a:t>Η </a:t>
            </a:r>
            <a:r>
              <a:rPr dirty="0" err="1"/>
              <a:t>ελληνική</a:t>
            </a:r>
            <a:r>
              <a:rPr dirty="0"/>
              <a:t> π</a:t>
            </a:r>
            <a:r>
              <a:rPr dirty="0" err="1"/>
              <a:t>ερί</a:t>
            </a:r>
            <a:r>
              <a:rPr dirty="0"/>
              <a:t>πτωση ακολούθησε αυτή τη γενική κατεύθυνση, αλλά με ιδιαίτερα χαρακτηριστικά (Πατρώνης, 2018).</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7</a:t>
            </a:r>
          </a:p>
        </p:txBody>
      </p:sp>
      <p:pic>
        <p:nvPicPr>
          <p:cNvPr id="11" name="Picture 10">
            <a:extLst>
              <a:ext uri="{FF2B5EF4-FFF2-40B4-BE49-F238E27FC236}">
                <a16:creationId xmlns:a16="http://schemas.microsoft.com/office/drawing/2014/main" id="{14AD9275-49EA-1FF7-5385-79CF667E6332}"/>
              </a:ext>
            </a:extLst>
          </p:cNvPr>
          <p:cNvPicPr>
            <a:picLocks noChangeAspect="1"/>
          </p:cNvPicPr>
          <p:nvPr/>
        </p:nvPicPr>
        <p:blipFill>
          <a:blip r:embed="rId2"/>
          <a:stretch>
            <a:fillRect/>
          </a:stretch>
        </p:blipFill>
        <p:spPr>
          <a:xfrm>
            <a:off x="3239" y="0"/>
            <a:ext cx="12185522"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Ο πρωτογενής τομέας: από την κυριαρχία στη συρρίκνωση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Στις πρώτες μεταπολεμικές δεκαετίες, η γεωργία απασχολούσε μεγάλο μέρος του πληθυσμού και αποτελούσε βασικό τμήμα της παραγωγής. Η οικονομική ανάπτυξη, η αστικοποίηση και η μετακίνηση εργατικού δυναμικού προς τη βιομηχανία και τις υπηρεσίες μείωσαν σταδιακά τη σχετική σημασία του πρωτογενούς τομέα (Ιορδάνογλου, 2020).</a:t>
            </a:r>
          </a:p>
          <a:p>
            <a:pPr>
              <a:lnSpc>
                <a:spcPct val="102000"/>
              </a:lnSpc>
              <a:spcAft>
                <a:spcPts val="800"/>
              </a:spcAft>
              <a:defRPr sz="1570">
                <a:solidFill>
                  <a:srgbClr val="1F2326"/>
                </a:solidFill>
                <a:latin typeface="Aptos"/>
              </a:defRPr>
            </a:pPr>
            <a:r>
              <a:t>Η συρρίκνωση του μεριδίου της γεωργίας δεν σημαίνει ότι ο τομέας παύει να είναι σημαντικός. Αντίθετα, η σύγχρονη συζήτηση εστιάζει περισσότερο στην παραγωγικότητα, στην ποιότητα, στη διαφοροποίηση προϊόντων, στην τυποποίηση και στην εξαγωγική δυνατότητα.</a:t>
            </a:r>
          </a:p>
          <a:p>
            <a:pPr>
              <a:lnSpc>
                <a:spcPct val="102000"/>
              </a:lnSpc>
              <a:spcAft>
                <a:spcPts val="800"/>
              </a:spcAft>
              <a:defRPr sz="1570">
                <a:solidFill>
                  <a:srgbClr val="1F2326"/>
                </a:solidFill>
                <a:latin typeface="Aptos"/>
              </a:defRPr>
            </a:pPr>
            <a:r>
              <a:t>Η ένταξη στην ΕΟΚ επηρέασε επίσης σημαντικά την ελληνική γεωργία μέσω της Κοινής Αγροτικής Πολιτικής. Οι ευρωπαϊκές ενισχύσεις δημιούργησαν εισοδηματική στήριξη, αλλά παράλληλα διαμόρφωσαν κίνητρα και εξαρτήσεις που επηρέασαν την παραγωγική προσαρμογή (Πατρώνης, 2018).</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Πρωτογενής τομέας: η πρόκληση της προστιθέμενης αξίας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οικονομική αξία ενός αγροτικού προϊόντος δεν καθορίζεται μόνο από την ποσότητα παραγωγής. Αυξάνεται όταν το προϊόν μεταποιείται, τυποποιείται, πιστοποιείται, αποκτά ισχυρό brand και εντάσσεται σε διεθνή δίκτυα διανομής.</a:t>
            </a:r>
          </a:p>
          <a:p>
            <a:pPr>
              <a:lnSpc>
                <a:spcPct val="102000"/>
              </a:lnSpc>
              <a:spcAft>
                <a:spcPts val="800"/>
              </a:spcAft>
              <a:defRPr sz="1570">
                <a:solidFill>
                  <a:srgbClr val="1F2326"/>
                </a:solidFill>
                <a:latin typeface="Aptos"/>
              </a:defRPr>
            </a:pPr>
            <a:r>
              <a:t>Παράδειγμα: η εξαγωγή χύμα ελαιολάδου δημιουργεί μικρότερη προστιθέμενη αξία από ένα επώνυμο, τυποποιημένο προϊόν που πωλείται σε ξένες αγορές σε υψηλότερη τιμή. Το ίδιο ισχύει για κρασί, τυριά, φρούτα και άλλα προϊόντα.</a:t>
            </a:r>
          </a:p>
          <a:p>
            <a:pPr>
              <a:lnSpc>
                <a:spcPct val="102000"/>
              </a:lnSpc>
              <a:spcAft>
                <a:spcPts val="800"/>
              </a:spcAft>
              <a:defRPr sz="1570">
                <a:solidFill>
                  <a:srgbClr val="1F2326"/>
                </a:solidFill>
                <a:latin typeface="Aptos"/>
              </a:defRPr>
            </a:pPr>
            <a:r>
              <a:t>Επομένως, το βασικό ζήτημα για τον ελληνικό πρωτογενή τομέα δεν είναι απλώς «να παράγουμε περισσότερο», αλλά να συνδέσουμε παραγωγή, μεταποίηση, ποιότητα, τεχνολογία, logistics και εξαγωγές. Αυτό αποτελεί χαρακτηριστικό παράδειγμα παραγωγικού μετασχηματισμού.</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Ο δευτερογενής τομέας: βιομηχανία και μεταποίηση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βιομηχανική ανάπτυξη αποτέλεσε σημαντικό μέρος του μεταπολεμικού αναπτυξιακού μοντέλου. Κατά την περίοδο της ταχείας ανάπτυξης αυξήθηκαν οι επενδύσεις στη μεταποίηση και ενισχύθηκε η μετακίνηση εργατικού δυναμικού από τη γεωργία προς τα αστικά κέντρα και τη βιομηχανία (Ιορδάνογλου, 2020).</a:t>
            </a:r>
          </a:p>
          <a:p>
            <a:pPr>
              <a:lnSpc>
                <a:spcPct val="102000"/>
              </a:lnSpc>
              <a:spcAft>
                <a:spcPts val="800"/>
              </a:spcAft>
              <a:defRPr sz="1570">
                <a:solidFill>
                  <a:srgbClr val="1F2326"/>
                </a:solidFill>
                <a:latin typeface="Aptos"/>
              </a:defRPr>
            </a:pPr>
            <a:r>
              <a:t>Η μεταποίηση είναι σημαντική επειδή μπορεί να δημιουργεί υψηλότερη παραγωγικότητα, εξαγώγιμα προϊόντα, τεχνογνωσία και συνδέσεις με άλλους κλάδους. Η βιομηχανική βάση μιας χώρας επηρεάζει επομένως την ικανότητά της να ανταγωνίζεται διεθνώς.</a:t>
            </a:r>
          </a:p>
          <a:p>
            <a:pPr>
              <a:lnSpc>
                <a:spcPct val="102000"/>
              </a:lnSpc>
              <a:spcAft>
                <a:spcPts val="800"/>
              </a:spcAft>
              <a:defRPr sz="1570">
                <a:solidFill>
                  <a:srgbClr val="1F2326"/>
                </a:solidFill>
                <a:latin typeface="Aptos"/>
              </a:defRPr>
            </a:pPr>
            <a:r>
              <a:t>Στην Ελλάδα, η μεταποίηση δεν απέκτησε το ίδιο βάρος που απέκτησε σε ορισμένες άλλες ευρωπαϊκές οικονομίες. Η μετέπειτα ενίσχυση των υπηρεσιών έκανε ακόμη πιο έντονη τη συζήτηση για το κατά πόσο η χώρα χρειάζεται ισχυρότερη παραγωγή διεθνώς εμπορεύσιμων αγαθών (Κωστής, 2019).</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Αποβιομηχάνιση ή παραγωγικός μετασχηματισμός;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Καθώς μια οικονομία αναπτύσσεται, είναι φυσιολογικό οι υπηρεσίες να αυξάνουν το μερίδιό τους. Η μείωση του ποσοστού της βιομηχανίας στο ΑΕΠ δεν αποτελεί από μόνη της απόδειξη οικονομικής αποτυχίας. Το κρίσιμο ερώτημα είναι αν η μεταβολή συνοδεύεται από παραγωγικότερες και διεθνώς ανταγωνιστικές δραστηριότητες.</a:t>
            </a:r>
          </a:p>
          <a:p>
            <a:pPr>
              <a:lnSpc>
                <a:spcPct val="102000"/>
              </a:lnSpc>
              <a:spcAft>
                <a:spcPts val="800"/>
              </a:spcAft>
              <a:defRPr sz="1570">
                <a:solidFill>
                  <a:srgbClr val="1F2326"/>
                </a:solidFill>
                <a:latin typeface="Aptos"/>
              </a:defRPr>
            </a:pPr>
            <a:r>
              <a:t>Στην ελληνική περίπτωση, η σχετική αδυναμία της μεταποίησης συνδέεται με προβλήματα μεγέθους επιχειρήσεων, επενδύσεων, χρηματοδότησης, τεχνολογικής αναβάθμισης και εξαγωγικής διείσδυσης. Παράλληλα, υπάρχουν δυναμικοί κλάδοι όπως τρόφιμα, φάρμακα, μέταλλα και εξειδικευμένη μεταποίηση.</a:t>
            </a:r>
          </a:p>
          <a:p>
            <a:pPr>
              <a:lnSpc>
                <a:spcPct val="102000"/>
              </a:lnSpc>
              <a:spcAft>
                <a:spcPts val="800"/>
              </a:spcAft>
              <a:defRPr sz="1570">
                <a:solidFill>
                  <a:srgbClr val="1F2326"/>
                </a:solidFill>
                <a:latin typeface="Aptos"/>
              </a:defRPr>
            </a:pPr>
            <a:r>
              <a:t>Άρα, η συζήτηση δεν είναι απλώς «περισσότερη βιομηχανία», αλλά ποια βιομηχανία, με ποια τεχνολογία, ποια παραγωγικότητα και ποια θέση στις διεθνείς αλυσίδες αξίας.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Ο τριτογενής τομέας: η οικονομία των υπηρεσιών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υπηρεσίες αποτελούν σήμερα το μεγαλύτερο τμήμα της ελληνικής οικονομίας. Περιλαμβάνουν πολύ διαφορετικές δραστηριότητες: εμπόριο, τουρισμό, μεταφορές, ναυτιλία, χρηματοοικονομικές υπηρεσίες, επαγγελματικές υπηρεσίες, εκπαίδευση, υγεία και δημόσια διοίκηση.</a:t>
            </a:r>
          </a:p>
          <a:p>
            <a:pPr>
              <a:lnSpc>
                <a:spcPct val="102000"/>
              </a:lnSpc>
              <a:spcAft>
                <a:spcPts val="800"/>
              </a:spcAft>
              <a:defRPr sz="1570">
                <a:solidFill>
                  <a:srgbClr val="1F2326"/>
                </a:solidFill>
                <a:latin typeface="Aptos"/>
              </a:defRPr>
            </a:pPr>
            <a:r>
              <a:t>Η μεγάλη συμμετοχή των υπηρεσιών δεν είναι από μόνη της πρόβλημα. Πολλές από τις πιο προηγμένες οικονομίες έχουν υψηλό μερίδιο υπηρεσιών. Η κρίσιμη διαφορά βρίσκεται στην παραγωγικότητα, στην εξωστρέφεια, στην τεχνολογική ένταση και στην προστιθέμενη αξία των υπηρεσιών.</a:t>
            </a:r>
          </a:p>
          <a:p>
            <a:pPr>
              <a:lnSpc>
                <a:spcPct val="102000"/>
              </a:lnSpc>
              <a:spcAft>
                <a:spcPts val="800"/>
              </a:spcAft>
              <a:defRPr sz="1570">
                <a:solidFill>
                  <a:srgbClr val="1F2326"/>
                </a:solidFill>
                <a:latin typeface="Aptos"/>
              </a:defRPr>
            </a:pPr>
            <a:r>
              <a:t>Για την Ελλάδα, ο τουρισμός και η ναυτιλία είναι ιδιαίτερα σημαντικές εξωστρεφείς δραστηριότητες. Παράλληλα, η ψηφιοποίηση δημιουργεί δυνατότητες ανάπτυξης υπηρεσιών που μπορούν να πωλούνται διεθνώς χωρίς φυσική μεταφορά αγαθών.</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Τουρισμός: εξωστρέφεια και ταυτόχρονα εξάρτηση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 τουρισμός λειτουργεί ουσιαστικά ως εξαγωγή υπηρεσιών: ο ξένος επισκέπτης καταναλώνει στην Ελλάδα και εισάγει εισόδημα από το εξωτερικό. Ο κλάδος δημιουργεί άμεση ζήτηση για καταλύματα, εστίαση και μεταφορές, αλλά και έμμεση ζήτηση για τρόφιμα, κατασκευές, εμπόριο και άλλες υπηρεσίες.</a:t>
            </a:r>
          </a:p>
          <a:p>
            <a:pPr>
              <a:lnSpc>
                <a:spcPct val="102000"/>
              </a:lnSpc>
              <a:spcAft>
                <a:spcPts val="800"/>
              </a:spcAft>
              <a:defRPr sz="1570">
                <a:solidFill>
                  <a:srgbClr val="1F2326"/>
                </a:solidFill>
                <a:latin typeface="Aptos"/>
              </a:defRPr>
            </a:pPr>
            <a:r>
              <a:t>Η μεγάλη σημασία του τουρισμού δημιουργεί όμως και ευπάθειες. Η ζήτηση επηρεάζεται από το διεθνές εισόδημα, τις τιμές μεταφορών, γεωπολιτικά γεγονότα, υγειονομικές κρίσεις και τον ανταγωνισμό άλλων προορισμών. Η πανδημία έδειξε χαρακτηριστικά πόσο γρήγορα μπορεί να διακοπεί η διεθνής τουριστική ροή.</a:t>
            </a:r>
          </a:p>
          <a:p>
            <a:pPr>
              <a:lnSpc>
                <a:spcPct val="102000"/>
              </a:lnSpc>
              <a:spcAft>
                <a:spcPts val="800"/>
              </a:spcAft>
              <a:defRPr sz="1570">
                <a:solidFill>
                  <a:srgbClr val="1F2326"/>
                </a:solidFill>
                <a:latin typeface="Aptos"/>
              </a:defRPr>
            </a:pPr>
            <a:r>
              <a:t>Το αναπτυξιακό ερώτημα επομένως δεν είναι αν ο τουρισμός είναι «καλός ή κακός», αλλά πώς αυξάνεται η προστιθέμενη αξία του και πώς συνδέεται περισσότερο με εγχώρια προϊόντα, τεχνολογία, πολιτισμό και άλλους παραγωγικούς κλάδους.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Ναυτιλία: ένας διεθνώς προσανατολισμένος κλάδος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ελληνική ναυτιλία αποτελεί δραστηριότητα με έντονο διεθνή προσανατολισμό. Η ζήτηση για θαλάσσιες μεταφορές εξαρτάται από το παγκόσμιο εμπόριο, τις τιμές εμπορευμάτων, την ενέργεια και τη διεθνή οικονομική δραστηριότητα.</a:t>
            </a:r>
          </a:p>
          <a:p>
            <a:pPr>
              <a:lnSpc>
                <a:spcPct val="102000"/>
              </a:lnSpc>
              <a:spcAft>
                <a:spcPts val="800"/>
              </a:spcAft>
              <a:defRPr sz="1570">
                <a:solidFill>
                  <a:srgbClr val="1F2326"/>
                </a:solidFill>
                <a:latin typeface="Aptos"/>
              </a:defRPr>
            </a:pPr>
            <a:r>
              <a:t>Η σημασία της ναυτιλίας δείχνει ότι η ελληνική οικονομία δεν είναι απλώς μια μικρή εσωτερική αγορά. Ορισμένοι κλάδοι λειτουργούν από τη φύση τους μέσα σε παγκόσμιες αγορές και επηρεάζονται άμεσα από διεθνείς κύκλους.</a:t>
            </a:r>
          </a:p>
          <a:p>
            <a:pPr>
              <a:lnSpc>
                <a:spcPct val="102000"/>
              </a:lnSpc>
              <a:spcAft>
                <a:spcPts val="800"/>
              </a:spcAft>
              <a:defRPr sz="1570">
                <a:solidFill>
                  <a:srgbClr val="1F2326"/>
                </a:solidFill>
                <a:latin typeface="Aptos"/>
              </a:defRPr>
            </a:pPr>
            <a:r>
              <a:t>Παράλληλα, το αναπτυξιακό όφελος εξαρτάται από τις διασυνδέσεις του κλάδου με την εγχώρια οικονομία: λιμάνια, ναυπηγοεπισκευή, χρηματοοικονομικές και νομικές υπηρεσίες, τεχνολογία, εκπαίδευση και logistics.</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Μικρές επιχειρήσεις: δύναμη και περιορισμός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Πλεονεκτήματα</a:t>
            </a:r>
          </a:p>
        </p:txBody>
      </p:sp>
      <p:sp>
        <p:nvSpPr>
          <p:cNvPr id="6" name="TextBox 5"/>
          <p:cNvSpPr txBox="1"/>
          <p:nvPr/>
        </p:nvSpPr>
        <p:spPr>
          <a:xfrm>
            <a:off x="758952" y="1901952"/>
            <a:ext cx="4919472" cy="4224528"/>
          </a:xfrm>
          <a:prstGeom prst="rect">
            <a:avLst/>
          </a:prstGeom>
          <a:noFill/>
        </p:spPr>
        <p:txBody>
          <a:bodyPr wrap="square">
            <a:spAutoFit/>
          </a:bodyPr>
          <a:lstStyle/>
          <a:p>
            <a:pPr>
              <a:spcAft>
                <a:spcPts val="800"/>
              </a:spcAft>
              <a:defRPr sz="1410">
                <a:solidFill>
                  <a:srgbClr val="1F2326"/>
                </a:solidFill>
              </a:defRPr>
            </a:pPr>
            <a:r>
              <a:t>Ευελιξία και γρήγορη προσαρμογή.</a:t>
            </a:r>
          </a:p>
          <a:p>
            <a:pPr>
              <a:spcAft>
                <a:spcPts val="800"/>
              </a:spcAft>
              <a:defRPr sz="1410">
                <a:solidFill>
                  <a:srgbClr val="1F2326"/>
                </a:solidFill>
              </a:defRPr>
            </a:pPr>
            <a:r>
              <a:t>Ισχυρή τοπική παρουσία και προσωπική σχέση με τον πελάτη.</a:t>
            </a:r>
          </a:p>
          <a:p>
            <a:pPr>
              <a:spcAft>
                <a:spcPts val="800"/>
              </a:spcAft>
              <a:defRPr sz="1410">
                <a:solidFill>
                  <a:srgbClr val="1F2326"/>
                </a:solidFill>
              </a:defRPr>
            </a:pPr>
            <a:r>
              <a:t>Σημαντική συμβολή στην απασχόληση και στην επιχειρηματικότητα.</a:t>
            </a:r>
          </a:p>
          <a:p>
            <a:pPr>
              <a:spcAft>
                <a:spcPts val="800"/>
              </a:spcAft>
              <a:defRPr sz="1410">
                <a:solidFill>
                  <a:srgbClr val="1F2326"/>
                </a:solidFill>
              </a:defRPr>
            </a:pPr>
            <a:r>
              <a:t>Δυνατότητα εξειδίκευσης σε niche αγορές.</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Περιορισμοί</a:t>
            </a:r>
          </a:p>
        </p:txBody>
      </p:sp>
      <p:sp>
        <p:nvSpPr>
          <p:cNvPr id="8" name="TextBox 7"/>
          <p:cNvSpPr txBox="1"/>
          <p:nvPr/>
        </p:nvSpPr>
        <p:spPr>
          <a:xfrm>
            <a:off x="6272784" y="1901952"/>
            <a:ext cx="4919472" cy="4224528"/>
          </a:xfrm>
          <a:prstGeom prst="rect">
            <a:avLst/>
          </a:prstGeom>
          <a:noFill/>
        </p:spPr>
        <p:txBody>
          <a:bodyPr wrap="square">
            <a:spAutoFit/>
          </a:bodyPr>
          <a:lstStyle/>
          <a:p>
            <a:pPr>
              <a:spcAft>
                <a:spcPts val="800"/>
              </a:spcAft>
              <a:defRPr sz="1410">
                <a:solidFill>
                  <a:srgbClr val="1F2326"/>
                </a:solidFill>
              </a:defRPr>
            </a:pPr>
            <a:r>
              <a:t>Δυσκολότερη πρόσβαση σε χρηματοδότηση και τεχνολογία.</a:t>
            </a:r>
          </a:p>
          <a:p>
            <a:pPr>
              <a:spcAft>
                <a:spcPts val="800"/>
              </a:spcAft>
              <a:defRPr sz="1410">
                <a:solidFill>
                  <a:srgbClr val="1F2326"/>
                </a:solidFill>
              </a:defRPr>
            </a:pPr>
            <a:r>
              <a:t>Μικρότερες οικονομίες κλίμακας.</a:t>
            </a:r>
          </a:p>
          <a:p>
            <a:pPr>
              <a:spcAft>
                <a:spcPts val="800"/>
              </a:spcAft>
              <a:defRPr sz="1410">
                <a:solidFill>
                  <a:srgbClr val="1F2326"/>
                </a:solidFill>
              </a:defRPr>
            </a:pPr>
            <a:r>
              <a:t>Περιορισμένοι πόροι για έρευνα, marketing και διεθνοποίηση.</a:t>
            </a:r>
          </a:p>
          <a:p>
            <a:pPr>
              <a:spcAft>
                <a:spcPts val="800"/>
              </a:spcAft>
              <a:defRPr sz="1410">
                <a:solidFill>
                  <a:srgbClr val="1F2326"/>
                </a:solidFill>
              </a:defRPr>
            </a:pPr>
            <a:r>
              <a:t>Η ελληνική επιχειρηματική δομή χαρακτηρίζεται από μεγάλη παρουσία μικρών και πολύ μικρών επιχειρήσεων, γεγονός που επηρεάζει παραγωγικότητα και εξαγωγική δυνατότητα (διαΝΕΟσις, 2016).</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Παραγωγικότητα: το κλειδί της μακροχρόνιας ανάπτυξης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παραγωγικότητα μετρά πόσο προϊόν μπορεί να παραχθεί με δεδομένους πόρους. Μια οικονομία δεν μπορεί να αυξάνει διαρκώς το βιοτικό επίπεδο μόνο προσθέτοντας περισσότερες ώρες εργασίας. Χρειάζεται να παράγει περισσότερη αξία ανά εργαζόμενο και ανά μονάδα κεφαλαίου.</a:t>
            </a:r>
          </a:p>
          <a:p>
            <a:pPr>
              <a:lnSpc>
                <a:spcPct val="102000"/>
              </a:lnSpc>
              <a:spcAft>
                <a:spcPts val="800"/>
              </a:spcAft>
              <a:defRPr sz="1570">
                <a:solidFill>
                  <a:srgbClr val="1F2326"/>
                </a:solidFill>
                <a:latin typeface="Aptos"/>
              </a:defRPr>
            </a:pPr>
            <a:r>
              <a:t>Η παραγωγικότητα επηρεάζεται από τεχνολογία, επενδύσεις, δεξιότητες, μέγεθος και οργάνωση επιχειρήσεων, υποδομές και ποιότητα θεσμών. Γι’ αυτό η παραγωγική δομή έχει τόσο μεγάλη σημασία: διαφορετικοί κλάδοι έχουν διαφορετικές δυνατότητες παραγωγικότητας και τεχνολογικής αναβάθμισης.</a:t>
            </a:r>
          </a:p>
          <a:p>
            <a:pPr>
              <a:lnSpc>
                <a:spcPct val="102000"/>
              </a:lnSpc>
              <a:spcAft>
                <a:spcPts val="800"/>
              </a:spcAft>
              <a:defRPr sz="1570">
                <a:solidFill>
                  <a:srgbClr val="1F2326"/>
                </a:solidFill>
                <a:latin typeface="Aptos"/>
              </a:defRPr>
            </a:pPr>
            <a:r>
              <a:t>Η ελληνική αναπτυξιακή συζήτηση μετά την κρίση έδωσε ιδιαίτερη έμφαση στη μετάβαση από ένα μοντέλο που βασιζόταν περισσότερο στην κατανάλωση και σε μη εμπορεύσιμες δραστηριότητες προς επενδύσεις, παραγωγικότητα και εξαγωγές (διαΝΕΟσις, 2016).</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Συγκριτική οικονομική ανάπτυξη: γιατί κάποιες χώρες προχωρούν ταχύτερα;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σύγκριση χωρών δείχνει ότι η ανάπτυξη δεν εξαρτάται από έναν μόνο παράγοντα. Κεφάλαιο, ανθρώπινο δυναμικό, τεχνολογία, θεσμοί, διεθνές εμπόριο και παραγωγική εξειδίκευση αλληλεπιδρούν.</a:t>
            </a:r>
          </a:p>
          <a:p>
            <a:pPr>
              <a:lnSpc>
                <a:spcPct val="102000"/>
              </a:lnSpc>
              <a:spcAft>
                <a:spcPts val="800"/>
              </a:spcAft>
              <a:defRPr sz="1570">
                <a:solidFill>
                  <a:srgbClr val="1F2326"/>
                </a:solidFill>
                <a:latin typeface="Aptos"/>
              </a:defRPr>
            </a:pPr>
            <a:r>
              <a:t>Δύο χώρες με παρόμοιο πληθυσμό μπορεί να έχουν πολύ διαφορετικό εισόδημα ανά κάτοικο επειδή διαφέρουν στην παραγωγικότητα, στο ποσοστό επενδύσεων, στην καινοτομία και στη δυνατότητα των επιχειρήσεών τους να συμμετέχουν σε διεθνείς αγορές.</a:t>
            </a:r>
          </a:p>
          <a:p>
            <a:pPr>
              <a:lnSpc>
                <a:spcPct val="102000"/>
              </a:lnSpc>
              <a:spcAft>
                <a:spcPts val="800"/>
              </a:spcAft>
              <a:defRPr sz="1570">
                <a:solidFill>
                  <a:srgbClr val="1F2326"/>
                </a:solidFill>
                <a:latin typeface="Aptos"/>
              </a:defRPr>
            </a:pPr>
            <a:r>
              <a:t>Για την Ελλάδα, η έννοια της «σύγκλισης» με τις πιο ανεπτυγμένες ευρωπαϊκές οικονομίες αποτελεί διαχρονικό στόχο. Η πραγματική σύγκλιση όμως απαιτεί διατηρήσιμη αύξηση παραγωγικότητας και όχι μόνο προσωρινή αύξηση κατανάλωσης ή δανεισμού (Αλογοσκούφης, 2021).</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17</a:t>
            </a:r>
          </a:p>
        </p:txBody>
      </p:sp>
      <p:pic>
        <p:nvPicPr>
          <p:cNvPr id="8" name="Picture 7">
            <a:extLst>
              <a:ext uri="{FF2B5EF4-FFF2-40B4-BE49-F238E27FC236}">
                <a16:creationId xmlns:a16="http://schemas.microsoft.com/office/drawing/2014/main" id="{EEE4D63A-5781-A094-708B-8C02EC86B0A2}"/>
              </a:ext>
            </a:extLst>
          </p:cNvPr>
          <p:cNvPicPr>
            <a:picLocks noChangeAspect="1"/>
          </p:cNvPicPr>
          <p:nvPr/>
        </p:nvPicPr>
        <p:blipFill>
          <a:blip r:embed="rId2"/>
          <a:stretch>
            <a:fillRect/>
          </a:stretch>
        </p:blipFill>
        <p:spPr>
          <a:xfrm>
            <a:off x="3239" y="0"/>
            <a:ext cx="12185522"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Ένα απλό μοντέλο ανάπτυξης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77240" y="2331720"/>
            <a:ext cx="1508760" cy="9601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50" b="1">
                <a:solidFill>
                  <a:srgbClr val="274958"/>
                </a:solidFill>
              </a:defRPr>
            </a:pPr>
            <a:r>
              <a:t>Επενδύσεις</a:t>
            </a:r>
          </a:p>
        </p:txBody>
      </p:sp>
      <p:sp>
        <p:nvSpPr>
          <p:cNvPr id="6" name="Rounded Rectangle 5"/>
          <p:cNvSpPr/>
          <p:nvPr/>
        </p:nvSpPr>
        <p:spPr>
          <a:xfrm>
            <a:off x="3063240" y="2331720"/>
            <a:ext cx="1508760" cy="9601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50" b="1">
                <a:solidFill>
                  <a:srgbClr val="274958"/>
                </a:solidFill>
              </a:defRPr>
            </a:pPr>
            <a:r>
              <a:t>Κεφάλαιο &amp;</a:t>
            </a:r>
            <a:br/>
            <a:r>
              <a:t>τεχνολογία</a:t>
            </a:r>
          </a:p>
        </p:txBody>
      </p:sp>
      <p:sp>
        <p:nvSpPr>
          <p:cNvPr id="7" name="Rounded Rectangle 6"/>
          <p:cNvSpPr/>
          <p:nvPr/>
        </p:nvSpPr>
        <p:spPr>
          <a:xfrm>
            <a:off x="5349240" y="2331720"/>
            <a:ext cx="1508760" cy="9601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50" b="1">
                <a:solidFill>
                  <a:srgbClr val="274958"/>
                </a:solidFill>
              </a:defRPr>
            </a:pPr>
            <a:r>
              <a:t>Παραγωγικότητα</a:t>
            </a:r>
          </a:p>
        </p:txBody>
      </p:sp>
      <p:sp>
        <p:nvSpPr>
          <p:cNvPr id="8" name="Rounded Rectangle 7"/>
          <p:cNvSpPr/>
          <p:nvPr/>
        </p:nvSpPr>
        <p:spPr>
          <a:xfrm>
            <a:off x="7635240" y="2331720"/>
            <a:ext cx="1508760" cy="9601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50" b="1">
                <a:solidFill>
                  <a:srgbClr val="274958"/>
                </a:solidFill>
              </a:defRPr>
            </a:pPr>
            <a:r>
              <a:t>Ανταγωνιστικότητα</a:t>
            </a:r>
          </a:p>
        </p:txBody>
      </p:sp>
      <p:sp>
        <p:nvSpPr>
          <p:cNvPr id="9" name="Rounded Rectangle 8"/>
          <p:cNvSpPr/>
          <p:nvPr/>
        </p:nvSpPr>
        <p:spPr>
          <a:xfrm>
            <a:off x="9921240" y="2331720"/>
            <a:ext cx="1508760" cy="96012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50" b="1">
                <a:solidFill>
                  <a:srgbClr val="274958"/>
                </a:solidFill>
              </a:defRPr>
            </a:pPr>
            <a:r>
              <a:t>Εισόδημα &amp;</a:t>
            </a:r>
            <a:br/>
            <a:r>
              <a:t>ανάπτυξη</a:t>
            </a:r>
          </a:p>
        </p:txBody>
      </p:sp>
      <p:sp>
        <p:nvSpPr>
          <p:cNvPr id="10" name="Right Arrow 9"/>
          <p:cNvSpPr/>
          <p:nvPr/>
        </p:nvSpPr>
        <p:spPr>
          <a:xfrm>
            <a:off x="2359152" y="2615184"/>
            <a:ext cx="566928" cy="347472"/>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p:cNvSpPr/>
          <p:nvPr/>
        </p:nvSpPr>
        <p:spPr>
          <a:xfrm>
            <a:off x="4645152" y="2615184"/>
            <a:ext cx="566928" cy="347472"/>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ight Arrow 11"/>
          <p:cNvSpPr/>
          <p:nvPr/>
        </p:nvSpPr>
        <p:spPr>
          <a:xfrm>
            <a:off x="6931152" y="2615184"/>
            <a:ext cx="566928" cy="347472"/>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ight Arrow 12"/>
          <p:cNvSpPr/>
          <p:nvPr/>
        </p:nvSpPr>
        <p:spPr>
          <a:xfrm>
            <a:off x="9217152" y="2615184"/>
            <a:ext cx="566928" cy="347472"/>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68680" y="3931920"/>
            <a:ext cx="10010814" cy="1077218"/>
          </a:xfrm>
          <a:prstGeom prst="rect">
            <a:avLst/>
          </a:prstGeom>
          <a:noFill/>
        </p:spPr>
        <p:txBody>
          <a:bodyPr wrap="square">
            <a:spAutoFit/>
          </a:bodyPr>
          <a:lstStyle/>
          <a:p>
            <a:pPr algn="just">
              <a:defRPr sz="1450">
                <a:solidFill>
                  <a:srgbClr val="1F2326"/>
                </a:solidFill>
              </a:defRPr>
            </a:pPr>
            <a:r>
              <a:rPr sz="1600" dirty="0"/>
              <a:t>Η α</a:t>
            </a:r>
            <a:r>
              <a:rPr sz="1600" dirty="0" err="1"/>
              <a:t>λυσίδ</a:t>
            </a:r>
            <a:r>
              <a:rPr sz="1600" dirty="0"/>
              <a:t>α δεν λειτουργεί αυτόματα. </a:t>
            </a:r>
            <a:r>
              <a:rPr sz="1600" dirty="0" err="1"/>
              <a:t>Οι</a:t>
            </a:r>
            <a:r>
              <a:rPr sz="1600" dirty="0"/>
              <a:t> επ</a:t>
            </a:r>
            <a:r>
              <a:rPr sz="1600" dirty="0" err="1"/>
              <a:t>ενδύσεις</a:t>
            </a:r>
            <a:r>
              <a:rPr sz="1600" dirty="0"/>
              <a:t> π</a:t>
            </a:r>
            <a:r>
              <a:rPr sz="1600" dirty="0" err="1"/>
              <a:t>ρέ</a:t>
            </a:r>
            <a:r>
              <a:rPr sz="1600" dirty="0"/>
              <a:t>πει να είναι παραγωγικές,</a:t>
            </a:r>
            <a:r>
              <a:rPr lang="el-GR" sz="1600" dirty="0"/>
              <a:t> </a:t>
            </a:r>
            <a:r>
              <a:rPr sz="1600" dirty="0"/>
              <a:t>η </a:t>
            </a:r>
            <a:r>
              <a:rPr sz="1600" dirty="0" err="1"/>
              <a:t>τεχνολογί</a:t>
            </a:r>
            <a:r>
              <a:rPr sz="1600" dirty="0"/>
              <a:t>α να ενσωματώνεται αποτελεσματικά και οι επιχειρήσεις να μπορούν να μετατρέπουν την υψηλότερη παραγωγικότητα σε </a:t>
            </a:r>
            <a:endParaRPr lang="el-GR" sz="1600" dirty="0"/>
          </a:p>
          <a:p>
            <a:pPr algn="just">
              <a:defRPr sz="1450">
                <a:solidFill>
                  <a:srgbClr val="1F2326"/>
                </a:solidFill>
              </a:defRPr>
            </a:pPr>
            <a:r>
              <a:rPr sz="1600" dirty="0"/>
              <a:t>α</a:t>
            </a:r>
            <a:r>
              <a:rPr sz="1600" dirty="0" err="1"/>
              <a:t>ντ</a:t>
            </a:r>
            <a:r>
              <a:rPr sz="1600" dirty="0"/>
              <a:t>αγωνιστικά προϊόντα και υπηρεσίες. </a:t>
            </a:r>
            <a:r>
              <a:rPr sz="1600" dirty="0" err="1"/>
              <a:t>Οι</a:t>
            </a:r>
            <a:r>
              <a:rPr sz="1600" dirty="0"/>
              <a:t> </a:t>
            </a:r>
            <a:r>
              <a:rPr sz="1600" dirty="0" err="1"/>
              <a:t>θεσμοί</a:t>
            </a:r>
            <a:r>
              <a:rPr sz="1600" dirty="0"/>
              <a:t> και </a:t>
            </a:r>
            <a:r>
              <a:rPr sz="1600" dirty="0" err="1"/>
              <a:t>το</a:t>
            </a:r>
            <a:r>
              <a:rPr sz="1600" dirty="0"/>
              <a:t> α</a:t>
            </a:r>
            <a:r>
              <a:rPr sz="1600" dirty="0" err="1"/>
              <a:t>νθρώ</a:t>
            </a:r>
            <a:r>
              <a:rPr sz="1600" dirty="0"/>
              <a:t>πινο κεφάλαιο επηρεάζουν όλα τα στάδια (Blanchard, 2021).</a:t>
            </a:r>
          </a:p>
        </p:txBody>
      </p:sp>
      <p:sp>
        <p:nvSpPr>
          <p:cNvPr id="15" name="TextBox 14"/>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Εγχώρια ζήτηση και εξωτερική ζήτηση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ζήτηση για τα προϊόντα μιας χώρας μπορεί να προέρχεται από το εσωτερικό ή από το εξωτερικό. Η εγχώρια ζήτηση περιλαμβάνει κατανάλωση, επενδύσεις και κρατικές δαπάνες. Η εξωτερική ζήτηση αφορά αγαθά και υπηρεσίες που αγοράζονται από κατοίκους άλλων χωρών.</a:t>
            </a:r>
          </a:p>
          <a:p>
            <a:pPr>
              <a:lnSpc>
                <a:spcPct val="102000"/>
              </a:lnSpc>
              <a:spcAft>
                <a:spcPts val="800"/>
              </a:spcAft>
              <a:defRPr sz="1570">
                <a:solidFill>
                  <a:srgbClr val="1F2326"/>
                </a:solidFill>
                <a:latin typeface="Aptos"/>
              </a:defRPr>
            </a:pPr>
            <a:r>
              <a:t>Μια οικονομία που στηρίζεται υπερβολικά στην εγχώρια κατανάλωση μπορεί να αναπτύσσεται γρήγορα για ένα διάστημα, αλλά αν η παραγωγή δεν καλύπτει τη ζήτηση, αυξάνονται οι εισαγωγές και μπορεί να δημιουργούνται εξωτερικές ανισορροπίες.</a:t>
            </a:r>
          </a:p>
          <a:p>
            <a:pPr>
              <a:lnSpc>
                <a:spcPct val="102000"/>
              </a:lnSpc>
              <a:spcAft>
                <a:spcPts val="800"/>
              </a:spcAft>
              <a:defRPr sz="1570">
                <a:solidFill>
                  <a:srgbClr val="1F2326"/>
                </a:solidFill>
                <a:latin typeface="Aptos"/>
              </a:defRPr>
            </a:pPr>
            <a:r>
              <a:t>Αντίθετα, η εξαγωγική ανάπτυξη διευρύνει την αγορά πέρα από τα εθνικά σύνορα. Για μια σχετικά μικρή οικονομία όπως η Ελλάδα, η πρόσβαση στη διεθνή ζήτηση είναι σημαντική για την επίτευξη οικονομιών κλίμακας και τη μακροχρόνια ανάπτυξη.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Εξαγωγές αγαθών και εξαγωγές υπηρεσιών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εξαγωγές δεν είναι μόνο βιομηχανικά ή αγροτικά προϊόντα. Περιλαμβάνουν και υπηρεσίες. Όταν ένας τουρίστας πληρώνει ένα ελληνικό ξενοδοχείο ή όταν μια ελληνική ναυτιλιακή επιχείρηση παρέχει διεθνείς μεταφορές, δημιουργείται εξωτερικό εισόδημα για την οικονομία.</a:t>
            </a:r>
          </a:p>
          <a:p>
            <a:pPr>
              <a:lnSpc>
                <a:spcPct val="102000"/>
              </a:lnSpc>
              <a:spcAft>
                <a:spcPts val="800"/>
              </a:spcAft>
              <a:defRPr sz="1570">
                <a:solidFill>
                  <a:srgbClr val="1F2326"/>
                </a:solidFill>
                <a:latin typeface="Aptos"/>
              </a:defRPr>
            </a:pPr>
            <a:r>
              <a:t>Αυτό είναι ιδιαίτερα σημαντικό για την Ελλάδα, επειδή το εξαγωγικό της προφίλ περιλαμβάνει τόσο αγαθά όσο και σημαντικές υπηρεσίες. Η αξιολόγηση της εξωστρέφειας πρέπει επομένως να εξετάζει ολόκληρο το παραγωγικό σύστημα.</a:t>
            </a:r>
          </a:p>
          <a:p>
            <a:pPr>
              <a:lnSpc>
                <a:spcPct val="102000"/>
              </a:lnSpc>
              <a:spcAft>
                <a:spcPts val="800"/>
              </a:spcAft>
              <a:defRPr sz="1570">
                <a:solidFill>
                  <a:srgbClr val="1F2326"/>
                </a:solidFill>
                <a:latin typeface="Aptos"/>
              </a:defRPr>
            </a:pPr>
            <a:r>
              <a:t>Η διαφοροποίηση έχει σημασία: όσο περισσότερα ανταγωνιστικά προϊόντα και υπηρεσίες μπορεί να διαθέτει μια χώρα διεθνώς, τόσο λιγότερο εξαρτάται από έναν μόνο κλάδο ή από μία συγκεκριμένη πηγή εξωτερικής ζήτησης.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Γιατί οι εισαγωγές δεν είναι από μόνες τους «κακές»;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εισαγωγές συχνά παρουσιάζονται ως διαρροή εισοδήματος προς το εξωτερικό. Ωστόσο, μια σύγχρονη οικονομία χρειάζεται εισαγόμενη ενέργεια, μηχανήματα, πρώτες ύλες, τεχνολογία και ενδιάμεσα αγαθά για να παράγει.</a:t>
            </a:r>
          </a:p>
          <a:p>
            <a:pPr>
              <a:lnSpc>
                <a:spcPct val="102000"/>
              </a:lnSpc>
              <a:spcAft>
                <a:spcPts val="800"/>
              </a:spcAft>
              <a:defRPr sz="1570">
                <a:solidFill>
                  <a:srgbClr val="1F2326"/>
                </a:solidFill>
                <a:latin typeface="Aptos"/>
              </a:defRPr>
            </a:pPr>
            <a:r>
              <a:t>Το πρόβλημα δεν είναι η ύπαρξη εισαγωγών, αλλά μια επίμονη ανισορροπία στην οποία η εγχώρια ζήτηση αυξάνεται χωρίς αντίστοιχη αύξηση της παραγωγικής και εξαγωγικής ικανότητας. Τότε η οικονομία μπορεί να εξαρτάται περισσότερο από εξωτερική χρηματοδότηση.</a:t>
            </a:r>
          </a:p>
          <a:p>
            <a:pPr>
              <a:lnSpc>
                <a:spcPct val="102000"/>
              </a:lnSpc>
              <a:spcAft>
                <a:spcPts val="800"/>
              </a:spcAft>
              <a:defRPr sz="1570">
                <a:solidFill>
                  <a:srgbClr val="1F2326"/>
                </a:solidFill>
                <a:latin typeface="Aptos"/>
              </a:defRPr>
            </a:pPr>
            <a:r>
              <a:t>Συνεπώς, η σωστή ερώτηση δεν είναι «πώς θα μηδενίσουμε τις εισαγωγές;», αλλά «πώς θα αυξήσουμε την παραγωγικότητα και τις εξαγωγές ώστε η εξωτερική θέση της οικονομίας να είναι βιώσιμη;» (Krugman, Obstfeld &amp; Melitz, 2016).</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Εξωτερική ζήτηση: ευκαιρία και κίνδυνος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εξωτερική ζήτηση επιτρέπει στις ελληνικές επιχειρήσεις να απευθύνονται σε πολύ μεγαλύτερη αγορά από την εγχώρια. Αυτό είναι ιδιαίτερα σημαντικό για μια χώρα με σχετικά μικρό πληθυσμό, επειδή διευκολύνει την εξειδίκευση και τις οικονομίες κλίμακας.</a:t>
            </a:r>
          </a:p>
          <a:p>
            <a:pPr>
              <a:lnSpc>
                <a:spcPct val="102000"/>
              </a:lnSpc>
              <a:spcAft>
                <a:spcPts val="800"/>
              </a:spcAft>
              <a:defRPr sz="1570">
                <a:solidFill>
                  <a:srgbClr val="1F2326"/>
                </a:solidFill>
                <a:latin typeface="Aptos"/>
              </a:defRPr>
            </a:pPr>
            <a:r>
              <a:t>Ταυτόχρονα, η εξάρτηση από διεθνείς πελάτες μεταφέρει μέρος του παγκόσμιου οικονομικού κύκλου στο εσωτερικό. Ύφεση στις χώρες προέλευσης τουριστών, πτώση του παγκόσμιου εμπορίου ή ενεργειακή κρίση μπορούν να επηρεάσουν άμεσα ελληνικούς κλάδους.</a:t>
            </a:r>
          </a:p>
          <a:p>
            <a:pPr>
              <a:lnSpc>
                <a:spcPct val="102000"/>
              </a:lnSpc>
              <a:spcAft>
                <a:spcPts val="800"/>
              </a:spcAft>
              <a:defRPr sz="1570">
                <a:solidFill>
                  <a:srgbClr val="1F2326"/>
                </a:solidFill>
                <a:latin typeface="Aptos"/>
              </a:defRPr>
            </a:pPr>
            <a:r>
              <a:t>Η ανθεκτικότητα επομένως απαιτεί διαφοροποίηση αγορών, προϊόντων και υπηρεσιών. Μια εξωστρεφής οικονομία δεν πρέπει να είναι μονοδιάστατη.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Παράδειγμα: μια ελληνική επιχείρηση τροφίμων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Ας υποθέσουμε ότι μια μικρή ελληνική επιχείρηση παράγει παραδοσιακό τρόφιμο μόνο για την τοπική αγορά. Το μέγεθος της αγοράς περιορίζει τις πωλήσεις και άρα τη δυνατότητα επένδυσης σε σύγχρονο εξοπλισμό.</a:t>
            </a:r>
          </a:p>
          <a:p>
            <a:pPr>
              <a:lnSpc>
                <a:spcPct val="102000"/>
              </a:lnSpc>
              <a:spcAft>
                <a:spcPts val="800"/>
              </a:spcAft>
              <a:defRPr sz="1570">
                <a:solidFill>
                  <a:srgbClr val="1F2326"/>
                </a:solidFill>
                <a:latin typeface="Aptos"/>
              </a:defRPr>
            </a:pPr>
            <a:r>
              <a:t>Αν η επιχείρηση αποκτήσει πιστοποίηση, τυποποιήσει το προϊόν, επενδύσει σε branding και βρει διανομέα σε άλλες ευρωπαϊκές χώρες, η αγορά της πολλαπλασιάζεται. Η μεγαλύτερη παραγωγή μπορεί να μειώσει το μέσο κόστος και να χρηματοδοτήσει νέες επενδύσεις.</a:t>
            </a:r>
          </a:p>
          <a:p>
            <a:pPr>
              <a:lnSpc>
                <a:spcPct val="102000"/>
              </a:lnSpc>
              <a:spcAft>
                <a:spcPts val="800"/>
              </a:spcAft>
              <a:defRPr sz="1570">
                <a:solidFill>
                  <a:srgbClr val="1F2326"/>
                </a:solidFill>
                <a:latin typeface="Aptos"/>
              </a:defRPr>
            </a:pPr>
            <a:r>
              <a:t>Το παράδειγμα συνδέει όλη τη σημερινή ενότητα: πρωτογενής παραγωγή → μεταποίηση → υπηρεσίες marketing/logistics → εξαγωγές → οικονομίες κλίμακας → παραγωγικότητα. Η παραγωγική δομή είναι ένα σύστημα διασυνδεδεμένων κλάδων.</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Παράδειγμα: τουρισμός και εγχώριες διασυνδέσεις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Ένα ξενοδοχείο που αγοράζει εισαγόμενα τρόφιμα, εξοπλισμό και υπηρεσίες δημιουργεί μικρότερη εγχώρια προστιθέμενη αξία από ένα ξενοδοχείο που συνδέεται με τοπικούς παραγωγούς, ελληνικές εταιρείες τεχνολογίας, πολιτιστικές δραστηριότητες και εγχώριες υπηρεσίες.</a:t>
            </a:r>
          </a:p>
          <a:p>
            <a:pPr>
              <a:lnSpc>
                <a:spcPct val="102000"/>
              </a:lnSpc>
              <a:spcAft>
                <a:spcPts val="800"/>
              </a:spcAft>
              <a:defRPr sz="1570">
                <a:solidFill>
                  <a:srgbClr val="1F2326"/>
                </a:solidFill>
                <a:latin typeface="Aptos"/>
              </a:defRPr>
            </a:pPr>
            <a:r>
              <a:t>Ο ίδιος αριθμός τουριστών μπορεί επομένως να έχει διαφορετική επίδραση στην οικονομία ανάλογα με το πόσο βαθιές είναι οι διασυνδέσεις του τουρισμού με άλλους κλάδους.</a:t>
            </a:r>
          </a:p>
          <a:p>
            <a:pPr>
              <a:lnSpc>
                <a:spcPct val="102000"/>
              </a:lnSpc>
              <a:spcAft>
                <a:spcPts val="800"/>
              </a:spcAft>
              <a:defRPr sz="1570">
                <a:solidFill>
                  <a:srgbClr val="1F2326"/>
                </a:solidFill>
                <a:latin typeface="Aptos"/>
              </a:defRPr>
            </a:pPr>
            <a:r>
              <a:t>Αυτό εξηγεί γιατί η αναπτυξιακή πολιτική δεν πρέπει να εξετάζει κάθε κλάδο απομονωμένα. Η αξία δημιουργείται μέσα σε αλυσίδες παραγωγής και υπηρεσιών.</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Το αναπτυξιακό μοντέλο πριν από την κρίση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Πριν από την κρίση χρέους, η ελληνική οικονομία γνώρισε περίοδο υψηλής εγχώριας ζήτησης, πιστωτικής επέκτασης και κατανάλωσης. Η συμμετοχή στο ευρώ διευκόλυνε τη χρηματοδότηση, ενώ τα χαμηλότερα επιτόκια αύξησαν τη δυνατότητα δανεισμού.</a:t>
            </a:r>
          </a:p>
          <a:p>
            <a:pPr>
              <a:lnSpc>
                <a:spcPct val="102000"/>
              </a:lnSpc>
              <a:spcAft>
                <a:spcPts val="800"/>
              </a:spcAft>
              <a:defRPr sz="1570">
                <a:solidFill>
                  <a:srgbClr val="1F2326"/>
                </a:solidFill>
                <a:latin typeface="Aptos"/>
              </a:defRPr>
            </a:pPr>
            <a:r>
              <a:t>Ωστόσο, η αύξηση της ζήτησης δεν συνοδεύτηκε στον ίδιο βαθμό από αύξηση της παραγωγικής και εξαγωγικής ικανότητας. Αυτό συνέβαλε σε εξωτερικές ανισορροπίες και ανέδειξε προβλήματα ανταγωνιστικότητας όταν οι χρηματοδοτικές συνθήκες άλλαξαν (Pelagidis &amp; Mitsopoulos, 2014).</a:t>
            </a:r>
          </a:p>
          <a:p>
            <a:pPr>
              <a:lnSpc>
                <a:spcPct val="102000"/>
              </a:lnSpc>
              <a:spcAft>
                <a:spcPts val="800"/>
              </a:spcAft>
              <a:defRPr sz="1570">
                <a:solidFill>
                  <a:srgbClr val="1F2326"/>
                </a:solidFill>
                <a:latin typeface="Aptos"/>
              </a:defRPr>
            </a:pPr>
            <a:r>
              <a:t>Η εμπειρία αυτή είναι σημαντική για τη σημερινή ενότητα: η ανάπτυξη δεν αξιολογείται μόνο από το πόσο γρήγορα αυξάνεται το ΑΕΠ, αλλά και από το ποια παραγωγική βάση στηρίζει αυτή την αύξηση.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Προς ένα περισσότερο εξωστρεφές παραγωγικό μοντέλο</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Μετά την κρίση, η συζήτηση για το ελληνικό αναπτυξιακό μοντέλο μετατοπίστηκε προς επενδύσεις, εξαγωγές, παραγωγικότητα και διεθνώς εμπορεύσιμα αγαθά και υπηρεσίες. Η έννοια της εξωστρέφειας έγινε κεντρικό στοιχείο της οικονομικής στρατηγικής (διαΝΕΟσις, 2016).</a:t>
            </a:r>
          </a:p>
          <a:p>
            <a:pPr>
              <a:lnSpc>
                <a:spcPct val="102000"/>
              </a:lnSpc>
              <a:spcAft>
                <a:spcPts val="800"/>
              </a:spcAft>
              <a:defRPr sz="1570">
                <a:solidFill>
                  <a:srgbClr val="1F2326"/>
                </a:solidFill>
                <a:latin typeface="Aptos"/>
              </a:defRPr>
            </a:pPr>
            <a:r>
              <a:t>Η μετάβαση αυτή δεν σημαίνει εγκατάλειψη της εγχώριας κατανάλωσης ή των υπηρεσιών. Σημαίνει μεγαλύτερη ισορροπία: περισσότερες παραγωγικές επενδύσεις, ισχυρότερες επιχειρήσεις, τεχνολογική αναβάθμιση και καλύτερη σύνδεση με διεθνείς αγορές.</a:t>
            </a:r>
          </a:p>
          <a:p>
            <a:pPr>
              <a:lnSpc>
                <a:spcPct val="102000"/>
              </a:lnSpc>
              <a:spcAft>
                <a:spcPts val="800"/>
              </a:spcAft>
              <a:defRPr sz="1570">
                <a:solidFill>
                  <a:srgbClr val="1F2326"/>
                </a:solidFill>
                <a:latin typeface="Aptos"/>
              </a:defRPr>
            </a:pPr>
            <a:r>
              <a:t>Το ζητούμενο είναι η δημιουργία υψηλότερης προστιθέμενης αξίας ανά εργαζόμενο και η διαφοροποίηση της παραγωγικής βάσης, ώστε η ανάπτυξη να είναι περισσότερο ανθεκτική.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πρέπει να κρατήσουμε</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00">
                <a:solidFill>
                  <a:srgbClr val="1F2326"/>
                </a:solidFill>
                <a:latin typeface="Aptos"/>
              </a:defRPr>
            </a:pPr>
            <a:r>
              <a:t>1. Η ελληνική οικονομία είναι μικτή οικονομία: αγορά, κράτος και ευρωπαϊκοί θεσμοί συνδιαμορφώνουν τη λειτουργία της.</a:t>
            </a:r>
          </a:p>
          <a:p>
            <a:pPr>
              <a:lnSpc>
                <a:spcPct val="102000"/>
              </a:lnSpc>
              <a:spcAft>
                <a:spcPts val="800"/>
              </a:spcAft>
              <a:defRPr sz="1500">
                <a:solidFill>
                  <a:srgbClr val="1F2326"/>
                </a:solidFill>
                <a:latin typeface="Aptos"/>
              </a:defRPr>
            </a:pPr>
            <a:r>
              <a:t>2. Η παραγωγική δομή μεταβλήθηκε σημαντικά μετά το 1950, με μείωση της σχετικής σημασίας της γεωργίας και αύξηση των υπηρεσιών.</a:t>
            </a:r>
          </a:p>
          <a:p>
            <a:pPr>
              <a:lnSpc>
                <a:spcPct val="102000"/>
              </a:lnSpc>
              <a:spcAft>
                <a:spcPts val="800"/>
              </a:spcAft>
              <a:defRPr sz="1500">
                <a:solidFill>
                  <a:srgbClr val="1F2326"/>
                </a:solidFill>
                <a:latin typeface="Aptos"/>
              </a:defRPr>
            </a:pPr>
            <a:r>
              <a:t>3. Η μεταποίηση παραμένει κρίσιμη για παραγωγικότητα, τεχνολογία και εξαγώγιμα αγαθά, ενώ ο τουρισμός και η ναυτιλία αποτελούν βασικές εξωστρεφείς υπηρεσίες.</a:t>
            </a:r>
          </a:p>
          <a:p>
            <a:pPr>
              <a:lnSpc>
                <a:spcPct val="102000"/>
              </a:lnSpc>
              <a:spcAft>
                <a:spcPts val="800"/>
              </a:spcAft>
              <a:defRPr sz="1500">
                <a:solidFill>
                  <a:srgbClr val="1F2326"/>
                </a:solidFill>
                <a:latin typeface="Aptos"/>
              </a:defRPr>
            </a:pPr>
            <a:r>
              <a:t>4. Για μια μικρή οικονομία, η εξωτερική ζήτηση και οι εξαγωγές είναι σημαντικές, αλλά δημιουργούν και έκθεση στον διεθνή οικονομικό κύκλο.</a:t>
            </a:r>
          </a:p>
          <a:p>
            <a:pPr>
              <a:lnSpc>
                <a:spcPct val="102000"/>
              </a:lnSpc>
              <a:spcAft>
                <a:spcPts val="800"/>
              </a:spcAft>
              <a:defRPr sz="1500">
                <a:solidFill>
                  <a:srgbClr val="1F2326"/>
                </a:solidFill>
                <a:latin typeface="Aptos"/>
              </a:defRPr>
            </a:pPr>
            <a:r>
              <a:t>5. Η μακροχρόνια ανάπτυξη εξαρτάται από παραγωγικότητα, επενδύσεις, διαφοροποίηση και την ικανότητα των κλάδων να δημιουργούν υψηλή εγχώρια προστιθέμενη αξία.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(1/2)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400">
                <a:solidFill>
                  <a:srgbClr val="1F2326"/>
                </a:solidFill>
                <a:latin typeface="Aptos"/>
              </a:defRPr>
            </a:pPr>
            <a:r>
              <a:t>Αλογοσκούφης, Γ. (2021). Ιστορικοί Κύκλοι της Ελληνικής Οικονομίας. Αθήνα: Gutenberg.</a:t>
            </a:r>
          </a:p>
          <a:p>
            <a:pPr>
              <a:lnSpc>
                <a:spcPct val="102000"/>
              </a:lnSpc>
              <a:spcAft>
                <a:spcPts val="800"/>
              </a:spcAft>
              <a:defRPr sz="1400">
                <a:solidFill>
                  <a:srgbClr val="1F2326"/>
                </a:solidFill>
                <a:latin typeface="Aptos"/>
              </a:defRPr>
            </a:pPr>
            <a:r>
              <a:t>Πατρώνης, Β. (2018). Εισαγωγή στην Ελληνική Οικονομία: Από τη Μεταπολεμική ανάπτυξη στην Κρίση Χρέους και στα Μνημόνια. Αθήνα: Ηρόδοτος.</a:t>
            </a:r>
          </a:p>
          <a:p>
            <a:pPr>
              <a:lnSpc>
                <a:spcPct val="102000"/>
              </a:lnSpc>
              <a:spcAft>
                <a:spcPts val="800"/>
              </a:spcAft>
              <a:defRPr sz="1400">
                <a:solidFill>
                  <a:srgbClr val="1F2326"/>
                </a:solidFill>
                <a:latin typeface="Aptos"/>
              </a:defRPr>
            </a:pPr>
            <a:r>
              <a:t>Ιορδάνογλου, Χ. (2020). Η Ελληνική Οικονομία μετά το 1950, Τόμος Α΄: 1950–1973. Αθήνα: Τράπεζα της Ελλάδος.</a:t>
            </a:r>
          </a:p>
          <a:p>
            <a:pPr>
              <a:lnSpc>
                <a:spcPct val="102000"/>
              </a:lnSpc>
              <a:spcAft>
                <a:spcPts val="800"/>
              </a:spcAft>
              <a:defRPr sz="1400">
                <a:solidFill>
                  <a:srgbClr val="1F2326"/>
                </a:solidFill>
                <a:latin typeface="Aptos"/>
              </a:defRPr>
            </a:pPr>
            <a:r>
              <a:t>Καζάκος, Π. (2001). Ανάμεσα σε κράτος και αγορά: Οικονομία και οικονομική πολιτική στη μεταπολεμική Ελλάδα 1944–2000. Αθήνα: Πατάκη.</a:t>
            </a:r>
          </a:p>
          <a:p>
            <a:pPr>
              <a:lnSpc>
                <a:spcPct val="102000"/>
              </a:lnSpc>
              <a:spcAft>
                <a:spcPts val="800"/>
              </a:spcAft>
              <a:defRPr sz="1400">
                <a:solidFill>
                  <a:srgbClr val="1F2326"/>
                </a:solidFill>
                <a:latin typeface="Aptos"/>
              </a:defRPr>
            </a:pPr>
            <a:r>
              <a:t>Κωστής, Κ. (2019). Ο Πλούτος της Ελλάδας: Η ελληνική οικονομία από τους Βαλκανικούς Πολέμους μέχρι σήμερα. Αθήνα: Πατάκη.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(2/2)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400">
                <a:solidFill>
                  <a:srgbClr val="1F2326"/>
                </a:solidFill>
                <a:latin typeface="Aptos"/>
              </a:defRPr>
            </a:pPr>
            <a:r>
              <a:t>διαΝΕΟσις (2016). Ένα νέο αναπτυξιακό πρότυπο για την ελληνική οικονομία και η μετάβαση σε αυτό.</a:t>
            </a:r>
          </a:p>
          <a:p>
            <a:pPr>
              <a:lnSpc>
                <a:spcPct val="102000"/>
              </a:lnSpc>
              <a:spcAft>
                <a:spcPts val="800"/>
              </a:spcAft>
              <a:defRPr sz="1400">
                <a:solidFill>
                  <a:srgbClr val="1F2326"/>
                </a:solidFill>
                <a:latin typeface="Aptos"/>
              </a:defRPr>
            </a:pPr>
            <a:r>
              <a:t>Pelagidis, T., &amp; Mitsopoulos, M. (2014). Greece: From Exit to Recovery? Brookings Institution Press.</a:t>
            </a:r>
          </a:p>
          <a:p>
            <a:pPr>
              <a:lnSpc>
                <a:spcPct val="102000"/>
              </a:lnSpc>
              <a:spcAft>
                <a:spcPts val="800"/>
              </a:spcAft>
              <a:defRPr sz="1400">
                <a:solidFill>
                  <a:srgbClr val="1F2326"/>
                </a:solidFill>
                <a:latin typeface="Aptos"/>
              </a:defRPr>
            </a:pPr>
            <a:r>
              <a:t>Krugman, P. R., Obstfeld, M., &amp; Melitz, M. (2016). Διεθνής Οικονομική: Θεωρία και Πολιτική. Αθήνα: Κριτική.</a:t>
            </a:r>
          </a:p>
          <a:p>
            <a:pPr>
              <a:lnSpc>
                <a:spcPct val="102000"/>
              </a:lnSpc>
              <a:spcAft>
                <a:spcPts val="800"/>
              </a:spcAft>
              <a:defRPr sz="1400">
                <a:solidFill>
                  <a:srgbClr val="1F2326"/>
                </a:solidFill>
                <a:latin typeface="Aptos"/>
              </a:defRPr>
            </a:pPr>
            <a:r>
              <a:t>Blanchard, O. (2021). Μακροοικονομική, 8η έκδ. Αθήνα: Επίκεντρο.</a:t>
            </a:r>
          </a:p>
          <a:p>
            <a:pPr>
              <a:lnSpc>
                <a:spcPct val="102000"/>
              </a:lnSpc>
              <a:spcAft>
                <a:spcPts val="800"/>
              </a:spcAft>
              <a:defRPr sz="1400">
                <a:solidFill>
                  <a:srgbClr val="1F2326"/>
                </a:solidFill>
                <a:latin typeface="Aptos"/>
              </a:defRPr>
            </a:pPr>
            <a:r>
              <a:t>Mankiw, N. G. (2012). Αρχές της Οικονομικής, Β΄ τόμος. Αθήνα: Τυπωθήτω–Δαρδανός.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Ελληνική Οικονομία • 3η Εβδομάδα                                      31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4957</TotalTime>
  <Words>3327</Words>
  <Application>Microsoft Office PowerPoint</Application>
  <PresentationFormat>Widescreen</PresentationFormat>
  <Paragraphs>172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Amanda Kay</cp:lastModifiedBy>
  <cp:revision>3</cp:revision>
  <dcterms:created xsi:type="dcterms:W3CDTF">2013-01-27T09:14:16Z</dcterms:created>
  <dcterms:modified xsi:type="dcterms:W3CDTF">2026-10-21T21:11:49Z</dcterms:modified>
  <cp:category/>
</cp:coreProperties>
</file>