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86" r:id="rId3"/>
    <p:sldId id="287" r:id="rId4"/>
    <p:sldId id="288"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0" d="100"/>
          <a:sy n="110" d="100"/>
        </p:scale>
        <p:origin x="-558"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64592"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841248" y="1024128"/>
            <a:ext cx="10241280" cy="4480560"/>
          </a:xfrm>
          <a:prstGeom prst="rect">
            <a:avLst/>
          </a:prstGeom>
          <a:noFill/>
        </p:spPr>
        <p:txBody>
          <a:bodyPr wrap="none">
            <a:spAutoFit/>
          </a:bodyPr>
          <a:lstStyle/>
          <a:p>
            <a:pPr>
              <a:spcAft>
                <a:spcPts val="1000"/>
              </a:spcAft>
              <a:defRPr sz="3400" b="1">
                <a:solidFill>
                  <a:srgbClr val="274958"/>
                </a:solidFill>
              </a:defRPr>
            </a:pPr>
            <a:r>
              <a:t>ΕΛΛΗΝΙΚΗ ΟΙΚΟΝΟΜΙΑ</a:t>
            </a:r>
          </a:p>
          <a:p>
            <a:pPr>
              <a:spcAft>
                <a:spcPts val="1000"/>
              </a:spcAft>
              <a:defRPr sz="2500" b="1">
                <a:solidFill>
                  <a:srgbClr val="B18B48"/>
                </a:solidFill>
              </a:defRPr>
            </a:pPr>
            <a:r>
              <a:t>2η Εβδομάδα</a:t>
            </a:r>
          </a:p>
          <a:p>
            <a:pPr>
              <a:spcAft>
                <a:spcPts val="1000"/>
              </a:spcAft>
              <a:defRPr sz="2300" b="0">
                <a:solidFill>
                  <a:srgbClr val="1E2225"/>
                </a:solidFill>
              </a:defRPr>
            </a:pPr>
            <a:r>
              <a:t>Επισκόπηση των βασικών πολιτικών και οικονομικών επιδράσεων στη χώρα</a:t>
            </a:r>
          </a:p>
          <a:p>
            <a:pPr>
              <a:spcAft>
                <a:spcPts val="1000"/>
              </a:spcAft>
              <a:defRPr sz="1700" b="0">
                <a:solidFill>
                  <a:srgbClr val="5C676C"/>
                </a:solidFill>
              </a:defRPr>
            </a:pPr>
            <a:r>
              <a:t>Από τη μεταπολεμική σταθεροποίηση έως την ευρωπαϊκή ολοκλήρωση και την κρίση</a:t>
            </a:r>
          </a:p>
          <a:p>
            <a:pPr>
              <a:spcAft>
                <a:spcPts val="1000"/>
              </a:spcAft>
              <a:defRPr sz="1350" b="0">
                <a:solidFill>
                  <a:srgbClr val="5C676C"/>
                </a:solidFill>
              </a:defRPr>
            </a:pPr>
            <a:r>
              <a:t>Δρ. Αδαμαντία Καούρη | Πανεπιστήμιο Πελοποννήσου</a:t>
            </a:r>
          </a:p>
        </p:txBody>
      </p:sp>
      <p:sp>
        <p:nvSpPr>
          <p:cNvPr id="4" name="TextBox 3"/>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Μετά τα μνημόνια: νέα φάση και νέες προκλήσεις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630">
                <a:solidFill>
                  <a:srgbClr val="1E2225"/>
                </a:solidFill>
                <a:latin typeface="Aptos"/>
              </a:defRPr>
            </a:pPr>
            <a:r>
              <a:t>Μετά την έξοδο από τα προγράμματα προσαρμογής, η ελληνική οικονομία εισήλθε σε νέα φάση. Η συζήτηση μετατοπίζεται σταδιακά από τη διαχείριση της κρίσης στη μακροχρόνια ανάπτυξη, στις επενδύσεις, στην παραγωγικότητα, στην εξωστρέφεια και στη δυνατότητα διατήρησης δημοσιονομικής και χρηματοπιστωτικής σταθερότητας.</a:t>
            </a:r>
          </a:p>
          <a:p>
            <a:pPr>
              <a:spcAft>
                <a:spcPts val="800"/>
              </a:spcAft>
              <a:defRPr sz="1630">
                <a:solidFill>
                  <a:srgbClr val="1E2225"/>
                </a:solidFill>
                <a:latin typeface="Aptos"/>
              </a:defRPr>
            </a:pPr>
            <a:r>
              <a:t>Παράλληλα, νέοι εξωτερικοί κλυδωνισμοί —όπως η πανδημία και οι διεθνείς ενεργειακές και πληθωριστικές πιέσεις— υπενθυμίζουν ότι η ελληνική οικονομία λειτουργεί σε ένα έντονα αλληλεξαρτώμενο ευρωπαϊκό και διεθνές περιβάλλον.</a:t>
            </a:r>
          </a:p>
          <a:p>
            <a:pPr>
              <a:spcAft>
                <a:spcPts val="800"/>
              </a:spcAft>
              <a:defRPr sz="1630">
                <a:solidFill>
                  <a:srgbClr val="1E2225"/>
                </a:solidFill>
                <a:latin typeface="Aptos"/>
              </a:defRPr>
            </a:pPr>
            <a:r>
              <a:t>Στο μάθημα η σύγχρονη περίοδος θα εξεταστεί ως συνέχεια των προηγούμενων μετασχηματισμών και όχι αποκομμένα από αυτούς.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26</a:t>
            </a:r>
          </a:p>
        </p:txBody>
      </p:sp>
    </p:spTree>
    <p:extLst>
      <p:ext uri="{BB962C8B-B14F-4D97-AF65-F5344CB8AC3E}">
        <p14:creationId xmlns:p14="http://schemas.microsoft.com/office/powerpoint/2010/main" val="1447644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Μετά το 2018: ανάπτυξη, ανθεκτικότητα και παραγωγικός μετασχηματισμός</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550">
                <a:solidFill>
                  <a:srgbClr val="1E2225"/>
                </a:solidFill>
                <a:latin typeface="Aptos"/>
              </a:defRPr>
            </a:pPr>
            <a:r>
              <a:t>Η περίοδος μετά τα προγράμματα προσαρμογής επαναφέρει στο κέντρο της συζήτησης το μακροχρόνιο αναπτυξιακό πρότυπο. Η αύξηση επενδύσεων, η παραγωγικότητα, η εξωστρέφεια, η ψηφιοποίηση και η πράσινη μετάβαση συνδέονται με το ερώτημα πώς μπορεί η οικονομία να επιτύχει περισσότερο διατηρήσιμη ανάπτυξη.</a:t>
            </a:r>
          </a:p>
          <a:p>
            <a:pPr>
              <a:spcAft>
                <a:spcPts val="800"/>
              </a:spcAft>
              <a:defRPr sz="1550">
                <a:solidFill>
                  <a:srgbClr val="1E2225"/>
                </a:solidFill>
                <a:latin typeface="Aptos"/>
              </a:defRPr>
            </a:pPr>
            <a:r>
              <a:t>Η πανδημία υπενθύμισε την έκθεση της ελληνικής οικονομίας σε εξωτερικούς κλυδωνισμούς, ιδιαίτερα λόγω της σημασίας υπηρεσιών όπως ο τουρισμός. Στη συνέχεια, οι ενεργειακές και πληθωριστικές πιέσεις ανέδειξαν τη σημασία της ανθεκτικότητας, της ενεργειακής ασφάλειας και της διαφοροποίησης της παραγωγικής βάσης.</a:t>
            </a:r>
          </a:p>
          <a:p>
            <a:pPr>
              <a:spcAft>
                <a:spcPts val="800"/>
              </a:spcAft>
              <a:defRPr sz="1550">
                <a:solidFill>
                  <a:srgbClr val="1E2225"/>
                </a:solidFill>
                <a:latin typeface="Aptos"/>
              </a:defRPr>
            </a:pPr>
            <a:r>
              <a:t>Η σημερινή περίοδος επομένως δεν αποτελεί «τέλος» της ιστορίας της ελληνικής οικονομίας. Είναι μια νέα φάση στην οποία επανέρχονται παλαιά ζητήματα —επενδύσεις, παραγωγικότητα, δημόσια οικονομικά— μαζί με νέες προκλήσεις τεχνολογίας, δημογραφίας και κλιματικής μετάβασης.</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27</a:t>
            </a:r>
          </a:p>
        </p:txBody>
      </p:sp>
    </p:spTree>
    <p:extLst>
      <p:ext uri="{BB962C8B-B14F-4D97-AF65-F5344CB8AC3E}">
        <p14:creationId xmlns:p14="http://schemas.microsoft.com/office/powerpoint/2010/main" val="2500471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56032"/>
            <a:ext cx="10789920" cy="777240"/>
          </a:xfrm>
          <a:prstGeom prst="rect">
            <a:avLst/>
          </a:prstGeom>
          <a:noFill/>
        </p:spPr>
        <p:txBody>
          <a:bodyPr wrap="none">
            <a:spAutoFit/>
          </a:bodyPr>
          <a:lstStyle/>
          <a:p>
            <a:pPr>
              <a:defRPr sz="2500" b="1">
                <a:solidFill>
                  <a:srgbClr val="274958"/>
                </a:solidFill>
                <a:latin typeface="Aptos Display"/>
              </a:defRPr>
            </a:pPr>
            <a:r>
              <a:t>Τέσσερις άξονες που θα παρακολουθούμε σε όλο το εξάμηνο</a:t>
            </a:r>
          </a:p>
        </p:txBody>
      </p:sp>
      <p:sp>
        <p:nvSpPr>
          <p:cNvPr id="4" name="Rectangle 3"/>
          <p:cNvSpPr/>
          <p:nvPr/>
        </p:nvSpPr>
        <p:spPr>
          <a:xfrm>
            <a:off x="621792" y="1024128"/>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166360"/>
          </a:xfrm>
          <a:prstGeom prst="rect">
            <a:avLst/>
          </a:prstGeom>
          <a:noFill/>
        </p:spPr>
        <p:txBody>
          <a:bodyPr wrap="square">
            <a:spAutoFit/>
          </a:bodyPr>
          <a:lstStyle/>
          <a:p>
            <a:pPr>
              <a:spcAft>
                <a:spcPts val="800"/>
              </a:spcAft>
              <a:defRPr sz="1480">
                <a:solidFill>
                  <a:srgbClr val="1E2225"/>
                </a:solidFill>
                <a:latin typeface="Aptos"/>
              </a:defRPr>
            </a:pPr>
            <a:r>
              <a:t>1. Μακροοικονομικές επιδόσεις: οικονομική μεγέθυνση, πληθωρισμός, ανεργία, επενδύσεις, δημόσια οικονομικά και εξωτερικές συναλλαγές.</a:t>
            </a:r>
          </a:p>
          <a:p>
            <a:pPr>
              <a:spcAft>
                <a:spcPts val="800"/>
              </a:spcAft>
              <a:defRPr sz="1480">
                <a:solidFill>
                  <a:srgbClr val="1E2225"/>
                </a:solidFill>
                <a:latin typeface="Aptos"/>
              </a:defRPr>
            </a:pPr>
            <a:r>
              <a:t>2. Παραγωγική δομή: μεταβολές στη γεωργία, τη βιομηχανία και τις υπηρεσίες, καθώς και ζητήματα παραγωγικότητας, ανταγωνιστικότητας και εξωστρέφειας.</a:t>
            </a:r>
          </a:p>
          <a:p>
            <a:pPr>
              <a:spcAft>
                <a:spcPts val="800"/>
              </a:spcAft>
              <a:defRPr sz="1480">
                <a:solidFill>
                  <a:srgbClr val="1E2225"/>
                </a:solidFill>
                <a:latin typeface="Aptos"/>
              </a:defRPr>
            </a:pPr>
            <a:r>
              <a:t>3. Οικονομική πολιτική και θεσμοί: ο ρόλος του κράτους, η δημοσιονομική και νομισματική πολιτική, οι μεταρρυθμίσεις και οι περιορισμοί που δημιουργεί κάθε θεσμικό πλαίσιο.</a:t>
            </a:r>
          </a:p>
          <a:p>
            <a:pPr>
              <a:spcAft>
                <a:spcPts val="800"/>
              </a:spcAft>
              <a:defRPr sz="1480">
                <a:solidFill>
                  <a:srgbClr val="1E2225"/>
                </a:solidFill>
                <a:latin typeface="Aptos"/>
              </a:defRPr>
            </a:pPr>
            <a:r>
              <a:t>4. Διεθνές και ευρωπαϊκό περιβάλλον: διεθνείς κρίσεις, ευρωπαϊκή ολοκλήρωση, ΟΝΕ και ευρώ. Οι τέσσερις άξονες θα χρησιμοποιούνται μαζί ώστε να αποφεύγουμε μονοδιάστατες εξηγήσεις (Αλογοσκούφης, 2021; Πατρώνης, 2018).</a:t>
            </a:r>
          </a:p>
        </p:txBody>
      </p:sp>
      <p:sp>
        <p:nvSpPr>
          <p:cNvPr id="6" name="TextBox 5"/>
          <p:cNvSpPr txBox="1"/>
          <p:nvPr/>
        </p:nvSpPr>
        <p:spPr>
          <a:xfrm>
            <a:off x="11384280" y="6428232"/>
            <a:ext cx="320040" cy="164592"/>
          </a:xfrm>
          <a:prstGeom prst="rect">
            <a:avLst/>
          </a:prstGeom>
          <a:noFill/>
        </p:spPr>
        <p:txBody>
          <a:bodyPr wrap="none">
            <a:spAutoFit/>
          </a:bodyPr>
          <a:lstStyle/>
          <a:p>
            <a:pPr algn="r">
              <a:defRPr sz="900">
                <a:solidFill>
                  <a:srgbClr val="5C676C"/>
                </a:solidFill>
              </a:defRPr>
            </a:pPr>
            <a:r>
              <a:t>29</a:t>
            </a:r>
          </a:p>
        </p:txBody>
      </p:sp>
    </p:spTree>
    <p:extLst>
      <p:ext uri="{BB962C8B-B14F-4D97-AF65-F5344CB8AC3E}">
        <p14:creationId xmlns:p14="http://schemas.microsoft.com/office/powerpoint/2010/main" val="403888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Οικονομική πολιτική: τι σημαίνει;</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Με τον όρο οικονομική πολιτική εννοούμε το σύνολο των αποφάσεων και παρεμβάσεων μέσω των οποίων το κράτος και οι αρμόδιοι θεσμοί επιχειρούν να επηρεάσουν τη λειτουργία της οικονομίας. Οι στόχοι συνήθως περιλαμβάνουν οικονομική ανάπτυξη, υψηλή απασχόληση, σταθερότητα τιμών, δημοσιονομική ισορροπία, εξωτερική ισορροπία και κοινωνική συνοχή (Blanchard, 2021; Mankiw, 2012).</a:t>
            </a:r>
          </a:p>
          <a:p>
            <a:pPr>
              <a:lnSpc>
                <a:spcPct val="103000"/>
              </a:lnSpc>
              <a:spcAft>
                <a:spcPts val="800"/>
              </a:spcAft>
              <a:defRPr sz="1580">
                <a:solidFill>
                  <a:srgbClr val="1E2225"/>
                </a:solidFill>
                <a:latin typeface="Aptos"/>
              </a:defRPr>
            </a:pPr>
            <a:r>
              <a:t>Οι στόχοι όμως δεν επιτυγχάνονται πάντα ταυτόχρονα. Μια επεκτατική πολιτική μπορεί να στηρίξει την απασχόληση και τη ζήτηση, αλλά υπό ορισμένες συνθήκες να αυξήσει τον πληθωρισμό ή τα δημοσιονομικά ελλείμματα. Αντίστοιχα, μια περιοριστική πολιτική μπορεί να ενισχύσει τη σταθερότητα, αλλά να επιβαρύνει βραχυπρόθεσμα την οικονομική δραστηριότητα.</a:t>
            </a:r>
          </a:p>
          <a:p>
            <a:pPr>
              <a:lnSpc>
                <a:spcPct val="103000"/>
              </a:lnSpc>
              <a:spcAft>
                <a:spcPts val="800"/>
              </a:spcAft>
              <a:defRPr sz="1580">
                <a:solidFill>
                  <a:srgbClr val="1E2225"/>
                </a:solidFill>
                <a:latin typeface="Aptos"/>
              </a:defRPr>
            </a:pPr>
            <a:r>
              <a:t>Στην ελληνική περίπτωση, οι επιλογές οικονομικής πολιτικής επηρεάστηκαν έντονα από ιστορικές συνθήκες, διεθνείς κρίσεις και, μετά την ευρωπαϊκή ένταξη, από τους κανόνες και τους θεσμούς της ΕΕ και της Ευρωζώνης (Καζάκος, 2001; Αλογοσκούφης, 2021).</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Από την πολιτική στο οικονομικό αποτέλεσμα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914400" y="2240280"/>
            <a:ext cx="1828800" cy="10515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Εργαλείο πολιτικής</a:t>
            </a:r>
          </a:p>
        </p:txBody>
      </p:sp>
      <p:sp>
        <p:nvSpPr>
          <p:cNvPr id="6" name="Rounded Rectangle 5"/>
          <p:cNvSpPr/>
          <p:nvPr/>
        </p:nvSpPr>
        <p:spPr>
          <a:xfrm>
            <a:off x="3840480" y="2240280"/>
            <a:ext cx="1828800" cy="10515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Άμεση επίδραση</a:t>
            </a:r>
          </a:p>
        </p:txBody>
      </p:sp>
      <p:sp>
        <p:nvSpPr>
          <p:cNvPr id="7" name="Rounded Rectangle 6"/>
          <p:cNvSpPr/>
          <p:nvPr/>
        </p:nvSpPr>
        <p:spPr>
          <a:xfrm>
            <a:off x="6720840" y="2240280"/>
            <a:ext cx="1828800" cy="10515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Συμπεριφορά οικονομίας</a:t>
            </a:r>
          </a:p>
        </p:txBody>
      </p:sp>
      <p:sp>
        <p:nvSpPr>
          <p:cNvPr id="8" name="Rounded Rectangle 7"/>
          <p:cNvSpPr/>
          <p:nvPr/>
        </p:nvSpPr>
        <p:spPr>
          <a:xfrm>
            <a:off x="9555480" y="2240280"/>
            <a:ext cx="1828800" cy="1051560"/>
          </a:xfrm>
          <a:prstGeom prst="roundRect">
            <a:avLst/>
          </a:prstGeom>
          <a:solidFill>
            <a:srgbClr val="E2E9EA"/>
          </a:solidFill>
          <a:ln>
            <a:solidFill>
              <a:srgbClr val="27495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Τελικό αποτέλεσμα</a:t>
            </a:r>
          </a:p>
        </p:txBody>
      </p:sp>
      <p:sp>
        <p:nvSpPr>
          <p:cNvPr id="9" name="Right Arrow 8"/>
          <p:cNvSpPr/>
          <p:nvPr/>
        </p:nvSpPr>
        <p:spPr>
          <a:xfrm>
            <a:off x="2834640" y="2542032"/>
            <a:ext cx="777240" cy="411480"/>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ight Arrow 9"/>
          <p:cNvSpPr/>
          <p:nvPr/>
        </p:nvSpPr>
        <p:spPr>
          <a:xfrm>
            <a:off x="5715000" y="2542032"/>
            <a:ext cx="777240" cy="411480"/>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ight Arrow 10"/>
          <p:cNvSpPr/>
          <p:nvPr/>
        </p:nvSpPr>
        <p:spPr>
          <a:xfrm>
            <a:off x="8595360" y="2542032"/>
            <a:ext cx="777240" cy="411480"/>
          </a:xfrm>
          <a:prstGeom prst="rightArrow">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71130" y="3794760"/>
            <a:ext cx="10927080" cy="1374222"/>
          </a:xfrm>
          <a:prstGeom prst="rect">
            <a:avLst/>
          </a:prstGeom>
          <a:noFill/>
        </p:spPr>
        <p:txBody>
          <a:bodyPr wrap="square">
            <a:spAutoFit/>
          </a:bodyPr>
          <a:lstStyle/>
          <a:p>
            <a:pPr>
              <a:spcAft>
                <a:spcPts val="900"/>
              </a:spcAft>
              <a:defRPr sz="1520">
                <a:solidFill>
                  <a:srgbClr val="1E2225"/>
                </a:solidFill>
              </a:defRPr>
            </a:pPr>
            <a:r>
              <a:rPr dirty="0"/>
              <a:t>Πα</a:t>
            </a:r>
            <a:r>
              <a:rPr dirty="0" err="1"/>
              <a:t>ράδειγμ</a:t>
            </a:r>
            <a:r>
              <a:rPr dirty="0"/>
              <a:t>α: αύξηση δημόσιων επενδύσεων → αύξηση συνολικής ζήτησης και υποδομών </a:t>
            </a:r>
            <a:endParaRPr lang="el-GR" dirty="0"/>
          </a:p>
          <a:p>
            <a:pPr>
              <a:spcAft>
                <a:spcPts val="900"/>
              </a:spcAft>
              <a:defRPr sz="1520">
                <a:solidFill>
                  <a:srgbClr val="1E2225"/>
                </a:solidFill>
              </a:defRPr>
            </a:pPr>
            <a:r>
              <a:rPr dirty="0"/>
              <a:t>→ μεταβολή επενδυτικών αποφάσεων και απασχόλησης → επίδραση στο ΑΕΠ και στην παραγωγικότητα.</a:t>
            </a:r>
          </a:p>
          <a:p>
            <a:pPr>
              <a:spcAft>
                <a:spcPts val="900"/>
              </a:spcAft>
              <a:defRPr sz="1520">
                <a:solidFill>
                  <a:srgbClr val="1E2225"/>
                </a:solidFill>
              </a:defRPr>
            </a:pPr>
            <a:r>
              <a:rPr dirty="0"/>
              <a:t>Η α</a:t>
            </a:r>
            <a:r>
              <a:rPr dirty="0" err="1"/>
              <a:t>λυσίδ</a:t>
            </a:r>
            <a:r>
              <a:rPr dirty="0"/>
              <a:t>α δεν είναι μηχανική. </a:t>
            </a:r>
            <a:r>
              <a:rPr dirty="0" err="1"/>
              <a:t>Το</a:t>
            </a:r>
            <a:r>
              <a:rPr dirty="0"/>
              <a:t> </a:t>
            </a:r>
            <a:r>
              <a:rPr dirty="0" err="1"/>
              <a:t>τελικό</a:t>
            </a:r>
            <a:r>
              <a:rPr dirty="0"/>
              <a:t> απ</a:t>
            </a:r>
            <a:r>
              <a:rPr dirty="0" err="1"/>
              <a:t>οτέλεσμ</a:t>
            </a:r>
            <a:r>
              <a:rPr dirty="0"/>
              <a:t>α εξαρτάται από τη φάση του οικονομικού κύκλου, τη χρηματοδότηση, </a:t>
            </a:r>
            <a:endParaRPr lang="el-GR" dirty="0"/>
          </a:p>
          <a:p>
            <a:pPr>
              <a:spcAft>
                <a:spcPts val="900"/>
              </a:spcAft>
              <a:defRPr sz="1520">
                <a:solidFill>
                  <a:srgbClr val="1E2225"/>
                </a:solidFill>
              </a:defRPr>
            </a:pPr>
            <a:r>
              <a:rPr dirty="0" err="1"/>
              <a:t>τις</a:t>
            </a:r>
            <a:r>
              <a:rPr dirty="0"/>
              <a:t> προσδοκίες, τη διεθνή συγκυρία και τη θεσμική αποτελεσματικότητα (Blanchard, 2021).</a:t>
            </a:r>
          </a:p>
        </p:txBody>
      </p:sp>
      <p:sp>
        <p:nvSpPr>
          <p:cNvPr id="13" name="TextBox 12"/>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Οι βασικές κατηγορίες οικονομικής πολιτικής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Μακροοικονομικές πολιτικές</a:t>
            </a:r>
          </a:p>
        </p:txBody>
      </p:sp>
      <p:sp>
        <p:nvSpPr>
          <p:cNvPr id="6" name="TextBox 5"/>
          <p:cNvSpPr txBox="1"/>
          <p:nvPr/>
        </p:nvSpPr>
        <p:spPr>
          <a:xfrm>
            <a:off x="758952" y="1901952"/>
            <a:ext cx="4919472" cy="4251960"/>
          </a:xfrm>
          <a:prstGeom prst="rect">
            <a:avLst/>
          </a:prstGeom>
          <a:noFill/>
        </p:spPr>
        <p:txBody>
          <a:bodyPr wrap="square">
            <a:spAutoFit/>
          </a:bodyPr>
          <a:lstStyle/>
          <a:p>
            <a:pPr>
              <a:spcAft>
                <a:spcPts val="800"/>
              </a:spcAft>
              <a:defRPr sz="1420">
                <a:solidFill>
                  <a:srgbClr val="1E2225"/>
                </a:solidFill>
              </a:defRPr>
            </a:pPr>
            <a:r>
              <a:t>Δημοσιονομική πολιτική: φόροι, δημόσιες δαπάνες, ελλείμματα και χρέος.</a:t>
            </a:r>
          </a:p>
          <a:p>
            <a:pPr>
              <a:spcAft>
                <a:spcPts val="800"/>
              </a:spcAft>
              <a:defRPr sz="1420">
                <a:solidFill>
                  <a:srgbClr val="1E2225"/>
                </a:solidFill>
              </a:defRPr>
            </a:pPr>
            <a:r>
              <a:t>Νομισματική πολιτική: επιτόκια, ρευστότητα και πιστωτικές συνθήκες.</a:t>
            </a:r>
          </a:p>
          <a:p>
            <a:pPr>
              <a:spcAft>
                <a:spcPts val="800"/>
              </a:spcAft>
              <a:defRPr sz="1420">
                <a:solidFill>
                  <a:srgbClr val="1E2225"/>
                </a:solidFill>
              </a:defRPr>
            </a:pPr>
            <a:r>
              <a:t>Συναλλαγματική πολιτική: ισοτιμία και ανταγωνιστικότητα — ιδιαίτερα σημαντική πριν από το ευρώ.</a:t>
            </a:r>
          </a:p>
          <a:p>
            <a:pPr>
              <a:spcAft>
                <a:spcPts val="800"/>
              </a:spcAft>
              <a:defRPr sz="1420">
                <a:solidFill>
                  <a:srgbClr val="1E2225"/>
                </a:solidFill>
              </a:defRPr>
            </a:pPr>
            <a:r>
              <a:t>Εισοδηματική πολιτική: μισθοί, τιμές και παρεμβάσεις για τον πληθωρισμό.</a:t>
            </a:r>
          </a:p>
        </p:txBody>
      </p:sp>
      <p:sp>
        <p:nvSpPr>
          <p:cNvPr id="7" name="Rounded Rectangle 6"/>
          <p:cNvSpPr/>
          <p:nvPr/>
        </p:nvSpPr>
        <p:spPr>
          <a:xfrm>
            <a:off x="6199632"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Διαρθρωτικές / αναπτυξιακές πολιτικές</a:t>
            </a:r>
          </a:p>
        </p:txBody>
      </p:sp>
      <p:sp>
        <p:nvSpPr>
          <p:cNvPr id="8" name="TextBox 7"/>
          <p:cNvSpPr txBox="1"/>
          <p:nvPr/>
        </p:nvSpPr>
        <p:spPr>
          <a:xfrm>
            <a:off x="6272784" y="1901952"/>
            <a:ext cx="4919472" cy="4251960"/>
          </a:xfrm>
          <a:prstGeom prst="rect">
            <a:avLst/>
          </a:prstGeom>
          <a:noFill/>
        </p:spPr>
        <p:txBody>
          <a:bodyPr wrap="square">
            <a:spAutoFit/>
          </a:bodyPr>
          <a:lstStyle/>
          <a:p>
            <a:pPr>
              <a:spcAft>
                <a:spcPts val="800"/>
              </a:spcAft>
              <a:defRPr sz="1420">
                <a:solidFill>
                  <a:srgbClr val="1E2225"/>
                </a:solidFill>
              </a:defRPr>
            </a:pPr>
            <a:r>
              <a:t>Βιομηχανική και επενδυτική πολιτική, υποδομές και κίνητρα.</a:t>
            </a:r>
          </a:p>
          <a:p>
            <a:pPr>
              <a:spcAft>
                <a:spcPts val="800"/>
              </a:spcAft>
              <a:defRPr sz="1420">
                <a:solidFill>
                  <a:srgbClr val="1E2225"/>
                </a:solidFill>
              </a:defRPr>
            </a:pPr>
            <a:r>
              <a:t>Πολιτικές αγοράς εργασίας και κοινωνικής προστασίας.</a:t>
            </a:r>
          </a:p>
          <a:p>
            <a:pPr>
              <a:spcAft>
                <a:spcPts val="800"/>
              </a:spcAft>
              <a:defRPr sz="1420">
                <a:solidFill>
                  <a:srgbClr val="1E2225"/>
                </a:solidFill>
              </a:defRPr>
            </a:pPr>
            <a:r>
              <a:t>Ιδιωτικοποιήσεις, απελευθέρωση αγορών και ανταγωνισμός.</a:t>
            </a:r>
          </a:p>
          <a:p>
            <a:pPr>
              <a:spcAft>
                <a:spcPts val="800"/>
              </a:spcAft>
              <a:defRPr sz="1420">
                <a:solidFill>
                  <a:srgbClr val="1E2225"/>
                </a:solidFill>
              </a:defRPr>
            </a:pPr>
            <a:r>
              <a:t>Εκπαίδευση, τεχνολογία, καινοτομία και παραγωγικότητα.</a:t>
            </a:r>
          </a:p>
          <a:p>
            <a:pPr>
              <a:spcAft>
                <a:spcPts val="800"/>
              </a:spcAft>
              <a:defRPr sz="1420">
                <a:solidFill>
                  <a:srgbClr val="1E2225"/>
                </a:solidFill>
              </a:defRPr>
            </a:pPr>
            <a:r>
              <a:t>Οι κατηγορίες αλληλεπιδρούν και δεν πρέπει να εξετάζονται απομονωμένα (Mankiw, 2012; Πατρώνης, 2018).</a:t>
            </a:r>
          </a:p>
        </p:txBody>
      </p:sp>
      <p:sp>
        <p:nvSpPr>
          <p:cNvPr id="9" name="TextBox 8"/>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Δημοσιονομική πολιτική: ο ρόλος του κράτους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δημοσιονομική πολιτική ασκείται κυρίως μέσω των δημόσιων δαπανών και της φορολογίας. Όταν το κράτος αυξάνει δαπάνες ή μειώνει φόρους, μπορεί να ενισχύσει τη συνολική ζήτηση· όταν περιορίζει δαπάνες ή αυξάνει φόρους, μπορεί να επιδιώκει δημοσιονομική σταθεροποίηση ή περιορισμό υπερβάλλουσας ζήτησης (Blanchard, 2021).</a:t>
            </a:r>
          </a:p>
          <a:p>
            <a:pPr>
              <a:lnSpc>
                <a:spcPct val="103000"/>
              </a:lnSpc>
              <a:spcAft>
                <a:spcPts val="800"/>
              </a:spcAft>
              <a:defRPr sz="1580">
                <a:solidFill>
                  <a:srgbClr val="1E2225"/>
                </a:solidFill>
                <a:latin typeface="Aptos"/>
              </a:defRPr>
            </a:pPr>
            <a:r>
              <a:t>Στην Ελλάδα, η δημοσιονομική πολιτική συνδέθηκε σε διαφορετικές περιόδους με την ανασυγκρότηση, τις δημόσιες επενδύσεις, την επέκταση του κοινωνικού κράτους, τη χρηματοδότηση δημόσιων επιχειρήσεων και αργότερα με την προσπάθεια μείωσης ελλειμμάτων και χρέους. Η μεταβολή του ρόλου του κράτους αποτελεί βασικό στοιχείο της μεταπολεμικής οικονομικής ιστορίας (Καζάκος, 2001; Πατρώνης, 2015).</a:t>
            </a:r>
          </a:p>
          <a:p>
            <a:pPr>
              <a:lnSpc>
                <a:spcPct val="103000"/>
              </a:lnSpc>
              <a:spcAft>
                <a:spcPts val="800"/>
              </a:spcAft>
              <a:defRPr sz="1580">
                <a:solidFill>
                  <a:srgbClr val="1E2225"/>
                </a:solidFill>
                <a:latin typeface="Aptos"/>
              </a:defRPr>
            </a:pPr>
            <a:r>
              <a:t>Η αποτελεσματικότητα της δημοσιονομικής πολιτικής εξαρτάται όχι μόνο από το ύψος των δαπανών, αλλά και από τη σύνθεσή τους: οι παραγωγικές επενδύσεις σε υποδομές, ανθρώπινο κεφάλαιο και τεχνολογία έχουν διαφορετικές μακροχρόνιες επιδράσεις από τις καθαρά καταναλωτικές δαπάνες.</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Δημοσιονομική πολιτική στην Ελλάδα: από την ανάπτυξη στη σταθεροποίηση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Κατά τη μεταπολεμική αναπτυξιακή φάση, οι δημόσιες επενδύσεις και οι υποδομές λειτούργησαν συμπληρωματικά προς την ιδιωτική επένδυση. Το κράτος είχε ενεργό ρόλο στην αναπτυξιακή διαδικασία, ενώ η δημοσιονομική σταθερότητα αποτελούσε σημαντικό μέρος του μεταπολεμικού πλαισίου πολιτικής (Ιορδάνογλου, 2020).</a:t>
            </a:r>
          </a:p>
          <a:p>
            <a:pPr>
              <a:lnSpc>
                <a:spcPct val="103000"/>
              </a:lnSpc>
              <a:spcAft>
                <a:spcPts val="800"/>
              </a:spcAft>
              <a:defRPr sz="1580">
                <a:solidFill>
                  <a:srgbClr val="1E2225"/>
                </a:solidFill>
                <a:latin typeface="Aptos"/>
              </a:defRPr>
            </a:pPr>
            <a:r>
              <a:t>Μετά τη Μεταπολίτευση, η επέκταση των κρατικών λειτουργιών και των κοινωνικών δαπανών συνοδεύτηκε από αυξημένες δημοσιονομικές πιέσεις. Στη δεκαετία του 1990, η δημοσιονομική προσαρμογή απέκτησε μεγαλύτερη βαρύτητα λόγω της πορείας προς την ΟΝΕ και των κριτηρίων του Μάαστριχτ (Καζάκος, 2001; Αλογοσκούφης, 2021).</a:t>
            </a:r>
          </a:p>
          <a:p>
            <a:pPr>
              <a:lnSpc>
                <a:spcPct val="103000"/>
              </a:lnSpc>
              <a:spcAft>
                <a:spcPts val="800"/>
              </a:spcAft>
              <a:defRPr sz="1580">
                <a:solidFill>
                  <a:srgbClr val="1E2225"/>
                </a:solidFill>
                <a:latin typeface="Aptos"/>
              </a:defRPr>
            </a:pPr>
            <a:r>
              <a:t>Κατά την κρίση χρέους, η δημοσιονομική πολιτική μετατράπηκε σε κεντρικό πεδίο προσαρμογής. Η ανάγκη αποκατάστασης της βιωσιμότητας των δημόσιων οικονομικών συνδυάστηκε με έντονη ύφεση, γεγονός που προκάλεσε μεγάλη συζήτηση για το μέγεθος και τη χρονική διάρθρωση της προσαρμογής (Ardagna &amp; Caselli, 2014; Blyth, 2013).</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Νομισματική πολιτική: χρήμα, επιτόκια και πληθωρισμός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νομισματική πολιτική επηρεάζει την οικονομία κυρίως μέσω των επιτοκίων, της ρευστότητας και των πιστωτικών συνθηκών. Χαμηλότερα επιτόκια μπορούν να ενθαρρύνουν κατανάλωση και επενδύσεις, ενώ υψηλότερα επιτόκια μπορούν να περιορίσουν τη ζήτηση και τις πληθωριστικές πιέσεις (Blanchard, 2021).</a:t>
            </a:r>
          </a:p>
          <a:p>
            <a:pPr>
              <a:lnSpc>
                <a:spcPct val="103000"/>
              </a:lnSpc>
              <a:spcAft>
                <a:spcPts val="800"/>
              </a:spcAft>
              <a:defRPr sz="1580">
                <a:solidFill>
                  <a:srgbClr val="1E2225"/>
                </a:solidFill>
                <a:latin typeface="Aptos"/>
              </a:defRPr>
            </a:pPr>
            <a:r>
              <a:t>Πριν από τη συμμετοχή στην ΟΝΕ, η Ελλάδα διέθετε εθνική νομισματική πολιτική και η δραχμή αποτελούσε βασικό εργαλείο προσαρμογής. Η πολιτική της περιόδου 1953-1973 συνδέθηκε με νομισματική σταθερότητα αλλά και ισχυρό διοικητικό έλεγχο του πιστωτικού συστήματος (Ιορδάνογλου, 2020; Πατρώνης, 2015).</a:t>
            </a:r>
          </a:p>
          <a:p>
            <a:pPr>
              <a:lnSpc>
                <a:spcPct val="103000"/>
              </a:lnSpc>
              <a:spcAft>
                <a:spcPts val="800"/>
              </a:spcAft>
              <a:defRPr sz="1580">
                <a:solidFill>
                  <a:srgbClr val="1E2225"/>
                </a:solidFill>
                <a:latin typeface="Aptos"/>
              </a:defRPr>
            </a:pPr>
            <a:r>
              <a:t>Με την ένταξη στο ευρώ, η νομισματική πολιτική μεταφέρθηκε στην Ευρωπαϊκή Κεντρική Τράπεζα. Αυτό αποτελεί θεμελιώδη αλλαγή: η Ελλάδα δεν μπορεί πλέον να καθορίζει ανεξάρτητα το βασικό επιτόκιο ή να χρησιμοποιεί υποτίμηση του εθνικού νομίσματος ως εργαλείο προσαρμογής (De Grauwe, 2008).</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Συναλλαγματική πολιτική και ανταγωνιστικότητα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συναλλαγματική ισοτιμία επηρεάζει τις σχετικές τιμές των εγχώριων και ξένων προϊόντων. Μια υποτίμηση μπορεί να κάνει τις εξαγωγές φθηνότερες στο εξωτερικό και τις εισαγωγές ακριβότερες στο εσωτερικό, αλλά ταυτόχρονα μπορεί να αυξήσει τον εισαγόμενο πληθωρισμό.</a:t>
            </a:r>
          </a:p>
          <a:p>
            <a:pPr>
              <a:lnSpc>
                <a:spcPct val="103000"/>
              </a:lnSpc>
              <a:spcAft>
                <a:spcPts val="800"/>
              </a:spcAft>
              <a:defRPr sz="1580">
                <a:solidFill>
                  <a:srgbClr val="1E2225"/>
                </a:solidFill>
                <a:latin typeface="Aptos"/>
              </a:defRPr>
            </a:pPr>
            <a:r>
              <a:t>Η υποτίμηση της δραχμής το 1953 κατά 50% έναντι του δολαρίου αποτέλεσε κομβικό στοιχείο της μεταπολεμικής σταθεροποίησης και συνδέθηκε με το νέο αναπτυξιακό πλαίσιο της περιόδου (Πατρώνης, 2015). Αργότερα, η συναλλαγματική πολιτική χρησιμοποιήθηκε με διαφορετικούς τρόπους στην προσπάθεια αντιμετώπισης πληθωρισμού και προβλημάτων ανταγωνιστικότητας.</a:t>
            </a:r>
          </a:p>
          <a:p>
            <a:pPr>
              <a:lnSpc>
                <a:spcPct val="103000"/>
              </a:lnSpc>
              <a:spcAft>
                <a:spcPts val="800"/>
              </a:spcAft>
              <a:defRPr sz="1580">
                <a:solidFill>
                  <a:srgbClr val="1E2225"/>
                </a:solidFill>
                <a:latin typeface="Aptos"/>
              </a:defRPr>
            </a:pPr>
            <a:r>
              <a:t>Με το ευρώ, η προσαρμογή της ανταγωνιστικότητας πρέπει να επιτυγχάνεται περισσότερο μέσω παραγωγικότητας, κόστους, ποιότητας, καινοτομίας και διαρθρωτικών μεταβολών, καθώς η ονομαστική υποτίμηση δεν είναι πλέον διαθέσιμη σε εθνικό επίπεδο (De Grauwe, 2008).</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Εισοδηματική πολιτική: μισθοί, τιμές και πληθωρισμός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εισοδηματική πολιτική αφορά παρεμβάσεις που επηρεάζουν μισθούς, τιμές και εισοδήματα. Ιδιαίτερα σε περιόδους υψηλού πληθωρισμού, οι κυβερνήσεις μπορεί να επιχειρήσουν να περιορίσουν τον φαύλο κύκλο αυξήσεων μισθών και τιμών, χωρίς να στηρίζονται αποκλειστικά σε περιοριστική δημοσιονομική ή νομισματική πολιτική.</a:t>
            </a:r>
          </a:p>
          <a:p>
            <a:pPr>
              <a:lnSpc>
                <a:spcPct val="103000"/>
              </a:lnSpc>
              <a:spcAft>
                <a:spcPts val="800"/>
              </a:spcAft>
              <a:defRPr sz="1580">
                <a:solidFill>
                  <a:srgbClr val="1E2225"/>
                </a:solidFill>
                <a:latin typeface="Aptos"/>
              </a:defRPr>
            </a:pPr>
            <a:r>
              <a:t>Στην ελληνική οικονομία, η σχέση μισθών, παραγωγικότητας και πληθωρισμού υπήρξε σημαντική τόσο στη μεταπολιτευτική περίοδο όσο και κατά την προσπάθεια σύγκλισης της δεκαετίας του 1990. Η αποκλιμάκωση του πληθωρισμού ήταν βασική προϋπόθεση για την ένταξη στην ΟΝΕ (Αλογοσκούφης, 2021; Καζάκος, 2001).</a:t>
            </a:r>
          </a:p>
          <a:p>
            <a:pPr>
              <a:lnSpc>
                <a:spcPct val="103000"/>
              </a:lnSpc>
              <a:spcAft>
                <a:spcPts val="800"/>
              </a:spcAft>
              <a:defRPr sz="1580">
                <a:solidFill>
                  <a:srgbClr val="1E2225"/>
                </a:solidFill>
                <a:latin typeface="Aptos"/>
              </a:defRPr>
            </a:pPr>
            <a:r>
              <a:t>Η εισοδηματική πολιτική έχει και κοινωνική διάσταση: οι μεταβολές στους πραγματικούς μισθούς επηρεάζουν το βιοτικό επίπεδο και την κατανομή του εισοδήματος. Συνεπώς, η σταθεροποίηση δεν είναι μόνο τεχνικό ζήτημα αλλά και ζήτημα κοινωνικών επιπτώσεων.</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Αναπτυξιακή πολιτική και δημόσιες επενδύσεις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αναπτυξιακή πολιτική στοχεύει στη διεύρυνση της παραγωγικής ικανότητας της οικονομίας και όχι μόνο στην προσωρινή αύξηση της ζήτησης. Περιλαμβάνει υποδομές, επενδυτικά κίνητρα, βιομηχανική πολιτική, εκπαίδευση, τεχνολογία και θεσμικές μεταρρυθμίσεις που επηρεάζουν την παραγωγικότητα.</a:t>
            </a:r>
          </a:p>
          <a:p>
            <a:pPr>
              <a:lnSpc>
                <a:spcPct val="103000"/>
              </a:lnSpc>
              <a:spcAft>
                <a:spcPts val="800"/>
              </a:spcAft>
              <a:defRPr sz="1580">
                <a:solidFill>
                  <a:srgbClr val="1E2225"/>
                </a:solidFill>
                <a:latin typeface="Aptos"/>
              </a:defRPr>
            </a:pPr>
            <a:r>
              <a:t>Στην Ελλάδα της περιόδου 1950-1973, η αναπτυξιακή στρατηγική συνδύασε κρατικό παρεμβατισμό, δημόσιες υποδομές, προστασία και κίνητρα για επενδύσεις. Η ταχεία ανάπτυξη της μεταποίησης και των βιομηχανικών επενδύσεων κατά την περίοδο 1961-1973 μεταμόρφωσε την οικονομική και κοινωνική δομή (Πατρώνης, 2015; Ιορδάνογλου, 2020).</a:t>
            </a:r>
          </a:p>
          <a:p>
            <a:pPr>
              <a:lnSpc>
                <a:spcPct val="103000"/>
              </a:lnSpc>
              <a:spcAft>
                <a:spcPts val="800"/>
              </a:spcAft>
              <a:defRPr sz="1580">
                <a:solidFill>
                  <a:srgbClr val="1E2225"/>
                </a:solidFill>
                <a:latin typeface="Aptos"/>
              </a:defRPr>
            </a:pPr>
            <a:r>
              <a:t>Σε μεταγενέστερες περιόδους, η αναπτυξιακή πολιτική συνδέθηκε περισσότερο με ευρωπαϊκούς πόρους, υποδομές, ιδιωτικές επενδύσεις και προσπάθειες ενίσχυσης της εξωστρέφειας. Το κρίσιμο ερώτημα παραμένει αν οι επενδύσεις αυξάνουν μακροχρόνια την παραγωγικότητα.</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Κρατικός παρεμβατισμός και αγορά: μια διαχρονική μεταβολή</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ελληνική οικονομία δεν ακολούθησε σταθερά ούτε ένα καθαρά κρατικιστικό ούτε ένα καθαρά φιλελεύθερο μοντέλο. Η σχέση κράτους και αγοράς μεταβαλλόταν ανάλογα με τις οικονομικές και πολιτικές συνθήκες. Στη μεταπολεμική περίοδο το κράτος καθοδηγούσε σημαντικές πλευρές της πιστωτικής και επενδυτικής πολιτικής, ενώ η ιδιωτική επιχειρηματικότητα παρέμενε βασικός μηχανισμός παραγωγής (Καζάκος, 2001; Ιορδάνογλου, 2020).</a:t>
            </a:r>
          </a:p>
          <a:p>
            <a:pPr>
              <a:lnSpc>
                <a:spcPct val="103000"/>
              </a:lnSpc>
              <a:spcAft>
                <a:spcPts val="800"/>
              </a:spcAft>
              <a:defRPr sz="1580">
                <a:solidFill>
                  <a:srgbClr val="1E2225"/>
                </a:solidFill>
                <a:latin typeface="Aptos"/>
              </a:defRPr>
            </a:pPr>
            <a:r>
              <a:t>Μετά το 1974 ενισχύθηκε η κρατική συμμετοχή στην οικονομική δραστηριότητα και πραγματοποιήθηκαν κρατικοποιήσεις. Από τις αρχές της δεκαετίας του 1990, η κατεύθυνση μεταβλήθηκε προς περιορισμό της άμεσης κρατικής συμμετοχής, ιδιωτικοποιήσεις, απελευθέρωση αγορών και μεγαλύτερη έμφαση στον ανταγωνισμό (Πατρώνης, 2015).</a:t>
            </a:r>
          </a:p>
          <a:p>
            <a:pPr>
              <a:lnSpc>
                <a:spcPct val="103000"/>
              </a:lnSpc>
              <a:spcAft>
                <a:spcPts val="800"/>
              </a:spcAft>
              <a:defRPr sz="1580">
                <a:solidFill>
                  <a:srgbClr val="1E2225"/>
                </a:solidFill>
                <a:latin typeface="Aptos"/>
              </a:defRPr>
            </a:pPr>
            <a:r>
              <a:t>Η μεταβολή αυτή δεν σημαίνει εξαφάνιση του κράτους. Αντίθετα, αλλάζει ο ρόλος του: από άμεσο παραγωγό και ιδιοκτήτη επιχειρήσεων προς ρυθμιστή, φορολογική αρχή, πάροχο δημόσιων αγαθών και φορέα κοινωνικής πολιτικής.</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Πολιτική και οικονομία: οι επιδράσεις είναι αμφίδρομες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85800"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Η πολιτική επηρεάζει την οικονομία</a:t>
            </a:r>
          </a:p>
        </p:txBody>
      </p:sp>
      <p:sp>
        <p:nvSpPr>
          <p:cNvPr id="6" name="TextBox 5"/>
          <p:cNvSpPr txBox="1"/>
          <p:nvPr/>
        </p:nvSpPr>
        <p:spPr>
          <a:xfrm>
            <a:off x="758952" y="1901952"/>
            <a:ext cx="4919472" cy="4251960"/>
          </a:xfrm>
          <a:prstGeom prst="rect">
            <a:avLst/>
          </a:prstGeom>
          <a:noFill/>
        </p:spPr>
        <p:txBody>
          <a:bodyPr wrap="square">
            <a:spAutoFit/>
          </a:bodyPr>
          <a:lstStyle/>
          <a:p>
            <a:pPr>
              <a:spcAft>
                <a:spcPts val="800"/>
              </a:spcAft>
              <a:defRPr sz="1420">
                <a:solidFill>
                  <a:srgbClr val="1E2225"/>
                </a:solidFill>
              </a:defRPr>
            </a:pPr>
            <a:r>
              <a:t>Οι κυβερνητικές προτεραιότητες καθορίζουν φόρους, δαπάνες, επενδυτικά κίνητρα και μεταρρυθμίσεις.</a:t>
            </a:r>
          </a:p>
          <a:p>
            <a:pPr>
              <a:spcAft>
                <a:spcPts val="800"/>
              </a:spcAft>
              <a:defRPr sz="1420">
                <a:solidFill>
                  <a:srgbClr val="1E2225"/>
                </a:solidFill>
              </a:defRPr>
            </a:pPr>
            <a:r>
              <a:t>Οι θεσμοί επηρεάζουν την εφαρμογή και αξιοπιστία της πολιτικής.</a:t>
            </a:r>
          </a:p>
          <a:p>
            <a:pPr>
              <a:spcAft>
                <a:spcPts val="800"/>
              </a:spcAft>
              <a:defRPr sz="1420">
                <a:solidFill>
                  <a:srgbClr val="1E2225"/>
                </a:solidFill>
              </a:defRPr>
            </a:pPr>
            <a:r>
              <a:t>Οι εκλογικοί και κοινωνικοί περιορισμοί επηρεάζουν τον χρόνο και την ένταση των μέτρων.</a:t>
            </a:r>
          </a:p>
          <a:p>
            <a:pPr>
              <a:spcAft>
                <a:spcPts val="800"/>
              </a:spcAft>
              <a:defRPr sz="1420">
                <a:solidFill>
                  <a:srgbClr val="1E2225"/>
                </a:solidFill>
              </a:defRPr>
            </a:pPr>
            <a:r>
              <a:t>Η ένταξη σε υπερεθνικούς θεσμούς περιορίζει ή αναδιαμορφώνει τα διαθέσιμα εργαλεία.</a:t>
            </a:r>
          </a:p>
        </p:txBody>
      </p:sp>
      <p:sp>
        <p:nvSpPr>
          <p:cNvPr id="7" name="Rounded Rectangle 6"/>
          <p:cNvSpPr/>
          <p:nvPr/>
        </p:nvSpPr>
        <p:spPr>
          <a:xfrm>
            <a:off x="6199632" y="1325880"/>
            <a:ext cx="5074920" cy="475488"/>
          </a:xfrm>
          <a:prstGeom prst="roundRect">
            <a:avLst/>
          </a:prstGeom>
          <a:solidFill>
            <a:srgbClr val="E2E9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274958"/>
                </a:solidFill>
              </a:defRPr>
            </a:pPr>
            <a:r>
              <a:t>Η οικονομία επηρεάζει την πολιτική</a:t>
            </a:r>
          </a:p>
        </p:txBody>
      </p:sp>
      <p:sp>
        <p:nvSpPr>
          <p:cNvPr id="8" name="TextBox 7"/>
          <p:cNvSpPr txBox="1"/>
          <p:nvPr/>
        </p:nvSpPr>
        <p:spPr>
          <a:xfrm>
            <a:off x="6272784" y="1901952"/>
            <a:ext cx="4919472" cy="4251960"/>
          </a:xfrm>
          <a:prstGeom prst="rect">
            <a:avLst/>
          </a:prstGeom>
          <a:noFill/>
        </p:spPr>
        <p:txBody>
          <a:bodyPr wrap="square">
            <a:spAutoFit/>
          </a:bodyPr>
          <a:lstStyle/>
          <a:p>
            <a:pPr>
              <a:spcAft>
                <a:spcPts val="800"/>
              </a:spcAft>
              <a:defRPr sz="1420">
                <a:solidFill>
                  <a:srgbClr val="1E2225"/>
                </a:solidFill>
              </a:defRPr>
            </a:pPr>
            <a:r>
              <a:t>Ύφεση και ανεργία μεταβάλλουν κοινωνικές απαιτήσεις και πολιτικές προτεραιότητες.</a:t>
            </a:r>
          </a:p>
          <a:p>
            <a:pPr>
              <a:spcAft>
                <a:spcPts val="800"/>
              </a:spcAft>
              <a:defRPr sz="1420">
                <a:solidFill>
                  <a:srgbClr val="1E2225"/>
                </a:solidFill>
              </a:defRPr>
            </a:pPr>
            <a:r>
              <a:t>Πληθωρισμός ή δημοσιονομική κρίση δημιουργούν πίεση για σταθεροποίηση.</a:t>
            </a:r>
          </a:p>
          <a:p>
            <a:pPr>
              <a:spcAft>
                <a:spcPts val="800"/>
              </a:spcAft>
              <a:defRPr sz="1420">
                <a:solidFill>
                  <a:srgbClr val="1E2225"/>
                </a:solidFill>
              </a:defRPr>
            </a:pPr>
            <a:r>
              <a:t>Η ανάπτυξη αυξάνει τα δημοσιονομικά περιθώρια και διευκολύνει κοινωνικές πολιτικές.</a:t>
            </a:r>
          </a:p>
          <a:p>
            <a:pPr>
              <a:spcAft>
                <a:spcPts val="800"/>
              </a:spcAft>
              <a:defRPr sz="1420">
                <a:solidFill>
                  <a:srgbClr val="1E2225"/>
                </a:solidFill>
              </a:defRPr>
            </a:pPr>
            <a:r>
              <a:t>Η ελληνική εμπειρία δείχνει συνεχή αλληλεπίδραση οικονομικών συνθηκών και πολιτικών επιλογών (Καζάκος, 2001).</a:t>
            </a:r>
          </a:p>
        </p:txBody>
      </p:sp>
      <p:sp>
        <p:nvSpPr>
          <p:cNvPr id="9" name="TextBox 8"/>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Η ευρωπαϊκή ολοκλήρωση ως οικονομικός μηχανισμός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ένταξη στην ΕΟΚ το 1981 και η μετέπειτα εμβάθυνση της ευρωπαϊκής ολοκλήρωσης άλλαξαν το πλαίσιο άσκησης οικονομικής πολιτικής. Η Ελλάδα απέκτησε πρόσβαση σε κοινοτικούς πόρους και στην ενιαία αγορά, αλλά ταυτόχρονα εντάχθηκε σε ένα σύστημα κοινών κανόνων για το εμπόριο, τον ανταγωνισμό, τις κρατικές ενισχύσεις και τη δημοσιονομική και νομισματική πολιτική (Κωστής, 2019; Αλογοσκούφης, 2021).</a:t>
            </a:r>
          </a:p>
          <a:p>
            <a:pPr>
              <a:lnSpc>
                <a:spcPct val="103000"/>
              </a:lnSpc>
              <a:spcAft>
                <a:spcPts val="800"/>
              </a:spcAft>
              <a:defRPr sz="1580">
                <a:solidFill>
                  <a:srgbClr val="1E2225"/>
                </a:solidFill>
                <a:latin typeface="Aptos"/>
              </a:defRPr>
            </a:pPr>
            <a:r>
              <a:t>Οι ευρωπαϊκοί πόροι χρηματοδότησαν υποδομές, περιφερειακή ανάπτυξη και επενδυτικά προγράμματα. Ωστόσο, η αξιοποίησή τους εξαρτάται από την ποιότητα των επενδύσεων, τη διοικητική ικανότητα και το κατά πόσο οι παρεμβάσεις δημιουργούν διατηρήσιμη παραγωγική δυναμικότητα.</a:t>
            </a:r>
          </a:p>
          <a:p>
            <a:pPr>
              <a:lnSpc>
                <a:spcPct val="103000"/>
              </a:lnSpc>
              <a:spcAft>
                <a:spcPts val="800"/>
              </a:spcAft>
              <a:defRPr sz="1580">
                <a:solidFill>
                  <a:srgbClr val="1E2225"/>
                </a:solidFill>
                <a:latin typeface="Aptos"/>
              </a:defRPr>
            </a:pPr>
            <a:r>
              <a:t>Η ευρωπαϊκή ολοκλήρωση πρέπει επομένως να εξετάζεται ταυτόχρονα ως πηγή ευκαιριών και ως πλαίσιο περιορισμών και υποχρεώσεων.</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Η πορεία προς την ΟΝΕ: πολιτική σύγκλισης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Κατά τη δεκαετία του 1990, η ένταξη στην Οικονομική και Νομισματική Ένωση έγινε κεντρικός στόχος της ελληνικής οικονομικής πολιτικής. Τα κριτήρια του Μάαστριχτ έδωσαν έμφαση στη σταθερότητα των τιμών, στα δημοσιονομικά μεγέθη, στα επιτόκια και στη συναλλαγματική σταθερότητα.</a:t>
            </a:r>
          </a:p>
          <a:p>
            <a:pPr>
              <a:lnSpc>
                <a:spcPct val="103000"/>
              </a:lnSpc>
              <a:spcAft>
                <a:spcPts val="800"/>
              </a:spcAft>
              <a:defRPr sz="1580">
                <a:solidFill>
                  <a:srgbClr val="1E2225"/>
                </a:solidFill>
                <a:latin typeface="Aptos"/>
              </a:defRPr>
            </a:pPr>
            <a:r>
              <a:t>Η επιδίωξη σύγκλισης ενίσχυσε την προτεραιότητα της μακροοικονομικής σταθεροποίησης. Παράλληλα, προωθήθηκαν ιδιωτικοποιήσεις, απελευθέρωση αγορών και περιορισμός ορισμένων μορφών άμεσης κρατικής παρέμβασης (Πατρώνης, 2015; Καζάκος, 2001).</a:t>
            </a:r>
          </a:p>
          <a:p>
            <a:pPr>
              <a:lnSpc>
                <a:spcPct val="103000"/>
              </a:lnSpc>
              <a:spcAft>
                <a:spcPts val="800"/>
              </a:spcAft>
              <a:defRPr sz="1580">
                <a:solidFill>
                  <a:srgbClr val="1E2225"/>
                </a:solidFill>
                <a:latin typeface="Aptos"/>
              </a:defRPr>
            </a:pPr>
            <a:r>
              <a:t>Η ένταξη στην ΟΝΕ αποτελεί χαρακτηριστικό παράδειγμα του τρόπου με τον οποίο ένας εξωτερικός θεσμικός στόχος μπορεί να επηρεάσει για μεγάλο χρονικό διάστημα το σύνολο των εσωτερικών οικονομικών πολιτικών.</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Το ευρώ: οφέλη και νέοι περιορισμοί πολιτικής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υιοθέτηση του ευρώ εξάλειψε τον συναλλαγματικό κίνδυνο έναντι των άλλων χωρών της Ευρωζώνης και συνδέθηκε με χαμηλότερα ονομαστικά επιτόκια και βαθύτερη χρηματοπιστωτική ολοκλήρωση. Για επιχειρήσεις και νοικοκυριά, το νέο περιβάλλον διευκόλυνε συναλλαγές και χρηματοδότηση.</a:t>
            </a:r>
          </a:p>
          <a:p>
            <a:pPr>
              <a:lnSpc>
                <a:spcPct val="103000"/>
              </a:lnSpc>
              <a:spcAft>
                <a:spcPts val="800"/>
              </a:spcAft>
              <a:defRPr sz="1580">
                <a:solidFill>
                  <a:srgbClr val="1E2225"/>
                </a:solidFill>
                <a:latin typeface="Aptos"/>
              </a:defRPr>
            </a:pPr>
            <a:r>
              <a:t>Ταυτόχρονα, η εθνική οικονομική πολιτική έχασε δύο σημαντικά εργαλεία: την ανεξάρτητη νομισματική πολιτική και τη δυνατότητα ονομαστικής υποτίμησης. Η δημοσιονομική πολιτική παρέμεινε εθνική, αλλά υπό ευρωπαϊκούς κανόνες και περιορισμούς (De Grauwe, 2008).</a:t>
            </a:r>
          </a:p>
          <a:p>
            <a:pPr>
              <a:lnSpc>
                <a:spcPct val="103000"/>
              </a:lnSpc>
              <a:spcAft>
                <a:spcPts val="800"/>
              </a:spcAft>
              <a:defRPr sz="1580">
                <a:solidFill>
                  <a:srgbClr val="1E2225"/>
                </a:solidFill>
                <a:latin typeface="Aptos"/>
              </a:defRPr>
            </a:pPr>
            <a:r>
              <a:t>Αυτό σημαίνει ότι η ανταγωνιστικότητα και η προσαρμογή σε ασύμμετρους κλυδωνισμούς εξαρτώνται περισσότερο από παραγωγικότητα, μισθολογικές και τιμολογιακές προσαρμογές, κινητικότητα πόρων και αποτελεσματικότητα θεσμών.</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Πολιτικές αγοράς εργασίας και απασχόληση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Οι πολιτικές αγοράς εργασίας επηρεάζουν το κόστος και τους όρους απασχόλησης, την προστασία εργαζομένων, την ευελιξία των επιχειρήσεων και την αντιστοίχιση δεξιοτήτων με θέσεις εργασίας. Περιλαμβάνουν τόσο θεσμικές ρυθμίσεις όσο και ενεργητικές πολιτικές κατάρτισης και απασχόλησης.</a:t>
            </a:r>
          </a:p>
          <a:p>
            <a:pPr>
              <a:lnSpc>
                <a:spcPct val="103000"/>
              </a:lnSpc>
              <a:spcAft>
                <a:spcPts val="800"/>
              </a:spcAft>
              <a:defRPr sz="1580">
                <a:solidFill>
                  <a:srgbClr val="1E2225"/>
                </a:solidFill>
                <a:latin typeface="Aptos"/>
              </a:defRPr>
            </a:pPr>
            <a:r>
              <a:t>Στην ελληνική οικονομία, η υψηλή ανεργία —ιδιαίτερα κατά την κρίση— ανέδειξε τη σημασία των πολιτικών απασχόλησης αλλά και των διαρθρωτικών αδυναμιών της παραγωγικής βάσης. Η δημιουργία θέσεων εργασίας δεν εξαρτάται μόνο από το εργατικό δίκαιο, αλλά και από επενδύσεις, συνολική ζήτηση, παραγωγικότητα και επιχειρηματική δυναμική.</a:t>
            </a:r>
          </a:p>
          <a:p>
            <a:pPr>
              <a:lnSpc>
                <a:spcPct val="103000"/>
              </a:lnSpc>
              <a:spcAft>
                <a:spcPts val="800"/>
              </a:spcAft>
              <a:defRPr sz="1580">
                <a:solidFill>
                  <a:srgbClr val="1E2225"/>
                </a:solidFill>
                <a:latin typeface="Aptos"/>
              </a:defRPr>
            </a:pPr>
            <a:r>
              <a:t>Οι πολιτικές εργασίας έχουν επομένως διπλό στόχο: οικονομική αποτελεσματικότητα και κοινωνική προστασία. Η ισορροπία ανάμεσα στους δύο στόχους αποτελεί διαχρονικό αντικείμενο οικονομικής και πολιτικής αντιπαράθεσης.</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Πολιτικές ανταγωνιστικότητας και παραγωγικότητας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ανταγωνιστικότητα μιας οικονομίας δεν ταυτίζεται απλώς με χαμηλούς μισθούς. Μακροχρόνια εξαρτάται από την παραγωγικότητα, την ποιότητα προϊόντων και υπηρεσιών, την καινοτομία, τις υποδομές, τις δεξιότητες του ανθρώπινου δυναμικού και την αποτελεσματικότητα των θεσμών.</a:t>
            </a:r>
          </a:p>
          <a:p>
            <a:pPr>
              <a:lnSpc>
                <a:spcPct val="103000"/>
              </a:lnSpc>
              <a:spcAft>
                <a:spcPts val="800"/>
              </a:spcAft>
              <a:defRPr sz="1580">
                <a:solidFill>
                  <a:srgbClr val="1E2225"/>
                </a:solidFill>
                <a:latin typeface="Aptos"/>
              </a:defRPr>
            </a:pPr>
            <a:r>
              <a:t>Για την Ελλάδα, το ζήτημα απέκτησε ακόμη μεγαλύτερη σημασία μετά την ένταξη στο ευρώ, επειδή η συναλλαγματική υποτίμηση δεν είναι διαθέσιμη. Η βελτίωση της ανταγωνιστικότητας απαιτεί επομένως πραγματικές αλλαγές στην παραγωγή και στις επιχειρήσεις (De Grauwe, 2008; ΔιαΝΕΟσις, 2016).</a:t>
            </a:r>
          </a:p>
          <a:p>
            <a:pPr>
              <a:lnSpc>
                <a:spcPct val="103000"/>
              </a:lnSpc>
              <a:spcAft>
                <a:spcPts val="800"/>
              </a:spcAft>
              <a:defRPr sz="1580">
                <a:solidFill>
                  <a:srgbClr val="1E2225"/>
                </a:solidFill>
                <a:latin typeface="Aptos"/>
              </a:defRPr>
            </a:pPr>
            <a:r>
              <a:t>Η πολιτική ανταγωνιστικότητας συνδέεται έτσι με επενδύσεις, εκπαίδευση, ψηφιοποίηση, εξαγωγές, έρευνα και ανάπτυξη. Είναι περισσότερο μακροχρόνια και διαρθρωτική από μια απλή βραχυχρόνια παρέμβαση στη ζήτηση.</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Οι διεθνείς κρίσεις ως εξωτερικοί κλυδωνισμοί</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ελληνική οικονομία επηρεάζεται έντονα από το διεθνές περιβάλλον. Οι πετρελαϊκές κρίσεις της δεκαετίας του 1970 αύξησαν το ενεργειακό κόστος και συνέβαλαν στον στασιμοπληθωρισμό. Η διεθνής χρηματοπιστωτική κρίση του 2008 άλλαξε δραστικά τις συνθήκες χρηματοδότησης και λειτούργησε ως καταλύτης για την ελληνική κρίση χρέους.</a:t>
            </a:r>
          </a:p>
          <a:p>
            <a:pPr>
              <a:lnSpc>
                <a:spcPct val="103000"/>
              </a:lnSpc>
              <a:spcAft>
                <a:spcPts val="800"/>
              </a:spcAft>
              <a:defRPr sz="1580">
                <a:solidFill>
                  <a:srgbClr val="1E2225"/>
                </a:solidFill>
                <a:latin typeface="Aptos"/>
              </a:defRPr>
            </a:pPr>
            <a:r>
              <a:t>Οι εξωτερικοί κλυδωνισμοί δεν έχουν όμως το ίδιο αποτέλεσμα σε όλες τις χώρες. Η επίδρασή τους εξαρτάται από την αρχική δημοσιονομική θέση, την ανταγωνιστικότητα, τη δομή της παραγωγής, το τραπεζικό σύστημα και τη δυνατότητα άσκησης πολιτικής.</a:t>
            </a:r>
          </a:p>
          <a:p>
            <a:pPr>
              <a:lnSpc>
                <a:spcPct val="103000"/>
              </a:lnSpc>
              <a:spcAft>
                <a:spcPts val="800"/>
              </a:spcAft>
              <a:defRPr sz="1580">
                <a:solidFill>
                  <a:srgbClr val="1E2225"/>
                </a:solidFill>
                <a:latin typeface="Aptos"/>
              </a:defRPr>
            </a:pPr>
            <a:r>
              <a:t>Αυτό είναι βασικό μάθημα της ελληνικής εμπειρίας: ένα διεθνές γεγονός μπορεί να αποκαλύψει ή να ενισχύσει ήδη υπάρχουσες εσωτερικές αδυναμίες (Ardagna &amp; Caselli, 2014; Pelagidis &amp; Mitsopoulos, 2014).</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Η κρίση χρέους: όταν περιορίζονται τα περιθώρια πολιτικής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Η κρίση χρέους έφερε την Ελλάδα αντιμέτωπη με ταυτόχρονα προβλήματα δημοσιονομικής χρηματοδότησης, ύφεσης και τραπεζικής αστάθειας. Η απώλεια πρόσβασης στις αγορές περιόρισε δραστικά την ελευθερία άσκησης δημοσιονομικής πολιτικής, ενώ η συμμετοχή στο ευρώ απέκλειε την εθνική νομισματική χρηματοδότηση ή την υποτίμηση.</a:t>
            </a:r>
          </a:p>
          <a:p>
            <a:pPr>
              <a:lnSpc>
                <a:spcPct val="103000"/>
              </a:lnSpc>
              <a:spcAft>
                <a:spcPts val="800"/>
              </a:spcAft>
              <a:defRPr sz="1580">
                <a:solidFill>
                  <a:srgbClr val="1E2225"/>
                </a:solidFill>
                <a:latin typeface="Aptos"/>
              </a:defRPr>
            </a:pPr>
            <a:r>
              <a:t>Τα προγράμματα προσαρμογής συνδύασαν δημοσιονομικά μέτρα και διαρθρωτικές μεταρρυθμίσεις. Η μεγάλη ύφεση δημιούργησε έντονη συζήτηση για τον δημοσιονομικό πολλαπλασιαστή, την ταχύτητα της προσαρμογής και το κοινωνικό κόστος (Blyth, 2013; Ardagna &amp; Caselli, 2014).</a:t>
            </a:r>
          </a:p>
          <a:p>
            <a:pPr>
              <a:lnSpc>
                <a:spcPct val="103000"/>
              </a:lnSpc>
              <a:spcAft>
                <a:spcPts val="800"/>
              </a:spcAft>
              <a:defRPr sz="1580">
                <a:solidFill>
                  <a:srgbClr val="1E2225"/>
                </a:solidFill>
                <a:latin typeface="Aptos"/>
              </a:defRPr>
            </a:pPr>
            <a:r>
              <a:t>Η περίοδος δείχνει ότι η οικονομική πολιτική δεν ασκείται σε κενό: οι διαθέσιμες επιλογές εξαρτώνται από τη χρηματοδότηση, τους θεσμούς και τις δεσμεύσεις που έχει αναλάβει μια χώρα.</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Διαρθρωτικές μεταρρυθμίσεις: τι επιδιώκουν;</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Οι διαρθρωτικές μεταρρυθμίσεις στοχεύουν στη μεταβολή του τρόπου λειτουργίας των αγορών και των θεσμών ώστε να βελτιωθούν η παραγωγικότητα, ο ανταγωνισμός και η ικανότητα προσαρμογής της οικονομίας. Μπορεί να αφορούν τη δημόσια διοίκηση, το φορολογικό σύστημα, τις αγορές προϊόντων, την αγορά εργασίας ή το επιχειρηματικό περιβάλλον.</a:t>
            </a:r>
          </a:p>
          <a:p>
            <a:pPr>
              <a:lnSpc>
                <a:spcPct val="103000"/>
              </a:lnSpc>
              <a:spcAft>
                <a:spcPts val="800"/>
              </a:spcAft>
              <a:defRPr sz="1580">
                <a:solidFill>
                  <a:srgbClr val="1E2225"/>
                </a:solidFill>
                <a:latin typeface="Aptos"/>
              </a:defRPr>
            </a:pPr>
            <a:r>
              <a:t>Σε αντίθεση με μια προσωρινή μεταβολή φόρων ή δαπανών, οι διαρθρωτικές αλλαγές επιδιώκουν μακροχρόνια αποτελέσματα. Συχνά όμως έχουν μεταβατικό κόστος και τα οφέλη τους εμφανίζονται με καθυστέρηση.</a:t>
            </a:r>
          </a:p>
          <a:p>
            <a:pPr>
              <a:lnSpc>
                <a:spcPct val="103000"/>
              </a:lnSpc>
              <a:spcAft>
                <a:spcPts val="800"/>
              </a:spcAft>
              <a:defRPr sz="1580">
                <a:solidFill>
                  <a:srgbClr val="1E2225"/>
                </a:solidFill>
                <a:latin typeface="Aptos"/>
              </a:defRPr>
            </a:pPr>
            <a:r>
              <a:t>Στην Ελλάδα, οι μεταρρυθμίσεις αποτέλεσαν μέρος τόσο της πορείας προς την ευρωπαϊκή σύγκλιση όσο και των προγραμμάτων προσαρμογής. Η αξιολόγησή τους απαιτεί διάκριση μεταξύ σχεδιασμού, εφαρμογής και πραγματικών αποτελεσμάτων (Pelagidis &amp; Mitsopoulos, 2014).</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Πώς συνδέονται οι πολιτικές με τα βασικά οικονομικά μεγέθη;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40080" y="1417320"/>
            <a:ext cx="2057400" cy="658368"/>
          </a:xfrm>
          <a:prstGeom prst="rect">
            <a:avLst/>
          </a:prstGeom>
          <a:solidFill>
            <a:srgbClr val="274958"/>
          </a:solidFill>
          <a:ln>
            <a:solidFill>
              <a:srgbClr val="F8F9F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Πολιτική</a:t>
            </a:r>
          </a:p>
        </p:txBody>
      </p:sp>
      <p:sp>
        <p:nvSpPr>
          <p:cNvPr id="6" name="Rectangle 5"/>
          <p:cNvSpPr/>
          <p:nvPr/>
        </p:nvSpPr>
        <p:spPr>
          <a:xfrm>
            <a:off x="2697480" y="1417320"/>
            <a:ext cx="1508760" cy="658368"/>
          </a:xfrm>
          <a:prstGeom prst="rect">
            <a:avLst/>
          </a:prstGeom>
          <a:solidFill>
            <a:srgbClr val="274958"/>
          </a:solidFill>
          <a:ln>
            <a:solidFill>
              <a:srgbClr val="F8F9F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Ανάπτυξη</a:t>
            </a:r>
          </a:p>
        </p:txBody>
      </p:sp>
      <p:sp>
        <p:nvSpPr>
          <p:cNvPr id="7" name="Rectangle 6"/>
          <p:cNvSpPr/>
          <p:nvPr/>
        </p:nvSpPr>
        <p:spPr>
          <a:xfrm>
            <a:off x="4206240" y="1417320"/>
            <a:ext cx="1600200" cy="658368"/>
          </a:xfrm>
          <a:prstGeom prst="rect">
            <a:avLst/>
          </a:prstGeom>
          <a:solidFill>
            <a:srgbClr val="274958"/>
          </a:solidFill>
          <a:ln>
            <a:solidFill>
              <a:srgbClr val="F8F9F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Πληθωρισμός</a:t>
            </a:r>
          </a:p>
        </p:txBody>
      </p:sp>
      <p:sp>
        <p:nvSpPr>
          <p:cNvPr id="8" name="Rectangle 7"/>
          <p:cNvSpPr/>
          <p:nvPr/>
        </p:nvSpPr>
        <p:spPr>
          <a:xfrm>
            <a:off x="5806440" y="1417320"/>
            <a:ext cx="1508760" cy="658368"/>
          </a:xfrm>
          <a:prstGeom prst="rect">
            <a:avLst/>
          </a:prstGeom>
          <a:solidFill>
            <a:srgbClr val="274958"/>
          </a:solidFill>
          <a:ln>
            <a:solidFill>
              <a:srgbClr val="F8F9F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Απασχόληση</a:t>
            </a:r>
          </a:p>
        </p:txBody>
      </p:sp>
      <p:sp>
        <p:nvSpPr>
          <p:cNvPr id="9" name="Rectangle 8"/>
          <p:cNvSpPr/>
          <p:nvPr/>
        </p:nvSpPr>
        <p:spPr>
          <a:xfrm>
            <a:off x="7315200" y="1417320"/>
            <a:ext cx="1828800" cy="658368"/>
          </a:xfrm>
          <a:prstGeom prst="rect">
            <a:avLst/>
          </a:prstGeom>
          <a:solidFill>
            <a:srgbClr val="274958"/>
          </a:solidFill>
          <a:ln>
            <a:solidFill>
              <a:srgbClr val="F8F9F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Δημόσια οικονομικά</a:t>
            </a:r>
          </a:p>
        </p:txBody>
      </p:sp>
      <p:sp>
        <p:nvSpPr>
          <p:cNvPr id="10" name="Rectangle 9"/>
          <p:cNvSpPr/>
          <p:nvPr/>
        </p:nvSpPr>
        <p:spPr>
          <a:xfrm>
            <a:off x="9144000" y="1417320"/>
            <a:ext cx="1920240" cy="658368"/>
          </a:xfrm>
          <a:prstGeom prst="rect">
            <a:avLst/>
          </a:prstGeom>
          <a:solidFill>
            <a:srgbClr val="274958"/>
          </a:solidFill>
          <a:ln>
            <a:solidFill>
              <a:srgbClr val="F8F9F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Ανταγωνιστικότητα</a:t>
            </a:r>
          </a:p>
        </p:txBody>
      </p:sp>
      <p:sp>
        <p:nvSpPr>
          <p:cNvPr id="11" name="Rectangle 10"/>
          <p:cNvSpPr/>
          <p:nvPr/>
        </p:nvSpPr>
        <p:spPr>
          <a:xfrm>
            <a:off x="640080" y="2075688"/>
            <a:ext cx="205740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Δημοσιονομική</a:t>
            </a:r>
          </a:p>
        </p:txBody>
      </p:sp>
      <p:sp>
        <p:nvSpPr>
          <p:cNvPr id="12" name="Rectangle 11"/>
          <p:cNvSpPr/>
          <p:nvPr/>
        </p:nvSpPr>
        <p:spPr>
          <a:xfrm>
            <a:off x="2697480" y="2075688"/>
            <a:ext cx="150876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13" name="Rectangle 12"/>
          <p:cNvSpPr/>
          <p:nvPr/>
        </p:nvSpPr>
        <p:spPr>
          <a:xfrm>
            <a:off x="4206240" y="2075688"/>
            <a:ext cx="160020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14" name="Rectangle 13"/>
          <p:cNvSpPr/>
          <p:nvPr/>
        </p:nvSpPr>
        <p:spPr>
          <a:xfrm>
            <a:off x="5806440" y="2075688"/>
            <a:ext cx="150876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15" name="Rectangle 14"/>
          <p:cNvSpPr/>
          <p:nvPr/>
        </p:nvSpPr>
        <p:spPr>
          <a:xfrm>
            <a:off x="7315200" y="2075688"/>
            <a:ext cx="182880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16" name="Rectangle 15"/>
          <p:cNvSpPr/>
          <p:nvPr/>
        </p:nvSpPr>
        <p:spPr>
          <a:xfrm>
            <a:off x="9144000" y="2075688"/>
            <a:ext cx="192024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17" name="Rectangle 16"/>
          <p:cNvSpPr/>
          <p:nvPr/>
        </p:nvSpPr>
        <p:spPr>
          <a:xfrm>
            <a:off x="640080" y="2734056"/>
            <a:ext cx="205740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Νομισματική</a:t>
            </a:r>
          </a:p>
        </p:txBody>
      </p:sp>
      <p:sp>
        <p:nvSpPr>
          <p:cNvPr id="18" name="Rectangle 17"/>
          <p:cNvSpPr/>
          <p:nvPr/>
        </p:nvSpPr>
        <p:spPr>
          <a:xfrm>
            <a:off x="2697480" y="2734056"/>
            <a:ext cx="150876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19" name="Rectangle 18"/>
          <p:cNvSpPr/>
          <p:nvPr/>
        </p:nvSpPr>
        <p:spPr>
          <a:xfrm>
            <a:off x="4206240" y="2734056"/>
            <a:ext cx="160020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20" name="Rectangle 19"/>
          <p:cNvSpPr/>
          <p:nvPr/>
        </p:nvSpPr>
        <p:spPr>
          <a:xfrm>
            <a:off x="5806440" y="2734056"/>
            <a:ext cx="150876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21" name="Rectangle 20"/>
          <p:cNvSpPr/>
          <p:nvPr/>
        </p:nvSpPr>
        <p:spPr>
          <a:xfrm>
            <a:off x="7315200" y="2734056"/>
            <a:ext cx="182880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22" name="Rectangle 21"/>
          <p:cNvSpPr/>
          <p:nvPr/>
        </p:nvSpPr>
        <p:spPr>
          <a:xfrm>
            <a:off x="9144000" y="2734056"/>
            <a:ext cx="192024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23" name="Rectangle 22"/>
          <p:cNvSpPr/>
          <p:nvPr/>
        </p:nvSpPr>
        <p:spPr>
          <a:xfrm>
            <a:off x="640080" y="3392424"/>
            <a:ext cx="205740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Συναλλαγματική</a:t>
            </a:r>
          </a:p>
        </p:txBody>
      </p:sp>
      <p:sp>
        <p:nvSpPr>
          <p:cNvPr id="24" name="Rectangle 23"/>
          <p:cNvSpPr/>
          <p:nvPr/>
        </p:nvSpPr>
        <p:spPr>
          <a:xfrm>
            <a:off x="2697480" y="3392424"/>
            <a:ext cx="150876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25" name="Rectangle 24"/>
          <p:cNvSpPr/>
          <p:nvPr/>
        </p:nvSpPr>
        <p:spPr>
          <a:xfrm>
            <a:off x="4206240" y="3392424"/>
            <a:ext cx="160020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26" name="Rectangle 25"/>
          <p:cNvSpPr/>
          <p:nvPr/>
        </p:nvSpPr>
        <p:spPr>
          <a:xfrm>
            <a:off x="5806440" y="3392424"/>
            <a:ext cx="150876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27" name="Rectangle 26"/>
          <p:cNvSpPr/>
          <p:nvPr/>
        </p:nvSpPr>
        <p:spPr>
          <a:xfrm>
            <a:off x="7315200" y="3392424"/>
            <a:ext cx="182880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28" name="Rectangle 27"/>
          <p:cNvSpPr/>
          <p:nvPr/>
        </p:nvSpPr>
        <p:spPr>
          <a:xfrm>
            <a:off x="9144000" y="3392424"/>
            <a:ext cx="192024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29" name="Rectangle 28"/>
          <p:cNvSpPr/>
          <p:nvPr/>
        </p:nvSpPr>
        <p:spPr>
          <a:xfrm>
            <a:off x="640080" y="4050791"/>
            <a:ext cx="205740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Αναπτυξιακή</a:t>
            </a:r>
          </a:p>
        </p:txBody>
      </p:sp>
      <p:sp>
        <p:nvSpPr>
          <p:cNvPr id="30" name="Rectangle 29"/>
          <p:cNvSpPr/>
          <p:nvPr/>
        </p:nvSpPr>
        <p:spPr>
          <a:xfrm>
            <a:off x="2697480" y="4050791"/>
            <a:ext cx="150876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31" name="Rectangle 30"/>
          <p:cNvSpPr/>
          <p:nvPr/>
        </p:nvSpPr>
        <p:spPr>
          <a:xfrm>
            <a:off x="4206240" y="4050791"/>
            <a:ext cx="160020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32" name="Rectangle 31"/>
          <p:cNvSpPr/>
          <p:nvPr/>
        </p:nvSpPr>
        <p:spPr>
          <a:xfrm>
            <a:off x="5806440" y="4050791"/>
            <a:ext cx="150876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33" name="Rectangle 32"/>
          <p:cNvSpPr/>
          <p:nvPr/>
        </p:nvSpPr>
        <p:spPr>
          <a:xfrm>
            <a:off x="7315200" y="4050791"/>
            <a:ext cx="182880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34" name="Rectangle 33"/>
          <p:cNvSpPr/>
          <p:nvPr/>
        </p:nvSpPr>
        <p:spPr>
          <a:xfrm>
            <a:off x="9144000" y="4050791"/>
            <a:ext cx="1920240" cy="658368"/>
          </a:xfrm>
          <a:prstGeom prst="rect">
            <a:avLst/>
          </a:prstGeom>
          <a:solidFill>
            <a:srgbClr val="F8F9F7"/>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35" name="Rectangle 34"/>
          <p:cNvSpPr/>
          <p:nvPr/>
        </p:nvSpPr>
        <p:spPr>
          <a:xfrm>
            <a:off x="640080" y="4709159"/>
            <a:ext cx="205740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Διαρθρωτική</a:t>
            </a:r>
          </a:p>
        </p:txBody>
      </p:sp>
      <p:sp>
        <p:nvSpPr>
          <p:cNvPr id="36" name="Rectangle 35"/>
          <p:cNvSpPr/>
          <p:nvPr/>
        </p:nvSpPr>
        <p:spPr>
          <a:xfrm>
            <a:off x="2697480" y="4709159"/>
            <a:ext cx="150876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37" name="Rectangle 36"/>
          <p:cNvSpPr/>
          <p:nvPr/>
        </p:nvSpPr>
        <p:spPr>
          <a:xfrm>
            <a:off x="4206240" y="4709159"/>
            <a:ext cx="160020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38" name="Rectangle 37"/>
          <p:cNvSpPr/>
          <p:nvPr/>
        </p:nvSpPr>
        <p:spPr>
          <a:xfrm>
            <a:off x="5806440" y="4709159"/>
            <a:ext cx="150876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39" name="Rectangle 38"/>
          <p:cNvSpPr/>
          <p:nvPr/>
        </p:nvSpPr>
        <p:spPr>
          <a:xfrm>
            <a:off x="7315200" y="4709159"/>
            <a:ext cx="182880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40" name="Rectangle 39"/>
          <p:cNvSpPr/>
          <p:nvPr/>
        </p:nvSpPr>
        <p:spPr>
          <a:xfrm>
            <a:off x="9144000" y="4709159"/>
            <a:ext cx="1920240" cy="658368"/>
          </a:xfrm>
          <a:prstGeom prst="rect">
            <a:avLst/>
          </a:prstGeom>
          <a:solidFill>
            <a:srgbClr val="EFF2F1"/>
          </a:solidFill>
          <a:ln>
            <a:solidFill>
              <a:srgbClr val="D2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a:solidFill>
                  <a:srgbClr val="1E2225"/>
                </a:solidFill>
              </a:defRPr>
            </a:pPr>
            <a:r>
              <a:t>●●●</a:t>
            </a:r>
          </a:p>
        </p:txBody>
      </p:sp>
      <p:sp>
        <p:nvSpPr>
          <p:cNvPr id="41" name="TextBox 40"/>
          <p:cNvSpPr txBox="1"/>
          <p:nvPr/>
        </p:nvSpPr>
        <p:spPr>
          <a:xfrm>
            <a:off x="777240" y="5394960"/>
            <a:ext cx="10515600" cy="685800"/>
          </a:xfrm>
          <a:prstGeom prst="rect">
            <a:avLst/>
          </a:prstGeom>
          <a:noFill/>
        </p:spPr>
        <p:txBody>
          <a:bodyPr wrap="none">
            <a:spAutoFit/>
          </a:bodyPr>
          <a:lstStyle/>
          <a:p>
            <a:pPr>
              <a:defRPr sz="1250">
                <a:solidFill>
                  <a:srgbClr val="5C676C"/>
                </a:solidFill>
              </a:defRPr>
            </a:pPr>
            <a:r>
              <a:t>Ενδεικτικός χάρτης επιδράσεων: ● = σχετική ένταση σύνδεσης. Οι πραγματικές επιδράσεις εξαρτώνται από τις συνθήκες και δεν είναι μηχανικές (Blanchard, 2021; Mankiw, 2012).</a:t>
            </a:r>
          </a:p>
        </p:txBody>
      </p:sp>
      <p:sp>
        <p:nvSpPr>
          <p:cNvPr id="42" name="TextBox 41"/>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Παράδειγμα 1: δημόσιες επενδύσεις σε υποδομές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Ας υποθέσουμε ότι το κράτος αυξάνει τις επενδύσεις σε μεταφορές, ενέργεια ή ψηφιακές υποδομές. Βραχυχρόνια, οι δαπάνες αυξάνουν τη ζήτηση για εργασία, υλικά και υπηρεσίες. Αυτό μπορεί να ενισχύσει την απασχόληση και το ΑΕΠ.</a:t>
            </a:r>
          </a:p>
          <a:p>
            <a:pPr>
              <a:lnSpc>
                <a:spcPct val="103000"/>
              </a:lnSpc>
              <a:spcAft>
                <a:spcPts val="800"/>
              </a:spcAft>
              <a:defRPr sz="1580">
                <a:solidFill>
                  <a:srgbClr val="1E2225"/>
                </a:solidFill>
                <a:latin typeface="Aptos"/>
              </a:defRPr>
            </a:pPr>
            <a:r>
              <a:t>Μακροχρόνια, αν οι υποδομές είναι παραγωγικές, μπορούν να μειώσουν το κόστος μεταφοράς και συναλλαγών, να προσελκύσουν ιδιωτικές επενδύσεις και να αυξήσουν την παραγωγικότητα. Σε αυτή την περίπτωση η δημοσιονομική πολιτική λειτουργεί ταυτόχρονα ως αναπτυξιακή πολιτική.</a:t>
            </a:r>
          </a:p>
          <a:p>
            <a:pPr>
              <a:lnSpc>
                <a:spcPct val="103000"/>
              </a:lnSpc>
              <a:spcAft>
                <a:spcPts val="800"/>
              </a:spcAft>
              <a:defRPr sz="1580">
                <a:solidFill>
                  <a:srgbClr val="1E2225"/>
                </a:solidFill>
                <a:latin typeface="Aptos"/>
              </a:defRPr>
            </a:pPr>
            <a:r>
              <a:t>Αντίθετα, αν τα έργα έχουν χαμηλή οικονομική απόδοση ή χρηματοδοτούνται με μη βιώσιμο τρόπο, η αύξηση του χρέους μπορεί να υπερβεί τα αναπτυξιακά οφέλη. Το παράδειγμα δείχνει γιατί δεν αρκεί να εξετάζουμε μόνο «πόσα δαπανά το κράτος», αλλά και πού και με ποια αποτελεσματικότητα.</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Παράδειγμα 2: περιορισμός πληθωρισμού</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Όταν ο πληθωρισμός είναι υψηλός, μια οικονομία μπορεί να επιδιώξει περιορισμό της συνολικής ζήτησης μέσω αυστηρότερης νομισματικής ή δημοσιονομικής πολιτικής. Η μείωση της ζήτησης μπορεί να επιβραδύνει τις αυξήσεις τιμών, αλλά συχνά συνεπάγεται βραχυχρόνιο κόστος σε ανάπτυξη και απασχόληση.</a:t>
            </a:r>
          </a:p>
          <a:p>
            <a:pPr>
              <a:lnSpc>
                <a:spcPct val="103000"/>
              </a:lnSpc>
              <a:spcAft>
                <a:spcPts val="800"/>
              </a:spcAft>
              <a:defRPr sz="1580">
                <a:solidFill>
                  <a:srgbClr val="1E2225"/>
                </a:solidFill>
                <a:latin typeface="Aptos"/>
              </a:defRPr>
            </a:pPr>
            <a:r>
              <a:t>Στην ελληνική εμπειρία, η αποκλιμάκωση του πληθωρισμού στη δεκαετία του 1990 συνδέθηκε με την ευρύτερη στρατηγική μακροοικονομικής σύγκλισης και την προετοιμασία για την ΟΝΕ. Η σταθερότητα τιμών έγινε θεμελιώδης στόχος της οικονομικής πολιτικής (Αλογοσκούφης, 2021; Καζάκος, 2001).</a:t>
            </a:r>
          </a:p>
          <a:p>
            <a:pPr>
              <a:lnSpc>
                <a:spcPct val="103000"/>
              </a:lnSpc>
              <a:spcAft>
                <a:spcPts val="800"/>
              </a:spcAft>
              <a:defRPr sz="1580">
                <a:solidFill>
                  <a:srgbClr val="1E2225"/>
                </a:solidFill>
                <a:latin typeface="Aptos"/>
              </a:defRPr>
            </a:pPr>
            <a:r>
              <a:t>Το παράδειγμα αναδεικνύει την έννοια των συμβιβασμών της οικονομικής πολιτικής: οι αποφάσεις αξιολογούνται όχι μόνο από τον επιθυμητό στόχο, αλλά και από το κόστος της προσαρμογής.</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Παράδειγμα 3: πολιτική μέσα στη ζώνη του ευρώ</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Φανταστείτε ότι η ελληνική οικονομία αντιμετωπίζει ύφεση που είναι εντονότερη από την ύφεση στις υπόλοιπες χώρες της Ευρωζώνης. Η Ελλάδα δεν μπορεί να μειώσει μόνη της το βασικό επιτόκιο ούτε να υποτιμήσει το νόμισμά της.</a:t>
            </a:r>
          </a:p>
          <a:p>
            <a:pPr>
              <a:lnSpc>
                <a:spcPct val="103000"/>
              </a:lnSpc>
              <a:spcAft>
                <a:spcPts val="800"/>
              </a:spcAft>
              <a:defRPr sz="1580">
                <a:solidFill>
                  <a:srgbClr val="1E2225"/>
                </a:solidFill>
                <a:latin typeface="Aptos"/>
              </a:defRPr>
            </a:pPr>
            <a:r>
              <a:t>Η προσαρμογή πρέπει επομένως να βασιστεί σε άλλα εργαλεία: δημοσιονομική πολιτική στον βαθμό που υπάρχει δημοσιονομικός χώρος, ευρωπαϊκά χρηματοδοτικά εργαλεία, μεταρρυθμίσεις που ενισχύουν την παραγωγικότητα και πολιτικές που διευκολύνουν την προσαρμογή της αγοράς εργασίας και των επιχειρήσεων (De Grauwe, 2008).</a:t>
            </a:r>
          </a:p>
          <a:p>
            <a:pPr>
              <a:lnSpc>
                <a:spcPct val="103000"/>
              </a:lnSpc>
              <a:spcAft>
                <a:spcPts val="800"/>
              </a:spcAft>
              <a:defRPr sz="1580">
                <a:solidFill>
                  <a:srgbClr val="1E2225"/>
                </a:solidFill>
                <a:latin typeface="Aptos"/>
              </a:defRPr>
            </a:pPr>
            <a:r>
              <a:t>Αυτό δείχνει γιατί η συμμετοχή σε μια νομισματική ένωση αλλάζει ριζικά το μείγμα οικονομικής πολιτικής και αυξάνει τη σημασία της δημοσιονομικής ανθεκτικότητας και της ανταγωνιστικότητας.</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Τι πρέπει να κρατήσουμε από τη σημερινή επισκόπηση</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Πρώτον, η οικονομική πολιτική είναι ένα σύστημα αλληλεξαρτώμενων εργαλείων. Δημοσιονομική, νομισματική, συναλλαγματική και διαρθρωτική πολιτική επηρεάζουν διαφορετικά αλλά συνδεδεμένα μεγέθη.</a:t>
            </a:r>
          </a:p>
          <a:p>
            <a:pPr>
              <a:lnSpc>
                <a:spcPct val="103000"/>
              </a:lnSpc>
              <a:spcAft>
                <a:spcPts val="800"/>
              </a:spcAft>
              <a:defRPr sz="1580">
                <a:solidFill>
                  <a:srgbClr val="1E2225"/>
                </a:solidFill>
                <a:latin typeface="Aptos"/>
              </a:defRPr>
            </a:pPr>
            <a:r>
              <a:t>Δεύτερον, η ελληνική οικονομική πολιτική άλλαξε σημαντικά μετά το 1950: από την ανασυγκρότηση και τον ισχυρό αναπτυξιακό παρεμβατισμό, στην επέκταση του κράτους μετά τη Μεταπολίτευση, στη σύγκλιση και απελευθέρωση της δεκαετίας του 1990, στο πλαίσιο του ευρώ και στη συνέχεια στην προσαρμογή της κρίσης (Πατρώνης, 2015; Καζάκος, 2001).</a:t>
            </a:r>
          </a:p>
          <a:p>
            <a:pPr>
              <a:lnSpc>
                <a:spcPct val="103000"/>
              </a:lnSpc>
              <a:spcAft>
                <a:spcPts val="800"/>
              </a:spcAft>
              <a:defRPr sz="1580">
                <a:solidFill>
                  <a:srgbClr val="1E2225"/>
                </a:solidFill>
                <a:latin typeface="Aptos"/>
              </a:defRPr>
            </a:pPr>
            <a:r>
              <a:t>Τρίτον, οι επιδράσεις μιας πολιτικής εξαρτώνται από το ιστορικό και θεσμικό πλαίσιο. Το ίδιο εργαλείο δεν έχει πάντα το ίδιο αποτέλεσμα. Η διεθνής συγκυρία, η αρχική κατάσταση της οικονομίας, η αξιοπιστία και η ποιότητα εφαρμογής έχουν καθοριστική σημασία.</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Ερωτήσεις συζήτησης</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1. Ποιο θεωρείτε ότι είναι το σημαντικότερο εργαλείο οικονομικής πολιτικής για μια χώρα που συμμετέχει στη ζώνη του ευρώ και γιατί;</a:t>
            </a:r>
          </a:p>
          <a:p>
            <a:pPr>
              <a:lnSpc>
                <a:spcPct val="103000"/>
              </a:lnSpc>
              <a:spcAft>
                <a:spcPts val="800"/>
              </a:spcAft>
              <a:defRPr sz="1580">
                <a:solidFill>
                  <a:srgbClr val="1E2225"/>
                </a:solidFill>
                <a:latin typeface="Aptos"/>
              </a:defRPr>
            </a:pPr>
            <a:r>
              <a:t>2. Μπορεί μια πολιτική να είναι οικονομικά αποτελεσματική αλλά κοινωνικά δύσκολη; Δώστε ένα παράδειγμα από την ελληνική εμπειρία.</a:t>
            </a:r>
          </a:p>
          <a:p>
            <a:pPr>
              <a:lnSpc>
                <a:spcPct val="103000"/>
              </a:lnSpc>
              <a:spcAft>
                <a:spcPts val="800"/>
              </a:spcAft>
              <a:defRPr sz="1580">
                <a:solidFill>
                  <a:srgbClr val="1E2225"/>
                </a:solidFill>
                <a:latin typeface="Aptos"/>
              </a:defRPr>
            </a:pPr>
            <a:r>
              <a:t>3. Γιατί η αύξηση των δημόσιων δαπανών δεν έχει πάντοτε το ίδιο αποτέλεσμα στην ανάπτυξη;</a:t>
            </a:r>
          </a:p>
          <a:p>
            <a:pPr>
              <a:lnSpc>
                <a:spcPct val="103000"/>
              </a:lnSpc>
              <a:spcAft>
                <a:spcPts val="800"/>
              </a:spcAft>
              <a:defRPr sz="1580">
                <a:solidFill>
                  <a:srgbClr val="1E2225"/>
                </a:solidFill>
                <a:latin typeface="Aptos"/>
              </a:defRPr>
            </a:pPr>
            <a:r>
              <a:t>4. Πώς άλλαξε η ένταξη στην ΕΟΚ και αργότερα στην ΟΝΕ την ελευθερία άσκησης εθνικής οικονομικής πολιτικής;</a:t>
            </a:r>
          </a:p>
          <a:p>
            <a:pPr>
              <a:lnSpc>
                <a:spcPct val="103000"/>
              </a:lnSpc>
              <a:spcAft>
                <a:spcPts val="800"/>
              </a:spcAft>
              <a:defRPr sz="1580">
                <a:solidFill>
                  <a:srgbClr val="1E2225"/>
                </a:solidFill>
                <a:latin typeface="Aptos"/>
              </a:defRPr>
            </a:pPr>
            <a:r>
              <a:t>5. Ποια είναι η διαφορά μεταξύ μιας βραχυχρόνιας πολιτικής σταθεροποίησης και μιας μακροχρόνιας διαρθρωτικής μεταρρύθμισης;</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Σύνδεση με την επόμενη ενότητα</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580">
                <a:solidFill>
                  <a:srgbClr val="1E2225"/>
                </a:solidFill>
                <a:latin typeface="Aptos"/>
              </a:defRPr>
            </a:pPr>
            <a:r>
              <a:t>Σήμερα εξετάσαμε τα βασικά εργαλεία και τους μηχανισμούς οικονομικής πολιτικής. Στην επόμενη ενότητα θα περάσουμε από τα εργαλεία στη δομή της ίδιας της ελληνικής οικονομίας.</a:t>
            </a:r>
          </a:p>
          <a:p>
            <a:pPr>
              <a:lnSpc>
                <a:spcPct val="103000"/>
              </a:lnSpc>
              <a:spcAft>
                <a:spcPts val="800"/>
              </a:spcAft>
              <a:defRPr sz="1580">
                <a:solidFill>
                  <a:srgbClr val="1E2225"/>
                </a:solidFill>
                <a:latin typeface="Aptos"/>
              </a:defRPr>
            </a:pPr>
            <a:r>
              <a:t>Θα εξετάσουμε το οικονομικό σύστημα και τις δομές της ελληνικής οικονομίας, τα διαφορετικά οικονομικά μοντέλα, τη συγκριτική οικονομική ανάπτυξη και τους κύριους παραγωγικούς τομείς — βιομηχανία, γεωργία και υπηρεσίες. Παράλληλα, θα αναλύσουμε την εξάρτηση από την εξωτερική ζήτηση και τις εξαγωγές.</a:t>
            </a:r>
          </a:p>
          <a:p>
            <a:pPr>
              <a:lnSpc>
                <a:spcPct val="103000"/>
              </a:lnSpc>
              <a:spcAft>
                <a:spcPts val="800"/>
              </a:spcAft>
              <a:defRPr sz="1580">
                <a:solidFill>
                  <a:srgbClr val="1E2225"/>
                </a:solidFill>
                <a:latin typeface="Aptos"/>
              </a:defRPr>
            </a:pPr>
            <a:r>
              <a:t>Η σύνδεση είναι άμεση: για να αξιολογήσουμε αν μια οικονομική πολιτική είναι κατάλληλη, πρέπει πρώτα να γνωρίζουμε τη δομή της οικονομίας στην οποία εφαρμόζεται.</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Βιβλιογραφία / References (1/2)</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410">
                <a:solidFill>
                  <a:srgbClr val="1E2225"/>
                </a:solidFill>
                <a:latin typeface="Aptos"/>
              </a:defRPr>
            </a:pPr>
            <a:r>
              <a:t>Αλογοσκούφης, Γ. (2021). Ιστορικοί Κύκλοι της Ελληνικής Οικονομίας. Αθήνα: Gutenberg.</a:t>
            </a:r>
          </a:p>
          <a:p>
            <a:pPr>
              <a:lnSpc>
                <a:spcPct val="103000"/>
              </a:lnSpc>
              <a:spcAft>
                <a:spcPts val="800"/>
              </a:spcAft>
              <a:defRPr sz="1410">
                <a:solidFill>
                  <a:srgbClr val="1E2225"/>
                </a:solidFill>
                <a:latin typeface="Aptos"/>
              </a:defRPr>
            </a:pPr>
            <a:r>
              <a:t>Πατρώνης, Β. (2018). Εισαγωγή στην Ελληνική Οικονομία: Από τη Μεταπολεμική ανάπτυξη στην Κρίση Χρέους και στα Μνημόνια. Αθήνα: Ηρόδοτος.</a:t>
            </a:r>
          </a:p>
          <a:p>
            <a:pPr>
              <a:lnSpc>
                <a:spcPct val="103000"/>
              </a:lnSpc>
              <a:spcAft>
                <a:spcPts val="800"/>
              </a:spcAft>
              <a:defRPr sz="1410">
                <a:solidFill>
                  <a:srgbClr val="1E2225"/>
                </a:solidFill>
                <a:latin typeface="Aptos"/>
              </a:defRPr>
            </a:pPr>
            <a:r>
              <a:t>Πατρώνης, Β. (2015). Ελληνική Οικονομική Ιστορία: Οικονομία, Κοινωνία και Κράτος στην Ελλάδα (18ος–20ός αιώνας). Αθήνα: Κάλλιπος.</a:t>
            </a:r>
          </a:p>
          <a:p>
            <a:pPr>
              <a:lnSpc>
                <a:spcPct val="103000"/>
              </a:lnSpc>
              <a:spcAft>
                <a:spcPts val="800"/>
              </a:spcAft>
              <a:defRPr sz="1410">
                <a:solidFill>
                  <a:srgbClr val="1E2225"/>
                </a:solidFill>
                <a:latin typeface="Aptos"/>
              </a:defRPr>
            </a:pPr>
            <a:r>
              <a:t>Ιορδάνογλου, Χ. (2020). Η Ελληνική Οικονομία μετά το 1950, Τόμος Α΄: 1950–1973. Αθήνα: Τράπεζα της Ελλάδος.</a:t>
            </a:r>
          </a:p>
          <a:p>
            <a:pPr>
              <a:lnSpc>
                <a:spcPct val="103000"/>
              </a:lnSpc>
              <a:spcAft>
                <a:spcPts val="800"/>
              </a:spcAft>
              <a:defRPr sz="1410">
                <a:solidFill>
                  <a:srgbClr val="1E2225"/>
                </a:solidFill>
                <a:latin typeface="Aptos"/>
              </a:defRPr>
            </a:pPr>
            <a:r>
              <a:t>Καζάκος, Π. (2001). Ανάμεσα σε κράτος και αγορά: Οικονομία και οικονομική πολιτική στη μεταπολεμική Ελλάδα 1944–2000. Αθήνα: Πατάκη.</a:t>
            </a:r>
          </a:p>
          <a:p>
            <a:pPr>
              <a:lnSpc>
                <a:spcPct val="103000"/>
              </a:lnSpc>
              <a:spcAft>
                <a:spcPts val="800"/>
              </a:spcAft>
              <a:defRPr sz="1410">
                <a:solidFill>
                  <a:srgbClr val="1E2225"/>
                </a:solidFill>
                <a:latin typeface="Aptos"/>
              </a:defRPr>
            </a:pPr>
            <a:r>
              <a:t>Κωστής, Κ. (2019). Ο Πλούτος της Ελλάδας: Η ελληνική οικονομία από τους Βαλκανικούς Πολέμους μέχρι σήμερα. Αθήνα: Πατάκη.</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9F7"/>
        </a:solidFill>
        <a:effectLst/>
      </p:bgPr>
    </p:bg>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2749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21792" y="246888"/>
            <a:ext cx="10835640" cy="749808"/>
          </a:xfrm>
          <a:prstGeom prst="rect">
            <a:avLst/>
          </a:prstGeom>
          <a:noFill/>
        </p:spPr>
        <p:txBody>
          <a:bodyPr wrap="none">
            <a:spAutoFit/>
          </a:bodyPr>
          <a:lstStyle/>
          <a:p>
            <a:pPr>
              <a:defRPr sz="2500" b="1">
                <a:solidFill>
                  <a:srgbClr val="274958"/>
                </a:solidFill>
                <a:latin typeface="Aptos Display"/>
              </a:defRPr>
            </a:pPr>
            <a:r>
              <a:t>Βιβλιογραφία / References (2/2)</a:t>
            </a:r>
          </a:p>
        </p:txBody>
      </p:sp>
      <p:sp>
        <p:nvSpPr>
          <p:cNvPr id="4" name="Rectangle 3"/>
          <p:cNvSpPr/>
          <p:nvPr/>
        </p:nvSpPr>
        <p:spPr>
          <a:xfrm>
            <a:off x="621792" y="1014984"/>
            <a:ext cx="10881360" cy="13716"/>
          </a:xfrm>
          <a:prstGeom prst="rect">
            <a:avLst/>
          </a:prstGeom>
          <a:solidFill>
            <a:srgbClr val="BEC3C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3232" y="1225296"/>
            <a:ext cx="10698480" cy="5074920"/>
          </a:xfrm>
          <a:prstGeom prst="rect">
            <a:avLst/>
          </a:prstGeom>
          <a:noFill/>
        </p:spPr>
        <p:txBody>
          <a:bodyPr wrap="square">
            <a:spAutoFit/>
          </a:bodyPr>
          <a:lstStyle/>
          <a:p>
            <a:pPr>
              <a:lnSpc>
                <a:spcPct val="103000"/>
              </a:lnSpc>
              <a:spcAft>
                <a:spcPts val="800"/>
              </a:spcAft>
              <a:defRPr sz="1410">
                <a:solidFill>
                  <a:srgbClr val="1E2225"/>
                </a:solidFill>
                <a:latin typeface="Aptos"/>
              </a:defRPr>
            </a:pPr>
            <a:r>
              <a:t>Ardagna, S., &amp; Caselli, F. (2014). The Political Economy of the Greek Debt Crisis: A Tale of Two Bailouts. American Economic Journal: Macroeconomics, 6(4), 291–323.</a:t>
            </a:r>
          </a:p>
          <a:p>
            <a:pPr>
              <a:lnSpc>
                <a:spcPct val="103000"/>
              </a:lnSpc>
              <a:spcAft>
                <a:spcPts val="800"/>
              </a:spcAft>
              <a:defRPr sz="1410">
                <a:solidFill>
                  <a:srgbClr val="1E2225"/>
                </a:solidFill>
                <a:latin typeface="Aptos"/>
              </a:defRPr>
            </a:pPr>
            <a:r>
              <a:t>Blyth, M. (2013). Austerity: The History of a Dangerous Idea. Oxford University Press.</a:t>
            </a:r>
          </a:p>
          <a:p>
            <a:pPr>
              <a:lnSpc>
                <a:spcPct val="103000"/>
              </a:lnSpc>
              <a:spcAft>
                <a:spcPts val="800"/>
              </a:spcAft>
              <a:defRPr sz="1410">
                <a:solidFill>
                  <a:srgbClr val="1E2225"/>
                </a:solidFill>
                <a:latin typeface="Aptos"/>
              </a:defRPr>
            </a:pPr>
            <a:r>
              <a:t>De Grauwe, P. (2008). Τα Οικονομικά της Νομισματικής Ένωσης. Αθήνα: Παπαζήσης.</a:t>
            </a:r>
          </a:p>
          <a:p>
            <a:pPr>
              <a:lnSpc>
                <a:spcPct val="103000"/>
              </a:lnSpc>
              <a:spcAft>
                <a:spcPts val="800"/>
              </a:spcAft>
              <a:defRPr sz="1410">
                <a:solidFill>
                  <a:srgbClr val="1E2225"/>
                </a:solidFill>
                <a:latin typeface="Aptos"/>
              </a:defRPr>
            </a:pPr>
            <a:r>
              <a:t>Pelagidis, T., &amp; Mitsopoulos, M. (2014). Greece: From Exit to Recovery? Brookings Institution Press.</a:t>
            </a:r>
          </a:p>
          <a:p>
            <a:pPr>
              <a:lnSpc>
                <a:spcPct val="103000"/>
              </a:lnSpc>
              <a:spcAft>
                <a:spcPts val="800"/>
              </a:spcAft>
              <a:defRPr sz="1410">
                <a:solidFill>
                  <a:srgbClr val="1E2225"/>
                </a:solidFill>
                <a:latin typeface="Aptos"/>
              </a:defRPr>
            </a:pPr>
            <a:r>
              <a:t>Blanchard, O. (2021). Μακροοικονομική, 8η έκδ. Αθήνα: Επίκεντρο.</a:t>
            </a:r>
          </a:p>
          <a:p>
            <a:pPr>
              <a:lnSpc>
                <a:spcPct val="103000"/>
              </a:lnSpc>
              <a:spcAft>
                <a:spcPts val="800"/>
              </a:spcAft>
              <a:defRPr sz="1410">
                <a:solidFill>
                  <a:srgbClr val="1E2225"/>
                </a:solidFill>
                <a:latin typeface="Aptos"/>
              </a:defRPr>
            </a:pPr>
            <a:r>
              <a:t>Mankiw, N. G. (2012). Αρχές της Οικονομικής, Β΄ τόμος. Αθήνα: Τυπωθήτω–Δαρδανός.</a:t>
            </a:r>
          </a:p>
          <a:p>
            <a:pPr>
              <a:lnSpc>
                <a:spcPct val="103000"/>
              </a:lnSpc>
              <a:spcAft>
                <a:spcPts val="800"/>
              </a:spcAft>
              <a:defRPr sz="1410">
                <a:solidFill>
                  <a:srgbClr val="1E2225"/>
                </a:solidFill>
                <a:latin typeface="Aptos"/>
              </a:defRPr>
            </a:pPr>
            <a:r>
              <a:t>διαΝΕΟσις (2016). Ένα νέο αναπτυξιακό πρότυπο για την ελληνική οικονομία και η μετάβαση σε αυτό.</a:t>
            </a:r>
          </a:p>
        </p:txBody>
      </p:sp>
      <p:sp>
        <p:nvSpPr>
          <p:cNvPr id="6" name="TextBox 5"/>
          <p:cNvSpPr txBox="1"/>
          <p:nvPr/>
        </p:nvSpPr>
        <p:spPr>
          <a:xfrm>
            <a:off x="713232" y="6428232"/>
            <a:ext cx="10927080" cy="164592"/>
          </a:xfrm>
          <a:prstGeom prst="rect">
            <a:avLst/>
          </a:prstGeom>
          <a:noFill/>
        </p:spPr>
        <p:txBody>
          <a:bodyPr wrap="none">
            <a:spAutoFit/>
          </a:bodyPr>
          <a:lstStyle/>
          <a:p>
            <a:pPr>
              <a:defRPr sz="850">
                <a:solidFill>
                  <a:srgbClr val="5C676C"/>
                </a:solidFill>
              </a:defRPr>
            </a:pPr>
            <a:r>
              <a:t>Ελληνική Οικονομία • 2η Εβδομάδα                                      30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93</TotalTime>
  <Words>4132</Words>
  <Application>Microsoft Office PowerPoint</Application>
  <PresentationFormat>Προσαρμογή</PresentationFormat>
  <Paragraphs>225</Paragraphs>
  <Slides>32</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32</vt:i4>
      </vt:variant>
    </vt:vector>
  </HeadingPairs>
  <TitlesOfParts>
    <vt:vector size="33" baseType="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subject/>
  <dc:creator/>
  <cp:keywords/>
  <dc:description>generated using python-pptx</dc:description>
  <cp:lastModifiedBy>PsirGuest</cp:lastModifiedBy>
  <cp:revision>3</cp:revision>
  <dcterms:created xsi:type="dcterms:W3CDTF">2013-01-27T09:14:16Z</dcterms:created>
  <dcterms:modified xsi:type="dcterms:W3CDTF">2026-10-15T10:33:22Z</dcterms:modified>
  <cp:category/>
</cp:coreProperties>
</file>