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1" r:id="rId5"/>
    <p:sldId id="262" r:id="rId6"/>
    <p:sldId id="263" r:id="rId7"/>
    <p:sldId id="264" r:id="rId8"/>
    <p:sldId id="287" r:id="rId9"/>
    <p:sldId id="265" r:id="rId10"/>
    <p:sldId id="288" r:id="rId11"/>
    <p:sldId id="266" r:id="rId12"/>
    <p:sldId id="267" r:id="rId13"/>
    <p:sldId id="289" r:id="rId14"/>
    <p:sldId id="268" r:id="rId15"/>
    <p:sldId id="290" r:id="rId16"/>
    <p:sldId id="269" r:id="rId17"/>
    <p:sldId id="291" r:id="rId18"/>
    <p:sldId id="270" r:id="rId19"/>
    <p:sldId id="292" r:id="rId20"/>
    <p:sldId id="271" r:id="rId21"/>
    <p:sldId id="272" r:id="rId22"/>
    <p:sldId id="293" r:id="rId23"/>
    <p:sldId id="273" r:id="rId24"/>
    <p:sldId id="285" r:id="rId25"/>
    <p:sldId id="286"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0" d="100"/>
          <a:sy n="110" d="100"/>
        </p:scale>
        <p:origin x="-558"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1005840"/>
            <a:ext cx="10332720" cy="4114800"/>
          </a:xfrm>
          <a:prstGeom prst="rect">
            <a:avLst/>
          </a:prstGeom>
          <a:noFill/>
        </p:spPr>
        <p:txBody>
          <a:bodyPr wrap="none">
            <a:spAutoFit/>
          </a:bodyPr>
          <a:lstStyle/>
          <a:p>
            <a:pPr>
              <a:spcAft>
                <a:spcPts val="1000"/>
              </a:spcAft>
              <a:defRPr sz="3400" b="1">
                <a:solidFill>
                  <a:srgbClr val="274958"/>
                </a:solidFill>
              </a:defRPr>
            </a:pPr>
            <a:r>
              <a:t>ΕΛΛΗΝΙΚΗ ΟΙΚΟΝΟΜΙΑ</a:t>
            </a:r>
          </a:p>
          <a:p>
            <a:pPr>
              <a:spcAft>
                <a:spcPts val="1000"/>
              </a:spcAft>
              <a:defRPr sz="2500" b="1">
                <a:solidFill>
                  <a:srgbClr val="B18B48"/>
                </a:solidFill>
              </a:defRPr>
            </a:pPr>
            <a:r>
              <a:t>1η Εβδομάδα</a:t>
            </a:r>
          </a:p>
          <a:p>
            <a:pPr>
              <a:spcAft>
                <a:spcPts val="1000"/>
              </a:spcAft>
              <a:defRPr sz="2100" b="0">
                <a:solidFill>
                  <a:srgbClr val="1E2225"/>
                </a:solidFill>
              </a:defRPr>
            </a:pPr>
            <a:r>
              <a:t>Περιεχόμενο, σκοπός, μαθησιακά αποτελέσματα και αξιολόγηση</a:t>
            </a:r>
          </a:p>
          <a:p>
            <a:pPr>
              <a:spcAft>
                <a:spcPts val="1000"/>
              </a:spcAft>
              <a:defRPr sz="2100" b="0">
                <a:solidFill>
                  <a:srgbClr val="1E2225"/>
                </a:solidFill>
              </a:defRPr>
            </a:pPr>
            <a:r>
              <a:t>Ιστορική αναδρομή της Ελληνικής Οικονομίας από το 1950 έως σήμερα</a:t>
            </a:r>
          </a:p>
          <a:p>
            <a:pPr>
              <a:spcAft>
                <a:spcPts val="1000"/>
              </a:spcAft>
              <a:defRPr sz="1400" b="0">
                <a:solidFill>
                  <a:srgbClr val="5C676C"/>
                </a:solidFill>
              </a:defRPr>
            </a:pPr>
            <a:r>
              <a:t>Δρ. Αδαμαντία Καούρη | Πανεπιστήμιο Πελοποννήσου</a:t>
            </a:r>
          </a:p>
        </p:txBody>
      </p:sp>
      <p:sp>
        <p:nvSpPr>
          <p:cNvPr id="4" name="TextBox 3"/>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Σκοπός του μαθήματος</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630">
                <a:solidFill>
                  <a:srgbClr val="1E2225"/>
                </a:solidFill>
                <a:latin typeface="Aptos"/>
              </a:defRPr>
            </a:pPr>
            <a:r>
              <a:t>Σκοπός του μαθήματος είναι να προσφέρει στους φοιτητές μια συνολική και διαχρονική εικόνα της ελληνικής οικονομίας, ώστε να μπορούν να συνδέουν τις σημερινές οικονομικές εξελίξεις με τις πολιτικές, θεσμικές και παραγωγικές μεταβολές που προηγήθηκαν.</a:t>
            </a:r>
          </a:p>
          <a:p>
            <a:pPr>
              <a:spcAft>
                <a:spcPts val="800"/>
              </a:spcAft>
              <a:defRPr sz="1630">
                <a:solidFill>
                  <a:srgbClr val="1E2225"/>
                </a:solidFill>
                <a:latin typeface="Aptos"/>
              </a:defRPr>
            </a:pPr>
            <a:r>
              <a:t>Ιδιαίτερη έμφαση δίνεται στα χαρακτηριστικά που διαφοροποιούν την ελληνική οικονομία, στα μοντέλα οικονομικής πολιτικής που εφαρμόστηκαν σε διαφορετικές περιόδους και στην πορεία βασικών μακροοικονομικών μεγεθών. Η οικονομική εξέλιξη δεν αντιμετωπίζεται ως μια ευθεία πορεία, αλλά ως αποτέλεσμα διαφορετικών ιστορικών κύκλων, μεταρρυθμίσεων, κρίσεων και αλλαγών πολιτικής (Αλογοσκούφης, 2021; Πατρώνης, 2018).</a:t>
            </a:r>
          </a:p>
          <a:p>
            <a:pPr>
              <a:spcAft>
                <a:spcPts val="800"/>
              </a:spcAft>
              <a:defRPr sz="1630">
                <a:solidFill>
                  <a:srgbClr val="1E2225"/>
                </a:solidFill>
                <a:latin typeface="Aptos"/>
              </a:defRPr>
            </a:pPr>
            <a:r>
              <a:t>Παράλληλα, το μάθημα επιδιώκει να αναπτύξει την ικανότητα των φοιτητών να αξιολογούν οικονομικές πολιτικές και να κατανοούν πώς οι διεθνείς συνθήκες, η ευρωπαϊκή ολοκλήρωση και οι εγχώριοι θεσμοί επηρεάζουν τις επιλογές της ελληνικής οικονομίας.</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Μαθησιακά αποτελέσματα</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630">
                <a:solidFill>
                  <a:srgbClr val="1E2225"/>
                </a:solidFill>
                <a:latin typeface="Aptos"/>
              </a:defRPr>
            </a:pPr>
            <a:r>
              <a:t>Με την ολοκλήρωση του μαθήματος οι φοιτητές αναμένεται να έχουν αποκτήσει συνολική εικόνα της εξέλιξης της ελληνικής οικονομίας και να μπορούν να αναγνωρίζουν τις βασικές φάσεις και τα σημεία καμπής από τη μεταπολεμική περίοδο έως σήμερα.</a:t>
            </a:r>
          </a:p>
          <a:p>
            <a:pPr>
              <a:spcAft>
                <a:spcPts val="800"/>
              </a:spcAft>
              <a:defRPr sz="1630">
                <a:solidFill>
                  <a:srgbClr val="1E2225"/>
                </a:solidFill>
                <a:latin typeface="Aptos"/>
              </a:defRPr>
            </a:pPr>
            <a:r>
              <a:t>Θα πρέπει επίσης να μπορούν να κατανοούν και να αξιολογούν διαφορετικά μοντέλα οικονομικής πολιτικής, να ερμηνεύουν την πορεία βασικών μακροοικονομικών μεγεθών και να συνδέουν την οικονομική πολιτική με το ευρύτερο εθνικό και διεθνές περιβάλλον.</a:t>
            </a:r>
          </a:p>
          <a:p>
            <a:pPr>
              <a:spcAft>
                <a:spcPts val="800"/>
              </a:spcAft>
              <a:defRPr sz="1630">
                <a:solidFill>
                  <a:srgbClr val="1E2225"/>
                </a:solidFill>
                <a:latin typeface="Aptos"/>
              </a:defRPr>
            </a:pPr>
            <a:r>
              <a:t>Τέλος, επιδιώκεται η ανάπτυξη κριτικής σκέψης: οι φοιτητές δεν καλούνται απλώς να απομνημονεύσουν ημερομηνίες ή δείκτες, αλλά να εξηγούν γιατί μια συγκεκριμένη πολιτική εφαρμόστηκε, ποια προβλήματα επιχείρησε να αντιμετωπίσει και ποιες οικονομικές ή κοινωνικές συνέπειες ακολούθησαν.</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Αξιολόγηση του μαθήματος</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460">
                <a:solidFill>
                  <a:srgbClr val="1E2225"/>
                </a:solidFill>
                <a:latin typeface="Aptos"/>
              </a:defRPr>
            </a:pPr>
            <a:r>
              <a:t>Ο τελικός βαθμός βασίζεται σε τρία κριτήρια, όπως προβλέπει το επικαιροποιημένο περίγραμμα του μαθήματος:</a:t>
            </a:r>
          </a:p>
          <a:p>
            <a:pPr>
              <a:spcAft>
                <a:spcPts val="800"/>
              </a:spcAft>
              <a:defRPr sz="1460">
                <a:solidFill>
                  <a:srgbClr val="1E2225"/>
                </a:solidFill>
                <a:latin typeface="Aptos"/>
              </a:defRPr>
            </a:pPr>
            <a:r>
              <a:t>1. Συμμετοχή στο μάθημα και στις ασκήσεις: 10%. Η συμμετοχή αφορά την ενεργή παρουσία στη μαθησιακή διαδικασία, τη συζήτηση και τις δραστηριότητες που πραγματοποιούνται στο πλαίσιο των διαλέξεων.</a:t>
            </a:r>
          </a:p>
          <a:p>
            <a:pPr>
              <a:spcAft>
                <a:spcPts val="800"/>
              </a:spcAft>
              <a:defRPr sz="1460">
                <a:solidFill>
                  <a:srgbClr val="1E2225"/>
                </a:solidFill>
                <a:latin typeface="Aptos"/>
              </a:defRPr>
            </a:pPr>
            <a:r>
              <a:t>2. Ενδιάμεσο Τεστ: 30%. Το τεστ θα ελέγξει την κατανόηση βασικών εννοιών, περιόδων και οικονομικών πολιτικών που θα έχουν καλυφθεί μέχρι το σημείο διεξαγωγής του.</a:t>
            </a:r>
          </a:p>
          <a:p>
            <a:pPr>
              <a:spcAft>
                <a:spcPts val="800"/>
              </a:spcAft>
              <a:defRPr sz="1460">
                <a:solidFill>
                  <a:srgbClr val="1E2225"/>
                </a:solidFill>
                <a:latin typeface="Aptos"/>
              </a:defRPr>
            </a:pPr>
            <a:r>
              <a:t>3. Τελικές γραπτές εξετάσεις: 60%. Η τελική εξέταση αποτελεί το κύριο μέρος της συνολικής αξιολόγησης και αφορά τη συνολική ύλη του μαθήματος.</a:t>
            </a:r>
          </a:p>
          <a:p>
            <a:pPr>
              <a:spcAft>
                <a:spcPts val="800"/>
              </a:spcAft>
              <a:defRPr sz="1460">
                <a:solidFill>
                  <a:srgbClr val="1E2225"/>
                </a:solidFill>
                <a:latin typeface="Aptos"/>
              </a:defRPr>
            </a:pPr>
            <a:r>
              <a:t>Σύμφωνα με το περίγραμμα, για την επιτυχή ολοκλήρωση του μαθήματος απαιτείται η επίδοση του φοιτητή σε κάθε κατηγορία αξιολόγησης να καλύπτει τουλάχιστον τη βάση.</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Τα δύο επίσημα συγγράμματα</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1699953"/>
          </a:xfrm>
          <a:prstGeom prst="rect">
            <a:avLst/>
          </a:prstGeom>
          <a:noFill/>
        </p:spPr>
        <p:txBody>
          <a:bodyPr wrap="square">
            <a:spAutoFit/>
          </a:bodyPr>
          <a:lstStyle/>
          <a:p>
            <a:pPr>
              <a:spcAft>
                <a:spcPts val="800"/>
              </a:spcAft>
              <a:defRPr sz="1630">
                <a:solidFill>
                  <a:srgbClr val="1E2225"/>
                </a:solidFill>
                <a:latin typeface="Aptos"/>
              </a:defRPr>
            </a:pPr>
            <a:r>
              <a:rPr dirty="0" err="1"/>
              <a:t>Αλογοσκούφης</a:t>
            </a:r>
            <a:r>
              <a:rPr dirty="0"/>
              <a:t>, Γ. (2021), </a:t>
            </a:r>
            <a:r>
              <a:rPr dirty="0" err="1"/>
              <a:t>Ιστορικοί</a:t>
            </a:r>
            <a:r>
              <a:rPr dirty="0"/>
              <a:t> </a:t>
            </a:r>
            <a:r>
              <a:rPr dirty="0" err="1"/>
              <a:t>Κύκλοι</a:t>
            </a:r>
            <a:r>
              <a:rPr dirty="0"/>
              <a:t> </a:t>
            </a:r>
            <a:r>
              <a:rPr dirty="0" err="1"/>
              <a:t>της</a:t>
            </a:r>
            <a:r>
              <a:rPr dirty="0"/>
              <a:t> </a:t>
            </a:r>
            <a:r>
              <a:rPr dirty="0" err="1"/>
              <a:t>Ελληνικής</a:t>
            </a:r>
            <a:r>
              <a:rPr dirty="0"/>
              <a:t> </a:t>
            </a:r>
            <a:r>
              <a:rPr dirty="0" err="1"/>
              <a:t>Οικονομί</a:t>
            </a:r>
            <a:r>
              <a:rPr dirty="0"/>
              <a:t>ας, Εκδόσεις Gutenberg. </a:t>
            </a:r>
            <a:r>
              <a:rPr dirty="0" err="1"/>
              <a:t>Το</a:t>
            </a:r>
            <a:r>
              <a:rPr dirty="0"/>
              <a:t> </a:t>
            </a:r>
            <a:r>
              <a:rPr dirty="0" err="1"/>
              <a:t>σύγγρ</a:t>
            </a:r>
            <a:r>
              <a:rPr dirty="0"/>
              <a:t>αμμα προσεγγίζει την εξέλιξη της ελληνικής οικονομίας μέσα από διαδοχικές ιστορικές φάσεις και οικονομικούς κύκλους και αποτελεί ένα από τα δύο βασικά εγχειρίδια που ορίζει το επίσημο περίγραμμα.</a:t>
            </a:r>
          </a:p>
          <a:p>
            <a:pPr>
              <a:spcAft>
                <a:spcPts val="800"/>
              </a:spcAft>
              <a:defRPr sz="1630">
                <a:solidFill>
                  <a:srgbClr val="1E2225"/>
                </a:solidFill>
                <a:latin typeface="Aptos"/>
              </a:defRPr>
            </a:pPr>
            <a:r>
              <a:rPr dirty="0"/>
              <a:t>Πα</a:t>
            </a:r>
            <a:r>
              <a:rPr dirty="0" err="1"/>
              <a:t>τρώνης</a:t>
            </a:r>
            <a:r>
              <a:rPr dirty="0"/>
              <a:t>, Β. (2018), </a:t>
            </a:r>
            <a:r>
              <a:rPr dirty="0" err="1"/>
              <a:t>Εισ</a:t>
            </a:r>
            <a:r>
              <a:rPr dirty="0"/>
              <a:t>αγωγή στην Ελληνική Οικονομία: Από τη Μεταπολεμική Ανάπτυξη στην Κρίση Χρέους και στα Μνημόνια, Εκδόσεις Ηρόδοτος. </a:t>
            </a:r>
            <a:r>
              <a:rPr dirty="0" err="1"/>
              <a:t>Το</a:t>
            </a:r>
            <a:r>
              <a:rPr dirty="0"/>
              <a:t> </a:t>
            </a:r>
            <a:r>
              <a:rPr dirty="0" err="1"/>
              <a:t>δεύτερο</a:t>
            </a:r>
            <a:r>
              <a:rPr dirty="0"/>
              <a:t> επ</a:t>
            </a:r>
            <a:r>
              <a:rPr dirty="0" err="1"/>
              <a:t>ίσημο</a:t>
            </a:r>
            <a:r>
              <a:rPr dirty="0"/>
              <a:t> </a:t>
            </a:r>
            <a:r>
              <a:rPr dirty="0" err="1"/>
              <a:t>σύγγρ</a:t>
            </a:r>
            <a:r>
              <a:rPr dirty="0"/>
              <a:t>αμμα εστιάζει ιδιαίτερα στη μεταπολεμική εξέλιξη, στις μεταβολές της οικονομικής πολιτικής και στην πορεία προς την κρίση χρέους.</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Η ελληνική οικονομία από το 1950 έως σήμερα</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822960" y="3063240"/>
            <a:ext cx="10378440" cy="4572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68680" y="2953512"/>
            <a:ext cx="256032" cy="256032"/>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365759" y="2167128"/>
            <a:ext cx="1325880" cy="822960"/>
          </a:xfrm>
          <a:prstGeom prst="rect">
            <a:avLst/>
          </a:prstGeom>
          <a:noFill/>
        </p:spPr>
        <p:txBody>
          <a:bodyPr wrap="none">
            <a:spAutoFit/>
          </a:bodyPr>
          <a:lstStyle/>
          <a:p>
            <a:pPr algn="ctr">
              <a:defRPr sz="1250" b="1">
                <a:solidFill>
                  <a:srgbClr val="274958"/>
                </a:solidFill>
              </a:defRPr>
            </a:pPr>
            <a:r>
              <a:t>1950s</a:t>
            </a:r>
          </a:p>
          <a:p>
            <a:pPr algn="ctr">
              <a:defRPr sz="1080">
                <a:solidFill>
                  <a:srgbClr val="1E2225"/>
                </a:solidFill>
              </a:defRPr>
            </a:pPr>
            <a:r>
              <a:t>Ανασυγκρότηση</a:t>
            </a:r>
          </a:p>
        </p:txBody>
      </p:sp>
      <p:sp>
        <p:nvSpPr>
          <p:cNvPr id="8" name="Oval 7"/>
          <p:cNvSpPr/>
          <p:nvPr/>
        </p:nvSpPr>
        <p:spPr>
          <a:xfrm>
            <a:off x="2299062" y="2953512"/>
            <a:ext cx="256032" cy="256032"/>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796142" y="3374136"/>
            <a:ext cx="1325880" cy="822960"/>
          </a:xfrm>
          <a:prstGeom prst="rect">
            <a:avLst/>
          </a:prstGeom>
          <a:noFill/>
        </p:spPr>
        <p:txBody>
          <a:bodyPr wrap="none">
            <a:spAutoFit/>
          </a:bodyPr>
          <a:lstStyle/>
          <a:p>
            <a:pPr algn="ctr">
              <a:defRPr sz="1250" b="1">
                <a:solidFill>
                  <a:srgbClr val="274958"/>
                </a:solidFill>
              </a:defRPr>
            </a:pPr>
            <a:r>
              <a:t>1953</a:t>
            </a:r>
          </a:p>
          <a:p>
            <a:pPr algn="ctr">
              <a:defRPr sz="1080">
                <a:solidFill>
                  <a:srgbClr val="1E2225"/>
                </a:solidFill>
              </a:defRPr>
            </a:pPr>
            <a:r>
              <a:t>Υποτίμηση &amp; σταθεροποίηση</a:t>
            </a:r>
          </a:p>
        </p:txBody>
      </p:sp>
      <p:sp>
        <p:nvSpPr>
          <p:cNvPr id="10" name="Oval 9"/>
          <p:cNvSpPr/>
          <p:nvPr/>
        </p:nvSpPr>
        <p:spPr>
          <a:xfrm>
            <a:off x="3729445" y="2953512"/>
            <a:ext cx="256032" cy="256032"/>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226525" y="2167128"/>
            <a:ext cx="1325880" cy="822960"/>
          </a:xfrm>
          <a:prstGeom prst="rect">
            <a:avLst/>
          </a:prstGeom>
          <a:noFill/>
        </p:spPr>
        <p:txBody>
          <a:bodyPr wrap="none">
            <a:spAutoFit/>
          </a:bodyPr>
          <a:lstStyle/>
          <a:p>
            <a:pPr algn="ctr">
              <a:defRPr sz="1250" b="1">
                <a:solidFill>
                  <a:srgbClr val="274958"/>
                </a:solidFill>
              </a:defRPr>
            </a:pPr>
            <a:r>
              <a:t>1961-73</a:t>
            </a:r>
          </a:p>
          <a:p>
            <a:pPr algn="ctr">
              <a:defRPr sz="1080">
                <a:solidFill>
                  <a:srgbClr val="1E2225"/>
                </a:solidFill>
              </a:defRPr>
            </a:pPr>
            <a:r>
              <a:t>Ταχεία ανάπτυξη</a:t>
            </a:r>
          </a:p>
        </p:txBody>
      </p:sp>
      <p:sp>
        <p:nvSpPr>
          <p:cNvPr id="12" name="Oval 11"/>
          <p:cNvSpPr/>
          <p:nvPr/>
        </p:nvSpPr>
        <p:spPr>
          <a:xfrm>
            <a:off x="5159828" y="2953512"/>
            <a:ext cx="256032" cy="256032"/>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656908" y="3374136"/>
            <a:ext cx="1325880" cy="822960"/>
          </a:xfrm>
          <a:prstGeom prst="rect">
            <a:avLst/>
          </a:prstGeom>
          <a:noFill/>
        </p:spPr>
        <p:txBody>
          <a:bodyPr wrap="none">
            <a:spAutoFit/>
          </a:bodyPr>
          <a:lstStyle/>
          <a:p>
            <a:pPr algn="ctr">
              <a:defRPr sz="1250" b="1">
                <a:solidFill>
                  <a:srgbClr val="274958"/>
                </a:solidFill>
              </a:defRPr>
            </a:pPr>
            <a:r>
              <a:t>1974-92</a:t>
            </a:r>
          </a:p>
          <a:p>
            <a:pPr algn="ctr">
              <a:defRPr sz="1080">
                <a:solidFill>
                  <a:srgbClr val="1E2225"/>
                </a:solidFill>
              </a:defRPr>
            </a:pPr>
            <a:r>
              <a:t>Μεταπολίτευση</a:t>
            </a:r>
          </a:p>
        </p:txBody>
      </p:sp>
      <p:sp>
        <p:nvSpPr>
          <p:cNvPr id="14" name="Oval 13"/>
          <p:cNvSpPr/>
          <p:nvPr/>
        </p:nvSpPr>
        <p:spPr>
          <a:xfrm>
            <a:off x="6590211" y="2953512"/>
            <a:ext cx="256032" cy="256032"/>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087291" y="2167128"/>
            <a:ext cx="1325880" cy="822960"/>
          </a:xfrm>
          <a:prstGeom prst="rect">
            <a:avLst/>
          </a:prstGeom>
          <a:noFill/>
        </p:spPr>
        <p:txBody>
          <a:bodyPr wrap="none">
            <a:spAutoFit/>
          </a:bodyPr>
          <a:lstStyle/>
          <a:p>
            <a:pPr algn="ctr">
              <a:defRPr sz="1250" b="1">
                <a:solidFill>
                  <a:srgbClr val="274958"/>
                </a:solidFill>
              </a:defRPr>
            </a:pPr>
            <a:r>
              <a:t>1981</a:t>
            </a:r>
          </a:p>
          <a:p>
            <a:pPr algn="ctr">
              <a:defRPr sz="1080">
                <a:solidFill>
                  <a:srgbClr val="1E2225"/>
                </a:solidFill>
              </a:defRPr>
            </a:pPr>
            <a:r>
              <a:t>Ένταξη στην ΕΟΚ</a:t>
            </a:r>
          </a:p>
        </p:txBody>
      </p:sp>
      <p:sp>
        <p:nvSpPr>
          <p:cNvPr id="16" name="Oval 15"/>
          <p:cNvSpPr/>
          <p:nvPr/>
        </p:nvSpPr>
        <p:spPr>
          <a:xfrm>
            <a:off x="8020594" y="2953512"/>
            <a:ext cx="256032" cy="256032"/>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517674" y="3374136"/>
            <a:ext cx="1325880" cy="822960"/>
          </a:xfrm>
          <a:prstGeom prst="rect">
            <a:avLst/>
          </a:prstGeom>
          <a:noFill/>
        </p:spPr>
        <p:txBody>
          <a:bodyPr wrap="none">
            <a:spAutoFit/>
          </a:bodyPr>
          <a:lstStyle/>
          <a:p>
            <a:pPr algn="ctr">
              <a:defRPr sz="1250" b="1">
                <a:solidFill>
                  <a:srgbClr val="274958"/>
                </a:solidFill>
              </a:defRPr>
            </a:pPr>
            <a:r>
              <a:t>2001</a:t>
            </a:r>
          </a:p>
          <a:p>
            <a:pPr algn="ctr">
              <a:defRPr sz="1080">
                <a:solidFill>
                  <a:srgbClr val="1E2225"/>
                </a:solidFill>
              </a:defRPr>
            </a:pPr>
            <a:r>
              <a:t>Ευρώ</a:t>
            </a:r>
          </a:p>
        </p:txBody>
      </p:sp>
      <p:sp>
        <p:nvSpPr>
          <p:cNvPr id="18" name="Oval 17"/>
          <p:cNvSpPr/>
          <p:nvPr/>
        </p:nvSpPr>
        <p:spPr>
          <a:xfrm>
            <a:off x="9450977" y="2953512"/>
            <a:ext cx="256032" cy="256032"/>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948057" y="2167128"/>
            <a:ext cx="1325880" cy="822960"/>
          </a:xfrm>
          <a:prstGeom prst="rect">
            <a:avLst/>
          </a:prstGeom>
          <a:noFill/>
        </p:spPr>
        <p:txBody>
          <a:bodyPr wrap="none">
            <a:spAutoFit/>
          </a:bodyPr>
          <a:lstStyle/>
          <a:p>
            <a:pPr algn="ctr">
              <a:defRPr sz="1250" b="1">
                <a:solidFill>
                  <a:srgbClr val="274958"/>
                </a:solidFill>
              </a:defRPr>
            </a:pPr>
            <a:r>
              <a:t>2010s</a:t>
            </a:r>
          </a:p>
          <a:p>
            <a:pPr algn="ctr">
              <a:defRPr sz="1080">
                <a:solidFill>
                  <a:srgbClr val="1E2225"/>
                </a:solidFill>
              </a:defRPr>
            </a:pPr>
            <a:r>
              <a:t>Κρίση &amp; μνημόνια</a:t>
            </a:r>
          </a:p>
        </p:txBody>
      </p:sp>
      <p:sp>
        <p:nvSpPr>
          <p:cNvPr id="20" name="Oval 19"/>
          <p:cNvSpPr/>
          <p:nvPr/>
        </p:nvSpPr>
        <p:spPr>
          <a:xfrm>
            <a:off x="10881359" y="2953512"/>
            <a:ext cx="256032" cy="256032"/>
          </a:xfrm>
          <a:prstGeom prst="ellipse">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0378439" y="3374136"/>
            <a:ext cx="1325880" cy="822960"/>
          </a:xfrm>
          <a:prstGeom prst="rect">
            <a:avLst/>
          </a:prstGeom>
          <a:noFill/>
        </p:spPr>
        <p:txBody>
          <a:bodyPr wrap="none">
            <a:spAutoFit/>
          </a:bodyPr>
          <a:lstStyle/>
          <a:p>
            <a:pPr algn="ctr">
              <a:defRPr sz="1250" b="1">
                <a:solidFill>
                  <a:srgbClr val="274958"/>
                </a:solidFill>
              </a:defRPr>
            </a:pPr>
            <a:r>
              <a:t>μετά 2018</a:t>
            </a:r>
          </a:p>
          <a:p>
            <a:pPr algn="ctr">
              <a:defRPr sz="1080">
                <a:solidFill>
                  <a:srgbClr val="1E2225"/>
                </a:solidFill>
              </a:defRPr>
            </a:pPr>
            <a:r>
              <a:t>Νέα φάση</a:t>
            </a:r>
          </a:p>
        </p:txBody>
      </p:sp>
      <p:sp>
        <p:nvSpPr>
          <p:cNvPr id="22" name="TextBox 21"/>
          <p:cNvSpPr txBox="1"/>
          <p:nvPr/>
        </p:nvSpPr>
        <p:spPr>
          <a:xfrm>
            <a:off x="749808" y="6053328"/>
            <a:ext cx="10424160" cy="320040"/>
          </a:xfrm>
          <a:prstGeom prst="rect">
            <a:avLst/>
          </a:prstGeom>
          <a:noFill/>
        </p:spPr>
        <p:txBody>
          <a:bodyPr wrap="none">
            <a:spAutoFit/>
          </a:bodyPr>
          <a:lstStyle/>
          <a:p>
            <a:pPr>
              <a:defRPr sz="900">
                <a:solidFill>
                  <a:srgbClr val="5C676C"/>
                </a:solidFill>
              </a:defRPr>
            </a:pPr>
            <a:r>
              <a:t>Εισαγωγική σύνθεση με βάση Αλογοσκούφης (2021), Πατρώνης (2018) και Πατρώνης (2015).</a:t>
            </a:r>
          </a:p>
        </p:txBody>
      </p:sp>
      <p:sp>
        <p:nvSpPr>
          <p:cNvPr id="23" name="TextBox 22"/>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1950-1953: ανασυγκρότηση και σταθεροποίηση</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630">
                <a:solidFill>
                  <a:srgbClr val="1E2225"/>
                </a:solidFill>
                <a:latin typeface="Aptos"/>
              </a:defRPr>
            </a:pPr>
            <a:r>
              <a:t>Στις αρχές της δεκαετίας του 1950 η ελληνική οικονομία βρισκόταν ακόμη στη διαδικασία ανασυγκρότησης μετά τις καταστροφές της Κατοχής και του Εμφυλίου. Οι βασικές προκλήσεις αφορούσαν την αποκατάσταση των υποδομών, τη σταθεροποίηση του νομίσματος, τον περιορισμό των πληθωριστικών πιέσεων και τη δημιουργία προϋποθέσεων για επενδύσεις και παραγωγική επέκταση (Πατρώνης, 2018; Πατρώνης, 2015).</a:t>
            </a:r>
          </a:p>
          <a:p>
            <a:pPr>
              <a:spcAft>
                <a:spcPts val="800"/>
              </a:spcAft>
              <a:defRPr sz="1630">
                <a:solidFill>
                  <a:srgbClr val="1E2225"/>
                </a:solidFill>
                <a:latin typeface="Aptos"/>
              </a:defRPr>
            </a:pPr>
            <a:r>
              <a:t>Η υποτίμηση της δραχμής το 1953 αποτέλεσε κρίσιμο σημείο της νέας οικονομικής πολιτικής. Η περίοδος αυτή έχει ιδιαίτερη σημασία επειδή δημιούργησε το πλαίσιο μέσα στο οποίο ακολούθησε η ταχεία οικονομική μεγέθυνση των επόμενων δύο δεκαετιών (Ιορδάνογλου, 2020).</a:t>
            </a:r>
          </a:p>
          <a:p>
            <a:pPr>
              <a:spcAft>
                <a:spcPts val="800"/>
              </a:spcAft>
              <a:defRPr sz="1630">
                <a:solidFill>
                  <a:srgbClr val="1E2225"/>
                </a:solidFill>
                <a:latin typeface="Aptos"/>
              </a:defRPr>
            </a:pPr>
            <a:r>
              <a:t>Στην πρώτη διάλεξη κρατάμε κυρίως τη μετάβαση: από μια οικονομία ανασυγκρότησης σε μια οικονομία που επιδιώκει σταθερότητα, επενδύσεις και ταχεία ανάπτυξη.</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1950-1953: βασικά χαρακτηριστικά και οικονομικές προκλήσεις</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550">
                <a:solidFill>
                  <a:srgbClr val="1E2225"/>
                </a:solidFill>
                <a:latin typeface="Aptos"/>
              </a:defRPr>
            </a:pPr>
            <a:r>
              <a:t>Η πρώτη μεταπολεμική φάση χαρακτηρίζεται από την ανάγκη αποκατάστασης μιας οικονομίας που είχε υποστεί σοβαρές απώλειες σε παραγωγικό κεφάλαιο, υποδομές και εισόδημα. Η ανασυγκρότηση δεν αφορούσε μόνο την επαναφορά της παραγωγής, αλλά και την αποκατάσταση της εμπιστοσύνης στο νόμισμα και στους οικονομικούς θεσμούς (Πατρώνης, 2018; Πατρώνης, 2015).</a:t>
            </a:r>
          </a:p>
          <a:p>
            <a:pPr>
              <a:spcAft>
                <a:spcPts val="800"/>
              </a:spcAft>
              <a:defRPr sz="1550">
                <a:solidFill>
                  <a:srgbClr val="1E2225"/>
                </a:solidFill>
                <a:latin typeface="Aptos"/>
              </a:defRPr>
            </a:pPr>
            <a:r>
              <a:t>Η εξωτερική βοήθεια και οι επενδύσεις σε βασικές υποδομές είχαν σημαντικό ρόλο, ενώ η οικονομική πολιτική αντιμετώπιζε ταυτόχρονα προβλήματα πληθωρισμού, δημοσιονομικών πιέσεων και εξωτερικών ελλειμμάτων. Η σταθεροποίηση επομένως ήταν προϋπόθεση για τη μετάβαση από την ανασυγκρότηση σε ένα περισσότερο αναπτυξιακό πρότυπο.</a:t>
            </a:r>
          </a:p>
          <a:p>
            <a:pPr>
              <a:spcAft>
                <a:spcPts val="800"/>
              </a:spcAft>
              <a:defRPr sz="1550">
                <a:solidFill>
                  <a:srgbClr val="1E2225"/>
                </a:solidFill>
                <a:latin typeface="Aptos"/>
              </a:defRPr>
            </a:pPr>
            <a:r>
              <a:t>Η υποτίμηση της δραχμής το 1953 εντάσσεται σε αυτή τη λογική. Στόχος ήταν η αποκατάσταση της ανταγωνιστικότητας και η δημιουργία σταθερότερου νομισματικού περιβάλλοντος. Η αλλαγή αυτή αποτελεί βασικό σημείο καμπής για την περίοδο που ακολουθεί (Ιορδάνογλου, 2020).</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1953-1973: ταχεία οικονομική μεγέθυνση</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630">
                <a:solidFill>
                  <a:srgbClr val="1E2225"/>
                </a:solidFill>
                <a:latin typeface="Aptos"/>
              </a:defRPr>
            </a:pPr>
            <a:r>
              <a:t>Η περίοδος 1953-1973 συνδέεται με υψηλούς ρυθμούς μεγέθυνσης, αύξηση των επενδύσεων, εκβιομηχάνιση, αστικοποίηση και σημαντική μεταβολή της παραγωγικής και κοινωνικής δομής. Η μεταποίηση, οι κατασκευές, η ενέργεια, οι μεταφορές και αργότερα ο τουρισμός αποκτούν μεγαλύτερη σημασία (Πατρώνης, 2015; Ιορδάνογλου, 2020).</a:t>
            </a:r>
          </a:p>
          <a:p>
            <a:pPr>
              <a:spcAft>
                <a:spcPts val="800"/>
              </a:spcAft>
              <a:defRPr sz="1630">
                <a:solidFill>
                  <a:srgbClr val="1E2225"/>
                </a:solidFill>
                <a:latin typeface="Aptos"/>
              </a:defRPr>
            </a:pPr>
            <a:r>
              <a:t>Η οικονομική πολιτική συνδύαζε μηχανισμούς αγοράς με ισχυρό κρατικό παρεμβατισμό. Η νομισματική σταθερότητα, τα επενδυτικά κίνητρα, οι δημόσιες υποδομές και η προσπάθεια παραγωγικού εκσυγχρονισμού αποτελούν βασικά χαρακτηριστικά της περιόδου (Ιορδάνογλου, 2020).</a:t>
            </a:r>
          </a:p>
          <a:p>
            <a:pPr>
              <a:spcAft>
                <a:spcPts val="800"/>
              </a:spcAft>
              <a:defRPr sz="1630">
                <a:solidFill>
                  <a:srgbClr val="1E2225"/>
                </a:solidFill>
                <a:latin typeface="Aptos"/>
              </a:defRPr>
            </a:pPr>
            <a:r>
              <a:t>Αργότερα στο εξάμηνο θα εξετάσουμε αναλυτικά το μοντέλο αυτό. Σήμερα μας ενδιαφέρει να αναγνωρίσουμε ότι πρόκειται για έναν από τους καθοριστικότερους κύκλους της μεταπολεμικής ελληνικής οικονομίας.</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1953-1973: κοινωνικός και παραγωγικός μετασχηματισμός</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550">
                <a:solidFill>
                  <a:srgbClr val="1E2225"/>
                </a:solidFill>
                <a:latin typeface="Aptos"/>
              </a:defRPr>
            </a:pPr>
            <a:r>
              <a:t>Η ταχεία μεγέθυνση συνοδεύτηκε από βαθύ διαρθρωτικό μετασχηματισμό. Η συμμετοχή της γεωργίας μειώθηκε, ενώ αυξήθηκε η σημασία της μεταποίησης, των κατασκευών και των υπηρεσιών. Η αλλαγή αυτή συνδέθηκε με επενδύσεις, τεχνολογική ανανέωση και μετακίνηση εργατικού δυναμικού από την ύπαιθρο προς τα αστικά κέντρα (Πατρώνης, 2018; Ιορδάνογλου, 2020).</a:t>
            </a:r>
          </a:p>
          <a:p>
            <a:pPr>
              <a:spcAft>
                <a:spcPts val="800"/>
              </a:spcAft>
              <a:defRPr sz="1550">
                <a:solidFill>
                  <a:srgbClr val="1E2225"/>
                </a:solidFill>
                <a:latin typeface="Aptos"/>
              </a:defRPr>
            </a:pPr>
            <a:r>
              <a:t>Η εσωτερική μετανάστευση προς την Αθήνα και τη Θεσσαλονίκη, αλλά και η εξωτερική μετανάστευση προς χώρες της Δυτικής Ευρώπης, μεταμόρφωσαν την αγορά εργασίας και την κοινωνική δομή. Τα εμβάσματα των μεταναστών αποτέλεσαν επίσης σημαντική πηγή συναλλάγματος.</a:t>
            </a:r>
          </a:p>
          <a:p>
            <a:pPr>
              <a:spcAft>
                <a:spcPts val="800"/>
              </a:spcAft>
              <a:defRPr sz="1550">
                <a:solidFill>
                  <a:srgbClr val="1E2225"/>
                </a:solidFill>
                <a:latin typeface="Aptos"/>
              </a:defRPr>
            </a:pPr>
            <a:r>
              <a:t>Παράλληλα, ο τουρισμός, η ναυτιλία και οι κατασκευές ενίσχυσαν την εξωστρέφεια και τη ζήτηση. Η περίοδος αποτελεί χαρακτηριστικό παράδειγμα όπου η αύξηση του ΑΕΠ συνδέθηκε με ευρύτερες αλλαγές στον τόπο κατοικίας, στην απασχόληση, στην κατανάλωση και στο παραγωγικό πρότυπο.</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Παράδειγμα της μεταπολεμικής μεταβολής: μεταποίηση</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metapoiisi_1953_1973_v2.png"/>
          <p:cNvPicPr>
            <a:picLocks noChangeAspect="1"/>
          </p:cNvPicPr>
          <p:nvPr/>
        </p:nvPicPr>
        <p:blipFill>
          <a:blip r:embed="rId2"/>
          <a:stretch>
            <a:fillRect/>
          </a:stretch>
        </p:blipFill>
        <p:spPr>
          <a:xfrm>
            <a:off x="518160" y="1310746"/>
            <a:ext cx="5577840" cy="3598606"/>
          </a:xfrm>
          <a:prstGeom prst="rect">
            <a:avLst/>
          </a:prstGeom>
        </p:spPr>
      </p:pic>
      <p:sp>
        <p:nvSpPr>
          <p:cNvPr id="6" name="TextBox 5"/>
          <p:cNvSpPr txBox="1"/>
          <p:nvPr/>
        </p:nvSpPr>
        <p:spPr>
          <a:xfrm>
            <a:off x="6772218" y="1239840"/>
            <a:ext cx="4835063" cy="2964401"/>
          </a:xfrm>
          <a:prstGeom prst="rect">
            <a:avLst/>
          </a:prstGeom>
          <a:noFill/>
        </p:spPr>
        <p:txBody>
          <a:bodyPr wrap="square">
            <a:spAutoFit/>
          </a:bodyPr>
          <a:lstStyle/>
          <a:p>
            <a:pPr>
              <a:spcAft>
                <a:spcPts val="1100"/>
              </a:spcAft>
              <a:defRPr sz="1530">
                <a:solidFill>
                  <a:srgbClr val="1E2225"/>
                </a:solidFill>
              </a:defRPr>
            </a:pPr>
            <a:r>
              <a:rPr dirty="0" err="1"/>
              <a:t>Το</a:t>
            </a:r>
            <a:r>
              <a:rPr dirty="0"/>
              <a:t> </a:t>
            </a:r>
            <a:r>
              <a:rPr dirty="0" err="1"/>
              <a:t>μερίδιο</a:t>
            </a:r>
            <a:r>
              <a:rPr dirty="0"/>
              <a:t> </a:t>
            </a:r>
            <a:r>
              <a:rPr dirty="0" err="1"/>
              <a:t>της</a:t>
            </a:r>
            <a:r>
              <a:rPr dirty="0"/>
              <a:t> </a:t>
            </a:r>
            <a:r>
              <a:rPr dirty="0" err="1"/>
              <a:t>μετ</a:t>
            </a:r>
            <a:r>
              <a:rPr dirty="0"/>
              <a:t>αποίησης στο ΑΕΠ αυξήθηκε από 11,6% το 1953 σε 21% το 1973. </a:t>
            </a:r>
            <a:r>
              <a:rPr dirty="0" err="1"/>
              <a:t>Το</a:t>
            </a:r>
            <a:r>
              <a:rPr dirty="0"/>
              <a:t> </a:t>
            </a:r>
            <a:r>
              <a:rPr dirty="0" err="1"/>
              <a:t>στοιχείο</a:t>
            </a:r>
            <a:r>
              <a:rPr dirty="0"/>
              <a:t> </a:t>
            </a:r>
            <a:r>
              <a:rPr dirty="0" err="1"/>
              <a:t>δείχνει</a:t>
            </a:r>
            <a:r>
              <a:rPr dirty="0"/>
              <a:t> π</a:t>
            </a:r>
            <a:r>
              <a:rPr dirty="0" err="1"/>
              <a:t>όσο</a:t>
            </a:r>
            <a:r>
              <a:rPr dirty="0"/>
              <a:t> </a:t>
            </a:r>
            <a:r>
              <a:rPr dirty="0" err="1"/>
              <a:t>έντονη</a:t>
            </a:r>
            <a:r>
              <a:rPr dirty="0"/>
              <a:t> </a:t>
            </a:r>
            <a:r>
              <a:rPr dirty="0" err="1"/>
              <a:t>ήτ</a:t>
            </a:r>
            <a:r>
              <a:rPr dirty="0"/>
              <a:t>αν η μεταβολή της παραγωγικής δομής στη μεταπολεμική περίοδο (Πατρώνης, 2015).</a:t>
            </a:r>
          </a:p>
          <a:p>
            <a:pPr>
              <a:spcAft>
                <a:spcPts val="1100"/>
              </a:spcAft>
              <a:defRPr sz="1530">
                <a:solidFill>
                  <a:srgbClr val="1E2225"/>
                </a:solidFill>
              </a:defRPr>
            </a:pPr>
            <a:r>
              <a:rPr dirty="0"/>
              <a:t>Η α</a:t>
            </a:r>
            <a:r>
              <a:rPr dirty="0" err="1"/>
              <a:t>ύξηση</a:t>
            </a:r>
            <a:r>
              <a:rPr dirty="0"/>
              <a:t> α</a:t>
            </a:r>
            <a:r>
              <a:rPr dirty="0" err="1"/>
              <a:t>υτή</a:t>
            </a:r>
            <a:r>
              <a:rPr dirty="0"/>
              <a:t> </a:t>
            </a:r>
            <a:r>
              <a:rPr dirty="0" err="1"/>
              <a:t>δεν</a:t>
            </a:r>
            <a:r>
              <a:rPr dirty="0"/>
              <a:t> </a:t>
            </a:r>
            <a:r>
              <a:rPr dirty="0" err="1"/>
              <a:t>σημ</a:t>
            </a:r>
            <a:r>
              <a:rPr dirty="0"/>
              <a:t>αίνει ότι η Ελλάδα μετατράπηκε σε αποκλειστικά βιομηχανική οικονομία. </a:t>
            </a:r>
            <a:r>
              <a:rPr dirty="0" err="1"/>
              <a:t>Σημ</a:t>
            </a:r>
            <a:r>
              <a:rPr dirty="0"/>
              <a:t>αίνει όμως ότι η βιομηχανία και η μεταποίηση απέκτησαν πολύ μεγαλύτερο βάρος σε σχέση με την αφετηρία της δεκαετίας του 1950.</a:t>
            </a:r>
          </a:p>
          <a:p>
            <a:pPr>
              <a:spcAft>
                <a:spcPts val="1100"/>
              </a:spcAft>
              <a:defRPr sz="1530">
                <a:solidFill>
                  <a:srgbClr val="1E2225"/>
                </a:solidFill>
              </a:defRPr>
            </a:pPr>
            <a:r>
              <a:rPr dirty="0" err="1"/>
              <a:t>Πηγή</a:t>
            </a:r>
            <a:r>
              <a:rPr dirty="0"/>
              <a:t> </a:t>
            </a:r>
            <a:r>
              <a:rPr dirty="0" err="1"/>
              <a:t>δεδομένων</a:t>
            </a:r>
            <a:r>
              <a:rPr dirty="0"/>
              <a:t>: Πα</a:t>
            </a:r>
            <a:r>
              <a:rPr dirty="0" err="1"/>
              <a:t>τρώνης</a:t>
            </a:r>
            <a:r>
              <a:rPr dirty="0"/>
              <a:t> (2015), </a:t>
            </a:r>
            <a:r>
              <a:rPr dirty="0" err="1"/>
              <a:t>κεφ</a:t>
            </a:r>
            <a:r>
              <a:rPr dirty="0"/>
              <a:t>. 9, β</a:t>
            </a:r>
            <a:r>
              <a:rPr dirty="0" err="1"/>
              <a:t>άσει</a:t>
            </a:r>
            <a:r>
              <a:rPr dirty="0"/>
              <a:t> </a:t>
            </a:r>
            <a:r>
              <a:rPr dirty="0" err="1"/>
              <a:t>Εθνικών</a:t>
            </a:r>
            <a:r>
              <a:rPr dirty="0"/>
              <a:t> </a:t>
            </a:r>
            <a:r>
              <a:rPr dirty="0" err="1"/>
              <a:t>Λογ</a:t>
            </a:r>
            <a:r>
              <a:rPr dirty="0"/>
              <a:t>αριασμών.</a:t>
            </a:r>
          </a:p>
        </p:txBody>
      </p:sp>
      <p:sp>
        <p:nvSpPr>
          <p:cNvPr id="7" name="TextBox 6"/>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1973-1992: Μεταπολίτευση και αλλαγή οικονομικού περιβάλλοντος</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630">
                <a:solidFill>
                  <a:srgbClr val="1E2225"/>
                </a:solidFill>
                <a:latin typeface="Aptos"/>
              </a:defRPr>
            </a:pPr>
            <a:r>
              <a:t>Η διεθνής πετρελαϊκή κρίση του 1973, η άνοδος του πληθωρισμού και η πολιτική μετάβαση του 1974 δημιούργησαν ένα νέο περιβάλλον. Η περίοδος της Μεταπολίτευσης χαρακτηρίζεται από διαφορετικές προτεραιότητες οικονομικής πολιτικής, διεύρυνση του ρόλου του κράτους και αυξημένη έμφαση στην κοινωνική πολιτική (Πατρώνης, 2018; Καζάκος, 2001).</a:t>
            </a:r>
          </a:p>
          <a:p>
            <a:pPr>
              <a:spcAft>
                <a:spcPts val="800"/>
              </a:spcAft>
              <a:defRPr sz="1630">
                <a:solidFill>
                  <a:srgbClr val="1E2225"/>
                </a:solidFill>
                <a:latin typeface="Aptos"/>
              </a:defRPr>
            </a:pPr>
            <a:r>
              <a:t>Η ελληνική οικονομία αντιμετώπισε προβλήματα στασιμοπληθωρισμού, δηλαδή συνδυασμού χαμηλότερης ανάπτυξης και υψηλού πληθωρισμού. Παράλληλα, η ένταξη στην Ευρωπαϊκή Οικονομική Κοινότητα το 1981 άλλαξε σταδιακά το θεσμικό και οικονομικό πλαίσιο μέσα στο οποίο λειτουργούσε η χώρα.</a:t>
            </a:r>
          </a:p>
          <a:p>
            <a:pPr>
              <a:spcAft>
                <a:spcPts val="800"/>
              </a:spcAft>
              <a:defRPr sz="1630">
                <a:solidFill>
                  <a:srgbClr val="1E2225"/>
                </a:solidFill>
                <a:latin typeface="Aptos"/>
              </a:defRPr>
            </a:pPr>
            <a:r>
              <a:t>Στο μάθημα θα εξετάσουμε αργότερα πώς η ευρωπαϊκή ένταξη επηρέασε τις αγορές, τις πολιτικές, τις χρηματοδοτήσεις και τις απαιτήσεις προσαρμογής της ελληνικής οικονομίας.</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14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1973-1992: πληθωρισμός, κράτος και νέες προτεραιότητες</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550">
                <a:solidFill>
                  <a:srgbClr val="1E2225"/>
                </a:solidFill>
                <a:latin typeface="Aptos"/>
              </a:defRPr>
            </a:pPr>
            <a:r>
              <a:t>Μετά το 1973 το διεθνές περιβάλλον έγινε δυσμενέστερο. Οι πετρελαϊκές κρίσεις αύξησαν το κόστος παραγωγής και συνέβαλαν στον πληθωρισμό, ενώ οι χαμηλότεροι ρυθμοί ανάπτυξης περιόρισαν τη δυναμική της προηγούμενης περιόδου. Ο συνδυασμός πληθωρισμού και στασιμότητας δημιούργησε νέες δυσκολίες για την οικονομική πολιτική (Πατρώνης, 2018).</a:t>
            </a:r>
          </a:p>
          <a:p>
            <a:pPr>
              <a:spcAft>
                <a:spcPts val="800"/>
              </a:spcAft>
              <a:defRPr sz="1550">
                <a:solidFill>
                  <a:srgbClr val="1E2225"/>
                </a:solidFill>
                <a:latin typeface="Aptos"/>
              </a:defRPr>
            </a:pPr>
            <a:r>
              <a:t>Στη Μεταπολίτευση διευρύνθηκαν οι κοινωνικές και οικονομικές λειτουργίες του κράτους. Αυξήθηκαν οι δημόσιες δαπάνες και ενισχύθηκαν κοινωνικές παροχές, ενώ το κράτος παρενέβη περισσότερο σε επιχειρήσεις και αγορές. Οι επιλογές αυτές πρέπει να εξετάζονται μαζί με τις δημοσιονομικές και πληθωριστικές πιέσεις της περιόδου (Καζάκος, 2001).</a:t>
            </a:r>
          </a:p>
          <a:p>
            <a:pPr>
              <a:spcAft>
                <a:spcPts val="800"/>
              </a:spcAft>
              <a:defRPr sz="1550">
                <a:solidFill>
                  <a:srgbClr val="1E2225"/>
                </a:solidFill>
                <a:latin typeface="Aptos"/>
              </a:defRPr>
            </a:pPr>
            <a:r>
              <a:t>Η δεκαετία του 1980 χαρακτηρίστηκε επίσης από την προσπάθεια προσαρμογής στο νέο ευρωπαϊκό περιβάλλον μετά την ένταξη στην ΕΟΚ. Έτσι, η περίοδος συνδυάζει εσωτερική πολιτική αλλαγή, διεθνείς κλυδωνισμούς και ευρωπαϊκή ολοκλήρωση.</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Η ένταξη στην ΕΟΚ το 1981</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630">
                <a:solidFill>
                  <a:srgbClr val="1E2225"/>
                </a:solidFill>
                <a:latin typeface="Aptos"/>
              </a:defRPr>
            </a:pPr>
            <a:r>
              <a:t>Η ένταξη στην Ευρωπαϊκή Οικονομική Κοινότητα αποτέλεσε καθοριστικό θεσμικό σταθμό. Η Ελλάδα εντάχθηκε σε ένα ευρύτερο πλαίσιο κοινών κανόνων, ευρωπαϊκών πολιτικών και σταδιακής οικονομικής ολοκλήρωσης. Η μεταβολή αυτή επηρέασε το εμπόριο, τη γεωργία, τις επιχειρήσεις, τις δημόσιες επενδύσεις και την οικονομική πολιτική (Αλογοσκούφης, 2021; Κωστής, 2019).</a:t>
            </a:r>
          </a:p>
          <a:p>
            <a:pPr>
              <a:spcAft>
                <a:spcPts val="800"/>
              </a:spcAft>
              <a:defRPr sz="1630">
                <a:solidFill>
                  <a:srgbClr val="1E2225"/>
                </a:solidFill>
                <a:latin typeface="Aptos"/>
              </a:defRPr>
            </a:pPr>
            <a:r>
              <a:t>Η συμμετοχή στην ευρωπαϊκή διαδικασία δεν είχε μόνο χρηματοδοτική διάσταση. Δημιούργησε και ένα νέο πλαίσιο προσαρμογής της ελληνικής οικονομίας σε κανόνες ανταγωνισμού, κοινές πολιτικές και, αργότερα, στις απαιτήσεις της Οικονομικής και Νομισματικής Ένωσης.</a:t>
            </a:r>
          </a:p>
          <a:p>
            <a:pPr>
              <a:spcAft>
                <a:spcPts val="800"/>
              </a:spcAft>
              <a:defRPr sz="1630">
                <a:solidFill>
                  <a:srgbClr val="1E2225"/>
                </a:solidFill>
                <a:latin typeface="Aptos"/>
              </a:defRPr>
            </a:pPr>
            <a:r>
              <a:t>Για αυτό η ευρωπαϊκή ολοκλήρωση αποτελεί σταθερό άξονα του μαθήματος και όχι ένα μεμονωμένο ιστορικό γεγονός.</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1981 και μετά: οικονομικές επιδράσεις της ευρωπαϊκής ένταξης</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550">
                <a:solidFill>
                  <a:srgbClr val="1E2225"/>
                </a:solidFill>
                <a:latin typeface="Aptos"/>
              </a:defRPr>
            </a:pPr>
            <a:r>
              <a:t>Η συμμετοχή στην ΕΟΚ διεύρυνε την πρόσβαση της Ελλάδας στην ευρωπαϊκή αγορά και ενέταξε τη χώρα σε κοινές πολιτικές. Οι κοινοτικοί πόροι και αργότερα τα διαρθρωτικά ταμεία χρηματοδότησαν υποδομές και επενδύσεις, ενώ η Κοινή Αγροτική Πολιτική επηρέασε άμεσα την ελληνική γεωργία (Αλογοσκούφης, 2021; Κωστής, 2019).</a:t>
            </a:r>
          </a:p>
          <a:p>
            <a:pPr>
              <a:spcAft>
                <a:spcPts val="800"/>
              </a:spcAft>
              <a:defRPr sz="1550">
                <a:solidFill>
                  <a:srgbClr val="1E2225"/>
                </a:solidFill>
                <a:latin typeface="Aptos"/>
              </a:defRPr>
            </a:pPr>
            <a:r>
              <a:t>Ταυτόχρονα, η μεγαλύτερη έκθεση στον ευρωπαϊκό ανταγωνισμό δημιούργησε πιέσεις προσαρμογής σε επιχειρήσεις και κλάδους με χαμηλότερη παραγωγικότητα. Η ευρωπαϊκή ένταξη επομένως δημιούργησε ευκαιρίες χρηματοδότησης και εμπορίου, αλλά και απαιτήσεις για παραγωγικό και θεσμικό εκσυγχρονισμό.</a:t>
            </a:r>
          </a:p>
          <a:p>
            <a:pPr>
              <a:spcAft>
                <a:spcPts val="800"/>
              </a:spcAft>
              <a:defRPr sz="1550">
                <a:solidFill>
                  <a:srgbClr val="1E2225"/>
                </a:solidFill>
                <a:latin typeface="Aptos"/>
              </a:defRPr>
            </a:pPr>
            <a:r>
              <a:t>Η ένταξη είχε επίσης μακροχρόνια θεσμική σημασία: αποτέλεσε το πρώτο βήμα μιας πορείας που οδήγησε αργότερα στην Ενιαία Αγορά, στην Οικονομική και Νομισματική Ένωση και τελικά στο ευρώ.</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1990s: σταθεροποίηση και πορεία προς την ΟΝΕ</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630">
                <a:solidFill>
                  <a:srgbClr val="1E2225"/>
                </a:solidFill>
                <a:latin typeface="Aptos"/>
              </a:defRPr>
            </a:pPr>
            <a:r>
              <a:t>Κατά τη δεκαετία του 1990, η οικονομική πολιτική προσανατολίστηκε περισσότερο στη μακροοικονομική σταθεροποίηση και στην προσπάθεια σύγκλισης με τις υπόλοιπες ευρωπαϊκές οικονομίες. Ο έλεγχος του πληθωρισμού, η δημοσιονομική προσαρμογή και οι μεταρρυθμίσεις συνδέθηκαν με την επιδίωξη συμμετοχής στην Οικονομική και Νομισματική Ένωση (Αλογοσκούφης, 2021; Κωστής, 2019).</a:t>
            </a:r>
          </a:p>
          <a:p>
            <a:pPr>
              <a:spcAft>
                <a:spcPts val="800"/>
              </a:spcAft>
              <a:defRPr sz="1630">
                <a:solidFill>
                  <a:srgbClr val="1E2225"/>
                </a:solidFill>
                <a:latin typeface="Aptos"/>
              </a:defRPr>
            </a:pPr>
            <a:r>
              <a:t>Το πρόγραμμα σύγκλισης και τα κριτήρια του Μάαστριχτ επηρέασαν τις προτεραιότητες της οικονομικής πολιτικής. Η ένταξη στο ευρώ δεν ήταν επομένως ένα μεμονωμένο νομισματικό γεγονός, αλλά το αποτέλεσμα μιας πολυετούς διαδικασίας προσαρμογής.</a:t>
            </a:r>
          </a:p>
          <a:p>
            <a:pPr>
              <a:spcAft>
                <a:spcPts val="800"/>
              </a:spcAft>
              <a:defRPr sz="1630">
                <a:solidFill>
                  <a:srgbClr val="1E2225"/>
                </a:solidFill>
                <a:latin typeface="Aptos"/>
              </a:defRPr>
            </a:pPr>
            <a:r>
              <a:t>Η περίοδος αυτή θα αναλυθεί ξεχωριστά στο μάθημα, με έμφαση στη σταθεροποίηση, στον πληθωρισμό, στη δημοσιονομική πολιτική και στις μεταρρυθμίσεις.</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1990s: σύγκλιση, μεταρρυθμίσεις και κριτήρια Μάαστριχτ</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550">
                <a:solidFill>
                  <a:srgbClr val="1E2225"/>
                </a:solidFill>
                <a:latin typeface="Aptos"/>
              </a:defRPr>
            </a:pPr>
            <a:r>
              <a:t>Η Συνθήκη του Μάαστριχτ καθόρισε συγκεκριμένα κριτήρια για τη συμμετοχή στην ΟΝΕ, όπως περιορισμούς στον πληθωρισμό, στα δημοσιονομικά ελλείμματα, στο δημόσιο χρέος και στα επιτόκια. Για την Ελλάδα, η επίτευξη σύγκλισης έγινε κεντρικός στόχος οικονομικής πολιτικής (Αλογοσκούφης, 2021).</a:t>
            </a:r>
          </a:p>
          <a:p>
            <a:pPr>
              <a:spcAft>
                <a:spcPts val="800"/>
              </a:spcAft>
              <a:defRPr sz="1550">
                <a:solidFill>
                  <a:srgbClr val="1E2225"/>
                </a:solidFill>
                <a:latin typeface="Aptos"/>
              </a:defRPr>
            </a:pPr>
            <a:r>
              <a:t>Η αποκλιμάκωση του πληθωρισμού και η προσπάθεια δημοσιονομικής προσαρμογής συνοδεύτηκαν από ιδιωτικοποιήσεις, αλλαγές στις αγορές και επενδύσεις σε υποδομές. Η οικονομική πολιτική της δεκαετίας πρέπει επομένως να εξετάζεται σε στενή σύνδεση με τον στόχο της ευρωπαϊκής νομισματικής ενοποίησης.</a:t>
            </a:r>
          </a:p>
          <a:p>
            <a:pPr>
              <a:spcAft>
                <a:spcPts val="800"/>
              </a:spcAft>
              <a:defRPr sz="1550">
                <a:solidFill>
                  <a:srgbClr val="1E2225"/>
                </a:solidFill>
                <a:latin typeface="Aptos"/>
              </a:defRPr>
            </a:pPr>
            <a:r>
              <a:t>Η περίοδος είναι σημαντική επειδή δείχνει πώς ένας εξωτερικός θεσμικός στόχος —η συμμετοχή στην ΟΝΕ— μπορεί να επηρεάσει τις εγχώριες προτεραιότητες οικονομικής πολιτικής για πολλά χρόνια.</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19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2001: η Ελλάδα στη ζώνη του ευρώ</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630">
                <a:solidFill>
                  <a:srgbClr val="1E2225"/>
                </a:solidFill>
                <a:latin typeface="Aptos"/>
              </a:defRPr>
            </a:pPr>
            <a:r>
              <a:t>Η συμμετοχή στη ζώνη του ευρώ σηματοδότησε νέα φάση. Η Ελλάδα απέκτησε κοινό νόμισμα με τις άλλες χώρες της Ευρωζώνης και η νομισματική πολιτική μεταφέρθηκε στο επίπεδο της Ευρωπαϊκής Κεντρικής Τράπεζας.</a:t>
            </a:r>
          </a:p>
          <a:p>
            <a:pPr>
              <a:spcAft>
                <a:spcPts val="800"/>
              </a:spcAft>
              <a:defRPr sz="1630">
                <a:solidFill>
                  <a:srgbClr val="1E2225"/>
                </a:solidFill>
                <a:latin typeface="Aptos"/>
              </a:defRPr>
            </a:pPr>
            <a:r>
              <a:t>Η νέα συνθήκη μείωσε τον συναλλαγματικό κίνδυνο εντός της Ευρωζώνης και συνδέθηκε με ευνοϊκότερες χρηματοπιστωτικές συνθήκες. Ταυτόχρονα, όμως, περιόρισε τη δυνατότητα άσκησης αυτόνομης εθνικής νομισματικής και συναλλαγματικής πολιτικής (Αλογοσκούφης, 2021; Πατρώνης, 2018).</a:t>
            </a:r>
          </a:p>
          <a:p>
            <a:pPr>
              <a:spcAft>
                <a:spcPts val="800"/>
              </a:spcAft>
              <a:defRPr sz="1630">
                <a:solidFill>
                  <a:srgbClr val="1E2225"/>
                </a:solidFill>
                <a:latin typeface="Aptos"/>
              </a:defRPr>
            </a:pPr>
            <a:r>
              <a:t>Η κατανόηση αυτού του θεσμικού πλαισίου είναι απαραίτητη για να ερμηνεύσουμε αργότερα τόσο την περίοδο πριν από την κρίση όσο και τις επιλογές πολιτικής κατά τη διάρκεια της κρίσης χρέους.</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2001-2008: το νέο περιβάλλον του ευρώ</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550">
                <a:solidFill>
                  <a:srgbClr val="1E2225"/>
                </a:solidFill>
                <a:latin typeface="Aptos"/>
              </a:defRPr>
            </a:pPr>
            <a:r>
              <a:t>Μετά την ένταξη στο ευρώ, η ελληνική οικονομία λειτουργούσε σε περιβάλλον χαμηλότερων επιτοκίων και μεγαλύτερης χρηματοπιστωτικής ολοκλήρωσης. Η ευκολότερη πρόσβαση σε χρηματοδότηση στήριξε την κατανάλωση και τις επενδύσεις, αλλά αύξησε και τη σημασία της σωστής διαχείρισης του ιδιωτικού και δημόσιου δανεισμού (Αλογοσκούφης, 2021; Πατρώνης, 2018).</a:t>
            </a:r>
          </a:p>
          <a:p>
            <a:pPr>
              <a:spcAft>
                <a:spcPts val="800"/>
              </a:spcAft>
              <a:defRPr sz="1550">
                <a:solidFill>
                  <a:srgbClr val="1E2225"/>
                </a:solidFill>
                <a:latin typeface="Aptos"/>
              </a:defRPr>
            </a:pPr>
            <a:r>
              <a:t>Η απουσία εθνικής συναλλαγματικής πολιτικής σήμαινε ότι η ανταγωνιστικότητα έπρεπε πλέον να στηρίζεται περισσότερο στην παραγωγικότητα, στο κόστος, στην ποιότητα των προϊόντων και στις διαρθρωτικές μεταρρυθμίσεις. Η προσαρμογή δεν μπορούσε να γίνει μέσω υποτίμησης του εθνικού νομίσματος.</a:t>
            </a:r>
          </a:p>
          <a:p>
            <a:pPr>
              <a:spcAft>
                <a:spcPts val="800"/>
              </a:spcAft>
              <a:defRPr sz="1550">
                <a:solidFill>
                  <a:srgbClr val="1E2225"/>
                </a:solidFill>
                <a:latin typeface="Aptos"/>
              </a:defRPr>
            </a:pPr>
            <a:r>
              <a:t>Η περίοδος πριν από την κρίση επομένως συνδυάζει σημαντικές ευκαιρίες από τη νομισματική ολοκλήρωση με τη συσσώρευση αδυναμιών που έγιναν περισσότερο εμφανείς όταν άλλαξαν οι διεθνείς χρηματοπιστωτικές συνθήκες.</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2000-2008: ανάπτυξη αλλά και συσσώρευση ανισορροπιών</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630">
                <a:solidFill>
                  <a:srgbClr val="1E2225"/>
                </a:solidFill>
                <a:latin typeface="Aptos"/>
              </a:defRPr>
            </a:pPr>
            <a:r>
              <a:t>Στα πρώτα χρόνια συμμετοχής στο ευρώ η ελληνική οικονομία συνέχισε να αναπτύσσεται, ενώ η πρόσβαση σε χρηματοδότηση έγινε ευκολότερη. Ωστόσο, η περίοδος συνοδεύτηκε από δημοσιονομικές και εξωτερικές ανισορροπίες, καθώς και από προβλήματα ανταγωνιστικότητας και παραγωγικότητας που θα αποκτούσαν μεγάλη σημασία μετά το 2008 (Πατρώνης, 2018; Αλογοσκούφης, 2021).</a:t>
            </a:r>
          </a:p>
          <a:p>
            <a:pPr>
              <a:spcAft>
                <a:spcPts val="800"/>
              </a:spcAft>
              <a:defRPr sz="1630">
                <a:solidFill>
                  <a:srgbClr val="1E2225"/>
                </a:solidFill>
                <a:latin typeface="Aptos"/>
              </a:defRPr>
            </a:pPr>
            <a:r>
              <a:t>Η εμπειρία αυτή δείχνει γιατί η οικονομική μεγέθυνση από μόνη της δεν αρκεί για να αξιολογηθεί η υγεία μιας οικονομίας. Χρειάζεται να εξετάζονται ταυτόχρονα το δημόσιο χρέος, το δημοσιονομικό αποτέλεσμα, η εξωτερική ισορροπία, οι επενδύσεις και η παραγωγική βάση.</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2008-2010: από τη διεθνή κρίση στην ελληνική κρίση χρέους</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630">
                <a:solidFill>
                  <a:srgbClr val="1E2225"/>
                </a:solidFill>
                <a:latin typeface="Aptos"/>
              </a:defRPr>
            </a:pPr>
            <a:r>
              <a:t>Η διεθνής χρηματοπιστωτική κρίση του 2008 λειτούργησε ως καταλύτης. Η επιδείνωση των διεθνών χρηματοπιστωτικών συνθηκών και η αυξημένη αμφισβήτηση της βιωσιμότητας των ελληνικών δημόσιων οικονομικών περιόρισαν την πρόσβαση της χώρας στις αγορές.</a:t>
            </a:r>
          </a:p>
          <a:p>
            <a:pPr>
              <a:spcAft>
                <a:spcPts val="800"/>
              </a:spcAft>
              <a:defRPr sz="1630">
                <a:solidFill>
                  <a:srgbClr val="1E2225"/>
                </a:solidFill>
                <a:latin typeface="Aptos"/>
              </a:defRPr>
            </a:pPr>
            <a:r>
              <a:t>Το 2010 η Ελλάδα εισήλθε σε πρόγραμμα οικονομικής προσαρμογής. Η κρίση δεν ήταν μόνο δημοσιονομική: συνδέθηκε με βαθιά ύφεση, ανεργία, προβλήματα στο τραπεζικό σύστημα, απώλεια εισοδήματος και μεγάλη πολιτική και κοινωνική πίεση (Πατρώνης, 2018; Ardagna &amp; Caselli, 2014).</a:t>
            </a:r>
          </a:p>
          <a:p>
            <a:pPr>
              <a:spcAft>
                <a:spcPts val="800"/>
              </a:spcAft>
              <a:defRPr sz="1630">
                <a:solidFill>
                  <a:srgbClr val="1E2225"/>
                </a:solidFill>
                <a:latin typeface="Aptos"/>
              </a:defRPr>
            </a:pPr>
            <a:r>
              <a:t>Η κρίση και τα μνημόνια αποτελούν ξεχωριστές ενότητες του μαθήματος και θα εξεταστούν πολύ πιο αναλυτικά προς το τέλος του εξαμήνου.</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2010s: ύφεση, ανεργία και κοινωνικές επιπτώσεις</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550">
                <a:solidFill>
                  <a:srgbClr val="1E2225"/>
                </a:solidFill>
                <a:latin typeface="Aptos"/>
              </a:defRPr>
            </a:pPr>
            <a:r>
              <a:t>Η δημοσιονομική προσαρμογή πραγματοποιήθηκε σε περιβάλλον βαθιάς ύφεσης. Η πτώση της οικονομικής δραστηριότητας επηρέασε την απασχόληση, τα εισοδήματα, τις επενδύσεις και τη λειτουργία του τραπεζικού συστήματος. Η ανεργία αυξήθηκε ιδιαίτερα και η κρίση απέκτησε έντονη κοινωνική διάσταση (Πατρώνης, 2018).</a:t>
            </a:r>
          </a:p>
          <a:p>
            <a:pPr>
              <a:spcAft>
                <a:spcPts val="800"/>
              </a:spcAft>
              <a:defRPr sz="1550">
                <a:solidFill>
                  <a:srgbClr val="1E2225"/>
                </a:solidFill>
                <a:latin typeface="Aptos"/>
              </a:defRPr>
            </a:pPr>
            <a:r>
              <a:t>Η μείωση της εγχώριας ζήτησης και η πιστωτική στενότητα επηρέασαν επιχειρήσεις και νοικοκυριά. Παράλληλα, η χώρα επιχείρησε να βελτιώσει τη δημοσιονομική της θέση και να αποκαταστήσει την ανταγωνιστικότητα χωρίς τη δυνατότητα ονομαστικής υποτίμησης του νομίσματος.</a:t>
            </a:r>
          </a:p>
          <a:p>
            <a:pPr>
              <a:spcAft>
                <a:spcPts val="800"/>
              </a:spcAft>
              <a:defRPr sz="1550">
                <a:solidFill>
                  <a:srgbClr val="1E2225"/>
                </a:solidFill>
                <a:latin typeface="Aptos"/>
              </a:defRPr>
            </a:pPr>
            <a:r>
              <a:t>Η περίοδος αυτή αποτελεί βασικό πεδίο συζήτησης για τη σχέση μεταξύ δημοσιονομικής προσαρμογής, οικονομικής μεγέθυνσης και κοινωνικού κόστους. Για αυτό στο τέλος του εξαμήνου θα αφιερωθούν ξεχωριστές ενότητες στην κρίση και στα μνημόνια.</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2010s: προγράμματα προσαρμογής και μεταρρυθμίσεις</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630">
                <a:solidFill>
                  <a:srgbClr val="1E2225"/>
                </a:solidFill>
                <a:latin typeface="Aptos"/>
              </a:defRPr>
            </a:pPr>
            <a:r>
              <a:t>Τα προγράμματα προσαρμογής περιλάμβαναν δημοσιονομικά μέτρα, μεταρρυθμίσεις στις αγορές προϊόντων και εργασίας, αλλαγές στη δημόσια διοίκηση και παρεμβάσεις στο χρηματοπιστωτικό σύστημα. Η περίοδος χαρακτηρίστηκε από έντονη συζήτηση για την αποτελεσματικότητα, το κοινωνικό κόστος και τον σχεδιασμό της προσαρμογής (Blyth, 2013; Πατρώνης, 2018).</a:t>
            </a:r>
          </a:p>
          <a:p>
            <a:pPr>
              <a:spcAft>
                <a:spcPts val="800"/>
              </a:spcAft>
              <a:defRPr sz="1630">
                <a:solidFill>
                  <a:srgbClr val="1E2225"/>
                </a:solidFill>
                <a:latin typeface="Aptos"/>
              </a:defRPr>
            </a:pPr>
            <a:r>
              <a:t>Για την ανάλυση της περιόδου θα χρειαστεί να διακρίνουμε μεταξύ των αιτίων της κρίσης, των περιορισμών που προέκυπταν από τη συμμετοχή στο ευρώ και των πολιτικών που εφαρμόστηκαν. Η αξιολόγηση απαιτεί οικονομικά δεδομένα αλλά και κατανόηση των θεσμικών και πολιτικών συνθηκών.</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Βιβλιογραφία / References</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520">
                <a:solidFill>
                  <a:srgbClr val="1E2225"/>
                </a:solidFill>
                <a:latin typeface="Aptos"/>
              </a:defRPr>
            </a:pPr>
            <a:r>
              <a:t>Αλογοσκούφης, Γ. (2021). Ιστορικοί Κύκλοι της Ελληνικής Οικονομίας. Αθήνα: Εκδόσεις Gutenberg.</a:t>
            </a:r>
          </a:p>
          <a:p>
            <a:pPr>
              <a:spcAft>
                <a:spcPts val="800"/>
              </a:spcAft>
              <a:defRPr sz="1520">
                <a:solidFill>
                  <a:srgbClr val="1E2225"/>
                </a:solidFill>
                <a:latin typeface="Aptos"/>
              </a:defRPr>
            </a:pPr>
            <a:r>
              <a:t>Πατρώνης, Β. (2018). Εισαγωγή στην Ελληνική Οικονομία: Από τη Μεταπολεμική Ανάπτυξη στην Κρίση Χρέους και στα Μνημόνια. Αθήνα: Εκδόσεις Ηρόδοτος.</a:t>
            </a:r>
          </a:p>
          <a:p>
            <a:pPr>
              <a:spcAft>
                <a:spcPts val="800"/>
              </a:spcAft>
              <a:defRPr sz="1520">
                <a:solidFill>
                  <a:srgbClr val="1E2225"/>
                </a:solidFill>
                <a:latin typeface="Aptos"/>
              </a:defRPr>
            </a:pPr>
            <a:r>
              <a:t>Πατρώνης, Β. (2015). Ελληνική Οικονομική Ιστορία: Οικονομία, Κοινωνία και Κράτος στην Ελλάδα (18ος-20ός αιώνας). Αθήνα: ΣΕΑΒ / Κάλλιπος.</a:t>
            </a:r>
          </a:p>
          <a:p>
            <a:pPr>
              <a:spcAft>
                <a:spcPts val="800"/>
              </a:spcAft>
              <a:defRPr sz="1520">
                <a:solidFill>
                  <a:srgbClr val="1E2225"/>
                </a:solidFill>
                <a:latin typeface="Aptos"/>
              </a:defRPr>
            </a:pPr>
            <a:r>
              <a:t>Ιορδάνογλου, Χ. (2020). Η Ελληνική Οικονομία μετά το 1950. Τόμος Α΄: 1950-1973. Αθήνα: Τράπεζα της Ελλάδος.</a:t>
            </a:r>
          </a:p>
          <a:p>
            <a:pPr>
              <a:spcAft>
                <a:spcPts val="800"/>
              </a:spcAft>
              <a:defRPr sz="1520">
                <a:solidFill>
                  <a:srgbClr val="1E2225"/>
                </a:solidFill>
                <a:latin typeface="Aptos"/>
              </a:defRPr>
            </a:pPr>
            <a:r>
              <a:t>Καζάκος, Π. (2001). Ανάμεσα σε κράτος και αγορά: Οικονομία και οικονομική πολιτική στη μεταπολεμική Ελλάδα 1944-2000. Αθήνα: Πατάκη.</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38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Βιβλιογραφία / References</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520">
                <a:solidFill>
                  <a:srgbClr val="1E2225"/>
                </a:solidFill>
                <a:latin typeface="Aptos"/>
              </a:defRPr>
            </a:pPr>
            <a:r>
              <a:t>Κωστής, Κ. Π. (2019). Ο Πλούτος της Ελλάδας: Η ελληνική οικονομία από τους Βαλκανικούς Πολέμους μέχρι σήμερα. Αθήνα: Πατάκη.</a:t>
            </a:r>
          </a:p>
          <a:p>
            <a:pPr>
              <a:spcAft>
                <a:spcPts val="800"/>
              </a:spcAft>
              <a:defRPr sz="1520">
                <a:solidFill>
                  <a:srgbClr val="1E2225"/>
                </a:solidFill>
                <a:latin typeface="Aptos"/>
              </a:defRPr>
            </a:pPr>
            <a:r>
              <a:t>Ardagna, S., &amp; Caselli, F. (2014). The Political Economy of the Greek Debt Crisis: A Tale of Two Bailouts. American Economic Journal: Macroeconomics, 6(4), 291–323.</a:t>
            </a:r>
          </a:p>
          <a:p>
            <a:pPr>
              <a:spcAft>
                <a:spcPts val="800"/>
              </a:spcAft>
              <a:defRPr sz="1520">
                <a:solidFill>
                  <a:srgbClr val="1E2225"/>
                </a:solidFill>
                <a:latin typeface="Aptos"/>
              </a:defRPr>
            </a:pPr>
            <a:r>
              <a:t>Blyth, M. (2013). Austerity: The History of a Dangerous Idea. Oxford University Press.</a:t>
            </a:r>
          </a:p>
          <a:p>
            <a:pPr>
              <a:spcAft>
                <a:spcPts val="800"/>
              </a:spcAft>
              <a:defRPr sz="1520">
                <a:solidFill>
                  <a:srgbClr val="1E2225"/>
                </a:solidFill>
                <a:latin typeface="Aptos"/>
              </a:defRPr>
            </a:pPr>
            <a:r>
              <a:t>Pelagidis, T., &amp; Mitsopoulos, M. (2014). Greece: From Exit to Recovery? Brookings Institution Press.</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39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TotalTime>
  <Words>2925</Words>
  <Application>Microsoft Office PowerPoint</Application>
  <PresentationFormat>Προσαρμογή</PresentationFormat>
  <Paragraphs>142</Paragraphs>
  <Slides>25</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25</vt:i4>
      </vt:variant>
    </vt:vector>
  </HeadingPairs>
  <TitlesOfParts>
    <vt:vector size="26" baseType="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subject/>
  <dc:creator>Amanda Kay</dc:creator>
  <cp:keywords/>
  <dc:description>generated using python-pptx</dc:description>
  <cp:lastModifiedBy>PsirGuest</cp:lastModifiedBy>
  <cp:revision>3</cp:revision>
  <dcterms:created xsi:type="dcterms:W3CDTF">2013-01-27T09:14:16Z</dcterms:created>
  <dcterms:modified xsi:type="dcterms:W3CDTF">2026-10-15T10:32:47Z</dcterms:modified>
  <cp:category/>
</cp:coreProperties>
</file>